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31" r:id="rId3"/>
    <p:sldId id="332" r:id="rId4"/>
    <p:sldId id="340" r:id="rId5"/>
    <p:sldId id="347" r:id="rId6"/>
    <p:sldId id="348" r:id="rId7"/>
    <p:sldId id="334" r:id="rId8"/>
    <p:sldId id="338" r:id="rId9"/>
    <p:sldId id="337" r:id="rId10"/>
    <p:sldId id="345" r:id="rId11"/>
    <p:sldId id="346" r:id="rId12"/>
    <p:sldId id="349" r:id="rId13"/>
    <p:sldId id="350" r:id="rId14"/>
    <p:sldId id="351" r:id="rId15"/>
    <p:sldId id="362" r:id="rId16"/>
    <p:sldId id="353" r:id="rId17"/>
    <p:sldId id="354" r:id="rId18"/>
    <p:sldId id="355" r:id="rId19"/>
    <p:sldId id="357" r:id="rId20"/>
    <p:sldId id="370" r:id="rId21"/>
    <p:sldId id="363" r:id="rId22"/>
    <p:sldId id="364" r:id="rId23"/>
    <p:sldId id="369" r:id="rId24"/>
    <p:sldId id="360" r:id="rId25"/>
    <p:sldId id="361" r:id="rId26"/>
    <p:sldId id="367" r:id="rId27"/>
    <p:sldId id="372" r:id="rId28"/>
    <p:sldId id="373" r:id="rId29"/>
    <p:sldId id="359" r:id="rId30"/>
    <p:sldId id="33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7241" autoAdjust="0"/>
  </p:normalViewPr>
  <p:slideViewPr>
    <p:cSldViewPr snapToGrid="0" showGuides="1">
      <p:cViewPr varScale="1">
        <p:scale>
          <a:sx n="136" d="100"/>
          <a:sy n="136" d="100"/>
        </p:scale>
        <p:origin x="257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0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34979-ADC5-4005-BF41-59064C04AD99}" type="datetimeFigureOut">
              <a:rPr lang="en-CA" smtClean="0"/>
              <a:t>2022-12-05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BB33A-8DEA-47D0-8327-8AA1D94CACC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22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D054-95E6-4F6E-AA26-4ABD3627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81B66-BE12-42D2-9657-F3755446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FDD-960D-4F6A-B827-8ACB4C68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881-0DA4-4B12-8584-044839CF2490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DBE7-5CA8-4453-8B78-B02C3B6C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4B2-0253-4B81-8549-FFB57CF8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92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CB94-018E-453C-B933-81568526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21405-5586-4865-AB4A-86522EA22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23BE-F904-4820-AEDD-0A7128F6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FAEE-F1CC-4EC0-829A-92BB3233FC91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03C5-ACFD-47BF-A82F-028079F3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EEEC-87D9-4DFA-A61F-FA41401D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378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8F179-8AB2-4577-A2AC-2656F82A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56DE1-5614-49F0-B061-3EE3806A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E6BC-0609-435D-9E4B-242BCE5A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6A10-5ECF-44F3-957F-EB17787E5D38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6D14-2EEC-4D62-96C2-98E9ADF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EE05-5F6D-448C-A880-56DC3135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479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15B3-FECB-4982-B46E-1A0FB5D4B0B8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F03F83-8538-438D-BEFA-E4141E4C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902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9CF2-1DD0-4A14-AABD-3CEE5C9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515600" cy="31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930-6FFC-451B-B746-42530441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763"/>
            <a:ext cx="10515600" cy="536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CD86-C52F-4AA9-96E0-184BABC8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6A56-F011-47E3-BDF2-76FCD11FBD18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33D9-5DB3-430C-8772-7AA72762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64EC-19F7-459F-A41F-8A0107EE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815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1330-1BFA-4A05-8F87-055B4F30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D40C6-6EA7-422F-AC55-49913804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563A-D83D-4809-AA56-1D1D3AEB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15B3-FECB-4982-B46E-1A0FB5D4B0B8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E979-2595-4D12-9761-12404070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6602-D585-4AED-92AC-1C1F5C4A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4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9F51-A3F7-413D-9B2A-EA9D0E651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0425"/>
            <a:ext cx="5181600" cy="531653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3E89-5F3C-4D38-BB65-334988500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0425"/>
            <a:ext cx="5181600" cy="531653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19F5-B250-4B8B-9CD7-FE6AD397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2CD-72A8-4D2B-9D16-4419BD3648E0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D209-E974-4DF7-965C-648DE31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FFB7-002F-4585-A91A-4EE8EB02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0BA010-4AAD-E717-684F-4628C124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515600" cy="31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9399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41CF-7F20-4B5F-8FD8-30383669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9763-A142-47B8-921C-F5CDDADF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EF299-F639-427C-8292-23EE92E3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8C5E-5BF6-49C0-9B21-57B440E3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E15FE-946D-4292-8848-59B073EA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ED1CD-19C5-4AE7-AAAB-E23B76D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46F7-FBE7-4970-8237-AAE088AFCFE3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301E6-E0E6-411A-A81F-EB1E176C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49DDA-DDF9-4278-BD9C-332D761E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200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CB64-9961-417E-829B-24DC8DBD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25BD4-B2BF-4E3C-A1AD-CE68ED20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32B-493E-4B61-B6D5-4C910A1FC24B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3829-571E-4BFD-95EE-F38F991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31404-58DE-4E9C-89CB-B514C84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89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E4626-98AF-4C3A-87FE-39DEF9B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D19D-CD44-4585-B368-3E0B750C8E8B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DB5D8-046D-4509-B885-4E78B5A5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AA45F-5809-4758-8FD1-41F730A9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056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E8A9-75EB-4E30-A83E-9221F8EF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6A36-35DA-4311-BA53-A11783A0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13370-00F5-4167-8075-A43E81EB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D0DF-A379-4D93-9FBD-762EF7D2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9117-F961-4F9A-AEE0-2B21288498BC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F101-9F0F-4518-B6EC-6D972B61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F81C-7BF6-4605-A2B5-22FA214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482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6847-C2EE-4548-B955-0ED8DA08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72E42-DF48-4438-BC5A-C62990CC2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8CA9-7B3E-4EB6-9EC6-4BC28CDC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084E-DA89-41F7-9C13-F571CE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0B9-FE1F-44FB-A18A-06EC1B3CF75B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C4C78-8AEE-44F7-9AB5-34F26981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0496-C1F7-4E36-BEA9-98B1C699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74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A8D2F-2DC0-499D-AC25-58CA1478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12FD-0FF5-486E-A28E-4361213A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424"/>
            <a:ext cx="10515600" cy="534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1211-8C11-4118-A3AB-836A1CBF3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73F6-A569-45E0-A575-FD15DF98EE32}" type="datetime1">
              <a:rPr lang="en-CA" smtClean="0"/>
              <a:t>2022-12-05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175F-E321-4518-956D-601EF33C7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60FC-F76E-4811-A8B4-55C12CD9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6356350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F73E-95BF-4E5E-8039-3219E3426DB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27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ecy.364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6.sv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F903-6FCD-46C5-82C6-22123292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12" y="386863"/>
            <a:ext cx="11799376" cy="1345222"/>
          </a:xfrm>
        </p:spPr>
        <p:txBody>
          <a:bodyPr>
            <a:noAutofit/>
          </a:bodyPr>
          <a:lstStyle/>
          <a:p>
            <a:r>
              <a:rPr lang="en-GB" sz="4000" b="1" dirty="0">
                <a:cs typeface="Arial" panose="020B0604020202020204" pitchFamily="34" charset="0"/>
              </a:rPr>
              <a:t>How climate change will shape the future of human wildlife conflict in BC’s protected areas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2B0-3B15-43C5-9F95-30D0BA72C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93991"/>
            <a:ext cx="9144000" cy="443122"/>
          </a:xfrm>
        </p:spPr>
        <p:txBody>
          <a:bodyPr/>
          <a:lstStyle/>
          <a:p>
            <a:r>
              <a:rPr lang="en-CA" dirty="0">
                <a:cs typeface="Arial" panose="020B0604020202020204" pitchFamily="34" charset="0"/>
              </a:rPr>
              <a:t>Stefano Mezzini – Ph.D. Biol.</a:t>
            </a:r>
          </a:p>
        </p:txBody>
      </p:sp>
      <p:pic>
        <p:nvPicPr>
          <p:cNvPr id="6" name="Picture 5" descr="Lab logo">
            <a:extLst>
              <a:ext uri="{FF2B5EF4-FFF2-40B4-BE49-F238E27FC236}">
                <a16:creationId xmlns:a16="http://schemas.microsoft.com/office/drawing/2014/main" id="{B46007C0-DCC6-4ECE-9630-984C81C4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2" y="5519097"/>
            <a:ext cx="2655376" cy="103134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87475B-02FA-4136-9413-40B41167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82" y="5683187"/>
            <a:ext cx="3312406" cy="953926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B923131-66FF-48EC-93D1-BC87DB4E5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54" y="6003358"/>
            <a:ext cx="2690812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1E8043-DBB2-4415-BB70-24187E786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90" y="5762617"/>
            <a:ext cx="2455187" cy="953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E17B5B-2FE2-B1E0-915C-049209824A1B}"/>
              </a:ext>
            </a:extLst>
          </p:cNvPr>
          <p:cNvSpPr txBox="1"/>
          <p:nvPr/>
        </p:nvSpPr>
        <p:spPr>
          <a:xfrm>
            <a:off x="3578877" y="2313250"/>
            <a:ext cx="452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Animated map of usable area?</a:t>
            </a:r>
            <a:br>
              <a:rPr lang="en-CA" dirty="0"/>
            </a:br>
            <a:r>
              <a:rPr lang="en-CA" dirty="0"/>
              <a:t>A figure of the central results for a teaser</a:t>
            </a:r>
          </a:p>
        </p:txBody>
      </p:sp>
    </p:spTree>
    <p:extLst>
      <p:ext uri="{BB962C8B-B14F-4D97-AF65-F5344CB8AC3E}">
        <p14:creationId xmlns:p14="http://schemas.microsoft.com/office/powerpoint/2010/main" val="13263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Search for good forage</a:t>
            </a:r>
          </a:p>
          <a:p>
            <a:r>
              <a:rPr lang="en-CA" dirty="0"/>
              <a:t>Avoid difficult terrain</a:t>
            </a:r>
          </a:p>
          <a:p>
            <a:r>
              <a:rPr lang="en-CA" dirty="0"/>
              <a:t>Adapt to temperature and </a:t>
            </a:r>
            <a:r>
              <a:rPr lang="en-CA" dirty="0" err="1"/>
              <a:t>precip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Raster used by RSF:</a:t>
            </a:r>
          </a:p>
          <a:p>
            <a:pPr lvl="1"/>
            <a:r>
              <a:rPr lang="en-CA" dirty="0"/>
              <a:t>Forest with saplings</a:t>
            </a:r>
          </a:p>
          <a:p>
            <a:pPr lvl="1"/>
            <a:r>
              <a:rPr lang="en-CA" dirty="0"/>
              <a:t>Grassland</a:t>
            </a:r>
          </a:p>
          <a:p>
            <a:pPr lvl="1"/>
            <a:r>
              <a:rPr lang="en-CA" dirty="0"/>
              <a:t>Lake/river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Moving in a heterogeneous landscape</a:t>
            </a:r>
          </a:p>
        </p:txBody>
      </p:sp>
    </p:spTree>
    <p:extLst>
      <p:ext uri="{BB962C8B-B14F-4D97-AF65-F5344CB8AC3E}">
        <p14:creationId xmlns:p14="http://schemas.microsoft.com/office/powerpoint/2010/main" val="17213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Forest burns</a:t>
            </a:r>
          </a:p>
          <a:p>
            <a:r>
              <a:rPr lang="en-CA" dirty="0"/>
              <a:t>Lake/river freezes</a:t>
            </a:r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</a:t>
            </a:r>
            <a:r>
              <a:rPr lang="en-CA" dirty="0"/>
              <a:t> temperature, </a:t>
            </a:r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⬆</a:t>
            </a:r>
            <a:r>
              <a:rPr lang="en-CA" dirty="0"/>
              <a:t> energetic costs</a:t>
            </a:r>
            <a:endParaRPr lang="en-CA" i="1" dirty="0"/>
          </a:p>
          <a:p>
            <a:r>
              <a:rPr lang="en-CA" dirty="0"/>
              <a:t>New leaf buds sprout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Alter raster used by RSF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Moving in a changing landscape</a:t>
            </a:r>
          </a:p>
        </p:txBody>
      </p:sp>
    </p:spTree>
    <p:extLst>
      <p:ext uri="{BB962C8B-B14F-4D97-AF65-F5344CB8AC3E}">
        <p14:creationId xmlns:p14="http://schemas.microsoft.com/office/powerpoint/2010/main" val="30682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Results from a single RSF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Results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Elk spatial preferences</a:t>
            </a:r>
          </a:p>
        </p:txBody>
      </p:sp>
    </p:spTree>
    <p:extLst>
      <p:ext uri="{BB962C8B-B14F-4D97-AF65-F5344CB8AC3E}">
        <p14:creationId xmlns:p14="http://schemas.microsoft.com/office/powerpoint/2010/main" val="185412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Results from all elk RSFs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Results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Elk spatial preferences</a:t>
            </a:r>
          </a:p>
        </p:txBody>
      </p:sp>
    </p:spTree>
    <p:extLst>
      <p:ext uri="{BB962C8B-B14F-4D97-AF65-F5344CB8AC3E}">
        <p14:creationId xmlns:p14="http://schemas.microsoft.com/office/powerpoint/2010/main" val="25549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P(moving):</a:t>
            </a:r>
          </a:p>
          <a:p>
            <a:r>
              <a:rPr lang="en-CA" dirty="0"/>
              <a:t>Unaffected by time</a:t>
            </a:r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 </a:t>
            </a:r>
            <a:r>
              <a:rPr lang="en-CA" dirty="0"/>
              <a:t>with rain or snow</a:t>
            </a:r>
          </a:p>
          <a:p>
            <a:r>
              <a:rPr lang="en-CA" dirty="0"/>
              <a:t>Little effect of temp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46" y="980468"/>
            <a:ext cx="7275095" cy="5196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Elk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68443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Speed:</a:t>
            </a:r>
          </a:p>
          <a:p>
            <a:r>
              <a:rPr lang="en-CA" dirty="0"/>
              <a:t>Peaks at:</a:t>
            </a:r>
          </a:p>
          <a:p>
            <a:pPr lvl="1"/>
            <a:r>
              <a:rPr lang="en-CA" dirty="0"/>
              <a:t>Early morning</a:t>
            </a:r>
          </a:p>
          <a:p>
            <a:pPr lvl="1"/>
            <a:r>
              <a:rPr lang="en-CA" dirty="0"/>
              <a:t>~20°C</a:t>
            </a:r>
          </a:p>
          <a:p>
            <a:r>
              <a:rPr lang="en-CA" dirty="0"/>
              <a:t>Little effect of </a:t>
            </a:r>
            <a:r>
              <a:rPr lang="en-CA" dirty="0" err="1"/>
              <a:t>precip</a:t>
            </a:r>
            <a:endParaRPr lang="en-CA" dirty="0"/>
          </a:p>
          <a:p>
            <a:r>
              <a:rPr lang="en-CA" b="1" dirty="0">
                <a:solidFill>
                  <a:srgbClr val="C00000"/>
                </a:solidFill>
              </a:rPr>
              <a:t>Drops if T &lt; 20°C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747" y="980468"/>
            <a:ext cx="7275093" cy="5196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Elk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3118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A4D-D4DA-4342-97FC-D15B4CB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Cougars in a dynamic landscape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3ED8E-3EF6-4C63-A226-DF97D2B5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6E82-2C41-4AA5-9B04-959C5C3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1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Search for good prey</a:t>
            </a:r>
          </a:p>
          <a:p>
            <a:r>
              <a:rPr lang="en-CA" dirty="0"/>
              <a:t>Avoid difficult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Raster used by RSF:</a:t>
            </a:r>
          </a:p>
          <a:p>
            <a:pPr lvl="1"/>
            <a:r>
              <a:rPr lang="en-CA" dirty="0"/>
              <a:t>Forest with saplings</a:t>
            </a:r>
          </a:p>
          <a:p>
            <a:pPr lvl="1"/>
            <a:r>
              <a:rPr lang="en-CA" dirty="0"/>
              <a:t>Grassland</a:t>
            </a:r>
          </a:p>
          <a:p>
            <a:pPr lvl="1"/>
            <a:r>
              <a:rPr lang="en-CA" dirty="0"/>
              <a:t>Lake/river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Moving in a heterogeneous landscape</a:t>
            </a:r>
          </a:p>
        </p:txBody>
      </p:sp>
    </p:spTree>
    <p:extLst>
      <p:ext uri="{BB962C8B-B14F-4D97-AF65-F5344CB8AC3E}">
        <p14:creationId xmlns:p14="http://schemas.microsoft.com/office/powerpoint/2010/main" val="347599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Forest burns</a:t>
            </a:r>
          </a:p>
          <a:p>
            <a:r>
              <a:rPr lang="en-CA" dirty="0"/>
              <a:t>Lake/river freezes</a:t>
            </a:r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</a:t>
            </a:r>
            <a:r>
              <a:rPr lang="en-CA" dirty="0"/>
              <a:t> temperature, </a:t>
            </a:r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⬆</a:t>
            </a:r>
            <a:r>
              <a:rPr lang="en-CA" dirty="0"/>
              <a:t> energetic costs</a:t>
            </a:r>
            <a:endParaRPr lang="en-CA" i="1" dirty="0"/>
          </a:p>
          <a:p>
            <a:r>
              <a:rPr lang="en-CA" dirty="0"/>
              <a:t>More prey are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Alter raster used by RSF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Moving in a changing landscape</a:t>
            </a:r>
          </a:p>
        </p:txBody>
      </p:sp>
    </p:spTree>
    <p:extLst>
      <p:ext uri="{BB962C8B-B14F-4D97-AF65-F5344CB8AC3E}">
        <p14:creationId xmlns:p14="http://schemas.microsoft.com/office/powerpoint/2010/main" val="413816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Results from all elk RSFs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Results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Cougar spatial preferences</a:t>
            </a:r>
          </a:p>
        </p:txBody>
      </p:sp>
    </p:spTree>
    <p:extLst>
      <p:ext uri="{BB962C8B-B14F-4D97-AF65-F5344CB8AC3E}">
        <p14:creationId xmlns:p14="http://schemas.microsoft.com/office/powerpoint/2010/main" val="116992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A4D-D4DA-4342-97FC-D15B4CB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in a changing world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3ED8E-3EF6-4C63-A226-DF97D2B5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6E82-2C41-4AA5-9B04-959C5C3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80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P(moving):</a:t>
            </a:r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 </a:t>
            </a:r>
            <a:r>
              <a:rPr lang="en-CA" dirty="0"/>
              <a:t>at 12:00</a:t>
            </a:r>
          </a:p>
          <a:p>
            <a:r>
              <a:rPr lang="en-CA" dirty="0"/>
              <a:t>Little effect of </a:t>
            </a:r>
            <a:r>
              <a:rPr lang="en-CA" dirty="0" err="1"/>
              <a:t>precip</a:t>
            </a:r>
            <a:endParaRPr lang="en-CA" dirty="0"/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⬆</a:t>
            </a:r>
            <a:r>
              <a:rPr lang="en-CA" dirty="0"/>
              <a:t> with temperature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747" y="980468"/>
            <a:ext cx="7275093" cy="5196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Cougar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127698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P(moving):</a:t>
            </a:r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 </a:t>
            </a:r>
            <a:r>
              <a:rPr lang="en-CA" dirty="0"/>
              <a:t>at 12:00</a:t>
            </a:r>
          </a:p>
          <a:p>
            <a:r>
              <a:rPr lang="en-CA" dirty="0"/>
              <a:t>Little effect of </a:t>
            </a:r>
            <a:r>
              <a:rPr lang="en-CA" dirty="0" err="1"/>
              <a:t>precip</a:t>
            </a:r>
            <a:endParaRPr lang="en-CA" dirty="0"/>
          </a:p>
          <a:p>
            <a:r>
              <a:rPr lang="en-CA" dirty="0"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⬆</a:t>
            </a:r>
            <a:r>
              <a:rPr lang="en-CA" dirty="0"/>
              <a:t> with temperature</a:t>
            </a:r>
          </a:p>
          <a:p>
            <a:r>
              <a:rPr lang="en-CA" dirty="0">
                <a:solidFill>
                  <a:srgbClr val="C00000"/>
                </a:solidFill>
                <a:latin typeface="Symbola" panose="02020503060805020204" pitchFamily="18" charset="0"/>
                <a:ea typeface="Symbola" panose="02020503060805020204" pitchFamily="18" charset="0"/>
                <a:cs typeface="Symbola" panose="02020503060805020204" pitchFamily="18" charset="0"/>
              </a:rPr>
              <a:t>⬇</a:t>
            </a:r>
            <a:r>
              <a:rPr lang="en-CA" b="1" dirty="0">
                <a:solidFill>
                  <a:srgbClr val="C00000"/>
                </a:solidFill>
              </a:rPr>
              <a:t> if T &gt; 20°C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747" y="980468"/>
            <a:ext cx="7275093" cy="5196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Cougar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253100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Speed:</a:t>
            </a:r>
          </a:p>
          <a:p>
            <a:r>
              <a:rPr lang="en-CA" dirty="0"/>
              <a:t>Peaks at:</a:t>
            </a:r>
          </a:p>
          <a:p>
            <a:pPr lvl="1"/>
            <a:r>
              <a:rPr lang="en-CA" dirty="0"/>
              <a:t>Night/evening</a:t>
            </a:r>
          </a:p>
          <a:p>
            <a:pPr lvl="1"/>
            <a:r>
              <a:rPr lang="en-CA" dirty="0"/>
              <a:t>T ~15°C</a:t>
            </a:r>
            <a:endParaRPr lang="en-CA" b="1" dirty="0"/>
          </a:p>
          <a:p>
            <a:r>
              <a:rPr lang="en-CA" dirty="0"/>
              <a:t>Little effect of </a:t>
            </a:r>
            <a:r>
              <a:rPr lang="en-CA" dirty="0" err="1"/>
              <a:t>precip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747" y="980468"/>
            <a:ext cx="7275093" cy="51964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Cougar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74097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Speed:</a:t>
            </a:r>
          </a:p>
          <a:p>
            <a:r>
              <a:rPr lang="en-CA" dirty="0"/>
              <a:t>Peaks at:</a:t>
            </a:r>
          </a:p>
          <a:p>
            <a:pPr lvl="1"/>
            <a:r>
              <a:rPr lang="en-CA" dirty="0"/>
              <a:t>Night/evening</a:t>
            </a:r>
          </a:p>
          <a:p>
            <a:pPr lvl="1"/>
            <a:r>
              <a:rPr lang="en-CA" dirty="0"/>
              <a:t>T ~15°C</a:t>
            </a:r>
            <a:endParaRPr lang="en-CA" b="1" dirty="0"/>
          </a:p>
          <a:p>
            <a:r>
              <a:rPr lang="en-CA" dirty="0"/>
              <a:t>Little effect of </a:t>
            </a:r>
            <a:r>
              <a:rPr lang="en-CA" dirty="0" err="1"/>
              <a:t>precip</a:t>
            </a:r>
            <a:endParaRPr lang="en-CA" dirty="0"/>
          </a:p>
          <a:p>
            <a:r>
              <a:rPr lang="en-CA" b="1" dirty="0">
                <a:solidFill>
                  <a:srgbClr val="C00000"/>
                </a:solidFill>
              </a:rPr>
              <a:t>Drops if T &gt; 20°C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5747" y="980468"/>
            <a:ext cx="7275092" cy="51964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Cougar movement in a heterogeneous environment</a:t>
            </a:r>
          </a:p>
        </p:txBody>
      </p:sp>
    </p:spTree>
    <p:extLst>
      <p:ext uri="{BB962C8B-B14F-4D97-AF65-F5344CB8AC3E}">
        <p14:creationId xmlns:p14="http://schemas.microsoft.com/office/powerpoint/2010/main" val="4904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A4D-D4DA-4342-97FC-D15B4CB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dynamic landscape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3ED8E-3EF6-4C63-A226-DF97D2B5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6E82-2C41-4AA5-9B04-959C5C3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88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7FF6F6-AF8C-9372-910B-AB6DB1546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What happens if prey can’t move as easily but predators can?</a:t>
            </a:r>
          </a:p>
          <a:p>
            <a:pPr lvl="1"/>
            <a:r>
              <a:rPr lang="en-CA" dirty="0"/>
              <a:t>Prey get eaten more easily</a:t>
            </a:r>
          </a:p>
          <a:p>
            <a:pPr lvl="1"/>
            <a:r>
              <a:rPr lang="en-CA" dirty="0"/>
              <a:t>Prey are forced to move in suboptimal ways and waste energy</a:t>
            </a:r>
          </a:p>
          <a:p>
            <a:pPr lvl="1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4AA-ECA6-75DF-8752-64E1D276F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Diagram of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Food web effects</a:t>
            </a:r>
          </a:p>
        </p:txBody>
      </p:sp>
    </p:spTree>
    <p:extLst>
      <p:ext uri="{BB962C8B-B14F-4D97-AF65-F5344CB8AC3E}">
        <p14:creationId xmlns:p14="http://schemas.microsoft.com/office/powerpoint/2010/main" val="3596289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895" y="681925"/>
            <a:ext cx="8234211" cy="58815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Trends in P(moving) between species</a:t>
            </a:r>
          </a:p>
        </p:txBody>
      </p:sp>
    </p:spTree>
    <p:extLst>
      <p:ext uri="{BB962C8B-B14F-4D97-AF65-F5344CB8AC3E}">
        <p14:creationId xmlns:p14="http://schemas.microsoft.com/office/powerpoint/2010/main" val="17133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896" y="681925"/>
            <a:ext cx="8234209" cy="58815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Trends in speeds between species</a:t>
            </a:r>
          </a:p>
        </p:txBody>
      </p:sp>
    </p:spTree>
    <p:extLst>
      <p:ext uri="{BB962C8B-B14F-4D97-AF65-F5344CB8AC3E}">
        <p14:creationId xmlns:p14="http://schemas.microsoft.com/office/powerpoint/2010/main" val="2833939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C51030-EC26-456E-B160-DACF28F99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8896" y="681925"/>
            <a:ext cx="8234209" cy="58815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10251-8562-4B48-B57F-3CE58F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DE79D-5DCE-90AB-0FE2-213E3D9B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Predicting into the future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98045-BBC1-4BC4-9AAD-D3E2A12B5289}"/>
              </a:ext>
            </a:extLst>
          </p:cNvPr>
          <p:cNvSpPr txBox="1"/>
          <p:nvPr/>
        </p:nvSpPr>
        <p:spPr>
          <a:xfrm>
            <a:off x="1684421" y="1640305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change figure</a:t>
            </a:r>
          </a:p>
        </p:txBody>
      </p:sp>
    </p:spTree>
    <p:extLst>
      <p:ext uri="{BB962C8B-B14F-4D97-AF65-F5344CB8AC3E}">
        <p14:creationId xmlns:p14="http://schemas.microsoft.com/office/powerpoint/2010/main" val="74723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A4D-D4DA-4342-97FC-D15B4CB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Consequences for conservation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3ED8E-3EF6-4C63-A226-DF97D2B5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6E82-2C41-4AA5-9B04-959C5C3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785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9F2-FC7E-88AE-50F1-EDE5FC4C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Maintaining an energetic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5767-AC27-C2B8-6CB0-65B31FCF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CA" dirty="0"/>
              <a:t>Animals require energy to survive</a:t>
            </a:r>
          </a:p>
          <a:p>
            <a:r>
              <a:rPr lang="en-CA" dirty="0"/>
              <a:t>Move to collect resources</a:t>
            </a:r>
          </a:p>
          <a:p>
            <a:r>
              <a:rPr lang="en-CA" dirty="0"/>
              <a:t>Collect more than you spend</a:t>
            </a:r>
          </a:p>
          <a:p>
            <a:r>
              <a:rPr lang="en-CA" dirty="0"/>
              <a:t>Maintain an energetic 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3CE80-494A-18FB-4205-2C4EC4A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3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AA2C8F-3BAE-9820-BCC0-078B9BE5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CA" sz="1800" b="0" i="0" u="none" strike="noStrike" baseline="0" dirty="0">
                <a:latin typeface="LMRoman10-Regular"/>
              </a:rPr>
              <a:t>Dickie M., </a:t>
            </a:r>
            <a:r>
              <a:rPr lang="en-CA" sz="1800" b="0" i="0" u="none" strike="noStrike" baseline="0" dirty="0" err="1">
                <a:latin typeface="LMRoman10-Regular"/>
              </a:rPr>
              <a:t>Serrouya</a:t>
            </a:r>
            <a:r>
              <a:rPr lang="en-CA" sz="1800" b="0" i="0" u="none" strike="noStrike" baseline="0" dirty="0">
                <a:latin typeface="LMRoman10-Regular"/>
              </a:rPr>
              <a:t> R., </a:t>
            </a:r>
            <a:r>
              <a:rPr lang="en-CA" sz="1800" b="0" i="0" u="none" strike="noStrike" baseline="0" dirty="0" err="1">
                <a:latin typeface="LMRoman10-Regular"/>
              </a:rPr>
              <a:t>Avgar</a:t>
            </a:r>
            <a:r>
              <a:rPr lang="en-CA" sz="1800" b="0" i="0" u="none" strike="noStrike" baseline="0" dirty="0">
                <a:latin typeface="LMRoman10-Regular"/>
              </a:rPr>
              <a:t> T., McLoughlin P., </a:t>
            </a:r>
            <a:r>
              <a:rPr lang="en-CA" sz="1800" b="0" i="0" u="none" strike="noStrike" baseline="0" dirty="0" err="1">
                <a:latin typeface="LMRoman10-Regular"/>
              </a:rPr>
              <a:t>McNay</a:t>
            </a:r>
            <a:r>
              <a:rPr lang="en-CA" sz="1800" b="0" i="0" u="none" strike="noStrike" baseline="0" dirty="0">
                <a:latin typeface="LMRoman10-Regular"/>
              </a:rPr>
              <a:t> R.S., </a:t>
            </a:r>
            <a:r>
              <a:rPr lang="en-CA" sz="1800" b="0" i="0" u="none" strike="noStrike" baseline="0" dirty="0" err="1">
                <a:latin typeface="LMRoman10-Regular"/>
              </a:rPr>
              <a:t>DeMars</a:t>
            </a:r>
            <a:r>
              <a:rPr lang="en-CA" sz="1800" b="0" i="0" u="none" strike="noStrike" baseline="0" dirty="0">
                <a:latin typeface="LMRoman10-Regular"/>
              </a:rPr>
              <a:t> C., </a:t>
            </a:r>
            <a:r>
              <a:rPr lang="en-CA" sz="1800" b="0" i="1" u="none" strike="noStrike" baseline="0" dirty="0">
                <a:latin typeface="LMRoman10-Italic"/>
              </a:rPr>
              <a:t>et al. </a:t>
            </a:r>
            <a:r>
              <a:rPr lang="en-CA" sz="1800" b="0" i="0" u="none" strike="noStrike" baseline="0" dirty="0">
                <a:latin typeface="LMRoman10-Regular"/>
              </a:rPr>
              <a:t>(2022). Resource exploitation </a:t>
            </a:r>
            <a:r>
              <a:rPr lang="en-GB" sz="1800" b="0" i="0" u="none" strike="noStrike" baseline="0" dirty="0">
                <a:latin typeface="LMRoman10-Regular"/>
              </a:rPr>
              <a:t>efficiency collapses the home range of an apex predator. </a:t>
            </a:r>
            <a:r>
              <a:rPr lang="en-GB" sz="1800" b="0" i="1" u="none" strike="noStrike" baseline="0" dirty="0">
                <a:latin typeface="LMRoman10-Italic"/>
              </a:rPr>
              <a:t>Ecology</a:t>
            </a:r>
            <a:r>
              <a:rPr lang="en-GB" sz="1800" b="0" i="0" u="none" strike="noStrike" baseline="0" dirty="0">
                <a:latin typeface="LMRoman10-Regular"/>
              </a:rPr>
              <a:t>. </a:t>
            </a:r>
            <a:r>
              <a:rPr lang="en-GB" sz="1800" b="0" i="0" u="none" strike="noStrike" baseline="0" dirty="0">
                <a:latin typeface="LMRoman10-Regular"/>
                <a:hlinkClick r:id="rId2"/>
              </a:rPr>
              <a:t>https://doi.org/10.1002/ecy.3642</a:t>
            </a:r>
            <a:endParaRPr lang="en-GB" sz="1800" b="0" i="0" u="none" strike="noStrike" baseline="0" dirty="0">
              <a:latin typeface="LMRoman10-Regular"/>
            </a:endParaRPr>
          </a:p>
          <a:p>
            <a:pPr algn="l"/>
            <a:r>
              <a:rPr lang="en-GB" sz="1800" dirty="0">
                <a:latin typeface="LMRoman10-Regular"/>
              </a:rPr>
              <a:t>Brown et al. 2004</a:t>
            </a:r>
          </a:p>
          <a:p>
            <a:r>
              <a:rPr lang="en-CA" sz="1800" b="0" i="0" u="none" strike="noStrike" dirty="0">
                <a:effectLst/>
                <a:latin typeface="Slack-Lato"/>
              </a:rPr>
              <a:t>Taylor et al. </a:t>
            </a:r>
            <a:r>
              <a:rPr lang="en-CA" sz="1800" b="0" i="0" u="none" strike="noStrike">
                <a:effectLst/>
                <a:latin typeface="Slack-Lato"/>
              </a:rPr>
              <a:t>1982</a:t>
            </a:r>
            <a:endParaRPr lang="en-CA" sz="1800" dirty="0"/>
          </a:p>
          <a:p>
            <a:pPr algn="l"/>
            <a:endParaRPr lang="en-GB" sz="1800" b="0" i="0" u="none" strike="noStrike" baseline="0" dirty="0">
              <a:latin typeface="LMRoman10-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6A383-E518-5C2D-F68C-3F12ECD7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F30CFD-D8DC-7534-FF69-E70A90D7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96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66132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4E72-347E-4E36-935E-BCA45A84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Acknowledgements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135013-3128-4630-A94E-F1DC86BA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350"/>
            <a:ext cx="720000" cy="365125"/>
          </a:xfrm>
        </p:spPr>
        <p:txBody>
          <a:bodyPr/>
          <a:lstStyle/>
          <a:p>
            <a:fld id="{AE8FF73E-95BF-4E5E-8039-3219E3426DBA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94EBB-6D6B-4825-A424-9CE8AA7D0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369" y="4917870"/>
            <a:ext cx="2753424" cy="1101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CC9A19-3447-4C2F-BC3D-BE16806F3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002" y="4917870"/>
            <a:ext cx="2542052" cy="1088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E9185-DDEB-404A-A148-D236615D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40" y="5807458"/>
            <a:ext cx="2103120" cy="630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59567-3366-43C6-AC0D-ACE7EC56B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9663" y="2047240"/>
            <a:ext cx="7112674" cy="2763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112F8-FE51-4E8E-A394-A9AB9B196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358" y="2174026"/>
            <a:ext cx="3072956" cy="84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E359B-75DD-48B7-AAC5-9235FDEC7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0" y="649818"/>
            <a:ext cx="1158662" cy="115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E8E263-538B-4B2A-845B-C9A2EF131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62" y="2315836"/>
            <a:ext cx="2276638" cy="56537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1263945-3367-40CA-9D36-0AFE65C80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7887" y="654843"/>
            <a:ext cx="1266556" cy="11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E5F4B0-C377-533B-E2C0-7447A3B17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4600" y="798293"/>
            <a:ext cx="5842800" cy="584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06097-37F1-7F83-E018-E83C264BD4EE}"/>
                  </a:ext>
                </a:extLst>
              </p:cNvPr>
              <p:cNvSpPr txBox="1"/>
              <p:nvPr/>
            </p:nvSpPr>
            <p:spPr>
              <a:xfrm>
                <a:off x="5391569" y="1049812"/>
                <a:ext cx="3209254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3/4</m:t>
                          </m:r>
                        </m:sup>
                      </m:sSup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06097-37F1-7F83-E018-E83C264BD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569" y="1049812"/>
                <a:ext cx="3209254" cy="475451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2F99-8B64-5EAF-01FD-A5E0A79B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6343983"/>
            <a:ext cx="2489088" cy="43096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CA" sz="2000" b="0" i="0" u="none" strike="noStrike" dirty="0">
                <a:effectLst/>
                <a:latin typeface="Slack-Lato"/>
              </a:rPr>
              <a:t>(Brown</a:t>
            </a:r>
            <a:r>
              <a:rPr lang="en-CA" sz="2000" dirty="0">
                <a:latin typeface="Slack-Lato"/>
              </a:rPr>
              <a:t> et al. 2004)</a:t>
            </a: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1C9BA-A0B6-132B-F516-E79B6E13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2FA6-88E8-031A-A920-0A33CB2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Energetic costs depends on temperature</a:t>
            </a:r>
          </a:p>
        </p:txBody>
      </p:sp>
    </p:spTree>
    <p:extLst>
      <p:ext uri="{BB962C8B-B14F-4D97-AF65-F5344CB8AC3E}">
        <p14:creationId xmlns:p14="http://schemas.microsoft.com/office/powerpoint/2010/main" val="3890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E5F4B0-C377-533B-E2C0-7447A3B17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4578" y="798181"/>
            <a:ext cx="5842844" cy="58428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06097-37F1-7F83-E018-E83C264BD4EE}"/>
                  </a:ext>
                </a:extLst>
              </p:cNvPr>
              <p:cNvSpPr txBox="1"/>
              <p:nvPr/>
            </p:nvSpPr>
            <p:spPr>
              <a:xfrm>
                <a:off x="3695745" y="984019"/>
                <a:ext cx="47696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</a:rPr>
                        <m:t>=10.7 </m:t>
                      </m:r>
                      <m:sSup>
                        <m:sSupPr>
                          <m:ctrlPr>
                            <a:rPr lang="en-CA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  <m:t>684</m:t>
                          </m:r>
                        </m:sup>
                      </m:sSup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000" i="1" dirty="0">
                          <a:latin typeface="Cambria Math" panose="02040503050406030204" pitchFamily="18" charset="0"/>
                        </a:rPr>
                        <m:t>+6.03 </m:t>
                      </m:r>
                      <m:sSup>
                        <m:sSupPr>
                          <m:ctrlPr>
                            <a:rPr lang="en-CA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CA" sz="2000" i="1" dirty="0">
                              <a:latin typeface="Cambria Math" panose="02040503050406030204" pitchFamily="18" charset="0"/>
                            </a:rPr>
                            <m:t>−0.697</m:t>
                          </m:r>
                        </m:sup>
                      </m:sSup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06097-37F1-7F83-E018-E83C264BD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45" y="984019"/>
                <a:ext cx="476960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2F99-8B64-5EAF-01FD-A5E0A79B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800" y="6343983"/>
            <a:ext cx="2140058" cy="43096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CA" sz="2000" b="0" i="0" u="none" strike="noStrike" dirty="0">
                <a:effectLst/>
                <a:latin typeface="Slack-Lato"/>
              </a:rPr>
              <a:t>(Taylor et al. 1982</a:t>
            </a:r>
            <a:r>
              <a:rPr lang="en-CA" sz="2000" dirty="0">
                <a:latin typeface="Slack-Lato"/>
              </a:rPr>
              <a:t>)</a:t>
            </a:r>
            <a:endParaRPr lang="en-CA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1C9BA-A0B6-132B-F516-E79B6E13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2FA6-88E8-031A-A920-0A33CB2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Movement comes at a cost</a:t>
            </a:r>
          </a:p>
        </p:txBody>
      </p:sp>
    </p:spTree>
    <p:extLst>
      <p:ext uri="{BB962C8B-B14F-4D97-AF65-F5344CB8AC3E}">
        <p14:creationId xmlns:p14="http://schemas.microsoft.com/office/powerpoint/2010/main" val="201125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E5F4B0-C377-533B-E2C0-7447A3B17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1512" y="798181"/>
            <a:ext cx="5842844" cy="58428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1C9BA-A0B6-132B-F516-E79B6E13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2FA6-88E8-031A-A920-0A33CB2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Does speed depend on temperature?</a:t>
            </a:r>
          </a:p>
        </p:txBody>
      </p:sp>
    </p:spTree>
    <p:extLst>
      <p:ext uri="{BB962C8B-B14F-4D97-AF65-F5344CB8AC3E}">
        <p14:creationId xmlns:p14="http://schemas.microsoft.com/office/powerpoint/2010/main" val="263641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D14-F7B7-3D37-A660-D98ADC5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96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Optimizing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F092-47F7-0652-6C39-5D0DE7C05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0425"/>
            <a:ext cx="10515600" cy="5316538"/>
          </a:xfrm>
        </p:spPr>
        <p:txBody>
          <a:bodyPr anchor="t">
            <a:normAutofit/>
          </a:bodyPr>
          <a:lstStyle/>
          <a:p>
            <a:r>
              <a:rPr lang="en-CA" dirty="0"/>
              <a:t>Maximize energetic intake</a:t>
            </a:r>
          </a:p>
          <a:p>
            <a:r>
              <a:rPr lang="en-CA" dirty="0"/>
              <a:t>Minimize movement costs</a:t>
            </a:r>
          </a:p>
          <a:p>
            <a:r>
              <a:rPr lang="en-CA" dirty="0"/>
              <a:t>Animals use space differently</a:t>
            </a:r>
          </a:p>
          <a:p>
            <a:pPr lvl="1"/>
            <a:r>
              <a:rPr lang="en-CA" dirty="0"/>
              <a:t>(Dickie et al. 2022, Fisher &amp; Burton 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B069-648D-0776-699E-3117B6ED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C13020-F168-4B15-9454-FD0E4F3D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7" y="2843460"/>
            <a:ext cx="10816987" cy="37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D14-F7B7-3D37-A660-D98ADC5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90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CA" dirty="0"/>
              <a:t>Predicting animal space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F092-47F7-0652-6C39-5D0DE7C05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0425"/>
            <a:ext cx="10515600" cy="5316538"/>
          </a:xfrm>
        </p:spPr>
        <p:txBody>
          <a:bodyPr anchor="ctr">
            <a:normAutofit/>
          </a:bodyPr>
          <a:lstStyle/>
          <a:p>
            <a:r>
              <a:rPr lang="en-GB" dirty="0"/>
              <a:t>Predict spatial needs and use</a:t>
            </a:r>
          </a:p>
          <a:p>
            <a:r>
              <a:rPr lang="en-GB" dirty="0"/>
              <a:t>Proactive conservation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Effects of climate change on:</a:t>
            </a:r>
          </a:p>
          <a:p>
            <a:pPr lvl="1"/>
            <a:r>
              <a:rPr lang="en-GB" dirty="0"/>
              <a:t>Spatial needs</a:t>
            </a:r>
          </a:p>
          <a:p>
            <a:pPr lvl="1"/>
            <a:r>
              <a:rPr lang="en-GB" dirty="0"/>
              <a:t>Movement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23FEA-2BF7-41F6-EF9B-B602D2B44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Figure of CC predictions?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B069-648D-0776-699E-3117B6ED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69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A4D-D4DA-4342-97FC-D15B4CB2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Elk in a dynamic landscape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93ED8E-3EF6-4C63-A226-DF97D2B5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6E82-2C41-4AA5-9B04-959C5C3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F73E-95BF-4E5E-8039-3219E3426DBA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4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m" id="{3911C202-4EB2-4AD7-804C-6F68A99B1126}" vid="{6DB52515-FBAF-45F4-B55E-EDEB4243F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1114</TotalTime>
  <Words>609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LMRoman10-Italic</vt:lpstr>
      <vt:lpstr>LMRoman10-Regular</vt:lpstr>
      <vt:lpstr>Slack-Lato</vt:lpstr>
      <vt:lpstr>Symbola</vt:lpstr>
      <vt:lpstr>Office Theme</vt:lpstr>
      <vt:lpstr>How climate change will shape the future of human wildlife conflict in BC’s protected areas</vt:lpstr>
      <vt:lpstr>Moving in a changing world</vt:lpstr>
      <vt:lpstr>Maintaining an energetic balance</vt:lpstr>
      <vt:lpstr>Energetic costs depends on temperature</vt:lpstr>
      <vt:lpstr>Movement comes at a cost</vt:lpstr>
      <vt:lpstr>Does speed depend on temperature?</vt:lpstr>
      <vt:lpstr>Optimizing movement</vt:lpstr>
      <vt:lpstr>Predicting animal space use</vt:lpstr>
      <vt:lpstr>Elk in a dynamic landscape</vt:lpstr>
      <vt:lpstr>Moving in a heterogeneous landscape</vt:lpstr>
      <vt:lpstr>Moving in a changing landscape</vt:lpstr>
      <vt:lpstr>Elk spatial preferences</vt:lpstr>
      <vt:lpstr>Elk spatial preferences</vt:lpstr>
      <vt:lpstr>Elk movement in a heterogeneous environment</vt:lpstr>
      <vt:lpstr>Elk movement in a heterogeneous environment</vt:lpstr>
      <vt:lpstr>Cougars in a dynamic landscape</vt:lpstr>
      <vt:lpstr>Moving in a heterogeneous landscape</vt:lpstr>
      <vt:lpstr>Moving in a changing landscape</vt:lpstr>
      <vt:lpstr>Cougar spatial preferences</vt:lpstr>
      <vt:lpstr>Cougar movement in a heterogeneous environment</vt:lpstr>
      <vt:lpstr>Cougar movement in a heterogeneous environment</vt:lpstr>
      <vt:lpstr>Cougar movement in a heterogeneous environment</vt:lpstr>
      <vt:lpstr>Cougar movement in a heterogeneous environment</vt:lpstr>
      <vt:lpstr>A dynamic landscape</vt:lpstr>
      <vt:lpstr>Food web effects</vt:lpstr>
      <vt:lpstr>Trends in P(moving) between species</vt:lpstr>
      <vt:lpstr>Trends in speeds between species</vt:lpstr>
      <vt:lpstr>Predicting into the future</vt:lpstr>
      <vt:lpstr>Consequences for conservation</vt:lpstr>
      <vt:lpstr>References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climate change will shape the future of human wildlife conflict in B.C.’s protected areas</dc:title>
  <dc:creator>Stefano Mezzini</dc:creator>
  <cp:lastModifiedBy>Mezzini, Stefano</cp:lastModifiedBy>
  <cp:revision>38</cp:revision>
  <dcterms:created xsi:type="dcterms:W3CDTF">2022-12-02T17:41:46Z</dcterms:created>
  <dcterms:modified xsi:type="dcterms:W3CDTF">2022-12-06T01:28:20Z</dcterms:modified>
</cp:coreProperties>
</file>