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56" r:id="rId3"/>
    <p:sldId id="268" r:id="rId4"/>
    <p:sldId id="296" r:id="rId5"/>
    <p:sldId id="297" r:id="rId6"/>
    <p:sldId id="298" r:id="rId7"/>
    <p:sldId id="299" r:id="rId8"/>
    <p:sldId id="257" r:id="rId9"/>
    <p:sldId id="300" r:id="rId10"/>
    <p:sldId id="301" r:id="rId11"/>
    <p:sldId id="269" r:id="rId12"/>
    <p:sldId id="303" r:id="rId13"/>
    <p:sldId id="305" r:id="rId14"/>
    <p:sldId id="304" r:id="rId15"/>
    <p:sldId id="270" r:id="rId16"/>
    <p:sldId id="306" r:id="rId17"/>
    <p:sldId id="271" r:id="rId18"/>
    <p:sldId id="27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pos="55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761"/>
    <a:srgbClr val="3E7886"/>
    <a:srgbClr val="FFFFFF"/>
    <a:srgbClr val="595959"/>
    <a:srgbClr val="404040"/>
    <a:srgbClr val="9F9F9F"/>
    <a:srgbClr val="315E69"/>
    <a:srgbClr val="FDFDFD"/>
    <a:srgbClr val="222B33"/>
    <a:srgbClr val="2C2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06" y="67"/>
      </p:cViewPr>
      <p:guideLst>
        <p:guide orient="horz" pos="2160"/>
        <p:guide pos="370"/>
        <p:guide pos="3840"/>
        <p:guide pos="7310"/>
        <p:guide pos="5596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44AB-B78B-4CC9-A539-5A4F42E52B5D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8ACD6-B84E-46E9-AEC8-A46527A8B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01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3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3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40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0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06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97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5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4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3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9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4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9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04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6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1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4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79A7-80CC-40A9-AAAF-D190969C0DEB}" type="datetimeFigureOut">
              <a:rPr lang="zh-CN" altLang="en-US" smtClean="0"/>
              <a:t>2022-12-09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2ABA-4FBE-4B9C-8842-951A9621DE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0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0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1.jpe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7F8D979-D7D7-D1DC-FF9A-C1B3192700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727" y="0"/>
            <a:ext cx="10723248" cy="6858000"/>
          </a:xfrm>
          <a:prstGeom prst="rect">
            <a:avLst/>
          </a:prstGeom>
        </p:spPr>
      </p:pic>
      <p:sp>
        <p:nvSpPr>
          <p:cNvPr id="12" name="PA_任意多边形 11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-154527" y="0"/>
            <a:ext cx="6708775" cy="6858000"/>
          </a:xfrm>
          <a:custGeom>
            <a:avLst/>
            <a:gdLst>
              <a:gd name="connsiteX0" fmla="*/ 3314700 w 6708775"/>
              <a:gd name="connsiteY0" fmla="*/ 0 h 6858000"/>
              <a:gd name="connsiteX1" fmla="*/ 6708775 w 6708775"/>
              <a:gd name="connsiteY1" fmla="*/ 3429000 h 6858000"/>
              <a:gd name="connsiteX2" fmla="*/ 3314700 w 6708775"/>
              <a:gd name="connsiteY2" fmla="*/ 6857999 h 6858000"/>
              <a:gd name="connsiteX3" fmla="*/ 3314700 w 6708775"/>
              <a:gd name="connsiteY3" fmla="*/ 6858000 h 6858000"/>
              <a:gd name="connsiteX4" fmla="*/ 0 w 6708775"/>
              <a:gd name="connsiteY4" fmla="*/ 6858000 h 6858000"/>
              <a:gd name="connsiteX5" fmla="*/ 0 w 6708775"/>
              <a:gd name="connsiteY5" fmla="*/ 0 h 6858000"/>
              <a:gd name="connsiteX6" fmla="*/ 3314700 w 67087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08775" h="6858000">
                <a:moveTo>
                  <a:pt x="3314700" y="0"/>
                </a:moveTo>
                <a:lnTo>
                  <a:pt x="6708775" y="3429000"/>
                </a:lnTo>
                <a:lnTo>
                  <a:pt x="3314700" y="6857999"/>
                </a:lnTo>
                <a:lnTo>
                  <a:pt x="3314700" y="6858000"/>
                </a:lnTo>
                <a:lnTo>
                  <a:pt x="0" y="6858000"/>
                </a:lnTo>
                <a:lnTo>
                  <a:pt x="0" y="0"/>
                </a:lnTo>
                <a:lnTo>
                  <a:pt x="33147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矩形 3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46314" y="2933753"/>
            <a:ext cx="5264204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400" b="1">
              <a:solidFill>
                <a:srgbClr val="222B33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PA_矩形 17"/>
          <p:cNvSpPr/>
          <p:nvPr>
            <p:custDataLst>
              <p:tags r:id="rId3"/>
            </p:custDataLst>
          </p:nvPr>
        </p:nvSpPr>
        <p:spPr>
          <a:xfrm>
            <a:off x="523870" y="2951783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800" b="1" dirty="0">
                <a:gradFill>
                  <a:gsLst>
                    <a:gs pos="0">
                      <a:srgbClr val="3E7886"/>
                    </a:gs>
                    <a:gs pos="100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消费的分析与预测</a:t>
            </a:r>
          </a:p>
        </p:txBody>
      </p:sp>
      <p:sp>
        <p:nvSpPr>
          <p:cNvPr id="21" name="PA_矩形 20"/>
          <p:cNvSpPr/>
          <p:nvPr>
            <p:custDataLst>
              <p:tags r:id="rId4"/>
            </p:custDataLst>
          </p:nvPr>
        </p:nvSpPr>
        <p:spPr>
          <a:xfrm>
            <a:off x="523870" y="2397739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宏观分析手册之二</a:t>
            </a:r>
            <a:r>
              <a:rPr lang="en-US" altLang="zh-CN" sz="32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3200" dirty="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矩形 22"/>
          <p:cNvSpPr/>
          <p:nvPr>
            <p:custDataLst>
              <p:tags r:id="rId5"/>
            </p:custDataLst>
          </p:nvPr>
        </p:nvSpPr>
        <p:spPr>
          <a:xfrm>
            <a:off x="523870" y="3971182"/>
            <a:ext cx="2211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speaker</a:t>
            </a:r>
            <a:r>
              <a:rPr lang="zh-CN" altLang="en-US" sz="2000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：陈欣阳</a:t>
            </a:r>
          </a:p>
        </p:txBody>
      </p:sp>
      <p:sp>
        <p:nvSpPr>
          <p:cNvPr id="2" name="PA_椭圆 1"/>
          <p:cNvSpPr/>
          <p:nvPr>
            <p:custDataLst>
              <p:tags r:id="rId6"/>
            </p:custDataLst>
          </p:nvPr>
        </p:nvSpPr>
        <p:spPr>
          <a:xfrm>
            <a:off x="625470" y="5109956"/>
            <a:ext cx="466726" cy="466726"/>
          </a:xfrm>
          <a:prstGeom prst="ellipse">
            <a:avLst/>
          </a:prstGeom>
          <a:gradFill>
            <a:gsLst>
              <a:gs pos="0">
                <a:srgbClr val="3E7886"/>
              </a:gs>
              <a:gs pos="100000">
                <a:srgbClr val="2D5761"/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PA_StraightArrowConnector 3"/>
          <p:cNvCxnSpPr/>
          <p:nvPr>
            <p:custDataLst>
              <p:tags r:id="rId7"/>
            </p:custDataLst>
          </p:nvPr>
        </p:nvCxnSpPr>
        <p:spPr>
          <a:xfrm>
            <a:off x="858833" y="5212173"/>
            <a:ext cx="0" cy="262292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_直接连接符 8"/>
          <p:cNvCxnSpPr/>
          <p:nvPr>
            <p:custDataLst>
              <p:tags r:id="rId8"/>
            </p:custDataLst>
          </p:nvPr>
        </p:nvCxnSpPr>
        <p:spPr>
          <a:xfrm>
            <a:off x="623888" y="695325"/>
            <a:ext cx="352425" cy="0"/>
          </a:xfrm>
          <a:prstGeom prst="line">
            <a:avLst/>
          </a:prstGeom>
          <a:ln w="57150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_任意多边形 18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3199861" y="0"/>
            <a:ext cx="3788569" cy="6858000"/>
          </a:xfrm>
          <a:custGeom>
            <a:avLst/>
            <a:gdLst>
              <a:gd name="connsiteX0" fmla="*/ 0 w 3788569"/>
              <a:gd name="connsiteY0" fmla="*/ 0 h 6858000"/>
              <a:gd name="connsiteX1" fmla="*/ 394494 w 3788569"/>
              <a:gd name="connsiteY1" fmla="*/ 0 h 6858000"/>
              <a:gd name="connsiteX2" fmla="*/ 3788569 w 3788569"/>
              <a:gd name="connsiteY2" fmla="*/ 3429000 h 6858000"/>
              <a:gd name="connsiteX3" fmla="*/ 394494 w 3788569"/>
              <a:gd name="connsiteY3" fmla="*/ 6857999 h 6858000"/>
              <a:gd name="connsiteX4" fmla="*/ 394494 w 3788569"/>
              <a:gd name="connsiteY4" fmla="*/ 6858000 h 6858000"/>
              <a:gd name="connsiteX5" fmla="*/ 0 w 3788569"/>
              <a:gd name="connsiteY5" fmla="*/ 6858000 h 6858000"/>
              <a:gd name="connsiteX6" fmla="*/ 0 w 3788569"/>
              <a:gd name="connsiteY6" fmla="*/ 6857999 h 6858000"/>
              <a:gd name="connsiteX7" fmla="*/ 3394075 w 3788569"/>
              <a:gd name="connsiteY7" fmla="*/ 3429000 h 6858000"/>
              <a:gd name="connsiteX8" fmla="*/ 0 w 378856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569" h="6858000">
                <a:moveTo>
                  <a:pt x="0" y="0"/>
                </a:moveTo>
                <a:lnTo>
                  <a:pt x="394494" y="0"/>
                </a:lnTo>
                <a:lnTo>
                  <a:pt x="3788569" y="3429000"/>
                </a:lnTo>
                <a:lnTo>
                  <a:pt x="394494" y="6857999"/>
                </a:lnTo>
                <a:lnTo>
                  <a:pt x="394494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3394075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PA_矩形 22">
            <a:extLst>
              <a:ext uri="{FF2B5EF4-FFF2-40B4-BE49-F238E27FC236}">
                <a16:creationId xmlns:a16="http://schemas.microsoft.com/office/drawing/2014/main" id="{30F59C7B-AF8C-FA9A-710A-6BC27861C25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23870" y="4461757"/>
            <a:ext cx="162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24-48</a:t>
            </a:r>
            <a:endParaRPr lang="zh-CN" altLang="en-US" dirty="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5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nodePh="1" p14:presetBounceEnd="40000">
                                      <p:stCondLst>
                                        <p:cond delay="100"/>
                                      </p:stCondLst>
                                      <p:endCondLst>
                                        <p:cond evt="begin" delay="0">
                                          <p:tn val="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3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6" grpId="0"/>
          <p:bldP spid="18" grpId="0"/>
          <p:bldP spid="21" grpId="0"/>
          <p:bldP spid="23" grpId="0"/>
          <p:bldP spid="2" grpId="0" animBg="1"/>
          <p:bldP spid="19" grpId="0" animBg="1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nodePh="1">
                                      <p:stCondLst>
                                        <p:cond delay="100"/>
                                      </p:stCondLst>
                                      <p:endCondLst>
                                        <p:cond evt="begin" delay="0">
                                          <p:tn val="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6" grpId="0"/>
          <p:bldP spid="18" grpId="0"/>
          <p:bldP spid="21" grpId="0"/>
          <p:bldP spid="23" grpId="0"/>
          <p:bldP spid="2" grpId="0" animBg="1"/>
          <p:bldP spid="19" grpId="0" animBg="1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99209" y="508655"/>
            <a:ext cx="260120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消费结构分析</a:t>
            </a:r>
            <a:endParaRPr lang="zh-CN" altLang="en-US" sz="2400" dirty="0">
              <a:gradFill>
                <a:gsLst>
                  <a:gs pos="0">
                    <a:srgbClr val="2D5761"/>
                  </a:gs>
                  <a:gs pos="100000">
                    <a:srgbClr val="3E7886"/>
                  </a:gs>
                </a:gsLst>
                <a:lin ang="13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5"/>
          <p:cNvGrpSpPr/>
          <p:nvPr/>
        </p:nvGrpSpPr>
        <p:grpSpPr>
          <a:xfrm>
            <a:off x="10889186" y="2166020"/>
            <a:ext cx="520556" cy="520556"/>
            <a:chOff x="2581275" y="2582069"/>
            <a:chExt cx="465138" cy="464344"/>
          </a:xfrm>
          <a:solidFill>
            <a:schemeClr val="bg1"/>
          </a:solidFill>
        </p:grpSpPr>
        <p:sp>
          <p:nvSpPr>
            <p:cNvPr id="19" name="AutoShape 128"/>
            <p:cNvSpPr>
              <a:spLocks/>
            </p:cNvSpPr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129"/>
            <p:cNvSpPr>
              <a:spLocks/>
            </p:cNvSpPr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375A8E9-C475-1AFA-4E15-F0130AC8E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56" y="232431"/>
            <a:ext cx="7447992" cy="2116364"/>
          </a:xfrm>
          <a:prstGeom prst="rect">
            <a:avLst/>
          </a:prstGeom>
        </p:spPr>
      </p:pic>
      <p:sp>
        <p:nvSpPr>
          <p:cNvPr id="5" name="PA_矩形 75">
            <a:extLst>
              <a:ext uri="{FF2B5EF4-FFF2-40B4-BE49-F238E27FC236}">
                <a16:creationId xmlns:a16="http://schemas.microsoft.com/office/drawing/2014/main" id="{5BB128A9-961B-87C2-FB38-4466B8ACDDF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99209" y="1507763"/>
            <a:ext cx="3396541" cy="6582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一、从 消 费 大 类 来看，可分为商品和餐饮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2E0F02-C9FA-0C90-FC59-9A1C98CD39B5}"/>
              </a:ext>
            </a:extLst>
          </p:cNvPr>
          <p:cNvSpPr txBox="1"/>
          <p:nvPr/>
        </p:nvSpPr>
        <p:spPr>
          <a:xfrm>
            <a:off x="699208" y="2348794"/>
            <a:ext cx="3396541" cy="65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二、从 销 售 主 体 来 看 ，可分为限额以上和限额以下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39BFC7-D479-F583-B4E8-7B422ED5F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802" y="2427940"/>
            <a:ext cx="2927786" cy="20021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A4E1BD-A13D-2BF0-9773-37E9F2334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856" y="2380301"/>
            <a:ext cx="2839679" cy="3062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1A91DB-FBD4-6EF6-700B-F75A328355FD}"/>
              </a:ext>
            </a:extLst>
          </p:cNvPr>
          <p:cNvSpPr txBox="1"/>
          <p:nvPr/>
        </p:nvSpPr>
        <p:spPr>
          <a:xfrm>
            <a:off x="699205" y="3192693"/>
            <a:ext cx="3396541" cy="65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三、从消费品类型来看，可分为可选消费和必需消费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68E9FE-66D5-52AF-2F46-11E4DD2C18F1}"/>
              </a:ext>
            </a:extLst>
          </p:cNvPr>
          <p:cNvSpPr txBox="1"/>
          <p:nvPr/>
        </p:nvSpPr>
        <p:spPr>
          <a:xfrm>
            <a:off x="699205" y="4100931"/>
            <a:ext cx="3396541" cy="65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6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四、从销售方式来看，可分为线上销售和线下销售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C7438F-FEFA-5989-45C4-8D4D1BCDA5DB}"/>
              </a:ext>
            </a:extLst>
          </p:cNvPr>
          <p:cNvSpPr txBox="1"/>
          <p:nvPr/>
        </p:nvSpPr>
        <p:spPr>
          <a:xfrm>
            <a:off x="699205" y="5043764"/>
            <a:ext cx="3396541" cy="658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sz="16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16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从销售区域来看，可分为农村消费和城镇消费</a:t>
            </a:r>
            <a:endParaRPr lang="zh-CN" altLang="en-US" sz="1600" b="1" dirty="0">
              <a:gradFill>
                <a:gsLst>
                  <a:gs pos="0">
                    <a:srgbClr val="2D5761"/>
                  </a:gs>
                  <a:gs pos="100000">
                    <a:srgbClr val="3E7886"/>
                  </a:gs>
                </a:gsLst>
                <a:lin ang="13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E3CBCB4-BC66-A512-7F74-CFE9BEBD5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2036" y="2189385"/>
            <a:ext cx="3396541" cy="20066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0D462B-BBC4-CEE1-9001-BB7805FA3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8787" y="2223198"/>
            <a:ext cx="2468293" cy="217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23000EC-D92E-4126-0A9A-0A219BBF29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9802" y="4477699"/>
            <a:ext cx="2927786" cy="202944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91EFCBB-8AA7-1355-72E6-59DA6FE623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1641" y="4413707"/>
            <a:ext cx="5080359" cy="21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/>
        </p:blipFill>
        <p:spPr>
          <a:xfrm>
            <a:off x="0" y="14514"/>
            <a:ext cx="12192000" cy="68434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4000">
                <a:srgbClr val="3E7886">
                  <a:alpha val="98000"/>
                </a:srgbClr>
              </a:gs>
              <a:gs pos="96000">
                <a:srgbClr val="274B53">
                  <a:alpha val="97000"/>
                </a:srgb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22944" y="2714503"/>
            <a:ext cx="9746112" cy="1235760"/>
            <a:chOff x="2387021" y="2714503"/>
            <a:chExt cx="9746112" cy="1235760"/>
          </a:xfrm>
        </p:grpSpPr>
        <p:sp>
          <p:nvSpPr>
            <p:cNvPr id="30" name="圆角矩形 29"/>
            <p:cNvSpPr/>
            <p:nvPr/>
          </p:nvSpPr>
          <p:spPr>
            <a:xfrm>
              <a:off x="2387021" y="2714503"/>
              <a:ext cx="1235760" cy="1235760"/>
            </a:xfrm>
            <a:prstGeom prst="roundRect">
              <a:avLst>
                <a:gd name="adj" fmla="val 21355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245"/>
            <p:cNvSpPr>
              <a:spLocks/>
            </p:cNvSpPr>
            <p:nvPr/>
          </p:nvSpPr>
          <p:spPr bwMode="auto">
            <a:xfrm>
              <a:off x="2609737" y="2985878"/>
              <a:ext cx="693010" cy="693010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gradFill>
              <a:gsLst>
                <a:gs pos="0">
                  <a:srgbClr val="3E7886"/>
                </a:gs>
                <a:gs pos="100000">
                  <a:srgbClr val="284D56"/>
                </a:gs>
              </a:gsLst>
              <a:lin ang="10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Box 64"/>
            <p:cNvSpPr txBox="1"/>
            <p:nvPr/>
          </p:nvSpPr>
          <p:spPr>
            <a:xfrm>
              <a:off x="4008665" y="2985878"/>
              <a:ext cx="81244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   </a:t>
              </a:r>
              <a:r>
                <a:rPr lang="zh-CN" altLang="en-US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消费数据的微观基础</a:t>
              </a:r>
            </a:p>
          </p:txBody>
        </p:sp>
      </p:grp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5695922" y="3795233"/>
            <a:ext cx="3848100" cy="39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消费数据与上市公司</a:t>
            </a:r>
          </a:p>
        </p:txBody>
      </p:sp>
      <p:sp>
        <p:nvSpPr>
          <p:cNvPr id="13" name="TextBox 59"/>
          <p:cNvSpPr txBox="1">
            <a:spLocks noChangeArrowheads="1"/>
          </p:cNvSpPr>
          <p:nvPr/>
        </p:nvSpPr>
        <p:spPr bwMode="auto">
          <a:xfrm>
            <a:off x="5695922" y="4200976"/>
            <a:ext cx="3848100" cy="39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消费与微观指标关联</a:t>
            </a:r>
          </a:p>
        </p:txBody>
      </p:sp>
      <p:sp>
        <p:nvSpPr>
          <p:cNvPr id="14" name="TextBox 60"/>
          <p:cNvSpPr txBox="1">
            <a:spLocks noChangeArrowheads="1"/>
          </p:cNvSpPr>
          <p:nvPr/>
        </p:nvSpPr>
        <p:spPr bwMode="auto">
          <a:xfrm>
            <a:off x="5695922" y="4606719"/>
            <a:ext cx="3848100" cy="39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消费与金融数据联动</a:t>
            </a:r>
          </a:p>
        </p:txBody>
      </p:sp>
    </p:spTree>
    <p:extLst>
      <p:ext uri="{BB962C8B-B14F-4D97-AF65-F5344CB8AC3E}">
        <p14:creationId xmlns:p14="http://schemas.microsoft.com/office/powerpoint/2010/main" val="1694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92102" y="738506"/>
            <a:ext cx="3190759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消费数据与上市公司</a:t>
            </a:r>
            <a:endParaRPr lang="zh-CN" altLang="en-US" sz="2400" dirty="0">
              <a:gradFill>
                <a:gsLst>
                  <a:gs pos="1000">
                    <a:srgbClr val="3E7886"/>
                  </a:gs>
                  <a:gs pos="89000">
                    <a:srgbClr val="2D576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57284" y="1598491"/>
            <a:ext cx="1732053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消费增速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466101" y="2094370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_矩形 75"/>
          <p:cNvSpPr/>
          <p:nvPr>
            <p:custDataLst>
              <p:tags r:id="rId1"/>
            </p:custDataLst>
          </p:nvPr>
        </p:nvSpPr>
        <p:spPr>
          <a:xfrm>
            <a:off x="537427" y="2163689"/>
            <a:ext cx="3101124" cy="10187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/>
              <a:t>限额以上消费品零售增速，与消费行业整体营业收入走势、盈利能力（</a:t>
            </a:r>
            <a:r>
              <a:rPr lang="en-US" altLang="zh-CN" sz="1600" dirty="0"/>
              <a:t>ROE</a:t>
            </a:r>
            <a:r>
              <a:rPr lang="zh-CN" altLang="en-US" sz="1600" dirty="0"/>
              <a:t>）走势均较为一致</a:t>
            </a:r>
            <a:endParaRPr lang="zh-CN" altLang="en-US" sz="16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57283" y="4024321"/>
            <a:ext cx="1732053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行业角度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463345" y="4422702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_矩形 75"/>
          <p:cNvSpPr/>
          <p:nvPr>
            <p:custDataLst>
              <p:tags r:id="rId2"/>
            </p:custDataLst>
          </p:nvPr>
        </p:nvSpPr>
        <p:spPr>
          <a:xfrm>
            <a:off x="537426" y="4910182"/>
            <a:ext cx="3345435" cy="10187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/>
              <a:t>细化到行业角度，社会消费品零售分行业增速对上市公司各行业业绩也有较强解释力</a:t>
            </a:r>
            <a:endParaRPr lang="zh-CN" altLang="en-US" sz="16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2102" y="1554292"/>
            <a:ext cx="540078" cy="540078"/>
            <a:chOff x="-540078" y="2100752"/>
            <a:chExt cx="540078" cy="540078"/>
          </a:xfrm>
        </p:grpSpPr>
        <p:sp>
          <p:nvSpPr>
            <p:cNvPr id="7" name="椭圆 6"/>
            <p:cNvSpPr/>
            <p:nvPr/>
          </p:nvSpPr>
          <p:spPr>
            <a:xfrm>
              <a:off x="-540078" y="2100752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-428543" y="2242139"/>
              <a:ext cx="319856" cy="25730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3415" y="3985939"/>
            <a:ext cx="540078" cy="540078"/>
            <a:chOff x="-540078" y="3454458"/>
            <a:chExt cx="540078" cy="540078"/>
          </a:xfrm>
        </p:grpSpPr>
        <p:sp>
          <p:nvSpPr>
            <p:cNvPr id="43" name="椭圆 42"/>
            <p:cNvSpPr/>
            <p:nvPr/>
          </p:nvSpPr>
          <p:spPr>
            <a:xfrm>
              <a:off x="-540078" y="3454458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4"/>
            <p:cNvSpPr>
              <a:spLocks/>
            </p:cNvSpPr>
            <p:nvPr/>
          </p:nvSpPr>
          <p:spPr bwMode="auto">
            <a:xfrm>
              <a:off x="-417887" y="3569898"/>
              <a:ext cx="309200" cy="3091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998" y="3030053"/>
            <a:ext cx="417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PERSPECTIVE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DA2AFF-32EC-F865-F4F2-02F1BEF21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241" y="1045716"/>
            <a:ext cx="3849518" cy="28041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C54B92-207C-0955-DA87-8F6825465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3539" y="1045715"/>
            <a:ext cx="3918177" cy="28041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64FC5E-8501-EEEF-F7E6-D3D280D6A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713" y="3985939"/>
            <a:ext cx="3635412" cy="25615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369819-9D6A-D8E7-AD36-91736144C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7977" y="3985939"/>
            <a:ext cx="3635412" cy="2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1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92102" y="738506"/>
            <a:ext cx="386084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消费数据与微观数据关联</a:t>
            </a:r>
            <a:endParaRPr lang="zh-CN" altLang="en-US" sz="2400" dirty="0">
              <a:gradFill>
                <a:gsLst>
                  <a:gs pos="1000">
                    <a:srgbClr val="3E7886"/>
                  </a:gs>
                  <a:gs pos="89000">
                    <a:srgbClr val="2D576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57284" y="1598491"/>
            <a:ext cx="1732053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价格指标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466101" y="2094370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_矩形 75"/>
          <p:cNvSpPr/>
          <p:nvPr>
            <p:custDataLst>
              <p:tags r:id="rId1"/>
            </p:custDataLst>
          </p:nvPr>
        </p:nvSpPr>
        <p:spPr>
          <a:xfrm>
            <a:off x="583414" y="2249848"/>
            <a:ext cx="3874285" cy="10187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/>
              <a:t>社会消费品零售的分项数据，与相关产品的高频价格表现具有较强的相关性，如珠宝零售与钻石价格（右图）</a:t>
            </a:r>
            <a:endParaRPr lang="zh-CN" altLang="en-US" sz="16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91085" y="3627086"/>
            <a:ext cx="1732053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消费者信心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495933" y="4104482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_矩形 75"/>
          <p:cNvSpPr/>
          <p:nvPr>
            <p:custDataLst>
              <p:tags r:id="rId2"/>
            </p:custDataLst>
          </p:nvPr>
        </p:nvSpPr>
        <p:spPr>
          <a:xfrm>
            <a:off x="488165" y="4258820"/>
            <a:ext cx="4064785" cy="19829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/>
              <a:t>消费信心指数采用问卷调查法，围绕经济发展形势、家庭收入与就业、物价水平、 消费意愿等几个角度，对消费者现状以及未来的预期进行调查，问题答案通 常包括积极、消极、中性三个，编制方法类似 </a:t>
            </a:r>
            <a:r>
              <a:rPr lang="en-US" altLang="zh-CN" sz="1600" dirty="0"/>
              <a:t>PMI</a:t>
            </a:r>
            <a:r>
              <a:rPr lang="zh-CN" altLang="en-US" sz="1600" dirty="0"/>
              <a:t>，以 </a:t>
            </a:r>
            <a:r>
              <a:rPr lang="en-US" altLang="zh-CN" sz="1600" dirty="0"/>
              <a:t>100 </a:t>
            </a:r>
            <a:r>
              <a:rPr lang="zh-CN" altLang="en-US" sz="1600" dirty="0"/>
              <a:t>为中值，高于 </a:t>
            </a:r>
            <a:r>
              <a:rPr lang="en-US" altLang="zh-CN" sz="1600" dirty="0"/>
              <a:t>100 </a:t>
            </a:r>
            <a:r>
              <a:rPr lang="zh-CN" altLang="en-US" sz="1600" dirty="0"/>
              <a:t>表示积极乐观。</a:t>
            </a:r>
            <a:endParaRPr lang="zh-CN" altLang="en-US" sz="16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2102" y="1554292"/>
            <a:ext cx="540078" cy="540078"/>
            <a:chOff x="-540078" y="2100752"/>
            <a:chExt cx="540078" cy="540078"/>
          </a:xfrm>
        </p:grpSpPr>
        <p:sp>
          <p:nvSpPr>
            <p:cNvPr id="7" name="椭圆 6"/>
            <p:cNvSpPr/>
            <p:nvPr/>
          </p:nvSpPr>
          <p:spPr>
            <a:xfrm>
              <a:off x="-540078" y="2100752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-428543" y="2242139"/>
              <a:ext cx="319856" cy="25730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2102" y="3523362"/>
            <a:ext cx="540078" cy="540078"/>
            <a:chOff x="-540078" y="3454458"/>
            <a:chExt cx="540078" cy="540078"/>
          </a:xfrm>
        </p:grpSpPr>
        <p:sp>
          <p:nvSpPr>
            <p:cNvPr id="43" name="椭圆 42"/>
            <p:cNvSpPr/>
            <p:nvPr/>
          </p:nvSpPr>
          <p:spPr>
            <a:xfrm>
              <a:off x="-540078" y="3454458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4"/>
            <p:cNvSpPr>
              <a:spLocks/>
            </p:cNvSpPr>
            <p:nvPr/>
          </p:nvSpPr>
          <p:spPr bwMode="auto">
            <a:xfrm>
              <a:off x="-417887" y="3569898"/>
              <a:ext cx="309200" cy="3091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998" y="3030053"/>
            <a:ext cx="417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PERSPECTIVE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41BE3B-EED2-1E66-4BA1-ECF7FCB03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675" y="478766"/>
            <a:ext cx="5129240" cy="34024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FC9511-3987-2EFB-D179-E9B8213DB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490" y="4271423"/>
            <a:ext cx="3688708" cy="2247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0F0D89-E785-A71C-FB59-8D92237A8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341" y="4103235"/>
            <a:ext cx="3007983" cy="3111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50A06A-3E4A-E55C-9FA4-AEA8D472E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8447" y="4101380"/>
            <a:ext cx="3513764" cy="23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1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92102" y="738506"/>
            <a:ext cx="3190759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消费与金融数据联动</a:t>
            </a:r>
            <a:endParaRPr lang="zh-CN" altLang="en-US" sz="2400" dirty="0">
              <a:gradFill>
                <a:gsLst>
                  <a:gs pos="1000">
                    <a:srgbClr val="3E7886"/>
                  </a:gs>
                  <a:gs pos="89000">
                    <a:srgbClr val="2D576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57284" y="1598491"/>
            <a:ext cx="2525577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居民信贷与消费增速</a:t>
            </a:r>
            <a:r>
              <a:rPr lang="en-US" altLang="zh-CN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+</a:t>
            </a:r>
            <a:endParaRPr lang="zh-CN" altLang="en-US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466101" y="2094370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_矩形 75"/>
          <p:cNvSpPr/>
          <p:nvPr>
            <p:custDataLst>
              <p:tags r:id="rId1"/>
            </p:custDataLst>
          </p:nvPr>
        </p:nvSpPr>
        <p:spPr>
          <a:xfrm>
            <a:off x="659580" y="2277068"/>
            <a:ext cx="3345435" cy="10187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/>
              <a:t>（量）居民贷款增加，居民可用资金增加， 进而提升当期消费，因此消费增速与居民贷款增速正相关</a:t>
            </a:r>
            <a:endParaRPr lang="zh-CN" altLang="en-US" sz="16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57283" y="4024321"/>
            <a:ext cx="2525577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利率与耐用品消费 </a:t>
            </a:r>
            <a:r>
              <a:rPr lang="en-US" altLang="zh-CN" b="1" dirty="0">
                <a:solidFill>
                  <a:srgbClr val="00B05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---</a:t>
            </a:r>
            <a:endParaRPr lang="zh-CN" altLang="en-US" b="1" dirty="0">
              <a:solidFill>
                <a:srgbClr val="00B05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463345" y="4422702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_矩形 75"/>
          <p:cNvSpPr/>
          <p:nvPr>
            <p:custDataLst>
              <p:tags r:id="rId2"/>
            </p:custDataLst>
          </p:nvPr>
        </p:nvSpPr>
        <p:spPr>
          <a:xfrm>
            <a:off x="537426" y="4910182"/>
            <a:ext cx="3467589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/>
              <a:t>（价）利率走低使得居民贷款成本下降，对于大件耐用品的贷款成本会随着利率下降而明显走低，从而对消费形成刺激作用</a:t>
            </a:r>
            <a:endParaRPr lang="zh-CN" altLang="en-US" sz="16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2102" y="1554292"/>
            <a:ext cx="540078" cy="540078"/>
            <a:chOff x="-540078" y="2100752"/>
            <a:chExt cx="540078" cy="540078"/>
          </a:xfrm>
        </p:grpSpPr>
        <p:sp>
          <p:nvSpPr>
            <p:cNvPr id="7" name="椭圆 6"/>
            <p:cNvSpPr/>
            <p:nvPr/>
          </p:nvSpPr>
          <p:spPr>
            <a:xfrm>
              <a:off x="-540078" y="2100752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-428543" y="2242139"/>
              <a:ext cx="319856" cy="25730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3415" y="3985939"/>
            <a:ext cx="540078" cy="540078"/>
            <a:chOff x="-540078" y="3454458"/>
            <a:chExt cx="540078" cy="540078"/>
          </a:xfrm>
        </p:grpSpPr>
        <p:sp>
          <p:nvSpPr>
            <p:cNvPr id="43" name="椭圆 42"/>
            <p:cNvSpPr/>
            <p:nvPr/>
          </p:nvSpPr>
          <p:spPr>
            <a:xfrm>
              <a:off x="-540078" y="3454458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4"/>
            <p:cNvSpPr>
              <a:spLocks/>
            </p:cNvSpPr>
            <p:nvPr/>
          </p:nvSpPr>
          <p:spPr bwMode="auto">
            <a:xfrm>
              <a:off x="-417887" y="3569898"/>
              <a:ext cx="309200" cy="3091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998" y="3030053"/>
            <a:ext cx="417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PERSPECTIVE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30FC32-9EB2-61E1-E581-C20A737BE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409" y="231018"/>
            <a:ext cx="5066551" cy="34439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1A63AE-D132-470A-18B0-D24846C88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023" y="3570005"/>
            <a:ext cx="5066551" cy="32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1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/>
        </p:blipFill>
        <p:spPr>
          <a:xfrm>
            <a:off x="0" y="14514"/>
            <a:ext cx="12192000" cy="68434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4000">
                <a:srgbClr val="3E7886">
                  <a:alpha val="98000"/>
                </a:srgbClr>
              </a:gs>
              <a:gs pos="96000">
                <a:srgbClr val="274B53">
                  <a:alpha val="97000"/>
                </a:srgb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87201" y="2714503"/>
            <a:ext cx="8617598" cy="1235760"/>
            <a:chOff x="2387021" y="2714503"/>
            <a:chExt cx="8617598" cy="1235760"/>
          </a:xfrm>
        </p:grpSpPr>
        <p:sp>
          <p:nvSpPr>
            <p:cNvPr id="30" name="圆角矩形 29"/>
            <p:cNvSpPr/>
            <p:nvPr/>
          </p:nvSpPr>
          <p:spPr>
            <a:xfrm>
              <a:off x="2387021" y="2714503"/>
              <a:ext cx="1235760" cy="1235760"/>
            </a:xfrm>
            <a:prstGeom prst="roundRect">
              <a:avLst>
                <a:gd name="adj" fmla="val 21355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245"/>
            <p:cNvSpPr>
              <a:spLocks/>
            </p:cNvSpPr>
            <p:nvPr/>
          </p:nvSpPr>
          <p:spPr bwMode="auto">
            <a:xfrm>
              <a:off x="2609737" y="2985878"/>
              <a:ext cx="693010" cy="693010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gradFill>
              <a:gsLst>
                <a:gs pos="0">
                  <a:srgbClr val="3E7886"/>
                </a:gs>
                <a:gs pos="100000">
                  <a:srgbClr val="284D56"/>
                </a:gs>
              </a:gsLst>
              <a:lin ang="10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Box 64"/>
            <p:cNvSpPr txBox="1"/>
            <p:nvPr/>
          </p:nvSpPr>
          <p:spPr>
            <a:xfrm>
              <a:off x="4008665" y="2985878"/>
              <a:ext cx="69959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   </a:t>
              </a:r>
              <a:r>
                <a:rPr lang="zh-CN" altLang="en-US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消费的预测方法</a:t>
              </a:r>
            </a:p>
          </p:txBody>
        </p:sp>
      </p:grp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6000749" y="3938671"/>
            <a:ext cx="3686176" cy="5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近月预测看高频指标</a:t>
            </a: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6000749" y="4556070"/>
            <a:ext cx="3238500" cy="5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远月预测看领先指标</a:t>
            </a:r>
          </a:p>
        </p:txBody>
      </p:sp>
    </p:spTree>
    <p:extLst>
      <p:ext uri="{BB962C8B-B14F-4D97-AF65-F5344CB8AC3E}">
        <p14:creationId xmlns:p14="http://schemas.microsoft.com/office/powerpoint/2010/main" val="343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92102" y="738506"/>
            <a:ext cx="3190759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消费的预测方法</a:t>
            </a:r>
            <a:endParaRPr lang="zh-CN" altLang="en-US" sz="2400" dirty="0">
              <a:gradFill>
                <a:gsLst>
                  <a:gs pos="1000">
                    <a:srgbClr val="3E7886"/>
                  </a:gs>
                  <a:gs pos="89000">
                    <a:srgbClr val="2D576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57284" y="1598491"/>
            <a:ext cx="1732053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近月预测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466101" y="2094370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_矩形 75"/>
          <p:cNvSpPr/>
          <p:nvPr>
            <p:custDataLst>
              <p:tags r:id="rId1"/>
            </p:custDataLst>
          </p:nvPr>
        </p:nvSpPr>
        <p:spPr>
          <a:xfrm>
            <a:off x="537427" y="2163689"/>
            <a:ext cx="3470538" cy="16628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/>
              <a:t>消费端的重要高频指标如右表所示，包括汽车、商品房、猪肉蔬菜水果价格，其实还包括前文提到纸浆、中药材、钻石价格等，这些指标与相关消费品需求景气度密切相关。 </a:t>
            </a:r>
            <a:endParaRPr lang="zh-CN" altLang="en-US" sz="16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57283" y="4024321"/>
            <a:ext cx="1732053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远月预测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463345" y="4422702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_矩形 75"/>
          <p:cNvSpPr/>
          <p:nvPr>
            <p:custDataLst>
              <p:tags r:id="rId2"/>
            </p:custDataLst>
          </p:nvPr>
        </p:nvSpPr>
        <p:spPr>
          <a:xfrm>
            <a:off x="550591" y="4748151"/>
            <a:ext cx="3345435" cy="10227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/>
              <a:t>滞后一定阶段的</a:t>
            </a:r>
            <a:r>
              <a:rPr lang="zh-CN" altLang="en-US" sz="1600" b="1" dirty="0"/>
              <a:t>社会融资总量增速</a:t>
            </a:r>
            <a:r>
              <a:rPr lang="zh-CN" altLang="en-US" sz="1600" dirty="0"/>
              <a:t>和</a:t>
            </a:r>
            <a:r>
              <a:rPr lang="zh-CN" altLang="en-US" sz="1600" b="1" dirty="0"/>
              <a:t>滞后的工业企业利润</a:t>
            </a:r>
            <a:r>
              <a:rPr lang="zh-CN" altLang="en-US" sz="1600" dirty="0"/>
              <a:t>对于消费长期趋势有较好的拟合效果。</a:t>
            </a:r>
            <a:endParaRPr lang="zh-CN" altLang="en-US" sz="16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2102" y="1554292"/>
            <a:ext cx="540078" cy="540078"/>
            <a:chOff x="-540078" y="2100752"/>
            <a:chExt cx="540078" cy="540078"/>
          </a:xfrm>
        </p:grpSpPr>
        <p:sp>
          <p:nvSpPr>
            <p:cNvPr id="7" name="椭圆 6"/>
            <p:cNvSpPr/>
            <p:nvPr/>
          </p:nvSpPr>
          <p:spPr>
            <a:xfrm>
              <a:off x="-540078" y="2100752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-428543" y="2242139"/>
              <a:ext cx="319856" cy="25730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3415" y="3985939"/>
            <a:ext cx="540078" cy="540078"/>
            <a:chOff x="-540078" y="3454458"/>
            <a:chExt cx="540078" cy="540078"/>
          </a:xfrm>
        </p:grpSpPr>
        <p:sp>
          <p:nvSpPr>
            <p:cNvPr id="43" name="椭圆 42"/>
            <p:cNvSpPr/>
            <p:nvPr/>
          </p:nvSpPr>
          <p:spPr>
            <a:xfrm>
              <a:off x="-540078" y="3454458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4"/>
            <p:cNvSpPr>
              <a:spLocks/>
            </p:cNvSpPr>
            <p:nvPr/>
          </p:nvSpPr>
          <p:spPr bwMode="auto">
            <a:xfrm>
              <a:off x="-417887" y="3569898"/>
              <a:ext cx="309200" cy="3091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657998" y="3030053"/>
            <a:ext cx="417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PERSPECTIVE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41AC1F-A9A7-65B1-C4EE-992E2C109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396" y="444232"/>
            <a:ext cx="3448050" cy="2705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B7DE17-2B5F-2B7F-1A91-DE2C666AF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447" y="444232"/>
            <a:ext cx="3775938" cy="28216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381743-6FAA-0A09-1E97-22BC824DD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414" y="3265887"/>
            <a:ext cx="5294966" cy="34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5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1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/>
        </p:blipFill>
        <p:spPr>
          <a:xfrm>
            <a:off x="0" y="14514"/>
            <a:ext cx="12192000" cy="68434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4000">
                <a:srgbClr val="3E7886">
                  <a:alpha val="98000"/>
                </a:srgbClr>
              </a:gs>
              <a:gs pos="96000">
                <a:srgbClr val="274B53">
                  <a:alpha val="97000"/>
                </a:srgb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22944" y="2714503"/>
            <a:ext cx="6924827" cy="1235760"/>
            <a:chOff x="2387021" y="2714503"/>
            <a:chExt cx="6924827" cy="1235760"/>
          </a:xfrm>
        </p:grpSpPr>
        <p:sp>
          <p:nvSpPr>
            <p:cNvPr id="30" name="圆角矩形 29"/>
            <p:cNvSpPr/>
            <p:nvPr/>
          </p:nvSpPr>
          <p:spPr>
            <a:xfrm>
              <a:off x="2387021" y="2714503"/>
              <a:ext cx="1235760" cy="1235760"/>
            </a:xfrm>
            <a:prstGeom prst="roundRect">
              <a:avLst>
                <a:gd name="adj" fmla="val 21355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245"/>
            <p:cNvSpPr>
              <a:spLocks/>
            </p:cNvSpPr>
            <p:nvPr/>
          </p:nvSpPr>
          <p:spPr bwMode="auto">
            <a:xfrm>
              <a:off x="2609737" y="2985878"/>
              <a:ext cx="693010" cy="693010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gradFill>
              <a:gsLst>
                <a:gs pos="0">
                  <a:srgbClr val="3E7886"/>
                </a:gs>
                <a:gs pos="100000">
                  <a:srgbClr val="284D56"/>
                </a:gs>
              </a:gsLst>
              <a:lin ang="10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Box 64"/>
            <p:cNvSpPr txBox="1"/>
            <p:nvPr/>
          </p:nvSpPr>
          <p:spPr>
            <a:xfrm>
              <a:off x="4008665" y="2985878"/>
              <a:ext cx="5303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05   </a:t>
              </a:r>
              <a:r>
                <a:rPr lang="zh-CN" altLang="en-US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风险提示</a:t>
              </a:r>
            </a:p>
          </p:txBody>
        </p:sp>
      </p:grp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5666597" y="3854255"/>
            <a:ext cx="2782078" cy="5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全国疫情反复</a:t>
            </a: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5666597" y="4578861"/>
            <a:ext cx="4544203" cy="5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居民储蓄率短期发生明显变化</a:t>
            </a:r>
          </a:p>
        </p:txBody>
      </p:sp>
    </p:spTree>
    <p:extLst>
      <p:ext uri="{BB962C8B-B14F-4D97-AF65-F5344CB8AC3E}">
        <p14:creationId xmlns:p14="http://schemas.microsoft.com/office/powerpoint/2010/main" val="289300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5880847" y="2609653"/>
            <a:ext cx="54695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Bef>
                <a:spcPct val="0"/>
              </a:spcBef>
            </a:pPr>
            <a:r>
              <a:rPr lang="zh-CN" altLang="en-US" sz="66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</a:p>
        </p:txBody>
      </p:sp>
      <p:sp>
        <p:nvSpPr>
          <p:cNvPr id="17" name="PA_矩形 17"/>
          <p:cNvSpPr/>
          <p:nvPr>
            <p:custDataLst>
              <p:tags r:id="rId2"/>
            </p:custDataLst>
          </p:nvPr>
        </p:nvSpPr>
        <p:spPr>
          <a:xfrm>
            <a:off x="5880848" y="3602017"/>
            <a:ext cx="5469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LISTENING</a:t>
            </a:r>
            <a:endParaRPr lang="zh-CN" altLang="en-US" sz="3600" b="1" dirty="0">
              <a:gradFill>
                <a:gsLst>
                  <a:gs pos="0">
                    <a:srgbClr val="2D5761"/>
                  </a:gs>
                  <a:gs pos="100000">
                    <a:srgbClr val="3E7886"/>
                  </a:gs>
                </a:gsLst>
                <a:lin ang="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r="48979"/>
          <a:stretch>
            <a:fillRect/>
          </a:stretch>
        </p:blipFill>
        <p:spPr>
          <a:xfrm>
            <a:off x="1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任意多边形 28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0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  <a:gd name="connsiteX6" fmla="*/ 0 w 52101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rgbClr val="3E7886">
                  <a:alpha val="91000"/>
                </a:srgbClr>
              </a:gs>
              <a:gs pos="94000">
                <a:srgbClr val="284D56">
                  <a:alpha val="9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同心圆 6"/>
          <p:cNvSpPr/>
          <p:nvPr/>
        </p:nvSpPr>
        <p:spPr>
          <a:xfrm>
            <a:off x="2413649" y="2902225"/>
            <a:ext cx="1053550" cy="1053550"/>
          </a:xfrm>
          <a:prstGeom prst="donut">
            <a:avLst>
              <a:gd name="adj" fmla="val 26625"/>
            </a:avLst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任意多边形 18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421602" y="0"/>
            <a:ext cx="3788569" cy="6858000"/>
          </a:xfrm>
          <a:custGeom>
            <a:avLst/>
            <a:gdLst>
              <a:gd name="connsiteX0" fmla="*/ 0 w 3788569"/>
              <a:gd name="connsiteY0" fmla="*/ 0 h 6858000"/>
              <a:gd name="connsiteX1" fmla="*/ 394494 w 3788569"/>
              <a:gd name="connsiteY1" fmla="*/ 0 h 6858000"/>
              <a:gd name="connsiteX2" fmla="*/ 3788569 w 3788569"/>
              <a:gd name="connsiteY2" fmla="*/ 3429000 h 6858000"/>
              <a:gd name="connsiteX3" fmla="*/ 394494 w 3788569"/>
              <a:gd name="connsiteY3" fmla="*/ 6857999 h 6858000"/>
              <a:gd name="connsiteX4" fmla="*/ 394494 w 3788569"/>
              <a:gd name="connsiteY4" fmla="*/ 6858000 h 6858000"/>
              <a:gd name="connsiteX5" fmla="*/ 0 w 3788569"/>
              <a:gd name="connsiteY5" fmla="*/ 6858000 h 6858000"/>
              <a:gd name="connsiteX6" fmla="*/ 0 w 3788569"/>
              <a:gd name="connsiteY6" fmla="*/ 6857999 h 6858000"/>
              <a:gd name="connsiteX7" fmla="*/ 3394075 w 3788569"/>
              <a:gd name="connsiteY7" fmla="*/ 3429000 h 6858000"/>
              <a:gd name="connsiteX8" fmla="*/ 0 w 378856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569" h="6858000">
                <a:moveTo>
                  <a:pt x="0" y="0"/>
                </a:moveTo>
                <a:lnTo>
                  <a:pt x="394494" y="0"/>
                </a:lnTo>
                <a:lnTo>
                  <a:pt x="3788569" y="3429000"/>
                </a:lnTo>
                <a:lnTo>
                  <a:pt x="394494" y="6857999"/>
                </a:lnTo>
                <a:lnTo>
                  <a:pt x="394494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3394075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7" grpId="0"/>
          <p:bldP spid="29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7" grpId="0"/>
          <p:bldP spid="29" grpId="0" animBg="1"/>
          <p:bldP spid="7" grpId="0" animBg="1"/>
          <p:bldP spid="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9" t="19823" r="20664" b="268"/>
          <a:stretch/>
        </p:blipFill>
        <p:spPr>
          <a:xfrm>
            <a:off x="5342734" y="-8733"/>
            <a:ext cx="6849267" cy="68492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42733" y="0"/>
            <a:ext cx="6849267" cy="6858000"/>
          </a:xfrm>
          <a:prstGeom prst="rect">
            <a:avLst/>
          </a:prstGeom>
          <a:gradFill>
            <a:gsLst>
              <a:gs pos="0">
                <a:srgbClr val="3E7886">
                  <a:alpha val="99000"/>
                </a:srgbClr>
              </a:gs>
              <a:gs pos="100000">
                <a:srgbClr val="274B53">
                  <a:alpha val="90000"/>
                </a:srgb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0"/>
          <p:cNvSpPr txBox="1">
            <a:spLocks noChangeArrowheads="1"/>
          </p:cNvSpPr>
          <p:nvPr/>
        </p:nvSpPr>
        <p:spPr bwMode="auto">
          <a:xfrm>
            <a:off x="1267055" y="2282233"/>
            <a:ext cx="246679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>
                <a:gradFill>
                  <a:gsLst>
                    <a:gs pos="0">
                      <a:srgbClr val="3E7886"/>
                    </a:gs>
                    <a:gs pos="100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文本框 20"/>
          <p:cNvSpPr txBox="1">
            <a:spLocks noChangeArrowheads="1"/>
          </p:cNvSpPr>
          <p:nvPr/>
        </p:nvSpPr>
        <p:spPr bwMode="auto">
          <a:xfrm>
            <a:off x="1001295" y="3297896"/>
            <a:ext cx="2992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>
                <a:gradFill>
                  <a:gsLst>
                    <a:gs pos="0">
                      <a:srgbClr val="3E7886"/>
                    </a:gs>
                    <a:gs pos="100000">
                      <a:srgbClr val="2D5761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4000" b="1">
              <a:gradFill>
                <a:gsLst>
                  <a:gs pos="0">
                    <a:srgbClr val="3E7886"/>
                  </a:gs>
                  <a:gs pos="100000">
                    <a:srgbClr val="2D5761"/>
                  </a:gs>
                </a:gsLst>
                <a:lin ang="5400000" scaled="1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53150" y="1517846"/>
            <a:ext cx="5500938" cy="584775"/>
            <a:chOff x="6153150" y="1581346"/>
            <a:chExt cx="5230250" cy="584775"/>
          </a:xfrm>
        </p:grpSpPr>
        <p:sp>
          <p:nvSpPr>
            <p:cNvPr id="10" name="文本框 20"/>
            <p:cNvSpPr txBox="1">
              <a:spLocks noChangeArrowheads="1"/>
            </p:cNvSpPr>
            <p:nvPr/>
          </p:nvSpPr>
          <p:spPr bwMode="auto">
            <a:xfrm>
              <a:off x="7381487" y="1581346"/>
              <a:ext cx="40019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衡量消费的三种指标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53150" y="1581346"/>
              <a:ext cx="1441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</a:rPr>
                <a:t>PART 1</a:t>
              </a:r>
              <a:endParaRPr lang="zh-CN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53150" y="2400392"/>
            <a:ext cx="4689474" cy="584775"/>
            <a:chOff x="6153150" y="2467102"/>
            <a:chExt cx="4689474" cy="584775"/>
          </a:xfrm>
        </p:grpSpPr>
        <p:sp>
          <p:nvSpPr>
            <p:cNvPr id="37" name="文本框 73"/>
            <p:cNvSpPr txBox="1">
              <a:spLocks noChangeArrowheads="1"/>
            </p:cNvSpPr>
            <p:nvPr/>
          </p:nvSpPr>
          <p:spPr bwMode="auto">
            <a:xfrm>
              <a:off x="7445059" y="2467102"/>
              <a:ext cx="339756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消费分析框架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153150" y="2467102"/>
              <a:ext cx="1441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rgbClr val="FFFFFF"/>
                  </a:solidFill>
                </a:rPr>
                <a:t>PART 2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53150" y="3282938"/>
            <a:ext cx="5500939" cy="584775"/>
            <a:chOff x="6153150" y="3299464"/>
            <a:chExt cx="5500939" cy="584775"/>
          </a:xfrm>
        </p:grpSpPr>
        <p:sp>
          <p:nvSpPr>
            <p:cNvPr id="19" name="文本框 81"/>
            <p:cNvSpPr txBox="1">
              <a:spLocks noChangeArrowheads="1"/>
            </p:cNvSpPr>
            <p:nvPr/>
          </p:nvSpPr>
          <p:spPr bwMode="auto">
            <a:xfrm>
              <a:off x="7445060" y="3299464"/>
              <a:ext cx="420902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消费数据的微观基础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53150" y="3299464"/>
              <a:ext cx="1441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rgbClr val="FFFFFF"/>
                  </a:solidFill>
                </a:rPr>
                <a:t>PART 3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53150" y="4165484"/>
            <a:ext cx="4689474" cy="584775"/>
            <a:chOff x="6153150" y="4191300"/>
            <a:chExt cx="4689474" cy="584775"/>
          </a:xfrm>
        </p:grpSpPr>
        <p:sp>
          <p:nvSpPr>
            <p:cNvPr id="46" name="文本框 133"/>
            <p:cNvSpPr txBox="1">
              <a:spLocks noChangeArrowheads="1"/>
            </p:cNvSpPr>
            <p:nvPr/>
          </p:nvSpPr>
          <p:spPr bwMode="auto">
            <a:xfrm>
              <a:off x="7445059" y="4191300"/>
              <a:ext cx="339756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消费的预测方法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53150" y="4191300"/>
              <a:ext cx="1441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rgbClr val="FFFFFF"/>
                  </a:solidFill>
                </a:rPr>
                <a:t>PART 4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53150" y="5048030"/>
            <a:ext cx="5500939" cy="584775"/>
            <a:chOff x="6153150" y="5111530"/>
            <a:chExt cx="5500939" cy="584775"/>
          </a:xfrm>
        </p:grpSpPr>
        <p:sp>
          <p:nvSpPr>
            <p:cNvPr id="55" name="文本框 119"/>
            <p:cNvSpPr txBox="1">
              <a:spLocks noChangeArrowheads="1"/>
            </p:cNvSpPr>
            <p:nvPr/>
          </p:nvSpPr>
          <p:spPr bwMode="auto">
            <a:xfrm>
              <a:off x="7445060" y="5111530"/>
              <a:ext cx="420902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风险提示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53150" y="5111530"/>
              <a:ext cx="1441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rgbClr val="FFFFFF"/>
                  </a:solidFill>
                </a:rPr>
                <a:t>PART 5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等腰三角形 7"/>
          <p:cNvSpPr/>
          <p:nvPr/>
        </p:nvSpPr>
        <p:spPr>
          <a:xfrm flipV="1">
            <a:off x="2372054" y="4112629"/>
            <a:ext cx="250544" cy="215986"/>
          </a:xfrm>
          <a:prstGeom prst="triangle">
            <a:avLst/>
          </a:prstGeom>
          <a:gradFill>
            <a:gsLst>
              <a:gs pos="3000">
                <a:schemeClr val="bg2">
                  <a:lumMod val="1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800000" scaled="0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69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4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4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4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2" grpId="0"/>
          <p:bldP spid="13" grpId="0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2" grpId="0"/>
          <p:bldP spid="13" grpId="0"/>
          <p:bldP spid="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/>
        </p:blipFill>
        <p:spPr>
          <a:xfrm>
            <a:off x="0" y="14514"/>
            <a:ext cx="12192000" cy="68434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4000">
                <a:srgbClr val="3E7886">
                  <a:alpha val="98000"/>
                </a:srgbClr>
              </a:gs>
              <a:gs pos="96000">
                <a:srgbClr val="274B53">
                  <a:alpha val="97000"/>
                </a:srgb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06822" y="3862413"/>
            <a:ext cx="2760328" cy="43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GDP-</a:t>
            </a:r>
            <a:r>
              <a:rPr lang="zh-CN" altLang="en-US" sz="2000" dirty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最终消费支出</a:t>
            </a:r>
          </a:p>
        </p:txBody>
      </p:sp>
      <p:sp>
        <p:nvSpPr>
          <p:cNvPr id="25" name="矩形 24"/>
          <p:cNvSpPr/>
          <p:nvPr/>
        </p:nvSpPr>
        <p:spPr>
          <a:xfrm>
            <a:off x="6906822" y="4543900"/>
            <a:ext cx="3189678" cy="43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住户调查</a:t>
            </a:r>
            <a:r>
              <a:rPr lang="en-US" altLang="zh-CN" sz="2000" dirty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000" dirty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居民消费支出</a:t>
            </a:r>
          </a:p>
        </p:txBody>
      </p:sp>
      <p:sp>
        <p:nvSpPr>
          <p:cNvPr id="26" name="矩形 25"/>
          <p:cNvSpPr/>
          <p:nvPr/>
        </p:nvSpPr>
        <p:spPr>
          <a:xfrm>
            <a:off x="6906822" y="5302571"/>
            <a:ext cx="2931777" cy="43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社会消费零售总额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084572" y="2405089"/>
            <a:ext cx="10022856" cy="1235760"/>
            <a:chOff x="2387021" y="2714503"/>
            <a:chExt cx="10022856" cy="1235760"/>
          </a:xfrm>
        </p:grpSpPr>
        <p:sp>
          <p:nvSpPr>
            <p:cNvPr id="30" name="圆角矩形 29"/>
            <p:cNvSpPr/>
            <p:nvPr/>
          </p:nvSpPr>
          <p:spPr>
            <a:xfrm>
              <a:off x="2387021" y="2714503"/>
              <a:ext cx="1235760" cy="1235760"/>
            </a:xfrm>
            <a:prstGeom prst="roundRect">
              <a:avLst>
                <a:gd name="adj" fmla="val 21355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245"/>
            <p:cNvSpPr>
              <a:spLocks/>
            </p:cNvSpPr>
            <p:nvPr/>
          </p:nvSpPr>
          <p:spPr bwMode="auto">
            <a:xfrm>
              <a:off x="2609737" y="2985878"/>
              <a:ext cx="693010" cy="693010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gradFill>
              <a:gsLst>
                <a:gs pos="0">
                  <a:srgbClr val="3E7886"/>
                </a:gs>
                <a:gs pos="100000">
                  <a:srgbClr val="284D56"/>
                </a:gs>
              </a:gsLst>
              <a:lin ang="10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Box 64"/>
            <p:cNvSpPr txBox="1"/>
            <p:nvPr/>
          </p:nvSpPr>
          <p:spPr>
            <a:xfrm>
              <a:off x="4008665" y="2985878"/>
              <a:ext cx="8401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   </a:t>
              </a:r>
              <a:r>
                <a:rPr lang="zh-CN" altLang="en-US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衡量消费的三种指标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0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/>
          <p:bldP spid="2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92102" y="738506"/>
            <a:ext cx="3190759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消费统计的三个视角</a:t>
            </a:r>
            <a:endParaRPr lang="zh-CN" altLang="en-US" sz="2400" dirty="0">
              <a:gradFill>
                <a:gsLst>
                  <a:gs pos="1000">
                    <a:srgbClr val="3E7886"/>
                  </a:gs>
                  <a:gs pos="89000">
                    <a:srgbClr val="2D576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57284" y="2008841"/>
            <a:ext cx="1732053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消费类型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459332" y="2474743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_矩形 75"/>
          <p:cNvSpPr/>
          <p:nvPr>
            <p:custDataLst>
              <p:tags r:id="rId1"/>
            </p:custDataLst>
          </p:nvPr>
        </p:nvSpPr>
        <p:spPr>
          <a:xfrm>
            <a:off x="1337869" y="2669095"/>
            <a:ext cx="3633815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222B33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商品消费</a:t>
            </a:r>
            <a:r>
              <a:rPr lang="en-US" altLang="zh-CN" sz="1600" dirty="0">
                <a:solidFill>
                  <a:srgbClr val="222B33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222B33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服务消费</a:t>
            </a:r>
            <a:r>
              <a:rPr lang="en-US" altLang="zh-CN" sz="1600" dirty="0">
                <a:solidFill>
                  <a:srgbClr val="222B33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(GOODS/SERVICES)</a:t>
            </a:r>
            <a:endParaRPr lang="zh-CN" altLang="en-US" sz="16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57284" y="3383996"/>
            <a:ext cx="1732053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消费主体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459332" y="3849898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_矩形 75"/>
          <p:cNvSpPr/>
          <p:nvPr>
            <p:custDataLst>
              <p:tags r:id="rId2"/>
            </p:custDataLst>
          </p:nvPr>
        </p:nvSpPr>
        <p:spPr>
          <a:xfrm>
            <a:off x="1357285" y="3874720"/>
            <a:ext cx="3633815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222B33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私人消费</a:t>
            </a:r>
            <a:r>
              <a:rPr lang="en-US" altLang="zh-CN" sz="1600" dirty="0">
                <a:solidFill>
                  <a:srgbClr val="222B33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222B33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公共消费</a:t>
            </a:r>
          </a:p>
        </p:txBody>
      </p:sp>
      <p:sp>
        <p:nvSpPr>
          <p:cNvPr id="40" name="矩形 39"/>
          <p:cNvSpPr/>
          <p:nvPr/>
        </p:nvSpPr>
        <p:spPr>
          <a:xfrm>
            <a:off x="1357284" y="4640776"/>
            <a:ext cx="1732053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统计主体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1459332" y="5106678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_矩形 75"/>
          <p:cNvSpPr/>
          <p:nvPr>
            <p:custDataLst>
              <p:tags r:id="rId3"/>
            </p:custDataLst>
          </p:nvPr>
        </p:nvSpPr>
        <p:spPr>
          <a:xfrm>
            <a:off x="1357285" y="5131500"/>
            <a:ext cx="3633815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222B33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购买方（消费者）</a:t>
            </a:r>
            <a:r>
              <a:rPr lang="en-US" altLang="zh-CN" sz="1600" dirty="0">
                <a:solidFill>
                  <a:srgbClr val="222B33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/</a:t>
            </a:r>
            <a:r>
              <a:rPr lang="zh-CN" altLang="en-US" sz="1600" dirty="0">
                <a:solidFill>
                  <a:srgbClr val="222B33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出售方（生产者）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3" t="370" r="4942" b="-370"/>
          <a:stretch/>
        </p:blipFill>
        <p:spPr>
          <a:xfrm>
            <a:off x="5213798" y="0"/>
            <a:ext cx="6978202" cy="688362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311244" y="1916778"/>
            <a:ext cx="2821735" cy="2821735"/>
          </a:xfrm>
          <a:prstGeom prst="ellipse">
            <a:avLst/>
          </a:prstGeom>
          <a:gradFill>
            <a:gsLst>
              <a:gs pos="0">
                <a:srgbClr val="3E7886">
                  <a:alpha val="77000"/>
                </a:srgbClr>
              </a:gs>
              <a:gs pos="100000">
                <a:srgbClr val="315E69">
                  <a:alpha val="80000"/>
                </a:srgbClr>
              </a:gs>
            </a:gsLst>
            <a:lin ang="5400000" scaled="1"/>
          </a:gradFill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6556" y="2087446"/>
            <a:ext cx="540078" cy="540078"/>
            <a:chOff x="-540078" y="2100752"/>
            <a:chExt cx="540078" cy="540078"/>
          </a:xfrm>
        </p:grpSpPr>
        <p:sp>
          <p:nvSpPr>
            <p:cNvPr id="7" name="椭圆 6"/>
            <p:cNvSpPr/>
            <p:nvPr/>
          </p:nvSpPr>
          <p:spPr>
            <a:xfrm>
              <a:off x="-540078" y="2100752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-428543" y="2242139"/>
              <a:ext cx="319856" cy="25730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2102" y="3450291"/>
            <a:ext cx="540078" cy="540078"/>
            <a:chOff x="-540078" y="3454458"/>
            <a:chExt cx="540078" cy="540078"/>
          </a:xfrm>
        </p:grpSpPr>
        <p:sp>
          <p:nvSpPr>
            <p:cNvPr id="43" name="椭圆 42"/>
            <p:cNvSpPr/>
            <p:nvPr/>
          </p:nvSpPr>
          <p:spPr>
            <a:xfrm>
              <a:off x="-540078" y="3454458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4"/>
            <p:cNvSpPr>
              <a:spLocks/>
            </p:cNvSpPr>
            <p:nvPr/>
          </p:nvSpPr>
          <p:spPr bwMode="auto">
            <a:xfrm>
              <a:off x="-417887" y="3569898"/>
              <a:ext cx="309200" cy="3091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2102" y="4738513"/>
            <a:ext cx="540078" cy="540078"/>
            <a:chOff x="-540078" y="4817772"/>
            <a:chExt cx="540078" cy="540078"/>
          </a:xfrm>
        </p:grpSpPr>
        <p:sp>
          <p:nvSpPr>
            <p:cNvPr id="44" name="椭圆 43"/>
            <p:cNvSpPr/>
            <p:nvPr/>
          </p:nvSpPr>
          <p:spPr>
            <a:xfrm>
              <a:off x="-540078" y="4817772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-422873" y="4913187"/>
              <a:ext cx="305668" cy="349248"/>
              <a:chOff x="1504950" y="5164138"/>
              <a:chExt cx="812800" cy="928687"/>
            </a:xfrm>
            <a:solidFill>
              <a:srgbClr val="FFFFFF"/>
            </a:solidFill>
          </p:grpSpPr>
          <p:sp>
            <p:nvSpPr>
              <p:cNvPr id="29" name="AutoShape 131"/>
              <p:cNvSpPr>
                <a:spLocks/>
              </p:cNvSpPr>
              <p:nvPr/>
            </p:nvSpPr>
            <p:spPr bwMode="auto">
              <a:xfrm>
                <a:off x="1504950" y="5164138"/>
                <a:ext cx="812800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32"/>
              <p:cNvSpPr>
                <a:spLocks/>
              </p:cNvSpPr>
              <p:nvPr/>
            </p:nvSpPr>
            <p:spPr bwMode="auto">
              <a:xfrm>
                <a:off x="1679575" y="5540375"/>
                <a:ext cx="115888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3"/>
              <p:cNvSpPr>
                <a:spLocks/>
              </p:cNvSpPr>
              <p:nvPr/>
            </p:nvSpPr>
            <p:spPr bwMode="auto">
              <a:xfrm>
                <a:off x="1854200" y="5540375"/>
                <a:ext cx="115888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34"/>
              <p:cNvSpPr>
                <a:spLocks/>
              </p:cNvSpPr>
              <p:nvPr/>
            </p:nvSpPr>
            <p:spPr bwMode="auto">
              <a:xfrm>
                <a:off x="2027238" y="5540375"/>
                <a:ext cx="115887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6657998" y="3030053"/>
            <a:ext cx="417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PERSPECTIVE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23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40" grpId="0"/>
          <p:bldP spid="42" grpId="0"/>
          <p:bldP spid="6" grpId="0" animBg="1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40" grpId="0"/>
          <p:bldP spid="42" grpId="0"/>
          <p:bldP spid="6" grpId="0" animBg="1"/>
          <p:bldP spid="1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92102" y="650687"/>
            <a:ext cx="3851323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三大消费统计指标的定义</a:t>
            </a:r>
            <a:endParaRPr lang="zh-CN" altLang="en-US" sz="2400" dirty="0">
              <a:gradFill>
                <a:gsLst>
                  <a:gs pos="1000">
                    <a:srgbClr val="3E7886"/>
                  </a:gs>
                  <a:gs pos="89000">
                    <a:srgbClr val="2D576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57284" y="2008841"/>
            <a:ext cx="2290791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GDP-</a:t>
            </a: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最终消费支出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1459332" y="2474743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_矩形 75"/>
          <p:cNvSpPr/>
          <p:nvPr>
            <p:custDataLst>
              <p:tags r:id="rId1"/>
            </p:custDataLst>
          </p:nvPr>
        </p:nvSpPr>
        <p:spPr>
          <a:xfrm>
            <a:off x="1357284" y="2599415"/>
            <a:ext cx="3851323" cy="626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/>
              <a:t>主要依托购买方（居民支出、财政支出）调查资料，统计居民和政府对商品和服务的消费</a:t>
            </a:r>
            <a:r>
              <a:rPr lang="zh-CN" altLang="en-US" sz="1400" b="1" dirty="0"/>
              <a:t> </a:t>
            </a:r>
            <a:endParaRPr lang="zh-CN" altLang="en-US" sz="1400" b="1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57284" y="3383996"/>
            <a:ext cx="2747991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住户调查</a:t>
            </a:r>
            <a:r>
              <a:rPr lang="en-US" altLang="zh-CN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居民消费支出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459332" y="3849898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_矩形 75"/>
          <p:cNvSpPr/>
          <p:nvPr>
            <p:custDataLst>
              <p:tags r:id="rId2"/>
            </p:custDataLst>
          </p:nvPr>
        </p:nvSpPr>
        <p:spPr>
          <a:xfrm>
            <a:off x="1357285" y="3874720"/>
            <a:ext cx="3633815" cy="626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/>
              <a:t>从购买方视角，对住户进行调查得到的居民商品和服务消费支出</a:t>
            </a:r>
            <a:endParaRPr lang="zh-CN" altLang="en-US" sz="14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57284" y="4640776"/>
            <a:ext cx="2662266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社会消费零售总额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1459332" y="5106678"/>
            <a:ext cx="3143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_矩形 75"/>
          <p:cNvSpPr/>
          <p:nvPr>
            <p:custDataLst>
              <p:tags r:id="rId3"/>
            </p:custDataLst>
          </p:nvPr>
        </p:nvSpPr>
        <p:spPr>
          <a:xfrm>
            <a:off x="1357285" y="5131500"/>
            <a:ext cx="3633815" cy="9029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/>
              <a:t>从出售方视角，对批发零售企业进行调查得到的</a:t>
            </a:r>
            <a:r>
              <a:rPr lang="zh-CN" altLang="en-US" sz="1400" b="1" dirty="0"/>
              <a:t>社会消费品零售总额</a:t>
            </a:r>
            <a:r>
              <a:rPr lang="zh-CN" altLang="en-US" sz="1400" dirty="0"/>
              <a:t>，统计居民和所有社会集团的消费</a:t>
            </a:r>
            <a:endParaRPr lang="zh-CN" altLang="en-US" sz="1400" dirty="0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6556" y="2087446"/>
            <a:ext cx="540078" cy="540078"/>
            <a:chOff x="-540078" y="2100752"/>
            <a:chExt cx="540078" cy="540078"/>
          </a:xfrm>
        </p:grpSpPr>
        <p:sp>
          <p:nvSpPr>
            <p:cNvPr id="7" name="椭圆 6"/>
            <p:cNvSpPr/>
            <p:nvPr/>
          </p:nvSpPr>
          <p:spPr>
            <a:xfrm>
              <a:off x="-540078" y="2100752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-428543" y="2242139"/>
              <a:ext cx="319856" cy="25730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2102" y="3450291"/>
            <a:ext cx="540078" cy="540078"/>
            <a:chOff x="-540078" y="3454458"/>
            <a:chExt cx="540078" cy="540078"/>
          </a:xfrm>
        </p:grpSpPr>
        <p:sp>
          <p:nvSpPr>
            <p:cNvPr id="43" name="椭圆 42"/>
            <p:cNvSpPr/>
            <p:nvPr/>
          </p:nvSpPr>
          <p:spPr>
            <a:xfrm>
              <a:off x="-540078" y="3454458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4"/>
            <p:cNvSpPr>
              <a:spLocks/>
            </p:cNvSpPr>
            <p:nvPr/>
          </p:nvSpPr>
          <p:spPr bwMode="auto">
            <a:xfrm>
              <a:off x="-417887" y="3569898"/>
              <a:ext cx="309200" cy="3091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2102" y="4738513"/>
            <a:ext cx="540078" cy="540078"/>
            <a:chOff x="-540078" y="4817772"/>
            <a:chExt cx="540078" cy="540078"/>
          </a:xfrm>
        </p:grpSpPr>
        <p:sp>
          <p:nvSpPr>
            <p:cNvPr id="44" name="椭圆 43"/>
            <p:cNvSpPr/>
            <p:nvPr/>
          </p:nvSpPr>
          <p:spPr>
            <a:xfrm>
              <a:off x="-540078" y="4817772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-422873" y="4913187"/>
              <a:ext cx="305668" cy="349248"/>
              <a:chOff x="1504950" y="5164138"/>
              <a:chExt cx="812800" cy="928687"/>
            </a:xfrm>
            <a:solidFill>
              <a:srgbClr val="FFFFFF"/>
            </a:solidFill>
          </p:grpSpPr>
          <p:sp>
            <p:nvSpPr>
              <p:cNvPr id="29" name="AutoShape 131"/>
              <p:cNvSpPr>
                <a:spLocks/>
              </p:cNvSpPr>
              <p:nvPr/>
            </p:nvSpPr>
            <p:spPr bwMode="auto">
              <a:xfrm>
                <a:off x="1504950" y="5164138"/>
                <a:ext cx="812800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32"/>
              <p:cNvSpPr>
                <a:spLocks/>
              </p:cNvSpPr>
              <p:nvPr/>
            </p:nvSpPr>
            <p:spPr bwMode="auto">
              <a:xfrm>
                <a:off x="1679575" y="5540375"/>
                <a:ext cx="115888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3"/>
              <p:cNvSpPr>
                <a:spLocks/>
              </p:cNvSpPr>
              <p:nvPr/>
            </p:nvSpPr>
            <p:spPr bwMode="auto">
              <a:xfrm>
                <a:off x="1854200" y="5540375"/>
                <a:ext cx="115888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34"/>
              <p:cNvSpPr>
                <a:spLocks/>
              </p:cNvSpPr>
              <p:nvPr/>
            </p:nvSpPr>
            <p:spPr bwMode="auto">
              <a:xfrm>
                <a:off x="2027238" y="5540375"/>
                <a:ext cx="115887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A7C94B6-59E8-F024-8C7C-9C3C4249C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253" y="199902"/>
            <a:ext cx="7337791" cy="64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40" grpId="0"/>
          <p:bldP spid="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6" grpId="0"/>
          <p:bldP spid="37" grpId="0"/>
          <p:bldP spid="39" grpId="0"/>
          <p:bldP spid="40" grpId="0"/>
          <p:bldP spid="4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372100" y="2524125"/>
            <a:ext cx="1447800" cy="1447800"/>
          </a:xfrm>
          <a:prstGeom prst="ellipse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68402" y="2703957"/>
            <a:ext cx="20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关键技术一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63815" y="3051596"/>
            <a:ext cx="4220080" cy="65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设计炒道塞的抵抗，力按时吃什么都。看到了肯定点开始抵扣可，否凯迪拉克凯迪是。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400497" y="2739134"/>
            <a:ext cx="20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关键技术二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395910" y="3086773"/>
            <a:ext cx="4220080" cy="65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设计炒道塞的抵抗，力按时吃什么都。看到了肯定点开始抵扣可，否凯迪拉克凯迪是。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93115" y="5444349"/>
            <a:ext cx="10922875" cy="1027589"/>
          </a:xfrm>
          <a:prstGeom prst="rect">
            <a:avLst/>
          </a:prstGeom>
          <a:solidFill>
            <a:srgbClr val="FEFEFE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多算：部分投资品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少算：部分服务和虚拟消费、部分自产自销商品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04825" y="5399899"/>
            <a:ext cx="242925" cy="0"/>
          </a:xfrm>
          <a:prstGeom prst="line">
            <a:avLst/>
          </a:prstGeom>
          <a:ln w="28575">
            <a:solidFill>
              <a:srgbClr val="3E7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00"/>
          <p:cNvSpPr>
            <a:spLocks noEditPoints="1"/>
          </p:cNvSpPr>
          <p:nvPr/>
        </p:nvSpPr>
        <p:spPr bwMode="auto">
          <a:xfrm>
            <a:off x="875873" y="2166020"/>
            <a:ext cx="508633" cy="487586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5"/>
          <p:cNvGrpSpPr/>
          <p:nvPr/>
        </p:nvGrpSpPr>
        <p:grpSpPr>
          <a:xfrm>
            <a:off x="10889186" y="2166020"/>
            <a:ext cx="520556" cy="520556"/>
            <a:chOff x="2581275" y="2582069"/>
            <a:chExt cx="465138" cy="464344"/>
          </a:xfrm>
          <a:solidFill>
            <a:schemeClr val="bg1"/>
          </a:solidFill>
        </p:grpSpPr>
        <p:sp>
          <p:nvSpPr>
            <p:cNvPr id="19" name="AutoShape 128"/>
            <p:cNvSpPr>
              <a:spLocks/>
            </p:cNvSpPr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129"/>
            <p:cNvSpPr>
              <a:spLocks/>
            </p:cNvSpPr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F259741-8075-DD7C-433A-E705E05F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89" y="326925"/>
            <a:ext cx="9753600" cy="48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4" grpId="0"/>
          <p:bldP spid="45" grpId="0"/>
          <p:bldP spid="46" grpId="0"/>
          <p:bldP spid="47" grpId="0"/>
          <p:bldP spid="49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4" grpId="0"/>
          <p:bldP spid="45" grpId="0"/>
          <p:bldP spid="46" grpId="0"/>
          <p:bldP spid="47" grpId="0"/>
          <p:bldP spid="49" grpId="0" animBg="1"/>
          <p:bldP spid="17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2635E9-F975-4C68-09B4-ACBF2215C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100" y="123825"/>
            <a:ext cx="8343900" cy="66103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1BBACA-7CEE-BD1F-416A-C3E1361642C4}"/>
              </a:ext>
            </a:extLst>
          </p:cNvPr>
          <p:cNvSpPr/>
          <p:nvPr/>
        </p:nvSpPr>
        <p:spPr>
          <a:xfrm>
            <a:off x="492077" y="671831"/>
            <a:ext cx="3190759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核算角度</a:t>
            </a:r>
            <a:r>
              <a:rPr lang="en-US" altLang="zh-CN" b="1" dirty="0">
                <a:gradFill>
                  <a:gsLst>
                    <a:gs pos="1000">
                      <a:srgbClr val="3E7886"/>
                    </a:gs>
                    <a:gs pos="89000">
                      <a:srgbClr val="2D576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(p28)</a:t>
            </a:r>
            <a:endParaRPr lang="zh-CN" altLang="en-US" sz="2400" dirty="0">
              <a:gradFill>
                <a:gsLst>
                  <a:gs pos="1000">
                    <a:srgbClr val="3E7886"/>
                  </a:gs>
                  <a:gs pos="89000">
                    <a:srgbClr val="2D576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4986BF-4632-799C-80C2-5934F7052E62}"/>
              </a:ext>
            </a:extLst>
          </p:cNvPr>
          <p:cNvGrpSpPr/>
          <p:nvPr/>
        </p:nvGrpSpPr>
        <p:grpSpPr>
          <a:xfrm>
            <a:off x="696556" y="2087446"/>
            <a:ext cx="540078" cy="540078"/>
            <a:chOff x="-540078" y="2100752"/>
            <a:chExt cx="540078" cy="54007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A79982A-3251-F923-64D4-EA8D7D27D959}"/>
                </a:ext>
              </a:extLst>
            </p:cNvPr>
            <p:cNvSpPr/>
            <p:nvPr/>
          </p:nvSpPr>
          <p:spPr>
            <a:xfrm>
              <a:off x="-540078" y="2100752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D0CB81DE-0669-C343-9958-EFB0DB1DF8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28543" y="2242139"/>
              <a:ext cx="319856" cy="25730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7407192-EA7C-D437-AEFB-C82068BB74BB}"/>
              </a:ext>
            </a:extLst>
          </p:cNvPr>
          <p:cNvGrpSpPr/>
          <p:nvPr/>
        </p:nvGrpSpPr>
        <p:grpSpPr>
          <a:xfrm>
            <a:off x="692102" y="3450291"/>
            <a:ext cx="540078" cy="540078"/>
            <a:chOff x="-540078" y="3454458"/>
            <a:chExt cx="540078" cy="54007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894E32E-96B9-5A94-BA4E-90D6A04EC7AE}"/>
                </a:ext>
              </a:extLst>
            </p:cNvPr>
            <p:cNvSpPr/>
            <p:nvPr/>
          </p:nvSpPr>
          <p:spPr>
            <a:xfrm>
              <a:off x="-540078" y="3454458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utoShape 4">
              <a:extLst>
                <a:ext uri="{FF2B5EF4-FFF2-40B4-BE49-F238E27FC236}">
                  <a16:creationId xmlns:a16="http://schemas.microsoft.com/office/drawing/2014/main" id="{A0506800-6872-4B37-2960-ABAA67FA1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7887" y="3569898"/>
              <a:ext cx="309200" cy="30919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BB991B-4C02-C8A2-9AF2-BDE6D9C3208B}"/>
              </a:ext>
            </a:extLst>
          </p:cNvPr>
          <p:cNvGrpSpPr/>
          <p:nvPr/>
        </p:nvGrpSpPr>
        <p:grpSpPr>
          <a:xfrm>
            <a:off x="692102" y="4738513"/>
            <a:ext cx="540078" cy="540078"/>
            <a:chOff x="-540078" y="4817772"/>
            <a:chExt cx="540078" cy="54007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07988F5-F650-B4FE-FA37-F68DCABE37B1}"/>
                </a:ext>
              </a:extLst>
            </p:cNvPr>
            <p:cNvSpPr/>
            <p:nvPr/>
          </p:nvSpPr>
          <p:spPr>
            <a:xfrm>
              <a:off x="-540078" y="4817772"/>
              <a:ext cx="540078" cy="540078"/>
            </a:xfrm>
            <a:prstGeom prst="ellipse">
              <a:avLst/>
            </a:prstGeom>
            <a:gradFill>
              <a:gsLst>
                <a:gs pos="0">
                  <a:srgbClr val="2D5761"/>
                </a:gs>
                <a:gs pos="100000">
                  <a:srgbClr val="3E7886"/>
                </a:gs>
              </a:gsLst>
              <a:lin ang="13800000" scaled="0"/>
            </a:gradFill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rgbClr val="222B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93817E4-AECC-7231-EFDB-746BE0608F85}"/>
                </a:ext>
              </a:extLst>
            </p:cNvPr>
            <p:cNvGrpSpPr/>
            <p:nvPr/>
          </p:nvGrpSpPr>
          <p:grpSpPr>
            <a:xfrm>
              <a:off x="-422873" y="4913187"/>
              <a:ext cx="305668" cy="349248"/>
              <a:chOff x="1504950" y="5164138"/>
              <a:chExt cx="812800" cy="928687"/>
            </a:xfrm>
            <a:solidFill>
              <a:srgbClr val="FFFFFF"/>
            </a:solidFill>
          </p:grpSpPr>
          <p:sp>
            <p:nvSpPr>
              <p:cNvPr id="23" name="AutoShape 131">
                <a:extLst>
                  <a:ext uri="{FF2B5EF4-FFF2-40B4-BE49-F238E27FC236}">
                    <a16:creationId xmlns:a16="http://schemas.microsoft.com/office/drawing/2014/main" id="{E1B405F0-B706-5B89-C6EC-D7BA03608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5164138"/>
                <a:ext cx="812800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4" name="AutoShape 132">
                <a:extLst>
                  <a:ext uri="{FF2B5EF4-FFF2-40B4-BE49-F238E27FC236}">
                    <a16:creationId xmlns:a16="http://schemas.microsoft.com/office/drawing/2014/main" id="{9B688B70-01C0-320D-1AB5-9D643653F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575" y="5540375"/>
                <a:ext cx="115888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133">
                <a:extLst>
                  <a:ext uri="{FF2B5EF4-FFF2-40B4-BE49-F238E27FC236}">
                    <a16:creationId xmlns:a16="http://schemas.microsoft.com/office/drawing/2014/main" id="{CE1A2BDD-342D-8C2E-4753-D980E3246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5540375"/>
                <a:ext cx="115888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134">
                <a:extLst>
                  <a:ext uri="{FF2B5EF4-FFF2-40B4-BE49-F238E27FC236}">
                    <a16:creationId xmlns:a16="http://schemas.microsoft.com/office/drawing/2014/main" id="{C6391546-F668-31D7-96CF-A7E0A6357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238" y="5540375"/>
                <a:ext cx="115887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7" name="PA_矩形 75">
            <a:extLst>
              <a:ext uri="{FF2B5EF4-FFF2-40B4-BE49-F238E27FC236}">
                <a16:creationId xmlns:a16="http://schemas.microsoft.com/office/drawing/2014/main" id="{D6E259DD-2BF2-3DD3-E5D9-62FD7A9417B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48169" y="2090407"/>
            <a:ext cx="2303641" cy="8928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限额以上消费是指销售额超过一定标准的大企业的销售额</a:t>
            </a:r>
            <a:endParaRPr lang="zh-CN" altLang="en-US" sz="1400" dirty="0">
              <a:solidFill>
                <a:srgbClr val="222B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PA_矩形 75">
            <a:extLst>
              <a:ext uri="{FF2B5EF4-FFF2-40B4-BE49-F238E27FC236}">
                <a16:creationId xmlns:a16="http://schemas.microsoft.com/office/drawing/2014/main" id="{013E03B6-5358-0148-5FBE-B11E80689F4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57284" y="3428284"/>
            <a:ext cx="2303641" cy="8928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各地区社会消费品零售并不能完全反映当地消费情况</a:t>
            </a:r>
            <a:endParaRPr lang="zh-CN" altLang="en-US" sz="1400" dirty="0">
              <a:solidFill>
                <a:srgbClr val="222B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PA_矩形 75">
            <a:extLst>
              <a:ext uri="{FF2B5EF4-FFF2-40B4-BE49-F238E27FC236}">
                <a16:creationId xmlns:a16="http://schemas.microsoft.com/office/drawing/2014/main" id="{7B104957-2E98-A773-22A8-42C28FCDB19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57284" y="4833911"/>
            <a:ext cx="2303641" cy="11729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扣除价格因素的零售额实际增速，并不能完全反映消费品零售的实际增长情况</a:t>
            </a:r>
            <a:endParaRPr lang="zh-CN" altLang="en-US" sz="1400" dirty="0">
              <a:solidFill>
                <a:srgbClr val="222B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1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/>
          <p:bldP spid="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/>
        </p:blipFill>
        <p:spPr>
          <a:xfrm>
            <a:off x="0" y="14514"/>
            <a:ext cx="12192000" cy="68434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4000">
                <a:srgbClr val="3E7886">
                  <a:alpha val="98000"/>
                </a:srgbClr>
              </a:gs>
              <a:gs pos="96000">
                <a:srgbClr val="274B53">
                  <a:alpha val="97000"/>
                </a:srgbClr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87201" y="2181103"/>
            <a:ext cx="8053341" cy="1235760"/>
            <a:chOff x="2387021" y="2714503"/>
            <a:chExt cx="8053341" cy="1235760"/>
          </a:xfrm>
        </p:grpSpPr>
        <p:sp>
          <p:nvSpPr>
            <p:cNvPr id="30" name="圆角矩形 29"/>
            <p:cNvSpPr/>
            <p:nvPr/>
          </p:nvSpPr>
          <p:spPr>
            <a:xfrm>
              <a:off x="2387021" y="2714503"/>
              <a:ext cx="1235760" cy="1235760"/>
            </a:xfrm>
            <a:prstGeom prst="roundRect">
              <a:avLst>
                <a:gd name="adj" fmla="val 21355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245"/>
            <p:cNvSpPr>
              <a:spLocks/>
            </p:cNvSpPr>
            <p:nvPr/>
          </p:nvSpPr>
          <p:spPr bwMode="auto">
            <a:xfrm>
              <a:off x="2609737" y="2985878"/>
              <a:ext cx="693010" cy="693010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gradFill>
              <a:gsLst>
                <a:gs pos="0">
                  <a:srgbClr val="3E7886"/>
                </a:gs>
                <a:gs pos="100000">
                  <a:srgbClr val="284D56"/>
                </a:gs>
              </a:gsLst>
              <a:lin ang="10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Box 64"/>
            <p:cNvSpPr txBox="1"/>
            <p:nvPr/>
          </p:nvSpPr>
          <p:spPr>
            <a:xfrm>
              <a:off x="4008665" y="2985878"/>
              <a:ext cx="64316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   </a:t>
              </a:r>
              <a:r>
                <a:rPr lang="zh-CN" altLang="en-US" sz="4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消费分析框架</a:t>
              </a:r>
            </a:p>
          </p:txBody>
        </p:sp>
      </p:grpSp>
      <p:sp>
        <p:nvSpPr>
          <p:cNvPr id="36" name="TextBox 58"/>
          <p:cNvSpPr txBox="1">
            <a:spLocks noChangeArrowheads="1"/>
          </p:cNvSpPr>
          <p:nvPr/>
        </p:nvSpPr>
        <p:spPr bwMode="auto">
          <a:xfrm>
            <a:off x="6248372" y="3653376"/>
            <a:ext cx="3848100" cy="5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消费总量分析</a:t>
            </a:r>
          </a:p>
        </p:txBody>
      </p:sp>
      <p:sp>
        <p:nvSpPr>
          <p:cNvPr id="37" name="TextBox 59"/>
          <p:cNvSpPr txBox="1">
            <a:spLocks noChangeArrowheads="1"/>
          </p:cNvSpPr>
          <p:nvPr/>
        </p:nvSpPr>
        <p:spPr bwMode="auto">
          <a:xfrm>
            <a:off x="6248372" y="4401569"/>
            <a:ext cx="3848100" cy="50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>
                <a:solidFill>
                  <a:srgbClr val="FCFCF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消费结构分析</a:t>
            </a:r>
          </a:p>
        </p:txBody>
      </p:sp>
    </p:spTree>
    <p:extLst>
      <p:ext uri="{BB962C8B-B14F-4D97-AF65-F5344CB8AC3E}">
        <p14:creationId xmlns:p14="http://schemas.microsoft.com/office/powerpoint/2010/main" val="326021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227843" y="236797"/>
            <a:ext cx="260120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13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消费总量分析</a:t>
            </a:r>
            <a:endParaRPr lang="zh-CN" altLang="en-US" sz="2400" dirty="0">
              <a:gradFill>
                <a:gsLst>
                  <a:gs pos="0">
                    <a:srgbClr val="2D5761"/>
                  </a:gs>
                  <a:gs pos="100000">
                    <a:srgbClr val="3E7886"/>
                  </a:gs>
                </a:gsLst>
                <a:lin ang="13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8279" y="4918015"/>
            <a:ext cx="863822" cy="400110"/>
          </a:xfrm>
          <a:prstGeom prst="rect">
            <a:avLst/>
          </a:prstGeom>
          <a:solidFill>
            <a:srgbClr val="FEFEFE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grpSp>
        <p:nvGrpSpPr>
          <p:cNvPr id="18" name="Group 15"/>
          <p:cNvGrpSpPr/>
          <p:nvPr/>
        </p:nvGrpSpPr>
        <p:grpSpPr>
          <a:xfrm>
            <a:off x="10889186" y="2166020"/>
            <a:ext cx="520556" cy="520556"/>
            <a:chOff x="2581275" y="2582069"/>
            <a:chExt cx="465138" cy="464344"/>
          </a:xfrm>
          <a:solidFill>
            <a:schemeClr val="bg1"/>
          </a:solidFill>
        </p:grpSpPr>
        <p:sp>
          <p:nvSpPr>
            <p:cNvPr id="19" name="AutoShape 128"/>
            <p:cNvSpPr>
              <a:spLocks/>
            </p:cNvSpPr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129"/>
            <p:cNvSpPr>
              <a:spLocks/>
            </p:cNvSpPr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D69533-5964-09A7-C343-2839636A2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6" y="855171"/>
            <a:ext cx="7029450" cy="55170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8263EA-1C1A-E087-C905-56E766D78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562" y="311303"/>
            <a:ext cx="4101112" cy="33023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1CBE30-604F-90AB-44BF-039EC2D9B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729" y="3678656"/>
            <a:ext cx="4039979" cy="30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34" grpId="0" animBg="1"/>
          <p:bldP spid="6" grpId="0" animBg="1"/>
          <p:bldP spid="7" grpId="0"/>
          <p:bldP spid="44" grpId="0"/>
          <p:bldP spid="45" grpId="0"/>
          <p:bldP spid="46" grpId="0"/>
          <p:bldP spid="47" grpId="0"/>
          <p:bldP spid="48" grpId="0" animBg="1"/>
          <p:bldP spid="49" grpId="0" animBg="1"/>
          <p:bldP spid="17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 flas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E7886"/>
        </a:solidFill>
      </a:spPr>
      <a:bodyPr wrap="none" rtlCol="0" anchor="ctr">
        <a:spAutoFit/>
      </a:bodyPr>
      <a:lstStyle>
        <a:defPPr algn="ctr">
          <a:spcBef>
            <a:spcPct val="0"/>
          </a:spcBef>
          <a:defRPr sz="2000" smtClean="0">
            <a:solidFill>
              <a:srgbClr val="222B33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820</Words>
  <Application>Microsoft Office PowerPoint</Application>
  <PresentationFormat>宽屏</PresentationFormat>
  <Paragraphs>109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冬青黑体简体中文 W3</vt:lpstr>
      <vt:lpstr>黑体</vt:lpstr>
      <vt:lpstr>华文琥珀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flash</dc:title>
  <dc:creator>Microsoft 帐户</dc:creator>
  <cp:lastModifiedBy>Chen Senior</cp:lastModifiedBy>
  <cp:revision>563</cp:revision>
  <dcterms:created xsi:type="dcterms:W3CDTF">2016-12-29T05:37:04Z</dcterms:created>
  <dcterms:modified xsi:type="dcterms:W3CDTF">2022-12-09T11:28:17Z</dcterms:modified>
</cp:coreProperties>
</file>