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 id="2147483891" r:id="rId2"/>
  </p:sldMasterIdLst>
  <p:notesMasterIdLst>
    <p:notesMasterId r:id="rId13"/>
  </p:notesMasterIdLst>
  <p:handoutMasterIdLst>
    <p:handoutMasterId r:id="rId14"/>
  </p:handoutMasterIdLst>
  <p:sldIdLst>
    <p:sldId id="425" r:id="rId3"/>
    <p:sldId id="426" r:id="rId4"/>
    <p:sldId id="444" r:id="rId5"/>
    <p:sldId id="449" r:id="rId6"/>
    <p:sldId id="445" r:id="rId7"/>
    <p:sldId id="446" r:id="rId8"/>
    <p:sldId id="447" r:id="rId9"/>
    <p:sldId id="448" r:id="rId10"/>
    <p:sldId id="450" r:id="rId11"/>
    <p:sldId id="427" r:id="rId12"/>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72E31BB-9F53-944C-AFF7-1F240E61BE18}">
          <p14:sldIdLst>
            <p14:sldId id="425"/>
            <p14:sldId id="426"/>
            <p14:sldId id="444"/>
            <p14:sldId id="449"/>
            <p14:sldId id="445"/>
            <p14:sldId id="446"/>
            <p14:sldId id="447"/>
            <p14:sldId id="448"/>
            <p14:sldId id="450"/>
            <p14:sldId id="427"/>
          </p14:sldIdLst>
        </p14:section>
        <p14:section name="Cover Slides" id="{DACC9F6D-4555-EC4D-8EF5-BC43604DC2ED}">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7CD"/>
    <a:srgbClr val="A2A9B0"/>
    <a:srgbClr val="D4BBFF"/>
    <a:srgbClr val="343A3F"/>
    <a:srgbClr val="491D8B"/>
    <a:srgbClr val="351062"/>
    <a:srgbClr val="0043CE"/>
    <a:srgbClr val="DFDFDF"/>
    <a:srgbClr val="002D9C"/>
    <a:srgbClr val="054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p:restoredTop sz="96327"/>
  </p:normalViewPr>
  <p:slideViewPr>
    <p:cSldViewPr snapToGrid="0" snapToObjects="1">
      <p:cViewPr varScale="1">
        <p:scale>
          <a:sx n="137" d="100"/>
          <a:sy n="137" d="100"/>
        </p:scale>
        <p:origin x="208" y="64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627307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35766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2144"/>
            <a:ext cx="4206240" cy="3361944"/>
          </a:xfrm>
        </p:spPr>
        <p:txBody>
          <a:bodyPr/>
          <a:lstStyle>
            <a:lvl1pPr>
              <a:lnSpc>
                <a:spcPct val="90000"/>
              </a:lnSpc>
              <a:defRPr sz="9200"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6EB3ECEA-C42B-5942-9D65-C3B4A8DEC1EE}"/>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7681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73152" y="201168"/>
            <a:ext cx="5465275" cy="1729232"/>
          </a:xfrm>
        </p:spPr>
        <p:txBody>
          <a:bodyPr/>
          <a:lstStyle>
            <a:lvl1pPr marL="164592" indent="-164592">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19456" y="1943280"/>
            <a:ext cx="4123944" cy="246888"/>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19456" y="2201719"/>
            <a:ext cx="4114800" cy="246888"/>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642A4B5D-B10D-D84A-BE8E-DF034002A939}"/>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677631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793488" y="1276350"/>
            <a:ext cx="7557025" cy="3867150"/>
          </a:xfrm>
        </p:spPr>
        <p:txBody>
          <a:bodyPr lIns="91440" tIns="91440" rIns="91440" bIns="91440"/>
          <a:lstStyle/>
          <a:p>
            <a:r>
              <a:rPr lang="en-US"/>
              <a:t>Click icon to add picture</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71803158" y="424434"/>
            <a:ext cx="4142232" cy="4294632"/>
          </a:xfrm>
        </p:spPr>
        <p:txBody>
          <a:bodyPr/>
          <a:lstStyle/>
          <a:p>
            <a:r>
              <a:rPr lang="en-US"/>
              <a:t>Click to edit Master title style</a:t>
            </a:r>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19456" y="173736"/>
            <a:ext cx="4123944" cy="987552"/>
          </a:xfrm>
        </p:spPr>
        <p:txBody>
          <a:bodyPr/>
          <a:lstStyle>
            <a:lvl1pPr>
              <a:defRPr sz="2000"/>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44261C11-94E5-3A46-AA2E-0CA319CFB44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88052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F9B03F50-56E0-3A44-B447-1A2FDAD9DD07}"/>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68459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1CACC356-0F99-0E43-AB58-2F12C129B745}"/>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7" name="Footer Placeholder">
            <a:extLst>
              <a:ext uri="{FF2B5EF4-FFF2-40B4-BE49-F238E27FC236}">
                <a16:creationId xmlns:a16="http://schemas.microsoft.com/office/drawing/2014/main" id="{E77755DA-884E-AC40-B616-B912F333AA3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337325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en-US"/>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A6CF4744-28C9-DE43-B37D-49FDECD28E05}"/>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5350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CBBA70B4-ABBA-D14C-BBD7-84D09C6A157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556769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23944" cy="3252216"/>
          </a:xfrm>
        </p:spPr>
        <p:txBody>
          <a:bodyPr/>
          <a:lstStyle>
            <a:lvl1pPr>
              <a:defRPr sz="1400"/>
            </a:lvl1pPr>
          </a:lstStyle>
          <a:p>
            <a:pPr lvl="0"/>
            <a:r>
              <a:rPr lang="en-US"/>
              <a:t>Click to edit Master text styles</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4CD72831-DC8A-2449-9ABF-C1D04D0D92B4}"/>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829141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3" name="Footer Placeholder">
            <a:extLst>
              <a:ext uri="{FF2B5EF4-FFF2-40B4-BE49-F238E27FC236}">
                <a16:creationId xmlns:a16="http://schemas.microsoft.com/office/drawing/2014/main" id="{F042AE0F-87EF-E549-B2B4-A378BF7C9582}"/>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230125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09944"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a:ln>
            <a:solidFill>
              <a:schemeClr val="accent1"/>
            </a:solidFill>
          </a:ln>
        </p:spPr>
        <p:txBody>
          <a:bodyPr/>
          <a:lstStyle>
            <a:lvl1pPr>
              <a:defRPr sz="2800"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5" name="Footer Placeholder">
            <a:extLst>
              <a:ext uri="{FF2B5EF4-FFF2-40B4-BE49-F238E27FC236}">
                <a16:creationId xmlns:a16="http://schemas.microsoft.com/office/drawing/2014/main" id="{6EA0F89A-A366-1047-ACF9-A397EF9480D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9380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152910"/>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96FB959A-62A4-894A-AF90-D05521094BAF}"/>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E8383952-EDC9-CB44-994A-67C72199CE4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88799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2505457" y="1243584"/>
            <a:ext cx="1837943" cy="3255264"/>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1" name="Footer Placeholder">
            <a:extLst>
              <a:ext uri="{FF2B5EF4-FFF2-40B4-BE49-F238E27FC236}">
                <a16:creationId xmlns:a16="http://schemas.microsoft.com/office/drawing/2014/main" id="{B60D9D6E-4547-EB48-B414-CFF3FECD6B34}"/>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79490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19456" y="201168"/>
            <a:ext cx="1837944" cy="1729232"/>
          </a:xfrm>
        </p:spPr>
        <p:txBody>
          <a:bodyPr/>
          <a:lstStyle/>
          <a:p>
            <a:pPr lvl="0"/>
            <a:r>
              <a:rPr lang="en-US" dirty="0"/>
              <a:t>Small title, image or content on right  </a:t>
            </a:r>
          </a:p>
          <a:p>
            <a:pPr lvl="0"/>
            <a:endParaRPr lang="en-US" dirty="0"/>
          </a:p>
        </p:txBody>
      </p:sp>
      <p:sp>
        <p:nvSpPr>
          <p:cNvPr id="6" name="Footer Placeholder">
            <a:extLst>
              <a:ext uri="{FF2B5EF4-FFF2-40B4-BE49-F238E27FC236}">
                <a16:creationId xmlns:a16="http://schemas.microsoft.com/office/drawing/2014/main" id="{1910AF3D-614E-2249-9A52-8E60ED30BB2C}"/>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89013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05456" y="1243584"/>
            <a:ext cx="1833373" cy="3206750"/>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19456" y="1243583"/>
            <a:ext cx="1837943" cy="1325880"/>
          </a:xfrm>
        </p:spPr>
        <p:txBody>
          <a:bodyPr/>
          <a:lstStyle/>
          <a:p>
            <a:pPr lvl="0"/>
            <a:r>
              <a:rPr lang="en-US"/>
              <a:t>Click to 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3" name="Footer Placeholder">
            <a:extLst>
              <a:ext uri="{FF2B5EF4-FFF2-40B4-BE49-F238E27FC236}">
                <a16:creationId xmlns:a16="http://schemas.microsoft.com/office/drawing/2014/main" id="{DA1DFBDC-FB6B-0048-9E37-A2FE49D2A73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052878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2285999" cy="51435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19456" y="1243585"/>
            <a:ext cx="1837944" cy="1328166"/>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1" name="Footer Placeholder">
            <a:extLst>
              <a:ext uri="{FF2B5EF4-FFF2-40B4-BE49-F238E27FC236}">
                <a16:creationId xmlns:a16="http://schemas.microsoft.com/office/drawing/2014/main" id="{34E73E9C-4876-FD4C-8D76-A79D81B77FEE}"/>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998328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812B28B-ACA7-1346-93B9-9410540187EC}"/>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AC2E1A45-45E8-C34B-A18B-E8A4AF71B4BD}"/>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960158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B4DA7209-6E45-D648-A031-B025D9E2885F}"/>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37290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343A3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AF20E641-1F0A-6845-AB1E-2D7C05AA9AC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4026209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accent1"/>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491D8B"/>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3B0F0B6A-BFA5-BA4E-9A59-2D2D954C605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062981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343A3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10" name="Footer Placeholder">
            <a:extLst>
              <a:ext uri="{FF2B5EF4-FFF2-40B4-BE49-F238E27FC236}">
                <a16:creationId xmlns:a16="http://schemas.microsoft.com/office/drawing/2014/main" id="{99A88E94-B3C7-A044-9C37-38F4AB3A594C}"/>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63133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5356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4952" y="0"/>
            <a:ext cx="3044952"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4B2D9E59-F409-DB4F-8BEB-B7241BDDD518}"/>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649054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4952" y="0"/>
            <a:ext cx="3044952"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0348" y="0"/>
            <a:ext cx="3044952" cy="5148072"/>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F4A99DF8-D7A8-3A40-9E99-F62F594FF5D3}"/>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B88C6DEF-9B67-3F42-A927-DA01DBF56931}"/>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257858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340A9478-0A14-1949-BD8A-204CEFC95CF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931546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23085" y="1254615"/>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userDrawn="1"/>
        </p:nvPicPr>
        <p:blipFill>
          <a:blip r:embed="rId2"/>
          <a:stretch>
            <a:fillRect/>
          </a:stretch>
        </p:blipFill>
        <p:spPr>
          <a:xfrm>
            <a:off x="3707003" y="1706753"/>
            <a:ext cx="1729995" cy="1729995"/>
          </a:xfrm>
          <a:prstGeom prst="rect">
            <a:avLst/>
          </a:prstGeom>
        </p:spPr>
      </p:pic>
    </p:spTree>
    <p:extLst>
      <p:ext uri="{BB962C8B-B14F-4D97-AF65-F5344CB8AC3E}">
        <p14:creationId xmlns:p14="http://schemas.microsoft.com/office/powerpoint/2010/main" val="3260669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82BF976-23CB-E744-9477-5B286402FC3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4851297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63DFA674-6873-714F-AEBE-C37E86787B16}"/>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887675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724364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p:spPr>
        <p:txBody>
          <a:bodyPr lIns="0" rIns="0"/>
          <a:lstStyle>
            <a:lvl1pPr marL="164592" indent="-164592">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896067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1"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074894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024815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809ECAC6-FC3D-7F41-B259-F7EC92E2368A}"/>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5454826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0957E866-D743-DE4B-A3EE-5E6528195D7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8800972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5152784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0560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2" name="Picture 1">
            <a:extLst>
              <a:ext uri="{FF2B5EF4-FFF2-40B4-BE49-F238E27FC236}">
                <a16:creationId xmlns:a16="http://schemas.microsoft.com/office/drawing/2014/main" id="{AEB11393-AF51-184A-8A1C-6F7D9B74FEA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78817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8049953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9AC94D8-ECC6-2946-9DA1-0E11B5EC2BDB}"/>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5723696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A4F764B-1ED9-5D46-A500-2ADC50C24F5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032132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01157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196729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1pPr>
              <a:defRPr>
                <a:solidFill>
                  <a:schemeClr val="tx2"/>
                </a:solidFill>
              </a:defRPr>
            </a:lvl1pPr>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9699308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2"/>
          </a:solidFill>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9392020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7932FB1B-F225-DB4D-A215-6355387CC0A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122956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9213076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6"/>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19068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280823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D4BBFF"/>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3"/>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485498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C1C7C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6252871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145163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0D2C7F6B-D042-464E-B663-7975CF7A0C12}"/>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459867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9579898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DA9AD6-D0CE-6347-B44E-DBEABF8A1C38}"/>
              </a:ext>
            </a:extLst>
          </p:cNvPr>
          <p:cNvPicPr>
            <a:picLocks noChangeAspect="1"/>
          </p:cNvPicPr>
          <p:nvPr userDrawn="1"/>
        </p:nvPicPr>
        <p:blipFill>
          <a:blip r:embed="rId2"/>
          <a:stretch>
            <a:fillRect/>
          </a:stretch>
        </p:blipFill>
        <p:spPr>
          <a:xfrm>
            <a:off x="7789331" y="128929"/>
            <a:ext cx="1126001" cy="350899"/>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19659235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0086963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userDrawn="1"/>
        </p:nvPicPr>
        <p:blipFill>
          <a:blip r:embed="rId2"/>
          <a:stretch>
            <a:fillRect/>
          </a:stretch>
        </p:blipFill>
        <p:spPr>
          <a:xfrm>
            <a:off x="3706004" y="1707750"/>
            <a:ext cx="1729996" cy="1729996"/>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8059126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21983694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5356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246086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a:t>©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en-US"/>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BC7520EF-074C-EC41-B5E6-D6EDE2D5D2E0}"/>
              </a:ext>
            </a:extLst>
          </p:cNvPr>
          <p:cNvSpPr>
            <a:spLocks noGrp="1"/>
          </p:cNvSpPr>
          <p:nvPr>
            <p:ph type="ftr" sz="quarter" idx="10"/>
          </p:nvPr>
        </p:nvSpPr>
        <p:spPr>
          <a:xfrm>
            <a:off x="228666" y="4787900"/>
            <a:ext cx="4114735" cy="166687"/>
          </a:xfrm>
        </p:spPr>
        <p:txBody>
          <a:bodyPr/>
          <a:lstStyle/>
          <a:p>
            <a:r>
              <a:rPr lang="en-US" dirty="0"/>
              <a:t>© 2020 IBM Corporation</a:t>
            </a:r>
          </a:p>
        </p:txBody>
      </p:sp>
    </p:spTree>
    <p:extLst>
      <p:ext uri="{BB962C8B-B14F-4D97-AF65-F5344CB8AC3E}">
        <p14:creationId xmlns:p14="http://schemas.microsoft.com/office/powerpoint/2010/main" val="390034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rgbClr val="351062"/>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lvl1pPr>
              <a:defRPr>
                <a:solidFill>
                  <a:schemeClr val="bg2"/>
                </a:solidFill>
              </a:defRPr>
            </a:lvl1p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10312" y="201168"/>
            <a:ext cx="4142232" cy="1729232"/>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9" name="Footer Placeholder">
            <a:extLst>
              <a:ext uri="{FF2B5EF4-FFF2-40B4-BE49-F238E27FC236}">
                <a16:creationId xmlns:a16="http://schemas.microsoft.com/office/drawing/2014/main" id="{81693563-08DB-0B43-A23C-7C52761357F3}"/>
              </a:ext>
            </a:extLst>
          </p:cNvPr>
          <p:cNvSpPr>
            <a:spLocks noGrp="1"/>
          </p:cNvSpPr>
          <p:nvPr>
            <p:ph type="ftr" sz="quarter" idx="10"/>
          </p:nvPr>
        </p:nvSpPr>
        <p:spPr>
          <a:xfrm>
            <a:off x="228666" y="4787900"/>
            <a:ext cx="4114735" cy="166687"/>
          </a:xfrm>
        </p:spPr>
        <p:txBody>
          <a:bodyPr/>
          <a:lstStyle>
            <a:lvl1pPr>
              <a:defRPr lang="en-US" smtClean="0">
                <a:solidFill>
                  <a:schemeClr val="bg2"/>
                </a:solidFill>
                <a:effectLst/>
              </a:defRPr>
            </a:lvl1pPr>
          </a:lstStyle>
          <a:p>
            <a:r>
              <a:rPr lang="en-US" dirty="0"/>
              <a:t>© 2020 IBM Corporation</a:t>
            </a:r>
          </a:p>
        </p:txBody>
      </p:sp>
    </p:spTree>
    <p:extLst>
      <p:ext uri="{BB962C8B-B14F-4D97-AF65-F5344CB8AC3E}">
        <p14:creationId xmlns:p14="http://schemas.microsoft.com/office/powerpoint/2010/main" val="770909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27B6B4AC-E881-CE40-9EB9-9EE30FB26F84}"/>
              </a:ext>
            </a:extLst>
          </p:cNvPr>
          <p:cNvPicPr>
            <a:picLocks noChangeAspect="1"/>
          </p:cNvPicPr>
          <p:nvPr userDrawn="1"/>
        </p:nvPicPr>
        <p:blipFill>
          <a:blip r:embed="rId2"/>
          <a:stretch>
            <a:fillRect/>
          </a:stretch>
        </p:blipFill>
        <p:spPr>
          <a:xfrm>
            <a:off x="7789333" y="129710"/>
            <a:ext cx="1126000" cy="350898"/>
          </a:xfrm>
          <a:prstGeom prst="rect">
            <a:avLst/>
          </a:prstGeom>
        </p:spPr>
      </p:pic>
      <p:sp>
        <p:nvSpPr>
          <p:cNvPr id="8" name="Footer Placeholder">
            <a:extLst>
              <a:ext uri="{FF2B5EF4-FFF2-40B4-BE49-F238E27FC236}">
                <a16:creationId xmlns:a16="http://schemas.microsoft.com/office/drawing/2014/main" id="{7A9F2E42-38A4-E34A-AB1E-0810DEBB5D19}"/>
              </a:ext>
            </a:extLst>
          </p:cNvPr>
          <p:cNvSpPr>
            <a:spLocks noGrp="1"/>
          </p:cNvSpPr>
          <p:nvPr>
            <p:ph type="ftr" sz="quarter" idx="10"/>
          </p:nvPr>
        </p:nvSpPr>
        <p:spPr>
          <a:xfrm>
            <a:off x="228666" y="4787900"/>
            <a:ext cx="4114735" cy="166687"/>
          </a:xfrm>
        </p:spPr>
        <p:txBody>
          <a:bodyPr/>
          <a:lstStyle>
            <a:lvl1pPr>
              <a:defRPr lang="en-US" smtClean="0">
                <a:effectLst/>
              </a:defRPr>
            </a:lvl1pPr>
          </a:lstStyle>
          <a:p>
            <a:r>
              <a:rPr lang="en-US" dirty="0"/>
              <a:t>© 2020 IBM Corporation</a:t>
            </a:r>
          </a:p>
        </p:txBody>
      </p:sp>
    </p:spTree>
    <p:extLst>
      <p:ext uri="{BB962C8B-B14F-4D97-AF65-F5344CB8AC3E}">
        <p14:creationId xmlns:p14="http://schemas.microsoft.com/office/powerpoint/2010/main" val="12011237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slideLayout" Target="../slideLayouts/slideLayout70.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35" Type="http://schemas.openxmlformats.org/officeDocument/2006/relationships/theme" Target="../theme/theme2.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dirty="0"/>
              <a:t>©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3981" r:id="rId4"/>
    <p:sldLayoutId id="2147483982" r:id="rId5"/>
    <p:sldLayoutId id="2147483974" r:id="rId6"/>
    <p:sldLayoutId id="2147483826" r:id="rId7"/>
    <p:sldLayoutId id="2147483975" r:id="rId8"/>
    <p:sldLayoutId id="2147483830" r:id="rId9"/>
    <p:sldLayoutId id="2147483829" r:id="rId10"/>
    <p:sldLayoutId id="2147483831" r:id="rId11"/>
    <p:sldLayoutId id="2147483842" r:id="rId12"/>
    <p:sldLayoutId id="2147483832" r:id="rId13"/>
    <p:sldLayoutId id="2147484015" r:id="rId14"/>
    <p:sldLayoutId id="2147483834" r:id="rId15"/>
    <p:sldLayoutId id="2147483976" r:id="rId16"/>
    <p:sldLayoutId id="2147483977" r:id="rId17"/>
    <p:sldLayoutId id="2147483835" r:id="rId18"/>
    <p:sldLayoutId id="2147483979" r:id="rId19"/>
    <p:sldLayoutId id="2147483836" r:id="rId20"/>
    <p:sldLayoutId id="2147483983" r:id="rId21"/>
    <p:sldLayoutId id="2147483985" r:id="rId22"/>
    <p:sldLayoutId id="2147483839" r:id="rId23"/>
    <p:sldLayoutId id="2147483847" r:id="rId24"/>
    <p:sldLayoutId id="2147483978" r:id="rId25"/>
    <p:sldLayoutId id="2147483843" r:id="rId26"/>
    <p:sldLayoutId id="2147484018" r:id="rId27"/>
    <p:sldLayoutId id="2147483845" r:id="rId28"/>
    <p:sldLayoutId id="2147484019" r:id="rId29"/>
    <p:sldLayoutId id="2147483980" r:id="rId30"/>
    <p:sldLayoutId id="2147484017" r:id="rId31"/>
    <p:sldLayoutId id="2147483848" r:id="rId32"/>
    <p:sldLayoutId id="2147484016" r:id="rId33"/>
    <p:sldLayoutId id="2147483856" r:id="rId34"/>
    <p:sldLayoutId id="2147484013" r:id="rId35"/>
    <p:sldLayoutId id="2147483857" r:id="rId36"/>
  </p:sldLayoutIdLst>
  <p:hf hdr="0" dt="0"/>
  <p:txStyles>
    <p:title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Tx/>
        <a:buSzPct val="80000"/>
        <a:buFont typeface="System Font Regular"/>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82880" indent="-164592"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28" r:id="rId19"/>
    <p:sldLayoutId id="2147484004" r:id="rId20"/>
    <p:sldLayoutId id="2147484005" r:id="rId21"/>
    <p:sldLayoutId id="2147484006" r:id="rId22"/>
    <p:sldLayoutId id="2147484020" r:id="rId23"/>
    <p:sldLayoutId id="2147484008" r:id="rId24"/>
    <p:sldLayoutId id="2147484021" r:id="rId25"/>
    <p:sldLayoutId id="2147484024" r:id="rId26"/>
    <p:sldLayoutId id="2147484023" r:id="rId27"/>
    <p:sldLayoutId id="2147484010" r:id="rId28"/>
    <p:sldLayoutId id="2147484022" r:id="rId29"/>
    <p:sldLayoutId id="2147484011" r:id="rId30"/>
    <p:sldLayoutId id="2147484014" r:id="rId31"/>
    <p:sldLayoutId id="2147484012" r:id="rId32"/>
    <p:sldLayoutId id="2147484025" r:id="rId33"/>
    <p:sldLayoutId id="2147484026" r:id="rId34"/>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0.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0.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70.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3088E8-7A86-4044-8C92-317E941898A1}"/>
              </a:ext>
            </a:extLst>
          </p:cNvPr>
          <p:cNvSpPr>
            <a:spLocks noGrp="1"/>
          </p:cNvSpPr>
          <p:nvPr>
            <p:ph type="ftr" sz="quarter" idx="10"/>
          </p:nvPr>
        </p:nvSpPr>
        <p:spPr/>
        <p:txBody>
          <a:bodyPr/>
          <a:lstStyle/>
          <a:p>
            <a:r>
              <a:rPr lang="en-US"/>
              <a:t>IBM Quantum / © 2020 IBM Corporation</a:t>
            </a:r>
            <a:endParaRPr lang="en-US" dirty="0"/>
          </a:p>
        </p:txBody>
      </p:sp>
      <p:sp>
        <p:nvSpPr>
          <p:cNvPr id="3" name="Title 2">
            <a:extLst>
              <a:ext uri="{FF2B5EF4-FFF2-40B4-BE49-F238E27FC236}">
                <a16:creationId xmlns:a16="http://schemas.microsoft.com/office/drawing/2014/main" id="{756CE12F-00C4-DE44-91C6-1EF112C05FE3}"/>
              </a:ext>
            </a:extLst>
          </p:cNvPr>
          <p:cNvSpPr>
            <a:spLocks noGrp="1"/>
          </p:cNvSpPr>
          <p:nvPr>
            <p:ph type="title"/>
          </p:nvPr>
        </p:nvSpPr>
        <p:spPr/>
        <p:txBody>
          <a:bodyPr/>
          <a:lstStyle/>
          <a:p>
            <a:r>
              <a:rPr lang="en-US" dirty="0">
                <a:solidFill>
                  <a:schemeClr val="tx2"/>
                </a:solidFill>
              </a:rPr>
              <a:t>Quantification and characterization of leakage errors</a:t>
            </a:r>
          </a:p>
        </p:txBody>
      </p:sp>
      <p:sp>
        <p:nvSpPr>
          <p:cNvPr id="6" name="TextBox 5">
            <a:extLst>
              <a:ext uri="{FF2B5EF4-FFF2-40B4-BE49-F238E27FC236}">
                <a16:creationId xmlns:a16="http://schemas.microsoft.com/office/drawing/2014/main" id="{65629534-C316-8F47-BFF3-D960266112E4}"/>
              </a:ext>
            </a:extLst>
          </p:cNvPr>
          <p:cNvSpPr txBox="1"/>
          <p:nvPr/>
        </p:nvSpPr>
        <p:spPr>
          <a:xfrm>
            <a:off x="5326809" y="2571750"/>
            <a:ext cx="3728076" cy="1795363"/>
          </a:xfrm>
          <a:prstGeom prst="rect">
            <a:avLst/>
          </a:prstGeom>
          <a:noFill/>
        </p:spPr>
        <p:txBody>
          <a:bodyPr wrap="square" lIns="0" tIns="0" rIns="0" bIns="0" rtlCol="0">
            <a:spAutoFit/>
          </a:bodyPr>
          <a:lstStyle/>
          <a:p>
            <a:pPr>
              <a:spcBef>
                <a:spcPts val="1100"/>
              </a:spcBef>
              <a:buClr>
                <a:srgbClr val="E0E0E0"/>
              </a:buClr>
              <a:buSzPct val="80000"/>
            </a:pPr>
            <a:r>
              <a:rPr lang="en-US" sz="1600" dirty="0" err="1">
                <a:latin typeface="IBM Plex Sans" charset="0"/>
                <a:ea typeface="IBM Plex Sans" charset="0"/>
                <a:cs typeface="IBM Plex Sans" charset="0"/>
              </a:rPr>
              <a:t>Jinwoong</a:t>
            </a:r>
            <a:r>
              <a:rPr lang="en-US" sz="1600" dirty="0">
                <a:latin typeface="IBM Plex Sans" charset="0"/>
                <a:ea typeface="IBM Plex Sans" charset="0"/>
                <a:cs typeface="IBM Plex Sans" charset="0"/>
              </a:rPr>
              <a:t> Kim (Mentor)</a:t>
            </a:r>
          </a:p>
          <a:p>
            <a:pPr>
              <a:spcBef>
                <a:spcPts val="1100"/>
              </a:spcBef>
              <a:buClr>
                <a:srgbClr val="E0E0E0"/>
              </a:buClr>
              <a:buSzPct val="80000"/>
            </a:pPr>
            <a:r>
              <a:rPr lang="en-US" sz="1600" dirty="0" err="1">
                <a:latin typeface="IBM Plex Sans" charset="0"/>
                <a:ea typeface="IBM Plex Sans" charset="0"/>
                <a:cs typeface="IBM Plex Sans" charset="0"/>
              </a:rPr>
              <a:t>Dowon</a:t>
            </a:r>
            <a:r>
              <a:rPr lang="en-US" sz="1600" dirty="0">
                <a:latin typeface="IBM Plex Sans" charset="0"/>
                <a:ea typeface="IBM Plex Sans" charset="0"/>
                <a:cs typeface="IBM Plex Sans" charset="0"/>
              </a:rPr>
              <a:t> </a:t>
            </a:r>
            <a:r>
              <a:rPr lang="en-US" sz="1600" dirty="0" err="1">
                <a:latin typeface="IBM Plex Sans" charset="0"/>
                <a:ea typeface="IBM Plex Sans" charset="0"/>
                <a:cs typeface="IBM Plex Sans" charset="0"/>
              </a:rPr>
              <a:t>Baek</a:t>
            </a:r>
            <a:r>
              <a:rPr lang="en-US" sz="1600" dirty="0">
                <a:latin typeface="IBM Plex Sans" charset="0"/>
                <a:ea typeface="IBM Plex Sans" charset="0"/>
                <a:cs typeface="IBM Plex Sans" charset="0"/>
              </a:rPr>
              <a:t>	</a:t>
            </a:r>
          </a:p>
          <a:p>
            <a:pPr>
              <a:spcBef>
                <a:spcPts val="1100"/>
              </a:spcBef>
              <a:buClr>
                <a:srgbClr val="E0E0E0"/>
              </a:buClr>
              <a:buSzPct val="80000"/>
            </a:pPr>
            <a:r>
              <a:rPr lang="en-US" sz="1600" dirty="0" err="1">
                <a:latin typeface="IBM Plex Sans" charset="0"/>
                <a:ea typeface="IBM Plex Sans" charset="0"/>
                <a:cs typeface="IBM Plex Sans" charset="0"/>
              </a:rPr>
              <a:t>Inho</a:t>
            </a:r>
            <a:r>
              <a:rPr lang="en-US" sz="1600" dirty="0">
                <a:latin typeface="IBM Plex Sans" charset="0"/>
                <a:ea typeface="IBM Plex Sans" charset="0"/>
                <a:cs typeface="IBM Plex Sans" charset="0"/>
              </a:rPr>
              <a:t> Choi</a:t>
            </a:r>
          </a:p>
          <a:p>
            <a:pPr>
              <a:spcBef>
                <a:spcPts val="1100"/>
              </a:spcBef>
              <a:buClr>
                <a:srgbClr val="E0E0E0"/>
              </a:buClr>
              <a:buSzPct val="80000"/>
            </a:pPr>
            <a:r>
              <a:rPr lang="en-US" sz="1600" dirty="0" err="1">
                <a:latin typeface="IBM Plex Sans" charset="0"/>
                <a:ea typeface="IBM Plex Sans" charset="0"/>
                <a:cs typeface="IBM Plex Sans" charset="0"/>
              </a:rPr>
              <a:t>Jeongwon</a:t>
            </a:r>
            <a:r>
              <a:rPr lang="en-US" sz="1600" dirty="0">
                <a:latin typeface="IBM Plex Sans" charset="0"/>
                <a:ea typeface="IBM Plex Sans" charset="0"/>
                <a:cs typeface="IBM Plex Sans" charset="0"/>
              </a:rPr>
              <a:t> Kim</a:t>
            </a:r>
          </a:p>
          <a:p>
            <a:pPr>
              <a:spcBef>
                <a:spcPts val="1100"/>
              </a:spcBef>
              <a:buClr>
                <a:srgbClr val="E0E0E0"/>
              </a:buClr>
              <a:buSzPct val="80000"/>
            </a:pPr>
            <a:r>
              <a:rPr lang="en-US" sz="1600" dirty="0" err="1">
                <a:latin typeface="IBM Plex Sans" charset="0"/>
                <a:ea typeface="IBM Plex Sans" charset="0"/>
                <a:cs typeface="IBM Plex Sans" charset="0"/>
              </a:rPr>
              <a:t>Seong</a:t>
            </a:r>
            <a:r>
              <a:rPr lang="en-US" sz="1600" dirty="0">
                <a:latin typeface="IBM Plex Sans" charset="0"/>
                <a:ea typeface="IBM Plex Sans" charset="0"/>
                <a:cs typeface="IBM Plex Sans" charset="0"/>
              </a:rPr>
              <a:t> Hyeon Park</a:t>
            </a:r>
          </a:p>
        </p:txBody>
      </p:sp>
    </p:spTree>
    <p:extLst>
      <p:ext uri="{BB962C8B-B14F-4D97-AF65-F5344CB8AC3E}">
        <p14:creationId xmlns:p14="http://schemas.microsoft.com/office/powerpoint/2010/main" val="3573157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5E84-AFC2-A24A-B6AE-1915C235F9C4}"/>
              </a:ext>
            </a:extLst>
          </p:cNvPr>
          <p:cNvSpPr>
            <a:spLocks noGrp="1"/>
          </p:cNvSpPr>
          <p:nvPr>
            <p:ph type="title"/>
          </p:nvPr>
        </p:nvSpPr>
        <p:spPr/>
        <p:txBody>
          <a:bodyPr/>
          <a:lstStyle/>
          <a:p>
            <a:r>
              <a:rPr lang="en-US" dirty="0"/>
              <a:t>Technical Issues &amp; Discussions</a:t>
            </a:r>
          </a:p>
        </p:txBody>
      </p:sp>
      <p:sp>
        <p:nvSpPr>
          <p:cNvPr id="3" name="Text Placeholder 2">
            <a:extLst>
              <a:ext uri="{FF2B5EF4-FFF2-40B4-BE49-F238E27FC236}">
                <a16:creationId xmlns:a16="http://schemas.microsoft.com/office/drawing/2014/main" id="{25BE3BAB-994C-A545-AD73-94DC958D9BDF}"/>
              </a:ext>
            </a:extLst>
          </p:cNvPr>
          <p:cNvSpPr>
            <a:spLocks noGrp="1"/>
          </p:cNvSpPr>
          <p:nvPr>
            <p:ph type="body" sz="quarter" idx="12"/>
          </p:nvPr>
        </p:nvSpPr>
        <p:spPr>
          <a:xfrm>
            <a:off x="113149" y="1833790"/>
            <a:ext cx="8917701" cy="1475919"/>
          </a:xfrm>
        </p:spPr>
        <p:txBody>
          <a:bodyPr/>
          <a:lstStyle/>
          <a:p>
            <a:pPr lvl="1">
              <a:buClr>
                <a:schemeClr val="tx2"/>
              </a:buClr>
            </a:pPr>
            <a:r>
              <a:rPr lang="en-US" sz="1800" dirty="0"/>
              <a:t>- Coherence between leakage errors and the system</a:t>
            </a:r>
          </a:p>
          <a:p>
            <a:pPr lvl="1">
              <a:buClr>
                <a:schemeClr val="tx2"/>
              </a:buClr>
            </a:pPr>
            <a:r>
              <a:rPr lang="en-US" sz="1800" dirty="0"/>
              <a:t>- Further exploration of </a:t>
            </a:r>
            <a:r>
              <a:rPr lang="en-US" sz="1800" dirty="0" err="1"/>
              <a:t>qiskit.experiments</a:t>
            </a:r>
            <a:r>
              <a:rPr lang="en-US" sz="1800" dirty="0"/>
              <a:t> to succeed in complete class abstraction</a:t>
            </a:r>
          </a:p>
          <a:p>
            <a:pPr lvl="1">
              <a:buClr>
                <a:schemeClr val="tx2"/>
              </a:buClr>
            </a:pPr>
            <a:r>
              <a:rPr lang="en-US" altLang="ko-KR" sz="1800" dirty="0"/>
              <a:t>-</a:t>
            </a:r>
            <a:r>
              <a:rPr lang="ko-KR" altLang="en-US" sz="1800" dirty="0"/>
              <a:t> </a:t>
            </a:r>
            <a:r>
              <a:rPr lang="en-US" altLang="ko-KR" sz="1800" dirty="0"/>
              <a:t>Extension to multi-qubit LRB scheme</a:t>
            </a:r>
            <a:endParaRPr lang="en-US" sz="1800" dirty="0"/>
          </a:p>
        </p:txBody>
      </p:sp>
      <p:sp>
        <p:nvSpPr>
          <p:cNvPr id="4" name="Footer Placeholder 3">
            <a:extLst>
              <a:ext uri="{FF2B5EF4-FFF2-40B4-BE49-F238E27FC236}">
                <a16:creationId xmlns:a16="http://schemas.microsoft.com/office/drawing/2014/main" id="{DC25DF40-9968-264F-8466-A631C6E97256}"/>
              </a:ext>
            </a:extLst>
          </p:cNvPr>
          <p:cNvSpPr>
            <a:spLocks noGrp="1"/>
          </p:cNvSpPr>
          <p:nvPr>
            <p:ph type="ftr" sz="quarter" idx="10"/>
          </p:nvPr>
        </p:nvSpPr>
        <p:spPr>
          <a:xfrm>
            <a:off x="228666" y="4787900"/>
            <a:ext cx="4114735" cy="166687"/>
          </a:xfrm>
        </p:spPr>
        <p:txBody>
          <a:bodyPr/>
          <a:lstStyle/>
          <a:p>
            <a:r>
              <a:rPr lang="en-US"/>
              <a:t>IBM Quantum / © 2020 IBM Corporation</a:t>
            </a:r>
            <a:endParaRPr lang="en-US" dirty="0"/>
          </a:p>
        </p:txBody>
      </p:sp>
      <p:sp>
        <p:nvSpPr>
          <p:cNvPr id="5" name="Slide Number Placeholder 4">
            <a:extLst>
              <a:ext uri="{FF2B5EF4-FFF2-40B4-BE49-F238E27FC236}">
                <a16:creationId xmlns:a16="http://schemas.microsoft.com/office/drawing/2014/main" id="{E5B583C4-C17B-9042-A941-D336AE9DE1B0}"/>
              </a:ext>
            </a:extLst>
          </p:cNvPr>
          <p:cNvSpPr>
            <a:spLocks noGrp="1"/>
          </p:cNvSpPr>
          <p:nvPr>
            <p:ph type="sldNum" sz="quarter" idx="11"/>
          </p:nvPr>
        </p:nvSpPr>
        <p:spPr/>
        <p:txBody>
          <a:bodyPr/>
          <a:lstStyle/>
          <a:p>
            <a:fld id="{59395FB3-9C97-154F-86B2-7E381B951268}" type="slidenum">
              <a:rPr lang="en-US" smtClean="0"/>
              <a:pPr/>
              <a:t>10</a:t>
            </a:fld>
            <a:endParaRPr lang="en-US" dirty="0"/>
          </a:p>
        </p:txBody>
      </p:sp>
    </p:spTree>
    <p:extLst>
      <p:ext uri="{BB962C8B-B14F-4D97-AF65-F5344CB8AC3E}">
        <p14:creationId xmlns:p14="http://schemas.microsoft.com/office/powerpoint/2010/main" val="187051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3F7983-8084-EA4D-B695-03E54B449323}"/>
              </a:ext>
            </a:extLst>
          </p:cNvPr>
          <p:cNvSpPr>
            <a:spLocks noGrp="1"/>
          </p:cNvSpPr>
          <p:nvPr>
            <p:ph type="ftr" sz="quarter" idx="10"/>
          </p:nvPr>
        </p:nvSpPr>
        <p:spPr>
          <a:xfrm>
            <a:off x="228666" y="4787900"/>
            <a:ext cx="4114735" cy="166687"/>
          </a:xfrm>
        </p:spPr>
        <p:txBody>
          <a:bodyPr/>
          <a:lstStyle/>
          <a:p>
            <a:r>
              <a:rPr lang="en-US" dirty="0"/>
              <a:t>IBM Quantum / © 2020 IBM Corporation</a:t>
            </a:r>
          </a:p>
        </p:txBody>
      </p:sp>
      <p:sp>
        <p:nvSpPr>
          <p:cNvPr id="6" name="Slide Number Placeholder 5">
            <a:extLst>
              <a:ext uri="{FF2B5EF4-FFF2-40B4-BE49-F238E27FC236}">
                <a16:creationId xmlns:a16="http://schemas.microsoft.com/office/drawing/2014/main" id="{04D39C0D-80D9-BE4A-AEF7-ACCB5F2B8C06}"/>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9" name="Content Placeholder 2">
            <a:extLst>
              <a:ext uri="{FF2B5EF4-FFF2-40B4-BE49-F238E27FC236}">
                <a16:creationId xmlns:a16="http://schemas.microsoft.com/office/drawing/2014/main" id="{CB2E4EE7-C7BE-6B41-BBCE-2EFD0B3BB3B8}"/>
              </a:ext>
            </a:extLst>
          </p:cNvPr>
          <p:cNvSpPr txBox="1">
            <a:spLocks/>
          </p:cNvSpPr>
          <p:nvPr/>
        </p:nvSpPr>
        <p:spPr>
          <a:xfrm>
            <a:off x="4791455" y="4318334"/>
            <a:ext cx="3677895" cy="584534"/>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19063" indent="-120650"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7338" indent="-117475"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5938" indent="-169863"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915299" indent="-285750"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marL="137160" lvl="1" indent="-137160" defTabSz="914400">
              <a:buFont typeface="System Font Regular"/>
              <a:buChar char="–"/>
            </a:pPr>
            <a:r>
              <a:rPr lang="en-US" sz="1100" dirty="0"/>
              <a:t>Please use the light background slides for internal-only presentations. Dark background slides should be used for presentations given outside of the company.</a:t>
            </a:r>
          </a:p>
        </p:txBody>
      </p:sp>
      <p:pic>
        <p:nvPicPr>
          <p:cNvPr id="10" name="Picture 9">
            <a:extLst>
              <a:ext uri="{FF2B5EF4-FFF2-40B4-BE49-F238E27FC236}">
                <a16:creationId xmlns:a16="http://schemas.microsoft.com/office/drawing/2014/main" id="{D211C67C-5DC8-8441-9169-A5FB40D6A50E}"/>
              </a:ext>
            </a:extLst>
          </p:cNvPr>
          <p:cNvPicPr>
            <a:picLocks noChangeAspect="1"/>
          </p:cNvPicPr>
          <p:nvPr/>
        </p:nvPicPr>
        <p:blipFill>
          <a:blip r:embed="rId2"/>
          <a:stretch>
            <a:fillRect/>
          </a:stretch>
        </p:blipFill>
        <p:spPr>
          <a:xfrm>
            <a:off x="7789331" y="128929"/>
            <a:ext cx="1126001" cy="350899"/>
          </a:xfrm>
          <a:prstGeom prst="rect">
            <a:avLst/>
          </a:prstGeom>
        </p:spPr>
      </p:pic>
      <p:sp>
        <p:nvSpPr>
          <p:cNvPr id="15" name="Rectangle 14">
            <a:extLst>
              <a:ext uri="{FF2B5EF4-FFF2-40B4-BE49-F238E27FC236}">
                <a16:creationId xmlns:a16="http://schemas.microsoft.com/office/drawing/2014/main" id="{1AF50FE4-46D1-6C49-ACE1-C4454A2B1B72}"/>
              </a:ext>
            </a:extLst>
          </p:cNvPr>
          <p:cNvSpPr/>
          <p:nvPr/>
        </p:nvSpPr>
        <p:spPr bwMode="auto">
          <a:xfrm>
            <a:off x="928993" y="1940407"/>
            <a:ext cx="2056803" cy="1376444"/>
          </a:xfrm>
          <a:prstGeom prst="rect">
            <a:avLst/>
          </a:prstGeom>
          <a:solidFill>
            <a:schemeClr val="accent3">
              <a:lumMod val="40000"/>
              <a:lumOff val="60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KR" sz="1400" b="0" i="0" u="none" strike="noStrike" cap="none" normalizeH="0" baseline="0" dirty="0">
              <a:ln>
                <a:noFill/>
              </a:ln>
              <a:solidFill>
                <a:schemeClr val="bg1"/>
              </a:solidFill>
              <a:effectLst/>
              <a:latin typeface="IBM Plex Sans" panose="020B0503050203000203" pitchFamily="34" charset="0"/>
            </a:endParaRPr>
          </a:p>
        </p:txBody>
      </p:sp>
      <p:sp>
        <p:nvSpPr>
          <p:cNvPr id="16" name="Title 1">
            <a:extLst>
              <a:ext uri="{FF2B5EF4-FFF2-40B4-BE49-F238E27FC236}">
                <a16:creationId xmlns:a16="http://schemas.microsoft.com/office/drawing/2014/main" id="{6A08F920-EBF7-6E44-A028-77FE58A21C1D}"/>
              </a:ext>
            </a:extLst>
          </p:cNvPr>
          <p:cNvSpPr txBox="1">
            <a:spLocks/>
          </p:cNvSpPr>
          <p:nvPr/>
        </p:nvSpPr>
        <p:spPr>
          <a:xfrm>
            <a:off x="362711" y="353568"/>
            <a:ext cx="6437623"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b="1" kern="0" dirty="0"/>
              <a:t>Characterization of Quantum Errors</a:t>
            </a:r>
          </a:p>
        </p:txBody>
      </p:sp>
      <p:sp>
        <p:nvSpPr>
          <p:cNvPr id="2" name="Title 1">
            <a:extLst>
              <a:ext uri="{FF2B5EF4-FFF2-40B4-BE49-F238E27FC236}">
                <a16:creationId xmlns:a16="http://schemas.microsoft.com/office/drawing/2014/main" id="{915B1EF3-4B40-664E-BD61-FD62F506BD61}"/>
              </a:ext>
            </a:extLst>
          </p:cNvPr>
          <p:cNvSpPr>
            <a:spLocks noGrp="1"/>
          </p:cNvSpPr>
          <p:nvPr>
            <p:ph type="title"/>
          </p:nvPr>
        </p:nvSpPr>
        <p:spPr>
          <a:xfrm>
            <a:off x="994307" y="2022542"/>
            <a:ext cx="1114411" cy="339605"/>
          </a:xfrm>
        </p:spPr>
        <p:txBody>
          <a:bodyPr/>
          <a:lstStyle/>
          <a:p>
            <a:r>
              <a:rPr lang="en-US" sz="2400" dirty="0"/>
              <a:t>System</a:t>
            </a:r>
          </a:p>
        </p:txBody>
      </p:sp>
      <p:sp>
        <p:nvSpPr>
          <p:cNvPr id="17" name="Right Arrow 16">
            <a:extLst>
              <a:ext uri="{FF2B5EF4-FFF2-40B4-BE49-F238E27FC236}">
                <a16:creationId xmlns:a16="http://schemas.microsoft.com/office/drawing/2014/main" id="{942E0D69-BD24-FB44-97F6-1EB48BD0C85E}"/>
              </a:ext>
            </a:extLst>
          </p:cNvPr>
          <p:cNvSpPr/>
          <p:nvPr/>
        </p:nvSpPr>
        <p:spPr bwMode="auto">
          <a:xfrm>
            <a:off x="2477012" y="2007223"/>
            <a:ext cx="1148196" cy="354924"/>
          </a:xfrm>
          <a:prstGeom prst="rightArrow">
            <a:avLst>
              <a:gd name="adj1" fmla="val 50000"/>
              <a:gd name="adj2" fmla="val 56272"/>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KR" sz="1400" b="0" i="0" u="none" strike="noStrike" cap="none" normalizeH="0" baseline="0" dirty="0">
              <a:ln>
                <a:noFill/>
              </a:ln>
              <a:solidFill>
                <a:schemeClr val="bg1"/>
              </a:solidFill>
              <a:effectLst/>
              <a:latin typeface="IBM Plex Sans" panose="020B0503050203000203" pitchFamily="34" charset="0"/>
            </a:endParaRPr>
          </a:p>
        </p:txBody>
      </p:sp>
      <p:sp>
        <p:nvSpPr>
          <p:cNvPr id="18" name="Right Arrow 17">
            <a:extLst>
              <a:ext uri="{FF2B5EF4-FFF2-40B4-BE49-F238E27FC236}">
                <a16:creationId xmlns:a16="http://schemas.microsoft.com/office/drawing/2014/main" id="{A9C85CF2-C29E-CE43-83E6-9F3812AE67FF}"/>
              </a:ext>
            </a:extLst>
          </p:cNvPr>
          <p:cNvSpPr/>
          <p:nvPr/>
        </p:nvSpPr>
        <p:spPr bwMode="auto">
          <a:xfrm flipH="1">
            <a:off x="2433328" y="2789390"/>
            <a:ext cx="1148194" cy="354924"/>
          </a:xfrm>
          <a:prstGeom prst="rightArrow">
            <a:avLst>
              <a:gd name="adj1" fmla="val 50000"/>
              <a:gd name="adj2" fmla="val 56272"/>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KR" sz="1400" b="0" i="0" u="none" strike="noStrike" cap="none" normalizeH="0" baseline="0" dirty="0">
              <a:ln>
                <a:noFill/>
              </a:ln>
              <a:solidFill>
                <a:schemeClr val="bg1"/>
              </a:solidFill>
              <a:effectLst/>
              <a:latin typeface="IBM Plex Sans" panose="020B0503050203000203" pitchFamily="34" charset="0"/>
            </a:endParaRPr>
          </a:p>
        </p:txBody>
      </p:sp>
      <p:sp>
        <p:nvSpPr>
          <p:cNvPr id="19" name="TextBox 18">
            <a:extLst>
              <a:ext uri="{FF2B5EF4-FFF2-40B4-BE49-F238E27FC236}">
                <a16:creationId xmlns:a16="http://schemas.microsoft.com/office/drawing/2014/main" id="{0355C1EB-71F7-F741-B7B4-E6CC1ABE3221}"/>
              </a:ext>
            </a:extLst>
          </p:cNvPr>
          <p:cNvSpPr txBox="1"/>
          <p:nvPr/>
        </p:nvSpPr>
        <p:spPr>
          <a:xfrm>
            <a:off x="3051110" y="1720093"/>
            <a:ext cx="859210" cy="287130"/>
          </a:xfrm>
          <a:prstGeom prst="rect">
            <a:avLst/>
          </a:prstGeom>
          <a:noFill/>
        </p:spPr>
        <p:txBody>
          <a:bodyPr wrap="none" lIns="0" tIns="0" rIns="0" bIns="0" rtlCol="0">
            <a:spAutoFit/>
          </a:bodyPr>
          <a:lstStyle/>
          <a:p>
            <a:pPr algn="l">
              <a:lnSpc>
                <a:spcPct val="110000"/>
              </a:lnSpc>
              <a:spcBef>
                <a:spcPts val="1100"/>
              </a:spcBef>
            </a:pPr>
            <a:r>
              <a:rPr lang="en-US" sz="1800" dirty="0">
                <a:solidFill>
                  <a:srgbClr val="FF0000"/>
                </a:solidFill>
                <a:latin typeface="IBM Plex Sans" charset="0"/>
                <a:ea typeface="IBM Plex Sans" charset="0"/>
                <a:cs typeface="IBM Plex Sans" charset="0"/>
              </a:rPr>
              <a:t>Leakage</a:t>
            </a:r>
            <a:endParaRPr lang="en-KR" sz="1400" dirty="0" err="1">
              <a:solidFill>
                <a:srgbClr val="FF0000"/>
              </a:solidFill>
              <a:latin typeface="IBM Plex Sans" charset="0"/>
              <a:ea typeface="IBM Plex Sans" charset="0"/>
              <a:cs typeface="IBM Plex Sans" charset="0"/>
            </a:endParaRPr>
          </a:p>
        </p:txBody>
      </p:sp>
      <p:sp>
        <p:nvSpPr>
          <p:cNvPr id="20" name="TextBox 19">
            <a:extLst>
              <a:ext uri="{FF2B5EF4-FFF2-40B4-BE49-F238E27FC236}">
                <a16:creationId xmlns:a16="http://schemas.microsoft.com/office/drawing/2014/main" id="{25BFECD2-09B4-6D4F-8CA9-6B4B93114D56}"/>
              </a:ext>
            </a:extLst>
          </p:cNvPr>
          <p:cNvSpPr txBox="1"/>
          <p:nvPr/>
        </p:nvSpPr>
        <p:spPr>
          <a:xfrm>
            <a:off x="3051110" y="3144328"/>
            <a:ext cx="894476" cy="287130"/>
          </a:xfrm>
          <a:prstGeom prst="rect">
            <a:avLst/>
          </a:prstGeom>
          <a:noFill/>
        </p:spPr>
        <p:txBody>
          <a:bodyPr wrap="none" lIns="0" tIns="0" rIns="0" bIns="0" rtlCol="0">
            <a:spAutoFit/>
          </a:bodyPr>
          <a:lstStyle/>
          <a:p>
            <a:pPr algn="l">
              <a:lnSpc>
                <a:spcPct val="110000"/>
              </a:lnSpc>
              <a:spcBef>
                <a:spcPts val="1100"/>
              </a:spcBef>
            </a:pPr>
            <a:r>
              <a:rPr lang="en-US" sz="1800" dirty="0">
                <a:solidFill>
                  <a:srgbClr val="FF0000"/>
                </a:solidFill>
                <a:latin typeface="IBM Plex Sans" charset="0"/>
                <a:ea typeface="IBM Plex Sans" charset="0"/>
                <a:cs typeface="IBM Plex Sans" charset="0"/>
              </a:rPr>
              <a:t>Seepage</a:t>
            </a:r>
            <a:endParaRPr lang="en-KR" sz="1400" dirty="0" err="1">
              <a:solidFill>
                <a:srgbClr val="FF0000"/>
              </a:solidFill>
              <a:latin typeface="IBM Plex Sans" charset="0"/>
              <a:ea typeface="IBM Plex Sans" charset="0"/>
              <a:cs typeface="IBM Plex Sans" charset="0"/>
            </a:endParaRPr>
          </a:p>
        </p:txBody>
      </p:sp>
      <p:sp>
        <p:nvSpPr>
          <p:cNvPr id="21" name="TextBox 20">
            <a:extLst>
              <a:ext uri="{FF2B5EF4-FFF2-40B4-BE49-F238E27FC236}">
                <a16:creationId xmlns:a16="http://schemas.microsoft.com/office/drawing/2014/main" id="{D8A1BA84-7A2F-824B-BB62-9483174937B9}"/>
              </a:ext>
            </a:extLst>
          </p:cNvPr>
          <p:cNvSpPr txBox="1"/>
          <p:nvPr/>
        </p:nvSpPr>
        <p:spPr>
          <a:xfrm>
            <a:off x="994307" y="2514682"/>
            <a:ext cx="1207062" cy="287130"/>
          </a:xfrm>
          <a:prstGeom prst="rect">
            <a:avLst/>
          </a:prstGeom>
          <a:noFill/>
        </p:spPr>
        <p:txBody>
          <a:bodyPr wrap="none" lIns="0" tIns="0" rIns="0" bIns="0" rtlCol="0">
            <a:spAutoFit/>
          </a:bodyPr>
          <a:lstStyle/>
          <a:p>
            <a:pPr algn="l">
              <a:lnSpc>
                <a:spcPct val="110000"/>
              </a:lnSpc>
              <a:spcBef>
                <a:spcPts val="1100"/>
              </a:spcBef>
            </a:pPr>
            <a:r>
              <a:rPr lang="en-US" sz="1800" dirty="0">
                <a:solidFill>
                  <a:srgbClr val="FF0000"/>
                </a:solidFill>
                <a:latin typeface="IBM Plex Sans" charset="0"/>
                <a:ea typeface="IBM Plex Sans" charset="0"/>
                <a:cs typeface="IBM Plex Sans" charset="0"/>
              </a:rPr>
              <a:t>Gate-errors</a:t>
            </a:r>
            <a:endParaRPr lang="en-KR" sz="1400" dirty="0" err="1">
              <a:solidFill>
                <a:srgbClr val="FF0000"/>
              </a:solidFill>
              <a:latin typeface="IBM Plex Sans" charset="0"/>
              <a:ea typeface="IBM Plex Sans" charset="0"/>
              <a:cs typeface="IBM Plex Sans" charset="0"/>
            </a:endParaRPr>
          </a:p>
        </p:txBody>
      </p:sp>
      <p:sp>
        <p:nvSpPr>
          <p:cNvPr id="22" name="Text Placeholder 2">
            <a:extLst>
              <a:ext uri="{FF2B5EF4-FFF2-40B4-BE49-F238E27FC236}">
                <a16:creationId xmlns:a16="http://schemas.microsoft.com/office/drawing/2014/main" id="{5DA1EA54-D1DC-634D-84BF-3745B76B90CC}"/>
              </a:ext>
            </a:extLst>
          </p:cNvPr>
          <p:cNvSpPr>
            <a:spLocks noGrp="1"/>
          </p:cNvSpPr>
          <p:nvPr>
            <p:ph type="body" sz="quarter" idx="12"/>
          </p:nvPr>
        </p:nvSpPr>
        <p:spPr>
          <a:xfrm>
            <a:off x="4343401" y="1949567"/>
            <a:ext cx="4413380" cy="1376444"/>
          </a:xfrm>
          <a:ln w="19050">
            <a:solidFill>
              <a:schemeClr val="bg1"/>
            </a:solidFill>
          </a:ln>
        </p:spPr>
        <p:txBody>
          <a:bodyPr anchor="ctr" anchorCtr="0"/>
          <a:lstStyle/>
          <a:p>
            <a:pPr lvl="1" algn="ctr">
              <a:buClr>
                <a:schemeClr val="tx2"/>
              </a:buClr>
            </a:pPr>
            <a:r>
              <a:rPr lang="en-US" sz="2000" dirty="0"/>
              <a:t>Traditional Randomized Benchmarking Scheme cannot distinguish different types of errors</a:t>
            </a:r>
          </a:p>
        </p:txBody>
      </p:sp>
    </p:spTree>
    <p:extLst>
      <p:ext uri="{BB962C8B-B14F-4D97-AF65-F5344CB8AC3E}">
        <p14:creationId xmlns:p14="http://schemas.microsoft.com/office/powerpoint/2010/main" val="13940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3F7983-8084-EA4D-B695-03E54B449323}"/>
              </a:ext>
            </a:extLst>
          </p:cNvPr>
          <p:cNvSpPr>
            <a:spLocks noGrp="1"/>
          </p:cNvSpPr>
          <p:nvPr>
            <p:ph type="ftr" sz="quarter" idx="10"/>
          </p:nvPr>
        </p:nvSpPr>
        <p:spPr>
          <a:xfrm>
            <a:off x="228666" y="4787900"/>
            <a:ext cx="4114735" cy="166687"/>
          </a:xfrm>
        </p:spPr>
        <p:txBody>
          <a:bodyPr/>
          <a:lstStyle/>
          <a:p>
            <a:r>
              <a:rPr lang="en-US" dirty="0"/>
              <a:t>IBM Quantum / © 2020 IBM Corporation</a:t>
            </a:r>
          </a:p>
        </p:txBody>
      </p:sp>
      <p:sp>
        <p:nvSpPr>
          <p:cNvPr id="6" name="Slide Number Placeholder 5">
            <a:extLst>
              <a:ext uri="{FF2B5EF4-FFF2-40B4-BE49-F238E27FC236}">
                <a16:creationId xmlns:a16="http://schemas.microsoft.com/office/drawing/2014/main" id="{04D39C0D-80D9-BE4A-AEF7-ACCB5F2B8C06}"/>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9" name="Content Placeholder 2">
            <a:extLst>
              <a:ext uri="{FF2B5EF4-FFF2-40B4-BE49-F238E27FC236}">
                <a16:creationId xmlns:a16="http://schemas.microsoft.com/office/drawing/2014/main" id="{CB2E4EE7-C7BE-6B41-BBCE-2EFD0B3BB3B8}"/>
              </a:ext>
            </a:extLst>
          </p:cNvPr>
          <p:cNvSpPr txBox="1">
            <a:spLocks/>
          </p:cNvSpPr>
          <p:nvPr/>
        </p:nvSpPr>
        <p:spPr>
          <a:xfrm>
            <a:off x="4791455" y="4318334"/>
            <a:ext cx="3677895" cy="584534"/>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19063" indent="-120650"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7338" indent="-117475"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5938" indent="-169863"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915299" indent="-285750"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marL="137160" lvl="1" indent="-137160" defTabSz="914400">
              <a:buFont typeface="System Font Regular"/>
              <a:buChar char="–"/>
            </a:pPr>
            <a:r>
              <a:rPr lang="en-US" sz="1100" dirty="0"/>
              <a:t>Please use the light background slides for internal-only presentations. Dark background slides should be used for presentations given outside of the company.</a:t>
            </a:r>
          </a:p>
        </p:txBody>
      </p:sp>
      <p:pic>
        <p:nvPicPr>
          <p:cNvPr id="10" name="Picture 9">
            <a:extLst>
              <a:ext uri="{FF2B5EF4-FFF2-40B4-BE49-F238E27FC236}">
                <a16:creationId xmlns:a16="http://schemas.microsoft.com/office/drawing/2014/main" id="{D211C67C-5DC8-8441-9169-A5FB40D6A50E}"/>
              </a:ext>
            </a:extLst>
          </p:cNvPr>
          <p:cNvPicPr>
            <a:picLocks noChangeAspect="1"/>
          </p:cNvPicPr>
          <p:nvPr/>
        </p:nvPicPr>
        <p:blipFill>
          <a:blip r:embed="rId2"/>
          <a:stretch>
            <a:fillRect/>
          </a:stretch>
        </p:blipFill>
        <p:spPr>
          <a:xfrm>
            <a:off x="7789331" y="128929"/>
            <a:ext cx="1126001" cy="350899"/>
          </a:xfrm>
          <a:prstGeom prst="rect">
            <a:avLst/>
          </a:prstGeom>
        </p:spPr>
      </p:pic>
      <p:sp>
        <p:nvSpPr>
          <p:cNvPr id="16" name="Title 1">
            <a:extLst>
              <a:ext uri="{FF2B5EF4-FFF2-40B4-BE49-F238E27FC236}">
                <a16:creationId xmlns:a16="http://schemas.microsoft.com/office/drawing/2014/main" id="{6A08F920-EBF7-6E44-A028-77FE58A21C1D}"/>
              </a:ext>
            </a:extLst>
          </p:cNvPr>
          <p:cNvSpPr txBox="1">
            <a:spLocks/>
          </p:cNvSpPr>
          <p:nvPr/>
        </p:nvSpPr>
        <p:spPr>
          <a:xfrm>
            <a:off x="362711" y="353568"/>
            <a:ext cx="6437623"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b="1" kern="0" dirty="0"/>
              <a:t>Protocols for Identifying Leakage Errors</a:t>
            </a:r>
          </a:p>
        </p:txBody>
      </p:sp>
      <p:sp>
        <p:nvSpPr>
          <p:cNvPr id="4" name="Title 3">
            <a:extLst>
              <a:ext uri="{FF2B5EF4-FFF2-40B4-BE49-F238E27FC236}">
                <a16:creationId xmlns:a16="http://schemas.microsoft.com/office/drawing/2014/main" id="{05B2DD6D-D373-4340-9C8D-D6BA1A08E464}"/>
              </a:ext>
            </a:extLst>
          </p:cNvPr>
          <p:cNvSpPr>
            <a:spLocks noGrp="1"/>
          </p:cNvSpPr>
          <p:nvPr>
            <p:ph type="title"/>
          </p:nvPr>
        </p:nvSpPr>
        <p:spPr/>
        <p:txBody>
          <a:bodyPr/>
          <a:lstStyle/>
          <a:p>
            <a:endParaRPr lang="en-KR"/>
          </a:p>
        </p:txBody>
      </p:sp>
      <p:pic>
        <p:nvPicPr>
          <p:cNvPr id="12" name="Picture 11" descr="Graphical user interface, text, application, letter&#10;&#10;Description automatically generated">
            <a:extLst>
              <a:ext uri="{FF2B5EF4-FFF2-40B4-BE49-F238E27FC236}">
                <a16:creationId xmlns:a16="http://schemas.microsoft.com/office/drawing/2014/main" id="{FCD5DA04-8888-D64C-9968-0DCA2AE00D95}"/>
              </a:ext>
            </a:extLst>
          </p:cNvPr>
          <p:cNvPicPr>
            <a:picLocks noChangeAspect="1"/>
          </p:cNvPicPr>
          <p:nvPr/>
        </p:nvPicPr>
        <p:blipFill>
          <a:blip r:embed="rId3"/>
          <a:stretch>
            <a:fillRect/>
          </a:stretch>
        </p:blipFill>
        <p:spPr>
          <a:xfrm>
            <a:off x="999809" y="1209082"/>
            <a:ext cx="7352522" cy="3426418"/>
          </a:xfrm>
          <a:prstGeom prst="rect">
            <a:avLst/>
          </a:prstGeom>
        </p:spPr>
      </p:pic>
    </p:spTree>
    <p:extLst>
      <p:ext uri="{BB962C8B-B14F-4D97-AF65-F5344CB8AC3E}">
        <p14:creationId xmlns:p14="http://schemas.microsoft.com/office/powerpoint/2010/main" val="59728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3F7983-8084-EA4D-B695-03E54B449323}"/>
              </a:ext>
            </a:extLst>
          </p:cNvPr>
          <p:cNvSpPr>
            <a:spLocks noGrp="1"/>
          </p:cNvSpPr>
          <p:nvPr>
            <p:ph type="ftr" sz="quarter" idx="10"/>
          </p:nvPr>
        </p:nvSpPr>
        <p:spPr>
          <a:xfrm>
            <a:off x="228666" y="4787900"/>
            <a:ext cx="4114735" cy="166687"/>
          </a:xfrm>
        </p:spPr>
        <p:txBody>
          <a:bodyPr/>
          <a:lstStyle/>
          <a:p>
            <a:r>
              <a:rPr lang="en-US" dirty="0"/>
              <a:t>IBM Quantum / © 2020 IBM Corporation</a:t>
            </a:r>
          </a:p>
        </p:txBody>
      </p:sp>
      <p:sp>
        <p:nvSpPr>
          <p:cNvPr id="6" name="Slide Number Placeholder 5">
            <a:extLst>
              <a:ext uri="{FF2B5EF4-FFF2-40B4-BE49-F238E27FC236}">
                <a16:creationId xmlns:a16="http://schemas.microsoft.com/office/drawing/2014/main" id="{04D39C0D-80D9-BE4A-AEF7-ACCB5F2B8C06}"/>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9" name="Content Placeholder 2">
            <a:extLst>
              <a:ext uri="{FF2B5EF4-FFF2-40B4-BE49-F238E27FC236}">
                <a16:creationId xmlns:a16="http://schemas.microsoft.com/office/drawing/2014/main" id="{CB2E4EE7-C7BE-6B41-BBCE-2EFD0B3BB3B8}"/>
              </a:ext>
            </a:extLst>
          </p:cNvPr>
          <p:cNvSpPr txBox="1">
            <a:spLocks/>
          </p:cNvSpPr>
          <p:nvPr/>
        </p:nvSpPr>
        <p:spPr>
          <a:xfrm>
            <a:off x="4670157" y="4055856"/>
            <a:ext cx="3677895" cy="584534"/>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19063" indent="-120650"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7338" indent="-117475"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5938" indent="-169863"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915299" indent="-285750"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marL="137160" lvl="1" indent="-137160" defTabSz="914400">
              <a:buFont typeface="System Font Regular"/>
              <a:buChar char="–"/>
            </a:pPr>
            <a:r>
              <a:rPr lang="en-US" sz="1100" dirty="0"/>
              <a:t>Please use the light background slides for internal-only presentations. Dark background slides should be used for presentations given outside of the company.</a:t>
            </a:r>
          </a:p>
        </p:txBody>
      </p:sp>
      <p:pic>
        <p:nvPicPr>
          <p:cNvPr id="10" name="Picture 9">
            <a:extLst>
              <a:ext uri="{FF2B5EF4-FFF2-40B4-BE49-F238E27FC236}">
                <a16:creationId xmlns:a16="http://schemas.microsoft.com/office/drawing/2014/main" id="{D211C67C-5DC8-8441-9169-A5FB40D6A50E}"/>
              </a:ext>
            </a:extLst>
          </p:cNvPr>
          <p:cNvPicPr>
            <a:picLocks noChangeAspect="1"/>
          </p:cNvPicPr>
          <p:nvPr/>
        </p:nvPicPr>
        <p:blipFill>
          <a:blip r:embed="rId2"/>
          <a:stretch>
            <a:fillRect/>
          </a:stretch>
        </p:blipFill>
        <p:spPr>
          <a:xfrm>
            <a:off x="7789331" y="128929"/>
            <a:ext cx="1126001" cy="350899"/>
          </a:xfrm>
          <a:prstGeom prst="rect">
            <a:avLst/>
          </a:prstGeom>
        </p:spPr>
      </p:pic>
      <p:sp>
        <p:nvSpPr>
          <p:cNvPr id="16" name="Title 1">
            <a:extLst>
              <a:ext uri="{FF2B5EF4-FFF2-40B4-BE49-F238E27FC236}">
                <a16:creationId xmlns:a16="http://schemas.microsoft.com/office/drawing/2014/main" id="{6A08F920-EBF7-6E44-A028-77FE58A21C1D}"/>
              </a:ext>
            </a:extLst>
          </p:cNvPr>
          <p:cNvSpPr txBox="1">
            <a:spLocks/>
          </p:cNvSpPr>
          <p:nvPr/>
        </p:nvSpPr>
        <p:spPr>
          <a:xfrm>
            <a:off x="362711" y="353568"/>
            <a:ext cx="6793869"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b="1" kern="0" dirty="0"/>
              <a:t>Leakage Randomized Benchmarking (LRB)</a:t>
            </a:r>
          </a:p>
        </p:txBody>
      </p:sp>
      <p:pic>
        <p:nvPicPr>
          <p:cNvPr id="3" name="Picture 2" descr="Text&#10;&#10;Description automatically generated">
            <a:extLst>
              <a:ext uri="{FF2B5EF4-FFF2-40B4-BE49-F238E27FC236}">
                <a16:creationId xmlns:a16="http://schemas.microsoft.com/office/drawing/2014/main" id="{DEB25728-52A4-6A41-A7D2-04D4E051B695}"/>
              </a:ext>
            </a:extLst>
          </p:cNvPr>
          <p:cNvPicPr>
            <a:picLocks noChangeAspect="1"/>
          </p:cNvPicPr>
          <p:nvPr/>
        </p:nvPicPr>
        <p:blipFill>
          <a:blip r:embed="rId3"/>
          <a:stretch>
            <a:fillRect/>
          </a:stretch>
        </p:blipFill>
        <p:spPr>
          <a:xfrm>
            <a:off x="1107836" y="1062423"/>
            <a:ext cx="1635071" cy="3725477"/>
          </a:xfrm>
          <a:prstGeom prst="rect">
            <a:avLst/>
          </a:prstGeom>
        </p:spPr>
      </p:pic>
      <p:cxnSp>
        <p:nvCxnSpPr>
          <p:cNvPr id="8" name="Straight Connector 7">
            <a:extLst>
              <a:ext uri="{FF2B5EF4-FFF2-40B4-BE49-F238E27FC236}">
                <a16:creationId xmlns:a16="http://schemas.microsoft.com/office/drawing/2014/main" id="{77860F37-22B2-DB4B-B405-5AB4B6762E3D}"/>
              </a:ext>
            </a:extLst>
          </p:cNvPr>
          <p:cNvCxnSpPr/>
          <p:nvPr/>
        </p:nvCxnSpPr>
        <p:spPr bwMode="auto">
          <a:xfrm>
            <a:off x="4530013" y="1562988"/>
            <a:ext cx="3079102"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13" name="Picture 12" descr="Icon&#10;&#10;Description automatically generated">
            <a:extLst>
              <a:ext uri="{FF2B5EF4-FFF2-40B4-BE49-F238E27FC236}">
                <a16:creationId xmlns:a16="http://schemas.microsoft.com/office/drawing/2014/main" id="{8821DF8E-8227-0D4E-AA56-B014B4A660F7}"/>
              </a:ext>
            </a:extLst>
          </p:cNvPr>
          <p:cNvPicPr>
            <a:picLocks noChangeAspect="1"/>
          </p:cNvPicPr>
          <p:nvPr/>
        </p:nvPicPr>
        <p:blipFill>
          <a:blip r:embed="rId4"/>
          <a:stretch>
            <a:fillRect/>
          </a:stretch>
        </p:blipFill>
        <p:spPr>
          <a:xfrm>
            <a:off x="4007600" y="1365328"/>
            <a:ext cx="480031" cy="395320"/>
          </a:xfrm>
          <a:prstGeom prst="rect">
            <a:avLst/>
          </a:prstGeom>
        </p:spPr>
      </p:pic>
      <p:cxnSp>
        <p:nvCxnSpPr>
          <p:cNvPr id="17" name="Straight Connector 16">
            <a:extLst>
              <a:ext uri="{FF2B5EF4-FFF2-40B4-BE49-F238E27FC236}">
                <a16:creationId xmlns:a16="http://schemas.microsoft.com/office/drawing/2014/main" id="{0D97BCC0-F265-2840-B426-86F2FE7AA795}"/>
              </a:ext>
            </a:extLst>
          </p:cNvPr>
          <p:cNvCxnSpPr/>
          <p:nvPr/>
        </p:nvCxnSpPr>
        <p:spPr bwMode="auto">
          <a:xfrm>
            <a:off x="4537958" y="3021514"/>
            <a:ext cx="3079102"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18" name="Picture 17" descr="Icon&#10;&#10;Description automatically generated">
            <a:extLst>
              <a:ext uri="{FF2B5EF4-FFF2-40B4-BE49-F238E27FC236}">
                <a16:creationId xmlns:a16="http://schemas.microsoft.com/office/drawing/2014/main" id="{7733C34A-6B88-B540-8084-F14AC9D4A3B0}"/>
              </a:ext>
            </a:extLst>
          </p:cNvPr>
          <p:cNvPicPr>
            <a:picLocks noChangeAspect="1"/>
          </p:cNvPicPr>
          <p:nvPr/>
        </p:nvPicPr>
        <p:blipFill>
          <a:blip r:embed="rId4"/>
          <a:stretch>
            <a:fillRect/>
          </a:stretch>
        </p:blipFill>
        <p:spPr>
          <a:xfrm>
            <a:off x="4015545" y="2823854"/>
            <a:ext cx="480031" cy="395320"/>
          </a:xfrm>
          <a:prstGeom prst="rect">
            <a:avLst/>
          </a:prstGeom>
        </p:spPr>
      </p:pic>
      <p:cxnSp>
        <p:nvCxnSpPr>
          <p:cNvPr id="20" name="Straight Connector 19">
            <a:extLst>
              <a:ext uri="{FF2B5EF4-FFF2-40B4-BE49-F238E27FC236}">
                <a16:creationId xmlns:a16="http://schemas.microsoft.com/office/drawing/2014/main" id="{8696D69F-5A60-3045-860F-14CF6C2E4361}"/>
              </a:ext>
            </a:extLst>
          </p:cNvPr>
          <p:cNvCxnSpPr/>
          <p:nvPr/>
        </p:nvCxnSpPr>
        <p:spPr bwMode="auto">
          <a:xfrm>
            <a:off x="4537958" y="3584885"/>
            <a:ext cx="3079102"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21" name="Picture 20" descr="Icon&#10;&#10;Description automatically generated">
            <a:extLst>
              <a:ext uri="{FF2B5EF4-FFF2-40B4-BE49-F238E27FC236}">
                <a16:creationId xmlns:a16="http://schemas.microsoft.com/office/drawing/2014/main" id="{EBFCF643-AD3B-F243-8F0D-B3E5B048EB18}"/>
              </a:ext>
            </a:extLst>
          </p:cNvPr>
          <p:cNvPicPr>
            <a:picLocks noChangeAspect="1"/>
          </p:cNvPicPr>
          <p:nvPr/>
        </p:nvPicPr>
        <p:blipFill>
          <a:blip r:embed="rId4"/>
          <a:stretch>
            <a:fillRect/>
          </a:stretch>
        </p:blipFill>
        <p:spPr>
          <a:xfrm>
            <a:off x="4015545" y="3387225"/>
            <a:ext cx="480031" cy="395320"/>
          </a:xfrm>
          <a:prstGeom prst="rect">
            <a:avLst/>
          </a:prstGeom>
        </p:spPr>
      </p:pic>
      <p:pic>
        <p:nvPicPr>
          <p:cNvPr id="22" name="Picture 21" descr="Icon&#10;&#10;Description automatically generated">
            <a:extLst>
              <a:ext uri="{FF2B5EF4-FFF2-40B4-BE49-F238E27FC236}">
                <a16:creationId xmlns:a16="http://schemas.microsoft.com/office/drawing/2014/main" id="{0A69A0E3-5E50-3C48-9E04-35719A0133A8}"/>
              </a:ext>
            </a:extLst>
          </p:cNvPr>
          <p:cNvPicPr>
            <a:picLocks noChangeAspect="1"/>
          </p:cNvPicPr>
          <p:nvPr/>
        </p:nvPicPr>
        <p:blipFill>
          <a:blip r:embed="rId5"/>
          <a:stretch>
            <a:fillRect/>
          </a:stretch>
        </p:blipFill>
        <p:spPr>
          <a:xfrm>
            <a:off x="7659442" y="3365246"/>
            <a:ext cx="464143" cy="439278"/>
          </a:xfrm>
          <a:prstGeom prst="rect">
            <a:avLst/>
          </a:prstGeom>
        </p:spPr>
      </p:pic>
      <p:pic>
        <p:nvPicPr>
          <p:cNvPr id="23" name="Picture 22" descr="Icon&#10;&#10;Description automatically generated">
            <a:extLst>
              <a:ext uri="{FF2B5EF4-FFF2-40B4-BE49-F238E27FC236}">
                <a16:creationId xmlns:a16="http://schemas.microsoft.com/office/drawing/2014/main" id="{6D9530FF-6802-8D48-8007-9258350F6077}"/>
              </a:ext>
            </a:extLst>
          </p:cNvPr>
          <p:cNvPicPr>
            <a:picLocks noChangeAspect="1"/>
          </p:cNvPicPr>
          <p:nvPr/>
        </p:nvPicPr>
        <p:blipFill>
          <a:blip r:embed="rId4"/>
          <a:stretch>
            <a:fillRect/>
          </a:stretch>
        </p:blipFill>
        <p:spPr>
          <a:xfrm>
            <a:off x="7651497" y="1358656"/>
            <a:ext cx="480031" cy="395320"/>
          </a:xfrm>
          <a:prstGeom prst="rect">
            <a:avLst/>
          </a:prstGeom>
        </p:spPr>
      </p:pic>
      <p:pic>
        <p:nvPicPr>
          <p:cNvPr id="24" name="Picture 23" descr="Icon&#10;&#10;Description automatically generated">
            <a:extLst>
              <a:ext uri="{FF2B5EF4-FFF2-40B4-BE49-F238E27FC236}">
                <a16:creationId xmlns:a16="http://schemas.microsoft.com/office/drawing/2014/main" id="{017F7531-1E72-2E4D-96F6-052670FA5024}"/>
              </a:ext>
            </a:extLst>
          </p:cNvPr>
          <p:cNvPicPr>
            <a:picLocks noChangeAspect="1"/>
          </p:cNvPicPr>
          <p:nvPr/>
        </p:nvPicPr>
        <p:blipFill>
          <a:blip r:embed="rId4"/>
          <a:stretch>
            <a:fillRect/>
          </a:stretch>
        </p:blipFill>
        <p:spPr>
          <a:xfrm>
            <a:off x="7651497" y="2823854"/>
            <a:ext cx="480031" cy="395320"/>
          </a:xfrm>
          <a:prstGeom prst="rect">
            <a:avLst/>
          </a:prstGeom>
        </p:spPr>
      </p:pic>
      <p:sp>
        <p:nvSpPr>
          <p:cNvPr id="25" name="Rectangle 24">
            <a:extLst>
              <a:ext uri="{FF2B5EF4-FFF2-40B4-BE49-F238E27FC236}">
                <a16:creationId xmlns:a16="http://schemas.microsoft.com/office/drawing/2014/main" id="{0EB35230-8F7D-1644-9724-13EB7DBB698E}"/>
              </a:ext>
            </a:extLst>
          </p:cNvPr>
          <p:cNvSpPr/>
          <p:nvPr/>
        </p:nvSpPr>
        <p:spPr bwMode="auto">
          <a:xfrm>
            <a:off x="4758612" y="1365328"/>
            <a:ext cx="2649894" cy="39532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KR" sz="1400" b="1" i="0" u="none" strike="noStrike" cap="none" normalizeH="0" baseline="0" dirty="0">
                <a:ln>
                  <a:noFill/>
                </a:ln>
                <a:solidFill>
                  <a:schemeClr val="tx1"/>
                </a:solidFill>
                <a:effectLst/>
                <a:latin typeface="IBM Plex Sans" panose="020B0503050203000203" pitchFamily="34" charset="0"/>
              </a:rPr>
              <a:t>A set of Clifford Gates</a:t>
            </a:r>
          </a:p>
        </p:txBody>
      </p:sp>
      <p:sp>
        <p:nvSpPr>
          <p:cNvPr id="26" name="Rectangle 25">
            <a:extLst>
              <a:ext uri="{FF2B5EF4-FFF2-40B4-BE49-F238E27FC236}">
                <a16:creationId xmlns:a16="http://schemas.microsoft.com/office/drawing/2014/main" id="{2460B3E0-EB4C-BA45-8F12-03608E52166B}"/>
              </a:ext>
            </a:extLst>
          </p:cNvPr>
          <p:cNvSpPr/>
          <p:nvPr/>
        </p:nvSpPr>
        <p:spPr bwMode="auto">
          <a:xfrm>
            <a:off x="4763278" y="2823854"/>
            <a:ext cx="2649894" cy="39532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KR" sz="1400" b="1" i="0" u="none" strike="noStrike" cap="none" normalizeH="0" baseline="0" dirty="0">
                <a:ln>
                  <a:noFill/>
                </a:ln>
                <a:solidFill>
                  <a:schemeClr val="tx1"/>
                </a:solidFill>
                <a:effectLst/>
                <a:latin typeface="IBM Plex Sans" panose="020B0503050203000203" pitchFamily="34" charset="0"/>
              </a:rPr>
              <a:t>A set of Clifford Gates</a:t>
            </a:r>
          </a:p>
        </p:txBody>
      </p:sp>
      <p:sp>
        <p:nvSpPr>
          <p:cNvPr id="27" name="Rectangle 26">
            <a:extLst>
              <a:ext uri="{FF2B5EF4-FFF2-40B4-BE49-F238E27FC236}">
                <a16:creationId xmlns:a16="http://schemas.microsoft.com/office/drawing/2014/main" id="{149C1EAE-78BD-954E-A63D-5C4642A6F9B8}"/>
              </a:ext>
            </a:extLst>
          </p:cNvPr>
          <p:cNvSpPr/>
          <p:nvPr/>
        </p:nvSpPr>
        <p:spPr bwMode="auto">
          <a:xfrm>
            <a:off x="4763278" y="3365246"/>
            <a:ext cx="2649894" cy="39532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KR" sz="1400" b="1" i="0" u="none" strike="noStrike" cap="none" normalizeH="0" baseline="0" dirty="0">
                <a:ln>
                  <a:noFill/>
                </a:ln>
                <a:solidFill>
                  <a:schemeClr val="tx1"/>
                </a:solidFill>
                <a:effectLst/>
                <a:latin typeface="IBM Plex Sans" panose="020B0503050203000203" pitchFamily="34" charset="0"/>
              </a:rPr>
              <a:t>A set of Clifford Gates</a:t>
            </a:r>
          </a:p>
        </p:txBody>
      </p:sp>
      <p:sp>
        <p:nvSpPr>
          <p:cNvPr id="28" name="TextBox 27">
            <a:extLst>
              <a:ext uri="{FF2B5EF4-FFF2-40B4-BE49-F238E27FC236}">
                <a16:creationId xmlns:a16="http://schemas.microsoft.com/office/drawing/2014/main" id="{55862EFC-1481-8A49-A352-778FA8891018}"/>
              </a:ext>
            </a:extLst>
          </p:cNvPr>
          <p:cNvSpPr txBox="1"/>
          <p:nvPr/>
        </p:nvSpPr>
        <p:spPr>
          <a:xfrm>
            <a:off x="3438460" y="1413939"/>
            <a:ext cx="298159" cy="287130"/>
          </a:xfrm>
          <a:prstGeom prst="rect">
            <a:avLst/>
          </a:prstGeom>
          <a:noFill/>
        </p:spPr>
        <p:txBody>
          <a:bodyPr wrap="none" lIns="0" tIns="0" rIns="0" bIns="0" rtlCol="0">
            <a:spAutoFit/>
          </a:bodyPr>
          <a:lstStyle/>
          <a:p>
            <a:pPr algn="l">
              <a:lnSpc>
                <a:spcPct val="110000"/>
              </a:lnSpc>
              <a:spcBef>
                <a:spcPts val="1100"/>
              </a:spcBef>
            </a:pPr>
            <a:r>
              <a:rPr lang="en-US" sz="1800" dirty="0">
                <a:solidFill>
                  <a:srgbClr val="FF0000"/>
                </a:solidFill>
                <a:latin typeface="IBM Plex Sans" charset="0"/>
                <a:ea typeface="IBM Plex Sans" charset="0"/>
                <a:cs typeface="IBM Plex Sans" charset="0"/>
              </a:rPr>
              <a:t>RB</a:t>
            </a:r>
            <a:endParaRPr lang="en-KR" sz="1400" dirty="0" err="1">
              <a:solidFill>
                <a:srgbClr val="FF0000"/>
              </a:solidFill>
              <a:latin typeface="IBM Plex Sans" charset="0"/>
              <a:ea typeface="IBM Plex Sans" charset="0"/>
              <a:cs typeface="IBM Plex Sans" charset="0"/>
            </a:endParaRPr>
          </a:p>
        </p:txBody>
      </p:sp>
      <p:sp>
        <p:nvSpPr>
          <p:cNvPr id="29" name="TextBox 28">
            <a:extLst>
              <a:ext uri="{FF2B5EF4-FFF2-40B4-BE49-F238E27FC236}">
                <a16:creationId xmlns:a16="http://schemas.microsoft.com/office/drawing/2014/main" id="{EAB525D3-9890-EF4C-97FD-5D573BC36BDC}"/>
              </a:ext>
            </a:extLst>
          </p:cNvPr>
          <p:cNvSpPr txBox="1"/>
          <p:nvPr/>
        </p:nvSpPr>
        <p:spPr>
          <a:xfrm>
            <a:off x="3380751" y="3113491"/>
            <a:ext cx="413575" cy="287130"/>
          </a:xfrm>
          <a:prstGeom prst="rect">
            <a:avLst/>
          </a:prstGeom>
          <a:noFill/>
        </p:spPr>
        <p:txBody>
          <a:bodyPr wrap="none" lIns="0" tIns="0" rIns="0" bIns="0" rtlCol="0">
            <a:spAutoFit/>
          </a:bodyPr>
          <a:lstStyle/>
          <a:p>
            <a:pPr algn="l">
              <a:lnSpc>
                <a:spcPct val="110000"/>
              </a:lnSpc>
              <a:spcBef>
                <a:spcPts val="1100"/>
              </a:spcBef>
            </a:pPr>
            <a:r>
              <a:rPr lang="en-US" sz="1800" dirty="0">
                <a:solidFill>
                  <a:srgbClr val="FF0000"/>
                </a:solidFill>
                <a:latin typeface="IBM Plex Sans" charset="0"/>
                <a:ea typeface="IBM Plex Sans" charset="0"/>
                <a:cs typeface="IBM Plex Sans" charset="0"/>
              </a:rPr>
              <a:t>LRB</a:t>
            </a:r>
            <a:endParaRPr lang="en-KR" sz="1400" dirty="0" err="1">
              <a:solidFill>
                <a:srgbClr val="FF0000"/>
              </a:solidFill>
              <a:latin typeface="IBM Plex Sans" charset="0"/>
              <a:ea typeface="IBM Plex Sans" charset="0"/>
              <a:cs typeface="IBM Plex Sans" charset="0"/>
            </a:endParaRPr>
          </a:p>
        </p:txBody>
      </p:sp>
      <p:sp>
        <p:nvSpPr>
          <p:cNvPr id="30" name="Text Placeholder 2">
            <a:extLst>
              <a:ext uri="{FF2B5EF4-FFF2-40B4-BE49-F238E27FC236}">
                <a16:creationId xmlns:a16="http://schemas.microsoft.com/office/drawing/2014/main" id="{8F64E3A7-3C84-5E4A-AB84-8A6D913EE656}"/>
              </a:ext>
            </a:extLst>
          </p:cNvPr>
          <p:cNvSpPr>
            <a:spLocks noGrp="1"/>
          </p:cNvSpPr>
          <p:nvPr>
            <p:ph type="body" sz="quarter" idx="12"/>
          </p:nvPr>
        </p:nvSpPr>
        <p:spPr>
          <a:xfrm>
            <a:off x="5016388" y="3908012"/>
            <a:ext cx="3522206" cy="702704"/>
          </a:xfrm>
          <a:ln w="19050">
            <a:solidFill>
              <a:schemeClr val="bg1"/>
            </a:solidFill>
          </a:ln>
        </p:spPr>
        <p:txBody>
          <a:bodyPr anchor="ctr" anchorCtr="0"/>
          <a:lstStyle/>
          <a:p>
            <a:pPr lvl="1" algn="ctr">
              <a:buClr>
                <a:schemeClr val="tx2"/>
              </a:buClr>
            </a:pPr>
            <a:r>
              <a:rPr lang="en-US" sz="1800" dirty="0"/>
              <a:t>Leakage Estimation is possible with these two measurements</a:t>
            </a:r>
          </a:p>
        </p:txBody>
      </p:sp>
      <p:sp>
        <p:nvSpPr>
          <p:cNvPr id="34" name="Right Arrow 33">
            <a:extLst>
              <a:ext uri="{FF2B5EF4-FFF2-40B4-BE49-F238E27FC236}">
                <a16:creationId xmlns:a16="http://schemas.microsoft.com/office/drawing/2014/main" id="{F6A6A850-D675-304A-9CD5-37177F61C27D}"/>
              </a:ext>
            </a:extLst>
          </p:cNvPr>
          <p:cNvSpPr/>
          <p:nvPr/>
        </p:nvSpPr>
        <p:spPr bwMode="auto">
          <a:xfrm rot="1881982">
            <a:off x="4318958" y="3950595"/>
            <a:ext cx="604222" cy="395321"/>
          </a:xfrm>
          <a:prstGeom prst="rightArrow">
            <a:avLst/>
          </a:prstGeom>
          <a:solidFill>
            <a:schemeClr val="accent2">
              <a:lumMod val="20000"/>
              <a:lumOff val="80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KR"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63769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3F7983-8084-EA4D-B695-03E54B449323}"/>
              </a:ext>
            </a:extLst>
          </p:cNvPr>
          <p:cNvSpPr>
            <a:spLocks noGrp="1"/>
          </p:cNvSpPr>
          <p:nvPr>
            <p:ph type="ftr" sz="quarter" idx="10"/>
          </p:nvPr>
        </p:nvSpPr>
        <p:spPr>
          <a:xfrm>
            <a:off x="228666" y="4787900"/>
            <a:ext cx="4114735" cy="166687"/>
          </a:xfrm>
        </p:spPr>
        <p:txBody>
          <a:bodyPr/>
          <a:lstStyle/>
          <a:p>
            <a:r>
              <a:rPr lang="en-US" dirty="0"/>
              <a:t>IBM Quantum / © 2020 IBM Corporation</a:t>
            </a:r>
          </a:p>
        </p:txBody>
      </p:sp>
      <p:sp>
        <p:nvSpPr>
          <p:cNvPr id="6" name="Slide Number Placeholder 5">
            <a:extLst>
              <a:ext uri="{FF2B5EF4-FFF2-40B4-BE49-F238E27FC236}">
                <a16:creationId xmlns:a16="http://schemas.microsoft.com/office/drawing/2014/main" id="{04D39C0D-80D9-BE4A-AEF7-ACCB5F2B8C06}"/>
              </a:ext>
            </a:extLst>
          </p:cNvPr>
          <p:cNvSpPr>
            <a:spLocks noGrp="1"/>
          </p:cNvSpPr>
          <p:nvPr>
            <p:ph type="sldNum" sz="quarter" idx="11"/>
          </p:nvPr>
        </p:nvSpPr>
        <p:spPr/>
        <p:txBody>
          <a:bodyPr/>
          <a:lstStyle/>
          <a:p>
            <a:fld id="{59395FB3-9C97-154F-86B2-7E381B951268}" type="slidenum">
              <a:rPr lang="en-US" smtClean="0"/>
              <a:pPr/>
              <a:t>5</a:t>
            </a:fld>
            <a:endParaRPr lang="en-US" dirty="0"/>
          </a:p>
        </p:txBody>
      </p:sp>
      <p:pic>
        <p:nvPicPr>
          <p:cNvPr id="10" name="Picture 9">
            <a:extLst>
              <a:ext uri="{FF2B5EF4-FFF2-40B4-BE49-F238E27FC236}">
                <a16:creationId xmlns:a16="http://schemas.microsoft.com/office/drawing/2014/main" id="{D211C67C-5DC8-8441-9169-A5FB40D6A50E}"/>
              </a:ext>
            </a:extLst>
          </p:cNvPr>
          <p:cNvPicPr>
            <a:picLocks noChangeAspect="1"/>
          </p:cNvPicPr>
          <p:nvPr/>
        </p:nvPicPr>
        <p:blipFill>
          <a:blip r:embed="rId2"/>
          <a:stretch>
            <a:fillRect/>
          </a:stretch>
        </p:blipFill>
        <p:spPr>
          <a:xfrm>
            <a:off x="7789331" y="128929"/>
            <a:ext cx="1126001" cy="350899"/>
          </a:xfrm>
          <a:prstGeom prst="rect">
            <a:avLst/>
          </a:prstGeom>
        </p:spPr>
      </p:pic>
      <p:sp>
        <p:nvSpPr>
          <p:cNvPr id="16" name="Title 1">
            <a:extLst>
              <a:ext uri="{FF2B5EF4-FFF2-40B4-BE49-F238E27FC236}">
                <a16:creationId xmlns:a16="http://schemas.microsoft.com/office/drawing/2014/main" id="{6A08F920-EBF7-6E44-A028-77FE58A21C1D}"/>
              </a:ext>
            </a:extLst>
          </p:cNvPr>
          <p:cNvSpPr txBox="1">
            <a:spLocks/>
          </p:cNvSpPr>
          <p:nvPr/>
        </p:nvSpPr>
        <p:spPr>
          <a:xfrm>
            <a:off x="362711" y="353568"/>
            <a:ext cx="6793869"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b="1" kern="0" dirty="0"/>
              <a:t>Leakage Randomized Benchmarking (LRB)</a:t>
            </a:r>
          </a:p>
        </p:txBody>
      </p:sp>
      <p:cxnSp>
        <p:nvCxnSpPr>
          <p:cNvPr id="17" name="Straight Connector 16">
            <a:extLst>
              <a:ext uri="{FF2B5EF4-FFF2-40B4-BE49-F238E27FC236}">
                <a16:creationId xmlns:a16="http://schemas.microsoft.com/office/drawing/2014/main" id="{0D97BCC0-F265-2840-B426-86F2FE7AA795}"/>
              </a:ext>
            </a:extLst>
          </p:cNvPr>
          <p:cNvCxnSpPr/>
          <p:nvPr/>
        </p:nvCxnSpPr>
        <p:spPr bwMode="auto">
          <a:xfrm>
            <a:off x="1696786" y="1725780"/>
            <a:ext cx="3079102"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18" name="Picture 17" descr="Icon&#10;&#10;Description automatically generated">
            <a:extLst>
              <a:ext uri="{FF2B5EF4-FFF2-40B4-BE49-F238E27FC236}">
                <a16:creationId xmlns:a16="http://schemas.microsoft.com/office/drawing/2014/main" id="{7733C34A-6B88-B540-8084-F14AC9D4A3B0}"/>
              </a:ext>
            </a:extLst>
          </p:cNvPr>
          <p:cNvPicPr>
            <a:picLocks noChangeAspect="1"/>
          </p:cNvPicPr>
          <p:nvPr/>
        </p:nvPicPr>
        <p:blipFill>
          <a:blip r:embed="rId3"/>
          <a:stretch>
            <a:fillRect/>
          </a:stretch>
        </p:blipFill>
        <p:spPr>
          <a:xfrm>
            <a:off x="1174373" y="1528120"/>
            <a:ext cx="480031" cy="395320"/>
          </a:xfrm>
          <a:prstGeom prst="rect">
            <a:avLst/>
          </a:prstGeom>
        </p:spPr>
      </p:pic>
      <p:cxnSp>
        <p:nvCxnSpPr>
          <p:cNvPr id="20" name="Straight Connector 19">
            <a:extLst>
              <a:ext uri="{FF2B5EF4-FFF2-40B4-BE49-F238E27FC236}">
                <a16:creationId xmlns:a16="http://schemas.microsoft.com/office/drawing/2014/main" id="{8696D69F-5A60-3045-860F-14CF6C2E4361}"/>
              </a:ext>
            </a:extLst>
          </p:cNvPr>
          <p:cNvCxnSpPr/>
          <p:nvPr/>
        </p:nvCxnSpPr>
        <p:spPr bwMode="auto">
          <a:xfrm>
            <a:off x="1696786" y="2289151"/>
            <a:ext cx="3079102"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21" name="Picture 20" descr="Icon&#10;&#10;Description automatically generated">
            <a:extLst>
              <a:ext uri="{FF2B5EF4-FFF2-40B4-BE49-F238E27FC236}">
                <a16:creationId xmlns:a16="http://schemas.microsoft.com/office/drawing/2014/main" id="{EBFCF643-AD3B-F243-8F0D-B3E5B048EB18}"/>
              </a:ext>
            </a:extLst>
          </p:cNvPr>
          <p:cNvPicPr>
            <a:picLocks noChangeAspect="1"/>
          </p:cNvPicPr>
          <p:nvPr/>
        </p:nvPicPr>
        <p:blipFill>
          <a:blip r:embed="rId3"/>
          <a:stretch>
            <a:fillRect/>
          </a:stretch>
        </p:blipFill>
        <p:spPr>
          <a:xfrm>
            <a:off x="1174373" y="2091491"/>
            <a:ext cx="480031" cy="395320"/>
          </a:xfrm>
          <a:prstGeom prst="rect">
            <a:avLst/>
          </a:prstGeom>
        </p:spPr>
      </p:pic>
      <p:pic>
        <p:nvPicPr>
          <p:cNvPr id="22" name="Picture 21" descr="Icon&#10;&#10;Description automatically generated">
            <a:extLst>
              <a:ext uri="{FF2B5EF4-FFF2-40B4-BE49-F238E27FC236}">
                <a16:creationId xmlns:a16="http://schemas.microsoft.com/office/drawing/2014/main" id="{0A69A0E3-5E50-3C48-9E04-35719A0133A8}"/>
              </a:ext>
            </a:extLst>
          </p:cNvPr>
          <p:cNvPicPr>
            <a:picLocks noChangeAspect="1"/>
          </p:cNvPicPr>
          <p:nvPr/>
        </p:nvPicPr>
        <p:blipFill>
          <a:blip r:embed="rId4"/>
          <a:stretch>
            <a:fillRect/>
          </a:stretch>
        </p:blipFill>
        <p:spPr>
          <a:xfrm>
            <a:off x="4818270" y="2069512"/>
            <a:ext cx="464143" cy="439278"/>
          </a:xfrm>
          <a:prstGeom prst="rect">
            <a:avLst/>
          </a:prstGeom>
        </p:spPr>
      </p:pic>
      <p:pic>
        <p:nvPicPr>
          <p:cNvPr id="24" name="Picture 23" descr="Icon&#10;&#10;Description automatically generated">
            <a:extLst>
              <a:ext uri="{FF2B5EF4-FFF2-40B4-BE49-F238E27FC236}">
                <a16:creationId xmlns:a16="http://schemas.microsoft.com/office/drawing/2014/main" id="{017F7531-1E72-2E4D-96F6-052670FA5024}"/>
              </a:ext>
            </a:extLst>
          </p:cNvPr>
          <p:cNvPicPr>
            <a:picLocks noChangeAspect="1"/>
          </p:cNvPicPr>
          <p:nvPr/>
        </p:nvPicPr>
        <p:blipFill>
          <a:blip r:embed="rId3"/>
          <a:stretch>
            <a:fillRect/>
          </a:stretch>
        </p:blipFill>
        <p:spPr>
          <a:xfrm>
            <a:off x="4810325" y="1528120"/>
            <a:ext cx="480031" cy="395320"/>
          </a:xfrm>
          <a:prstGeom prst="rect">
            <a:avLst/>
          </a:prstGeom>
        </p:spPr>
      </p:pic>
      <p:sp>
        <p:nvSpPr>
          <p:cNvPr id="26" name="Rectangle 25">
            <a:extLst>
              <a:ext uri="{FF2B5EF4-FFF2-40B4-BE49-F238E27FC236}">
                <a16:creationId xmlns:a16="http://schemas.microsoft.com/office/drawing/2014/main" id="{2460B3E0-EB4C-BA45-8F12-03608E52166B}"/>
              </a:ext>
            </a:extLst>
          </p:cNvPr>
          <p:cNvSpPr/>
          <p:nvPr/>
        </p:nvSpPr>
        <p:spPr bwMode="auto">
          <a:xfrm>
            <a:off x="1922106" y="1528120"/>
            <a:ext cx="2649894" cy="39532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KR" sz="1400" b="1" i="0" u="none" strike="noStrike" cap="none" normalizeH="0" baseline="0" dirty="0">
                <a:ln>
                  <a:noFill/>
                </a:ln>
                <a:solidFill>
                  <a:schemeClr val="tx1"/>
                </a:solidFill>
                <a:effectLst/>
                <a:latin typeface="IBM Plex Sans" panose="020B0503050203000203" pitchFamily="34" charset="0"/>
              </a:rPr>
              <a:t>A set of Clifford Gates</a:t>
            </a:r>
          </a:p>
        </p:txBody>
      </p:sp>
      <p:sp>
        <p:nvSpPr>
          <p:cNvPr id="27" name="Rectangle 26">
            <a:extLst>
              <a:ext uri="{FF2B5EF4-FFF2-40B4-BE49-F238E27FC236}">
                <a16:creationId xmlns:a16="http://schemas.microsoft.com/office/drawing/2014/main" id="{149C1EAE-78BD-954E-A63D-5C4642A6F9B8}"/>
              </a:ext>
            </a:extLst>
          </p:cNvPr>
          <p:cNvSpPr/>
          <p:nvPr/>
        </p:nvSpPr>
        <p:spPr bwMode="auto">
          <a:xfrm>
            <a:off x="1922106" y="2069512"/>
            <a:ext cx="2649894" cy="395320"/>
          </a:xfrm>
          <a:prstGeom prst="rec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KR" sz="1400" b="1" i="0" u="none" strike="noStrike" cap="none" normalizeH="0" baseline="0" dirty="0">
                <a:ln>
                  <a:noFill/>
                </a:ln>
                <a:solidFill>
                  <a:schemeClr val="tx1"/>
                </a:solidFill>
                <a:effectLst/>
                <a:latin typeface="IBM Plex Sans" panose="020B0503050203000203" pitchFamily="34" charset="0"/>
              </a:rPr>
              <a:t>A set of Clifford Gates</a:t>
            </a:r>
          </a:p>
        </p:txBody>
      </p:sp>
      <p:sp>
        <p:nvSpPr>
          <p:cNvPr id="29" name="TextBox 28">
            <a:extLst>
              <a:ext uri="{FF2B5EF4-FFF2-40B4-BE49-F238E27FC236}">
                <a16:creationId xmlns:a16="http://schemas.microsoft.com/office/drawing/2014/main" id="{EAB525D3-9890-EF4C-97FD-5D573BC36BDC}"/>
              </a:ext>
            </a:extLst>
          </p:cNvPr>
          <p:cNvSpPr txBox="1"/>
          <p:nvPr/>
        </p:nvSpPr>
        <p:spPr>
          <a:xfrm>
            <a:off x="539579" y="1817757"/>
            <a:ext cx="413575" cy="287130"/>
          </a:xfrm>
          <a:prstGeom prst="rect">
            <a:avLst/>
          </a:prstGeom>
          <a:noFill/>
        </p:spPr>
        <p:txBody>
          <a:bodyPr wrap="none" lIns="0" tIns="0" rIns="0" bIns="0" rtlCol="0">
            <a:spAutoFit/>
          </a:bodyPr>
          <a:lstStyle/>
          <a:p>
            <a:pPr algn="l">
              <a:lnSpc>
                <a:spcPct val="110000"/>
              </a:lnSpc>
              <a:spcBef>
                <a:spcPts val="1100"/>
              </a:spcBef>
            </a:pPr>
            <a:r>
              <a:rPr lang="en-US" sz="1800" dirty="0">
                <a:solidFill>
                  <a:srgbClr val="FF0000"/>
                </a:solidFill>
                <a:latin typeface="IBM Plex Sans" charset="0"/>
                <a:ea typeface="IBM Plex Sans" charset="0"/>
                <a:cs typeface="IBM Plex Sans" charset="0"/>
              </a:rPr>
              <a:t>LRB</a:t>
            </a:r>
            <a:endParaRPr lang="en-KR" sz="1400" dirty="0" err="1">
              <a:solidFill>
                <a:srgbClr val="FF0000"/>
              </a:solidFill>
              <a:latin typeface="IBM Plex Sans" charset="0"/>
              <a:ea typeface="IBM Plex Sans" charset="0"/>
              <a:cs typeface="IBM Plex Sans" charset="0"/>
            </a:endParaRPr>
          </a:p>
        </p:txBody>
      </p:sp>
      <p:pic>
        <p:nvPicPr>
          <p:cNvPr id="41" name="Picture 40">
            <a:extLst>
              <a:ext uri="{FF2B5EF4-FFF2-40B4-BE49-F238E27FC236}">
                <a16:creationId xmlns:a16="http://schemas.microsoft.com/office/drawing/2014/main" id="{16FB3A9B-9AE5-9942-9FFB-6B614BCA9CDD}"/>
              </a:ext>
            </a:extLst>
          </p:cNvPr>
          <p:cNvPicPr>
            <a:picLocks noChangeAspect="1"/>
          </p:cNvPicPr>
          <p:nvPr/>
        </p:nvPicPr>
        <p:blipFill>
          <a:blip r:embed="rId5"/>
          <a:stretch>
            <a:fillRect/>
          </a:stretch>
        </p:blipFill>
        <p:spPr>
          <a:xfrm>
            <a:off x="5455710" y="2132738"/>
            <a:ext cx="2806727" cy="268868"/>
          </a:xfrm>
          <a:prstGeom prst="rect">
            <a:avLst/>
          </a:prstGeom>
        </p:spPr>
      </p:pic>
      <p:pic>
        <p:nvPicPr>
          <p:cNvPr id="43" name="Picture 42">
            <a:extLst>
              <a:ext uri="{FF2B5EF4-FFF2-40B4-BE49-F238E27FC236}">
                <a16:creationId xmlns:a16="http://schemas.microsoft.com/office/drawing/2014/main" id="{642D5021-4D14-EE42-AD70-5A7DF92BB6B4}"/>
              </a:ext>
            </a:extLst>
          </p:cNvPr>
          <p:cNvPicPr>
            <a:picLocks noChangeAspect="1"/>
          </p:cNvPicPr>
          <p:nvPr/>
        </p:nvPicPr>
        <p:blipFill>
          <a:blip r:embed="rId6"/>
          <a:stretch>
            <a:fillRect/>
          </a:stretch>
        </p:blipFill>
        <p:spPr>
          <a:xfrm>
            <a:off x="5455710" y="1627004"/>
            <a:ext cx="3261782" cy="284872"/>
          </a:xfrm>
          <a:prstGeom prst="rect">
            <a:avLst/>
          </a:prstGeom>
        </p:spPr>
      </p:pic>
      <p:pic>
        <p:nvPicPr>
          <p:cNvPr id="47" name="Picture 46">
            <a:extLst>
              <a:ext uri="{FF2B5EF4-FFF2-40B4-BE49-F238E27FC236}">
                <a16:creationId xmlns:a16="http://schemas.microsoft.com/office/drawing/2014/main" id="{8E8AB343-623E-B04D-834C-91C0697B603B}"/>
              </a:ext>
            </a:extLst>
          </p:cNvPr>
          <p:cNvPicPr>
            <a:picLocks noChangeAspect="1"/>
          </p:cNvPicPr>
          <p:nvPr/>
        </p:nvPicPr>
        <p:blipFill>
          <a:blip r:embed="rId7"/>
          <a:stretch>
            <a:fillRect/>
          </a:stretch>
        </p:blipFill>
        <p:spPr>
          <a:xfrm>
            <a:off x="3101263" y="3071088"/>
            <a:ext cx="2484276" cy="269459"/>
          </a:xfrm>
          <a:prstGeom prst="rect">
            <a:avLst/>
          </a:prstGeom>
        </p:spPr>
      </p:pic>
      <p:pic>
        <p:nvPicPr>
          <p:cNvPr id="49" name="Picture 48" descr="Shape&#10;&#10;Description automatically generated with medium confidence">
            <a:extLst>
              <a:ext uri="{FF2B5EF4-FFF2-40B4-BE49-F238E27FC236}">
                <a16:creationId xmlns:a16="http://schemas.microsoft.com/office/drawing/2014/main" id="{3FC558EB-9D46-6B42-9182-00E103F99199}"/>
              </a:ext>
            </a:extLst>
          </p:cNvPr>
          <p:cNvPicPr>
            <a:picLocks noChangeAspect="1"/>
          </p:cNvPicPr>
          <p:nvPr/>
        </p:nvPicPr>
        <p:blipFill>
          <a:blip r:embed="rId8"/>
          <a:stretch>
            <a:fillRect/>
          </a:stretch>
        </p:blipFill>
        <p:spPr>
          <a:xfrm>
            <a:off x="3101263" y="3486767"/>
            <a:ext cx="1918888" cy="287133"/>
          </a:xfrm>
          <a:prstGeom prst="rect">
            <a:avLst/>
          </a:prstGeom>
        </p:spPr>
      </p:pic>
      <p:pic>
        <p:nvPicPr>
          <p:cNvPr id="51" name="Picture 50">
            <a:extLst>
              <a:ext uri="{FF2B5EF4-FFF2-40B4-BE49-F238E27FC236}">
                <a16:creationId xmlns:a16="http://schemas.microsoft.com/office/drawing/2014/main" id="{5C9742E1-6D25-F84B-8F98-A106F329CD49}"/>
              </a:ext>
            </a:extLst>
          </p:cNvPr>
          <p:cNvPicPr>
            <a:picLocks noChangeAspect="1"/>
          </p:cNvPicPr>
          <p:nvPr/>
        </p:nvPicPr>
        <p:blipFill>
          <a:blip r:embed="rId9"/>
          <a:stretch>
            <a:fillRect/>
          </a:stretch>
        </p:blipFill>
        <p:spPr>
          <a:xfrm>
            <a:off x="3111880" y="3884579"/>
            <a:ext cx="2529505" cy="287133"/>
          </a:xfrm>
          <a:prstGeom prst="rect">
            <a:avLst/>
          </a:prstGeom>
        </p:spPr>
      </p:pic>
      <p:sp>
        <p:nvSpPr>
          <p:cNvPr id="52" name="Rectangle 51">
            <a:extLst>
              <a:ext uri="{FF2B5EF4-FFF2-40B4-BE49-F238E27FC236}">
                <a16:creationId xmlns:a16="http://schemas.microsoft.com/office/drawing/2014/main" id="{946A0938-DB47-C244-B061-58D000E9B990}"/>
              </a:ext>
            </a:extLst>
          </p:cNvPr>
          <p:cNvSpPr/>
          <p:nvPr/>
        </p:nvSpPr>
        <p:spPr bwMode="auto">
          <a:xfrm>
            <a:off x="2948473" y="2864498"/>
            <a:ext cx="2892490" cy="1474237"/>
          </a:xfrm>
          <a:prstGeom prst="rect">
            <a:avLst/>
          </a:prstGeom>
          <a:noFill/>
          <a:ln w="5080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KR"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405466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3F7983-8084-EA4D-B695-03E54B449323}"/>
              </a:ext>
            </a:extLst>
          </p:cNvPr>
          <p:cNvSpPr>
            <a:spLocks noGrp="1"/>
          </p:cNvSpPr>
          <p:nvPr>
            <p:ph type="ftr" sz="quarter" idx="10"/>
          </p:nvPr>
        </p:nvSpPr>
        <p:spPr>
          <a:xfrm>
            <a:off x="228666" y="4787900"/>
            <a:ext cx="4114735" cy="166687"/>
          </a:xfrm>
        </p:spPr>
        <p:txBody>
          <a:bodyPr/>
          <a:lstStyle/>
          <a:p>
            <a:r>
              <a:rPr lang="en-US" dirty="0"/>
              <a:t>IBM Quantum / © 2020 IBM Corporation</a:t>
            </a:r>
          </a:p>
        </p:txBody>
      </p:sp>
      <p:sp>
        <p:nvSpPr>
          <p:cNvPr id="6" name="Slide Number Placeholder 5">
            <a:extLst>
              <a:ext uri="{FF2B5EF4-FFF2-40B4-BE49-F238E27FC236}">
                <a16:creationId xmlns:a16="http://schemas.microsoft.com/office/drawing/2014/main" id="{04D39C0D-80D9-BE4A-AEF7-ACCB5F2B8C06}"/>
              </a:ext>
            </a:extLst>
          </p:cNvPr>
          <p:cNvSpPr>
            <a:spLocks noGrp="1"/>
          </p:cNvSpPr>
          <p:nvPr>
            <p:ph type="sldNum" sz="quarter" idx="11"/>
          </p:nvPr>
        </p:nvSpPr>
        <p:spPr/>
        <p:txBody>
          <a:bodyPr/>
          <a:lstStyle/>
          <a:p>
            <a:fld id="{59395FB3-9C97-154F-86B2-7E381B951268}" type="slidenum">
              <a:rPr lang="en-US" smtClean="0"/>
              <a:pPr/>
              <a:t>6</a:t>
            </a:fld>
            <a:endParaRPr lang="en-US" dirty="0"/>
          </a:p>
        </p:txBody>
      </p:sp>
      <p:sp>
        <p:nvSpPr>
          <p:cNvPr id="9" name="Content Placeholder 2">
            <a:extLst>
              <a:ext uri="{FF2B5EF4-FFF2-40B4-BE49-F238E27FC236}">
                <a16:creationId xmlns:a16="http://schemas.microsoft.com/office/drawing/2014/main" id="{CB2E4EE7-C7BE-6B41-BBCE-2EFD0B3BB3B8}"/>
              </a:ext>
            </a:extLst>
          </p:cNvPr>
          <p:cNvSpPr txBox="1">
            <a:spLocks/>
          </p:cNvSpPr>
          <p:nvPr/>
        </p:nvSpPr>
        <p:spPr>
          <a:xfrm>
            <a:off x="4791455" y="4318334"/>
            <a:ext cx="3677895" cy="584534"/>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19063" indent="-120650"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7338" indent="-117475"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5938" indent="-169863"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915299" indent="-285750"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marL="137160" lvl="1" indent="-137160" defTabSz="914400">
              <a:buFont typeface="System Font Regular"/>
              <a:buChar char="–"/>
            </a:pPr>
            <a:r>
              <a:rPr lang="en-US" sz="1100" dirty="0"/>
              <a:t>Please use the light background slides for internal-only presentations. Dark background slides should be used for presentations given outside of the company.</a:t>
            </a:r>
          </a:p>
        </p:txBody>
      </p:sp>
      <p:pic>
        <p:nvPicPr>
          <p:cNvPr id="10" name="Picture 9">
            <a:extLst>
              <a:ext uri="{FF2B5EF4-FFF2-40B4-BE49-F238E27FC236}">
                <a16:creationId xmlns:a16="http://schemas.microsoft.com/office/drawing/2014/main" id="{D211C67C-5DC8-8441-9169-A5FB40D6A50E}"/>
              </a:ext>
            </a:extLst>
          </p:cNvPr>
          <p:cNvPicPr>
            <a:picLocks noChangeAspect="1"/>
          </p:cNvPicPr>
          <p:nvPr/>
        </p:nvPicPr>
        <p:blipFill>
          <a:blip r:embed="rId2"/>
          <a:stretch>
            <a:fillRect/>
          </a:stretch>
        </p:blipFill>
        <p:spPr>
          <a:xfrm>
            <a:off x="7789331" y="128929"/>
            <a:ext cx="1126001" cy="350899"/>
          </a:xfrm>
          <a:prstGeom prst="rect">
            <a:avLst/>
          </a:prstGeom>
        </p:spPr>
      </p:pic>
      <p:sp>
        <p:nvSpPr>
          <p:cNvPr id="16" name="Title 1">
            <a:extLst>
              <a:ext uri="{FF2B5EF4-FFF2-40B4-BE49-F238E27FC236}">
                <a16:creationId xmlns:a16="http://schemas.microsoft.com/office/drawing/2014/main" id="{6A08F920-EBF7-6E44-A028-77FE58A21C1D}"/>
              </a:ext>
            </a:extLst>
          </p:cNvPr>
          <p:cNvSpPr txBox="1">
            <a:spLocks/>
          </p:cNvSpPr>
          <p:nvPr/>
        </p:nvSpPr>
        <p:spPr>
          <a:xfrm>
            <a:off x="362711" y="353568"/>
            <a:ext cx="6437623"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b="1" kern="0" dirty="0"/>
              <a:t>Implementation of libraries</a:t>
            </a:r>
          </a:p>
        </p:txBody>
      </p:sp>
      <p:pic>
        <p:nvPicPr>
          <p:cNvPr id="11" name="Picture 10" descr="Graphical user interface, table&#10;&#10;Description automatically generated">
            <a:extLst>
              <a:ext uri="{FF2B5EF4-FFF2-40B4-BE49-F238E27FC236}">
                <a16:creationId xmlns:a16="http://schemas.microsoft.com/office/drawing/2014/main" id="{BEDF18CC-2D8E-1D4B-A460-165231CEA8FD}"/>
              </a:ext>
            </a:extLst>
          </p:cNvPr>
          <p:cNvPicPr>
            <a:picLocks noChangeAspect="1"/>
          </p:cNvPicPr>
          <p:nvPr/>
        </p:nvPicPr>
        <p:blipFill>
          <a:blip r:embed="rId3"/>
          <a:stretch>
            <a:fillRect/>
          </a:stretch>
        </p:blipFill>
        <p:spPr>
          <a:xfrm>
            <a:off x="718935" y="1285459"/>
            <a:ext cx="7694043" cy="2881915"/>
          </a:xfrm>
          <a:prstGeom prst="rect">
            <a:avLst/>
          </a:prstGeom>
        </p:spPr>
      </p:pic>
      <p:sp>
        <p:nvSpPr>
          <p:cNvPr id="12" name="Rectangle 11">
            <a:extLst>
              <a:ext uri="{FF2B5EF4-FFF2-40B4-BE49-F238E27FC236}">
                <a16:creationId xmlns:a16="http://schemas.microsoft.com/office/drawing/2014/main" id="{7BB85820-C541-FF4B-9A33-0A38BB111971}"/>
              </a:ext>
            </a:extLst>
          </p:cNvPr>
          <p:cNvSpPr/>
          <p:nvPr/>
        </p:nvSpPr>
        <p:spPr bwMode="auto">
          <a:xfrm>
            <a:off x="859609" y="3031660"/>
            <a:ext cx="7300724" cy="415726"/>
          </a:xfrm>
          <a:prstGeom prst="rect">
            <a:avLst/>
          </a:prstGeom>
          <a:noFill/>
          <a:ln w="2540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KR" sz="1400" b="0" i="0" u="none" strike="noStrike" cap="none" normalizeH="0" baseline="0" dirty="0">
              <a:ln>
                <a:noFill/>
              </a:ln>
              <a:solidFill>
                <a:schemeClr val="bg1"/>
              </a:solidFill>
              <a:effectLst/>
              <a:latin typeface="IBM Plex Sans" panose="020B0503050203000203" pitchFamily="34" charset="0"/>
            </a:endParaRPr>
          </a:p>
        </p:txBody>
      </p:sp>
    </p:spTree>
    <p:extLst>
      <p:ext uri="{BB962C8B-B14F-4D97-AF65-F5344CB8AC3E}">
        <p14:creationId xmlns:p14="http://schemas.microsoft.com/office/powerpoint/2010/main" val="388612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3F7983-8084-EA4D-B695-03E54B449323}"/>
              </a:ext>
            </a:extLst>
          </p:cNvPr>
          <p:cNvSpPr>
            <a:spLocks noGrp="1"/>
          </p:cNvSpPr>
          <p:nvPr>
            <p:ph type="ftr" sz="quarter" idx="10"/>
          </p:nvPr>
        </p:nvSpPr>
        <p:spPr>
          <a:xfrm>
            <a:off x="228666" y="4787900"/>
            <a:ext cx="4114735" cy="166687"/>
          </a:xfrm>
        </p:spPr>
        <p:txBody>
          <a:bodyPr/>
          <a:lstStyle/>
          <a:p>
            <a:r>
              <a:rPr lang="en-US" dirty="0"/>
              <a:t>IBM Quantum / © 2020 IBM Corporation</a:t>
            </a:r>
          </a:p>
        </p:txBody>
      </p:sp>
      <p:sp>
        <p:nvSpPr>
          <p:cNvPr id="6" name="Slide Number Placeholder 5">
            <a:extLst>
              <a:ext uri="{FF2B5EF4-FFF2-40B4-BE49-F238E27FC236}">
                <a16:creationId xmlns:a16="http://schemas.microsoft.com/office/drawing/2014/main" id="{04D39C0D-80D9-BE4A-AEF7-ACCB5F2B8C06}"/>
              </a:ext>
            </a:extLst>
          </p:cNvPr>
          <p:cNvSpPr>
            <a:spLocks noGrp="1"/>
          </p:cNvSpPr>
          <p:nvPr>
            <p:ph type="sldNum" sz="quarter" idx="11"/>
          </p:nvPr>
        </p:nvSpPr>
        <p:spPr/>
        <p:txBody>
          <a:bodyPr/>
          <a:lstStyle/>
          <a:p>
            <a:fld id="{59395FB3-9C97-154F-86B2-7E381B951268}" type="slidenum">
              <a:rPr lang="en-US" smtClean="0"/>
              <a:pPr/>
              <a:t>7</a:t>
            </a:fld>
            <a:endParaRPr lang="en-US" dirty="0"/>
          </a:p>
        </p:txBody>
      </p:sp>
      <p:sp>
        <p:nvSpPr>
          <p:cNvPr id="9" name="Content Placeholder 2">
            <a:extLst>
              <a:ext uri="{FF2B5EF4-FFF2-40B4-BE49-F238E27FC236}">
                <a16:creationId xmlns:a16="http://schemas.microsoft.com/office/drawing/2014/main" id="{CB2E4EE7-C7BE-6B41-BBCE-2EFD0B3BB3B8}"/>
              </a:ext>
            </a:extLst>
          </p:cNvPr>
          <p:cNvSpPr txBox="1">
            <a:spLocks/>
          </p:cNvSpPr>
          <p:nvPr/>
        </p:nvSpPr>
        <p:spPr>
          <a:xfrm>
            <a:off x="4791455" y="4318334"/>
            <a:ext cx="3677895" cy="584534"/>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19063" indent="-120650"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7338" indent="-117475"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5938" indent="-169863"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915299" indent="-285750"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marL="137160" lvl="1" indent="-137160" defTabSz="914400">
              <a:buFont typeface="System Font Regular"/>
              <a:buChar char="–"/>
            </a:pPr>
            <a:r>
              <a:rPr lang="en-US" sz="1100" dirty="0"/>
              <a:t>Please use the light background slides for internal-only presentations. Dark background slides should be used for presentations given outside of the company.</a:t>
            </a:r>
          </a:p>
        </p:txBody>
      </p:sp>
      <p:pic>
        <p:nvPicPr>
          <p:cNvPr id="10" name="Picture 9">
            <a:extLst>
              <a:ext uri="{FF2B5EF4-FFF2-40B4-BE49-F238E27FC236}">
                <a16:creationId xmlns:a16="http://schemas.microsoft.com/office/drawing/2014/main" id="{D211C67C-5DC8-8441-9169-A5FB40D6A50E}"/>
              </a:ext>
            </a:extLst>
          </p:cNvPr>
          <p:cNvPicPr>
            <a:picLocks noChangeAspect="1"/>
          </p:cNvPicPr>
          <p:nvPr/>
        </p:nvPicPr>
        <p:blipFill>
          <a:blip r:embed="rId2"/>
          <a:stretch>
            <a:fillRect/>
          </a:stretch>
        </p:blipFill>
        <p:spPr>
          <a:xfrm>
            <a:off x="7789331" y="128929"/>
            <a:ext cx="1126001" cy="350899"/>
          </a:xfrm>
          <a:prstGeom prst="rect">
            <a:avLst/>
          </a:prstGeom>
        </p:spPr>
      </p:pic>
      <p:sp>
        <p:nvSpPr>
          <p:cNvPr id="16" name="Title 1">
            <a:extLst>
              <a:ext uri="{FF2B5EF4-FFF2-40B4-BE49-F238E27FC236}">
                <a16:creationId xmlns:a16="http://schemas.microsoft.com/office/drawing/2014/main" id="{6A08F920-EBF7-6E44-A028-77FE58A21C1D}"/>
              </a:ext>
            </a:extLst>
          </p:cNvPr>
          <p:cNvSpPr txBox="1">
            <a:spLocks/>
          </p:cNvSpPr>
          <p:nvPr/>
        </p:nvSpPr>
        <p:spPr>
          <a:xfrm>
            <a:off x="362711" y="353568"/>
            <a:ext cx="6437623"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b="1" kern="0" dirty="0"/>
              <a:t>How to use our libraries</a:t>
            </a:r>
          </a:p>
        </p:txBody>
      </p:sp>
      <p:pic>
        <p:nvPicPr>
          <p:cNvPr id="3" name="Picture 2" descr="Graphical user interface, text, application, email&#10;&#10;Description automatically generated">
            <a:extLst>
              <a:ext uri="{FF2B5EF4-FFF2-40B4-BE49-F238E27FC236}">
                <a16:creationId xmlns:a16="http://schemas.microsoft.com/office/drawing/2014/main" id="{95AAAD17-04AB-4E49-8365-9079A587EF34}"/>
              </a:ext>
            </a:extLst>
          </p:cNvPr>
          <p:cNvPicPr>
            <a:picLocks noChangeAspect="1"/>
          </p:cNvPicPr>
          <p:nvPr/>
        </p:nvPicPr>
        <p:blipFill>
          <a:blip r:embed="rId3"/>
          <a:stretch>
            <a:fillRect/>
          </a:stretch>
        </p:blipFill>
        <p:spPr>
          <a:xfrm>
            <a:off x="467713" y="1138706"/>
            <a:ext cx="8378890" cy="3179628"/>
          </a:xfrm>
          <a:prstGeom prst="rect">
            <a:avLst/>
          </a:prstGeom>
        </p:spPr>
      </p:pic>
    </p:spTree>
    <p:extLst>
      <p:ext uri="{BB962C8B-B14F-4D97-AF65-F5344CB8AC3E}">
        <p14:creationId xmlns:p14="http://schemas.microsoft.com/office/powerpoint/2010/main" val="1454309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3F7983-8084-EA4D-B695-03E54B449323}"/>
              </a:ext>
            </a:extLst>
          </p:cNvPr>
          <p:cNvSpPr>
            <a:spLocks noGrp="1"/>
          </p:cNvSpPr>
          <p:nvPr>
            <p:ph type="ftr" sz="quarter" idx="10"/>
          </p:nvPr>
        </p:nvSpPr>
        <p:spPr>
          <a:xfrm>
            <a:off x="228666" y="4787900"/>
            <a:ext cx="4114735" cy="166687"/>
          </a:xfrm>
        </p:spPr>
        <p:txBody>
          <a:bodyPr/>
          <a:lstStyle/>
          <a:p>
            <a:r>
              <a:rPr lang="en-US" dirty="0"/>
              <a:t>IBM Quantum / © 2020 IBM Corporation</a:t>
            </a:r>
          </a:p>
        </p:txBody>
      </p:sp>
      <p:sp>
        <p:nvSpPr>
          <p:cNvPr id="6" name="Slide Number Placeholder 5">
            <a:extLst>
              <a:ext uri="{FF2B5EF4-FFF2-40B4-BE49-F238E27FC236}">
                <a16:creationId xmlns:a16="http://schemas.microsoft.com/office/drawing/2014/main" id="{04D39C0D-80D9-BE4A-AEF7-ACCB5F2B8C06}"/>
              </a:ext>
            </a:extLst>
          </p:cNvPr>
          <p:cNvSpPr>
            <a:spLocks noGrp="1"/>
          </p:cNvSpPr>
          <p:nvPr>
            <p:ph type="sldNum" sz="quarter" idx="11"/>
          </p:nvPr>
        </p:nvSpPr>
        <p:spPr/>
        <p:txBody>
          <a:bodyPr/>
          <a:lstStyle/>
          <a:p>
            <a:fld id="{59395FB3-9C97-154F-86B2-7E381B951268}" type="slidenum">
              <a:rPr lang="en-US" smtClean="0"/>
              <a:pPr/>
              <a:t>8</a:t>
            </a:fld>
            <a:endParaRPr lang="en-US" dirty="0"/>
          </a:p>
        </p:txBody>
      </p:sp>
      <p:sp>
        <p:nvSpPr>
          <p:cNvPr id="9" name="Content Placeholder 2">
            <a:extLst>
              <a:ext uri="{FF2B5EF4-FFF2-40B4-BE49-F238E27FC236}">
                <a16:creationId xmlns:a16="http://schemas.microsoft.com/office/drawing/2014/main" id="{CB2E4EE7-C7BE-6B41-BBCE-2EFD0B3BB3B8}"/>
              </a:ext>
            </a:extLst>
          </p:cNvPr>
          <p:cNvSpPr txBox="1">
            <a:spLocks/>
          </p:cNvSpPr>
          <p:nvPr/>
        </p:nvSpPr>
        <p:spPr>
          <a:xfrm>
            <a:off x="4791455" y="4318334"/>
            <a:ext cx="3677895" cy="584534"/>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19063" indent="-120650"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7338" indent="-117475"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5938" indent="-169863"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915299" indent="-285750"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marL="137160" lvl="1" indent="-137160" defTabSz="914400">
              <a:buFont typeface="System Font Regular"/>
              <a:buChar char="–"/>
            </a:pPr>
            <a:r>
              <a:rPr lang="en-US" sz="1100" dirty="0"/>
              <a:t>Please use the light background slides for internal-only presentations. Dark background slides should be used for presentations given outside of the company.</a:t>
            </a:r>
          </a:p>
        </p:txBody>
      </p:sp>
      <p:pic>
        <p:nvPicPr>
          <p:cNvPr id="10" name="Picture 9">
            <a:extLst>
              <a:ext uri="{FF2B5EF4-FFF2-40B4-BE49-F238E27FC236}">
                <a16:creationId xmlns:a16="http://schemas.microsoft.com/office/drawing/2014/main" id="{D211C67C-5DC8-8441-9169-A5FB40D6A50E}"/>
              </a:ext>
            </a:extLst>
          </p:cNvPr>
          <p:cNvPicPr>
            <a:picLocks noChangeAspect="1"/>
          </p:cNvPicPr>
          <p:nvPr/>
        </p:nvPicPr>
        <p:blipFill>
          <a:blip r:embed="rId2"/>
          <a:stretch>
            <a:fillRect/>
          </a:stretch>
        </p:blipFill>
        <p:spPr>
          <a:xfrm>
            <a:off x="7789331" y="128929"/>
            <a:ext cx="1126001" cy="350899"/>
          </a:xfrm>
          <a:prstGeom prst="rect">
            <a:avLst/>
          </a:prstGeom>
        </p:spPr>
      </p:pic>
      <p:sp>
        <p:nvSpPr>
          <p:cNvPr id="16" name="Title 1">
            <a:extLst>
              <a:ext uri="{FF2B5EF4-FFF2-40B4-BE49-F238E27FC236}">
                <a16:creationId xmlns:a16="http://schemas.microsoft.com/office/drawing/2014/main" id="{6A08F920-EBF7-6E44-A028-77FE58A21C1D}"/>
              </a:ext>
            </a:extLst>
          </p:cNvPr>
          <p:cNvSpPr txBox="1">
            <a:spLocks/>
          </p:cNvSpPr>
          <p:nvPr/>
        </p:nvSpPr>
        <p:spPr>
          <a:xfrm>
            <a:off x="362711" y="353568"/>
            <a:ext cx="6437623"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b="1" kern="0" dirty="0"/>
              <a:t>Fake-backend simulation</a:t>
            </a:r>
          </a:p>
        </p:txBody>
      </p:sp>
      <p:pic>
        <p:nvPicPr>
          <p:cNvPr id="4" name="Picture 3" descr="Graphical user interface, application&#10;&#10;Description automatically generated">
            <a:extLst>
              <a:ext uri="{FF2B5EF4-FFF2-40B4-BE49-F238E27FC236}">
                <a16:creationId xmlns:a16="http://schemas.microsoft.com/office/drawing/2014/main" id="{0A1BF0FF-0614-F34F-9F54-4AD4636B52BE}"/>
              </a:ext>
            </a:extLst>
          </p:cNvPr>
          <p:cNvPicPr>
            <a:picLocks noChangeAspect="1"/>
          </p:cNvPicPr>
          <p:nvPr/>
        </p:nvPicPr>
        <p:blipFill rotWithShape="1">
          <a:blip r:embed="rId3"/>
          <a:srcRect l="9615" t="53696" r="48412" b="1315"/>
          <a:stretch/>
        </p:blipFill>
        <p:spPr>
          <a:xfrm>
            <a:off x="4894494" y="1312657"/>
            <a:ext cx="3942309" cy="2642413"/>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E4FDA654-06BF-F34A-817F-950B18892D18}"/>
              </a:ext>
            </a:extLst>
          </p:cNvPr>
          <p:cNvPicPr>
            <a:picLocks noChangeAspect="1"/>
          </p:cNvPicPr>
          <p:nvPr/>
        </p:nvPicPr>
        <p:blipFill rotWithShape="1">
          <a:blip r:embed="rId4"/>
          <a:srcRect l="9365" t="53878" r="48549" b="1315"/>
          <a:stretch/>
        </p:blipFill>
        <p:spPr>
          <a:xfrm>
            <a:off x="503451" y="1312657"/>
            <a:ext cx="3722915" cy="2642413"/>
          </a:xfrm>
          <a:prstGeom prst="rect">
            <a:avLst/>
          </a:prstGeom>
        </p:spPr>
      </p:pic>
      <p:pic>
        <p:nvPicPr>
          <p:cNvPr id="12" name="Picture 11">
            <a:extLst>
              <a:ext uri="{FF2B5EF4-FFF2-40B4-BE49-F238E27FC236}">
                <a16:creationId xmlns:a16="http://schemas.microsoft.com/office/drawing/2014/main" id="{C57CAE54-918A-1E42-91B5-44BCAA99A452}"/>
              </a:ext>
            </a:extLst>
          </p:cNvPr>
          <p:cNvPicPr>
            <a:picLocks noChangeAspect="1"/>
          </p:cNvPicPr>
          <p:nvPr/>
        </p:nvPicPr>
        <p:blipFill>
          <a:blip r:embed="rId5"/>
          <a:stretch>
            <a:fillRect/>
          </a:stretch>
        </p:blipFill>
        <p:spPr>
          <a:xfrm>
            <a:off x="2600845" y="4246829"/>
            <a:ext cx="3942309" cy="326434"/>
          </a:xfrm>
          <a:prstGeom prst="rect">
            <a:avLst/>
          </a:prstGeom>
        </p:spPr>
      </p:pic>
    </p:spTree>
    <p:extLst>
      <p:ext uri="{BB962C8B-B14F-4D97-AF65-F5344CB8AC3E}">
        <p14:creationId xmlns:p14="http://schemas.microsoft.com/office/powerpoint/2010/main" val="21429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13F7983-8084-EA4D-B695-03E54B449323}"/>
              </a:ext>
            </a:extLst>
          </p:cNvPr>
          <p:cNvSpPr>
            <a:spLocks noGrp="1"/>
          </p:cNvSpPr>
          <p:nvPr>
            <p:ph type="ftr" sz="quarter" idx="10"/>
          </p:nvPr>
        </p:nvSpPr>
        <p:spPr>
          <a:xfrm>
            <a:off x="228666" y="4787900"/>
            <a:ext cx="4114735" cy="166687"/>
          </a:xfrm>
        </p:spPr>
        <p:txBody>
          <a:bodyPr/>
          <a:lstStyle/>
          <a:p>
            <a:r>
              <a:rPr lang="en-US" dirty="0"/>
              <a:t>IBM Quantum / © 2020 IBM Corporation</a:t>
            </a:r>
          </a:p>
        </p:txBody>
      </p:sp>
      <p:sp>
        <p:nvSpPr>
          <p:cNvPr id="6" name="Slide Number Placeholder 5">
            <a:extLst>
              <a:ext uri="{FF2B5EF4-FFF2-40B4-BE49-F238E27FC236}">
                <a16:creationId xmlns:a16="http://schemas.microsoft.com/office/drawing/2014/main" id="{04D39C0D-80D9-BE4A-AEF7-ACCB5F2B8C06}"/>
              </a:ext>
            </a:extLst>
          </p:cNvPr>
          <p:cNvSpPr>
            <a:spLocks noGrp="1"/>
          </p:cNvSpPr>
          <p:nvPr>
            <p:ph type="sldNum" sz="quarter" idx="11"/>
          </p:nvPr>
        </p:nvSpPr>
        <p:spPr/>
        <p:txBody>
          <a:bodyPr/>
          <a:lstStyle/>
          <a:p>
            <a:fld id="{59395FB3-9C97-154F-86B2-7E381B951268}" type="slidenum">
              <a:rPr lang="en-US" smtClean="0"/>
              <a:pPr/>
              <a:t>9</a:t>
            </a:fld>
            <a:endParaRPr lang="en-US" dirty="0"/>
          </a:p>
        </p:txBody>
      </p:sp>
      <p:sp>
        <p:nvSpPr>
          <p:cNvPr id="9" name="Content Placeholder 2">
            <a:extLst>
              <a:ext uri="{FF2B5EF4-FFF2-40B4-BE49-F238E27FC236}">
                <a16:creationId xmlns:a16="http://schemas.microsoft.com/office/drawing/2014/main" id="{CB2E4EE7-C7BE-6B41-BBCE-2EFD0B3BB3B8}"/>
              </a:ext>
            </a:extLst>
          </p:cNvPr>
          <p:cNvSpPr txBox="1">
            <a:spLocks/>
          </p:cNvSpPr>
          <p:nvPr/>
        </p:nvSpPr>
        <p:spPr>
          <a:xfrm>
            <a:off x="4791455" y="4318334"/>
            <a:ext cx="3677895" cy="584534"/>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19063" indent="-120650"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7338" indent="-117475"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5938" indent="-169863"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915299" indent="-285750"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marL="137160" lvl="1" indent="-137160" defTabSz="914400">
              <a:buFont typeface="System Font Regular"/>
              <a:buChar char="–"/>
            </a:pPr>
            <a:r>
              <a:rPr lang="en-US" sz="1100" dirty="0"/>
              <a:t>Please use the light background slides for internal-only presentations. Dark background slides should be used for presentations given outside of the company.</a:t>
            </a:r>
          </a:p>
        </p:txBody>
      </p:sp>
      <p:pic>
        <p:nvPicPr>
          <p:cNvPr id="10" name="Picture 9">
            <a:extLst>
              <a:ext uri="{FF2B5EF4-FFF2-40B4-BE49-F238E27FC236}">
                <a16:creationId xmlns:a16="http://schemas.microsoft.com/office/drawing/2014/main" id="{D211C67C-5DC8-8441-9169-A5FB40D6A50E}"/>
              </a:ext>
            </a:extLst>
          </p:cNvPr>
          <p:cNvPicPr>
            <a:picLocks noChangeAspect="1"/>
          </p:cNvPicPr>
          <p:nvPr/>
        </p:nvPicPr>
        <p:blipFill>
          <a:blip r:embed="rId2"/>
          <a:stretch>
            <a:fillRect/>
          </a:stretch>
        </p:blipFill>
        <p:spPr>
          <a:xfrm>
            <a:off x="7789331" y="128929"/>
            <a:ext cx="1126001" cy="350899"/>
          </a:xfrm>
          <a:prstGeom prst="rect">
            <a:avLst/>
          </a:prstGeom>
        </p:spPr>
      </p:pic>
      <p:sp>
        <p:nvSpPr>
          <p:cNvPr id="16" name="Title 1">
            <a:extLst>
              <a:ext uri="{FF2B5EF4-FFF2-40B4-BE49-F238E27FC236}">
                <a16:creationId xmlns:a16="http://schemas.microsoft.com/office/drawing/2014/main" id="{6A08F920-EBF7-6E44-A028-77FE58A21C1D}"/>
              </a:ext>
            </a:extLst>
          </p:cNvPr>
          <p:cNvSpPr txBox="1">
            <a:spLocks/>
          </p:cNvSpPr>
          <p:nvPr/>
        </p:nvSpPr>
        <p:spPr>
          <a:xfrm>
            <a:off x="362711" y="353568"/>
            <a:ext cx="6437623" cy="804672"/>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a:lstStyle>
          <a:p>
            <a:pPr defTabSz="914400"/>
            <a:r>
              <a:rPr lang="en-US" b="1" kern="0" dirty="0"/>
              <a:t>IBM Quito simulation</a:t>
            </a:r>
          </a:p>
        </p:txBody>
      </p:sp>
      <p:pic>
        <p:nvPicPr>
          <p:cNvPr id="3" name="Picture 2" descr="Chart, line chart&#10;&#10;Description automatically generated">
            <a:extLst>
              <a:ext uri="{FF2B5EF4-FFF2-40B4-BE49-F238E27FC236}">
                <a16:creationId xmlns:a16="http://schemas.microsoft.com/office/drawing/2014/main" id="{F2B29050-AFAF-8E45-A3A9-304D9EC89E9C}"/>
              </a:ext>
            </a:extLst>
          </p:cNvPr>
          <p:cNvPicPr>
            <a:picLocks noChangeAspect="1"/>
          </p:cNvPicPr>
          <p:nvPr/>
        </p:nvPicPr>
        <p:blipFill>
          <a:blip r:embed="rId3"/>
          <a:stretch>
            <a:fillRect/>
          </a:stretch>
        </p:blipFill>
        <p:spPr>
          <a:xfrm>
            <a:off x="4673812" y="1113171"/>
            <a:ext cx="4253044" cy="2970380"/>
          </a:xfrm>
          <a:prstGeom prst="rect">
            <a:avLst/>
          </a:prstGeom>
        </p:spPr>
      </p:pic>
      <p:pic>
        <p:nvPicPr>
          <p:cNvPr id="11" name="Picture 10" descr="Chart, line chart&#10;&#10;Description automatically generated">
            <a:extLst>
              <a:ext uri="{FF2B5EF4-FFF2-40B4-BE49-F238E27FC236}">
                <a16:creationId xmlns:a16="http://schemas.microsoft.com/office/drawing/2014/main" id="{2699F595-537F-D64C-88B2-78FDDD7BFFE9}"/>
              </a:ext>
            </a:extLst>
          </p:cNvPr>
          <p:cNvPicPr>
            <a:picLocks noChangeAspect="1"/>
          </p:cNvPicPr>
          <p:nvPr/>
        </p:nvPicPr>
        <p:blipFill>
          <a:blip r:embed="rId4"/>
          <a:stretch>
            <a:fillRect/>
          </a:stretch>
        </p:blipFill>
        <p:spPr>
          <a:xfrm>
            <a:off x="362711" y="1110867"/>
            <a:ext cx="4152427" cy="2900108"/>
          </a:xfrm>
          <a:prstGeom prst="rect">
            <a:avLst/>
          </a:prstGeom>
        </p:spPr>
      </p:pic>
      <p:pic>
        <p:nvPicPr>
          <p:cNvPr id="14" name="Picture 13">
            <a:extLst>
              <a:ext uri="{FF2B5EF4-FFF2-40B4-BE49-F238E27FC236}">
                <a16:creationId xmlns:a16="http://schemas.microsoft.com/office/drawing/2014/main" id="{CF140F9E-D202-1D4B-89DD-F6F18B5E3E66}"/>
              </a:ext>
            </a:extLst>
          </p:cNvPr>
          <p:cNvPicPr>
            <a:picLocks noChangeAspect="1"/>
          </p:cNvPicPr>
          <p:nvPr/>
        </p:nvPicPr>
        <p:blipFill>
          <a:blip r:embed="rId5"/>
          <a:stretch>
            <a:fillRect/>
          </a:stretch>
        </p:blipFill>
        <p:spPr>
          <a:xfrm>
            <a:off x="2647907" y="4206926"/>
            <a:ext cx="4152427" cy="309055"/>
          </a:xfrm>
          <a:prstGeom prst="rect">
            <a:avLst/>
          </a:prstGeom>
        </p:spPr>
      </p:pic>
    </p:spTree>
    <p:extLst>
      <p:ext uri="{BB962C8B-B14F-4D97-AF65-F5344CB8AC3E}">
        <p14:creationId xmlns:p14="http://schemas.microsoft.com/office/powerpoint/2010/main" val="1571828626"/>
      </p:ext>
    </p:extLst>
  </p:cSld>
  <p:clrMapOvr>
    <a:masterClrMapping/>
  </p:clrMapOvr>
</p:sld>
</file>

<file path=ppt/theme/theme1.xml><?xml version="1.0" encoding="utf-8"?>
<a:theme xmlns:a="http://schemas.openxmlformats.org/drawingml/2006/main" name="IBM Quantum Master (Dark)">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BC1795D6-ACD9-3345-86A4-59DB6C9C6BF5}" vid="{E9FE4B3D-07CF-3E47-B034-4A4E4D10BBCA}"/>
    </a:ext>
  </a:extLst>
</a:theme>
</file>

<file path=ppt/theme/theme2.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BC1795D6-ACD9-3345-86A4-59DB6C9C6BF5}" vid="{9A1D231F-957D-5A4D-905E-62852F8DA973}"/>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Quantum Master (Dark)</Template>
  <TotalTime>67</TotalTime>
  <Words>399</Words>
  <Application>Microsoft Macintosh PowerPoint</Application>
  <PresentationFormat>On-screen Show (16:9)</PresentationFormat>
  <Paragraphs>60</Paragraphs>
  <Slides>10</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.AppleSystemUIFont</vt:lpstr>
      <vt:lpstr>HelvNeue Light for IBM</vt:lpstr>
      <vt:lpstr>System Font Regular</vt:lpstr>
      <vt:lpstr>Arial</vt:lpstr>
      <vt:lpstr>IBM Plex Sans</vt:lpstr>
      <vt:lpstr>IBM Plex Sans Light</vt:lpstr>
      <vt:lpstr>IBM Plex Sans SemiBold</vt:lpstr>
      <vt:lpstr>Wingdings</vt:lpstr>
      <vt:lpstr>IBM Quantum Master (Dark)</vt:lpstr>
      <vt:lpstr>IBM Quantum Master (Light)</vt:lpstr>
      <vt:lpstr>Quantification and characterization of leakage errors</vt:lpstr>
      <vt:lpstr>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Issues &amp; Discussions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Quantification and characterization of leakage errors</dc:title>
  <dc:creator>백도원</dc:creator>
  <cp:lastModifiedBy>백도원</cp:lastModifiedBy>
  <cp:revision>25</cp:revision>
  <dcterms:created xsi:type="dcterms:W3CDTF">2022-02-10T03:19:05Z</dcterms:created>
  <dcterms:modified xsi:type="dcterms:W3CDTF">2022-02-10T04:26:35Z</dcterms:modified>
</cp:coreProperties>
</file>