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발표자 소개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eadf9571_1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4eadf957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ec0ee5e1b_0_4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ec0ee5e1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8a06ae5_0_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668a06a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d8d65d99_1_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ed8d65d9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만료일이 적게 남은, 길면서, 포상과 위로휴가인 휴가를 우선으로 조합해줍니다.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6387fc216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6387fc21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ed8d65d99_1_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ed8d65d9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ed8d65d99_1_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ed8d65d9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ed8d65d99_1_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ed8d65d99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48cc0665e0396b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48cc0665e0396b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3d5e59a39_0_3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3d5e59a3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68a06ae5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68a06a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현재 시스템의 문제점 대화창을 간단히 읽으면서, 마지막에 문제를 3가지로 요약</a:t>
            </a:r>
            <a:endParaRPr lang="en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"/>
              <a:t>본인의 잔여 출타 조회 불가 (아무도 모름)</a:t>
            </a:r>
            <a:endParaRPr lang="en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"/>
              <a:t>승인 여부 확인 불가, 매일 3분씩 계원에게 질의</a:t>
            </a:r>
            <a:endParaRPr lang="en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"/>
              <a:t>엑셀로 노가다 타이핑 후 보고하면 이후 별도 관리가 안 되어 용사들에게 출타 관련 서비스 제공이 사실상 불가능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ed8d65d99_1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ed8d65d9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3d5e59a39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3d5e59a39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3d5e59a39_0_3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3d5e59a3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eb1e6cdca_0_1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eb1e6cdc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48cc0665e0396b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48cc0665e0396b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3d5e59a39_0_3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3d5e59a3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48cc0665e0396b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48cc0665e0396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d5e59a39_0_2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d5e59a39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현재 시스템의 문제점 대화창을 간단히 읽으면서, 마지막에 문제를 3가지로 요약</a:t>
            </a:r>
            <a:endParaRPr lang="en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"/>
              <a:t>본인의 잔여 출타 조회 불가 (아무도 모름)</a:t>
            </a:r>
            <a:endParaRPr lang="en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"/>
              <a:t>승인 여부 확인 불가, 매일 3분씩 계원에게 질의</a:t>
            </a:r>
            <a:endParaRPr lang="en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en"/>
              <a:t>엑셀로 노가다 타이핑 후 보고하면 이후 별도 관리가 안 되어 용사들에게 출타 관련 서비스 제공이 사실상 불가능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387fc216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387fc2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과거 현재 비교하며 본 시스템이 작업의 어려움(엑셀 노가다)과 소통의 불편함(용사들이 본인 출타에 대해 어떤 정보도 확인 불가)을 해결하는 시스템임을 강조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c0ee5e1b_0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c0ee5e1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ed8d65d99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ed8d65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48cc0665e0396b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48cc0665e0396b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b1e6cdca_0_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b1e6cdc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5378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5354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137225" y="4943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4.png"  /><Relationship Id="rId11" Type="http://schemas.openxmlformats.org/officeDocument/2006/relationships/image" Target="../media/image5.png"  /><Relationship Id="rId12" Type="http://schemas.openxmlformats.org/officeDocument/2006/relationships/image" Target="../media/image6.png"  /><Relationship Id="rId13" Type="http://schemas.openxmlformats.org/officeDocument/2006/relationships/image" Target="../media/image5.png"  /><Relationship Id="rId14" Type="http://schemas.openxmlformats.org/officeDocument/2006/relationships/image" Target="../media/image6.png"  /><Relationship Id="rId15" Type="http://schemas.openxmlformats.org/officeDocument/2006/relationships/image" Target="../media/image7.png"  /><Relationship Id="rId16" Type="http://schemas.openxmlformats.org/officeDocument/2006/relationships/image" Target="../media/image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2.png"  /><Relationship Id="rId9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137225" y="4943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17사단</a:t>
            </a:r>
            <a:r>
              <a:rPr lang="en"/>
              <a:t> 정보통신대대 </a:t>
            </a:r>
            <a:r>
              <a:rPr b="1" lang="en"/>
              <a:t>일병 박건영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_</a:t>
            </a:r>
            <a:r>
              <a:rPr lang="en"/>
              <a:t>7사단 정보통신대대</a:t>
            </a:r>
            <a:r>
              <a:rPr lang="en"/>
              <a:t> </a:t>
            </a:r>
            <a:r>
              <a:rPr b="1" lang="en"/>
              <a:t>일병 백도원</a:t>
            </a:r>
            <a:endParaRPr b="1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700" y="635475"/>
            <a:ext cx="5023600" cy="40077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142750" y="4532550"/>
            <a:ext cx="2859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Team Div-7</a:t>
            </a:r>
            <a:endParaRPr b="1" sz="25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 idx="0"/>
          </p:nvPr>
        </p:nvSpPr>
        <p:spPr>
          <a:xfrm>
            <a:off x="66450" y="604067"/>
            <a:ext cx="90111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유저: </a:t>
            </a:r>
            <a:r>
              <a:rPr lang="en">
                <a:solidFill>
                  <a:schemeClr val="accent3"/>
                </a:solidFill>
              </a:rPr>
              <a:t>대시보드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66425" y="2171100"/>
            <a:ext cx="3984000" cy="3680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출타 정보 한눈에 확인</a:t>
            </a:r>
            <a:endParaRPr lang="en" sz="23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보유 출타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신청한 출타 현황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출타 이력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내 출타 달력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부대 출타율 정보 제공</a:t>
            </a:r>
            <a:endParaRPr sz="2300" b="1" i="1" u="sng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2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898650" y="1841300"/>
            <a:ext cx="5092949" cy="35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 idx="0"/>
          </p:nvPr>
        </p:nvSpPr>
        <p:spPr>
          <a:xfrm>
            <a:off x="66425" y="593367"/>
            <a:ext cx="90111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유저: </a:t>
            </a:r>
            <a:r>
              <a:rPr lang="en">
                <a:solidFill>
                  <a:schemeClr val="accent3"/>
                </a:solidFill>
              </a:rPr>
              <a:t>출타신청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6425" y="2171100"/>
            <a:ext cx="3984000" cy="3680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보유 출타 한눈에 확인</a:t>
            </a:r>
            <a:endParaRPr lang="en" sz="2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직관적인 휴가 신청</a:t>
            </a:r>
            <a:endParaRPr lang="en" sz="23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보유한 출타 조합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날짜 선택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AI기반 휴가 추천</a:t>
            </a:r>
            <a:endParaRPr lang="en" sz="23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적절한 휴가 조합을 추천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2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910575" y="1830376"/>
            <a:ext cx="5091125" cy="33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 idx="0"/>
          </p:nvPr>
        </p:nvSpPr>
        <p:spPr>
          <a:xfrm>
            <a:off x="59025" y="593367"/>
            <a:ext cx="90258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000"/>
              <a:t>유저: </a:t>
            </a:r>
            <a:r>
              <a:rPr lang="en" sz="4000">
                <a:solidFill>
                  <a:schemeClr val="accent3"/>
                </a:solidFill>
              </a:rPr>
              <a:t>출타신청 - AI기반 휴가 조합 추천</a:t>
            </a:r>
            <a:endParaRPr sz="4000">
              <a:solidFill>
                <a:schemeClr val="accent3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196713" y="2619400"/>
            <a:ext cx="4804200" cy="417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곧 만료되는 휴가먼저 써야지</a:t>
            </a:r>
            <a:endParaRPr sz="18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96713" y="3298300"/>
            <a:ext cx="4804200" cy="417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위로랑 포상휴가부터 빨리 써야지</a:t>
            </a:r>
            <a:endParaRPr sz="18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96713" y="3977200"/>
            <a:ext cx="4804200" cy="417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잘라 나가기 힘든 긴 휴가부터 지금 써야지</a:t>
            </a:r>
            <a:endParaRPr sz="18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96729" y="4656100"/>
            <a:ext cx="4804200" cy="417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긴 휴가는 만료일이 많이 남았네?</a:t>
            </a:r>
            <a:endParaRPr sz="18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96730" y="5379375"/>
            <a:ext cx="4804200" cy="417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만료일이 없는건 정기휴가네?</a:t>
            </a:r>
            <a:endParaRPr sz="18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8" name="Google Shape;218;p24"/>
          <p:cNvCxnSpPr>
            <a:stCxn id="213" idx="2"/>
            <a:endCxn id="214" idx="0"/>
          </p:cNvCxnSpPr>
          <p:nvPr/>
        </p:nvCxnSpPr>
        <p:spPr>
          <a:xfrm>
            <a:off x="2598813" y="3037300"/>
            <a:ext cx="0" cy="261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19" name="Google Shape;219;p24"/>
          <p:cNvCxnSpPr>
            <a:stCxn id="214" idx="2"/>
            <a:endCxn id="215" idx="0"/>
          </p:cNvCxnSpPr>
          <p:nvPr/>
        </p:nvCxnSpPr>
        <p:spPr>
          <a:xfrm>
            <a:off x="2598813" y="3716200"/>
            <a:ext cx="0" cy="261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20" name="Google Shape;220;p24"/>
          <p:cNvCxnSpPr>
            <a:stCxn id="216" idx="2"/>
            <a:endCxn id="217" idx="0"/>
          </p:cNvCxnSpPr>
          <p:nvPr/>
        </p:nvCxnSpPr>
        <p:spPr>
          <a:xfrm>
            <a:off x="2598829" y="5074000"/>
            <a:ext cx="0" cy="305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21" name="Google Shape;221;p24"/>
          <p:cNvSpPr txBox="1"/>
          <p:nvPr/>
        </p:nvSpPr>
        <p:spPr>
          <a:xfrm>
            <a:off x="1127163" y="1990088"/>
            <a:ext cx="2943300" cy="44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용사들의 고민</a:t>
            </a:r>
            <a:endParaRPr sz="1900" b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/>
          </a:p>
        </p:txBody>
      </p:sp>
      <p:cxnSp>
        <p:nvCxnSpPr>
          <p:cNvPr id="223" name="Google Shape;223;p24"/>
          <p:cNvCxnSpPr>
            <a:stCxn id="215" idx="2"/>
            <a:endCxn id="216" idx="0"/>
          </p:cNvCxnSpPr>
          <p:nvPr/>
        </p:nvCxnSpPr>
        <p:spPr>
          <a:xfrm>
            <a:off x="2598813" y="4395100"/>
            <a:ext cx="0" cy="261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24" name="Google Shape;224;p24"/>
          <p:cNvCxnSpPr>
            <a:stCxn id="217" idx="3"/>
          </p:cNvCxnSpPr>
          <p:nvPr/>
        </p:nvCxnSpPr>
        <p:spPr>
          <a:xfrm>
            <a:off x="5000930" y="5588325"/>
            <a:ext cx="600" cy="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25" name="Google Shape;225;p24"/>
          <p:cNvCxnSpPr>
            <a:stCxn id="217" idx="3"/>
          </p:cNvCxnSpPr>
          <p:nvPr/>
        </p:nvCxnSpPr>
        <p:spPr>
          <a:xfrm>
            <a:off x="5000930" y="5588325"/>
            <a:ext cx="273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5267275" y="2841050"/>
            <a:ext cx="0" cy="274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27" name="Google Shape;227;p24"/>
          <p:cNvCxnSpPr>
            <a:endCxn id="213" idx="3"/>
          </p:cNvCxnSpPr>
          <p:nvPr/>
        </p:nvCxnSpPr>
        <p:spPr>
          <a:xfrm rot="10800000">
            <a:off x="5000913" y="2828350"/>
            <a:ext cx="273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28" name="Google Shape;228;p24"/>
          <p:cNvSpPr txBox="1"/>
          <p:nvPr/>
        </p:nvSpPr>
        <p:spPr>
          <a:xfrm>
            <a:off x="5471550" y="2248425"/>
            <a:ext cx="3500400" cy="1948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3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문제점</a:t>
            </a:r>
            <a:endParaRPr lang="en" sz="2300"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고려할 요소가 너무 많음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엄청난 시간 소모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적절한 조합을 찾기 힘듬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 idx="0"/>
          </p:nvPr>
        </p:nvSpPr>
        <p:spPr>
          <a:xfrm>
            <a:off x="59025" y="593367"/>
            <a:ext cx="90258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000"/>
              <a:t>유저: </a:t>
            </a:r>
            <a:r>
              <a:rPr lang="en" sz="4000">
                <a:solidFill>
                  <a:schemeClr val="accent3"/>
                </a:solidFill>
              </a:rPr>
              <a:t>출타신청 - AI기반 휴가 조합 추천</a:t>
            </a:r>
            <a:endParaRPr sz="4000">
              <a:solidFill>
                <a:schemeClr val="accent3"/>
              </a:solidFill>
            </a:endParaRPr>
          </a:p>
        </p:txBody>
      </p:sp>
      <p:pic>
        <p:nvPicPr>
          <p:cNvPr id="234" name="Google Shape;234;p2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051825" y="2066248"/>
            <a:ext cx="3723350" cy="25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314825" y="2440150"/>
            <a:ext cx="7810200" cy="300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빠르고 정확한 AI 추천시스템</a:t>
            </a:r>
            <a:endParaRPr lang="en" sz="2300"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20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용사들의 고민 과정을 그대로!</a:t>
            </a: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최상의 조합 제시</a:t>
            </a:r>
            <a:endParaRPr lang="en" sz="23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>
              <a:lnSpc>
                <a:spcPct val="150000"/>
              </a:lnSpc>
              <a:buChar char="•"/>
              <a:defRPr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만료일, 휴가 종류, 휴가일수 순으로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우선순위를 부여해서 조합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/>
          </a:p>
        </p:txBody>
      </p:sp>
      <p:sp>
        <p:nvSpPr>
          <p:cNvPr id="237" name="Google Shape;237;p25"/>
          <p:cNvSpPr txBox="1"/>
          <p:nvPr/>
        </p:nvSpPr>
        <p:spPr>
          <a:xfrm>
            <a:off x="1246350" y="5559200"/>
            <a:ext cx="1968000" cy="43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만료일 적게 남은 휴가</a:t>
            </a:r>
            <a:endParaRPr b="1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8" name="Google Shape;238;p25"/>
          <p:cNvGrpSpPr/>
          <p:nvPr/>
        </p:nvGrpSpPr>
        <p:grpSpPr>
          <a:xfrm rot="10800000">
            <a:off x="3416025" y="5493275"/>
            <a:ext cx="324600" cy="564725"/>
            <a:chOff x="2573100" y="5444350"/>
            <a:chExt cx="324600" cy="564725"/>
          </a:xfrm>
        </p:grpSpPr>
        <p:cxnSp>
          <p:nvCxnSpPr>
            <p:cNvPr id="239" name="Google Shape;239;p25"/>
            <p:cNvCxnSpPr/>
            <p:nvPr/>
          </p:nvCxnSpPr>
          <p:spPr>
            <a:xfrm flipH="1">
              <a:off x="2573100" y="5444350"/>
              <a:ext cx="324600" cy="324600"/>
            </a:xfrm>
            <a:prstGeom prst="straightConnector1">
              <a:avLst/>
            </a:prstGeom>
            <a:noFill/>
            <a:ln w="114300" cap="flat" cmpd="sng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40" name="Google Shape;240;p25"/>
            <p:cNvCxnSpPr/>
            <p:nvPr/>
          </p:nvCxnSpPr>
          <p:spPr>
            <a:xfrm rot="10800000">
              <a:off x="2582325" y="5695875"/>
              <a:ext cx="313200" cy="313200"/>
            </a:xfrm>
            <a:prstGeom prst="straightConnector1">
              <a:avLst/>
            </a:prstGeom>
            <a:noFill/>
            <a:ln w="114300" cap="flat" cmpd="sng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41" name="Google Shape;241;p25"/>
          <p:cNvSpPr txBox="1"/>
          <p:nvPr/>
        </p:nvSpPr>
        <p:spPr>
          <a:xfrm>
            <a:off x="3942300" y="5559200"/>
            <a:ext cx="1613700" cy="43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포상, 위로휴가</a:t>
            </a:r>
            <a:endParaRPr b="1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 rot="10800000">
            <a:off x="5757675" y="5493275"/>
            <a:ext cx="324600" cy="564725"/>
            <a:chOff x="2573100" y="5444350"/>
            <a:chExt cx="324600" cy="564725"/>
          </a:xfrm>
        </p:grpSpPr>
        <p:cxnSp>
          <p:nvCxnSpPr>
            <p:cNvPr id="243" name="Google Shape;243;p25"/>
            <p:cNvCxnSpPr/>
            <p:nvPr/>
          </p:nvCxnSpPr>
          <p:spPr>
            <a:xfrm flipH="1">
              <a:off x="2573100" y="5444350"/>
              <a:ext cx="324600" cy="324600"/>
            </a:xfrm>
            <a:prstGeom prst="straightConnector1">
              <a:avLst/>
            </a:prstGeom>
            <a:noFill/>
            <a:ln w="114300" cap="flat" cmpd="sng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10800000">
              <a:off x="2582325" y="5695875"/>
              <a:ext cx="313200" cy="313200"/>
            </a:xfrm>
            <a:prstGeom prst="straightConnector1">
              <a:avLst/>
            </a:prstGeom>
            <a:noFill/>
            <a:ln w="114300" cap="flat" cmpd="sng">
              <a:solidFill>
                <a:schemeClr val="dk2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45" name="Google Shape;245;p25"/>
          <p:cNvSpPr txBox="1"/>
          <p:nvPr/>
        </p:nvSpPr>
        <p:spPr>
          <a:xfrm>
            <a:off x="6283950" y="5559200"/>
            <a:ext cx="1613700" cy="43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일수가 긴 휴가</a:t>
            </a:r>
            <a:endParaRPr b="1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6598825" y="6312750"/>
            <a:ext cx="324600" cy="324600"/>
          </a:xfrm>
          <a:prstGeom prst="mathPlus">
            <a:avLst>
              <a:gd name="adj1" fmla="val 15126"/>
            </a:avLst>
          </a:pr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6884068" y="6322583"/>
            <a:ext cx="1510200" cy="32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그 외 요소</a:t>
            </a:r>
            <a:endParaRPr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 idx="0"/>
          </p:nvPr>
        </p:nvSpPr>
        <p:spPr>
          <a:xfrm>
            <a:off x="66425" y="593367"/>
            <a:ext cx="90111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유저: </a:t>
            </a:r>
            <a:r>
              <a:rPr lang="en">
                <a:solidFill>
                  <a:schemeClr val="accent3"/>
                </a:solidFill>
              </a:rPr>
              <a:t>출타 현황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66425" y="2171100"/>
            <a:ext cx="3984000" cy="3680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74650" algn="l">
              <a:lnSpc>
                <a:spcPct val="150000"/>
              </a:lnSpc>
              <a:buChar char="•"/>
              <a:defRPr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신청한 출타 확인</a:t>
            </a:r>
            <a:endParaRPr lang="en" sz="2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74650" algn="l">
              <a:lnSpc>
                <a:spcPct val="115000"/>
              </a:lnSpc>
              <a:buChar char="•"/>
              <a:defRPr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승인 / 거부 여부</a:t>
            </a:r>
            <a:br>
              <a:rPr lang="en" sz="23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한눈에 조회</a:t>
            </a:r>
            <a:endParaRPr lang="en" sz="2300">
              <a:latin typeface="Open Sans"/>
              <a:ea typeface="Open Sans"/>
              <a:cs typeface="Open Sans"/>
              <a:sym typeface="Open Sans"/>
            </a:endParaRPr>
          </a:p>
          <a:p>
            <a:pPr marL="714240" lvl="0" indent="-257040" algn="l">
              <a:lnSpc>
                <a:spcPct val="150000"/>
              </a:lnSpc>
              <a:buChar char="•"/>
              <a:defRPr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p2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617625" y="2010450"/>
            <a:ext cx="5292625" cy="2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 idx="0"/>
          </p:nvPr>
        </p:nvSpPr>
        <p:spPr>
          <a:xfrm>
            <a:off x="66425" y="593367"/>
            <a:ext cx="90111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관리자: </a:t>
            </a:r>
            <a:r>
              <a:rPr lang="en">
                <a:solidFill>
                  <a:schemeClr val="accent3"/>
                </a:solidFill>
              </a:rPr>
              <a:t>출타 부여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6425" y="2155950"/>
            <a:ext cx="5023500" cy="3680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400050" algn="l">
              <a:lnSpc>
                <a:spcPct val="150000"/>
              </a:lnSpc>
              <a:buChar char="•"/>
              <a:defRPr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존재하는 출타 종류들 확인</a:t>
            </a:r>
            <a:endParaRPr lang="en" sz="2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>
              <a:lnSpc>
                <a:spcPct val="150000"/>
              </a:lnSpc>
              <a:buChar char="•"/>
              <a:defRPr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출타 생성</a:t>
            </a:r>
            <a:endParaRPr lang="en" sz="2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>
              <a:lnSpc>
                <a:spcPct val="150000"/>
              </a:lnSpc>
              <a:buChar char="•"/>
              <a:defRPr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유저에게 출타 부여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2" name="Google Shape;262;p2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050425" y="1789623"/>
            <a:ext cx="4941174" cy="35797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 idx="0"/>
          </p:nvPr>
        </p:nvSpPr>
        <p:spPr>
          <a:xfrm>
            <a:off x="66425" y="593367"/>
            <a:ext cx="90111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관리자: </a:t>
            </a:r>
            <a:r>
              <a:rPr lang="en">
                <a:solidFill>
                  <a:schemeClr val="accent3"/>
                </a:solidFill>
              </a:rPr>
              <a:t>출타 승인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6425" y="2171100"/>
            <a:ext cx="3984000" cy="3680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81000" algn="l">
              <a:lnSpc>
                <a:spcPct val="150000"/>
              </a:lnSpc>
              <a:buChar char="•"/>
              <a:defRPr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출타 신청 현황 확인</a:t>
            </a:r>
            <a:endParaRPr lang="en"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>
              <a:lnSpc>
                <a:spcPct val="150000"/>
              </a:lnSpc>
              <a:buChar char="•"/>
              <a:defRPr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즉시 승인 또는 거부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2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837725" y="1934951"/>
            <a:ext cx="5173550" cy="3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 idx="0"/>
          </p:nvPr>
        </p:nvSpPr>
        <p:spPr>
          <a:xfrm>
            <a:off x="66425" y="593367"/>
            <a:ext cx="90111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관리자: </a:t>
            </a:r>
            <a:r>
              <a:rPr lang="en">
                <a:solidFill>
                  <a:schemeClr val="accent3"/>
                </a:solidFill>
              </a:rPr>
              <a:t>출타 달력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66425" y="2171100"/>
            <a:ext cx="3984000" cy="3680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87350" algn="l">
              <a:lnSpc>
                <a:spcPct val="150000"/>
              </a:lnSpc>
              <a:buChar char="•"/>
              <a:defRPr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월별 승인된 출타들</a:t>
            </a:r>
            <a:endParaRPr lang="en"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>
              <a:lnSpc>
                <a:spcPct val="150000"/>
              </a:lnSpc>
              <a:buChar char="•"/>
              <a:defRPr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월별 통계</a:t>
            </a:r>
            <a:endParaRPr lang="en" sz="25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55600" algn="l">
              <a:lnSpc>
                <a:spcPct val="150000"/>
              </a:lnSpc>
              <a:buChar char="•"/>
              <a:defRPr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평균 출타율</a:t>
            </a:r>
            <a:endParaRPr lang="en" sz="20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55600" algn="l">
              <a:lnSpc>
                <a:spcPct val="150000"/>
              </a:lnSpc>
              <a:buChar char="•"/>
              <a:defRPr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출타 인원수 그래프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2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202825" y="1688967"/>
            <a:ext cx="4788776" cy="320295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3. </a:t>
            </a:r>
            <a:r>
              <a:rPr lang="en">
                <a:solidFill>
                  <a:srgbClr val="F3F3F3"/>
                </a:solidFill>
              </a:rPr>
              <a:t>기술 스택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6115101" y="5219426"/>
            <a:ext cx="1554193" cy="8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11700" y="1688431"/>
            <a:ext cx="8520600" cy="13440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>
                <a:solidFill>
                  <a:srgbClr val="000000"/>
                </a:solidFill>
              </a:rPr>
              <a:t>브라우저에서 서버에 접속하는 WEB 기반 프로젝트</a:t>
            </a:r>
            <a:endParaRPr lang="en">
              <a:solidFill>
                <a:srgbClr val="000000"/>
              </a:solidFill>
            </a:endParaRPr>
          </a:p>
          <a:p>
            <a:pPr lvl="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>
                <a:solidFill>
                  <a:srgbClr val="000000"/>
                </a:solidFill>
              </a:rPr>
              <a:t>서버로 Node.js 사용</a:t>
            </a:r>
            <a:endParaRPr lang="en">
              <a:solidFill>
                <a:srgbClr val="000000"/>
              </a:solidFill>
            </a:endParaRPr>
          </a:p>
          <a:p>
            <a:pPr lvl="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>
                <a:solidFill>
                  <a:srgbClr val="000000"/>
                </a:solidFill>
              </a:rPr>
              <a:t>핵심 로직 코드는 모두          Javascript 사용</a:t>
            </a:r>
            <a:endParaRPr lang="en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92" name="Google Shape;292;p31"/>
          <p:cNvSpPr txBox="1">
            <a:spLocks noGrp="1"/>
          </p:cNvSpPr>
          <p:nvPr>
            <p:ph type="title" idx="0"/>
          </p:nvPr>
        </p:nvSpPr>
        <p:spPr>
          <a:xfrm>
            <a:off x="59025" y="593367"/>
            <a:ext cx="90258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기술 스택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93" name="Google Shape;293;p31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615700" y="4346075"/>
            <a:ext cx="1865000" cy="114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274246" y="2599027"/>
            <a:ext cx="338099" cy="3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486137" y="4274875"/>
            <a:ext cx="814474" cy="8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6094600" y="4185337"/>
            <a:ext cx="1589674" cy="99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5429225" y="5219425"/>
            <a:ext cx="928309" cy="8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 txBox="1"/>
          <p:nvPr/>
        </p:nvSpPr>
        <p:spPr>
          <a:xfrm>
            <a:off x="1937400" y="3358013"/>
            <a:ext cx="1221600" cy="63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5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Server</a:t>
            </a:r>
            <a:endParaRPr sz="25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5294050" y="3387400"/>
            <a:ext cx="2121000" cy="63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5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  <a:endParaRPr sz="25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4001225" y="4654200"/>
            <a:ext cx="975000" cy="33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3979894" y="5068500"/>
            <a:ext cx="975000" cy="33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4108347" y="4824706"/>
            <a:ext cx="728700" cy="33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endParaRPr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1472957" y="1716839"/>
            <a:ext cx="6103200" cy="38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0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목 차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20557" y="1866064"/>
            <a:ext cx="5658900" cy="3845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476250" algn="l">
              <a:lnSpc>
                <a:spcPct val="150000"/>
              </a:lnSpc>
              <a:buClr>
                <a:schemeClr val="accent3"/>
              </a:buClr>
              <a:buFont typeface="Open Sans"/>
              <a:buAutoNum type="arabicPeriod"/>
              <a:defRPr/>
            </a:pPr>
            <a:r>
              <a:rPr lang="en" sz="39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개발 동기</a:t>
            </a:r>
            <a:endParaRPr lang="en" sz="39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76250" algn="l">
              <a:lnSpc>
                <a:spcPct val="150000"/>
              </a:lnSpc>
              <a:buClr>
                <a:schemeClr val="accent3"/>
              </a:buClr>
              <a:buFont typeface="Open Sans"/>
              <a:buAutoNum type="arabicPeriod"/>
              <a:defRPr/>
            </a:pPr>
            <a:r>
              <a:rPr lang="en" sz="39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기능 소개</a:t>
            </a:r>
            <a:endParaRPr lang="en" sz="39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76250" algn="l">
              <a:lnSpc>
                <a:spcPct val="150000"/>
              </a:lnSpc>
              <a:buClr>
                <a:schemeClr val="accent3"/>
              </a:buClr>
              <a:buFont typeface="Open Sans"/>
              <a:buAutoNum type="arabicPeriod"/>
              <a:defRPr/>
            </a:pPr>
            <a:r>
              <a:rPr lang="en" sz="39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기술 스택</a:t>
            </a:r>
            <a:endParaRPr lang="en" sz="39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76250" algn="l">
              <a:lnSpc>
                <a:spcPct val="150000"/>
              </a:lnSpc>
              <a:buClr>
                <a:schemeClr val="accent3"/>
              </a:buClr>
              <a:buFont typeface="Open Sans"/>
              <a:buAutoNum type="arabicPeriod"/>
              <a:defRPr/>
            </a:pPr>
            <a:r>
              <a:rPr lang="en" sz="39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결론 및 기대효과</a:t>
            </a:r>
            <a:endParaRPr sz="39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311700" y="1612233"/>
            <a:ext cx="8520600" cy="4403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 indent="-36830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Vue.js 기반 Single Page Application(SPA) 구현</a:t>
            </a:r>
            <a:endParaRPr lang="en" sz="2200">
              <a:solidFill>
                <a:srgbClr val="000000"/>
              </a:solidFill>
            </a:endParaRPr>
          </a:p>
          <a:p>
            <a:pPr lvl="0" indent="-36830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Material Design의 구현체 Vuetify.js 를 사용해 페이지 구성</a:t>
            </a:r>
            <a:endParaRPr lang="en" sz="2200">
              <a:solidFill>
                <a:srgbClr val="000000"/>
              </a:solidFill>
            </a:endParaRPr>
          </a:p>
          <a:p>
            <a:pPr lvl="0" indent="-36830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최종적으로 Webpack에 의해 번들링</a:t>
            </a:r>
            <a:endParaRPr lang="en" sz="2200">
              <a:solidFill>
                <a:srgbClr val="000000"/>
              </a:solidFill>
            </a:endParaRPr>
          </a:p>
          <a:p>
            <a:pPr marL="771360" lvl="0" indent="-31416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309" name="Google Shape;309;p3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60625" y="3652763"/>
            <a:ext cx="1701926" cy="102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61591" y="5014263"/>
            <a:ext cx="2276506" cy="72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>
            <a:spLocks noGrp="1"/>
          </p:cNvSpPr>
          <p:nvPr>
            <p:ph type="title" idx="0"/>
          </p:nvPr>
        </p:nvSpPr>
        <p:spPr>
          <a:xfrm>
            <a:off x="345200" y="3551167"/>
            <a:ext cx="1201200" cy="574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/>
              <a:t>기술 스택</a:t>
            </a:r>
            <a:endParaRPr sz="1400"/>
          </a:p>
        </p:txBody>
      </p:sp>
      <p:pic>
        <p:nvPicPr>
          <p:cNvPr id="312" name="Google Shape;312;p32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2101450" y="3847117"/>
            <a:ext cx="1874736" cy="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>
            <a:spLocks noGrp="1"/>
          </p:cNvSpPr>
          <p:nvPr>
            <p:ph type="title" idx="0"/>
          </p:nvPr>
        </p:nvSpPr>
        <p:spPr>
          <a:xfrm>
            <a:off x="59025" y="593367"/>
            <a:ext cx="90258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기술 스택: </a:t>
            </a:r>
            <a:r>
              <a:rPr lang="en">
                <a:solidFill>
                  <a:schemeClr val="accent3"/>
                </a:solidFill>
              </a:rPr>
              <a:t>Frontend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body" idx="1"/>
          </p:nvPr>
        </p:nvSpPr>
        <p:spPr>
          <a:xfrm>
            <a:off x="311700" y="1612233"/>
            <a:ext cx="8520600" cy="4403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 indent="-36830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Frontend 와 REST API 구조로 통신</a:t>
            </a:r>
            <a:endParaRPr lang="en" sz="2200">
              <a:solidFill>
                <a:srgbClr val="000000"/>
              </a:solidFill>
            </a:endParaRPr>
          </a:p>
          <a:p>
            <a:pPr lvl="0" indent="-36830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각 Endpoint 에서 Frontend의 요청을 적절히 처리</a:t>
            </a:r>
            <a:endParaRPr lang="en" sz="2200">
              <a:solidFill>
                <a:srgbClr val="000000"/>
              </a:solidFill>
            </a:endParaRPr>
          </a:p>
          <a:p>
            <a:pPr lvl="0" indent="-36830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인증은 JWT 토큰으로 처리</a:t>
            </a:r>
            <a:endParaRPr lang="en" sz="2200">
              <a:solidFill>
                <a:srgbClr val="000000"/>
              </a:solidFill>
            </a:endParaRPr>
          </a:p>
          <a:p>
            <a:pPr marL="771360" lvl="0" indent="-31416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320" name="Google Shape;320;p3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64100" y="3865033"/>
            <a:ext cx="2790860" cy="16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>
            <a:spLocks noGrp="1"/>
          </p:cNvSpPr>
          <p:nvPr>
            <p:ph type="title" idx="0"/>
          </p:nvPr>
        </p:nvSpPr>
        <p:spPr>
          <a:xfrm>
            <a:off x="464100" y="3616167"/>
            <a:ext cx="1201200" cy="574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/>
              <a:t>기술 스택</a:t>
            </a:r>
            <a:endParaRPr sz="1400"/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 idx="0"/>
          </p:nvPr>
        </p:nvSpPr>
        <p:spPr>
          <a:xfrm>
            <a:off x="59025" y="593367"/>
            <a:ext cx="90258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기술 스택: </a:t>
            </a:r>
            <a:r>
              <a:rPr lang="en">
                <a:solidFill>
                  <a:schemeClr val="accent3"/>
                </a:solidFill>
              </a:rPr>
              <a:t>Backend Server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body" idx="1"/>
          </p:nvPr>
        </p:nvSpPr>
        <p:spPr>
          <a:xfrm>
            <a:off x="311700" y="1764633"/>
            <a:ext cx="8520600" cy="4403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 indent="-3683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MongoDB를 데이터베이스로 활용</a:t>
            </a:r>
            <a:endParaRPr lang="en" sz="2200">
              <a:solidFill>
                <a:srgbClr val="000000"/>
              </a:solidFill>
            </a:endParaRPr>
          </a:p>
          <a:p>
            <a:pPr marL="771360" lvl="0" indent="-314160" algn="l">
              <a:spcBef>
                <a:spcPts val="16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sz="2200">
              <a:solidFill>
                <a:srgbClr val="000000"/>
              </a:solidFill>
            </a:endParaRPr>
          </a:p>
          <a:p>
            <a:pPr lvl="0" indent="-368300" algn="l">
              <a:spcBef>
                <a:spcPts val="16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200">
                <a:solidFill>
                  <a:srgbClr val="000000"/>
                </a:solidFill>
              </a:rPr>
              <a:t>주요 컬렉션 목록</a:t>
            </a:r>
            <a:endParaRPr lang="en" sz="2200">
              <a:solidFill>
                <a:srgbClr val="000000"/>
              </a:solidFill>
            </a:endParaRPr>
          </a:p>
          <a:p>
            <a:pPr lvl="0" indent="-3429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1800">
                <a:solidFill>
                  <a:srgbClr val="000000"/>
                </a:solidFill>
              </a:rPr>
              <a:t>User (사용자 정보)</a:t>
            </a:r>
            <a:endParaRPr lang="en" sz="1800">
              <a:solidFill>
                <a:srgbClr val="000000"/>
              </a:solidFill>
            </a:endParaRPr>
          </a:p>
          <a:p>
            <a:pPr lvl="0" indent="-3429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1800">
                <a:solidFill>
                  <a:srgbClr val="000000"/>
                </a:solidFill>
              </a:rPr>
              <a:t>Division (부대 정보)</a:t>
            </a:r>
            <a:endParaRPr lang="en" sz="1800">
              <a:solidFill>
                <a:srgbClr val="000000"/>
              </a:solidFill>
            </a:endParaRPr>
          </a:p>
          <a:p>
            <a:pPr lvl="0" indent="-3429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1800">
                <a:solidFill>
                  <a:srgbClr val="000000"/>
                </a:solidFill>
              </a:rPr>
              <a:t>LeaveToken (발행한 사용 가능한 출타들)</a:t>
            </a:r>
            <a:endParaRPr lang="en" sz="1800">
              <a:solidFill>
                <a:srgbClr val="000000"/>
              </a:solidFill>
            </a:endParaRPr>
          </a:p>
          <a:p>
            <a:pPr lvl="0" indent="-3429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1800">
                <a:solidFill>
                  <a:srgbClr val="000000"/>
                </a:solidFill>
              </a:rPr>
              <a:t>Leave (사용하거나 신청한 출타들)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 idx="0"/>
          </p:nvPr>
        </p:nvSpPr>
        <p:spPr>
          <a:xfrm>
            <a:off x="5953625" y="2301592"/>
            <a:ext cx="1201200" cy="574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/>
              <a:t>기술 스택</a:t>
            </a:r>
            <a:endParaRPr sz="1400"/>
          </a:p>
        </p:txBody>
      </p:sp>
      <p:pic>
        <p:nvPicPr>
          <p:cNvPr id="330" name="Google Shape;330;p3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953625" y="2813558"/>
            <a:ext cx="2279513" cy="61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4"/>
          <p:cNvSpPr txBox="1">
            <a:spLocks noGrp="1"/>
          </p:cNvSpPr>
          <p:nvPr>
            <p:ph type="title" idx="0"/>
          </p:nvPr>
        </p:nvSpPr>
        <p:spPr>
          <a:xfrm>
            <a:off x="59025" y="593367"/>
            <a:ext cx="90258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기술 스택: </a:t>
            </a:r>
            <a:r>
              <a:rPr lang="en">
                <a:solidFill>
                  <a:schemeClr val="accent3"/>
                </a:solidFill>
              </a:rPr>
              <a:t>Backend Database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/>
          <p:nvPr/>
        </p:nvSpPr>
        <p:spPr>
          <a:xfrm>
            <a:off x="5320600" y="1859633"/>
            <a:ext cx="2275200" cy="4565700"/>
          </a:xfrm>
          <a:prstGeom prst="roundRect">
            <a:avLst>
              <a:gd fmla="val 592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1044275" y="1859633"/>
            <a:ext cx="2420400" cy="4565700"/>
          </a:xfrm>
          <a:prstGeom prst="roundRect">
            <a:avLst>
              <a:gd fmla="val 592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1462325" y="2677167"/>
            <a:ext cx="1584300" cy="135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5473025" y="2619267"/>
            <a:ext cx="1970400" cy="146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25" y="2619267"/>
            <a:ext cx="1835577" cy="1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/>
          <p:nvPr/>
        </p:nvSpPr>
        <p:spPr>
          <a:xfrm>
            <a:off x="1269275" y="4885233"/>
            <a:ext cx="1970400" cy="81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122" y="4924004"/>
            <a:ext cx="1903948" cy="5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400" y="2794667"/>
            <a:ext cx="1376851" cy="84247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1448972" y="1855867"/>
            <a:ext cx="1682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Backend Server</a:t>
            </a:r>
            <a:endParaRPr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5489650" y="1826917"/>
            <a:ext cx="1937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r>
              <a:rPr b="1"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Browser</a:t>
            </a:r>
            <a:endParaRPr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3154675" y="2762600"/>
            <a:ext cx="2420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{REST API}</a:t>
            </a:r>
            <a:endParaRPr sz="2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8" name="Google Shape;348;p35"/>
          <p:cNvCxnSpPr/>
          <p:nvPr/>
        </p:nvCxnSpPr>
        <p:spPr>
          <a:xfrm rot="10800000">
            <a:off x="3055175" y="3325700"/>
            <a:ext cx="242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5"/>
          <p:cNvCxnSpPr/>
          <p:nvPr/>
        </p:nvCxnSpPr>
        <p:spPr>
          <a:xfrm>
            <a:off x="3084625" y="3509433"/>
            <a:ext cx="2391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5"/>
          <p:cNvCxnSpPr/>
          <p:nvPr/>
        </p:nvCxnSpPr>
        <p:spPr>
          <a:xfrm>
            <a:off x="2164600" y="4024267"/>
            <a:ext cx="7500" cy="87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5"/>
          <p:cNvCxnSpPr/>
          <p:nvPr/>
        </p:nvCxnSpPr>
        <p:spPr>
          <a:xfrm rot="10800000">
            <a:off x="2290175" y="4053800"/>
            <a:ext cx="0" cy="82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5"/>
          <p:cNvSpPr txBox="1"/>
          <p:nvPr>
            <p:ph type="title"/>
          </p:nvPr>
        </p:nvSpPr>
        <p:spPr>
          <a:xfrm>
            <a:off x="59025" y="593367"/>
            <a:ext cx="90258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기술 스택: </a:t>
            </a:r>
            <a:r>
              <a:rPr lang="en">
                <a:solidFill>
                  <a:schemeClr val="accent3"/>
                </a:solidFill>
              </a:rPr>
              <a:t>구조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3" name="Google Shape;353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490250" y="701800"/>
            <a:ext cx="777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4. 결론 및 </a:t>
            </a:r>
            <a:r>
              <a:rPr lang="en">
                <a:solidFill>
                  <a:srgbClr val="F3F3F3"/>
                </a:solidFill>
              </a:rPr>
              <a:t>기대효과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59" name="Google Shape;35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 idx="0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결론 및 기대 효과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body" idx="1"/>
          </p:nvPr>
        </p:nvSpPr>
        <p:spPr>
          <a:xfrm>
            <a:off x="147600" y="1891633"/>
            <a:ext cx="8848500" cy="4403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 indent="-37465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300">
                <a:solidFill>
                  <a:srgbClr val="000000"/>
                </a:solidFill>
              </a:rPr>
              <a:t>용사들을 출타 관리 사이클에 </a:t>
            </a:r>
            <a:r>
              <a:rPr lang="en" sz="2300" b="1">
                <a:solidFill>
                  <a:schemeClr val="accent6"/>
                </a:solidFill>
              </a:rPr>
              <a:t>직접</a:t>
            </a:r>
            <a:r>
              <a:rPr lang="en" sz="2300">
                <a:solidFill>
                  <a:srgbClr val="000000"/>
                </a:solidFill>
              </a:rPr>
              <a:t> 포함시키는 패러다임의 변화</a:t>
            </a:r>
            <a:endParaRPr lang="en" sz="2300">
              <a:solidFill>
                <a:srgbClr val="000000"/>
              </a:solidFill>
            </a:endParaRPr>
          </a:p>
          <a:p>
            <a:pPr lvl="0" indent="-37465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300">
                <a:solidFill>
                  <a:srgbClr val="000000"/>
                </a:solidFill>
              </a:rPr>
              <a:t>출타신청에 관한 </a:t>
            </a:r>
            <a:r>
              <a:rPr lang="en" sz="2300" b="1">
                <a:solidFill>
                  <a:schemeClr val="accent6"/>
                </a:solidFill>
              </a:rPr>
              <a:t>용사들의 고민</a:t>
            </a:r>
            <a:r>
              <a:rPr lang="en" sz="2300">
                <a:solidFill>
                  <a:srgbClr val="000000"/>
                </a:solidFill>
              </a:rPr>
              <a:t>을 효과적으로 해결</a:t>
            </a:r>
            <a:endParaRPr lang="en" sz="2300">
              <a:solidFill>
                <a:srgbClr val="000000"/>
              </a:solidFill>
            </a:endParaRPr>
          </a:p>
          <a:p>
            <a:pPr lvl="0" indent="-37465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300">
                <a:solidFill>
                  <a:srgbClr val="000000"/>
                </a:solidFill>
              </a:rPr>
              <a:t>출타관리의 </a:t>
            </a:r>
            <a:r>
              <a:rPr lang="en" sz="2300" b="1">
                <a:solidFill>
                  <a:schemeClr val="accent6"/>
                </a:solidFill>
              </a:rPr>
              <a:t>효율성</a:t>
            </a:r>
            <a:r>
              <a:rPr lang="en" sz="2300">
                <a:solidFill>
                  <a:srgbClr val="000000"/>
                </a:solidFill>
              </a:rPr>
              <a:t> 및 </a:t>
            </a:r>
            <a:r>
              <a:rPr lang="en" sz="2300" b="1">
                <a:solidFill>
                  <a:schemeClr val="accent6"/>
                </a:solidFill>
              </a:rPr>
              <a:t>편의성</a:t>
            </a:r>
            <a:r>
              <a:rPr lang="en" sz="2300">
                <a:solidFill>
                  <a:srgbClr val="000000"/>
                </a:solidFill>
              </a:rPr>
              <a:t> 증대에 크게 기여할 것으로 기대</a:t>
            </a:r>
            <a:endParaRPr lang="en" sz="2300">
              <a:solidFill>
                <a:srgbClr val="000000"/>
              </a:solidFill>
            </a:endParaRPr>
          </a:p>
          <a:p>
            <a:pPr lvl="0" indent="-374650" algn="l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" sz="2300">
                <a:solidFill>
                  <a:srgbClr val="000000"/>
                </a:solidFill>
              </a:rPr>
              <a:t>향후 국내 공개SW 커뮤니티 ‘UX Design Study’ 에 프로젝트를 공유하여 피드백을 받고 서비스를 개선할 예정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66" name="Google Shape;366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 idx="0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457200" lvl="0" indent="-571500" algn="l">
              <a:buClr>
                <a:srgbClr val="f3f3f3"/>
              </a:buClr>
              <a:buSzPct val="100000"/>
              <a:buAutoNum type="arabicPeriod"/>
              <a:defRPr/>
            </a:pPr>
            <a:r>
              <a:rPr lang="en">
                <a:solidFill>
                  <a:srgbClr val="f3f3f3"/>
                </a:solidFill>
              </a:rPr>
              <a:t>개발 동기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37750" y="1436550"/>
            <a:ext cx="8939100" cy="488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689400" y="3583425"/>
            <a:ext cx="5113500" cy="67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5400000">
            <a:off x="8525285" y="2251576"/>
            <a:ext cx="218754" cy="326875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5400000">
            <a:off x="298938" y="4572154"/>
            <a:ext cx="202125" cy="2517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750482" y="2236754"/>
            <a:ext cx="3935700" cy="46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81329" y="4568720"/>
            <a:ext cx="4015500" cy="44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240835" y="2890938"/>
            <a:ext cx="5341313" cy="462600"/>
            <a:chOff x="247510" y="2932250"/>
            <a:chExt cx="5341313" cy="462600"/>
          </a:xfrm>
        </p:grpSpPr>
        <p:sp>
          <p:nvSpPr>
            <p:cNvPr id="89" name="Google Shape;89;p16"/>
            <p:cNvSpPr/>
            <p:nvPr/>
          </p:nvSpPr>
          <p:spPr>
            <a:xfrm>
              <a:off x="373923" y="2932250"/>
              <a:ext cx="5214900" cy="46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rot="5400000">
              <a:off x="301571" y="2954401"/>
              <a:ext cx="218754" cy="326875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/>
          <p:nvPr/>
        </p:nvSpPr>
        <p:spPr>
          <a:xfrm rot="5400000">
            <a:off x="301571" y="1663001"/>
            <a:ext cx="218754" cy="326875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73932" y="1643154"/>
            <a:ext cx="3935700" cy="46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05403" y="1657248"/>
            <a:ext cx="3717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이번 달에 평일 외출을 몇 번 나갔었지?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86925" y="2263750"/>
            <a:ext cx="3899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내 휴가는 대체 뭐가 얼마나 있는거지?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33911" y="2895307"/>
            <a:ext cx="5417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말년 휴가 계획해야 하는데 어떤 휴가가 얼마나 남았지?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684600" y="3573827"/>
            <a:ext cx="5113500" cy="67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이번에 휴가 9일 나가고 싶은데 어떻게 조합하지? 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휴가 만료일은 언제지?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64950" y="4567804"/>
            <a:ext cx="38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이번에 휴가 신청했는데 승인 됐나? 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658650" y="5277175"/>
            <a:ext cx="5175000" cy="67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내 휴가 짤렸나? 계원한테 또 물어보면 오늘만 벌써 3번째로 물어보는건데...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/>
          <p:nvPr/>
        </p:nvSpPr>
        <p:spPr>
          <a:xfrm rot="5400000">
            <a:off x="8641960" y="3522051"/>
            <a:ext cx="218754" cy="326875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5400000">
            <a:off x="8685010" y="5309068"/>
            <a:ext cx="218754" cy="326875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출타 관리: </a:t>
            </a:r>
            <a:r>
              <a:rPr lang="en">
                <a:solidFill>
                  <a:schemeClr val="accent3"/>
                </a:solidFill>
              </a:rPr>
              <a:t>현재 시스템의 문제점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7597375" y="2328859"/>
            <a:ext cx="814500" cy="1714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0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출타 관리: </a:t>
            </a:r>
            <a:r>
              <a:rPr lang="en">
                <a:solidFill>
                  <a:schemeClr val="accent3"/>
                </a:solidFill>
              </a:rPr>
              <a:t>패러다임의 변화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>
            <a:off x="4603350" y="1709133"/>
            <a:ext cx="0" cy="39345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110" name="Google Shape;110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6575" y="2871447"/>
            <a:ext cx="553825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110988" y="3350675"/>
            <a:ext cx="6450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용사</a:t>
            </a:r>
            <a:endParaRPr sz="1600"/>
          </a:p>
        </p:txBody>
      </p:sp>
      <p:pic>
        <p:nvPicPr>
          <p:cNvPr id="112" name="Google Shape;112;p17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932875" y="2871459"/>
            <a:ext cx="553825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1887288" y="3350688"/>
            <a:ext cx="6450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계원</a:t>
            </a:r>
            <a:endParaRPr sz="1600"/>
          </a:p>
        </p:txBody>
      </p:sp>
      <p:pic>
        <p:nvPicPr>
          <p:cNvPr id="114" name="Google Shape;114;p17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840875" y="2871447"/>
            <a:ext cx="553825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3663600" y="3350675"/>
            <a:ext cx="908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중대장</a:t>
            </a:r>
            <a:endParaRPr sz="1600"/>
          </a:p>
        </p:txBody>
      </p:sp>
      <p:sp>
        <p:nvSpPr>
          <p:cNvPr id="116" name="Google Shape;116;p17"/>
          <p:cNvSpPr/>
          <p:nvPr/>
        </p:nvSpPr>
        <p:spPr>
          <a:xfrm>
            <a:off x="805427" y="2807325"/>
            <a:ext cx="11274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01632" y="2497875"/>
            <a:ext cx="16137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3"/>
                </a:solidFill>
              </a:rPr>
              <a:t>출타 신청 종이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600090" y="2807325"/>
            <a:ext cx="11274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19" name="Google Shape;119;p17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225000" y="2608744"/>
            <a:ext cx="553825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5179413" y="3087972"/>
            <a:ext cx="6450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용사</a:t>
            </a:r>
            <a:endParaRPr sz="1600"/>
          </a:p>
        </p:txBody>
      </p:sp>
      <p:pic>
        <p:nvPicPr>
          <p:cNvPr id="121" name="Google Shape;121;p17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7727950" y="2405081"/>
            <a:ext cx="553825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7682363" y="2884309"/>
            <a:ext cx="6450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계원</a:t>
            </a:r>
            <a:endParaRPr sz="1600"/>
          </a:p>
        </p:txBody>
      </p:sp>
      <p:pic>
        <p:nvPicPr>
          <p:cNvPr id="123" name="Google Shape;123;p17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7737789" y="3191231"/>
            <a:ext cx="553825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7560514" y="3670459"/>
            <a:ext cx="908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중대장</a:t>
            </a:r>
            <a:endParaRPr sz="1600"/>
          </a:p>
        </p:txBody>
      </p:sp>
      <p:pic>
        <p:nvPicPr>
          <p:cNvPr id="125" name="Google Shape;125;p17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1187847" y="2144318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2904869" y="2091616"/>
            <a:ext cx="410700" cy="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5943867" y="3152047"/>
            <a:ext cx="14877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>
            <a:off x="5903831" y="3449022"/>
            <a:ext cx="14877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7961700" y="1789500"/>
            <a:ext cx="64200" cy="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441163" y="2007384"/>
            <a:ext cx="1127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/>
              <a:t>관리자</a:t>
            </a:r>
            <a:endParaRPr sz="1600"/>
          </a:p>
        </p:txBody>
      </p:sp>
      <p:sp>
        <p:nvSpPr>
          <p:cNvPr id="131" name="Google Shape;131;p17"/>
          <p:cNvSpPr/>
          <p:nvPr/>
        </p:nvSpPr>
        <p:spPr>
          <a:xfrm>
            <a:off x="5969847" y="2848350"/>
            <a:ext cx="16137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3"/>
                </a:solidFill>
              </a:rPr>
              <a:t>신청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5881257" y="3880947"/>
            <a:ext cx="16137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3"/>
                </a:solidFill>
              </a:rPr>
              <a:t>결과 제공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 rot="10800000">
            <a:off x="2600077" y="3154009"/>
            <a:ext cx="11274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387800" y="2497875"/>
            <a:ext cx="14877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3"/>
                </a:solidFill>
              </a:rPr>
              <a:t>엑셀 노가다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610814" y="3587200"/>
            <a:ext cx="1127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3"/>
                </a:solidFill>
              </a:rPr>
              <a:t>결과 제공</a:t>
            </a:r>
            <a:endParaRPr sz="1600">
              <a:solidFill>
                <a:schemeClr val="accent3"/>
              </a:solidFill>
            </a:endParaRPr>
          </a:p>
        </p:txBody>
      </p:sp>
      <p:pic>
        <p:nvPicPr>
          <p:cNvPr id="136" name="Google Shape;136;p17"/>
          <p:cNvPicPr/>
          <p:nvPr/>
        </p:nvPicPr>
        <p:blipFill rotWithShape="1">
          <a:blip r:embed="rId11">
            <a:alphaModFix/>
          </a:blip>
          <a:stretch>
            <a:fillRect/>
          </a:stretch>
        </p:blipFill>
        <p:spPr>
          <a:xfrm>
            <a:off x="3147316" y="3342419"/>
            <a:ext cx="306900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/>
          <p:nvPr/>
        </p:nvPicPr>
        <p:blipFill rotWithShape="1">
          <a:blip r:embed="rId12">
            <a:alphaModFix/>
          </a:blip>
          <a:stretch>
            <a:fillRect/>
          </a:stretch>
        </p:blipFill>
        <p:spPr>
          <a:xfrm>
            <a:off x="2854661" y="3342419"/>
            <a:ext cx="306900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/>
          <p:nvPr/>
        </p:nvPicPr>
        <p:blipFill rotWithShape="1">
          <a:blip r:embed="rId13">
            <a:alphaModFix/>
          </a:blip>
          <a:stretch>
            <a:fillRect/>
          </a:stretch>
        </p:blipFill>
        <p:spPr>
          <a:xfrm>
            <a:off x="6680978" y="3621016"/>
            <a:ext cx="306900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/>
          <p:nvPr/>
        </p:nvPicPr>
        <p:blipFill rotWithShape="1">
          <a:blip r:embed="rId14">
            <a:alphaModFix/>
          </a:blip>
          <a:stretch>
            <a:fillRect/>
          </a:stretch>
        </p:blipFill>
        <p:spPr>
          <a:xfrm>
            <a:off x="6388323" y="3621016"/>
            <a:ext cx="306900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/>
          <p:nvPr/>
        </p:nvPicPr>
        <p:blipFill rotWithShape="1">
          <a:blip r:embed="rId15">
            <a:alphaModFix/>
          </a:blip>
          <a:stretch>
            <a:fillRect/>
          </a:stretch>
        </p:blipFill>
        <p:spPr>
          <a:xfrm>
            <a:off x="6291059" y="2869017"/>
            <a:ext cx="265550" cy="2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1600475" y="1443725"/>
            <a:ext cx="14187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기존 방식</a:t>
            </a:r>
            <a:endParaRPr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5978375" y="1443725"/>
            <a:ext cx="14187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새로운 체계</a:t>
            </a:r>
            <a:endParaRPr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49100" y="4308525"/>
            <a:ext cx="4298400" cy="2067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Open Sans"/>
              <a:buChar char="-"/>
              <a:defRPr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보유한 출타 확인 불가</a:t>
            </a:r>
            <a:endParaRPr lang="en"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Open Sans"/>
              <a:buChar char="-"/>
              <a:defRPr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100여명 용사의 출타 정보</a:t>
            </a:r>
            <a:br>
              <a:rPr lang="ko-KR" altLang="en-US" sz="21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수작업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으로 수집</a:t>
            </a:r>
            <a:endParaRPr lang="en"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Open Sans"/>
              <a:buChar char="-"/>
              <a:defRPr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용사와 관리자가 출타 정보</a:t>
            </a:r>
            <a:br>
              <a:rPr lang="ko-KR" altLang="en-US" sz="21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소통할 수 있는 경로 부재</a:t>
            </a:r>
            <a:endParaRPr lang="en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952700" y="4288088"/>
            <a:ext cx="4191300" cy="1532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출타 신청 시의 작업의 불편함과</a:t>
            </a:r>
            <a:br>
              <a:rPr lang="ko-KR" altLang="en-US" sz="21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소통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의 어려움을 해결하는</a:t>
            </a:r>
            <a:br>
              <a:rPr lang="ko-KR" altLang="en-US" sz="21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자동화된 시스템</a:t>
            </a:r>
            <a:endParaRPr lang="en" sz="21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 rot="10800000">
            <a:off x="826725" y="3246975"/>
            <a:ext cx="10329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dash"/>
            <a:round/>
            <a:headEnd w="med" len="med"/>
            <a:tailEnd type="stealth" w="med" len="med"/>
          </a:ln>
        </p:spPr>
      </p:cxn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  <p:sp>
        <p:nvSpPr>
          <p:cNvPr id="147" name="Google Shape;147;p17"/>
          <p:cNvSpPr/>
          <p:nvPr/>
        </p:nvSpPr>
        <p:spPr>
          <a:xfrm rot="10800000">
            <a:off x="5903831" y="2461685"/>
            <a:ext cx="14877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881257" y="2174372"/>
            <a:ext cx="16137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3"/>
                </a:solidFill>
              </a:rPr>
              <a:t>보유 출타 정보</a:t>
            </a:r>
            <a:endParaRPr sz="1600">
              <a:solidFill>
                <a:schemeClr val="accent3"/>
              </a:solidFill>
            </a:endParaRPr>
          </a:p>
        </p:txBody>
      </p:sp>
      <p:pic>
        <p:nvPicPr>
          <p:cNvPr id="149" name="Google Shape;149;p17"/>
          <p:cNvPicPr/>
          <p:nvPr/>
        </p:nvPicPr>
        <p:blipFill rotWithShape="1">
          <a:blip r:embed="rId16">
            <a:alphaModFix/>
          </a:blip>
          <a:stretch>
            <a:fillRect/>
          </a:stretch>
        </p:blipFill>
        <p:spPr>
          <a:xfrm>
            <a:off x="1258041" y="3094969"/>
            <a:ext cx="306900" cy="3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 idx="0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출타 관리: </a:t>
            </a:r>
            <a:r>
              <a:rPr lang="en">
                <a:solidFill>
                  <a:schemeClr val="accent3"/>
                </a:solidFill>
              </a:rPr>
              <a:t>패러다임의 변화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43025" y="1817877"/>
            <a:ext cx="7067700" cy="580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기존의 단점을 해결하는 </a:t>
            </a:r>
            <a:r>
              <a:rPr lang="en" sz="20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새로운 체계</a:t>
            </a:r>
            <a:endParaRPr sz="2000" b="1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079000" y="2679675"/>
            <a:ext cx="8190000" cy="319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61950" algn="l">
              <a:lnSpc>
                <a:spcPct val="150000"/>
              </a:lnSpc>
              <a:buChar char="•"/>
              <a:defRPr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엑셀 노가다는 그만</a:t>
            </a:r>
            <a:endParaRPr lang="en" sz="21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>
              <a:lnSpc>
                <a:spcPct val="150000"/>
              </a:lnSpc>
              <a:buChar char="•"/>
              <a:defRPr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출타 부여, 신청, 승인 등 모든 작업이 자동화된 체계 내에서 동작합니다!</a:t>
            </a:r>
            <a:endParaRPr lang="en">
              <a:latin typeface="Open Sans"/>
              <a:ea typeface="Open Sans"/>
              <a:cs typeface="Open Sans"/>
              <a:sym typeface="Open Sans"/>
            </a:endParaRPr>
          </a:p>
          <a:p>
            <a:pPr marL="199920" lvl="0" indent="-199920" algn="l">
              <a:lnSpc>
                <a:spcPct val="150000"/>
              </a:lnSpc>
              <a:buChar char="•"/>
              <a:defRPr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>
              <a:lnSpc>
                <a:spcPct val="150000"/>
              </a:lnSpc>
              <a:buChar char="•"/>
              <a:defRPr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계원 찾아 삼만리도 그만</a:t>
            </a:r>
            <a:endParaRPr lang="en" sz="21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>
              <a:lnSpc>
                <a:spcPct val="150000"/>
              </a:lnSpc>
              <a:buChar char="•"/>
              <a:defRPr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로그인 한 번에 보유한 출타, 출타 신청 현황, 승인 여부 등 모든 정보를 확인 가능합니다!</a:t>
            </a:r>
            <a:endParaRPr lang="en">
              <a:latin typeface="Open Sans"/>
              <a:ea typeface="Open Sans"/>
              <a:cs typeface="Open Sans"/>
              <a:sym typeface="Open Sans"/>
            </a:endParaRPr>
          </a:p>
          <a:p>
            <a:pPr marL="199920" lvl="0" indent="-199920" algn="l">
              <a:lnSpc>
                <a:spcPct val="150000"/>
              </a:lnSpc>
              <a:buChar char="•"/>
              <a:defRPr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l">
              <a:lnSpc>
                <a:spcPct val="150000"/>
              </a:lnSpc>
              <a:buChar char="•"/>
              <a:defRPr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언제 어디서나 함께하는 나의 출타계획 도우미</a:t>
            </a:r>
            <a:endParaRPr lang="en" sz="21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>
              <a:lnSpc>
                <a:spcPct val="150000"/>
              </a:lnSpc>
              <a:buChar char="•"/>
              <a:defRPr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휴가조합 추천 AI와 출타 통계 기능을 통해 많은 출타 고민을 용사 대신 해줍니다!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출타 관리: </a:t>
            </a:r>
            <a:r>
              <a:rPr lang="en">
                <a:solidFill>
                  <a:schemeClr val="accent3"/>
                </a:solidFill>
              </a:rPr>
              <a:t>패러다임의 변화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842850" y="2075625"/>
            <a:ext cx="7458300" cy="4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출타 신청시의 </a:t>
            </a:r>
            <a:r>
              <a:rPr lang="en" sz="2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소통의 어려움</a:t>
            </a: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과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작업의 불편함</a:t>
            </a: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을 해결하는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자동화된 시스템</a:t>
            </a:r>
            <a:endParaRPr b="1" sz="2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949" y="2950100"/>
            <a:ext cx="4445149" cy="354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2. </a:t>
            </a:r>
            <a:r>
              <a:rPr lang="en">
                <a:solidFill>
                  <a:srgbClr val="F3F3F3"/>
                </a:solidFill>
              </a:rPr>
              <a:t>기능 소개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1572175" y="3487742"/>
            <a:ext cx="2110800" cy="56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출타 신청</a:t>
            </a:r>
            <a:endParaRPr sz="1700">
              <a:solidFill>
                <a:srgbClr val="F3F3F3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307750" y="1661250"/>
            <a:ext cx="745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유저</a:t>
            </a:r>
            <a:endParaRPr b="1"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6248225" y="1661250"/>
            <a:ext cx="917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b="1" sz="17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842325" y="2236900"/>
            <a:ext cx="2159400" cy="531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출타 부여</a:t>
            </a:r>
            <a:endParaRPr sz="1700">
              <a:solidFill>
                <a:srgbClr val="F3F3F3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5842325" y="3463400"/>
            <a:ext cx="2159400" cy="531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출타 승인</a:t>
            </a:r>
            <a:endParaRPr sz="1700">
              <a:solidFill>
                <a:srgbClr val="F3F3F3"/>
              </a:solidFill>
            </a:endParaRPr>
          </a:p>
        </p:txBody>
      </p:sp>
      <p:cxnSp>
        <p:nvCxnSpPr>
          <p:cNvPr id="181" name="Google Shape;181;p21"/>
          <p:cNvCxnSpPr>
            <a:stCxn id="179" idx="1"/>
            <a:endCxn id="176" idx="3"/>
          </p:cNvCxnSpPr>
          <p:nvPr/>
        </p:nvCxnSpPr>
        <p:spPr>
          <a:xfrm flipH="1">
            <a:off x="3682925" y="2502550"/>
            <a:ext cx="2159400" cy="1266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stCxn id="176" idx="3"/>
            <a:endCxn id="180" idx="1"/>
          </p:cNvCxnSpPr>
          <p:nvPr/>
        </p:nvCxnSpPr>
        <p:spPr>
          <a:xfrm flipH="1" rot="10800000">
            <a:off x="3682975" y="3729092"/>
            <a:ext cx="2159400" cy="4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/>
          <p:nvPr/>
        </p:nvSpPr>
        <p:spPr>
          <a:xfrm>
            <a:off x="1572175" y="4725142"/>
            <a:ext cx="2110800" cy="56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출타 현황</a:t>
            </a:r>
            <a:endParaRPr sz="1700">
              <a:solidFill>
                <a:srgbClr val="F3F3F3"/>
              </a:solidFill>
            </a:endParaRPr>
          </a:p>
        </p:txBody>
      </p:sp>
      <p:cxnSp>
        <p:nvCxnSpPr>
          <p:cNvPr id="184" name="Google Shape;184;p21"/>
          <p:cNvCxnSpPr>
            <a:stCxn id="180" idx="1"/>
            <a:endCxn id="183" idx="3"/>
          </p:cNvCxnSpPr>
          <p:nvPr/>
        </p:nvCxnSpPr>
        <p:spPr>
          <a:xfrm flipH="1">
            <a:off x="3682925" y="3729050"/>
            <a:ext cx="2159400" cy="127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출타관리체계</a:t>
            </a:r>
            <a:r>
              <a:rPr lang="en"/>
              <a:t>: </a:t>
            </a:r>
            <a:r>
              <a:rPr lang="en">
                <a:solidFill>
                  <a:schemeClr val="accent3"/>
                </a:solidFill>
              </a:rPr>
              <a:t>주요 기능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1572175" y="2221204"/>
            <a:ext cx="2110800" cy="56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대시보드</a:t>
            </a:r>
            <a:endParaRPr sz="1700">
              <a:solidFill>
                <a:srgbClr val="F3F3F3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842325" y="4741350"/>
            <a:ext cx="2159400" cy="531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</a:rPr>
              <a:t>출타 달력</a:t>
            </a:r>
            <a:endParaRPr sz="1700">
              <a:solidFill>
                <a:srgbClr val="F3F3F3"/>
              </a:solidFill>
            </a:endParaRPr>
          </a:p>
        </p:txBody>
      </p:sp>
      <p:cxnSp>
        <p:nvCxnSpPr>
          <p:cNvPr id="188" name="Google Shape;188;p21"/>
          <p:cNvCxnSpPr>
            <a:stCxn id="180" idx="2"/>
            <a:endCxn id="187" idx="0"/>
          </p:cNvCxnSpPr>
          <p:nvPr/>
        </p:nvCxnSpPr>
        <p:spPr>
          <a:xfrm>
            <a:off x="6922025" y="3994700"/>
            <a:ext cx="0" cy="746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1"/>
          <p:cNvCxnSpPr>
            <a:stCxn id="186" idx="2"/>
            <a:endCxn id="176" idx="0"/>
          </p:cNvCxnSpPr>
          <p:nvPr/>
        </p:nvCxnSpPr>
        <p:spPr>
          <a:xfrm>
            <a:off x="2627575" y="2784904"/>
            <a:ext cx="0" cy="702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/>
          <p:nvPr/>
        </p:nvSpPr>
        <p:spPr>
          <a:xfrm>
            <a:off x="1572175" y="4058725"/>
            <a:ext cx="2110800" cy="270300"/>
          </a:xfrm>
          <a:prstGeom prst="roundRect">
            <a:avLst>
              <a:gd fmla="val 3680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AI기반 휴가 추천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d5912c"/>
      </a:dk2>
      <a:lt2>
        <a:srgbClr val="f9aa33"/>
      </a:lt2>
      <a:accent1>
        <a:srgbClr val="f9aa33"/>
      </a:accent1>
      <a:accent2>
        <a:srgbClr val="647a87"/>
      </a:accent2>
      <a:accent3>
        <a:srgbClr val="344955"/>
      </a:accent3>
      <a:accent4>
        <a:srgbClr val="ffc54f"/>
      </a:accent4>
      <a:accent5>
        <a:srgbClr val="647a87"/>
      </a:accent5>
      <a:accent6>
        <a:srgbClr val="db6a00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522</ep:Words>
  <ep:PresentationFormat/>
  <ep:Paragraphs>170</ep:Paragraphs>
  <ep:Slides>25</ep:Slides>
  <ep:Notes>25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Tropic</vt:lpstr>
      <vt:lpstr>슬라이드 1</vt:lpstr>
      <vt:lpstr>목 차</vt:lpstr>
      <vt:lpstr>개발 동기</vt:lpstr>
      <vt:lpstr>출타 관리: 현재 시스템의 문제점</vt:lpstr>
      <vt:lpstr>출타 관리: 패러다임의 변화</vt:lpstr>
      <vt:lpstr>출타 관리: 패러다임의 변화</vt:lpstr>
      <vt:lpstr>출타 관리: 패러다임의 변화</vt:lpstr>
      <vt:lpstr>2. 기능 소개</vt:lpstr>
      <vt:lpstr>출타관리체계: 주요 기능</vt:lpstr>
      <vt:lpstr>유저: 대시보드</vt:lpstr>
      <vt:lpstr>유저: 출타신청</vt:lpstr>
      <vt:lpstr>유저: 출타신청 - AI기반 휴가 조합 추천</vt:lpstr>
      <vt:lpstr>유저: 출타신청 - AI기반 휴가 조합 추천</vt:lpstr>
      <vt:lpstr>유저: 출타 현황</vt:lpstr>
      <vt:lpstr>관리자: 출타 부여</vt:lpstr>
      <vt:lpstr>관리자: 출타 승인</vt:lpstr>
      <vt:lpstr>관리자: 출타 달력</vt:lpstr>
      <vt:lpstr>3. 기술 스택</vt:lpstr>
      <vt:lpstr>기술 스택</vt:lpstr>
      <vt:lpstr>기술 스택</vt:lpstr>
      <vt:lpstr>기술 스택</vt:lpstr>
      <vt:lpstr>기술 스택</vt:lpstr>
      <vt:lpstr>기술 스택: 구조</vt:lpstr>
      <vt:lpstr>4. 결론 및 기대효과</vt:lpstr>
      <vt:lpstr>결론 및 기대 효과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CKIRUser</cp:lastModifiedBy>
  <dcterms:modified xsi:type="dcterms:W3CDTF">2020-10-30T14:12:09.297</dcterms:modified>
  <cp:revision>2</cp:revision>
  <cp:version/>
</cp:coreProperties>
</file>