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1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99EAC-502E-5339-441F-C7AA14981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5936C-3821-A217-5BBE-A3CC92D96F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DDA4D-3366-43F4-A6FD-FA87CA99F80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3751-BCAF-F994-BA93-6F1D764A8E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ICEF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D3752-CB8E-B4EE-323A-9E37ECCBF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3CF91-5578-449D-9CDF-2C252771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0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540F-DDB9-46C6-A1C3-F7A95C2123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ICEF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863A-AC77-4226-BA9F-6A0D99D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81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9586-3398-3F97-77D2-B4B39C77A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D309C-9173-F8EC-5B4E-86B1D0A81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2C4-997A-F649-95BB-CB0D075C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7ACC-24D7-49BF-9D03-EC52F03253B7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0E44-52A0-2E75-3B75-C37C96E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98A9-F590-0A92-0B9F-8A52D7C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BD4-0456-A11B-7792-3085CDF5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A654-BDF5-731A-3168-3A46A156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FB54-CF67-340E-2509-F6DE9B13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A7E8-73AE-41B3-8719-93E80C0D0F2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C260-2658-4919-A4CB-3A654C9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9333-C896-CDAF-6E28-AA4C8A01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2D6F5-E893-F569-5C26-D236FBD7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F26D8-0640-795E-C98C-7B87522B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0EC3-49BF-6EF1-07E1-DB988888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4CE-8F82-4779-A3BB-81C016853EE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4B75-F467-4C97-5824-40EA4309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6272-B3B4-453F-3172-2C27D275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5B5F-123A-95C5-048A-65A131E1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DCB6-8A51-8848-9247-E85DBB47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05F0-DAC2-BCE9-3FDB-C1C289E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D6AD-9F6F-4880-AB76-45D555A9B8B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0D1C-F4D3-8CC6-E2C7-9A0B1667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0C27-4486-7CD5-513F-B5F5C09B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DB6C-8428-D555-8708-CC4D3C4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1A0D0-3746-6635-2915-C46E22C8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EA4A-0035-531A-DCE2-8C714F2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3BE2-F6E2-42FA-AB7D-DB39EB81AF0F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01E1-DA34-AD1D-7FDD-A892C65A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224C-A83D-17FD-D815-C9864895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D422-40D8-5CC5-64BD-E7B60C96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7778-41FE-BAD8-DE22-3F6221828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85EB-2C76-73F0-D89D-0BB9249A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7241-844F-AD71-E4A1-D7548604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D3-5BF5-4753-85F7-DBC641B3EC66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7078F-3336-D519-C69F-8BF405BC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ADC3-5109-66C6-6EF0-AFDF342C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4818-CA03-0F38-B3D1-6FF43B7A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B749-D9D6-BD41-FA80-BB5138A1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FED-DDD4-2674-F497-D5C633A0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E01BE-B838-A6DC-7ABB-7E4C6257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F96E-8AA5-D43B-CC5D-DB7119A88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11FB-6D88-466B-FAAF-DC6006AB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BA0F-031D-4CD7-97A8-B480E6F8661A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6B3C5-AC68-B1DC-EC06-C53F333A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79091-FA03-B392-F159-E452816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777-F590-F3A2-9479-83974990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F312D-C6F6-B5D3-00DB-0298012F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271-ABF8-4D2E-BE10-D13FC291D903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059F0-BDAC-01B7-C587-F92EFA80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19BE8-E512-09EE-AC44-ACD179F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D803-C3B7-34FE-9DC2-AC65E82E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453-AD13-4975-BA62-6143046A1810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24DB3-3AF2-0C58-0254-E3CEDDF9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3C042-BA51-DC94-E0AA-57C60532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491-FA5D-4546-6F1C-A2A0CE8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2B6B-D4C5-784B-1B61-FB79B976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3B0EC-DB93-3F72-6C1F-E9F965F4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8B73-1084-CE3C-4FFA-449E4E4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8C07-AEA3-47E5-AA94-1D19CA32B93E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0DA0-29E0-4F9E-E437-F9377BA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F79E-8701-4AC7-0C39-5BDA7B7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D273-5B25-50C3-B0F1-F4A19698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0659A-089D-0DA1-4A86-31232DDA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E897E-8282-617C-EF34-ADAC7F1D5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E871-C8A2-134B-3A32-0BCC7E4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4623-81B8-42ED-89EA-D0461221759A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BDE1-4216-7ED8-DDD1-FCDCF531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F9456-4382-97AD-D73C-7F04E2A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0AF25-B901-9E9A-06FF-5735C647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11A9-492C-3B71-2089-292F2349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F2C-0ADC-373C-A0C7-355C79597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8B785-CD02-42D3-8D56-6591AE4AE96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B59E-B4BF-2FBC-92B9-C10E4C099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ICEF,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CDE7-C181-FA44-1D72-E16A58420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07DA1-F62D-41F1-9B30-F9CD7713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F6EF-3E19-55D6-B827-E78252AD0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Brownian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442F-161A-88F8-3C37-AC2B1C209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6075"/>
            <a:ext cx="9144000" cy="1655762"/>
          </a:xfrm>
        </p:spPr>
        <p:txBody>
          <a:bodyPr/>
          <a:lstStyle/>
          <a:p>
            <a:r>
              <a:rPr lang="en-US" dirty="0"/>
              <a:t>ICEF </a:t>
            </a:r>
          </a:p>
          <a:p>
            <a:r>
              <a:rPr lang="en-US" dirty="0" err="1"/>
              <a:t>Andriianchenko</a:t>
            </a:r>
            <a:r>
              <a:rPr lang="en-US" dirty="0"/>
              <a:t> Alexander </a:t>
            </a:r>
          </a:p>
          <a:p>
            <a:r>
              <a:rPr lang="en-US" dirty="0" err="1"/>
              <a:t>Oktober</a:t>
            </a:r>
            <a:r>
              <a:rPr lang="en-US" dirty="0"/>
              <a:t> 24’</a:t>
            </a:r>
          </a:p>
        </p:txBody>
      </p:sp>
    </p:spTree>
    <p:extLst>
      <p:ext uri="{BB962C8B-B14F-4D97-AF65-F5344CB8AC3E}">
        <p14:creationId xmlns:p14="http://schemas.microsoft.com/office/powerpoint/2010/main" val="158265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DE9ADD-168C-2CB0-05D8-06E033C7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E43CC-673F-D7D5-90A3-F280DE05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D4197-14BF-DD3D-6632-C688E5CAEEB6}"/>
              </a:ext>
            </a:extLst>
          </p:cNvPr>
          <p:cNvSpPr txBox="1"/>
          <p:nvPr/>
        </p:nvSpPr>
        <p:spPr>
          <a:xfrm>
            <a:off x="557213" y="433388"/>
            <a:ext cx="700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value of a Brownian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754C48-6FEB-1094-4105-2EE3126BAE7C}"/>
                  </a:ext>
                </a:extLst>
              </p:cNvPr>
              <p:cNvSpPr txBox="1"/>
              <p:nvPr/>
            </p:nvSpPr>
            <p:spPr>
              <a:xfrm>
                <a:off x="972625" y="1676401"/>
                <a:ext cx="5017271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Define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754C48-6FEB-1094-4105-2EE3126BA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5" y="1676401"/>
                <a:ext cx="5017271" cy="837537"/>
              </a:xfrm>
              <a:prstGeom prst="rect">
                <a:avLst/>
              </a:prstGeom>
              <a:blipFill>
                <a:blip r:embed="rId2"/>
                <a:stretch>
                  <a:fillRect l="-1944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0D8122-D2FE-BC76-DEF1-9C818186175E}"/>
                  </a:ext>
                </a:extLst>
              </p:cNvPr>
              <p:cNvSpPr txBox="1"/>
              <p:nvPr/>
            </p:nvSpPr>
            <p:spPr>
              <a:xfrm>
                <a:off x="972625" y="3043238"/>
                <a:ext cx="10381175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pdf</a:t>
                </a:r>
                <a:r>
                  <a:rPr lang="en-US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0D8122-D2FE-BC76-DEF1-9C8181861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5" y="3043238"/>
                <a:ext cx="10381175" cy="1285480"/>
              </a:xfrm>
              <a:prstGeom prst="rect">
                <a:avLst/>
              </a:prstGeom>
              <a:blipFill>
                <a:blip r:embed="rId3"/>
                <a:stretch>
                  <a:fillRect l="-940" t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A3BB1E-9426-5AA6-3F74-7F8B5B357C2E}"/>
              </a:ext>
            </a:extLst>
          </p:cNvPr>
          <p:cNvSpPr txBox="1"/>
          <p:nvPr/>
        </p:nvSpPr>
        <p:spPr>
          <a:xfrm>
            <a:off x="972625" y="4858018"/>
            <a:ext cx="743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on the board, start point and end point condition</a:t>
            </a:r>
          </a:p>
        </p:txBody>
      </p:sp>
    </p:spTree>
    <p:extLst>
      <p:ext uri="{BB962C8B-B14F-4D97-AF65-F5344CB8AC3E}">
        <p14:creationId xmlns:p14="http://schemas.microsoft.com/office/powerpoint/2010/main" val="270105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29F533-9B02-9211-74B3-5B9AFAE3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54506-C365-23D1-D3DF-710FEF42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75AE3-3B5E-E23C-F83A-2F2ACE26F9FF}"/>
              </a:ext>
            </a:extLst>
          </p:cNvPr>
          <p:cNvSpPr txBox="1"/>
          <p:nvPr/>
        </p:nvSpPr>
        <p:spPr>
          <a:xfrm>
            <a:off x="557213" y="433388"/>
            <a:ext cx="366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Other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3F6C1-EB11-89DE-E033-64610FE5DD1B}"/>
                  </a:ext>
                </a:extLst>
              </p:cNvPr>
              <p:cNvSpPr txBox="1"/>
              <p:nvPr/>
            </p:nvSpPr>
            <p:spPr>
              <a:xfrm>
                <a:off x="751273" y="1190875"/>
                <a:ext cx="10442907" cy="582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Information processes:</a:t>
                </a:r>
              </a:p>
              <a:p>
                <a:r>
                  <a:rPr lang="en-US" sz="2400" dirty="0"/>
                  <a:t>Brownian bridges disturbed by transformed and time scaled Levy processes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a Levy process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- the flow of information concerning a random cash flow at T.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Optimal stopping issues</a:t>
                </a:r>
                <a:r>
                  <a:rPr lang="en-US" sz="2400" b="0" dirty="0">
                    <a:ea typeface="Cambria Math" panose="02040503050406030204" pitchFamily="18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– starting point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To be continued: 	</a:t>
                </a: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Brody, </a:t>
                </a:r>
                <a:r>
                  <a:rPr lang="en-US" sz="2400" b="0" dirty="0" err="1">
                    <a:ea typeface="Cambria Math" panose="02040503050406030204" pitchFamily="18" charset="0"/>
                  </a:rPr>
                  <a:t>Hughston</a:t>
                </a:r>
                <a:r>
                  <a:rPr lang="en-US" sz="2400" b="0" dirty="0"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Macrina</a:t>
                </a:r>
                <a:r>
                  <a:rPr lang="en-US" sz="2400" dirty="0">
                    <a:ea typeface="Cambria Math" panose="02040503050406030204" pitchFamily="18" charset="0"/>
                  </a:rPr>
                  <a:t>, 2007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Hoyle,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Hughston</a:t>
                </a:r>
                <a:r>
                  <a:rPr lang="en-US" sz="2400" dirty="0"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Macrina</a:t>
                </a:r>
                <a:r>
                  <a:rPr lang="en-US" sz="2400" dirty="0">
                    <a:ea typeface="Cambria Math" panose="02040503050406030204" pitchFamily="18" charset="0"/>
                  </a:rPr>
                  <a:t>, 2010</a:t>
                </a:r>
              </a:p>
              <a:p>
                <a:r>
                  <a:rPr lang="en-US" sz="2400" dirty="0" err="1">
                    <a:ea typeface="Cambria Math" panose="02040503050406030204" pitchFamily="18" charset="0"/>
                  </a:rPr>
                  <a:t>Ekstrom</a:t>
                </a:r>
                <a:r>
                  <a:rPr lang="en-US" sz="2400" dirty="0"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/>
                  <a:t>Vaicenavicius</a:t>
                </a:r>
                <a:r>
                  <a:rPr lang="en-US" sz="2400" dirty="0">
                    <a:ea typeface="Cambria Math" panose="02040503050406030204" pitchFamily="18" charset="0"/>
                  </a:rPr>
                  <a:t>, 2009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3F6C1-EB11-89DE-E033-64610FE5D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3" y="1190875"/>
                <a:ext cx="10442907" cy="5828327"/>
              </a:xfrm>
              <a:prstGeom prst="rect">
                <a:avLst/>
              </a:prstGeom>
              <a:blipFill>
                <a:blip r:embed="rId2"/>
                <a:stretch>
                  <a:fillRect l="-876" t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4E0E9-CCFD-8458-27B6-3B039EE7FC15}"/>
                  </a:ext>
                </a:extLst>
              </p:cNvPr>
              <p:cNvSpPr txBox="1"/>
              <p:nvPr/>
            </p:nvSpPr>
            <p:spPr>
              <a:xfrm>
                <a:off x="1362567" y="2996511"/>
                <a:ext cx="6105033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𝑟𝑎𝑛𝑑𝑜𝑚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4E0E9-CCFD-8458-27B6-3B039EE7F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67" y="2996511"/>
                <a:ext cx="6105033" cy="589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0DE661D-E7C4-7997-92B7-5159AC3C2A28}"/>
              </a:ext>
            </a:extLst>
          </p:cNvPr>
          <p:cNvSpPr txBox="1"/>
          <p:nvPr/>
        </p:nvSpPr>
        <p:spPr>
          <a:xfrm>
            <a:off x="514349" y="419100"/>
            <a:ext cx="33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Gaussian</a:t>
            </a:r>
            <a:r>
              <a:rPr lang="en-US" sz="2800" b="1" dirty="0"/>
              <a:t>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E293E5-E597-A406-5C8B-E74DA6D82816}"/>
                  </a:ext>
                </a:extLst>
              </p:cNvPr>
              <p:cNvSpPr txBox="1"/>
              <p:nvPr/>
            </p:nvSpPr>
            <p:spPr>
              <a:xfrm>
                <a:off x="1300656" y="4176925"/>
                <a:ext cx="3956852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E293E5-E597-A406-5C8B-E74DA6D8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56" y="4176925"/>
                <a:ext cx="3956852" cy="918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00B6BC-D102-64E5-8E91-EE4780133E50}"/>
              </a:ext>
            </a:extLst>
          </p:cNvPr>
          <p:cNvSpPr txBox="1"/>
          <p:nvPr/>
        </p:nvSpPr>
        <p:spPr>
          <a:xfrm>
            <a:off x="8037822" y="3060406"/>
            <a:ext cx="194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Shreve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1F6C-73C4-FAE9-FBD5-FC8A454AF594}"/>
              </a:ext>
            </a:extLst>
          </p:cNvPr>
          <p:cNvSpPr txBox="1"/>
          <p:nvPr/>
        </p:nvSpPr>
        <p:spPr>
          <a:xfrm>
            <a:off x="8037822" y="4405224"/>
            <a:ext cx="27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on the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34A1D-B236-94BF-D6F3-A443BCCBA2C9}"/>
                  </a:ext>
                </a:extLst>
              </p:cNvPr>
              <p:cNvSpPr txBox="1"/>
              <p:nvPr/>
            </p:nvSpPr>
            <p:spPr>
              <a:xfrm>
                <a:off x="762455" y="1252448"/>
                <a:ext cx="10086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chemeClr val="accent2"/>
                    </a:solidFill>
                  </a:rPr>
                  <a:t>Def</a:t>
                </a:r>
                <a:r>
                  <a:rPr lang="en-US" sz="2400" dirty="0"/>
                  <a:t>. A Gaussian process X(t),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0, is a stochastic process that has the property that, for arbitrary times 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&lt; · · ·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 random variables 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), 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), ... 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</a:t>
                </a:r>
                <a:r>
                  <a:rPr lang="en-US" sz="2400" b="1" dirty="0"/>
                  <a:t>jointly normally distributed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34A1D-B236-94BF-D6F3-A443BCCBA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5" y="1252448"/>
                <a:ext cx="10086520" cy="1200329"/>
              </a:xfrm>
              <a:prstGeom prst="rect">
                <a:avLst/>
              </a:prstGeom>
              <a:blipFill>
                <a:blip r:embed="rId4"/>
                <a:stretch>
                  <a:fillRect l="-906" t="-4061" r="-90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525149-89DB-72B4-CFC5-4745467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E5D161-6F41-336E-E9AC-63F2BA55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E20DA-BA66-4A55-B6CE-788F2A2A7F21}"/>
              </a:ext>
            </a:extLst>
          </p:cNvPr>
          <p:cNvSpPr txBox="1"/>
          <p:nvPr/>
        </p:nvSpPr>
        <p:spPr>
          <a:xfrm>
            <a:off x="538163" y="490538"/>
            <a:ext cx="321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Brownian Bridge</a:t>
            </a:r>
          </a:p>
        </p:txBody>
      </p:sp>
      <p:pic>
        <p:nvPicPr>
          <p:cNvPr id="1026" name="Picture 2" descr="1. Brownian bridge B bri (t), a simulation of three sample paths of the ...">
            <a:extLst>
              <a:ext uri="{FF2B5EF4-FFF2-40B4-BE49-F238E27FC236}">
                <a16:creationId xmlns:a16="http://schemas.microsoft.com/office/drawing/2014/main" id="{B3D8BC4B-DEBF-28E1-0D58-DEC637A3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" y="2197637"/>
            <a:ext cx="6477000" cy="38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A4921E-A735-E7A2-BC2D-953DE4163F94}"/>
                  </a:ext>
                </a:extLst>
              </p:cNvPr>
              <p:cNvSpPr txBox="1"/>
              <p:nvPr/>
            </p:nvSpPr>
            <p:spPr>
              <a:xfrm>
                <a:off x="790733" y="1157288"/>
                <a:ext cx="5608010" cy="610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accent2"/>
                    </a:solidFill>
                  </a:rPr>
                  <a:t>Define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A4921E-A735-E7A2-BC2D-953DE416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3" y="1157288"/>
                <a:ext cx="5608010" cy="610167"/>
              </a:xfrm>
              <a:prstGeom prst="rect">
                <a:avLst/>
              </a:prstGeom>
              <a:blipFill>
                <a:blip r:embed="rId3"/>
                <a:stretch>
                  <a:fillRect l="-1739" b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7315EF5-1601-4616-EAEE-7BEE0028FA75}"/>
              </a:ext>
            </a:extLst>
          </p:cNvPr>
          <p:cNvGrpSpPr/>
          <p:nvPr/>
        </p:nvGrpSpPr>
        <p:grpSpPr>
          <a:xfrm>
            <a:off x="4148138" y="2145250"/>
            <a:ext cx="3525837" cy="1218732"/>
            <a:chOff x="8062913" y="4554082"/>
            <a:chExt cx="3525837" cy="121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41E4FF-FAFD-C836-2EA4-25A9AB42FF37}"/>
                    </a:ext>
                  </a:extLst>
                </p:cNvPr>
                <p:cNvSpPr txBox="1"/>
                <p:nvPr/>
              </p:nvSpPr>
              <p:spPr>
                <a:xfrm>
                  <a:off x="8062913" y="4554082"/>
                  <a:ext cx="14654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41E4FF-FAFD-C836-2EA4-25A9AB42F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913" y="4554082"/>
                  <a:ext cx="146540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B8EC738-6971-DC7A-734C-22DF930A2A17}"/>
                    </a:ext>
                  </a:extLst>
                </p:cNvPr>
                <p:cNvSpPr txBox="1"/>
                <p:nvPr/>
              </p:nvSpPr>
              <p:spPr>
                <a:xfrm>
                  <a:off x="8062913" y="5015747"/>
                  <a:ext cx="3525837" cy="757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B8EC738-6971-DC7A-734C-22DF930A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913" y="5015747"/>
                  <a:ext cx="3525837" cy="757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BD08-DFAE-7B93-1E7B-94534533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0F7A-8B7F-DAAB-C54B-AD4801AF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9062CB-F2ED-6B3A-F2E9-87DAB62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78AF-7089-95F0-C8BD-A2B38D28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C2D6A-468E-907F-13EF-6AD3A830B0E8}"/>
              </a:ext>
            </a:extLst>
          </p:cNvPr>
          <p:cNvSpPr txBox="1"/>
          <p:nvPr/>
        </p:nvSpPr>
        <p:spPr>
          <a:xfrm>
            <a:off x="538163" y="490538"/>
            <a:ext cx="321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Brownian Bridge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7C031B-FA4C-57C9-2257-954C7031FD08}"/>
                  </a:ext>
                </a:extLst>
              </p:cNvPr>
              <p:cNvSpPr txBox="1"/>
              <p:nvPr/>
            </p:nvSpPr>
            <p:spPr>
              <a:xfrm>
                <a:off x="876724" y="2203170"/>
                <a:ext cx="70092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7C031B-FA4C-57C9-2257-954C7031F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24" y="2203170"/>
                <a:ext cx="70092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DA53F-CE49-B734-8259-AF79164F9FA3}"/>
                  </a:ext>
                </a:extLst>
              </p:cNvPr>
              <p:cNvSpPr txBox="1"/>
              <p:nvPr/>
            </p:nvSpPr>
            <p:spPr>
              <a:xfrm>
                <a:off x="876724" y="3342962"/>
                <a:ext cx="4856907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DA53F-CE49-B734-8259-AF79164F9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24" y="3342962"/>
                <a:ext cx="4856907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6B9C8-9671-C0B2-E97C-C91957C1216C}"/>
                  </a:ext>
                </a:extLst>
              </p:cNvPr>
              <p:cNvSpPr txBox="1"/>
              <p:nvPr/>
            </p:nvSpPr>
            <p:spPr>
              <a:xfrm>
                <a:off x="876724" y="4482754"/>
                <a:ext cx="506991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- not affected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6B9C8-9671-C0B2-E97C-C91957C1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24" y="4482754"/>
                <a:ext cx="5069914" cy="468205"/>
              </a:xfrm>
              <a:prstGeom prst="rect">
                <a:avLst/>
              </a:prstGeom>
              <a:blipFill>
                <a:blip r:embed="rId4"/>
                <a:stretch>
                  <a:fillRect l="-361" t="-7792" r="-84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C8BF5EA-3B6E-FBBD-8DF0-F4F2B4F2ED63}"/>
              </a:ext>
            </a:extLst>
          </p:cNvPr>
          <p:cNvSpPr txBox="1"/>
          <p:nvPr/>
        </p:nvSpPr>
        <p:spPr>
          <a:xfrm>
            <a:off x="876724" y="1408409"/>
            <a:ext cx="60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Define</a:t>
            </a:r>
            <a:r>
              <a:rPr lang="en-US" sz="2400" dirty="0"/>
              <a:t>: Brownian bridge from a to b on [0, T]</a:t>
            </a:r>
          </a:p>
        </p:txBody>
      </p:sp>
    </p:spTree>
    <p:extLst>
      <p:ext uri="{BB962C8B-B14F-4D97-AF65-F5344CB8AC3E}">
        <p14:creationId xmlns:p14="http://schemas.microsoft.com/office/powerpoint/2010/main" val="39956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EEBD3-5DF3-E523-A553-D24F2629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68E25-0613-0652-0369-6A7A574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92976-1E11-0D8A-6C2D-6F14654CABC5}"/>
              </a:ext>
            </a:extLst>
          </p:cNvPr>
          <p:cNvSpPr txBox="1"/>
          <p:nvPr/>
        </p:nvSpPr>
        <p:spPr>
          <a:xfrm>
            <a:off x="557213" y="433388"/>
            <a:ext cx="758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Brownian bridge as a stochastic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B15A-38EF-79D2-AE1E-BEB4F1F4DDD0}"/>
                  </a:ext>
                </a:extLst>
              </p:cNvPr>
              <p:cNvSpPr txBox="1"/>
              <p:nvPr/>
            </p:nvSpPr>
            <p:spPr>
              <a:xfrm>
                <a:off x="828675" y="1185862"/>
                <a:ext cx="10807382" cy="1405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Issues</a:t>
                </a:r>
                <a:r>
                  <a:rPr lang="en-US" sz="2400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Brownian bridge B(t) is not adapted to the filtration </a:t>
                </a:r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F0502020204030204" pitchFamily="34" charset="0"/>
                  </a:rPr>
                  <a:t>ℱ</a:t>
                </a:r>
                <a:r>
                  <a:rPr lang="en-US" sz="2400" dirty="0"/>
                  <a:t>(t) generated by W(t)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contradicts properties of Ito integral of a Gaussian process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7B15A-38EF-79D2-AE1E-BEB4F1F4D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1185862"/>
                <a:ext cx="10807382" cy="1405065"/>
              </a:xfrm>
              <a:prstGeom prst="rect">
                <a:avLst/>
              </a:prstGeom>
              <a:blipFill>
                <a:blip r:embed="rId2"/>
                <a:stretch>
                  <a:fillRect l="-902" t="-347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20B4F-5A00-9B48-9AA2-C73EA2E137FF}"/>
                  </a:ext>
                </a:extLst>
              </p:cNvPr>
              <p:cNvSpPr txBox="1"/>
              <p:nvPr/>
            </p:nvSpPr>
            <p:spPr>
              <a:xfrm>
                <a:off x="828675" y="2718549"/>
                <a:ext cx="8064836" cy="1420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Define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nary>
                              <m:nary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- Gaussian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20B4F-5A00-9B48-9AA2-C73EA2E1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718549"/>
                <a:ext cx="8064836" cy="1420902"/>
              </a:xfrm>
              <a:prstGeom prst="rect">
                <a:avLst/>
              </a:prstGeom>
              <a:blipFill>
                <a:blip r:embed="rId3"/>
                <a:stretch>
                  <a:fillRect l="-1209" t="-3433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0C6651-2E51-D050-0FE3-24C4EE552054}"/>
                  </a:ext>
                </a:extLst>
              </p:cNvPr>
              <p:cNvSpPr txBox="1"/>
              <p:nvPr/>
            </p:nvSpPr>
            <p:spPr>
              <a:xfrm>
                <a:off x="828675" y="4856360"/>
                <a:ext cx="6310189" cy="979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0C6651-2E51-D050-0FE3-24C4EE55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4856360"/>
                <a:ext cx="6310189" cy="979499"/>
              </a:xfrm>
              <a:prstGeom prst="rect">
                <a:avLst/>
              </a:prstGeom>
              <a:blipFill>
                <a:blip r:embed="rId4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FE2093-F91F-E23E-4D16-0C340344C304}"/>
              </a:ext>
            </a:extLst>
          </p:cNvPr>
          <p:cNvSpPr txBox="1"/>
          <p:nvPr/>
        </p:nvSpPr>
        <p:spPr>
          <a:xfrm>
            <a:off x="828675" y="4267073"/>
            <a:ext cx="1075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on the board, pdf of Brownian bridge and Kolmogorov second equation</a:t>
            </a:r>
          </a:p>
        </p:txBody>
      </p:sp>
    </p:spTree>
    <p:extLst>
      <p:ext uri="{BB962C8B-B14F-4D97-AF65-F5344CB8AC3E}">
        <p14:creationId xmlns:p14="http://schemas.microsoft.com/office/powerpoint/2010/main" val="13940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CD23B-79B9-E0AE-E6DA-780F3175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4DC7B-9CCB-4833-1C9F-7A2A641B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7F76E-7C2F-1473-A5B8-2A5C8201BF06}"/>
              </a:ext>
            </a:extLst>
          </p:cNvPr>
          <p:cNvSpPr txBox="1"/>
          <p:nvPr/>
        </p:nvSpPr>
        <p:spPr>
          <a:xfrm>
            <a:off x="557213" y="433388"/>
            <a:ext cx="758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Brownian bridge as a stochastic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17135-6567-9CD3-EAE1-C6D418D60AED}"/>
                  </a:ext>
                </a:extLst>
              </p:cNvPr>
              <p:cNvSpPr txBox="1"/>
              <p:nvPr/>
            </p:nvSpPr>
            <p:spPr>
              <a:xfrm>
                <a:off x="938213" y="1362076"/>
                <a:ext cx="5433475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17135-6567-9CD3-EAE1-C6D418D6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3" y="1362076"/>
                <a:ext cx="5433475" cy="809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E92581-C9AC-6CDB-C8CB-FDD99F8E90E8}"/>
              </a:ext>
            </a:extLst>
          </p:cNvPr>
          <p:cNvSpPr txBox="1"/>
          <p:nvPr/>
        </p:nvSpPr>
        <p:spPr>
          <a:xfrm>
            <a:off x="557213" y="2888108"/>
            <a:ext cx="9530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density of a Brownian bridge from 0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A24AA-32C8-418E-2811-BF55ED522B36}"/>
                  </a:ext>
                </a:extLst>
              </p:cNvPr>
              <p:cNvSpPr txBox="1"/>
              <p:nvPr/>
            </p:nvSpPr>
            <p:spPr>
              <a:xfrm>
                <a:off x="826805" y="3818372"/>
                <a:ext cx="11089766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𝜋𝜏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A24AA-32C8-418E-2811-BF55ED52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5" y="3818372"/>
                <a:ext cx="11089766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045A33-33D9-DAB2-F3AC-1EA954D92B9F}"/>
              </a:ext>
            </a:extLst>
          </p:cNvPr>
          <p:cNvSpPr txBox="1"/>
          <p:nvPr/>
        </p:nvSpPr>
        <p:spPr>
          <a:xfrm>
            <a:off x="938213" y="530622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Shreve</a:t>
            </a:r>
          </a:p>
        </p:txBody>
      </p:sp>
    </p:spTree>
    <p:extLst>
      <p:ext uri="{BB962C8B-B14F-4D97-AF65-F5344CB8AC3E}">
        <p14:creationId xmlns:p14="http://schemas.microsoft.com/office/powerpoint/2010/main" val="124664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C0AD00-B3B2-824D-07E7-907A1D1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39315-2C50-E931-BF16-1E7A45A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BF51D-F928-3DFA-268F-21181CA2C34F}"/>
              </a:ext>
            </a:extLst>
          </p:cNvPr>
          <p:cNvSpPr txBox="1"/>
          <p:nvPr/>
        </p:nvSpPr>
        <p:spPr>
          <a:xfrm>
            <a:off x="557213" y="433388"/>
            <a:ext cx="4906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Kolmogorov-Smirnov test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9B52DB3-C326-6046-537F-FA0DF0BB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152525"/>
            <a:ext cx="5524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835B9-524E-86C2-1FF9-1502997297C8}"/>
              </a:ext>
            </a:extLst>
          </p:cNvPr>
          <p:cNvSpPr txBox="1"/>
          <p:nvPr/>
        </p:nvSpPr>
        <p:spPr>
          <a:xfrm>
            <a:off x="833439" y="1209676"/>
            <a:ext cx="495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Gist</a:t>
            </a:r>
            <a:r>
              <a:rPr lang="en-US" sz="2400" dirty="0"/>
              <a:t>: Non-parametric of the equality of one-dimensional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6E180-9832-C0D8-F0E5-420C4FB47239}"/>
                  </a:ext>
                </a:extLst>
              </p:cNvPr>
              <p:cNvSpPr txBox="1"/>
              <p:nvPr/>
            </p:nvSpPr>
            <p:spPr>
              <a:xfrm>
                <a:off x="833439" y="2232186"/>
                <a:ext cx="4281486" cy="121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Define</a:t>
                </a:r>
                <a:r>
                  <a:rPr lang="en-US" sz="2400" dirty="0"/>
                  <a:t>: K-S statistic: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6E180-9832-C0D8-F0E5-420C4FB4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9" y="2232186"/>
                <a:ext cx="4281486" cy="1216551"/>
              </a:xfrm>
              <a:prstGeom prst="rect">
                <a:avLst/>
              </a:prstGeom>
              <a:blipFill>
                <a:blip r:embed="rId3"/>
                <a:stretch>
                  <a:fillRect l="-2279" t="-4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6E8605-A3FA-5F55-D36F-8883D244D865}"/>
                  </a:ext>
                </a:extLst>
              </p:cNvPr>
              <p:cNvSpPr txBox="1"/>
              <p:nvPr/>
            </p:nvSpPr>
            <p:spPr>
              <a:xfrm>
                <a:off x="833439" y="3640250"/>
                <a:ext cx="56588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convergence to 0 as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&amp; </a:t>
                </a:r>
                <a:r>
                  <a:rPr lang="en-US" sz="2400" i="1" dirty="0"/>
                  <a:t>B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– Brownian Bridge from 0 to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6E8605-A3FA-5F55-D36F-8883D244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9" y="3640250"/>
                <a:ext cx="5658801" cy="1200329"/>
              </a:xfrm>
              <a:prstGeom prst="rect">
                <a:avLst/>
              </a:prstGeom>
              <a:blipFill>
                <a:blip r:embed="rId4"/>
                <a:stretch>
                  <a:fillRect l="-172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8" descr="{\displaystyle n}">
            <a:extLst>
              <a:ext uri="{FF2B5EF4-FFF2-40B4-BE49-F238E27FC236}">
                <a16:creationId xmlns:a16="http://schemas.microsoft.com/office/drawing/2014/main" id="{B3C6AEC8-4010-6E9D-56D8-89FC6614E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3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B3833-58D8-9E56-ECAE-215FA48F7DAC}"/>
              </a:ext>
            </a:extLst>
          </p:cNvPr>
          <p:cNvSpPr txBox="1"/>
          <p:nvPr/>
        </p:nvSpPr>
        <p:spPr>
          <a:xfrm>
            <a:off x="833439" y="5029789"/>
            <a:ext cx="340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Kolmogorov, 1933</a:t>
            </a:r>
          </a:p>
        </p:txBody>
      </p:sp>
    </p:spTree>
    <p:extLst>
      <p:ext uri="{BB962C8B-B14F-4D97-AF65-F5344CB8AC3E}">
        <p14:creationId xmlns:p14="http://schemas.microsoft.com/office/powerpoint/2010/main" val="235431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8C720A-15B5-23E1-8C49-E352F02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9EE37-6A47-BA21-8890-74088FC4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DCEF-1CAD-B0FB-19A7-E1F40EBABACC}"/>
              </a:ext>
            </a:extLst>
          </p:cNvPr>
          <p:cNvSpPr txBox="1"/>
          <p:nvPr/>
        </p:nvSpPr>
        <p:spPr>
          <a:xfrm>
            <a:off x="557213" y="433388"/>
            <a:ext cx="7119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value of a Brownian Motion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E4BC3-EFB2-6CF9-73AE-4D5ED699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39" y="979879"/>
            <a:ext cx="5898461" cy="5098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07392-3C25-DFEB-7058-303C54E8A012}"/>
                  </a:ext>
                </a:extLst>
              </p:cNvPr>
              <p:cNvSpPr txBox="1"/>
              <p:nvPr/>
            </p:nvSpPr>
            <p:spPr>
              <a:xfrm>
                <a:off x="789204" y="1438275"/>
                <a:ext cx="51911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Define</a:t>
                </a:r>
                <a:r>
                  <a:rPr lang="en-US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07392-3C25-DFEB-7058-303C54E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4" y="1438275"/>
                <a:ext cx="5191125" cy="830997"/>
              </a:xfrm>
              <a:prstGeom prst="rect">
                <a:avLst/>
              </a:prstGeom>
              <a:blipFill>
                <a:blip r:embed="rId3"/>
                <a:stretch>
                  <a:fillRect l="-176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865B4-F944-15EF-D20C-E6EA886DB8EC}"/>
                  </a:ext>
                </a:extLst>
              </p:cNvPr>
              <p:cNvSpPr txBox="1"/>
              <p:nvPr/>
            </p:nvSpPr>
            <p:spPr>
              <a:xfrm>
                <a:off x="732054" y="2944815"/>
                <a:ext cx="54458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Reflection path equality</a:t>
                </a:r>
                <a:r>
                  <a:rPr lang="en-US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865B4-F944-15EF-D20C-E6EA886D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4" y="2944815"/>
                <a:ext cx="5445850" cy="830997"/>
              </a:xfrm>
              <a:prstGeom prst="rect">
                <a:avLst/>
              </a:prstGeom>
              <a:blipFill>
                <a:blip r:embed="rId4"/>
                <a:stretch>
                  <a:fillRect l="-168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9DEBE3-BA80-ADF2-3DAA-A3173AFB5A3B}"/>
                  </a:ext>
                </a:extLst>
              </p:cNvPr>
              <p:cNvSpPr txBox="1"/>
              <p:nvPr/>
            </p:nvSpPr>
            <p:spPr>
              <a:xfrm>
                <a:off x="789204" y="4451355"/>
                <a:ext cx="58528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Consider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≫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9DEBE3-BA80-ADF2-3DAA-A3173AFB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4" y="4451355"/>
                <a:ext cx="5852884" cy="830997"/>
              </a:xfrm>
              <a:prstGeom prst="rect">
                <a:avLst/>
              </a:prstGeom>
              <a:blipFill>
                <a:blip r:embed="rId5"/>
                <a:stretch>
                  <a:fillRect l="-1561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0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E5C51-2546-1642-3867-E7BCE83A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ICEF,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71DF5-99DB-FB10-7E52-533AF32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7DA1-F62D-41F1-9B30-F9CD7713391E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3D569-6B4A-626E-E192-5AC26F5E441F}"/>
              </a:ext>
            </a:extLst>
          </p:cNvPr>
          <p:cNvSpPr txBox="1"/>
          <p:nvPr/>
        </p:nvSpPr>
        <p:spPr>
          <a:xfrm>
            <a:off x="557213" y="433388"/>
            <a:ext cx="7119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value of a Brownian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AA37B-50E3-CA4B-A0DE-198F9E7B5A90}"/>
                  </a:ext>
                </a:extLst>
              </p:cNvPr>
              <p:cNvSpPr txBox="1"/>
              <p:nvPr/>
            </p:nvSpPr>
            <p:spPr>
              <a:xfrm>
                <a:off x="870167" y="1190794"/>
                <a:ext cx="6853671" cy="1295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Joint distribution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3AA37B-50E3-CA4B-A0DE-198F9E7B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" y="1190794"/>
                <a:ext cx="6853671" cy="1295996"/>
              </a:xfrm>
              <a:prstGeom prst="rect">
                <a:avLst/>
              </a:prstGeom>
              <a:blipFill>
                <a:blip r:embed="rId2"/>
                <a:stretch>
                  <a:fillRect l="-1423" t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355DE3-DF38-A951-4228-C6C19364E328}"/>
              </a:ext>
            </a:extLst>
          </p:cNvPr>
          <p:cNvSpPr txBox="1"/>
          <p:nvPr/>
        </p:nvSpPr>
        <p:spPr>
          <a:xfrm>
            <a:off x="870167" y="2722110"/>
            <a:ext cx="27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on the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0CBEA-EA83-D4B0-2858-A4279E3C2F93}"/>
                  </a:ext>
                </a:extLst>
              </p:cNvPr>
              <p:cNvSpPr txBox="1"/>
              <p:nvPr/>
            </p:nvSpPr>
            <p:spPr>
              <a:xfrm>
                <a:off x="870166" y="3822048"/>
                <a:ext cx="7073683" cy="1285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Conditional distribution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0CBEA-EA83-D4B0-2858-A4279E3C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6" y="3822048"/>
                <a:ext cx="7073683" cy="1285480"/>
              </a:xfrm>
              <a:prstGeom prst="rect">
                <a:avLst/>
              </a:prstGeom>
              <a:blipFill>
                <a:blip r:embed="rId3"/>
                <a:stretch>
                  <a:fillRect l="-1379" t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D20C52-843C-D8DA-2DEB-F5AECE224FCE}"/>
              </a:ext>
            </a:extLst>
          </p:cNvPr>
          <p:cNvSpPr txBox="1"/>
          <p:nvPr/>
        </p:nvSpPr>
        <p:spPr>
          <a:xfrm>
            <a:off x="870166" y="5334000"/>
            <a:ext cx="27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Proof</a:t>
            </a:r>
            <a:r>
              <a:rPr lang="en-US" sz="2400" dirty="0"/>
              <a:t>: on the board</a:t>
            </a:r>
          </a:p>
        </p:txBody>
      </p:sp>
    </p:spTree>
    <p:extLst>
      <p:ext uri="{BB962C8B-B14F-4D97-AF65-F5344CB8AC3E}">
        <p14:creationId xmlns:p14="http://schemas.microsoft.com/office/powerpoint/2010/main" val="194358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668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Source Sans Pro</vt:lpstr>
      <vt:lpstr>Office Theme</vt:lpstr>
      <vt:lpstr>Brownian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Андриянченко Александр Валерьевич</dc:creator>
  <cp:lastModifiedBy>Андриянченко Александр Валерьевич</cp:lastModifiedBy>
  <cp:revision>9</cp:revision>
  <dcterms:created xsi:type="dcterms:W3CDTF">2024-10-07T19:48:02Z</dcterms:created>
  <dcterms:modified xsi:type="dcterms:W3CDTF">2024-10-10T11:46:52Z</dcterms:modified>
</cp:coreProperties>
</file>