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f4c6c61ec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2bf4c6c61ec_1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f5032b979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bf5032b97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f5032b979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bf5032b9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f4c6c61ec_1_1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bf4c6c61ec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f4c6c61ec_1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bf4c6c61ec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f5032b979_0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bf5032b97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f4c6c61ec_1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bf4c6c61ec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f4c6c61ec_1_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bf4c6c61ec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f4c6c61ec_1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bf4c6c61ec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4c6c61ec_1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bf4c6c61ec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f4c6c61ec_1_1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bf4c6c61ec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f5032b979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bf5032b9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856000" y="-71289"/>
            <a:ext cx="6413400" cy="52860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</a:pPr>
            <a:endParaRPr sz="23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 type="tx">
  <p:cSld name="TITLE_AND_BODY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892969" y="1701105"/>
            <a:ext cx="7358063" cy="174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129605" y="334863"/>
            <a:ext cx="6875859" cy="312092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92969" y="3542854"/>
            <a:ext cx="7358063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892969" y="4319736"/>
            <a:ext cx="7358063" cy="59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marL="2743200" lvl="5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4437983" y="4875609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>
            <a:spLocks noGrp="1"/>
          </p:cNvSpPr>
          <p:nvPr>
            <p:ph type="pic" idx="2"/>
          </p:nvPr>
        </p:nvSpPr>
        <p:spPr>
          <a:xfrm>
            <a:off x="4723805" y="334863"/>
            <a:ext cx="3750469" cy="4339828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69727" y="334863"/>
            <a:ext cx="3750469" cy="210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669727" y="2511475"/>
            <a:ext cx="3750469" cy="216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marL="2743200" lvl="5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4723805" y="1372939"/>
            <a:ext cx="3750469" cy="3315146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3750469" cy="331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1pPr>
            <a:lvl2pPr marL="914400" lvl="1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2pPr>
            <a:lvl3pPr marL="1371600" lvl="2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4pPr>
            <a:lvl5pPr marL="2286000" lvl="4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9727" y="669727"/>
            <a:ext cx="7804547" cy="380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>
            <a:spLocks noGrp="1"/>
          </p:cNvSpPr>
          <p:nvPr>
            <p:ph type="pic" idx="2"/>
          </p:nvPr>
        </p:nvSpPr>
        <p:spPr>
          <a:xfrm>
            <a:off x="4723805" y="2685604"/>
            <a:ext cx="3750469" cy="198908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2"/>
          <p:cNvSpPr>
            <a:spLocks noGrp="1"/>
          </p:cNvSpPr>
          <p:nvPr>
            <p:ph type="pic" idx="3"/>
          </p:nvPr>
        </p:nvSpPr>
        <p:spPr>
          <a:xfrm>
            <a:off x="4728177" y="468809"/>
            <a:ext cx="3750469" cy="1989088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"/>
          <p:cNvSpPr>
            <a:spLocks noGrp="1"/>
          </p:cNvSpPr>
          <p:nvPr>
            <p:ph type="pic" idx="4"/>
          </p:nvPr>
        </p:nvSpPr>
        <p:spPr>
          <a:xfrm>
            <a:off x="669727" y="468809"/>
            <a:ext cx="3750469" cy="4205883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892969" y="3355330"/>
            <a:ext cx="7358063" cy="24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892969" y="2250281"/>
            <a:ext cx="7358063" cy="361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rm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hyperlink" Target="http://www.youtube.com/watch?v=NaldkmCouL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hyperlink" Target="http://www.youtube.com/watch?v=2lZZ_FzlIJ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hyperlink" Target="http://www.youtube.com/watch?v=Idy6xQ5YQ7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9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5"/>
          <p:cNvCxnSpPr/>
          <p:nvPr/>
        </p:nvCxnSpPr>
        <p:spPr>
          <a:xfrm rot="10800000" flipH="1">
            <a:off x="3661171" y="601562"/>
            <a:ext cx="1" cy="1041506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1" name="Google Shape;101;p25"/>
          <p:cNvSpPr txBox="1"/>
          <p:nvPr/>
        </p:nvSpPr>
        <p:spPr>
          <a:xfrm>
            <a:off x="3301325" y="1459376"/>
            <a:ext cx="57960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2800"/>
              <a:buFont typeface="Verdana"/>
              <a:buNone/>
            </a:pPr>
            <a:r>
              <a:rPr lang="en-CA" sz="2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Clustering Methods in Machine Learning</a:t>
            </a:r>
            <a:endParaRPr sz="2800" b="0" i="0" u="none" strike="noStrike" cap="none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3347979" y="731405"/>
            <a:ext cx="5702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700"/>
              <a:buFont typeface="Verdana"/>
              <a:buNone/>
            </a:pPr>
            <a:r>
              <a:rPr lang="en-CA" sz="1700" b="0" i="0" u="none" strike="noStrike" cap="none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International College of Economics and Finance</a:t>
            </a:r>
            <a:endParaRPr sz="1700" b="0" i="0" u="none" strike="noStrike" cap="none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479" y="655616"/>
            <a:ext cx="1514953" cy="454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/>
          <p:nvPr/>
        </p:nvSpPr>
        <p:spPr>
          <a:xfrm>
            <a:off x="6694585" y="4077019"/>
            <a:ext cx="2072042" cy="56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400"/>
              <a:buFont typeface="Verdana"/>
              <a:buNone/>
            </a:pPr>
            <a:r>
              <a:rPr lang="en-CA" sz="1400" b="0" i="0" u="none" strike="noStrike" cap="none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Prepared by:</a:t>
            </a:r>
            <a:endParaRPr sz="9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CA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Rafaelyan George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Moscow, 2023</a:t>
            </a:r>
            <a:endParaRPr sz="900"/>
          </a:p>
        </p:txBody>
      </p:sp>
      <p:pic>
        <p:nvPicPr>
          <p:cNvPr id="105" name="Google Shape;10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479" y="3417646"/>
            <a:ext cx="1514953" cy="122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4"/>
          <p:cNvCxnSpPr/>
          <p:nvPr/>
        </p:nvCxnSpPr>
        <p:spPr>
          <a:xfrm>
            <a:off x="553640" y="934633"/>
            <a:ext cx="80367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0" name="Google Shape;200;p34"/>
          <p:cNvSpPr txBox="1"/>
          <p:nvPr/>
        </p:nvSpPr>
        <p:spPr>
          <a:xfrm>
            <a:off x="553650" y="1249100"/>
            <a:ext cx="8036700" cy="3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Steps to Affinity propagation: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1)Define 2 variables r(i, k) - responsibility and a(i, k) - accumulated evidence for each point, both values are initially zero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2)r(i, k) ← s(i, k) - max[a(i, k’) + s*i, k’) ∀ k’ ≠ k] where s(i, k) is the negative of the euclidean distance between i and k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3)a(i, k) ← min[0, r(k,k) + ∑r(i’, k) s.t. i’ ∉ {i, k}]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4)Measure convergence of both r(i, k) and a(i, k) via: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r</a:t>
            </a:r>
            <a:r>
              <a:rPr lang="en-CA" sz="1800" baseline="-250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t+1</a:t>
            </a: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(i, k) = λ*r</a:t>
            </a:r>
            <a:r>
              <a:rPr lang="en-CA" sz="1800" baseline="-250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(i, k) + (1 - λ)*r</a:t>
            </a:r>
            <a:r>
              <a:rPr lang="en-CA" sz="1800" baseline="-250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t+1</a:t>
            </a: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(i, k), λ is user-defined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a</a:t>
            </a:r>
            <a:r>
              <a:rPr lang="en-CA" sz="1800" baseline="-250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t+1</a:t>
            </a: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(i, k) = λ*a</a:t>
            </a:r>
            <a:r>
              <a:rPr lang="en-CA" sz="1800" baseline="-250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(i, k) + (1 - λ)*a</a:t>
            </a:r>
            <a:r>
              <a:rPr lang="en-CA" sz="1800" baseline="-250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t+1</a:t>
            </a: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(i, k), λ is user-defined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5)Repeat 2, 3 and 4 until convergence for each element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6)Choose points that satisfy r(k, k) + a(k, k) ⩾ 0 as exemplars and assign other points to them based on argmax[s(i, k)]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557832" y="445640"/>
            <a:ext cx="6630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600"/>
              <a:buFont typeface="Verdana"/>
              <a:buNone/>
            </a:pPr>
            <a:r>
              <a:rPr lang="en-CA" sz="26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Affinity propagation</a:t>
            </a:r>
            <a:endParaRPr sz="26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20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8453663" y="4814918"/>
            <a:ext cx="141000" cy="18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ru-RU" sz="800" dirty="0">
                <a:latin typeface="Verdana"/>
                <a:ea typeface="Verdana"/>
                <a:sym typeface="Verdana"/>
              </a:rPr>
              <a:t>9</a:t>
            </a:r>
            <a:endParaRPr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35"/>
          <p:cNvCxnSpPr/>
          <p:nvPr/>
        </p:nvCxnSpPr>
        <p:spPr>
          <a:xfrm>
            <a:off x="553640" y="934633"/>
            <a:ext cx="80367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9" name="Google Shape;209;p35"/>
          <p:cNvSpPr txBox="1"/>
          <p:nvPr/>
        </p:nvSpPr>
        <p:spPr>
          <a:xfrm>
            <a:off x="557832" y="445640"/>
            <a:ext cx="6630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600"/>
              <a:buFont typeface="Verdana"/>
              <a:buNone/>
            </a:pPr>
            <a:r>
              <a:rPr lang="en-CA" sz="2600" b="1" i="0" u="none" strike="noStrike" cap="none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CA" sz="26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ffinity propagation</a:t>
            </a:r>
            <a:endParaRPr sz="26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20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8453662" y="4814918"/>
            <a:ext cx="202657" cy="18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ru-RU" sz="800" dirty="0">
                <a:latin typeface="Verdana"/>
                <a:ea typeface="Verdana"/>
                <a:sym typeface="Verdana"/>
              </a:rPr>
              <a:t>10</a:t>
            </a:r>
            <a:endParaRPr sz="900" dirty="0"/>
          </a:p>
        </p:txBody>
      </p:sp>
      <p:pic>
        <p:nvPicPr>
          <p:cNvPr id="212" name="Google Shape;212;p35" descr="An example of clustering of points in a 2D plane using the affinity propagation algorithm. Number of artificial clusters: 3." title="Interactive clustering with affinity propagat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213" y="1249076"/>
            <a:ext cx="6429567" cy="34487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9EE86C-930B-46AA-B136-F6B3F3B7F986}"/>
              </a:ext>
            </a:extLst>
          </p:cNvPr>
          <p:cNvSpPr txBox="1"/>
          <p:nvPr/>
        </p:nvSpPr>
        <p:spPr>
          <a:xfrm>
            <a:off x="2491131" y="4755654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https://www.youtube.com/watch?v=NaldkmCouLw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>
            <a:off x="79031" y="56320"/>
            <a:ext cx="8985938" cy="5030859"/>
          </a:xfrm>
          <a:prstGeom prst="rect">
            <a:avLst/>
          </a:prstGeom>
          <a:solidFill>
            <a:srgbClr val="014C90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2100" y="1188549"/>
            <a:ext cx="3059849" cy="91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3223" y="2642183"/>
            <a:ext cx="2053165" cy="1659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6"/>
          <p:cNvCxnSpPr/>
          <p:nvPr/>
        </p:nvCxnSpPr>
        <p:spPr>
          <a:xfrm>
            <a:off x="553640" y="934633"/>
            <a:ext cx="8036719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26"/>
          <p:cNvSpPr txBox="1"/>
          <p:nvPr/>
        </p:nvSpPr>
        <p:spPr>
          <a:xfrm>
            <a:off x="557832" y="315797"/>
            <a:ext cx="6630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300"/>
              <a:buFont typeface="Verdana"/>
              <a:buNone/>
            </a:pPr>
            <a:r>
              <a:rPr lang="en-CA" sz="23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Clustering and classification</a:t>
            </a:r>
            <a:endParaRPr sz="23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19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/>
        </p:nvSpPr>
        <p:spPr>
          <a:xfrm>
            <a:off x="8459299" y="4818950"/>
            <a:ext cx="135253" cy="143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Verdana"/>
              <a:buNone/>
            </a:pPr>
            <a:r>
              <a:rPr lang="en-CA" sz="7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900"/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70925"/>
            <a:ext cx="3920012" cy="26117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608075" y="1433325"/>
            <a:ext cx="36708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Verdana"/>
                <a:ea typeface="Verdana"/>
                <a:cs typeface="Verdana"/>
                <a:sym typeface="Verdana"/>
              </a:rPr>
              <a:t>Classification is supervised: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Verdana"/>
                <a:ea typeface="Verdana"/>
                <a:cs typeface="Verdana"/>
                <a:sym typeface="Verdana"/>
              </a:rPr>
              <a:t> -Discrete, finite, known number of classes with known 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Verdana"/>
                <a:ea typeface="Verdana"/>
                <a:cs typeface="Verdana"/>
                <a:sym typeface="Verdana"/>
              </a:rPr>
              <a:t> -deterministic rigid models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Verdana"/>
                <a:ea typeface="Verdana"/>
                <a:cs typeface="Verdana"/>
                <a:sym typeface="Verdana"/>
              </a:rPr>
              <a:t> -stationary models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Verdana"/>
                <a:ea typeface="Verdana"/>
                <a:cs typeface="Verdana"/>
                <a:sym typeface="Verdana"/>
              </a:rPr>
              <a:t>Clustering is unsupervised: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Verdana"/>
                <a:ea typeface="Verdana"/>
                <a:cs typeface="Verdana"/>
                <a:sym typeface="Verdana"/>
              </a:rPr>
              <a:t> -Unknown number of classes with unknown features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Verdana"/>
                <a:ea typeface="Verdana"/>
                <a:cs typeface="Verdana"/>
                <a:sym typeface="Verdana"/>
              </a:rPr>
              <a:t> -High-dim data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Verdana"/>
                <a:ea typeface="Verdana"/>
                <a:cs typeface="Verdana"/>
                <a:sym typeface="Verdana"/>
              </a:rPr>
              <a:t> -Big Data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7"/>
          <p:cNvCxnSpPr/>
          <p:nvPr/>
        </p:nvCxnSpPr>
        <p:spPr>
          <a:xfrm>
            <a:off x="553640" y="934633"/>
            <a:ext cx="80367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1" name="Google Shape;121;p27"/>
          <p:cNvSpPr txBox="1"/>
          <p:nvPr/>
        </p:nvSpPr>
        <p:spPr>
          <a:xfrm>
            <a:off x="557832" y="314690"/>
            <a:ext cx="6630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600"/>
              <a:buFont typeface="Verdana"/>
              <a:buNone/>
            </a:pPr>
            <a:r>
              <a:rPr lang="en-CA" sz="26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Why is clustering useful?</a:t>
            </a:r>
            <a:endParaRPr sz="26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20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/>
        </p:nvSpPr>
        <p:spPr>
          <a:xfrm>
            <a:off x="8453663" y="4814918"/>
            <a:ext cx="141000" cy="18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ru-RU" sz="800" dirty="0">
                <a:latin typeface="Verdana"/>
                <a:ea typeface="Verdana"/>
                <a:sym typeface="Verdana"/>
              </a:rPr>
              <a:t>2</a:t>
            </a:r>
            <a:endParaRPr sz="900" dirty="0"/>
          </a:p>
        </p:txBody>
      </p:sp>
      <p:sp>
        <p:nvSpPr>
          <p:cNvPr id="124" name="Google Shape;124;p27"/>
          <p:cNvSpPr txBox="1"/>
          <p:nvPr/>
        </p:nvSpPr>
        <p:spPr>
          <a:xfrm>
            <a:off x="557832" y="1442870"/>
            <a:ext cx="1925700" cy="759300"/>
          </a:xfrm>
          <a:prstGeom prst="rect">
            <a:avLst/>
          </a:prstGeom>
          <a:solidFill>
            <a:srgbClr val="102D69"/>
          </a:solidFill>
          <a:ln w="259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</a:pPr>
            <a:r>
              <a:rPr lang="en-CA" sz="1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Anomaly and Outlier detection</a:t>
            </a:r>
            <a:endParaRPr sz="15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557832" y="3344045"/>
            <a:ext cx="1925700" cy="759300"/>
          </a:xfrm>
          <a:prstGeom prst="rect">
            <a:avLst/>
          </a:prstGeom>
          <a:solidFill>
            <a:srgbClr val="102D69"/>
          </a:solidFill>
          <a:ln w="259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</a:pPr>
            <a:r>
              <a:rPr lang="en-CA" sz="1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Dimensionality Reduction</a:t>
            </a:r>
            <a:endParaRPr sz="15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2732849" y="1442720"/>
            <a:ext cx="5857500" cy="759600"/>
          </a:xfrm>
          <a:prstGeom prst="rect">
            <a:avLst/>
          </a:prstGeom>
          <a:noFill/>
          <a:ln w="19800" cap="flat" cmpd="sng">
            <a:solidFill>
              <a:srgbClr val="102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350" rIns="0" bIns="0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lang="en-CA" sz="1500">
                <a:latin typeface="Verdana"/>
                <a:ea typeface="Verdana"/>
                <a:cs typeface="Verdana"/>
                <a:sym typeface="Verdana"/>
              </a:rPr>
              <a:t>Identify areas in your data that are not representative or indicate the necessity of changes to the model</a:t>
            </a: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2732849" y="3343895"/>
            <a:ext cx="5857500" cy="759600"/>
          </a:xfrm>
          <a:prstGeom prst="rect">
            <a:avLst/>
          </a:prstGeom>
          <a:noFill/>
          <a:ln w="19800" cap="flat" cmpd="sng">
            <a:solidFill>
              <a:srgbClr val="102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350" rIns="0" bIns="0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lang="en-CA" sz="1500">
                <a:latin typeface="Verdana"/>
                <a:ea typeface="Verdana"/>
                <a:cs typeface="Verdana"/>
                <a:sym typeface="Verdana"/>
              </a:rPr>
              <a:t>Overcome the curse of dimensionality by identifying low-variance dimensions/ dimensions that don’t contribute to clusters and get rid of them</a:t>
            </a: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557832" y="2393458"/>
            <a:ext cx="1925700" cy="759300"/>
          </a:xfrm>
          <a:prstGeom prst="rect">
            <a:avLst/>
          </a:prstGeom>
          <a:solidFill>
            <a:srgbClr val="102D69"/>
          </a:solidFill>
          <a:ln w="259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</a:pPr>
            <a:r>
              <a:rPr lang="en-CA" sz="1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Segmentation</a:t>
            </a:r>
            <a:endParaRPr sz="15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2732849" y="2393308"/>
            <a:ext cx="5857500" cy="759600"/>
          </a:xfrm>
          <a:prstGeom prst="rect">
            <a:avLst/>
          </a:prstGeom>
          <a:noFill/>
          <a:ln w="19800" cap="flat" cmpd="sng">
            <a:solidFill>
              <a:srgbClr val="102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350" rIns="0" bIns="0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lang="en-CA" sz="1500">
                <a:latin typeface="Verdana"/>
                <a:ea typeface="Verdana"/>
                <a:cs typeface="Verdana"/>
                <a:sym typeface="Verdana"/>
              </a:rPr>
              <a:t>Divide your data into segments to use different models for better overall prediction power</a:t>
            </a: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8"/>
          <p:cNvCxnSpPr/>
          <p:nvPr/>
        </p:nvCxnSpPr>
        <p:spPr>
          <a:xfrm>
            <a:off x="553640" y="934633"/>
            <a:ext cx="8036719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5" name="Google Shape;135;p28"/>
          <p:cNvSpPr txBox="1"/>
          <p:nvPr/>
        </p:nvSpPr>
        <p:spPr>
          <a:xfrm>
            <a:off x="557832" y="315797"/>
            <a:ext cx="6630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300"/>
              <a:buFont typeface="Verdana"/>
              <a:buNone/>
            </a:pPr>
            <a:r>
              <a:rPr lang="en-CA" sz="23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Algorithms to be covered today</a:t>
            </a:r>
            <a:endParaRPr sz="23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19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/>
        </p:nvSpPr>
        <p:spPr>
          <a:xfrm>
            <a:off x="542507" y="1488570"/>
            <a:ext cx="1925700" cy="759300"/>
          </a:xfrm>
          <a:prstGeom prst="rect">
            <a:avLst/>
          </a:prstGeom>
          <a:solidFill>
            <a:srgbClr val="102D69"/>
          </a:solidFill>
          <a:ln w="259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</a:pPr>
            <a:r>
              <a:rPr lang="en-CA" sz="1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K-means</a:t>
            </a:r>
            <a:endParaRPr sz="15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2721799" y="1488570"/>
            <a:ext cx="5857500" cy="759600"/>
          </a:xfrm>
          <a:prstGeom prst="rect">
            <a:avLst/>
          </a:prstGeom>
          <a:noFill/>
          <a:ln w="19800" cap="flat" cmpd="sng">
            <a:solidFill>
              <a:srgbClr val="102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350" rIns="0" bIns="0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lang="en-CA" sz="1500">
                <a:latin typeface="Verdana"/>
                <a:ea typeface="Verdana"/>
                <a:cs typeface="Verdana"/>
                <a:sym typeface="Verdana"/>
              </a:rPr>
              <a:t>The fundamental algorithm to all ML</a:t>
            </a: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8459299" y="4803704"/>
            <a:ext cx="135253" cy="1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Verdana"/>
              <a:buNone/>
            </a:pPr>
            <a:r>
              <a:rPr lang="ru-RU" sz="700" dirty="0">
                <a:latin typeface="Verdana"/>
                <a:ea typeface="Verdana"/>
                <a:cs typeface="Verdana"/>
                <a:sym typeface="Verdana"/>
              </a:rPr>
              <a:t>3</a:t>
            </a:r>
            <a:endParaRPr sz="7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542507" y="2375609"/>
            <a:ext cx="1925700" cy="759300"/>
          </a:xfrm>
          <a:prstGeom prst="rect">
            <a:avLst/>
          </a:prstGeom>
          <a:solidFill>
            <a:srgbClr val="102D69"/>
          </a:solidFill>
          <a:ln w="259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</a:pPr>
            <a:r>
              <a:rPr lang="en-CA" sz="1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DBSCAN, HDBSCAN, OPTICS</a:t>
            </a:r>
            <a:endParaRPr sz="15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542507" y="3307200"/>
            <a:ext cx="1925700" cy="759300"/>
          </a:xfrm>
          <a:prstGeom prst="rect">
            <a:avLst/>
          </a:prstGeom>
          <a:solidFill>
            <a:srgbClr val="102D69"/>
          </a:solidFill>
          <a:ln w="259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</a:pPr>
            <a:r>
              <a:rPr lang="en-CA" sz="1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Affinity propagation</a:t>
            </a:r>
            <a:endParaRPr sz="15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2713415" y="2375562"/>
            <a:ext cx="5865900" cy="759600"/>
          </a:xfrm>
          <a:prstGeom prst="rect">
            <a:avLst/>
          </a:prstGeom>
          <a:noFill/>
          <a:ln w="19800" cap="flat" cmpd="sng">
            <a:solidFill>
              <a:srgbClr val="102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350" rIns="0" bIns="0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lang="en-CA" sz="1500">
                <a:latin typeface="Verdana"/>
                <a:ea typeface="Verdana"/>
                <a:cs typeface="Verdana"/>
                <a:sym typeface="Verdana"/>
              </a:rPr>
              <a:t>A popular algorithm for data clustering and its less popular more specialised variations </a:t>
            </a:r>
            <a:endParaRPr sz="900"/>
          </a:p>
          <a:p>
            <a: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2744000" y="3307183"/>
            <a:ext cx="5857500" cy="759300"/>
          </a:xfrm>
          <a:prstGeom prst="rect">
            <a:avLst/>
          </a:prstGeom>
          <a:noFill/>
          <a:ln w="19800" cap="flat" cmpd="sng">
            <a:solidFill>
              <a:srgbClr val="102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350" rIns="0" bIns="0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lang="en-CA" sz="1500">
                <a:latin typeface="Verdana"/>
                <a:ea typeface="Verdana"/>
                <a:cs typeface="Verdana"/>
                <a:sym typeface="Verdana"/>
              </a:rPr>
              <a:t>A rather exotic algorithm for some special data cases</a:t>
            </a:r>
            <a:endParaRPr sz="900"/>
          </a:p>
          <a:p>
            <a: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29"/>
          <p:cNvCxnSpPr/>
          <p:nvPr/>
        </p:nvCxnSpPr>
        <p:spPr>
          <a:xfrm>
            <a:off x="553638" y="878272"/>
            <a:ext cx="8036719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9" name="Google Shape;149;p29"/>
          <p:cNvSpPr txBox="1"/>
          <p:nvPr/>
        </p:nvSpPr>
        <p:spPr>
          <a:xfrm>
            <a:off x="553638" y="1332472"/>
            <a:ext cx="8036719" cy="49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900"/>
              <a:buFont typeface="Arial Narrow"/>
              <a:buNone/>
            </a:pPr>
            <a:endParaRPr sz="1900" b="1" i="0" u="none" strike="noStrike" cap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557832" y="445640"/>
            <a:ext cx="6630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600"/>
              <a:buFont typeface="Verdana"/>
              <a:buNone/>
            </a:pPr>
            <a:r>
              <a:rPr lang="en-CA" sz="26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K-means clustering</a:t>
            </a:r>
            <a:endParaRPr sz="26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19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8453663" y="4814893"/>
            <a:ext cx="140889" cy="15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en-CA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553650" y="1204725"/>
            <a:ext cx="67296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Steps to K-means clustering: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1)Choose the number of clusters (K) and repetitions (N)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2)Select K random points and denote them as initial cluster points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3)Assign all other points to the nearest initial cluster points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4)Calculate the mean of each cluster and denote each mean as the new initial cluster point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5)Recluster until clusters don’t change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6)Repeat the process N times and choose clustering with lowest sum of variances in each cluster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30"/>
          <p:cNvCxnSpPr/>
          <p:nvPr/>
        </p:nvCxnSpPr>
        <p:spPr>
          <a:xfrm>
            <a:off x="553640" y="1145597"/>
            <a:ext cx="8036719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9" name="Google Shape;159;p30"/>
          <p:cNvSpPr txBox="1"/>
          <p:nvPr/>
        </p:nvSpPr>
        <p:spPr>
          <a:xfrm>
            <a:off x="553657" y="679111"/>
            <a:ext cx="6630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600"/>
              <a:buFont typeface="Verdana"/>
              <a:buNone/>
            </a:pPr>
            <a:r>
              <a:rPr lang="en-CA" sz="26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K-means clustering</a:t>
            </a:r>
            <a:endParaRPr sz="26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19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/>
        </p:nvSpPr>
        <p:spPr>
          <a:xfrm>
            <a:off x="8453663" y="4796010"/>
            <a:ext cx="140889" cy="18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ru-RU" sz="800" dirty="0">
                <a:latin typeface="Verdana"/>
                <a:ea typeface="Verdana"/>
                <a:sym typeface="Verdana"/>
              </a:rPr>
              <a:t>5</a:t>
            </a:r>
            <a:endParaRPr sz="900" dirty="0"/>
          </a:p>
        </p:txBody>
      </p:sp>
      <p:pic>
        <p:nvPicPr>
          <p:cNvPr id="162" name="Google Shape;162;p30" title="K-Means Algorithm Visualizat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4300" y="1336576"/>
            <a:ext cx="5835400" cy="32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C6D9C-3CAE-45ED-80E1-7A26C8D48729}"/>
              </a:ext>
            </a:extLst>
          </p:cNvPr>
          <p:cNvSpPr txBox="1"/>
          <p:nvPr/>
        </p:nvSpPr>
        <p:spPr>
          <a:xfrm>
            <a:off x="670675" y="4736746"/>
            <a:ext cx="785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https://www.youtube.com/watch?v=2lZZ_FzlIJY&amp;pp=ygUVayBtZWFucyB2aXN1YWxpc2F0aW9u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31"/>
          <p:cNvCxnSpPr/>
          <p:nvPr/>
        </p:nvCxnSpPr>
        <p:spPr>
          <a:xfrm>
            <a:off x="553640" y="934633"/>
            <a:ext cx="8036719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8" name="Google Shape;168;p31"/>
          <p:cNvSpPr txBox="1"/>
          <p:nvPr/>
        </p:nvSpPr>
        <p:spPr>
          <a:xfrm>
            <a:off x="553650" y="1138798"/>
            <a:ext cx="8036700" cy="3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Steps to DBSCAN: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1)State radius (eps) and number of neighbours (n)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2)Select all points that have n or more neighbours within a euclidean distance of eps and mark them as core points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3)Select a random core point and assign it to a new cluster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4)Select all core points within the euclidean distance of eps from the previous point and assign them to the same cluster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5)Repeat the last step until no core points, then assign all non-core points to the cluster if the euclidean distance to the nearest core point that is a part of that cluster is less or equal eps 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6)Repeat step 3 until no more core points left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800"/>
              <a:buFont typeface="Verdana"/>
              <a:buNone/>
            </a:pPr>
            <a:r>
              <a:rPr lang="en-CA" sz="1800">
                <a:solidFill>
                  <a:srgbClr val="102D69"/>
                </a:solidFill>
                <a:latin typeface="Verdana"/>
                <a:ea typeface="Verdana"/>
                <a:cs typeface="Verdana"/>
                <a:sym typeface="Verdana"/>
              </a:rPr>
              <a:t> 7)Mark all non-core points that aren’t part of any cluster as separate clusters/ outliers</a:t>
            </a:r>
            <a:endParaRPr sz="1800">
              <a:solidFill>
                <a:srgbClr val="102D6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57832" y="445640"/>
            <a:ext cx="6630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600"/>
              <a:buFont typeface="Verdana"/>
              <a:buNone/>
            </a:pPr>
            <a:r>
              <a:rPr lang="en-CA" sz="26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DBSCAN, HDBSCAN, OPTICS</a:t>
            </a:r>
            <a:endParaRPr sz="26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19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8453663" y="4796010"/>
            <a:ext cx="140889" cy="18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ru-RU" sz="800" dirty="0">
                <a:latin typeface="Verdana"/>
                <a:ea typeface="Verdana"/>
                <a:sym typeface="Verdana"/>
              </a:rPr>
              <a:t>6</a:t>
            </a:r>
            <a:endParaRPr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32"/>
          <p:cNvCxnSpPr/>
          <p:nvPr/>
        </p:nvCxnSpPr>
        <p:spPr>
          <a:xfrm>
            <a:off x="553640" y="934633"/>
            <a:ext cx="8036719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p32"/>
          <p:cNvSpPr txBox="1"/>
          <p:nvPr/>
        </p:nvSpPr>
        <p:spPr>
          <a:xfrm>
            <a:off x="557832" y="445640"/>
            <a:ext cx="6630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600"/>
              <a:buFont typeface="Verdana"/>
              <a:buNone/>
            </a:pPr>
            <a:r>
              <a:rPr lang="en-CA" sz="26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DBSCAN, HDBSCAN, OPTICS</a:t>
            </a:r>
            <a:endParaRPr sz="26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19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8453663" y="4796010"/>
            <a:ext cx="140889" cy="18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ru-RU" sz="800" dirty="0">
                <a:latin typeface="Verdana"/>
                <a:ea typeface="Verdana"/>
                <a:sym typeface="Verdana"/>
              </a:rPr>
              <a:t>7</a:t>
            </a:r>
            <a:endParaRPr sz="900" dirty="0"/>
          </a:p>
        </p:txBody>
      </p:sp>
      <p:sp>
        <p:nvSpPr>
          <p:cNvPr id="180" name="Google Shape;180;p32"/>
          <p:cNvSpPr txBox="1"/>
          <p:nvPr/>
        </p:nvSpPr>
        <p:spPr>
          <a:xfrm>
            <a:off x="557832" y="1178558"/>
            <a:ext cx="1925700" cy="759300"/>
          </a:xfrm>
          <a:prstGeom prst="rect">
            <a:avLst/>
          </a:prstGeom>
          <a:solidFill>
            <a:srgbClr val="102D69"/>
          </a:solidFill>
          <a:ln w="259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</a:pPr>
            <a:r>
              <a:rPr lang="en-CA" sz="15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DBSCAN</a:t>
            </a:r>
            <a:endParaRPr sz="15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557832" y="2204258"/>
            <a:ext cx="1925700" cy="759300"/>
          </a:xfrm>
          <a:prstGeom prst="rect">
            <a:avLst/>
          </a:prstGeom>
          <a:solidFill>
            <a:srgbClr val="102D69"/>
          </a:solidFill>
          <a:ln w="259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</a:pPr>
            <a:r>
              <a:rPr lang="en-CA" sz="1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OPTICS</a:t>
            </a:r>
            <a:endParaRPr sz="15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2737124" y="1178558"/>
            <a:ext cx="5857500" cy="759600"/>
          </a:xfrm>
          <a:prstGeom prst="rect">
            <a:avLst/>
          </a:prstGeom>
          <a:noFill/>
          <a:ln w="19800" cap="flat" cmpd="sng">
            <a:solidFill>
              <a:srgbClr val="102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350" rIns="0" bIns="0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lang="en-CA" sz="1500">
                <a:latin typeface="Verdana"/>
                <a:ea typeface="Verdana"/>
                <a:cs typeface="Verdana"/>
                <a:sym typeface="Verdana"/>
              </a:rPr>
              <a:t>Plots clusters according to a preset parameter of the euclidean distance</a:t>
            </a: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2737124" y="2204558"/>
            <a:ext cx="5857500" cy="759600"/>
          </a:xfrm>
          <a:prstGeom prst="rect">
            <a:avLst/>
          </a:prstGeom>
          <a:noFill/>
          <a:ln w="19800" cap="flat" cmpd="sng">
            <a:solidFill>
              <a:srgbClr val="102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350" rIns="0" bIns="0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lang="en-CA" sz="1500">
                <a:latin typeface="Verdana"/>
                <a:ea typeface="Verdana"/>
                <a:cs typeface="Verdana"/>
                <a:sym typeface="Verdana"/>
              </a:rPr>
              <a:t>Plots clusters according to a preset change in the density of neighbours</a:t>
            </a: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557832" y="3229958"/>
            <a:ext cx="1925700" cy="759300"/>
          </a:xfrm>
          <a:prstGeom prst="rect">
            <a:avLst/>
          </a:prstGeom>
          <a:solidFill>
            <a:srgbClr val="102D69"/>
          </a:solidFill>
          <a:ln w="259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</a:pPr>
            <a:r>
              <a:rPr lang="en-CA" sz="1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HDBSCAN</a:t>
            </a:r>
            <a:endParaRPr sz="15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2737124" y="3230558"/>
            <a:ext cx="5857500" cy="759600"/>
          </a:xfrm>
          <a:prstGeom prst="rect">
            <a:avLst/>
          </a:prstGeom>
          <a:noFill/>
          <a:ln w="19800" cap="flat" cmpd="sng">
            <a:solidFill>
              <a:srgbClr val="102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350" rIns="0" bIns="0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lang="en-CA" sz="1500">
                <a:latin typeface="Verdana"/>
                <a:ea typeface="Verdana"/>
                <a:cs typeface="Verdana"/>
                <a:sym typeface="Verdana"/>
              </a:rPr>
              <a:t>Plots clusters according to a best guess for the euclidean distance that arises from using all possible values of it</a:t>
            </a: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33"/>
          <p:cNvCxnSpPr/>
          <p:nvPr/>
        </p:nvCxnSpPr>
        <p:spPr>
          <a:xfrm>
            <a:off x="553640" y="934633"/>
            <a:ext cx="80367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1" name="Google Shape;191;p33"/>
          <p:cNvSpPr txBox="1"/>
          <p:nvPr/>
        </p:nvSpPr>
        <p:spPr>
          <a:xfrm>
            <a:off x="557832" y="445640"/>
            <a:ext cx="6630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600"/>
              <a:buFont typeface="Verdana"/>
              <a:buNone/>
            </a:pPr>
            <a:r>
              <a:rPr lang="en-CA" sz="2600" b="1">
                <a:solidFill>
                  <a:srgbClr val="253957"/>
                </a:solidFill>
                <a:latin typeface="Verdana"/>
                <a:ea typeface="Verdana"/>
                <a:cs typeface="Verdana"/>
                <a:sym typeface="Verdana"/>
              </a:rPr>
              <a:t>DBSCAN, HDBSCAN, OPTICS</a:t>
            </a:r>
            <a:endParaRPr sz="2600" b="1" i="0" u="none" strike="noStrike" cap="none">
              <a:solidFill>
                <a:srgbClr val="2539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126" y="303725"/>
            <a:ext cx="1054820" cy="31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8446043" y="4814893"/>
            <a:ext cx="1410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en-CA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endParaRPr sz="900" dirty="0"/>
          </a:p>
        </p:txBody>
      </p:sp>
      <p:pic>
        <p:nvPicPr>
          <p:cNvPr id="194" name="Google Shape;194;p33" title="DBSCAN clustering visualizat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570" y="1155924"/>
            <a:ext cx="6504855" cy="3541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CFB1FF-6533-4022-A47C-C83811AF1776}"/>
              </a:ext>
            </a:extLst>
          </p:cNvPr>
          <p:cNvSpPr txBox="1"/>
          <p:nvPr/>
        </p:nvSpPr>
        <p:spPr>
          <a:xfrm>
            <a:off x="2536015" y="4765261"/>
            <a:ext cx="4071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https://www.youtube.com/watch?v=Idy6xQ5YQ7I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826</Words>
  <Application>Microsoft Office PowerPoint</Application>
  <PresentationFormat>On-screen Show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Helvetica Neue Light</vt:lpstr>
      <vt:lpstr>Arial Narrow</vt:lpstr>
      <vt:lpstr>Helvetica Neue</vt:lpstr>
      <vt:lpstr>Verdana</vt:lpstr>
      <vt:lpstr>Arial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Rafaelian, Georgii</cp:lastModifiedBy>
  <cp:revision>4</cp:revision>
  <dcterms:modified xsi:type="dcterms:W3CDTF">2024-03-06T14:27:52Z</dcterms:modified>
</cp:coreProperties>
</file>