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4"/>
  </p:sldMasterIdLst>
  <p:notesMasterIdLst>
    <p:notesMasterId r:id="rId33"/>
  </p:notesMasterIdLst>
  <p:sldIdLst>
    <p:sldId id="256" r:id="rId5"/>
    <p:sldId id="274" r:id="rId6"/>
    <p:sldId id="352" r:id="rId7"/>
    <p:sldId id="353" r:id="rId8"/>
    <p:sldId id="257" r:id="rId9"/>
    <p:sldId id="354" r:id="rId10"/>
    <p:sldId id="258" r:id="rId11"/>
    <p:sldId id="357" r:id="rId12"/>
    <p:sldId id="355" r:id="rId13"/>
    <p:sldId id="365" r:id="rId14"/>
    <p:sldId id="356" r:id="rId15"/>
    <p:sldId id="358" r:id="rId16"/>
    <p:sldId id="366" r:id="rId17"/>
    <p:sldId id="359" r:id="rId18"/>
    <p:sldId id="360" r:id="rId19"/>
    <p:sldId id="287" r:id="rId20"/>
    <p:sldId id="361" r:id="rId21"/>
    <p:sldId id="351" r:id="rId22"/>
    <p:sldId id="259" r:id="rId23"/>
    <p:sldId id="271" r:id="rId24"/>
    <p:sldId id="362" r:id="rId25"/>
    <p:sldId id="363" r:id="rId26"/>
    <p:sldId id="261" r:id="rId27"/>
    <p:sldId id="273" r:id="rId28"/>
    <p:sldId id="364" r:id="rId29"/>
    <p:sldId id="267" r:id="rId30"/>
    <p:sldId id="268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4CE69-5C81-4296-C6F1-628816BD79C6}" v="3" dt="2021-02-18T06:32:13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ree Narayanan" userId="S::jayasreen@am.amrita.edu::1b818bb5-1fba-4709-8e50-814e7a89f52f" providerId="AD" clId="Web-{8754CE69-5C81-4296-C6F1-628816BD79C6}"/>
    <pc:docChg chg="sldOrd">
      <pc:chgData name="Jayasree Narayanan" userId="S::jayasreen@am.amrita.edu::1b818bb5-1fba-4709-8e50-814e7a89f52f" providerId="AD" clId="Web-{8754CE69-5C81-4296-C6F1-628816BD79C6}" dt="2021-02-18T06:32:13.409" v="2"/>
      <pc:docMkLst>
        <pc:docMk/>
      </pc:docMkLst>
      <pc:sldChg chg="ord">
        <pc:chgData name="Jayasree Narayanan" userId="S::jayasreen@am.amrita.edu::1b818bb5-1fba-4709-8e50-814e7a89f52f" providerId="AD" clId="Web-{8754CE69-5C81-4296-C6F1-628816BD79C6}" dt="2021-02-18T06:32:13.409" v="2"/>
        <pc:sldMkLst>
          <pc:docMk/>
          <pc:sldMk cId="0" sldId="3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10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B75A1-4D2A-4460-A17C-B61C087BB8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3518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4003F-F4FF-42A2-97AD-1DD2D677B9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86965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4CD98-49A2-4596-9B49-6CD5935808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246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11F85-6DCD-4711-8E24-AD4158B2B42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48214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9C56F7-8BFA-4978-9B0A-F1224272C0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54323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1139E-7E16-45C2-92F0-BA3A5DA8747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10668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72546-D45D-46E2-9E76-FC46127F573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06995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88332-1752-41F3-9971-C1003C367FF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09287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7782A-7A63-455A-BA64-8F9E773FE8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27362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D2644-78A0-4FBC-A9DA-E86AD8118B9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29374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80B2F-A9CA-4251-B15B-CD063B317A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9145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6F23598-1852-4293-BB2A-558B8F87BF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84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random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intro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9D60B7-8691-412F-B53B-D75387FD39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838200"/>
            <a:ext cx="7772400" cy="1143000"/>
          </a:xfrm>
        </p:spPr>
        <p:txBody>
          <a:bodyPr/>
          <a:lstStyle/>
          <a:p>
            <a:r>
              <a:rPr lang="en-US" altLang="en-US"/>
              <a:t>Basic HTML tags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87ACD71-D358-4EDA-B82D-7A39E86612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altLang="en-US" sz="2400" b="1" i="1">
                <a:latin typeface="Apple Chancery" charset="0"/>
              </a:rPr>
              <a:t>Beginning Web Site Design</a:t>
            </a:r>
            <a:r>
              <a:rPr lang="en-US" altLang="en-US" i="1">
                <a:latin typeface="Apple Chancery" charset="0"/>
              </a:rPr>
              <a:t> </a:t>
            </a:r>
            <a:br>
              <a:rPr lang="en-US" altLang="en-US" i="1">
                <a:latin typeface="Apple Chancery" charset="0"/>
              </a:rPr>
            </a:br>
            <a:r>
              <a:rPr lang="en-US" altLang="en-US" sz="1400">
                <a:latin typeface="Apple Chancery" charset="0"/>
              </a:rPr>
              <a:t>Stanford University Continuing Studies CS 03</a:t>
            </a:r>
          </a:p>
          <a:p>
            <a:r>
              <a:rPr lang="en-US" altLang="en-US" sz="1600">
                <a:latin typeface="Apple Chancery" charset="0"/>
              </a:rPr>
              <a:t>http://www.stanford.edu/group/csp/cs03/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8153-4841-9437-7B06-41E58EE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497D-5830-29EB-5D9E-62D3FDA2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81200"/>
            <a:ext cx="7607808" cy="432816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HTML elements can have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provide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additional information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about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are always specified in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start tag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usually come in name/value pairs like: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name="value"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40466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5EFED4A-F82F-457F-998D-A1851C6FA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HTML attributes and values</a:t>
            </a:r>
          </a:p>
        </p:txBody>
      </p:sp>
      <p:pic>
        <p:nvPicPr>
          <p:cNvPr id="12291" name="Content Placeholder 4">
            <a:extLst>
              <a:ext uri="{FF2B5EF4-FFF2-40B4-BE49-F238E27FC236}">
                <a16:creationId xmlns:a16="http://schemas.microsoft.com/office/drawing/2014/main" id="{BB10C70A-4A09-406B-B37A-53E609DBA1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2900"/>
            <a:ext cx="6858000" cy="4406900"/>
          </a:xfr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BB4E777-EB36-458F-8144-2AA139972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&lt;head&gt; elements</a:t>
            </a:r>
          </a:p>
        </p:txBody>
      </p:sp>
      <p:pic>
        <p:nvPicPr>
          <p:cNvPr id="1331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778D22-7315-41BF-9435-07C27F759A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2" y="-533400"/>
            <a:ext cx="8973129" cy="7315200"/>
          </a:xfr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32A2-B683-5E8B-A7D1-43FD2314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76C6-E7B1-FF14-2D31-82CFB795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80ECA-26EC-EF93-659D-D844F7210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2084832"/>
            <a:ext cx="7290054" cy="44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0958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52DF2D1-8546-47AC-AAAF-281D22AB1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&lt;head&gt; elements contd..</a:t>
            </a:r>
          </a:p>
        </p:txBody>
      </p:sp>
      <p:pic>
        <p:nvPicPr>
          <p:cNvPr id="14339" name="Content Placeholder 4">
            <a:extLst>
              <a:ext uri="{FF2B5EF4-FFF2-40B4-BE49-F238E27FC236}">
                <a16:creationId xmlns:a16="http://schemas.microsoft.com/office/drawing/2014/main" id="{359F531F-54CA-4C83-A623-2EE1A590D0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377" y="1573404"/>
            <a:ext cx="8807245" cy="5353423"/>
          </a:xfr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89EB48C-1943-4A39-958A-3612AB1D6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&lt;head&gt; elements contd..</a:t>
            </a:r>
          </a:p>
        </p:txBody>
      </p:sp>
      <p:pic>
        <p:nvPicPr>
          <p:cNvPr id="15363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DD0A30-9A12-47D6-BEFD-10D65C0F04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05001"/>
            <a:ext cx="8991600" cy="4800600"/>
          </a:xfr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5B4E57D1-BF37-4A2F-9E57-4CE60DF7B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We’ll Study…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8846E6C-B31A-471A-B6E1-81F13561E2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HTML Basics (</a:t>
            </a:r>
            <a:r>
              <a:rPr lang="en-US" altLang="en-US">
                <a:hlinkClick r:id="rId2"/>
              </a:rPr>
              <a:t>http://www.w3schools.com/html/html_intro.asp</a:t>
            </a:r>
            <a:r>
              <a:rPr lang="en-US" altLang="en-US"/>
              <a:t>):</a:t>
            </a:r>
          </a:p>
          <a:p>
            <a:pPr lvl="1"/>
            <a:r>
              <a:rPr lang="en-US" altLang="en-US"/>
              <a:t>HTML Elements</a:t>
            </a:r>
          </a:p>
          <a:p>
            <a:pPr lvl="1"/>
            <a:r>
              <a:rPr lang="en-US" altLang="en-US"/>
              <a:t>HTML Headings</a:t>
            </a:r>
          </a:p>
          <a:p>
            <a:pPr lvl="1"/>
            <a:r>
              <a:rPr lang="en-US" altLang="en-US"/>
              <a:t>HTML Paragraphs</a:t>
            </a:r>
          </a:p>
          <a:p>
            <a:pPr lvl="1"/>
            <a:r>
              <a:rPr lang="en-US" altLang="en-US"/>
              <a:t>HTML Formatting</a:t>
            </a:r>
          </a:p>
          <a:p>
            <a:pPr lvl="1"/>
            <a:r>
              <a:rPr lang="en-US" altLang="en-US"/>
              <a:t>HTML Styles</a:t>
            </a:r>
          </a:p>
          <a:p>
            <a:pPr lvl="1"/>
            <a:r>
              <a:rPr lang="en-US" altLang="en-US"/>
              <a:t>HTML Images</a:t>
            </a:r>
          </a:p>
          <a:p>
            <a:pPr lvl="1"/>
            <a:r>
              <a:rPr lang="en-US" altLang="en-US"/>
              <a:t>HTML Tables</a:t>
            </a:r>
          </a:p>
          <a:p>
            <a:pPr lvl="1"/>
            <a:r>
              <a:rPr lang="en-US" altLang="en-US"/>
              <a:t>HTML Lists</a:t>
            </a:r>
          </a:p>
          <a:p>
            <a:pPr lvl="1"/>
            <a:r>
              <a:rPr lang="en-US" altLang="en-US"/>
              <a:t>HTML Forms</a:t>
            </a:r>
          </a:p>
          <a:p>
            <a:pPr lvl="1"/>
            <a:r>
              <a:rPr lang="en-US" altLang="en-US"/>
              <a:t>HTML Colors</a:t>
            </a:r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C379E26A-B554-4AD1-A138-BCAD1D2F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72292AE-8A4F-4DB7-B148-C6336066F95D}" type="slidenum">
              <a:rPr lang="en-US" altLang="en-US" sz="1400" smtClean="0"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E0103ED-99B3-4284-B7F1-DAEF7B57C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Elements of Body section</a:t>
            </a:r>
          </a:p>
        </p:txBody>
      </p:sp>
      <p:pic>
        <p:nvPicPr>
          <p:cNvPr id="17411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F845771-EEA7-4D6F-AA37-84BD963B4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00199"/>
            <a:ext cx="8610600" cy="5198853"/>
          </a:xfr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3BB94177-DCF7-497B-8C01-B1D8EAD1E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Tags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BA3D2329-9971-4637-8A10-D137BD27A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Whenever you have HTML tags within other HTML tags, you must close the nearest tag first</a:t>
            </a:r>
          </a:p>
          <a:p>
            <a:r>
              <a:rPr lang="en-US" altLang="en-US"/>
              <a:t>Example:</a:t>
            </a:r>
          </a:p>
          <a:p>
            <a:pPr lvl="1">
              <a:buFontTx/>
              <a:buChar char=" "/>
            </a:pPr>
            <a:r>
              <a:rPr lang="en-US" altLang="en-US"/>
              <a:t>&lt;H1&gt; &lt;I&gt; The Nation &lt;/I&gt; &lt;/H1&gt;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665292D-7440-4FB3-A99A-469B7932E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Elements of Body section Contd..</a:t>
            </a:r>
          </a:p>
        </p:txBody>
      </p:sp>
      <p:pic>
        <p:nvPicPr>
          <p:cNvPr id="19459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20C0D80B-2676-4E83-BF56-4E8AB3F24E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00200"/>
            <a:ext cx="9144000" cy="5181600"/>
          </a:xfr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B0C1995-2091-4564-9599-F5E6DDDBD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HTML?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8A6D33D-C84B-44E4-BE85-27B5B2DA71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otherwise known as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Language, is the language used to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Web pages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HTML, you can create a Web page with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text, graphics, sound, and video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9D138-9FD8-7062-DE4E-8BB6CCE42B5C}"/>
              </a:ext>
            </a:extLst>
          </p:cNvPr>
          <p:cNvSpPr txBox="1"/>
          <p:nvPr/>
        </p:nvSpPr>
        <p:spPr>
          <a:xfrm>
            <a:off x="2286000" y="32467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3AEC0-525C-E66C-F4BE-D3B736A9E827}"/>
              </a:ext>
            </a:extLst>
          </p:cNvPr>
          <p:cNvSpPr txBox="1"/>
          <p:nvPr/>
        </p:nvSpPr>
        <p:spPr>
          <a:xfrm>
            <a:off x="2286000" y="32467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CDE2B-E4B4-391C-264B-1BC33DF3558D}"/>
              </a:ext>
            </a:extLst>
          </p:cNvPr>
          <p:cNvSpPr txBox="1"/>
          <p:nvPr/>
        </p:nvSpPr>
        <p:spPr>
          <a:xfrm>
            <a:off x="2286000" y="32467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39DEC3-0001-42B1-9EBF-F55691A97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Elements of Body section Contd..</a:t>
            </a:r>
          </a:p>
        </p:txBody>
      </p:sp>
      <p:pic>
        <p:nvPicPr>
          <p:cNvPr id="20483" name="Picture 2" descr="Table&#10;&#10;Description automatically generated">
            <a:extLst>
              <a:ext uri="{FF2B5EF4-FFF2-40B4-BE49-F238E27FC236}">
                <a16:creationId xmlns:a16="http://schemas.microsoft.com/office/drawing/2014/main" id="{F419C586-8C47-4294-94D7-7493AAA29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738756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DBC2C9D-BED9-4078-ACE3-1D0120CFA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Elements of Body section Contd..</a:t>
            </a:r>
          </a:p>
        </p:txBody>
      </p:sp>
      <p:pic>
        <p:nvPicPr>
          <p:cNvPr id="21507" name="Picture 4" descr="Table&#10;&#10;Description automatically generated">
            <a:extLst>
              <a:ext uri="{FF2B5EF4-FFF2-40B4-BE49-F238E27FC236}">
                <a16:creationId xmlns:a16="http://schemas.microsoft.com/office/drawing/2014/main" id="{0DE0EBD9-5365-4AE1-B2A8-16B9C613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719263"/>
            <a:ext cx="8716138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90A5EB4-3F0B-4C66-A469-2BC84090B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Elements of Body section Contd..</a:t>
            </a: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C1698596-0D7B-48EA-B1D6-8BA76E4A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9263"/>
            <a:ext cx="7772400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48CE7F0-FB96-4AE8-A57E-54055087A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Horizontal Rule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427BF4A-D6CC-4B1D-9F3B-7FA287B97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8486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tabLst>
                <a:tab pos="1370013" algn="l"/>
                <a:tab pos="1431925" algn="l"/>
                <a:tab pos="1830388" algn="l"/>
                <a:tab pos="2290763" algn="l"/>
                <a:tab pos="2863850" algn="l"/>
                <a:tab pos="3025775" algn="l"/>
              </a:tabLst>
            </a:pPr>
            <a:r>
              <a:rPr lang="en-US" altLang="en-US"/>
              <a:t>The &lt;HR&gt; tag puts a graphical line across the page.</a:t>
            </a:r>
          </a:p>
          <a:p>
            <a:pPr marL="0" indent="0">
              <a:buFontTx/>
              <a:buNone/>
              <a:tabLst>
                <a:tab pos="1370013" algn="l"/>
                <a:tab pos="1431925" algn="l"/>
                <a:tab pos="1830388" algn="l"/>
                <a:tab pos="2290763" algn="l"/>
                <a:tab pos="2863850" algn="l"/>
                <a:tab pos="3025775" algn="l"/>
              </a:tabLst>
            </a:pPr>
            <a:r>
              <a:rPr lang="en-US" altLang="en-US"/>
              <a:t>Ex:</a:t>
            </a:r>
          </a:p>
          <a:p>
            <a:pPr marL="0" indent="0">
              <a:buFontTx/>
              <a:buNone/>
              <a:tabLst>
                <a:tab pos="1370013" algn="l"/>
                <a:tab pos="1431925" algn="l"/>
                <a:tab pos="1830388" algn="l"/>
                <a:tab pos="2290763" algn="l"/>
                <a:tab pos="2863850" algn="l"/>
                <a:tab pos="3025775" algn="l"/>
              </a:tabLst>
            </a:pPr>
            <a:endParaRPr lang="en-US" altLang="en-US"/>
          </a:p>
          <a:p>
            <a:pPr marL="0" indent="0">
              <a:buFontTx/>
              <a:buNone/>
              <a:tabLst>
                <a:tab pos="1370013" algn="l"/>
                <a:tab pos="1431925" algn="l"/>
                <a:tab pos="1830388" algn="l"/>
                <a:tab pos="2290763" algn="l"/>
                <a:tab pos="2863850" algn="l"/>
                <a:tab pos="3025775" algn="l"/>
              </a:tabLst>
            </a:pPr>
            <a:endParaRPr lang="en-US" altLang="en-US" i="1"/>
          </a:p>
          <a:p>
            <a:pPr marL="0" indent="0">
              <a:buFontTx/>
              <a:buNone/>
              <a:tabLst>
                <a:tab pos="1370013" algn="l"/>
                <a:tab pos="1431925" algn="l"/>
                <a:tab pos="1830388" algn="l"/>
                <a:tab pos="2290763" algn="l"/>
                <a:tab pos="2863850" algn="l"/>
                <a:tab pos="3025775" algn="l"/>
              </a:tabLst>
            </a:pPr>
            <a:r>
              <a:rPr lang="en-US" altLang="en-US" i="1"/>
              <a:t>Horizontal Rule Attributes:</a:t>
            </a:r>
            <a:endParaRPr lang="en-US" altLang="en-US"/>
          </a:p>
          <a:p>
            <a:pPr marL="0" indent="0">
              <a:buFontTx/>
              <a:buNone/>
              <a:tabLst>
                <a:tab pos="1370013" algn="l"/>
                <a:tab pos="1431925" algn="l"/>
                <a:tab pos="1830388" algn="l"/>
                <a:tab pos="2290763" algn="l"/>
                <a:tab pos="2863850" algn="l"/>
                <a:tab pos="3025775" algn="l"/>
              </a:tabLst>
            </a:pPr>
            <a:r>
              <a:rPr lang="en-US" altLang="en-US"/>
              <a:t>NOSHADE -- A solid line with no shading</a:t>
            </a:r>
          </a:p>
          <a:p>
            <a:pPr marL="0" indent="0">
              <a:buFontTx/>
              <a:buNone/>
              <a:tabLst>
                <a:tab pos="1370013" algn="l"/>
                <a:tab pos="1431925" algn="l"/>
                <a:tab pos="1830388" algn="l"/>
                <a:tab pos="2290763" algn="l"/>
                <a:tab pos="2863850" algn="l"/>
                <a:tab pos="3025775" algn="l"/>
              </a:tabLst>
            </a:pPr>
            <a:r>
              <a:rPr lang="en-US" altLang="en-US"/>
              <a:t>WIDTH="xx%/xx" --	Controls the width of the line.  You may specify 					either percentage of the width of a page or actual 				pixel length</a:t>
            </a:r>
          </a:p>
          <a:p>
            <a:pPr marL="0" indent="0">
              <a:buFontTx/>
              <a:buNone/>
              <a:tabLst>
                <a:tab pos="1370013" algn="l"/>
                <a:tab pos="1431925" algn="l"/>
                <a:tab pos="1830388" algn="l"/>
                <a:tab pos="2290763" algn="l"/>
                <a:tab pos="2863850" algn="l"/>
                <a:tab pos="3025775" algn="l"/>
              </a:tabLst>
            </a:pPr>
            <a:r>
              <a:rPr lang="en-US" altLang="en-US"/>
              <a:t>SIZE="xx" -- Controls the height of the line.  You need to specify the</a:t>
            </a:r>
          </a:p>
          <a:p>
            <a:pPr marL="0" indent="0">
              <a:buFontTx/>
              <a:buNone/>
              <a:tabLst>
                <a:tab pos="1370013" algn="l"/>
                <a:tab pos="1431925" algn="l"/>
                <a:tab pos="1830388" algn="l"/>
                <a:tab pos="2290763" algn="l"/>
                <a:tab pos="2863850" algn="l"/>
                <a:tab pos="3025775" algn="l"/>
              </a:tabLst>
            </a:pPr>
            <a:r>
              <a:rPr lang="en-US" altLang="en-US"/>
              <a:t>		dimension in pixels.</a:t>
            </a:r>
          </a:p>
          <a:p>
            <a:pPr marL="0" indent="0">
              <a:buFontTx/>
              <a:buNone/>
              <a:tabLst>
                <a:tab pos="1370013" algn="l"/>
                <a:tab pos="1431925" algn="l"/>
                <a:tab pos="1830388" algn="l"/>
                <a:tab pos="2290763" algn="l"/>
                <a:tab pos="2863850" algn="l"/>
                <a:tab pos="3025775" algn="l"/>
              </a:tabLst>
            </a:pPr>
            <a:r>
              <a:rPr lang="en-US" altLang="en-US"/>
              <a:t>ALIGN="left/center/right" -- This allows the line to be aligned to the left, </a:t>
            </a:r>
          </a:p>
          <a:p>
            <a:pPr marL="0" indent="0">
              <a:buFontTx/>
              <a:buNone/>
              <a:tabLst>
                <a:tab pos="1370013" algn="l"/>
                <a:tab pos="1431925" algn="l"/>
                <a:tab pos="1830388" algn="l"/>
                <a:tab pos="2290763" algn="l"/>
                <a:tab pos="2863850" algn="l"/>
                <a:tab pos="3025775" algn="l"/>
              </a:tabLst>
            </a:pPr>
            <a:r>
              <a:rPr lang="en-US" altLang="en-US"/>
              <a:t>						right, or center of the page</a:t>
            </a:r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3E7BDA2F-6538-493E-B7B7-9585B149A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743200"/>
            <a:ext cx="769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B6D4DCA-3099-4D85-9F94-B1BA23216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&lt;Font&gt; modifications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755C8F9-ABA6-47FF-990A-5ABD2003D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en-US"/>
              <a:t>One can combine font modifications:</a:t>
            </a:r>
          </a:p>
          <a:p>
            <a:pPr marL="0" indent="0">
              <a:buFontTx/>
              <a:buNone/>
              <a:tabLst>
                <a:tab pos="457200" algn="l"/>
                <a:tab pos="685800" algn="l"/>
              </a:tabLst>
            </a:pPr>
            <a:endParaRPr lang="en-US" altLang="en-US"/>
          </a:p>
          <a:p>
            <a:pPr marL="0" indent="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en-US" sz="1600">
                <a:latin typeface="Arial" panose="020B0604020202020204" pitchFamily="34" charset="0"/>
              </a:rPr>
              <a:t>	</a:t>
            </a:r>
            <a:r>
              <a:rPr lang="en-US" altLang="en-US" sz="1800">
                <a:latin typeface="Arial Narrow" panose="020B0606020202030204" pitchFamily="34" charset="0"/>
              </a:rPr>
              <a:t>&lt;FONT SIZE="7" FACE="courier" COLOR="red"&gt;Big, Courier &amp; Red&lt;/FONT&gt;</a:t>
            </a:r>
          </a:p>
          <a:p>
            <a:pPr marL="0" indent="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en-US" sz="4800">
                <a:solidFill>
                  <a:srgbClr val="FF0000"/>
                </a:solidFill>
                <a:latin typeface="Courier" charset="0"/>
              </a:rPr>
              <a:t>		</a:t>
            </a:r>
            <a:r>
              <a:rPr lang="en-US" altLang="en-US" sz="4400">
                <a:solidFill>
                  <a:srgbClr val="FF0000"/>
                </a:solidFill>
                <a:latin typeface="Courier" charset="0"/>
              </a:rPr>
              <a:t>Big, Courier &amp; Red</a:t>
            </a:r>
            <a:endParaRPr lang="en-US" altLang="en-US" sz="4800">
              <a:solidFill>
                <a:srgbClr val="FF0000"/>
              </a:solidFill>
              <a:latin typeface="Courier" charset="0"/>
            </a:endParaRPr>
          </a:p>
          <a:p>
            <a:pPr marL="0" indent="0">
              <a:buFontTx/>
              <a:buNone/>
              <a:tabLst>
                <a:tab pos="457200" algn="l"/>
                <a:tab pos="685800" algn="l"/>
              </a:tabLst>
            </a:pPr>
            <a:endParaRPr lang="en-US" altLang="en-US"/>
          </a:p>
          <a:p>
            <a:pPr marL="0" indent="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en-US"/>
              <a:t>	</a:t>
            </a:r>
            <a:r>
              <a:rPr lang="en-US" altLang="en-US" sz="1800">
                <a:latin typeface="Arial Narrow" panose="020B0606020202030204" pitchFamily="34" charset="0"/>
              </a:rPr>
              <a:t>&lt;FONT SIZE="7"&gt;&lt;FONT FACE="courier"&gt;Big &amp; Courier&lt;/FONT&gt; - Just Big&lt;/FONT&gt;</a:t>
            </a:r>
          </a:p>
          <a:p>
            <a:pPr marL="0" indent="0">
              <a:buFontTx/>
              <a:buNone/>
              <a:tabLst>
                <a:tab pos="457200" algn="l"/>
                <a:tab pos="685800" algn="l"/>
              </a:tabLst>
            </a:pPr>
            <a:endParaRPr lang="en-US" altLang="en-US" sz="1800">
              <a:latin typeface="Arial Narrow" panose="020B0606020202030204" pitchFamily="34" charset="0"/>
            </a:endParaRPr>
          </a:p>
          <a:p>
            <a:pPr marL="0" indent="0">
              <a:buFontTx/>
              <a:buNone/>
              <a:tabLst>
                <a:tab pos="457200" algn="l"/>
                <a:tab pos="685800" algn="l"/>
              </a:tabLst>
            </a:pPr>
            <a:r>
              <a:rPr lang="en-US" altLang="en-US" sz="1800">
                <a:latin typeface="Arial Narrow" panose="020B0606020202030204" pitchFamily="34" charset="0"/>
              </a:rPr>
              <a:t>	</a:t>
            </a:r>
            <a:r>
              <a:rPr lang="en-US" altLang="en-US" sz="4800">
                <a:latin typeface="Arial Narrow" panose="020B0606020202030204" pitchFamily="34" charset="0"/>
              </a:rPr>
              <a:t>	</a:t>
            </a:r>
            <a:r>
              <a:rPr lang="en-US" altLang="en-US" sz="4400">
                <a:latin typeface="Courier" charset="0"/>
              </a:rPr>
              <a:t>Big &amp; Courier</a:t>
            </a:r>
            <a:r>
              <a:rPr lang="en-US" altLang="en-US" sz="4400"/>
              <a:t> - Just Big</a:t>
            </a:r>
          </a:p>
        </p:txBody>
      </p:sp>
      <p:sp>
        <p:nvSpPr>
          <p:cNvPr id="24580" name="Line 6">
            <a:extLst>
              <a:ext uri="{FF2B5EF4-FFF2-40B4-BE49-F238E27FC236}">
                <a16:creationId xmlns:a16="http://schemas.microsoft.com/office/drawing/2014/main" id="{AA8D766F-5841-4A46-8856-2DFF61D25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4495800"/>
            <a:ext cx="0" cy="15240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1" name="Line 8">
            <a:extLst>
              <a:ext uri="{FF2B5EF4-FFF2-40B4-BE49-F238E27FC236}">
                <a16:creationId xmlns:a16="http://schemas.microsoft.com/office/drawing/2014/main" id="{266C6014-B5E8-4484-BC0D-E98889141D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4495800"/>
            <a:ext cx="0" cy="3810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2" name="Line 9">
            <a:extLst>
              <a:ext uri="{FF2B5EF4-FFF2-40B4-BE49-F238E27FC236}">
                <a16:creationId xmlns:a16="http://schemas.microsoft.com/office/drawing/2014/main" id="{000FC046-CF9D-497B-9539-E8501DEE3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4495800"/>
            <a:ext cx="0" cy="15240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3" name="Line 12">
            <a:extLst>
              <a:ext uri="{FF2B5EF4-FFF2-40B4-BE49-F238E27FC236}">
                <a16:creationId xmlns:a16="http://schemas.microsoft.com/office/drawing/2014/main" id="{FEC32693-254D-4C45-A8D2-8DE3B2457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825" y="4648200"/>
            <a:ext cx="6175375" cy="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4" name="Line 13">
            <a:extLst>
              <a:ext uri="{FF2B5EF4-FFF2-40B4-BE49-F238E27FC236}">
                <a16:creationId xmlns:a16="http://schemas.microsoft.com/office/drawing/2014/main" id="{AC70BB06-F5CB-4DC3-8E31-4EDFACF874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4495800"/>
            <a:ext cx="0" cy="3810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5" name="Line 14">
            <a:extLst>
              <a:ext uri="{FF2B5EF4-FFF2-40B4-BE49-F238E27FC236}">
                <a16:creationId xmlns:a16="http://schemas.microsoft.com/office/drawing/2014/main" id="{C3946FE9-57C5-43DC-9FDA-8799DECC9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876800"/>
            <a:ext cx="2590800" cy="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B2765D7-A6F3-437A-9E63-BBF6F76A2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formatting elements</a:t>
            </a:r>
          </a:p>
        </p:txBody>
      </p:sp>
      <p:pic>
        <p:nvPicPr>
          <p:cNvPr id="2560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26E806-029F-4E6A-B2ED-B11F8668E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19263"/>
            <a:ext cx="80772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52A9038-9B22-4E21-AFB6-61D949FBD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Graphics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2A4E635-D099-4AD0-85E6-FFB0557E13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1534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dirty="0"/>
              <a:t>To have a graphic appear on a webpage, web designers must to put the &lt;IMG&gt; tag in with the address where the graphic "lives":</a:t>
            </a:r>
          </a:p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endParaRPr lang="en-US" altLang="en-US" dirty="0"/>
          </a:p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dirty="0"/>
              <a:t>&lt;IMG SRC="http://www.someplace.com/images/fish.gif"&gt;</a:t>
            </a:r>
          </a:p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endParaRPr lang="en-US" altLang="en-US" dirty="0"/>
          </a:p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endParaRPr lang="en-US" altLang="en-US" dirty="0"/>
          </a:p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endParaRPr lang="en-US" altLang="en-US" dirty="0"/>
          </a:p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Graphics attributes:</a:t>
            </a:r>
          </a:p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alt="text": insert a description of the graphic for those who are using browsers that cannot </a:t>
            </a:r>
            <a:br>
              <a:rPr lang="en-US" altLang="en-US" sz="1600" dirty="0"/>
            </a:br>
            <a:r>
              <a:rPr lang="en-US" altLang="en-US" sz="1600" dirty="0"/>
              <a:t>		process images (e.g., page readers for the blind)</a:t>
            </a:r>
          </a:p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width="xx/xx%": width in pixels/percentage</a:t>
            </a:r>
          </a:p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height="xx/xx%": height in pixels/percentage</a:t>
            </a:r>
          </a:p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border="xx": pixel length of the border surrounding the image. </a:t>
            </a:r>
          </a:p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</a:t>
            </a:r>
            <a:r>
              <a:rPr lang="en-US" altLang="en-US" sz="1600" dirty="0" err="1"/>
              <a:t>hspace</a:t>
            </a:r>
            <a:r>
              <a:rPr lang="en-US" altLang="en-US" sz="1600" dirty="0"/>
              <a:t>="xx": places a buffer of space horizontally around the image</a:t>
            </a:r>
          </a:p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</a:t>
            </a:r>
            <a:r>
              <a:rPr lang="en-US" altLang="en-US" sz="1600" dirty="0" err="1"/>
              <a:t>vspace</a:t>
            </a:r>
            <a:r>
              <a:rPr lang="en-US" altLang="en-US" sz="1600" dirty="0"/>
              <a:t>="xx": places a buffer of space vertically around the image</a:t>
            </a:r>
          </a:p>
          <a:p>
            <a:pPr marL="0" indent="0">
              <a:buFontTx/>
              <a:buNone/>
              <a:tabLst>
                <a:tab pos="292100" algn="l"/>
                <a:tab pos="457200" algn="l"/>
                <a:tab pos="685800" algn="l"/>
                <a:tab pos="914400" algn="l"/>
              </a:tabLst>
            </a:pPr>
            <a:r>
              <a:rPr lang="en-US" altLang="en-US" sz="1600" dirty="0"/>
              <a:t>	align="top/middle/bottom/right/left": aligns image in relation to the text (see next 2 slides)</a:t>
            </a:r>
          </a:p>
        </p:txBody>
      </p:sp>
      <p:graphicFrame>
        <p:nvGraphicFramePr>
          <p:cNvPr id="26628" name="Object 5">
            <a:extLst>
              <a:ext uri="{FF2B5EF4-FFF2-40B4-BE49-F238E27FC236}">
                <a16:creationId xmlns:a16="http://schemas.microsoft.com/office/drawing/2014/main" id="{8461CDB5-6F6B-48D3-B852-FBE2C43E1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62377"/>
              </p:ext>
            </p:extLst>
          </p:nvPr>
        </p:nvGraphicFramePr>
        <p:xfrm>
          <a:off x="838200" y="3124200"/>
          <a:ext cx="149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43784" imgH="1886712" progId="MS_ClipArt_Gallery">
                  <p:embed/>
                </p:oleObj>
              </mc:Choice>
              <mc:Fallback>
                <p:oleObj r:id="rId2" imgW="2843784" imgH="1886712" progId="MS_ClipArt_Gallery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1498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F77E3DE-DC3A-4C8F-ADDF-33187EAD6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Graphics (cont.)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504FB2-2FDD-4FBD-9836-BDB19E39C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1600" dirty="0"/>
              <a:t>&lt;</a:t>
            </a:r>
            <a:r>
              <a:rPr lang="en-US" altLang="en-US" sz="1600" dirty="0" err="1"/>
              <a:t>img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="http://www.someplace.com/images/fish.gif" align="top"&gt;All about Fish</a:t>
            </a:r>
          </a:p>
          <a:p>
            <a:pPr marL="0" indent="0">
              <a:buFontTx/>
              <a:buNone/>
            </a:pPr>
            <a:endParaRPr lang="en-US" altLang="en-US" sz="1600" dirty="0"/>
          </a:p>
          <a:p>
            <a:pPr marL="0" indent="0">
              <a:buFontTx/>
              <a:buNone/>
            </a:pPr>
            <a:endParaRPr lang="en-US" altLang="en-US" sz="1600" dirty="0"/>
          </a:p>
          <a:p>
            <a:pPr marL="0" indent="0">
              <a:buFontTx/>
              <a:buNone/>
            </a:pPr>
            <a:endParaRPr lang="en-US" altLang="en-US" sz="1600" dirty="0"/>
          </a:p>
          <a:p>
            <a:pPr marL="0" indent="0">
              <a:buFontTx/>
              <a:buNone/>
            </a:pPr>
            <a:endParaRPr lang="en-US" altLang="en-US" sz="1600" dirty="0"/>
          </a:p>
          <a:p>
            <a:pPr marL="0" indent="0">
              <a:buFontTx/>
              <a:buNone/>
            </a:pPr>
            <a:endParaRPr lang="en-US" altLang="en-US" sz="1600" dirty="0"/>
          </a:p>
          <a:p>
            <a:pPr marL="0" indent="0">
              <a:buFontTx/>
              <a:buNone/>
            </a:pPr>
            <a:r>
              <a:rPr lang="en-US" altLang="en-US" sz="1600" dirty="0"/>
              <a:t>&lt;</a:t>
            </a:r>
            <a:r>
              <a:rPr lang="en-US" altLang="en-US" sz="1600" dirty="0" err="1"/>
              <a:t>img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="http://www.someplace.com/images/fish.gif" align="middle"&gt;All about Fish</a:t>
            </a:r>
          </a:p>
          <a:p>
            <a:pPr marL="0" indent="0">
              <a:buFontTx/>
              <a:buNone/>
            </a:pPr>
            <a:endParaRPr lang="en-US" altLang="en-US" sz="1600" dirty="0"/>
          </a:p>
          <a:p>
            <a:pPr marL="0" indent="0">
              <a:buFontTx/>
              <a:buNone/>
            </a:pPr>
            <a:r>
              <a:rPr lang="en-US" altLang="en-US" sz="1600" dirty="0"/>
              <a:t>&lt;</a:t>
            </a:r>
            <a:r>
              <a:rPr lang="en-US" altLang="en-US" sz="1600" dirty="0" err="1"/>
              <a:t>img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="http://www.someplace.com/images/fish.gif" align="bottom"&gt;All about Fish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3D3562BC-7C15-4C8A-A9AF-0831C549D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398540"/>
              </p:ext>
            </p:extLst>
          </p:nvPr>
        </p:nvGraphicFramePr>
        <p:xfrm>
          <a:off x="771832" y="2609799"/>
          <a:ext cx="149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43784" imgH="1886712" progId="MS_ClipArt_Gallery">
                  <p:embed/>
                </p:oleObj>
              </mc:Choice>
              <mc:Fallback>
                <p:oleObj r:id="rId2" imgW="2843784" imgH="1886712" progId="MS_ClipArt_Gallery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32" y="2609799"/>
                        <a:ext cx="1498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>
            <a:extLst>
              <a:ext uri="{FF2B5EF4-FFF2-40B4-BE49-F238E27FC236}">
                <a16:creationId xmlns:a16="http://schemas.microsoft.com/office/drawing/2014/main" id="{8F240662-0A98-4DE7-92A1-9955AC0A4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77440"/>
            <a:ext cx="1349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Times" panose="02020603050405020304" pitchFamily="18" charset="0"/>
              </a:rPr>
              <a:t>All about Fish</a:t>
            </a:r>
          </a:p>
        </p:txBody>
      </p:sp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23F821E6-3755-4C55-BCC3-271C1BCFD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868672"/>
              </p:ext>
            </p:extLst>
          </p:nvPr>
        </p:nvGraphicFramePr>
        <p:xfrm>
          <a:off x="685800" y="4295222"/>
          <a:ext cx="149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43784" imgH="1886712" progId="MS_ClipArt_Gallery">
                  <p:embed/>
                </p:oleObj>
              </mc:Choice>
              <mc:Fallback>
                <p:oleObj r:id="rId4" imgW="2843784" imgH="1886712" progId="MS_ClipArt_Gallery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95222"/>
                        <a:ext cx="1498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>
            <a:extLst>
              <a:ext uri="{FF2B5EF4-FFF2-40B4-BE49-F238E27FC236}">
                <a16:creationId xmlns:a16="http://schemas.microsoft.com/office/drawing/2014/main" id="{9095045C-D68E-478C-AFFD-FA14343503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56009"/>
              </p:ext>
            </p:extLst>
          </p:nvPr>
        </p:nvGraphicFramePr>
        <p:xfrm>
          <a:off x="336549" y="6148387"/>
          <a:ext cx="149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843784" imgH="1886712" progId="MS_ClipArt_Gallery">
                  <p:embed/>
                </p:oleObj>
              </mc:Choice>
              <mc:Fallback>
                <p:oleObj r:id="rId5" imgW="2843784" imgH="1886712" progId="MS_ClipArt_Gallery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49" y="6148387"/>
                        <a:ext cx="1498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8">
            <a:extLst>
              <a:ext uri="{FF2B5EF4-FFF2-40B4-BE49-F238E27FC236}">
                <a16:creationId xmlns:a16="http://schemas.microsoft.com/office/drawing/2014/main" id="{8AEE0C9A-A622-45C2-A27A-C5682484B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82598"/>
            <a:ext cx="1349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Times" panose="02020603050405020304" pitchFamily="18" charset="0"/>
              </a:rPr>
              <a:t>All about Fish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2BEE7B89-F542-48C8-8726-553B2C0E5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6477000"/>
            <a:ext cx="1349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latin typeface="Times" panose="02020603050405020304" pitchFamily="18" charset="0"/>
              </a:rPr>
              <a:t>All about Fish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BE10305-B410-4FBD-BCED-E21183960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Graphics (cont.)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AD0360CC-9F54-491A-9310-2C47E461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784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&lt;img src="http://www.someplace.com/images/fish.gif" align="left"&gt;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1600"/>
              <a:t>&lt;img src="http://www.someplace.com/images/fish.gif" align="right"&gt;</a:t>
            </a:r>
          </a:p>
        </p:txBody>
      </p:sp>
      <p:graphicFrame>
        <p:nvGraphicFramePr>
          <p:cNvPr id="28676" name="Object 6">
            <a:extLst>
              <a:ext uri="{FF2B5EF4-FFF2-40B4-BE49-F238E27FC236}">
                <a16:creationId xmlns:a16="http://schemas.microsoft.com/office/drawing/2014/main" id="{11E28D9C-8289-44B3-82FC-DAD840671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359025"/>
          <a:ext cx="149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43784" imgH="1886712" progId="MS_ClipArt_Gallery">
                  <p:embed/>
                </p:oleObj>
              </mc:Choice>
              <mc:Fallback>
                <p:oleObj r:id="rId2" imgW="2843784" imgH="1886712" progId="MS_ClipArt_Gallery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59025"/>
                        <a:ext cx="1498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9">
            <a:extLst>
              <a:ext uri="{FF2B5EF4-FFF2-40B4-BE49-F238E27FC236}">
                <a16:creationId xmlns:a16="http://schemas.microsoft.com/office/drawing/2014/main" id="{E706E959-CF04-45C4-8735-87D86116D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648200"/>
          <a:ext cx="1498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43784" imgH="1886712" progId="MS_ClipArt_Gallery">
                  <p:embed/>
                </p:oleObj>
              </mc:Choice>
              <mc:Fallback>
                <p:oleObj r:id="rId4" imgW="2843784" imgH="1886712" progId="MS_ClipArt_Gallery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648200"/>
                        <a:ext cx="1498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2278E899-CECF-4B76-865B-F32C299A4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yper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arkup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2708ACA-50D4-4258-B247-95D5436B42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documents are simply text documents with a specific form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comprised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 tags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 actual information being conveyed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markup tags tell the Web browser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display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page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file must have an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extension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file can be created using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text editor</a:t>
            </a:r>
          </a:p>
        </p:txBody>
      </p:sp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EF8597BC-2142-43E8-B0F9-D090F0AE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39471431-6581-4250-80E5-56CB71092A4C}" type="slidenum">
              <a:rPr lang="en-US" altLang="en-US" sz="1400" smtClean="0"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C70AF7F2-22BB-47F1-8AA9-7BAAEC105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HTML Tags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A916E2D-8A59-4702-9CBA-920F8FFB6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1981200"/>
            <a:ext cx="7290055" cy="432816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 are used to mark-up HTML elements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Surrounded by angle brackets 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 normally come in pairs, like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(start tag) and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alt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(end tag)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between the start and end tags is the element content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case-sensitive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latest web standards: 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lowercase tags</a:t>
            </a:r>
          </a:p>
        </p:txBody>
      </p:sp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E6EC18E4-C2CA-44AF-A8C5-16F6602A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A37920B8-B2FA-46F1-8961-90651538CCC3}" type="slidenum">
              <a:rPr lang="en-US" altLang="en-US" sz="1400" smtClean="0"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F103707-137F-4D90-B1E0-8F3D0CE6D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Structural Tags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6A1CFC4-6982-4767-806E-DB347D50EC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4800600"/>
          </a:xfrm>
        </p:spPr>
        <p:txBody>
          <a:bodyPr/>
          <a:lstStyle/>
          <a:p>
            <a:pPr marL="285750" indent="-279400">
              <a:buFontTx/>
              <a:buNone/>
            </a:pPr>
            <a:r>
              <a:rPr lang="en-US" altLang="en-US" sz="1800"/>
              <a:t>&lt;HTML&gt;</a:t>
            </a:r>
          </a:p>
          <a:p>
            <a:pPr marL="285750" indent="-279400">
              <a:buFontTx/>
              <a:buNone/>
            </a:pPr>
            <a:r>
              <a:rPr lang="en-US" altLang="en-US" sz="1800"/>
              <a:t>     These tags enclose the entire Web page document.</a:t>
            </a:r>
          </a:p>
          <a:p>
            <a:pPr marL="285750" indent="-279400">
              <a:buFontTx/>
              <a:buNone/>
            </a:pPr>
            <a:r>
              <a:rPr lang="en-US" altLang="en-US" sz="1800"/>
              <a:t>&lt;/HTML&gt;</a:t>
            </a:r>
          </a:p>
          <a:p>
            <a:pPr marL="285750" indent="-279400">
              <a:buFontTx/>
              <a:buNone/>
            </a:pPr>
            <a:endParaRPr lang="en-US" altLang="en-US" sz="1800"/>
          </a:p>
          <a:p>
            <a:pPr marL="285750" indent="-279400">
              <a:buFontTx/>
              <a:buNone/>
            </a:pPr>
            <a:r>
              <a:rPr lang="en-US" altLang="en-US" sz="1800"/>
              <a:t>&lt;HEAD&gt;</a:t>
            </a:r>
          </a:p>
          <a:p>
            <a:pPr marL="285750" indent="-279400">
              <a:buFontTx/>
              <a:buNone/>
            </a:pPr>
            <a:r>
              <a:rPr lang="en-US" altLang="en-US" sz="1800"/>
              <a:t>    These tags enclose the Head part of the document</a:t>
            </a:r>
          </a:p>
          <a:p>
            <a:pPr marL="285750" indent="-279400">
              <a:buFontTx/>
              <a:buNone/>
            </a:pPr>
            <a:r>
              <a:rPr lang="en-US" altLang="en-US" sz="1800"/>
              <a:t>&lt;/HEAD&gt;</a:t>
            </a:r>
          </a:p>
          <a:p>
            <a:pPr marL="285750" indent="-279400">
              <a:buFontTx/>
              <a:buNone/>
            </a:pPr>
            <a:endParaRPr lang="en-US" altLang="en-US" sz="1800"/>
          </a:p>
          <a:p>
            <a:pPr marL="285750" indent="-279400">
              <a:buFontTx/>
              <a:buNone/>
            </a:pPr>
            <a:r>
              <a:rPr lang="en-US" altLang="en-US" sz="1800"/>
              <a:t>&lt;TITLE&gt;</a:t>
            </a:r>
            <a:br>
              <a:rPr lang="en-US" altLang="en-US" sz="1800"/>
            </a:br>
            <a:r>
              <a:rPr lang="en-US" altLang="en-US" sz="1800"/>
              <a:t>These tags enclose the title of the document.  This text appears in the title bar in the browser and on the bookmark list if someone bookmarks your web page.</a:t>
            </a:r>
          </a:p>
          <a:p>
            <a:pPr marL="285750" indent="-279400">
              <a:buFontTx/>
              <a:buNone/>
            </a:pPr>
            <a:r>
              <a:rPr lang="en-US" altLang="en-US" sz="1800"/>
              <a:t>&lt;/TITLE&gt;</a:t>
            </a:r>
            <a:endParaRPr lang="en-US" altLang="en-US" sz="140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B86815F0-58D6-45A7-86E5-434770B40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HTML Document Structure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967A27B-9B5C-4C77-8A3F-24DB12CCF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Entire document enclosed within </a:t>
            </a:r>
            <a:r>
              <a:rPr lang="en-US" altLang="en-US" dirty="0">
                <a:solidFill>
                  <a:schemeClr val="accent2"/>
                </a:solidFill>
              </a:rPr>
              <a:t>&lt;html&gt;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accent2"/>
                </a:solidFill>
              </a:rPr>
              <a:t>&lt;/html&gt;</a:t>
            </a:r>
            <a:r>
              <a:rPr lang="en-US" altLang="en-US" dirty="0"/>
              <a:t> tags</a:t>
            </a:r>
          </a:p>
          <a:p>
            <a:r>
              <a:rPr lang="en-US" altLang="en-US" dirty="0"/>
              <a:t>Two subparts:</a:t>
            </a:r>
          </a:p>
          <a:p>
            <a:pPr lvl="1"/>
            <a:r>
              <a:rPr lang="en-US" altLang="en-US" sz="2000" dirty="0"/>
              <a:t>Head</a:t>
            </a:r>
          </a:p>
          <a:p>
            <a:pPr lvl="2"/>
            <a:r>
              <a:rPr lang="en-US" altLang="en-US" sz="2000" dirty="0"/>
              <a:t>Enclosed within </a:t>
            </a:r>
            <a:r>
              <a:rPr lang="en-US" altLang="en-US" sz="2000" dirty="0">
                <a:solidFill>
                  <a:schemeClr val="accent2"/>
                </a:solidFill>
              </a:rPr>
              <a:t>&lt;head&gt;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chemeClr val="accent2"/>
                </a:solidFill>
              </a:rPr>
              <a:t>&lt;/head&gt;</a:t>
            </a:r>
          </a:p>
          <a:p>
            <a:pPr lvl="2"/>
            <a:r>
              <a:rPr lang="en-US" altLang="en-US" sz="2000" dirty="0"/>
              <a:t>Within the head, more tags can be used to specify title of the page, meta-information, etc.</a:t>
            </a:r>
          </a:p>
          <a:p>
            <a:pPr lvl="1"/>
            <a:r>
              <a:rPr lang="en-US" altLang="en-US" sz="2000" dirty="0"/>
              <a:t>Body</a:t>
            </a:r>
          </a:p>
          <a:p>
            <a:pPr lvl="2"/>
            <a:r>
              <a:rPr lang="en-US" altLang="en-US" sz="2000" dirty="0"/>
              <a:t>Enclosed within </a:t>
            </a:r>
            <a:r>
              <a:rPr lang="en-US" altLang="en-US" sz="2000" dirty="0">
                <a:solidFill>
                  <a:schemeClr val="accent2"/>
                </a:solidFill>
              </a:rPr>
              <a:t>&lt;body&gt;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chemeClr val="accent2"/>
                </a:solidFill>
              </a:rPr>
              <a:t>&lt;/body&gt;</a:t>
            </a:r>
          </a:p>
          <a:p>
            <a:pPr lvl="2"/>
            <a:r>
              <a:rPr lang="en-US" altLang="en-US" sz="2000" dirty="0"/>
              <a:t>Within the body, content is to be displayed</a:t>
            </a:r>
          </a:p>
          <a:p>
            <a:pPr lvl="2"/>
            <a:r>
              <a:rPr lang="en-US" altLang="en-US" sz="2000" dirty="0"/>
              <a:t>Other tags can be embedded in the body</a:t>
            </a:r>
          </a:p>
        </p:txBody>
      </p:sp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FBC0716D-AB01-4996-9E83-52BB7AB9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F2D62B0-5AAD-4B14-BBF2-A9278E87D2B0}" type="slidenum">
              <a:rPr lang="en-US" altLang="en-US" sz="1400" smtClean="0"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5298672-0CF6-4C0A-910A-BE8E4DCA0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Structure of a Web Site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A5139F-28F1-4936-A17F-44ED4E80FD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438400"/>
            <a:ext cx="7848600" cy="3581400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  <a:tabLst>
                <a:tab pos="457200" algn="l"/>
              </a:tabLst>
            </a:pPr>
            <a:r>
              <a:rPr lang="en-US" altLang="en-US"/>
              <a:t>&lt;HTML&gt;</a:t>
            </a:r>
          </a:p>
          <a:p>
            <a:pPr marL="0" indent="0">
              <a:buFontTx/>
              <a:buNone/>
              <a:tabLst>
                <a:tab pos="457200" algn="l"/>
              </a:tabLst>
            </a:pPr>
            <a:r>
              <a:rPr lang="en-US" altLang="en-US"/>
              <a:t>	&lt;HEAD&gt;</a:t>
            </a:r>
          </a:p>
          <a:p>
            <a:pPr marL="0" indent="0">
              <a:buFontTx/>
              <a:buNone/>
              <a:tabLst>
                <a:tab pos="457200" algn="l"/>
              </a:tabLst>
            </a:pPr>
            <a:r>
              <a:rPr lang="en-US" altLang="en-US"/>
              <a:t>		&lt;TITLE&gt; John Q. Public's Web Page &lt;/TITLE&gt;</a:t>
            </a:r>
          </a:p>
          <a:p>
            <a:pPr marL="0" indent="0">
              <a:buFontTx/>
              <a:buNone/>
              <a:tabLst>
                <a:tab pos="457200" algn="l"/>
              </a:tabLst>
            </a:pPr>
            <a:r>
              <a:rPr lang="en-US" altLang="en-US"/>
              <a:t>	&lt;/HEAD&gt;</a:t>
            </a:r>
          </a:p>
          <a:p>
            <a:pPr marL="0" indent="0">
              <a:buFontTx/>
              <a:buNone/>
              <a:tabLst>
                <a:tab pos="457200" algn="l"/>
              </a:tabLst>
            </a:pPr>
            <a:endParaRPr lang="en-US" altLang="en-US"/>
          </a:p>
          <a:p>
            <a:pPr marL="0" indent="0">
              <a:buFontTx/>
              <a:buNone/>
              <a:tabLst>
                <a:tab pos="457200" algn="l"/>
              </a:tabLst>
            </a:pPr>
            <a:r>
              <a:rPr lang="en-US" altLang="en-US"/>
              <a:t>	&lt;BODY&gt;</a:t>
            </a:r>
          </a:p>
          <a:p>
            <a:pPr marL="0" indent="0">
              <a:buFontTx/>
              <a:buNone/>
              <a:tabLst>
                <a:tab pos="457200" algn="l"/>
              </a:tabLst>
            </a:pPr>
            <a:r>
              <a:rPr lang="en-US" altLang="en-US"/>
              <a:t>		This is John Public's Webpage!</a:t>
            </a:r>
          </a:p>
          <a:p>
            <a:pPr marL="0" indent="0">
              <a:buFontTx/>
              <a:buNone/>
              <a:tabLst>
                <a:tab pos="457200" algn="l"/>
              </a:tabLst>
            </a:pPr>
            <a:r>
              <a:rPr lang="en-US" altLang="en-US"/>
              <a:t>	&lt;/BODY&gt;</a:t>
            </a:r>
          </a:p>
          <a:p>
            <a:pPr marL="0" indent="0">
              <a:buFontTx/>
              <a:buNone/>
              <a:tabLst>
                <a:tab pos="457200" algn="l"/>
              </a:tabLst>
            </a:pPr>
            <a:r>
              <a:rPr lang="en-US" altLang="en-US"/>
              <a:t>&lt;/HTML&gt;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00D0147-097F-432A-9A2C-B63AFF8E9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 and Doctype</a:t>
            </a:r>
          </a:p>
        </p:txBody>
      </p:sp>
      <p:pic>
        <p:nvPicPr>
          <p:cNvPr id="11267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37C96F-E068-4EB7-9A6C-A20872F221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600200"/>
            <a:ext cx="9144000" cy="5257800"/>
          </a:xfr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8BE8D91-3353-420A-9946-B1D2E3A8A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Empty Tags</a:t>
            </a:r>
          </a:p>
        </p:txBody>
      </p:sp>
      <p:pic>
        <p:nvPicPr>
          <p:cNvPr id="8195" name="Content Placeholder 4" descr="Text, application, letter&#10;&#10;Description automatically generated">
            <a:extLst>
              <a:ext uri="{FF2B5EF4-FFF2-40B4-BE49-F238E27FC236}">
                <a16:creationId xmlns:a16="http://schemas.microsoft.com/office/drawing/2014/main" id="{BC13D103-F5F7-421A-A654-342BF49C96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752600"/>
            <a:ext cx="8991599" cy="5105400"/>
          </a:xfrm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34E6EBAB63AC40B6848F4D664DE3D5" ma:contentTypeVersion="6" ma:contentTypeDescription="Create a new document." ma:contentTypeScope="" ma:versionID="8a9607cbbddc372f8d733112c8bc9a72">
  <xsd:schema xmlns:xsd="http://www.w3.org/2001/XMLSchema" xmlns:xs="http://www.w3.org/2001/XMLSchema" xmlns:p="http://schemas.microsoft.com/office/2006/metadata/properties" xmlns:ns2="9a92a095-c54b-411e-badd-982f6d9a5e0b" xmlns:ns3="a9bd7242-dc9f-4e05-9b05-c8daeddee4ec" targetNamespace="http://schemas.microsoft.com/office/2006/metadata/properties" ma:root="true" ma:fieldsID="1094676a750a857973c2856e6990b4bc" ns2:_="" ns3:_="">
    <xsd:import namespace="9a92a095-c54b-411e-badd-982f6d9a5e0b"/>
    <xsd:import namespace="a9bd7242-dc9f-4e05-9b05-c8daeddee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2a095-c54b-411e-badd-982f6d9a5e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d7242-dc9f-4e05-9b05-c8daeddee4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21C13D-8DDF-4DDB-9BAF-A7F4C8B225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F931A3-65C6-4700-9E8F-0EBB6C124B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92a095-c54b-411e-badd-982f6d9a5e0b"/>
    <ds:schemaRef ds:uri="a9bd7242-dc9f-4e05-9b05-c8daeddee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DE7251-A41B-49FD-A1BC-736578F4E95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794</TotalTime>
  <Words>1075</Words>
  <Application>Microsoft Office PowerPoint</Application>
  <PresentationFormat>On-screen Show (4:3)</PresentationFormat>
  <Paragraphs>148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Apple Chancery</vt:lpstr>
      <vt:lpstr>Arial</vt:lpstr>
      <vt:lpstr>Arial Narrow</vt:lpstr>
      <vt:lpstr>Courier</vt:lpstr>
      <vt:lpstr>Segoe UI</vt:lpstr>
      <vt:lpstr>Times</vt:lpstr>
      <vt:lpstr>Times New Roman</vt:lpstr>
      <vt:lpstr>Tw Cen MT</vt:lpstr>
      <vt:lpstr>Tw Cen MT Condensed</vt:lpstr>
      <vt:lpstr>Verdana</vt:lpstr>
      <vt:lpstr>Wingdings 3</vt:lpstr>
      <vt:lpstr>Integral</vt:lpstr>
      <vt:lpstr>MS_ClipArt_Gallery</vt:lpstr>
      <vt:lpstr>Basic HTML tags</vt:lpstr>
      <vt:lpstr>What is HTML?</vt:lpstr>
      <vt:lpstr>HTML: HyperText Markup Language</vt:lpstr>
      <vt:lpstr>HTML Tags</vt:lpstr>
      <vt:lpstr>Structural Tags</vt:lpstr>
      <vt:lpstr>HTML Document Structure</vt:lpstr>
      <vt:lpstr>Sample Structure of a Web Site</vt:lpstr>
      <vt:lpstr>Comments and Doctype</vt:lpstr>
      <vt:lpstr>Empty Tags</vt:lpstr>
      <vt:lpstr>HTML Attributes</vt:lpstr>
      <vt:lpstr>HTML attributes and values</vt:lpstr>
      <vt:lpstr>&lt;head&gt; elements</vt:lpstr>
      <vt:lpstr>PowerPoint Presentation</vt:lpstr>
      <vt:lpstr>&lt;head&gt; elements contd..</vt:lpstr>
      <vt:lpstr>&lt;head&gt; elements contd..</vt:lpstr>
      <vt:lpstr>We’ll Study…</vt:lpstr>
      <vt:lpstr>Elements of Body section</vt:lpstr>
      <vt:lpstr>Nested Tags</vt:lpstr>
      <vt:lpstr>Elements of Body section Contd..</vt:lpstr>
      <vt:lpstr>Elements of Body section Contd..</vt:lpstr>
      <vt:lpstr>Elements of Body section Contd..</vt:lpstr>
      <vt:lpstr>Elements of Body section Contd..</vt:lpstr>
      <vt:lpstr>Horizontal Rule</vt:lpstr>
      <vt:lpstr>&lt;Font&gt; modifications (cont.)</vt:lpstr>
      <vt:lpstr>Text formatting elements</vt:lpstr>
      <vt:lpstr>Graphics</vt:lpstr>
      <vt:lpstr>Graphics (cont.)</vt:lpstr>
      <vt:lpstr>Graphics (cont.)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HTML tags</dc:title>
  <dc:creator>Mark Branom</dc:creator>
  <cp:lastModifiedBy>Geethu S</cp:lastModifiedBy>
  <cp:revision>42</cp:revision>
  <dcterms:created xsi:type="dcterms:W3CDTF">2000-03-22T22:57:42Z</dcterms:created>
  <dcterms:modified xsi:type="dcterms:W3CDTF">2023-04-28T01:11:34Z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markb@stanford.edu</vt:lpwstr>
  </property>
  <property fmtid="{D5CDD505-2E9C-101B-9397-08002B2CF9AE}" pid="8" name="HomePage">
    <vt:lpwstr>http://www.stanford.edu/group/csp/cs03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F:\Documents\cs03\basic-tags</vt:lpwstr>
  </property>
  <property fmtid="{D5CDD505-2E9C-101B-9397-08002B2CF9AE}" pid="22" name="ContentTypeId">
    <vt:lpwstr>0x0101001034E6EBAB63AC40B6848F4D664DE3D5</vt:lpwstr>
  </property>
</Properties>
</file>