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T Serif" panose="020B0604020202020204" charset="0"/>
      <p:regular r:id="rId18"/>
    </p:embeddedFont>
    <p:embeddedFont>
      <p:font typeface="DM San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89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157" y="1027509"/>
            <a:ext cx="2919174" cy="272188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783" y="1027509"/>
            <a:ext cx="3837861" cy="2721888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280190" y="4235529"/>
            <a:ext cx="7556421" cy="1027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8050"/>
              </a:lnSpc>
              <a:buNone/>
            </a:pPr>
            <a:r>
              <a:rPr lang="en-US" sz="64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Команда 18</a:t>
            </a:r>
            <a:endParaRPr lang="en-US" sz="6450" dirty="0"/>
          </a:p>
        </p:txBody>
      </p:sp>
      <p:sp>
        <p:nvSpPr>
          <p:cNvPr id="6" name="Text 1"/>
          <p:cNvSpPr/>
          <p:nvPr/>
        </p:nvSpPr>
        <p:spPr>
          <a:xfrm>
            <a:off x="6280190" y="560272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Студенты СГУ, 251 группа фКНиИТ:
Смирнов Егор Ильич
Политучая Инна Александровна
Соловьев Артем Сергеевич
Храмов Александр Дмитриевич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912" y="780483"/>
            <a:ext cx="1587698" cy="14801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780483"/>
            <a:ext cx="813792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Квантовый вариант решения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89" y="186490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 основе квантового варианта решения лежит алгоритм Харроу-Хассидим-Ллойда.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1" y="2600829"/>
            <a:ext cx="13060432" cy="418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3550"/>
              </a:lnSpc>
            </a:pP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Было предложено представить квантовую модель в следующем виде:</a:t>
            </a:r>
          </a:p>
          <a:p>
            <a:pPr algn="just">
              <a:lnSpc>
                <a:spcPts val="3550"/>
              </a:lnSpc>
            </a:pP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отклонением состояния по оси </a:t>
            </a:r>
            <a:r>
              <a:rPr lang="ru-RU" sz="2200" dirty="0" err="1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Ox</a:t>
            </a: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 примем индивидуальное слово, которое было встречено в</a:t>
            </a:r>
          </a:p>
          <a:p>
            <a:pPr algn="just">
              <a:lnSpc>
                <a:spcPts val="3550"/>
              </a:lnSpc>
            </a:pP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предложении, а отклонением по оси </a:t>
            </a:r>
            <a:r>
              <a:rPr lang="ru-RU" sz="2200" dirty="0" err="1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Oy</a:t>
            </a: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 на угол </a:t>
            </a:r>
            <a:r>
              <a:rPr lang="en-US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θ</a:t>
            </a: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 будем обозначать либо положительный вес</a:t>
            </a:r>
          </a:p>
          <a:p>
            <a:pPr algn="just">
              <a:lnSpc>
                <a:spcPts val="3550"/>
              </a:lnSpc>
            </a:pP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слова (отклонение в +), либо отрицательный вес (соответственно, в минус). На начальном этапе</a:t>
            </a:r>
          </a:p>
          <a:p>
            <a:pPr algn="just">
              <a:lnSpc>
                <a:spcPts val="3550"/>
              </a:lnSpc>
            </a:pP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отклонение нулевое, но при обработке предложений в соответствии с </a:t>
            </a:r>
            <a:r>
              <a:rPr lang="ru-RU" sz="2200" dirty="0" err="1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предзаданной</a:t>
            </a: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 окраской </a:t>
            </a:r>
          </a:p>
          <a:p>
            <a:pPr algn="just">
              <a:lnSpc>
                <a:spcPts val="3550"/>
              </a:lnSpc>
            </a:pP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(</a:t>
            </a:r>
            <a:r>
              <a:rPr lang="ja-JP" altLang="en-US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＋</a:t>
            </a: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 или </a:t>
            </a:r>
            <a:r>
              <a:rPr lang="en-US" altLang="ja-JP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—</a:t>
            </a: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) будем производить отклонение каждого слова. Эмоциональная окраска считается из</a:t>
            </a:r>
          </a:p>
          <a:p>
            <a:pPr algn="just">
              <a:lnSpc>
                <a:spcPts val="3550"/>
              </a:lnSpc>
            </a:pP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сумм углов отклонений по каждому слову, входящему в данное предложение. Повторяем</a:t>
            </a:r>
          </a:p>
          <a:p>
            <a:pPr algn="just">
              <a:lnSpc>
                <a:spcPts val="3550"/>
              </a:lnSpc>
            </a:pPr>
            <a:r>
              <a:rPr lang="ru-RU" sz="2200" dirty="0" smtClean="0">
                <a:solidFill>
                  <a:srgbClr val="383838"/>
                </a:solidFill>
                <a:latin typeface="PT Serif" panose="020B0604020202020204" charset="0"/>
                <a:ea typeface="DM Sans" pitchFamily="34" charset="-122"/>
                <a:cs typeface="DM Sans" pitchFamily="34" charset="-120"/>
              </a:rPr>
              <a:t>вычисления несколько раз для достижения наибольшей точности и обучения модели</a:t>
            </a:r>
            <a:endParaRPr lang="en-US" sz="2200" dirty="0">
              <a:latin typeface="PT Serif" panose="020B0604020202020204" charset="0"/>
            </a:endParaRPr>
          </a:p>
        </p:txBody>
      </p:sp>
      <p:sp>
        <p:nvSpPr>
          <p:cNvPr id="9" name="Text 2"/>
          <p:cNvSpPr/>
          <p:nvPr/>
        </p:nvSpPr>
        <p:spPr>
          <a:xfrm>
            <a:off x="10848939" y="705814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ru-RU" sz="2300" dirty="0" smtClean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10</a:t>
            </a:r>
            <a:endParaRPr lang="en-US" sz="23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912" y="989886"/>
            <a:ext cx="1587698" cy="148018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725222"/>
            <a:ext cx="13042821" cy="2452807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433179"/>
            <a:ext cx="13042821" cy="18064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4175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36163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Задача 1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3607237"/>
            <a:ext cx="1086731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 качестве алгоритма решения был выбран метод "квантового обжига".  </a:t>
            </a:r>
            <a:r>
              <a:rPr lang="ru-RU" sz="220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/>
            </a:r>
            <a:br>
              <a:rPr lang="ru-RU" sz="220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</a:br>
            <a:r>
              <a:rPr lang="ru-RU" sz="220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(попиши что-нибудь </a:t>
            </a:r>
            <a:r>
              <a:rPr lang="ru-RU" sz="2200" dirty="0" err="1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пж</a:t>
            </a:r>
            <a:r>
              <a:rPr lang="ru-RU" sz="220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)</a:t>
            </a:r>
            <a:endParaRPr lang="en-US" sz="2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2123" y="2664500"/>
            <a:ext cx="1621988" cy="151209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4913709"/>
            <a:ext cx="148601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1.</a:t>
            </a:r>
            <a:endParaRPr lang="en-US" sz="4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831" y="4942046"/>
            <a:ext cx="2444591" cy="132838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859572" y="686573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3340"/>
            <a:ext cx="10595491" cy="1360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Ввиду необходимости в выборе максимального дохода при минимизации целевой функции было принято решение сделать коэффициент q1 отрицательным.</a:t>
            </a:r>
            <a:endParaRPr lang="en-US" sz="2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413" y="1054418"/>
            <a:ext cx="1587698" cy="14801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271718"/>
            <a:ext cx="148601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2.</a:t>
            </a:r>
            <a:endParaRPr lang="en-US" sz="46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831" y="3300055"/>
            <a:ext cx="8417719" cy="1575435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831" y="5130641"/>
            <a:ext cx="11003280" cy="133219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859572" y="705814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7702" y="843915"/>
            <a:ext cx="1738908" cy="162115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947035"/>
            <a:ext cx="379737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3. Диагональ:</a:t>
            </a:r>
            <a:endParaRPr lang="en-US" sz="4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192" y="2975372"/>
            <a:ext cx="5557242" cy="84939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52192" y="4079915"/>
            <a:ext cx="869192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5128855"/>
            <a:ext cx="379737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4. </a:t>
            </a:r>
            <a:endParaRPr lang="en-US" sz="4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192" y="5157192"/>
            <a:ext cx="1638181" cy="6940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152192" y="6106358"/>
            <a:ext cx="869192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10859572" y="701349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4</a:t>
            </a:r>
            <a:endParaRPr lang="en-US"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898" y="502206"/>
            <a:ext cx="1278374" cy="119181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9127" y="798493"/>
            <a:ext cx="4794052" cy="5992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Результаты: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6" y="1694022"/>
            <a:ext cx="13352145" cy="396978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9127" y="5960090"/>
            <a:ext cx="13352143" cy="1948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Решение задачи 1 работает, но с некоторыми ограничениями:
1) Риск не имеет верхней границы, а лишь стремится к значению 0.2, из-за чего может иногда вылезать за </a:t>
            </a:r>
            <a:r>
              <a:rPr lang="en-US" sz="22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границу</a:t>
            </a:r>
            <a:r>
              <a:rPr lang="en-US" sz="220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ru-RU" sz="2200" dirty="0" smtClean="0">
              <a:solidFill>
                <a:srgbClr val="383838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ru-RU" sz="2200" dirty="0" smtClean="0">
                <a:solidFill>
                  <a:srgbClr val="383838"/>
                </a:solidFill>
              </a:rPr>
              <a:t>2) Неточность связанная с экспериментальным подходом к выбору значений коэффициентов </a:t>
            </a:r>
            <a:r>
              <a:rPr lang="en-US" sz="2200" dirty="0" smtClean="0">
                <a:solidFill>
                  <a:srgbClr val="383838"/>
                </a:solidFill>
              </a:rPr>
              <a:t>q1</a:t>
            </a:r>
            <a:r>
              <a:rPr lang="ru-RU" sz="2200" dirty="0" smtClean="0">
                <a:solidFill>
                  <a:srgbClr val="383838"/>
                </a:solidFill>
              </a:rPr>
              <a:t> и</a:t>
            </a:r>
            <a:r>
              <a:rPr lang="en-US" sz="2200" dirty="0" smtClean="0">
                <a:solidFill>
                  <a:srgbClr val="383838"/>
                </a:solidFill>
              </a:rPr>
              <a:t> q2</a:t>
            </a:r>
            <a:r>
              <a:rPr lang="ru-RU" sz="2200" dirty="0" smtClean="0">
                <a:solidFill>
                  <a:srgbClr val="383838"/>
                </a:solidFill>
              </a:rPr>
              <a:t>, требующий дальнейшего исследования.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859572" y="701349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dirty="0" smtClean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4</a:t>
            </a:r>
            <a:endParaRPr lang="en-US"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686221"/>
            <a:ext cx="1587698" cy="14801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66060"/>
            <a:ext cx="994648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Анализ результатов первой задачи: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3850481"/>
            <a:ext cx="13042821" cy="2721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
При уменьшении коэффициента ограничения (далее q2) у целевой функции алгоритм склонен к выбору всех акций, имеющих положительный рост, вне зависимости от риска на заданном временном промежутке. Однако при значениях q2, при которых допускается лишь риск ниже и / или равный заданному, в итоге портфель состоит из одной или двух акций, имеющих относительно достойный рост при низком уровне риска.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859572" y="691169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6</a:t>
            </a:r>
            <a:endParaRPr lang="en-US" sz="2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534484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Задача 2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3646823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Проведя теоретическое исследование было выдвинуто предположение о возможности использования классического алгоритма Флойда-Уоршелла. Однако данный алгоритм является асимптотически не выгодным и его использование и дальнейшая модификация под условия задачи </a:t>
            </a:r>
            <a:r>
              <a:rPr lang="en-US" sz="22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являются</a:t>
            </a: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2200" dirty="0" err="1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нецелесообразными</a:t>
            </a:r>
            <a:r>
              <a:rPr lang="en-US" sz="2200" dirty="0" smtClean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2200" dirty="0"/>
          </a:p>
        </p:txBody>
      </p:sp>
      <p:sp>
        <p:nvSpPr>
          <p:cNvPr id="9" name="Text 2"/>
          <p:cNvSpPr/>
          <p:nvPr/>
        </p:nvSpPr>
        <p:spPr>
          <a:xfrm>
            <a:off x="10859572" y="705814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ru-RU" sz="2300" dirty="0">
                <a:solidFill>
                  <a:srgbClr val="020202"/>
                </a:solidFill>
                <a:latin typeface="PT Serif" pitchFamily="34" charset="0"/>
              </a:rPr>
              <a:t>7</a:t>
            </a:r>
            <a:endParaRPr lang="en-US" sz="230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686221"/>
            <a:ext cx="1587698" cy="1480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63973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Задача 3</a:t>
            </a:r>
            <a:endParaRPr lang="en-US" sz="4650" dirty="0"/>
          </a:p>
        </p:txBody>
      </p:sp>
      <p:sp>
        <p:nvSpPr>
          <p:cNvPr id="5" name="Text 1"/>
          <p:cNvSpPr/>
          <p:nvPr/>
        </p:nvSpPr>
        <p:spPr>
          <a:xfrm>
            <a:off x="793790" y="3724156"/>
            <a:ext cx="7556421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 качестве средства выполнения данной задачи было принято решение использовать классический подход с использованием фреймворка tensorflow на плотформе colab от Google с использованием библиотеки pandas. Данный подход с разработанным нами решением позхволяет определять является ли отзыв положительным или отрицательным с точностью в 70%. Так же мы ведём разработку квантового варианта решения данной задачи.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696753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8</a:t>
            </a:r>
            <a:endParaRPr lang="en-US" sz="23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686221"/>
            <a:ext cx="1587698" cy="1480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9354" y="573762"/>
            <a:ext cx="11444407" cy="250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549354" y="981670"/>
            <a:ext cx="5278517" cy="515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Результаты тренировки ИИ</a:t>
            </a:r>
            <a:endParaRPr lang="en-US" sz="3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4286" y="609124"/>
            <a:ext cx="1046440" cy="975598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248" y="1937861"/>
            <a:ext cx="9820513" cy="536638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859572" y="705814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ru-RU" sz="2300" dirty="0" smtClean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9</a:t>
            </a:r>
            <a:endParaRPr lang="en-US" sz="2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298</Words>
  <Application>Microsoft Office PowerPoint</Application>
  <PresentationFormat>Произвольный</PresentationFormat>
  <Paragraphs>49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Calibri</vt:lpstr>
      <vt:lpstr>PT Serif</vt:lpstr>
      <vt:lpstr>DM Sans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8</cp:revision>
  <dcterms:created xsi:type="dcterms:W3CDTF">2024-11-15T07:40:26Z</dcterms:created>
  <dcterms:modified xsi:type="dcterms:W3CDTF">2024-11-15T08:07:17Z</dcterms:modified>
</cp:coreProperties>
</file>