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embeddedFontLst>
    <p:embeddedFont>
      <p:font typeface="DM Sans" charset="0"/>
      <p:regular r:id="rId14"/>
    </p:embeddedFont>
    <p:embeddedFont>
      <p:font typeface="PT Serif" charset="-52"/>
      <p:regular r:id="rId15"/>
    </p:embeddedFont>
    <p:embeddedFont>
      <p:font typeface="Calibri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8" d="100"/>
          <a:sy n="68" d="100"/>
        </p:scale>
        <p:origin x="-58" y="-211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89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157" y="1027509"/>
            <a:ext cx="2919174" cy="2721888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9783" y="1027509"/>
            <a:ext cx="3837861" cy="2721888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6280190" y="4235529"/>
            <a:ext cx="7556421" cy="1027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8050"/>
              </a:lnSpc>
              <a:buNone/>
            </a:pPr>
            <a:r>
              <a:rPr lang="en-US" sz="64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Команда 18</a:t>
            </a:r>
            <a:endParaRPr lang="en-US" sz="6450" dirty="0"/>
          </a:p>
        </p:txBody>
      </p:sp>
      <p:sp>
        <p:nvSpPr>
          <p:cNvPr id="6" name="Text 1"/>
          <p:cNvSpPr/>
          <p:nvPr/>
        </p:nvSpPr>
        <p:spPr>
          <a:xfrm>
            <a:off x="6280190" y="5602724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Студенты СГУ, 251 группа фКНиИТ:
Смирнов Егор Ильич
Политучая Инна Александровна
Соловьев Артем Сергеевич
Храмов Александр Дмитриевич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8912" y="780483"/>
            <a:ext cx="1587698" cy="148018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89" y="780483"/>
            <a:ext cx="8137922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Квантовый вариант решения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89" y="1864904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В основе квантового варианта решения лежит алгоритм Харроу-Хассидим-Ллойда.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1" y="2600829"/>
            <a:ext cx="13060432" cy="4188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3550"/>
              </a:lnSpc>
            </a:pPr>
            <a:r>
              <a:rPr lang="ru-RU" sz="2200" dirty="0" smtClean="0">
                <a:solidFill>
                  <a:srgbClr val="383838"/>
                </a:solidFill>
                <a:latin typeface="PT Serif" panose="020B0604020202020204" charset="0"/>
                <a:ea typeface="DM Sans" pitchFamily="34" charset="-122"/>
                <a:cs typeface="DM Sans" pitchFamily="34" charset="-120"/>
              </a:rPr>
              <a:t>Было предложено представить квантовую модель в следующем виде:</a:t>
            </a:r>
          </a:p>
          <a:p>
            <a:pPr algn="just">
              <a:lnSpc>
                <a:spcPts val="3550"/>
              </a:lnSpc>
            </a:pPr>
            <a:r>
              <a:rPr lang="ru-RU" sz="2200" dirty="0" smtClean="0">
                <a:solidFill>
                  <a:srgbClr val="383838"/>
                </a:solidFill>
                <a:latin typeface="PT Serif" panose="020B0604020202020204" charset="0"/>
                <a:ea typeface="DM Sans" pitchFamily="34" charset="-122"/>
                <a:cs typeface="DM Sans" pitchFamily="34" charset="-120"/>
              </a:rPr>
              <a:t>отклонением состояния по оси </a:t>
            </a:r>
            <a:r>
              <a:rPr lang="ru-RU" sz="2200" dirty="0" err="1" smtClean="0">
                <a:solidFill>
                  <a:srgbClr val="383838"/>
                </a:solidFill>
                <a:latin typeface="PT Serif" panose="020B0604020202020204" charset="0"/>
                <a:ea typeface="DM Sans" pitchFamily="34" charset="-122"/>
                <a:cs typeface="DM Sans" pitchFamily="34" charset="-120"/>
              </a:rPr>
              <a:t>Ox</a:t>
            </a:r>
            <a:r>
              <a:rPr lang="ru-RU" sz="2200" dirty="0" smtClean="0">
                <a:solidFill>
                  <a:srgbClr val="383838"/>
                </a:solidFill>
                <a:latin typeface="PT Serif" panose="020B0604020202020204" charset="0"/>
                <a:ea typeface="DM Sans" pitchFamily="34" charset="-122"/>
                <a:cs typeface="DM Sans" pitchFamily="34" charset="-120"/>
              </a:rPr>
              <a:t> примем индивидуальное слово, которое было встречено в</a:t>
            </a:r>
          </a:p>
          <a:p>
            <a:pPr algn="just">
              <a:lnSpc>
                <a:spcPts val="3550"/>
              </a:lnSpc>
            </a:pPr>
            <a:r>
              <a:rPr lang="ru-RU" sz="2200" dirty="0" smtClean="0">
                <a:solidFill>
                  <a:srgbClr val="383838"/>
                </a:solidFill>
                <a:latin typeface="PT Serif" panose="020B0604020202020204" charset="0"/>
                <a:ea typeface="DM Sans" pitchFamily="34" charset="-122"/>
                <a:cs typeface="DM Sans" pitchFamily="34" charset="-120"/>
              </a:rPr>
              <a:t>предложении, а отклонением по оси </a:t>
            </a:r>
            <a:r>
              <a:rPr lang="ru-RU" sz="2200" dirty="0" err="1" smtClean="0">
                <a:solidFill>
                  <a:srgbClr val="383838"/>
                </a:solidFill>
                <a:latin typeface="PT Serif" panose="020B0604020202020204" charset="0"/>
                <a:ea typeface="DM Sans" pitchFamily="34" charset="-122"/>
                <a:cs typeface="DM Sans" pitchFamily="34" charset="-120"/>
              </a:rPr>
              <a:t>Oy</a:t>
            </a:r>
            <a:r>
              <a:rPr lang="ru-RU" sz="2200" dirty="0" smtClean="0">
                <a:solidFill>
                  <a:srgbClr val="383838"/>
                </a:solidFill>
                <a:latin typeface="PT Serif" panose="020B0604020202020204" charset="0"/>
                <a:ea typeface="DM Sans" pitchFamily="34" charset="-122"/>
                <a:cs typeface="DM Sans" pitchFamily="34" charset="-120"/>
              </a:rPr>
              <a:t> на угол </a:t>
            </a:r>
            <a:r>
              <a:rPr lang="en-US" sz="2200" dirty="0" smtClean="0">
                <a:solidFill>
                  <a:srgbClr val="383838"/>
                </a:solidFill>
                <a:latin typeface="PT Serif" panose="020B0604020202020204" charset="0"/>
                <a:ea typeface="DM Sans" pitchFamily="34" charset="-122"/>
                <a:cs typeface="DM Sans" pitchFamily="34" charset="-120"/>
              </a:rPr>
              <a:t>θ</a:t>
            </a:r>
            <a:r>
              <a:rPr lang="ru-RU" sz="2200" dirty="0" smtClean="0">
                <a:solidFill>
                  <a:srgbClr val="383838"/>
                </a:solidFill>
                <a:latin typeface="PT Serif" panose="020B0604020202020204" charset="0"/>
                <a:ea typeface="DM Sans" pitchFamily="34" charset="-122"/>
                <a:cs typeface="DM Sans" pitchFamily="34" charset="-120"/>
              </a:rPr>
              <a:t> будем обозначать либо положительный вес</a:t>
            </a:r>
          </a:p>
          <a:p>
            <a:pPr algn="just">
              <a:lnSpc>
                <a:spcPts val="3550"/>
              </a:lnSpc>
            </a:pPr>
            <a:r>
              <a:rPr lang="ru-RU" sz="2200" dirty="0" smtClean="0">
                <a:solidFill>
                  <a:srgbClr val="383838"/>
                </a:solidFill>
                <a:latin typeface="PT Serif" panose="020B0604020202020204" charset="0"/>
                <a:ea typeface="DM Sans" pitchFamily="34" charset="-122"/>
                <a:cs typeface="DM Sans" pitchFamily="34" charset="-120"/>
              </a:rPr>
              <a:t>слова (отклонение в +), либо отрицательный вес (соответственно, в минус). На начальном этапе</a:t>
            </a:r>
          </a:p>
          <a:p>
            <a:pPr algn="just">
              <a:lnSpc>
                <a:spcPts val="3550"/>
              </a:lnSpc>
            </a:pPr>
            <a:r>
              <a:rPr lang="ru-RU" sz="2200" dirty="0" smtClean="0">
                <a:solidFill>
                  <a:srgbClr val="383838"/>
                </a:solidFill>
                <a:latin typeface="PT Serif" panose="020B0604020202020204" charset="0"/>
                <a:ea typeface="DM Sans" pitchFamily="34" charset="-122"/>
                <a:cs typeface="DM Sans" pitchFamily="34" charset="-120"/>
              </a:rPr>
              <a:t>отклонение нулевое, но при обработке предложений в соответствии с </a:t>
            </a:r>
            <a:r>
              <a:rPr lang="ru-RU" sz="2200" dirty="0" err="1" smtClean="0">
                <a:solidFill>
                  <a:srgbClr val="383838"/>
                </a:solidFill>
                <a:latin typeface="PT Serif" panose="020B0604020202020204" charset="0"/>
                <a:ea typeface="DM Sans" pitchFamily="34" charset="-122"/>
                <a:cs typeface="DM Sans" pitchFamily="34" charset="-120"/>
              </a:rPr>
              <a:t>предзаданной</a:t>
            </a:r>
            <a:r>
              <a:rPr lang="ru-RU" sz="2200" dirty="0" smtClean="0">
                <a:solidFill>
                  <a:srgbClr val="383838"/>
                </a:solidFill>
                <a:latin typeface="PT Serif" panose="020B0604020202020204" charset="0"/>
                <a:ea typeface="DM Sans" pitchFamily="34" charset="-122"/>
                <a:cs typeface="DM Sans" pitchFamily="34" charset="-120"/>
              </a:rPr>
              <a:t> окраской </a:t>
            </a:r>
          </a:p>
          <a:p>
            <a:pPr algn="just">
              <a:lnSpc>
                <a:spcPts val="3550"/>
              </a:lnSpc>
            </a:pPr>
            <a:r>
              <a:rPr lang="ru-RU" sz="2200" dirty="0" smtClean="0">
                <a:solidFill>
                  <a:srgbClr val="383838"/>
                </a:solidFill>
                <a:latin typeface="PT Serif" panose="020B0604020202020204" charset="0"/>
                <a:ea typeface="DM Sans" pitchFamily="34" charset="-122"/>
                <a:cs typeface="DM Sans" pitchFamily="34" charset="-120"/>
              </a:rPr>
              <a:t>(</a:t>
            </a:r>
            <a:r>
              <a:rPr lang="ja-JP" altLang="en-US" sz="2200" dirty="0" smtClean="0">
                <a:solidFill>
                  <a:srgbClr val="383838"/>
                </a:solidFill>
                <a:latin typeface="PT Serif" panose="020B0604020202020204" charset="0"/>
                <a:ea typeface="DM Sans" pitchFamily="34" charset="-122"/>
                <a:cs typeface="DM Sans" pitchFamily="34" charset="-120"/>
              </a:rPr>
              <a:t>＋</a:t>
            </a:r>
            <a:r>
              <a:rPr lang="ru-RU" sz="2200" dirty="0" smtClean="0">
                <a:solidFill>
                  <a:srgbClr val="383838"/>
                </a:solidFill>
                <a:latin typeface="PT Serif" panose="020B0604020202020204" charset="0"/>
                <a:ea typeface="DM Sans" pitchFamily="34" charset="-122"/>
                <a:cs typeface="DM Sans" pitchFamily="34" charset="-120"/>
              </a:rPr>
              <a:t> или </a:t>
            </a:r>
            <a:r>
              <a:rPr lang="en-US" altLang="ja-JP" sz="2200" dirty="0" smtClean="0">
                <a:solidFill>
                  <a:srgbClr val="383838"/>
                </a:solidFill>
                <a:latin typeface="PT Serif" panose="020B0604020202020204" charset="0"/>
                <a:ea typeface="DM Sans" pitchFamily="34" charset="-122"/>
                <a:cs typeface="DM Sans" pitchFamily="34" charset="-120"/>
              </a:rPr>
              <a:t>—</a:t>
            </a:r>
            <a:r>
              <a:rPr lang="ru-RU" sz="2200" dirty="0" smtClean="0">
                <a:solidFill>
                  <a:srgbClr val="383838"/>
                </a:solidFill>
                <a:latin typeface="PT Serif" panose="020B0604020202020204" charset="0"/>
                <a:ea typeface="DM Sans" pitchFamily="34" charset="-122"/>
                <a:cs typeface="DM Sans" pitchFamily="34" charset="-120"/>
              </a:rPr>
              <a:t>) будем производить отклонение каждого слова. Эмоциональная окраска считается из</a:t>
            </a:r>
          </a:p>
          <a:p>
            <a:pPr algn="just">
              <a:lnSpc>
                <a:spcPts val="3550"/>
              </a:lnSpc>
            </a:pPr>
            <a:r>
              <a:rPr lang="ru-RU" sz="2200" dirty="0" smtClean="0">
                <a:solidFill>
                  <a:srgbClr val="383838"/>
                </a:solidFill>
                <a:latin typeface="PT Serif" panose="020B0604020202020204" charset="0"/>
                <a:ea typeface="DM Sans" pitchFamily="34" charset="-122"/>
                <a:cs typeface="DM Sans" pitchFamily="34" charset="-120"/>
              </a:rPr>
              <a:t>сумм углов отклонений по каждому слову, входящему в данное предложение. Повторяем</a:t>
            </a:r>
          </a:p>
          <a:p>
            <a:pPr algn="just">
              <a:lnSpc>
                <a:spcPts val="3550"/>
              </a:lnSpc>
            </a:pPr>
            <a:r>
              <a:rPr lang="ru-RU" sz="2200" dirty="0" smtClean="0">
                <a:solidFill>
                  <a:srgbClr val="383838"/>
                </a:solidFill>
                <a:latin typeface="PT Serif" panose="020B0604020202020204" charset="0"/>
                <a:ea typeface="DM Sans" pitchFamily="34" charset="-122"/>
                <a:cs typeface="DM Sans" pitchFamily="34" charset="-120"/>
              </a:rPr>
              <a:t>вычисления несколько раз для достижения наибольшей точности и обучения модели</a:t>
            </a:r>
            <a:endParaRPr lang="en-US" sz="2200" dirty="0">
              <a:latin typeface="PT Serif" panose="020B0604020202020204" charset="0"/>
            </a:endParaRPr>
          </a:p>
        </p:txBody>
      </p:sp>
      <p:sp>
        <p:nvSpPr>
          <p:cNvPr id="9" name="Text 2"/>
          <p:cNvSpPr/>
          <p:nvPr/>
        </p:nvSpPr>
        <p:spPr>
          <a:xfrm>
            <a:off x="10848939" y="705814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ru-RU" sz="2300" dirty="0" smtClean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10</a:t>
            </a:r>
            <a:endParaRPr lang="en-US" sz="23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8912" y="989886"/>
            <a:ext cx="1587698" cy="148018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725222"/>
            <a:ext cx="13042821" cy="2452807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433179"/>
            <a:ext cx="13042821" cy="18064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41755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636163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Задача 1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3607237"/>
            <a:ext cx="10848083" cy="1109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В качестве алгоритма решения был выбран метод "</a:t>
            </a:r>
            <a:r>
              <a:rPr lang="en-US" sz="2200" dirty="0" err="1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квантового</a:t>
            </a:r>
            <a:r>
              <a:rPr lang="en-US" sz="22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r>
              <a:rPr lang="en-US" sz="2200" dirty="0" smtClean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о</a:t>
            </a:r>
            <a:r>
              <a:rPr lang="ru-RU" sz="2200" dirty="0" smtClean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т</a:t>
            </a:r>
            <a:r>
              <a:rPr lang="en-US" sz="2200" dirty="0" err="1" smtClean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жига</a:t>
            </a:r>
            <a:r>
              <a:rPr lang="en-US" sz="22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". </a:t>
            </a:r>
            <a:r>
              <a:rPr lang="ru-RU" sz="2200" dirty="0" smtClean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Имеется</a:t>
            </a:r>
          </a:p>
          <a:p>
            <a:pPr marL="0" indent="0">
              <a:lnSpc>
                <a:spcPts val="3550"/>
              </a:lnSpc>
              <a:buNone/>
            </a:pPr>
            <a:r>
              <a:rPr lang="ru-RU" sz="2200" dirty="0" smtClean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ограничение на </a:t>
            </a:r>
            <a:r>
              <a:rPr lang="en-US" sz="2200" dirty="0" smtClean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r>
              <a:rPr lang="ru-RU" sz="2200" dirty="0" smtClean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максимальное число риска.</a:t>
            </a:r>
            <a:r>
              <a:rPr lang="ru-RU" sz="2200" dirty="0" smtClean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/>
            </a:r>
            <a:br>
              <a:rPr lang="ru-RU" sz="2200" dirty="0" smtClean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</a:br>
            <a:endParaRPr lang="en-US" sz="22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2123" y="2664500"/>
            <a:ext cx="1621988" cy="151209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4913709"/>
            <a:ext cx="1486019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1.</a:t>
            </a:r>
            <a:endParaRPr lang="en-US" sz="4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0831" y="4942046"/>
            <a:ext cx="2444591" cy="132838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859572" y="686573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2</a:t>
            </a:r>
            <a:endParaRPr lang="en-US" sz="2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03340"/>
            <a:ext cx="10595491" cy="13605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Ввиду необходимости в выборе максимального дохода при минимизации целевой функции было принято </a:t>
            </a:r>
            <a:r>
              <a:rPr lang="en-US" sz="2200" dirty="0" err="1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решение</a:t>
            </a:r>
            <a:r>
              <a:rPr lang="en-US" sz="22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r>
              <a:rPr lang="en-US" sz="2200" dirty="0" err="1" smtClean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сделать</a:t>
            </a:r>
            <a:r>
              <a:rPr lang="ru-RU" sz="22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r>
              <a:rPr lang="ru-RU" sz="2200" dirty="0" smtClean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сумму по доходам отрицательной, а квадратичное отклонение от максимального риска положительным.</a:t>
            </a:r>
            <a:endParaRPr lang="en-US" sz="22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6413" y="1054418"/>
            <a:ext cx="1587698" cy="148018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271718"/>
            <a:ext cx="1486019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2.</a:t>
            </a:r>
            <a:endParaRPr lang="en-US" sz="46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831" y="3300055"/>
            <a:ext cx="8417719" cy="1575435"/>
          </a:xfrm>
          <a:prstGeom prst="rect">
            <a:avLst/>
          </a:prstGeom>
        </p:spPr>
      </p:pic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0831" y="5130641"/>
            <a:ext cx="11003280" cy="133219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0859572" y="705814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3</a:t>
            </a:r>
            <a:endParaRPr lang="en-US" sz="2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7702" y="843915"/>
            <a:ext cx="1738908" cy="162115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947035"/>
            <a:ext cx="3797379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3. Диагональ:</a:t>
            </a:r>
            <a:endParaRPr lang="en-US" sz="46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192" y="2975372"/>
            <a:ext cx="5557242" cy="84939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152192" y="4079915"/>
            <a:ext cx="869192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793790" y="5128855"/>
            <a:ext cx="3797379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4. </a:t>
            </a:r>
            <a:endParaRPr lang="en-US" sz="4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2192" y="5157192"/>
            <a:ext cx="1638181" cy="69401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152192" y="6106358"/>
            <a:ext cx="869192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Text 4"/>
          <p:cNvSpPr/>
          <p:nvPr/>
        </p:nvSpPr>
        <p:spPr>
          <a:xfrm>
            <a:off x="10859572" y="7013496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4</a:t>
            </a:r>
            <a:endParaRPr lang="en-US" sz="2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2898" y="502206"/>
            <a:ext cx="1278374" cy="119181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9127" y="798493"/>
            <a:ext cx="4794052" cy="5992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37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Результаты:</a:t>
            </a:r>
            <a:endParaRPr lang="en-US" sz="37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26" y="1694022"/>
            <a:ext cx="13352145" cy="396978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9127" y="5960090"/>
            <a:ext cx="13352143" cy="1948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Решение задачи 1 работает, но с некоторыми ограничениями:
1) Риск не имеет верхней границы, а лишь стремится к значению 0.2, из-за чего может иногда вылезать за </a:t>
            </a:r>
            <a:r>
              <a:rPr lang="en-US" sz="2200" dirty="0" err="1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границу</a:t>
            </a:r>
            <a:r>
              <a:rPr lang="en-US" sz="2200" dirty="0" smtClean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</a:t>
            </a:r>
            <a:endParaRPr lang="ru-RU" sz="2200" dirty="0" smtClean="0">
              <a:solidFill>
                <a:srgbClr val="383838"/>
              </a:solidFill>
              <a:latin typeface="DM Sans" pitchFamily="34" charset="0"/>
              <a:ea typeface="DM Sans" pitchFamily="34" charset="-122"/>
              <a:cs typeface="DM Sans" pitchFamily="34" charset="-120"/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ru-RU" sz="2200" dirty="0" smtClean="0">
                <a:solidFill>
                  <a:srgbClr val="383838"/>
                </a:solidFill>
              </a:rPr>
              <a:t>2) Неточность связанная с экспериментальным подходом к выбору значений коэффициентов </a:t>
            </a:r>
            <a:r>
              <a:rPr lang="en-US" sz="2200" dirty="0" smtClean="0">
                <a:solidFill>
                  <a:srgbClr val="383838"/>
                </a:solidFill>
              </a:rPr>
              <a:t>q1</a:t>
            </a:r>
            <a:r>
              <a:rPr lang="ru-RU" sz="2200" dirty="0" smtClean="0">
                <a:solidFill>
                  <a:srgbClr val="383838"/>
                </a:solidFill>
              </a:rPr>
              <a:t> и</a:t>
            </a:r>
            <a:r>
              <a:rPr lang="en-US" sz="2200" dirty="0" smtClean="0">
                <a:solidFill>
                  <a:srgbClr val="383838"/>
                </a:solidFill>
              </a:rPr>
              <a:t> q2</a:t>
            </a:r>
            <a:r>
              <a:rPr lang="ru-RU" sz="2200" dirty="0" smtClean="0">
                <a:solidFill>
                  <a:srgbClr val="383838"/>
                </a:solidFill>
              </a:rPr>
              <a:t>, требующий дальнейшего исследования.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859572" y="7013496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2300" dirty="0" smtClean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4</a:t>
            </a:r>
            <a:endParaRPr lang="en-US" sz="2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686221"/>
            <a:ext cx="1587698" cy="148018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766060"/>
            <a:ext cx="9946481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Анализ результатов первой задачи: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3850481"/>
            <a:ext cx="13042821" cy="27210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
При уменьшении коэффициента ограничения (далее q2) у целевой функции алгоритм склонен к выбору всех акций, имеющих положительный рост, вне зависимости от риска на заданном временном промежутке. Однако при значениях q2, при которых допускается лишь риск ниже и / или равный заданному, в итоге портфель состоит из одной или двух акций, имеющих относительно достойный рост при низком уровне риска.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0859572" y="691169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6</a:t>
            </a:r>
            <a:endParaRPr lang="en-US" sz="23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534484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Задача 2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3646823"/>
            <a:ext cx="13042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Проведя теоретическое исследование было выдвинуто предположение о возможности использования классического алгоритма Флойда-Уоршелла. Однако данный алгоритм является асимптотически не выгодным и его использование и дальнейшая модификация под условия задачи </a:t>
            </a:r>
            <a:r>
              <a:rPr lang="en-US" sz="2200" dirty="0" err="1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являются</a:t>
            </a:r>
            <a:r>
              <a:rPr lang="en-US" sz="22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r>
              <a:rPr lang="en-US" sz="2200" dirty="0" err="1" smtClean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нецелесообразными</a:t>
            </a:r>
            <a:r>
              <a:rPr lang="en-US" sz="2200" dirty="0" smtClean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</a:t>
            </a:r>
            <a:endParaRPr lang="en-US" sz="2200" dirty="0"/>
          </a:p>
        </p:txBody>
      </p:sp>
      <p:sp>
        <p:nvSpPr>
          <p:cNvPr id="9" name="Text 2"/>
          <p:cNvSpPr/>
          <p:nvPr/>
        </p:nvSpPr>
        <p:spPr>
          <a:xfrm>
            <a:off x="10859572" y="705814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ru-RU" sz="2300" dirty="0">
                <a:solidFill>
                  <a:srgbClr val="020202"/>
                </a:solidFill>
                <a:latin typeface="PT Serif" pitchFamily="34" charset="0"/>
              </a:rPr>
              <a:t>7</a:t>
            </a:r>
            <a:endParaRPr lang="en-US" sz="2300" dirty="0"/>
          </a:p>
        </p:txBody>
      </p:sp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686221"/>
            <a:ext cx="1587698" cy="1480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2639735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Задача 3</a:t>
            </a:r>
            <a:endParaRPr lang="en-US" sz="4650" dirty="0"/>
          </a:p>
        </p:txBody>
      </p:sp>
      <p:sp>
        <p:nvSpPr>
          <p:cNvPr id="5" name="Text 1"/>
          <p:cNvSpPr/>
          <p:nvPr/>
        </p:nvSpPr>
        <p:spPr>
          <a:xfrm>
            <a:off x="793790" y="3724156"/>
            <a:ext cx="7556421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В качестве средства выполнения данной задачи было принято решение использовать классический </a:t>
            </a:r>
            <a:r>
              <a:rPr lang="en-US" sz="1750" dirty="0" err="1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подход</a:t>
            </a: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r>
              <a:rPr lang="en-US" sz="1750" dirty="0" err="1" smtClean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на</a:t>
            </a:r>
            <a:r>
              <a:rPr lang="en-US" sz="1750" dirty="0" smtClean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r>
              <a:rPr lang="en-US" sz="1750" dirty="0" err="1" smtClean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пл</a:t>
            </a:r>
            <a:r>
              <a:rPr lang="ru-RU" sz="1750" dirty="0" smtClean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а</a:t>
            </a:r>
            <a:r>
              <a:rPr lang="en-US" sz="1750" dirty="0" err="1" smtClean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тформе</a:t>
            </a:r>
            <a:r>
              <a:rPr lang="en-US" sz="1750" dirty="0" smtClean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colab от Google с </a:t>
            </a:r>
            <a:r>
              <a:rPr lang="en-US" sz="1750" dirty="0" err="1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использованием</a:t>
            </a: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r>
              <a:rPr lang="en-US" sz="1750" dirty="0" err="1" smtClean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библиотек</a:t>
            </a:r>
            <a:r>
              <a:rPr lang="en-US" sz="1750" dirty="0" smtClean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pandas </a:t>
            </a:r>
            <a:r>
              <a:rPr lang="ru-RU" sz="1750" dirty="0" smtClean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и </a:t>
            </a:r>
            <a:r>
              <a:rPr lang="en-US" sz="1750" dirty="0" err="1" smtClean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TensorFlow</a:t>
            </a:r>
            <a:r>
              <a:rPr lang="en-US" sz="1750" dirty="0" smtClean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 </a:t>
            </a: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Данный подход с разработанным нами решением позхволяет определять является ли отзыв положительным или отрицательным с точностью в 70%. Так же мы ведём разработку квантового варианта решения данной задачи.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793790" y="696753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8</a:t>
            </a:r>
            <a:endParaRPr lang="en-US" sz="230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686221"/>
            <a:ext cx="1587698" cy="14801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9354" y="573762"/>
            <a:ext cx="11444407" cy="2509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3" name="Text 1"/>
          <p:cNvSpPr/>
          <p:nvPr/>
        </p:nvSpPr>
        <p:spPr>
          <a:xfrm>
            <a:off x="549354" y="981670"/>
            <a:ext cx="5278517" cy="5150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50"/>
              </a:lnSpc>
              <a:buNone/>
            </a:pPr>
            <a:r>
              <a:rPr lang="en-US" sz="32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Результаты тренировки ИИ</a:t>
            </a:r>
            <a:endParaRPr lang="en-US" sz="32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4286" y="609124"/>
            <a:ext cx="1046440" cy="975598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248" y="1937861"/>
            <a:ext cx="9820513" cy="5366385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0859572" y="705814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ru-RU" sz="2300" dirty="0" smtClean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9</a:t>
            </a:r>
            <a:endParaRPr lang="en-US" sz="23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316</Words>
  <Application>Microsoft Office PowerPoint</Application>
  <PresentationFormat>Произвольный</PresentationFormat>
  <Paragraphs>50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DM Sans</vt:lpstr>
      <vt:lpstr>PT Serif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Админ</cp:lastModifiedBy>
  <cp:revision>11</cp:revision>
  <dcterms:created xsi:type="dcterms:W3CDTF">2024-11-15T07:40:26Z</dcterms:created>
  <dcterms:modified xsi:type="dcterms:W3CDTF">2024-11-15T08:40:40Z</dcterms:modified>
</cp:coreProperties>
</file>