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PT Serif" panose="020B0604020202020204" charset="0"/>
      <p:regular r:id="rId12"/>
    </p:embeddedFont>
    <p:embeddedFont>
      <p:font typeface="DM Sans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83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157" y="1027509"/>
            <a:ext cx="2919174" cy="272188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783" y="1027509"/>
            <a:ext cx="3837861" cy="2721888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280190" y="4235529"/>
            <a:ext cx="7556421" cy="1027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8050"/>
              </a:lnSpc>
              <a:buNone/>
            </a:pPr>
            <a:r>
              <a:rPr lang="en-US" sz="64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Команда 18</a:t>
            </a:r>
            <a:endParaRPr lang="en-US" sz="6450" dirty="0"/>
          </a:p>
        </p:txBody>
      </p:sp>
      <p:sp>
        <p:nvSpPr>
          <p:cNvPr id="6" name="Text 1"/>
          <p:cNvSpPr/>
          <p:nvPr/>
        </p:nvSpPr>
        <p:spPr>
          <a:xfrm>
            <a:off x="6280190" y="560272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Студенты СГУ, 251 группа фКНиИТ:
Смирнов Егор Ильич
Политучая Инна Александровна
Соловьев Артем Сергеевич
Храмов Дмитрий Александрович</a:t>
            </a:r>
            <a:endParaRPr lang="en-US" sz="175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580883" y="7556938"/>
            <a:ext cx="2049517" cy="588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4175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99227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Задача 1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3963353"/>
            <a:ext cx="1086731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 качестве алгоритма решения был выбран метод "квантового обжига".  </a:t>
            </a:r>
            <a:endParaRPr lang="en-US" sz="2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2123" y="3020616"/>
            <a:ext cx="1621988" cy="151209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5269825"/>
            <a:ext cx="148601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1.</a:t>
            </a:r>
            <a:endParaRPr lang="en-US" sz="4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831" y="5298162"/>
            <a:ext cx="2444591" cy="132838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696497" y="7651531"/>
            <a:ext cx="1828800" cy="578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59456"/>
            <a:ext cx="10595491" cy="13605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Ввиду необходимости в выборе максимального дохода при минимизации целевой функции было принято решение сделать коэффициент q1 отрицательным.</a:t>
            </a:r>
            <a:endParaRPr lang="en-US" sz="2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413" y="1410533"/>
            <a:ext cx="1587698" cy="14801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627834"/>
            <a:ext cx="148601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2.</a:t>
            </a:r>
            <a:endParaRPr lang="en-US" sz="46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831" y="3656171"/>
            <a:ext cx="8417719" cy="1575435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831" y="5486757"/>
            <a:ext cx="11003280" cy="133219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738538" y="7683062"/>
            <a:ext cx="1891862" cy="546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7702" y="1200031"/>
            <a:ext cx="1738908" cy="162115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303151"/>
            <a:ext cx="379737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3. Диагональ:</a:t>
            </a:r>
            <a:endParaRPr lang="en-US" sz="4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192" y="3331488"/>
            <a:ext cx="5557242" cy="84939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52192" y="4436031"/>
            <a:ext cx="869192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5484971"/>
            <a:ext cx="379737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4. </a:t>
            </a:r>
            <a:endParaRPr lang="en-US" sz="4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192" y="5513308"/>
            <a:ext cx="1638181" cy="6940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152192" y="6462474"/>
            <a:ext cx="869192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28028" y="7504386"/>
            <a:ext cx="1902372" cy="725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200" y="569357"/>
            <a:ext cx="1449467" cy="135124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4733" y="2231112"/>
            <a:ext cx="5435798" cy="679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Результаты: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33" y="3221117"/>
            <a:ext cx="13180933" cy="391894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24733" y="7372945"/>
            <a:ext cx="13180933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Решение задачи 1 работает, но с некоторыми ограничениями:
1) Риск не имеет верхней границы, а лишь стремится к значению 0.2, из-за чего может иногда вылезать за границу.</a:t>
            </a:r>
            <a:endParaRPr lang="en-US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770069" y="7609490"/>
            <a:ext cx="1860331" cy="62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301829"/>
            <a:ext cx="1587698" cy="14801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122176"/>
            <a:ext cx="994648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Анализ результатов первой задачи: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4206597"/>
            <a:ext cx="13042821" cy="2721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
При уменьшении коэффициента ограничения (далее q2) у целевой функции алгоритм склонен к выбору всех акций, имеющих положительный рост, вне зависимости от риска на заданном временном промежутке. Однако при значениях q2, при которых допускается лишь риск ниже и / или равный заданному, в итоге портфель состоит из одной или двух акций, имеющих относительно достойный рост при низком уровне риска.</a:t>
            </a:r>
            <a:endParaRPr lang="en-US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01600" y="7641021"/>
            <a:ext cx="1828800" cy="588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16148"/>
            <a:ext cx="1512094" cy="14097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6600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Задача 2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53504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(Work in progress)</a:t>
            </a:r>
            <a:endParaRPr lang="en-US" sz="175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622924" y="7189076"/>
            <a:ext cx="2007476" cy="104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516148"/>
            <a:ext cx="1512094" cy="14097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426600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Задача 3</a:t>
            </a:r>
            <a:endParaRPr lang="en-US" sz="4650" dirty="0"/>
          </a:p>
        </p:txBody>
      </p:sp>
      <p:sp>
        <p:nvSpPr>
          <p:cNvPr id="5" name="Text 1"/>
          <p:cNvSpPr/>
          <p:nvPr/>
        </p:nvSpPr>
        <p:spPr>
          <a:xfrm>
            <a:off x="793790" y="535043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(Work in progress)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912" y="2832497"/>
            <a:ext cx="1587698" cy="14801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652843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endParaRPr lang="en-US" sz="465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370676" y="7409793"/>
            <a:ext cx="2259724" cy="819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3178777" y="3389352"/>
            <a:ext cx="7411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T Serif" panose="020B0604020202020204" charset="0"/>
              </a:rPr>
              <a:t>Спасибо за внимание!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T Serif" panose="020B060402020202020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09144" y="5737264"/>
            <a:ext cx="121590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40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T Serif" panose="020B0604020202020204" charset="0"/>
              </a:rPr>
              <a:t>«Бери ношу по себе, чтобы не падать при ходьбе»</a:t>
            </a:r>
            <a:br>
              <a:rPr lang="ru-RU" sz="40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T Serif" panose="020B0604020202020204" charset="0"/>
              </a:rPr>
            </a:br>
            <a:r>
              <a:rPr lang="ru-RU" sz="40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T Serif" panose="020B0604020202020204" charset="0"/>
              </a:rPr>
              <a:t>Круглый, фильм «Брат»</a:t>
            </a:r>
            <a:endParaRPr lang="ru-RU" sz="4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T Serif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106</Words>
  <Application>Microsoft Office PowerPoint</Application>
  <PresentationFormat>Произвольный</PresentationFormat>
  <Paragraphs>28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PT Serif</vt:lpstr>
      <vt:lpstr>DM Sans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2</cp:revision>
  <dcterms:created xsi:type="dcterms:W3CDTF">2024-11-15T06:42:45Z</dcterms:created>
  <dcterms:modified xsi:type="dcterms:W3CDTF">2024-11-15T06:49:38Z</dcterms:modified>
</cp:coreProperties>
</file>