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260" r:id="rId3"/>
    <p:sldId id="263" r:id="rId4"/>
    <p:sldId id="262" r:id="rId5"/>
    <p:sldId id="264" r:id="rId6"/>
    <p:sldId id="265" r:id="rId7"/>
    <p:sldId id="266" r:id="rId8"/>
    <p:sldId id="267" r:id="rId9"/>
    <p:sldId id="268" r:id="rId10"/>
    <p:sldId id="269" r:id="rId11"/>
    <p:sldId id="270" r:id="rId12"/>
    <p:sldId id="271" r:id="rId13"/>
    <p:sldId id="272" r:id="rId14"/>
    <p:sldId id="273"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6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834D5-D194-4EE2-A3AC-09DB422B8B7E}"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FA16D-D496-42C9-9670-5A7BC8B11C2D}" type="slidenum">
              <a:rPr lang="en-US" smtClean="0"/>
              <a:t>‹#›</a:t>
            </a:fld>
            <a:endParaRPr lang="en-US"/>
          </a:p>
        </p:txBody>
      </p:sp>
    </p:spTree>
    <p:extLst>
      <p:ext uri="{BB962C8B-B14F-4D97-AF65-F5344CB8AC3E}">
        <p14:creationId xmlns:p14="http://schemas.microsoft.com/office/powerpoint/2010/main" val="4692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92AB-0B35-4DB1-BD95-7E9C1262F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8658A2-2CFB-4D52-A1E8-A3BAAAA92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B276C-B7A7-47AB-AA2C-9F28391CEB54}"/>
              </a:ext>
            </a:extLst>
          </p:cNvPr>
          <p:cNvSpPr>
            <a:spLocks noGrp="1"/>
          </p:cNvSpPr>
          <p:nvPr>
            <p:ph type="dt" sz="half" idx="10"/>
          </p:nvPr>
        </p:nvSpPr>
        <p:spPr/>
        <p:txBody>
          <a:bodyPr/>
          <a:lstStyle/>
          <a:p>
            <a:fld id="{0AE3D757-9343-421F-8D4A-0416B4D16B29}" type="datetime1">
              <a:rPr lang="en-US" smtClean="0"/>
              <a:t>6/24/2021</a:t>
            </a:fld>
            <a:endParaRPr lang="en-US"/>
          </a:p>
        </p:txBody>
      </p:sp>
      <p:sp>
        <p:nvSpPr>
          <p:cNvPr id="5" name="Footer Placeholder 4">
            <a:extLst>
              <a:ext uri="{FF2B5EF4-FFF2-40B4-BE49-F238E27FC236}">
                <a16:creationId xmlns:a16="http://schemas.microsoft.com/office/drawing/2014/main" id="{3E65CEE9-499F-428E-916E-93C02B2E9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98125-32DD-44EC-87CB-9D483D690184}"/>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22917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8C82-FF91-4539-B3CC-3370BF0FAE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2A1747-FAF0-4389-8268-22E72272DF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5E65F-BDD4-4F98-9DE6-2F387FC5E8CD}"/>
              </a:ext>
            </a:extLst>
          </p:cNvPr>
          <p:cNvSpPr>
            <a:spLocks noGrp="1"/>
          </p:cNvSpPr>
          <p:nvPr>
            <p:ph type="dt" sz="half" idx="10"/>
          </p:nvPr>
        </p:nvSpPr>
        <p:spPr/>
        <p:txBody>
          <a:bodyPr/>
          <a:lstStyle/>
          <a:p>
            <a:fld id="{B6F139D1-1464-4BE5-AC6F-237043644D95}" type="datetime1">
              <a:rPr lang="en-US" smtClean="0"/>
              <a:t>6/24/2021</a:t>
            </a:fld>
            <a:endParaRPr lang="en-US"/>
          </a:p>
        </p:txBody>
      </p:sp>
      <p:sp>
        <p:nvSpPr>
          <p:cNvPr id="5" name="Footer Placeholder 4">
            <a:extLst>
              <a:ext uri="{FF2B5EF4-FFF2-40B4-BE49-F238E27FC236}">
                <a16:creationId xmlns:a16="http://schemas.microsoft.com/office/drawing/2014/main" id="{8F8EE824-D4DB-4A6C-B620-81A5BE87E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AFD0E-5904-4214-87D1-5055CAAA0000}"/>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191177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6A18A-18F6-4C89-93C9-7A9F7335B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640FA1-49C5-4257-9DB6-00E0797AAD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F1188-7773-4E5A-A102-C5F68262EB42}"/>
              </a:ext>
            </a:extLst>
          </p:cNvPr>
          <p:cNvSpPr>
            <a:spLocks noGrp="1"/>
          </p:cNvSpPr>
          <p:nvPr>
            <p:ph type="dt" sz="half" idx="10"/>
          </p:nvPr>
        </p:nvSpPr>
        <p:spPr/>
        <p:txBody>
          <a:bodyPr/>
          <a:lstStyle/>
          <a:p>
            <a:fld id="{59D79E15-929A-4E7B-AE40-8EA1AC286964}" type="datetime1">
              <a:rPr lang="en-US" smtClean="0"/>
              <a:t>6/24/2021</a:t>
            </a:fld>
            <a:endParaRPr lang="en-US"/>
          </a:p>
        </p:txBody>
      </p:sp>
      <p:sp>
        <p:nvSpPr>
          <p:cNvPr id="5" name="Footer Placeholder 4">
            <a:extLst>
              <a:ext uri="{FF2B5EF4-FFF2-40B4-BE49-F238E27FC236}">
                <a16:creationId xmlns:a16="http://schemas.microsoft.com/office/drawing/2014/main" id="{2214EB53-5DBB-473C-ADE9-4699E69CD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4ABE3-D74C-49B8-84F8-82848910FEE0}"/>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326346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9428-1D27-4E79-A573-CE5FB91A4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7527F-EEEE-4BC2-B6BB-8E065E53C6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F65E6-EFE0-4AA0-BC73-2C0836A129F6}"/>
              </a:ext>
            </a:extLst>
          </p:cNvPr>
          <p:cNvSpPr>
            <a:spLocks noGrp="1"/>
          </p:cNvSpPr>
          <p:nvPr>
            <p:ph type="dt" sz="half" idx="10"/>
          </p:nvPr>
        </p:nvSpPr>
        <p:spPr/>
        <p:txBody>
          <a:bodyPr/>
          <a:lstStyle/>
          <a:p>
            <a:fld id="{AF8A1E2B-F878-45A7-BD84-6A89B6F9BA4D}" type="datetime1">
              <a:rPr lang="en-US" smtClean="0"/>
              <a:t>6/24/2021</a:t>
            </a:fld>
            <a:endParaRPr lang="en-US"/>
          </a:p>
        </p:txBody>
      </p:sp>
      <p:sp>
        <p:nvSpPr>
          <p:cNvPr id="5" name="Footer Placeholder 4">
            <a:extLst>
              <a:ext uri="{FF2B5EF4-FFF2-40B4-BE49-F238E27FC236}">
                <a16:creationId xmlns:a16="http://schemas.microsoft.com/office/drawing/2014/main" id="{3488C136-A9FF-487E-A829-575ED318E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0C5AB-B34C-482F-9B80-1BC902C8829E}"/>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428131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239D-6065-4667-AA4A-9153A3E06F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AFBDED-0B22-43DB-A1D5-15D15DF39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AC97C1-ADEE-4F8C-9DB7-C3764A836089}"/>
              </a:ext>
            </a:extLst>
          </p:cNvPr>
          <p:cNvSpPr>
            <a:spLocks noGrp="1"/>
          </p:cNvSpPr>
          <p:nvPr>
            <p:ph type="dt" sz="half" idx="10"/>
          </p:nvPr>
        </p:nvSpPr>
        <p:spPr/>
        <p:txBody>
          <a:bodyPr/>
          <a:lstStyle/>
          <a:p>
            <a:fld id="{EB66F631-49BC-4E4F-8245-18A709A8EC71}" type="datetime1">
              <a:rPr lang="en-US" smtClean="0"/>
              <a:t>6/24/2021</a:t>
            </a:fld>
            <a:endParaRPr lang="en-US"/>
          </a:p>
        </p:txBody>
      </p:sp>
      <p:sp>
        <p:nvSpPr>
          <p:cNvPr id="5" name="Footer Placeholder 4">
            <a:extLst>
              <a:ext uri="{FF2B5EF4-FFF2-40B4-BE49-F238E27FC236}">
                <a16:creationId xmlns:a16="http://schemas.microsoft.com/office/drawing/2014/main" id="{3B9F7337-8E25-4E0F-8458-6A1693BF9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0A2B8-AAE4-4B5B-A24F-C114337FEF2A}"/>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675987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BABD-AE4E-452A-94BF-E19B21255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B42BE-1545-4BE5-9304-BFFE0D2F11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055A45-4BE6-4EEB-8B6D-AB4215D4F0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9C415E-CD57-4D3D-81E3-BAC2F6B22D4B}"/>
              </a:ext>
            </a:extLst>
          </p:cNvPr>
          <p:cNvSpPr>
            <a:spLocks noGrp="1"/>
          </p:cNvSpPr>
          <p:nvPr>
            <p:ph type="dt" sz="half" idx="10"/>
          </p:nvPr>
        </p:nvSpPr>
        <p:spPr/>
        <p:txBody>
          <a:bodyPr/>
          <a:lstStyle/>
          <a:p>
            <a:fld id="{B8068D0F-2D82-4D34-A073-19F3580DE9A3}" type="datetime1">
              <a:rPr lang="en-US" smtClean="0"/>
              <a:t>6/24/2021</a:t>
            </a:fld>
            <a:endParaRPr lang="en-US"/>
          </a:p>
        </p:txBody>
      </p:sp>
      <p:sp>
        <p:nvSpPr>
          <p:cNvPr id="6" name="Footer Placeholder 5">
            <a:extLst>
              <a:ext uri="{FF2B5EF4-FFF2-40B4-BE49-F238E27FC236}">
                <a16:creationId xmlns:a16="http://schemas.microsoft.com/office/drawing/2014/main" id="{2828A97E-1BAC-4A41-82AC-D2C4B2F7B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09F67-0370-4165-BB7D-C988A7EF3CEF}"/>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149740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0DA4-2DE9-4CFC-A9F5-071D461F73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3292-1DA9-4B3E-B71D-8EAA978137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846D9E-AC6D-424E-9F53-9292B9ADE9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B0120D-6DAE-4956-80C8-97F6643CB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CF2C86-FF44-4E12-B0CB-29024B03E5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0D85B-5EE6-4DEA-BFA4-7CE6DC5D1B72}"/>
              </a:ext>
            </a:extLst>
          </p:cNvPr>
          <p:cNvSpPr>
            <a:spLocks noGrp="1"/>
          </p:cNvSpPr>
          <p:nvPr>
            <p:ph type="dt" sz="half" idx="10"/>
          </p:nvPr>
        </p:nvSpPr>
        <p:spPr/>
        <p:txBody>
          <a:bodyPr/>
          <a:lstStyle/>
          <a:p>
            <a:fld id="{40FCA750-C4A8-4E83-80C5-BDAC4927AF97}" type="datetime1">
              <a:rPr lang="en-US" smtClean="0"/>
              <a:t>6/24/2021</a:t>
            </a:fld>
            <a:endParaRPr lang="en-US"/>
          </a:p>
        </p:txBody>
      </p:sp>
      <p:sp>
        <p:nvSpPr>
          <p:cNvPr id="8" name="Footer Placeholder 7">
            <a:extLst>
              <a:ext uri="{FF2B5EF4-FFF2-40B4-BE49-F238E27FC236}">
                <a16:creationId xmlns:a16="http://schemas.microsoft.com/office/drawing/2014/main" id="{D13679AB-A720-42C3-A235-B9F1031FF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5F2E8B-3B58-428A-B1ED-435B70EC4EA3}"/>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53798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A362-CBEC-48D7-9766-F8140C644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85C02A-5687-4E7A-8561-C674322B756E}"/>
              </a:ext>
            </a:extLst>
          </p:cNvPr>
          <p:cNvSpPr>
            <a:spLocks noGrp="1"/>
          </p:cNvSpPr>
          <p:nvPr>
            <p:ph type="dt" sz="half" idx="10"/>
          </p:nvPr>
        </p:nvSpPr>
        <p:spPr/>
        <p:txBody>
          <a:bodyPr/>
          <a:lstStyle/>
          <a:p>
            <a:fld id="{D788621C-B6DD-4AB7-A456-BADB5118D516}" type="datetime1">
              <a:rPr lang="en-US" smtClean="0"/>
              <a:t>6/24/2021</a:t>
            </a:fld>
            <a:endParaRPr lang="en-US"/>
          </a:p>
        </p:txBody>
      </p:sp>
      <p:sp>
        <p:nvSpPr>
          <p:cNvPr id="4" name="Footer Placeholder 3">
            <a:extLst>
              <a:ext uri="{FF2B5EF4-FFF2-40B4-BE49-F238E27FC236}">
                <a16:creationId xmlns:a16="http://schemas.microsoft.com/office/drawing/2014/main" id="{F6CD9FE6-E3B9-4774-88DC-4A74A5F6E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B73EC2-23D4-4505-B951-50166A991397}"/>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357166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0ECECA-7DDF-4EE1-A603-6AD56EA03A9E}"/>
              </a:ext>
            </a:extLst>
          </p:cNvPr>
          <p:cNvSpPr>
            <a:spLocks noGrp="1"/>
          </p:cNvSpPr>
          <p:nvPr>
            <p:ph type="dt" sz="half" idx="10"/>
          </p:nvPr>
        </p:nvSpPr>
        <p:spPr/>
        <p:txBody>
          <a:bodyPr/>
          <a:lstStyle/>
          <a:p>
            <a:fld id="{CF655A7C-0ACD-4788-9E09-3120288F3F14}" type="datetime1">
              <a:rPr lang="en-US" smtClean="0"/>
              <a:t>6/24/2021</a:t>
            </a:fld>
            <a:endParaRPr lang="en-US"/>
          </a:p>
        </p:txBody>
      </p:sp>
      <p:sp>
        <p:nvSpPr>
          <p:cNvPr id="3" name="Footer Placeholder 2">
            <a:extLst>
              <a:ext uri="{FF2B5EF4-FFF2-40B4-BE49-F238E27FC236}">
                <a16:creationId xmlns:a16="http://schemas.microsoft.com/office/drawing/2014/main" id="{A09580F4-A6B3-41E2-9D18-A7BCF3E48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3D7762-634E-4D83-B449-6E7BBD41C2AB}"/>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164379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77AE-F6B8-478B-89C7-B70194BC1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0D334-AEEE-42BF-8569-7FDC66211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C2F819-2E7F-4404-8B0C-CDB9A2987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3B2720-4D62-4B42-8293-702551C791E0}"/>
              </a:ext>
            </a:extLst>
          </p:cNvPr>
          <p:cNvSpPr>
            <a:spLocks noGrp="1"/>
          </p:cNvSpPr>
          <p:nvPr>
            <p:ph type="dt" sz="half" idx="10"/>
          </p:nvPr>
        </p:nvSpPr>
        <p:spPr/>
        <p:txBody>
          <a:bodyPr/>
          <a:lstStyle/>
          <a:p>
            <a:fld id="{5A1471F1-660B-4D74-957F-E801A89941B2}" type="datetime1">
              <a:rPr lang="en-US" smtClean="0"/>
              <a:t>6/24/2021</a:t>
            </a:fld>
            <a:endParaRPr lang="en-US"/>
          </a:p>
        </p:txBody>
      </p:sp>
      <p:sp>
        <p:nvSpPr>
          <p:cNvPr id="6" name="Footer Placeholder 5">
            <a:extLst>
              <a:ext uri="{FF2B5EF4-FFF2-40B4-BE49-F238E27FC236}">
                <a16:creationId xmlns:a16="http://schemas.microsoft.com/office/drawing/2014/main" id="{BB4807D6-61F5-491C-A12E-F5481815F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71DCB-824D-4862-9FBB-440D0C186988}"/>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19947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CBD1-3699-473B-B300-C859F5DD9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33FA0-910C-4DBA-82E1-E33D46E61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62F532-B477-4E84-8667-90FC582F4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EFA7A-546A-4B1B-8092-E55E24C7B371}"/>
              </a:ext>
            </a:extLst>
          </p:cNvPr>
          <p:cNvSpPr>
            <a:spLocks noGrp="1"/>
          </p:cNvSpPr>
          <p:nvPr>
            <p:ph type="dt" sz="half" idx="10"/>
          </p:nvPr>
        </p:nvSpPr>
        <p:spPr/>
        <p:txBody>
          <a:bodyPr/>
          <a:lstStyle/>
          <a:p>
            <a:fld id="{6C20C93D-1859-4EF3-9C01-95749F5E669F}" type="datetime1">
              <a:rPr lang="en-US" smtClean="0"/>
              <a:t>6/24/2021</a:t>
            </a:fld>
            <a:endParaRPr lang="en-US"/>
          </a:p>
        </p:txBody>
      </p:sp>
      <p:sp>
        <p:nvSpPr>
          <p:cNvPr id="6" name="Footer Placeholder 5">
            <a:extLst>
              <a:ext uri="{FF2B5EF4-FFF2-40B4-BE49-F238E27FC236}">
                <a16:creationId xmlns:a16="http://schemas.microsoft.com/office/drawing/2014/main" id="{93A6614B-954A-4AA0-B44E-6638CE685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898EA-0E3A-4DC5-8B6B-1CBB036A3C2F}"/>
              </a:ext>
            </a:extLst>
          </p:cNvPr>
          <p:cNvSpPr>
            <a:spLocks noGrp="1"/>
          </p:cNvSpPr>
          <p:nvPr>
            <p:ph type="sldNum" sz="quarter" idx="12"/>
          </p:nvPr>
        </p:nvSpPr>
        <p:spPr/>
        <p:txBody>
          <a:bodyPr/>
          <a:lstStyle/>
          <a:p>
            <a:fld id="{6DE3F6D3-09BA-4A33-BCD7-6F2C80A7DF7A}" type="slidenum">
              <a:rPr lang="en-US" smtClean="0"/>
              <a:t>‹#›</a:t>
            </a:fld>
            <a:endParaRPr lang="en-US"/>
          </a:p>
        </p:txBody>
      </p:sp>
    </p:spTree>
    <p:extLst>
      <p:ext uri="{BB962C8B-B14F-4D97-AF65-F5344CB8AC3E}">
        <p14:creationId xmlns:p14="http://schemas.microsoft.com/office/powerpoint/2010/main" val="389266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19EF8-C83C-4050-A33E-1D9B55D98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55A3B1-995D-4DD9-B210-5462603C6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678E1-ED09-4FF4-AC2A-B3BD1AFAE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66F04-B5D1-4B99-905E-32D4B8194EF0}" type="datetime1">
              <a:rPr lang="en-US" smtClean="0"/>
              <a:t>6/24/2021</a:t>
            </a:fld>
            <a:endParaRPr lang="en-US"/>
          </a:p>
        </p:txBody>
      </p:sp>
      <p:sp>
        <p:nvSpPr>
          <p:cNvPr id="5" name="Footer Placeholder 4">
            <a:extLst>
              <a:ext uri="{FF2B5EF4-FFF2-40B4-BE49-F238E27FC236}">
                <a16:creationId xmlns:a16="http://schemas.microsoft.com/office/drawing/2014/main" id="{5A7D3A1D-1A79-45AB-82D6-C00A68E2B0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F5910C-D155-42D5-ABB0-2EAB399E9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3F6D3-09BA-4A33-BCD7-6F2C80A7DF7A}" type="slidenum">
              <a:rPr lang="en-US" smtClean="0"/>
              <a:t>‹#›</a:t>
            </a:fld>
            <a:endParaRPr lang="en-US"/>
          </a:p>
        </p:txBody>
      </p:sp>
    </p:spTree>
    <p:extLst>
      <p:ext uri="{BB962C8B-B14F-4D97-AF65-F5344CB8AC3E}">
        <p14:creationId xmlns:p14="http://schemas.microsoft.com/office/powerpoint/2010/main" val="176776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DC873-C3ED-4279-A572-931BC180E009}"/>
              </a:ext>
            </a:extLst>
          </p:cNvPr>
          <p:cNvPicPr>
            <a:picLocks noChangeAspect="1"/>
          </p:cNvPicPr>
          <p:nvPr/>
        </p:nvPicPr>
        <p:blipFill rotWithShape="1">
          <a:blip r:embed="rId2"/>
          <a:srcRect b="13712"/>
          <a:stretch/>
        </p:blipFill>
        <p:spPr>
          <a:xfrm>
            <a:off x="56356" y="5423816"/>
            <a:ext cx="4207840" cy="1434184"/>
          </a:xfrm>
          <a:prstGeom prst="rect">
            <a:avLst/>
          </a:prstGeom>
        </p:spPr>
      </p:pic>
      <p:sp>
        <p:nvSpPr>
          <p:cNvPr id="5" name="TextBox 4">
            <a:extLst>
              <a:ext uri="{FF2B5EF4-FFF2-40B4-BE49-F238E27FC236}">
                <a16:creationId xmlns:a16="http://schemas.microsoft.com/office/drawing/2014/main" id="{04517AA1-0B21-4C9C-8187-C440DF76352D}"/>
              </a:ext>
            </a:extLst>
          </p:cNvPr>
          <p:cNvSpPr txBox="1"/>
          <p:nvPr/>
        </p:nvSpPr>
        <p:spPr>
          <a:xfrm>
            <a:off x="2592477" y="873225"/>
            <a:ext cx="7007046" cy="646331"/>
          </a:xfrm>
          <a:prstGeom prst="rect">
            <a:avLst/>
          </a:prstGeom>
          <a:noFill/>
        </p:spPr>
        <p:txBody>
          <a:bodyPr wrap="none" rtlCol="0">
            <a:spAutoFit/>
          </a:bodyPr>
          <a:lstStyle/>
          <a:p>
            <a:pPr algn="ctr"/>
            <a:r>
              <a:rPr lang="en-US" dirty="0"/>
              <a:t>Excited States and Nonadiabatic Dynamics </a:t>
            </a:r>
            <a:r>
              <a:rPr lang="en-US" dirty="0" err="1"/>
              <a:t>CyberTraining</a:t>
            </a:r>
            <a:r>
              <a:rPr lang="en-US" dirty="0"/>
              <a:t> Workshop 2021</a:t>
            </a:r>
          </a:p>
          <a:p>
            <a:pPr algn="ctr"/>
            <a:endParaRPr lang="en-US" dirty="0"/>
          </a:p>
        </p:txBody>
      </p:sp>
      <p:sp>
        <p:nvSpPr>
          <p:cNvPr id="6" name="TextBox 5">
            <a:extLst>
              <a:ext uri="{FF2B5EF4-FFF2-40B4-BE49-F238E27FC236}">
                <a16:creationId xmlns:a16="http://schemas.microsoft.com/office/drawing/2014/main" id="{91808F0D-B65D-4D81-B830-EF605CD662A0}"/>
              </a:ext>
            </a:extLst>
          </p:cNvPr>
          <p:cNvSpPr txBox="1"/>
          <p:nvPr/>
        </p:nvSpPr>
        <p:spPr>
          <a:xfrm>
            <a:off x="4459705" y="1659021"/>
            <a:ext cx="3272590" cy="1200329"/>
          </a:xfrm>
          <a:prstGeom prst="rect">
            <a:avLst/>
          </a:prstGeom>
          <a:noFill/>
        </p:spPr>
        <p:txBody>
          <a:bodyPr wrap="square" rtlCol="0">
            <a:spAutoFit/>
          </a:bodyPr>
          <a:lstStyle/>
          <a:p>
            <a:pPr algn="ctr"/>
            <a:r>
              <a:rPr lang="en-US" dirty="0"/>
              <a:t>Project on:</a:t>
            </a:r>
          </a:p>
          <a:p>
            <a:pPr algn="ctr"/>
            <a:r>
              <a:rPr lang="en-US" dirty="0"/>
              <a:t>Modeling the electron transfer in photoelectrochemical cells </a:t>
            </a:r>
          </a:p>
          <a:p>
            <a:pPr algn="ctr"/>
            <a:endParaRPr lang="en-US" dirty="0"/>
          </a:p>
        </p:txBody>
      </p:sp>
      <p:sp>
        <p:nvSpPr>
          <p:cNvPr id="7" name="TextBox 6">
            <a:extLst>
              <a:ext uri="{FF2B5EF4-FFF2-40B4-BE49-F238E27FC236}">
                <a16:creationId xmlns:a16="http://schemas.microsoft.com/office/drawing/2014/main" id="{4B765554-198A-4727-9C9D-7143CB317349}"/>
              </a:ext>
            </a:extLst>
          </p:cNvPr>
          <p:cNvSpPr txBox="1"/>
          <p:nvPr/>
        </p:nvSpPr>
        <p:spPr>
          <a:xfrm>
            <a:off x="4858466" y="2859350"/>
            <a:ext cx="2475068" cy="2450094"/>
          </a:xfrm>
          <a:prstGeom prst="rect">
            <a:avLst/>
          </a:prstGeom>
          <a:noFill/>
        </p:spPr>
        <p:txBody>
          <a:bodyPr wrap="square" rtlCol="0">
            <a:spAutoFit/>
          </a:bodyPr>
          <a:lstStyle/>
          <a:p>
            <a:pPr marL="228600" lvl="0" indent="-228600" algn="ctr">
              <a:lnSpc>
                <a:spcPct val="107000"/>
              </a:lnSpc>
            </a:pPr>
            <a:r>
              <a:rPr lang="en-US" dirty="0">
                <a:ea typeface="Calibri" panose="020F0502020204030204" pitchFamily="34" charset="0"/>
                <a:cs typeface="Arial" panose="020B0604020202020204" pitchFamily="34" charset="0"/>
              </a:rPr>
              <a:t>By</a:t>
            </a:r>
          </a:p>
          <a:p>
            <a:pPr marL="228600" lvl="0" indent="-228600" algn="ctr">
              <a:lnSpc>
                <a:spcPct val="107000"/>
              </a:lnSpc>
            </a:pPr>
            <a:r>
              <a:rPr lang="en-US" dirty="0">
                <a:ea typeface="Calibri" panose="020F0502020204030204" pitchFamily="34" charset="0"/>
                <a:cs typeface="Arial" panose="020B0604020202020204" pitchFamily="34" charset="0"/>
              </a:rPr>
              <a:t>Lili Rassouli</a:t>
            </a:r>
          </a:p>
          <a:p>
            <a:pPr marL="228600" lvl="0" indent="-228600" algn="ctr">
              <a:lnSpc>
                <a:spcPct val="107000"/>
              </a:lnSpc>
            </a:pPr>
            <a:r>
              <a:rPr lang="en-US" dirty="0">
                <a:ea typeface="Calibri" panose="020F0502020204030204" pitchFamily="34" charset="0"/>
                <a:cs typeface="Arial" panose="020B0604020202020204" pitchFamily="34" charset="0"/>
              </a:rPr>
              <a:t> </a:t>
            </a:r>
          </a:p>
          <a:p>
            <a:pPr marL="228600" lvl="0" indent="-228600" algn="ctr">
              <a:lnSpc>
                <a:spcPct val="107000"/>
              </a:lnSpc>
            </a:pPr>
            <a:r>
              <a:rPr lang="en-US" dirty="0">
                <a:ea typeface="Calibri" panose="020F0502020204030204" pitchFamily="34" charset="0"/>
                <a:cs typeface="Arial" panose="020B0604020202020204" pitchFamily="34" charset="0"/>
              </a:rPr>
              <a:t>Second year PhD student in </a:t>
            </a:r>
          </a:p>
          <a:p>
            <a:pPr marL="228600" lvl="0" indent="-228600" algn="ctr">
              <a:lnSpc>
                <a:spcPct val="107000"/>
              </a:lnSpc>
            </a:pPr>
            <a:r>
              <a:rPr lang="en-US" dirty="0">
                <a:ea typeface="Calibri" panose="020F0502020204030204" pitchFamily="34" charset="0"/>
                <a:cs typeface="Arial" panose="020B0604020202020204" pitchFamily="34" charset="0"/>
              </a:rPr>
              <a:t>Prof. Dupuis group</a:t>
            </a:r>
          </a:p>
          <a:p>
            <a:pPr marL="228600" lvl="0" indent="-228600" algn="ctr">
              <a:lnSpc>
                <a:spcPct val="107000"/>
              </a:lnSpc>
            </a:pPr>
            <a:r>
              <a:rPr lang="en-US" dirty="0">
                <a:ea typeface="Calibri" panose="020F0502020204030204" pitchFamily="34" charset="0"/>
                <a:cs typeface="Arial" panose="020B0604020202020204" pitchFamily="34" charset="0"/>
              </a:rPr>
              <a:t> </a:t>
            </a:r>
          </a:p>
          <a:p>
            <a:pPr marL="228600" lvl="0" indent="-228600" algn="ctr">
              <a:lnSpc>
                <a:spcPct val="107000"/>
              </a:lnSpc>
            </a:pPr>
            <a:r>
              <a:rPr lang="en-US" dirty="0">
                <a:ea typeface="Calibri" panose="020F0502020204030204" pitchFamily="34" charset="0"/>
                <a:cs typeface="Arial" panose="020B0604020202020204" pitchFamily="34" charset="0"/>
              </a:rPr>
              <a:t>June 2021</a:t>
            </a:r>
          </a:p>
        </p:txBody>
      </p:sp>
      <p:pic>
        <p:nvPicPr>
          <p:cNvPr id="8" name="Picture 7">
            <a:extLst>
              <a:ext uri="{FF2B5EF4-FFF2-40B4-BE49-F238E27FC236}">
                <a16:creationId xmlns:a16="http://schemas.microsoft.com/office/drawing/2014/main" id="{B3761942-D8DF-4008-A437-A3A3C8846A38}"/>
              </a:ext>
            </a:extLst>
          </p:cNvPr>
          <p:cNvPicPr>
            <a:picLocks noChangeAspect="1"/>
          </p:cNvPicPr>
          <p:nvPr/>
        </p:nvPicPr>
        <p:blipFill>
          <a:blip r:embed="rId3"/>
          <a:stretch>
            <a:fillRect/>
          </a:stretch>
        </p:blipFill>
        <p:spPr>
          <a:xfrm>
            <a:off x="10211325" y="5578854"/>
            <a:ext cx="1924319" cy="1124107"/>
          </a:xfrm>
          <a:prstGeom prst="rect">
            <a:avLst/>
          </a:prstGeom>
        </p:spPr>
      </p:pic>
      <p:sp>
        <p:nvSpPr>
          <p:cNvPr id="9" name="Slide Number Placeholder 8">
            <a:extLst>
              <a:ext uri="{FF2B5EF4-FFF2-40B4-BE49-F238E27FC236}">
                <a16:creationId xmlns:a16="http://schemas.microsoft.com/office/drawing/2014/main" id="{8956E9AB-2BB7-4042-AA37-9D04F9DB3AA0}"/>
              </a:ext>
            </a:extLst>
          </p:cNvPr>
          <p:cNvSpPr>
            <a:spLocks noGrp="1"/>
          </p:cNvSpPr>
          <p:nvPr>
            <p:ph type="sldNum" sz="quarter" idx="12"/>
          </p:nvPr>
        </p:nvSpPr>
        <p:spPr/>
        <p:txBody>
          <a:bodyPr/>
          <a:lstStyle/>
          <a:p>
            <a:fld id="{6DE3F6D3-09BA-4A33-BCD7-6F2C80A7DF7A}" type="slidenum">
              <a:rPr lang="en-US" smtClean="0"/>
              <a:t>1</a:t>
            </a:fld>
            <a:endParaRPr lang="en-US"/>
          </a:p>
        </p:txBody>
      </p:sp>
    </p:spTree>
    <p:extLst>
      <p:ext uri="{BB962C8B-B14F-4D97-AF65-F5344CB8AC3E}">
        <p14:creationId xmlns:p14="http://schemas.microsoft.com/office/powerpoint/2010/main" val="1081406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B4DC88-F21A-4AE5-98EF-3996065D4664}"/>
              </a:ext>
            </a:extLst>
          </p:cNvPr>
          <p:cNvSpPr/>
          <p:nvPr/>
        </p:nvSpPr>
        <p:spPr>
          <a:xfrm>
            <a:off x="948776" y="5109983"/>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300679-28AF-4D33-8E19-EE0681743C66}"/>
              </a:ext>
            </a:extLst>
          </p:cNvPr>
          <p:cNvSpPr txBox="1"/>
          <p:nvPr/>
        </p:nvSpPr>
        <p:spPr>
          <a:xfrm>
            <a:off x="2418691" y="5049588"/>
            <a:ext cx="453763" cy="369332"/>
          </a:xfrm>
          <a:prstGeom prst="rect">
            <a:avLst/>
          </a:prstGeom>
          <a:noFill/>
        </p:spPr>
        <p:txBody>
          <a:bodyPr wrap="square" rtlCol="0">
            <a:spAutoFit/>
          </a:bodyPr>
          <a:lstStyle/>
          <a:p>
            <a:r>
              <a:rPr lang="en-US" dirty="0"/>
              <a:t>68</a:t>
            </a:r>
          </a:p>
        </p:txBody>
      </p:sp>
      <p:sp>
        <p:nvSpPr>
          <p:cNvPr id="10" name="Rectangle 9">
            <a:extLst>
              <a:ext uri="{FF2B5EF4-FFF2-40B4-BE49-F238E27FC236}">
                <a16:creationId xmlns:a16="http://schemas.microsoft.com/office/drawing/2014/main" id="{CDAD4F41-B685-4BCA-9B37-33BDE7734F48}"/>
              </a:ext>
            </a:extLst>
          </p:cNvPr>
          <p:cNvSpPr/>
          <p:nvPr/>
        </p:nvSpPr>
        <p:spPr>
          <a:xfrm>
            <a:off x="955651" y="3933062"/>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6D0DAD-BF78-4D37-BF6E-DCB9353BADEB}"/>
              </a:ext>
            </a:extLst>
          </p:cNvPr>
          <p:cNvSpPr txBox="1"/>
          <p:nvPr/>
        </p:nvSpPr>
        <p:spPr>
          <a:xfrm>
            <a:off x="2432961" y="3907078"/>
            <a:ext cx="453763" cy="369332"/>
          </a:xfrm>
          <a:prstGeom prst="rect">
            <a:avLst/>
          </a:prstGeom>
          <a:noFill/>
        </p:spPr>
        <p:txBody>
          <a:bodyPr wrap="square" rtlCol="0">
            <a:spAutoFit/>
          </a:bodyPr>
          <a:lstStyle/>
          <a:p>
            <a:r>
              <a:rPr lang="en-US" dirty="0"/>
              <a:t>69</a:t>
            </a:r>
          </a:p>
        </p:txBody>
      </p:sp>
      <p:sp>
        <p:nvSpPr>
          <p:cNvPr id="12" name="Rectangle 11">
            <a:extLst>
              <a:ext uri="{FF2B5EF4-FFF2-40B4-BE49-F238E27FC236}">
                <a16:creationId xmlns:a16="http://schemas.microsoft.com/office/drawing/2014/main" id="{D1E39DF6-2D91-48C2-9D61-9172AC895F7D}"/>
              </a:ext>
            </a:extLst>
          </p:cNvPr>
          <p:cNvSpPr/>
          <p:nvPr/>
        </p:nvSpPr>
        <p:spPr>
          <a:xfrm>
            <a:off x="955651" y="3516761"/>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D682247-48F5-4BFB-B916-6ED2725ED7D4}"/>
              </a:ext>
            </a:extLst>
          </p:cNvPr>
          <p:cNvSpPr txBox="1"/>
          <p:nvPr/>
        </p:nvSpPr>
        <p:spPr>
          <a:xfrm>
            <a:off x="2477928" y="2595162"/>
            <a:ext cx="453763" cy="369332"/>
          </a:xfrm>
          <a:prstGeom prst="rect">
            <a:avLst/>
          </a:prstGeom>
          <a:noFill/>
        </p:spPr>
        <p:txBody>
          <a:bodyPr wrap="square" rtlCol="0">
            <a:spAutoFit/>
          </a:bodyPr>
          <a:lstStyle/>
          <a:p>
            <a:r>
              <a:rPr lang="en-US" dirty="0"/>
              <a:t>72</a:t>
            </a:r>
          </a:p>
        </p:txBody>
      </p:sp>
      <p:sp>
        <p:nvSpPr>
          <p:cNvPr id="14" name="Rectangle 13">
            <a:extLst>
              <a:ext uri="{FF2B5EF4-FFF2-40B4-BE49-F238E27FC236}">
                <a16:creationId xmlns:a16="http://schemas.microsoft.com/office/drawing/2014/main" id="{2387CE69-430C-40B8-9050-608A2F8BF670}"/>
              </a:ext>
            </a:extLst>
          </p:cNvPr>
          <p:cNvSpPr/>
          <p:nvPr/>
        </p:nvSpPr>
        <p:spPr>
          <a:xfrm>
            <a:off x="948776" y="5512181"/>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C18832-BF3A-412E-BD18-052F7934AB95}"/>
              </a:ext>
            </a:extLst>
          </p:cNvPr>
          <p:cNvSpPr/>
          <p:nvPr/>
        </p:nvSpPr>
        <p:spPr>
          <a:xfrm>
            <a:off x="948776" y="5916280"/>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02806A6-BA93-4482-BD17-90B3BC56E8CB}"/>
              </a:ext>
            </a:extLst>
          </p:cNvPr>
          <p:cNvSpPr/>
          <p:nvPr/>
        </p:nvSpPr>
        <p:spPr>
          <a:xfrm>
            <a:off x="955651" y="6320379"/>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8AADC74-32AA-4547-9A95-2580883745FF}"/>
              </a:ext>
            </a:extLst>
          </p:cNvPr>
          <p:cNvSpPr txBox="1"/>
          <p:nvPr/>
        </p:nvSpPr>
        <p:spPr>
          <a:xfrm>
            <a:off x="2424932" y="6256270"/>
            <a:ext cx="453763" cy="369332"/>
          </a:xfrm>
          <a:prstGeom prst="rect">
            <a:avLst/>
          </a:prstGeom>
          <a:noFill/>
        </p:spPr>
        <p:txBody>
          <a:bodyPr wrap="square" rtlCol="0">
            <a:spAutoFit/>
          </a:bodyPr>
          <a:lstStyle/>
          <a:p>
            <a:r>
              <a:rPr lang="en-US" dirty="0"/>
              <a:t>65</a:t>
            </a:r>
          </a:p>
        </p:txBody>
      </p:sp>
      <p:sp>
        <p:nvSpPr>
          <p:cNvPr id="18" name="TextBox 17">
            <a:extLst>
              <a:ext uri="{FF2B5EF4-FFF2-40B4-BE49-F238E27FC236}">
                <a16:creationId xmlns:a16="http://schemas.microsoft.com/office/drawing/2014/main" id="{996620A9-E71F-471E-97A1-6C0D205C836F}"/>
              </a:ext>
            </a:extLst>
          </p:cNvPr>
          <p:cNvSpPr txBox="1"/>
          <p:nvPr/>
        </p:nvSpPr>
        <p:spPr>
          <a:xfrm>
            <a:off x="2756310" y="5049588"/>
            <a:ext cx="1148158" cy="369332"/>
          </a:xfrm>
          <a:prstGeom prst="rect">
            <a:avLst/>
          </a:prstGeom>
          <a:noFill/>
        </p:spPr>
        <p:txBody>
          <a:bodyPr wrap="square" rtlCol="0">
            <a:spAutoFit/>
          </a:bodyPr>
          <a:lstStyle/>
          <a:p>
            <a:r>
              <a:rPr lang="en-US" dirty="0"/>
              <a:t>Homo</a:t>
            </a:r>
          </a:p>
        </p:txBody>
      </p:sp>
      <p:sp>
        <p:nvSpPr>
          <p:cNvPr id="20" name="TextBox 19">
            <a:extLst>
              <a:ext uri="{FF2B5EF4-FFF2-40B4-BE49-F238E27FC236}">
                <a16:creationId xmlns:a16="http://schemas.microsoft.com/office/drawing/2014/main" id="{B03E2363-D829-4874-AF9B-654D6E2AC0BB}"/>
              </a:ext>
            </a:extLst>
          </p:cNvPr>
          <p:cNvSpPr txBox="1"/>
          <p:nvPr/>
        </p:nvSpPr>
        <p:spPr>
          <a:xfrm>
            <a:off x="2756310" y="3907078"/>
            <a:ext cx="1148158" cy="369332"/>
          </a:xfrm>
          <a:prstGeom prst="rect">
            <a:avLst/>
          </a:prstGeom>
          <a:noFill/>
        </p:spPr>
        <p:txBody>
          <a:bodyPr wrap="square" rtlCol="0">
            <a:spAutoFit/>
          </a:bodyPr>
          <a:lstStyle/>
          <a:p>
            <a:r>
              <a:rPr lang="en-US" dirty="0" err="1"/>
              <a:t>Lumo</a:t>
            </a:r>
            <a:endParaRPr lang="en-US" dirty="0"/>
          </a:p>
        </p:txBody>
      </p:sp>
      <p:sp>
        <p:nvSpPr>
          <p:cNvPr id="21" name="Rectangle 20">
            <a:extLst>
              <a:ext uri="{FF2B5EF4-FFF2-40B4-BE49-F238E27FC236}">
                <a16:creationId xmlns:a16="http://schemas.microsoft.com/office/drawing/2014/main" id="{2AD6AC10-6832-41D8-ABA5-682D5164F962}"/>
              </a:ext>
            </a:extLst>
          </p:cNvPr>
          <p:cNvSpPr/>
          <p:nvPr/>
        </p:nvSpPr>
        <p:spPr>
          <a:xfrm>
            <a:off x="948776" y="3100460"/>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2829E5-0BB4-434B-BA53-BBDAF8ED72D6}"/>
              </a:ext>
            </a:extLst>
          </p:cNvPr>
          <p:cNvSpPr/>
          <p:nvPr/>
        </p:nvSpPr>
        <p:spPr>
          <a:xfrm>
            <a:off x="955651" y="2696361"/>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Brace 23">
            <a:extLst>
              <a:ext uri="{FF2B5EF4-FFF2-40B4-BE49-F238E27FC236}">
                <a16:creationId xmlns:a16="http://schemas.microsoft.com/office/drawing/2014/main" id="{B6B29735-66B2-4B01-B555-5D1C1F07A641}"/>
              </a:ext>
            </a:extLst>
          </p:cNvPr>
          <p:cNvSpPr/>
          <p:nvPr/>
        </p:nvSpPr>
        <p:spPr>
          <a:xfrm>
            <a:off x="543142" y="2564445"/>
            <a:ext cx="213129" cy="4074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F2248F48-D513-407C-BFB6-26F052B3C415}"/>
              </a:ext>
            </a:extLst>
          </p:cNvPr>
          <p:cNvSpPr/>
          <p:nvPr/>
        </p:nvSpPr>
        <p:spPr>
          <a:xfrm rot="16200000">
            <a:off x="-851117" y="4640705"/>
            <a:ext cx="2419188" cy="369332"/>
          </a:xfrm>
          <a:prstGeom prst="rect">
            <a:avLst/>
          </a:prstGeom>
        </p:spPr>
        <p:txBody>
          <a:bodyPr wrap="none">
            <a:spAutoFit/>
          </a:bodyPr>
          <a:lstStyle/>
          <a:p>
            <a:r>
              <a:rPr lang="en-US" dirty="0" err="1"/>
              <a:t>num_alpha_ks_orbs</a:t>
            </a:r>
            <a:r>
              <a:rPr lang="en-US" dirty="0"/>
              <a:t> = 8</a:t>
            </a:r>
          </a:p>
        </p:txBody>
      </p:sp>
      <p:sp>
        <p:nvSpPr>
          <p:cNvPr id="2" name="TextBox 1">
            <a:extLst>
              <a:ext uri="{FF2B5EF4-FFF2-40B4-BE49-F238E27FC236}">
                <a16:creationId xmlns:a16="http://schemas.microsoft.com/office/drawing/2014/main" id="{93A41716-5059-4955-9F61-2E7A22BD5E09}"/>
              </a:ext>
            </a:extLst>
          </p:cNvPr>
          <p:cNvSpPr txBox="1"/>
          <p:nvPr/>
        </p:nvSpPr>
        <p:spPr>
          <a:xfrm>
            <a:off x="1597904" y="6261507"/>
            <a:ext cx="591266" cy="400110"/>
          </a:xfrm>
          <a:prstGeom prst="rect">
            <a:avLst/>
          </a:prstGeom>
          <a:noFill/>
        </p:spPr>
        <p:txBody>
          <a:bodyPr wrap="square" rtlCol="0">
            <a:spAutoFit/>
          </a:bodyPr>
          <a:lstStyle/>
          <a:p>
            <a:r>
              <a:rPr lang="en-US" sz="2000" b="1" dirty="0">
                <a:solidFill>
                  <a:schemeClr val="bg1"/>
                </a:solidFill>
              </a:rPr>
              <a:t>1</a:t>
            </a:r>
          </a:p>
        </p:txBody>
      </p:sp>
      <p:sp>
        <p:nvSpPr>
          <p:cNvPr id="33" name="TextBox 32">
            <a:extLst>
              <a:ext uri="{FF2B5EF4-FFF2-40B4-BE49-F238E27FC236}">
                <a16:creationId xmlns:a16="http://schemas.microsoft.com/office/drawing/2014/main" id="{2CF8E20A-59AC-4B53-95BF-F2588FE8AA5E}"/>
              </a:ext>
            </a:extLst>
          </p:cNvPr>
          <p:cNvSpPr txBox="1"/>
          <p:nvPr/>
        </p:nvSpPr>
        <p:spPr>
          <a:xfrm>
            <a:off x="1601914" y="5856164"/>
            <a:ext cx="591266" cy="400110"/>
          </a:xfrm>
          <a:prstGeom prst="rect">
            <a:avLst/>
          </a:prstGeom>
          <a:noFill/>
        </p:spPr>
        <p:txBody>
          <a:bodyPr wrap="square" rtlCol="0">
            <a:spAutoFit/>
          </a:bodyPr>
          <a:lstStyle/>
          <a:p>
            <a:r>
              <a:rPr lang="en-US" sz="2000" b="1" dirty="0">
                <a:solidFill>
                  <a:schemeClr val="bg1"/>
                </a:solidFill>
              </a:rPr>
              <a:t>2</a:t>
            </a:r>
          </a:p>
        </p:txBody>
      </p:sp>
      <p:sp>
        <p:nvSpPr>
          <p:cNvPr id="34" name="TextBox 33">
            <a:extLst>
              <a:ext uri="{FF2B5EF4-FFF2-40B4-BE49-F238E27FC236}">
                <a16:creationId xmlns:a16="http://schemas.microsoft.com/office/drawing/2014/main" id="{82E079D0-C67F-4217-9BAD-1DAC25A73766}"/>
              </a:ext>
            </a:extLst>
          </p:cNvPr>
          <p:cNvSpPr txBox="1"/>
          <p:nvPr/>
        </p:nvSpPr>
        <p:spPr>
          <a:xfrm>
            <a:off x="1582147" y="5431298"/>
            <a:ext cx="591266" cy="400110"/>
          </a:xfrm>
          <a:prstGeom prst="rect">
            <a:avLst/>
          </a:prstGeom>
          <a:noFill/>
        </p:spPr>
        <p:txBody>
          <a:bodyPr wrap="square" rtlCol="0">
            <a:spAutoFit/>
          </a:bodyPr>
          <a:lstStyle/>
          <a:p>
            <a:r>
              <a:rPr lang="en-US" sz="2000" b="1" dirty="0">
                <a:solidFill>
                  <a:schemeClr val="bg1"/>
                </a:solidFill>
              </a:rPr>
              <a:t>3</a:t>
            </a:r>
          </a:p>
        </p:txBody>
      </p:sp>
      <p:sp>
        <p:nvSpPr>
          <p:cNvPr id="35" name="TextBox 34">
            <a:extLst>
              <a:ext uri="{FF2B5EF4-FFF2-40B4-BE49-F238E27FC236}">
                <a16:creationId xmlns:a16="http://schemas.microsoft.com/office/drawing/2014/main" id="{39754191-C9AC-481A-8780-682640B08203}"/>
              </a:ext>
            </a:extLst>
          </p:cNvPr>
          <p:cNvSpPr txBox="1"/>
          <p:nvPr/>
        </p:nvSpPr>
        <p:spPr>
          <a:xfrm>
            <a:off x="1597904" y="5034977"/>
            <a:ext cx="591266" cy="400110"/>
          </a:xfrm>
          <a:prstGeom prst="rect">
            <a:avLst/>
          </a:prstGeom>
          <a:noFill/>
        </p:spPr>
        <p:txBody>
          <a:bodyPr wrap="square" rtlCol="0">
            <a:spAutoFit/>
          </a:bodyPr>
          <a:lstStyle/>
          <a:p>
            <a:r>
              <a:rPr lang="en-US" sz="2000" b="1" dirty="0">
                <a:solidFill>
                  <a:schemeClr val="bg1"/>
                </a:solidFill>
              </a:rPr>
              <a:t>4</a:t>
            </a:r>
          </a:p>
        </p:txBody>
      </p:sp>
      <p:sp>
        <p:nvSpPr>
          <p:cNvPr id="36" name="TextBox 35">
            <a:extLst>
              <a:ext uri="{FF2B5EF4-FFF2-40B4-BE49-F238E27FC236}">
                <a16:creationId xmlns:a16="http://schemas.microsoft.com/office/drawing/2014/main" id="{5FA9AAAE-5E7D-41AF-868D-24EC59D15925}"/>
              </a:ext>
            </a:extLst>
          </p:cNvPr>
          <p:cNvSpPr txBox="1"/>
          <p:nvPr/>
        </p:nvSpPr>
        <p:spPr>
          <a:xfrm>
            <a:off x="1544908" y="3856906"/>
            <a:ext cx="591266" cy="400110"/>
          </a:xfrm>
          <a:prstGeom prst="rect">
            <a:avLst/>
          </a:prstGeom>
          <a:noFill/>
        </p:spPr>
        <p:txBody>
          <a:bodyPr wrap="square" rtlCol="0">
            <a:spAutoFit/>
          </a:bodyPr>
          <a:lstStyle/>
          <a:p>
            <a:r>
              <a:rPr lang="en-US" sz="2000" b="1" dirty="0">
                <a:solidFill>
                  <a:schemeClr val="bg1"/>
                </a:solidFill>
              </a:rPr>
              <a:t>5</a:t>
            </a:r>
          </a:p>
        </p:txBody>
      </p:sp>
      <p:sp>
        <p:nvSpPr>
          <p:cNvPr id="37" name="TextBox 36">
            <a:extLst>
              <a:ext uri="{FF2B5EF4-FFF2-40B4-BE49-F238E27FC236}">
                <a16:creationId xmlns:a16="http://schemas.microsoft.com/office/drawing/2014/main" id="{56E71FAD-AE7E-4418-A788-DC0FC34ADD99}"/>
              </a:ext>
            </a:extLst>
          </p:cNvPr>
          <p:cNvSpPr txBox="1"/>
          <p:nvPr/>
        </p:nvSpPr>
        <p:spPr>
          <a:xfrm>
            <a:off x="1544908" y="3436824"/>
            <a:ext cx="591266" cy="400110"/>
          </a:xfrm>
          <a:prstGeom prst="rect">
            <a:avLst/>
          </a:prstGeom>
          <a:noFill/>
        </p:spPr>
        <p:txBody>
          <a:bodyPr wrap="square" rtlCol="0">
            <a:spAutoFit/>
          </a:bodyPr>
          <a:lstStyle/>
          <a:p>
            <a:r>
              <a:rPr lang="en-US" sz="2000" b="1" dirty="0">
                <a:solidFill>
                  <a:schemeClr val="bg1"/>
                </a:solidFill>
              </a:rPr>
              <a:t>6</a:t>
            </a:r>
          </a:p>
        </p:txBody>
      </p:sp>
      <p:sp>
        <p:nvSpPr>
          <p:cNvPr id="38" name="TextBox 37">
            <a:extLst>
              <a:ext uri="{FF2B5EF4-FFF2-40B4-BE49-F238E27FC236}">
                <a16:creationId xmlns:a16="http://schemas.microsoft.com/office/drawing/2014/main" id="{8CB0EDB0-F15C-448B-BB27-F784ECDBA0D6}"/>
              </a:ext>
            </a:extLst>
          </p:cNvPr>
          <p:cNvSpPr txBox="1"/>
          <p:nvPr/>
        </p:nvSpPr>
        <p:spPr>
          <a:xfrm>
            <a:off x="1536026" y="3016896"/>
            <a:ext cx="591266" cy="400110"/>
          </a:xfrm>
          <a:prstGeom prst="rect">
            <a:avLst/>
          </a:prstGeom>
          <a:noFill/>
        </p:spPr>
        <p:txBody>
          <a:bodyPr wrap="square" rtlCol="0">
            <a:spAutoFit/>
          </a:bodyPr>
          <a:lstStyle/>
          <a:p>
            <a:r>
              <a:rPr lang="en-US" sz="2000" b="1" dirty="0">
                <a:solidFill>
                  <a:schemeClr val="bg1"/>
                </a:solidFill>
              </a:rPr>
              <a:t>7</a:t>
            </a:r>
          </a:p>
        </p:txBody>
      </p:sp>
      <p:sp>
        <p:nvSpPr>
          <p:cNvPr id="39" name="TextBox 38">
            <a:extLst>
              <a:ext uri="{FF2B5EF4-FFF2-40B4-BE49-F238E27FC236}">
                <a16:creationId xmlns:a16="http://schemas.microsoft.com/office/drawing/2014/main" id="{2A5BCE8B-A00B-446D-B316-3AE4219DC119}"/>
              </a:ext>
            </a:extLst>
          </p:cNvPr>
          <p:cNvSpPr txBox="1"/>
          <p:nvPr/>
        </p:nvSpPr>
        <p:spPr>
          <a:xfrm>
            <a:off x="1536026" y="2612242"/>
            <a:ext cx="591266" cy="400110"/>
          </a:xfrm>
          <a:prstGeom prst="rect">
            <a:avLst/>
          </a:prstGeom>
          <a:noFill/>
        </p:spPr>
        <p:txBody>
          <a:bodyPr wrap="square" rtlCol="0">
            <a:spAutoFit/>
          </a:bodyPr>
          <a:lstStyle/>
          <a:p>
            <a:r>
              <a:rPr lang="en-US" sz="2000" b="1" dirty="0">
                <a:solidFill>
                  <a:schemeClr val="bg1"/>
                </a:solidFill>
              </a:rPr>
              <a:t>8</a:t>
            </a:r>
          </a:p>
        </p:txBody>
      </p:sp>
      <p:grpSp>
        <p:nvGrpSpPr>
          <p:cNvPr id="3" name="Group 2">
            <a:extLst>
              <a:ext uri="{FF2B5EF4-FFF2-40B4-BE49-F238E27FC236}">
                <a16:creationId xmlns:a16="http://schemas.microsoft.com/office/drawing/2014/main" id="{DC7925B4-45CA-4F9A-9986-DBC31F7D2A11}"/>
              </a:ext>
            </a:extLst>
          </p:cNvPr>
          <p:cNvGrpSpPr/>
          <p:nvPr/>
        </p:nvGrpSpPr>
        <p:grpSpPr>
          <a:xfrm>
            <a:off x="3449974" y="2616667"/>
            <a:ext cx="1463040" cy="4049375"/>
            <a:chOff x="7330107" y="860217"/>
            <a:chExt cx="2681323" cy="4049375"/>
          </a:xfrm>
        </p:grpSpPr>
        <p:sp>
          <p:nvSpPr>
            <p:cNvPr id="40" name="Rectangle 39">
              <a:extLst>
                <a:ext uri="{FF2B5EF4-FFF2-40B4-BE49-F238E27FC236}">
                  <a16:creationId xmlns:a16="http://schemas.microsoft.com/office/drawing/2014/main" id="{CA2AF880-1343-4504-B15F-6DF41D5797B3}"/>
                </a:ext>
              </a:extLst>
            </p:cNvPr>
            <p:cNvSpPr/>
            <p:nvPr/>
          </p:nvSpPr>
          <p:spPr>
            <a:xfrm>
              <a:off x="7330107" y="3371706"/>
              <a:ext cx="2674448"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D9A580B-1AF1-4D77-8A89-5A615DD697FA}"/>
                </a:ext>
              </a:extLst>
            </p:cNvPr>
            <p:cNvSpPr/>
            <p:nvPr/>
          </p:nvSpPr>
          <p:spPr>
            <a:xfrm>
              <a:off x="7336982" y="2194785"/>
              <a:ext cx="2674448"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FE7A57-5C19-4043-8B9B-01F550DE414B}"/>
                </a:ext>
              </a:extLst>
            </p:cNvPr>
            <p:cNvSpPr/>
            <p:nvPr/>
          </p:nvSpPr>
          <p:spPr>
            <a:xfrm>
              <a:off x="7336982" y="1778484"/>
              <a:ext cx="2674448"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5162187-FBA4-48DA-AB91-FA3CC9BC74F7}"/>
                </a:ext>
              </a:extLst>
            </p:cNvPr>
            <p:cNvSpPr/>
            <p:nvPr/>
          </p:nvSpPr>
          <p:spPr>
            <a:xfrm>
              <a:off x="7330107" y="3773904"/>
              <a:ext cx="2674448"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79569FA-2B9D-4FC4-8D79-D69C881EDF99}"/>
                </a:ext>
              </a:extLst>
            </p:cNvPr>
            <p:cNvSpPr/>
            <p:nvPr/>
          </p:nvSpPr>
          <p:spPr>
            <a:xfrm>
              <a:off x="7330107" y="4178003"/>
              <a:ext cx="2674448"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71D8C74-5559-4AA2-9CC4-8EB043F8939E}"/>
                </a:ext>
              </a:extLst>
            </p:cNvPr>
            <p:cNvSpPr/>
            <p:nvPr/>
          </p:nvSpPr>
          <p:spPr>
            <a:xfrm>
              <a:off x="7336982" y="4582102"/>
              <a:ext cx="2674448"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3B53C21-E7F3-421F-B7F9-D5FC018CA793}"/>
                </a:ext>
              </a:extLst>
            </p:cNvPr>
            <p:cNvSpPr/>
            <p:nvPr/>
          </p:nvSpPr>
          <p:spPr>
            <a:xfrm>
              <a:off x="7330107" y="1362183"/>
              <a:ext cx="2674448"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BCFF9AB-D581-4849-8B46-2C2E3C177AB7}"/>
                </a:ext>
              </a:extLst>
            </p:cNvPr>
            <p:cNvSpPr/>
            <p:nvPr/>
          </p:nvSpPr>
          <p:spPr>
            <a:xfrm>
              <a:off x="7336982" y="958084"/>
              <a:ext cx="2674448"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F298617-D1F4-4156-AA9A-A4287FD4F343}"/>
                </a:ext>
              </a:extLst>
            </p:cNvPr>
            <p:cNvSpPr txBox="1"/>
            <p:nvPr/>
          </p:nvSpPr>
          <p:spPr>
            <a:xfrm>
              <a:off x="8522378" y="4509482"/>
              <a:ext cx="591266" cy="400110"/>
            </a:xfrm>
            <a:prstGeom prst="rect">
              <a:avLst/>
            </a:prstGeom>
            <a:noFill/>
          </p:spPr>
          <p:txBody>
            <a:bodyPr wrap="square" rtlCol="0">
              <a:spAutoFit/>
            </a:bodyPr>
            <a:lstStyle/>
            <a:p>
              <a:r>
                <a:rPr lang="en-US" sz="2000" b="1" dirty="0">
                  <a:solidFill>
                    <a:schemeClr val="bg1"/>
                  </a:solidFill>
                </a:rPr>
                <a:t>9</a:t>
              </a:r>
            </a:p>
          </p:txBody>
        </p:sp>
        <p:sp>
          <p:nvSpPr>
            <p:cNvPr id="49" name="TextBox 48">
              <a:extLst>
                <a:ext uri="{FF2B5EF4-FFF2-40B4-BE49-F238E27FC236}">
                  <a16:creationId xmlns:a16="http://schemas.microsoft.com/office/drawing/2014/main" id="{F28BDE97-24B4-42B0-9D88-CC151D0B2B12}"/>
                </a:ext>
              </a:extLst>
            </p:cNvPr>
            <p:cNvSpPr txBox="1"/>
            <p:nvPr/>
          </p:nvSpPr>
          <p:spPr>
            <a:xfrm>
              <a:off x="8526388" y="4104139"/>
              <a:ext cx="1083617" cy="400110"/>
            </a:xfrm>
            <a:prstGeom prst="rect">
              <a:avLst/>
            </a:prstGeom>
            <a:noFill/>
          </p:spPr>
          <p:txBody>
            <a:bodyPr wrap="square" rtlCol="0">
              <a:spAutoFit/>
            </a:bodyPr>
            <a:lstStyle/>
            <a:p>
              <a:r>
                <a:rPr lang="en-US" sz="2000" b="1" dirty="0">
                  <a:solidFill>
                    <a:schemeClr val="bg1"/>
                  </a:solidFill>
                </a:rPr>
                <a:t>10</a:t>
              </a:r>
            </a:p>
          </p:txBody>
        </p:sp>
        <p:sp>
          <p:nvSpPr>
            <p:cNvPr id="50" name="TextBox 49">
              <a:extLst>
                <a:ext uri="{FF2B5EF4-FFF2-40B4-BE49-F238E27FC236}">
                  <a16:creationId xmlns:a16="http://schemas.microsoft.com/office/drawing/2014/main" id="{15ADC1D4-3ACC-4F99-9553-8AE674FCB729}"/>
                </a:ext>
              </a:extLst>
            </p:cNvPr>
            <p:cNvSpPr txBox="1"/>
            <p:nvPr/>
          </p:nvSpPr>
          <p:spPr>
            <a:xfrm>
              <a:off x="8506620" y="3679273"/>
              <a:ext cx="927723" cy="400110"/>
            </a:xfrm>
            <a:prstGeom prst="rect">
              <a:avLst/>
            </a:prstGeom>
            <a:noFill/>
          </p:spPr>
          <p:txBody>
            <a:bodyPr wrap="square" rtlCol="0">
              <a:spAutoFit/>
            </a:bodyPr>
            <a:lstStyle/>
            <a:p>
              <a:r>
                <a:rPr lang="en-US" sz="2000" b="1" dirty="0">
                  <a:solidFill>
                    <a:schemeClr val="bg1"/>
                  </a:solidFill>
                </a:rPr>
                <a:t>11</a:t>
              </a:r>
            </a:p>
          </p:txBody>
        </p:sp>
        <p:sp>
          <p:nvSpPr>
            <p:cNvPr id="51" name="TextBox 50">
              <a:extLst>
                <a:ext uri="{FF2B5EF4-FFF2-40B4-BE49-F238E27FC236}">
                  <a16:creationId xmlns:a16="http://schemas.microsoft.com/office/drawing/2014/main" id="{1D5EA2BE-FC3F-4E8A-9303-B7510392EF46}"/>
                </a:ext>
              </a:extLst>
            </p:cNvPr>
            <p:cNvSpPr txBox="1"/>
            <p:nvPr/>
          </p:nvSpPr>
          <p:spPr>
            <a:xfrm>
              <a:off x="8522378" y="3282952"/>
              <a:ext cx="911966" cy="400110"/>
            </a:xfrm>
            <a:prstGeom prst="rect">
              <a:avLst/>
            </a:prstGeom>
            <a:noFill/>
          </p:spPr>
          <p:txBody>
            <a:bodyPr wrap="square" rtlCol="0">
              <a:spAutoFit/>
            </a:bodyPr>
            <a:lstStyle/>
            <a:p>
              <a:r>
                <a:rPr lang="en-US" sz="2000" b="1" dirty="0">
                  <a:solidFill>
                    <a:schemeClr val="bg1"/>
                  </a:solidFill>
                </a:rPr>
                <a:t>12</a:t>
              </a:r>
            </a:p>
          </p:txBody>
        </p:sp>
        <p:sp>
          <p:nvSpPr>
            <p:cNvPr id="52" name="TextBox 51">
              <a:extLst>
                <a:ext uri="{FF2B5EF4-FFF2-40B4-BE49-F238E27FC236}">
                  <a16:creationId xmlns:a16="http://schemas.microsoft.com/office/drawing/2014/main" id="{E3B6F81D-5A83-4EC4-A385-3BB7EC5DD4B4}"/>
                </a:ext>
              </a:extLst>
            </p:cNvPr>
            <p:cNvSpPr txBox="1"/>
            <p:nvPr/>
          </p:nvSpPr>
          <p:spPr>
            <a:xfrm>
              <a:off x="8469382" y="2104881"/>
              <a:ext cx="1045807" cy="400110"/>
            </a:xfrm>
            <a:prstGeom prst="rect">
              <a:avLst/>
            </a:prstGeom>
            <a:noFill/>
          </p:spPr>
          <p:txBody>
            <a:bodyPr wrap="square" rtlCol="0">
              <a:spAutoFit/>
            </a:bodyPr>
            <a:lstStyle/>
            <a:p>
              <a:r>
                <a:rPr lang="en-US" sz="2000" b="1" dirty="0">
                  <a:solidFill>
                    <a:schemeClr val="bg1"/>
                  </a:solidFill>
                </a:rPr>
                <a:t>13</a:t>
              </a:r>
            </a:p>
          </p:txBody>
        </p:sp>
        <p:sp>
          <p:nvSpPr>
            <p:cNvPr id="53" name="TextBox 52">
              <a:extLst>
                <a:ext uri="{FF2B5EF4-FFF2-40B4-BE49-F238E27FC236}">
                  <a16:creationId xmlns:a16="http://schemas.microsoft.com/office/drawing/2014/main" id="{DE03523A-4E12-47AC-B306-B4F64A654B9D}"/>
                </a:ext>
              </a:extLst>
            </p:cNvPr>
            <p:cNvSpPr txBox="1"/>
            <p:nvPr/>
          </p:nvSpPr>
          <p:spPr>
            <a:xfrm>
              <a:off x="8469382" y="1684799"/>
              <a:ext cx="1083617" cy="400110"/>
            </a:xfrm>
            <a:prstGeom prst="rect">
              <a:avLst/>
            </a:prstGeom>
            <a:noFill/>
          </p:spPr>
          <p:txBody>
            <a:bodyPr wrap="square" rtlCol="0">
              <a:spAutoFit/>
            </a:bodyPr>
            <a:lstStyle/>
            <a:p>
              <a:r>
                <a:rPr lang="en-US" sz="2000" b="1" dirty="0">
                  <a:solidFill>
                    <a:schemeClr val="bg1"/>
                  </a:solidFill>
                </a:rPr>
                <a:t>14</a:t>
              </a:r>
            </a:p>
          </p:txBody>
        </p:sp>
        <p:sp>
          <p:nvSpPr>
            <p:cNvPr id="54" name="TextBox 53">
              <a:extLst>
                <a:ext uri="{FF2B5EF4-FFF2-40B4-BE49-F238E27FC236}">
                  <a16:creationId xmlns:a16="http://schemas.microsoft.com/office/drawing/2014/main" id="{C7383453-CBF3-4CD5-BF94-637DF0411A8B}"/>
                </a:ext>
              </a:extLst>
            </p:cNvPr>
            <p:cNvSpPr txBox="1"/>
            <p:nvPr/>
          </p:nvSpPr>
          <p:spPr>
            <a:xfrm>
              <a:off x="8460498" y="1264871"/>
              <a:ext cx="927744" cy="400110"/>
            </a:xfrm>
            <a:prstGeom prst="rect">
              <a:avLst/>
            </a:prstGeom>
            <a:noFill/>
          </p:spPr>
          <p:txBody>
            <a:bodyPr wrap="square" rtlCol="0">
              <a:spAutoFit/>
            </a:bodyPr>
            <a:lstStyle/>
            <a:p>
              <a:r>
                <a:rPr lang="en-US" sz="2000" b="1" dirty="0">
                  <a:solidFill>
                    <a:schemeClr val="bg1"/>
                  </a:solidFill>
                </a:rPr>
                <a:t>15</a:t>
              </a:r>
            </a:p>
          </p:txBody>
        </p:sp>
        <p:sp>
          <p:nvSpPr>
            <p:cNvPr id="55" name="TextBox 54">
              <a:extLst>
                <a:ext uri="{FF2B5EF4-FFF2-40B4-BE49-F238E27FC236}">
                  <a16:creationId xmlns:a16="http://schemas.microsoft.com/office/drawing/2014/main" id="{16200F42-EB09-4FA4-A302-EB6DD1154EB3}"/>
                </a:ext>
              </a:extLst>
            </p:cNvPr>
            <p:cNvSpPr txBox="1"/>
            <p:nvPr/>
          </p:nvSpPr>
          <p:spPr>
            <a:xfrm>
              <a:off x="8460498" y="860217"/>
              <a:ext cx="1415372" cy="400110"/>
            </a:xfrm>
            <a:prstGeom prst="rect">
              <a:avLst/>
            </a:prstGeom>
            <a:noFill/>
          </p:spPr>
          <p:txBody>
            <a:bodyPr wrap="square" rtlCol="0">
              <a:spAutoFit/>
            </a:bodyPr>
            <a:lstStyle/>
            <a:p>
              <a:r>
                <a:rPr lang="en-US" sz="2000" b="1" dirty="0">
                  <a:solidFill>
                    <a:schemeClr val="bg1"/>
                  </a:solidFill>
                </a:rPr>
                <a:t>16</a:t>
              </a:r>
            </a:p>
          </p:txBody>
        </p:sp>
      </p:grpSp>
      <p:sp>
        <p:nvSpPr>
          <p:cNvPr id="56" name="TextBox 55">
            <a:extLst>
              <a:ext uri="{FF2B5EF4-FFF2-40B4-BE49-F238E27FC236}">
                <a16:creationId xmlns:a16="http://schemas.microsoft.com/office/drawing/2014/main" id="{E769D5C2-0D3A-466D-A5C0-6BF79CC7A6EA}"/>
              </a:ext>
            </a:extLst>
          </p:cNvPr>
          <p:cNvSpPr txBox="1"/>
          <p:nvPr/>
        </p:nvSpPr>
        <p:spPr>
          <a:xfrm>
            <a:off x="3435233" y="2219164"/>
            <a:ext cx="2035341" cy="369332"/>
          </a:xfrm>
          <a:prstGeom prst="rect">
            <a:avLst/>
          </a:prstGeom>
          <a:noFill/>
        </p:spPr>
        <p:txBody>
          <a:bodyPr wrap="square" rtlCol="0">
            <a:spAutoFit/>
          </a:bodyPr>
          <a:lstStyle/>
          <a:p>
            <a:r>
              <a:rPr lang="en-US" dirty="0"/>
              <a:t>Beta spin channel</a:t>
            </a:r>
          </a:p>
        </p:txBody>
      </p:sp>
      <p:sp>
        <p:nvSpPr>
          <p:cNvPr id="57" name="TextBox 56">
            <a:extLst>
              <a:ext uri="{FF2B5EF4-FFF2-40B4-BE49-F238E27FC236}">
                <a16:creationId xmlns:a16="http://schemas.microsoft.com/office/drawing/2014/main" id="{AEA6C882-C80B-4786-B704-E4F65B2C9034}"/>
              </a:ext>
            </a:extLst>
          </p:cNvPr>
          <p:cNvSpPr txBox="1"/>
          <p:nvPr/>
        </p:nvSpPr>
        <p:spPr>
          <a:xfrm>
            <a:off x="740511" y="2173301"/>
            <a:ext cx="2035341" cy="369332"/>
          </a:xfrm>
          <a:prstGeom prst="rect">
            <a:avLst/>
          </a:prstGeom>
          <a:noFill/>
        </p:spPr>
        <p:txBody>
          <a:bodyPr wrap="square" rtlCol="0">
            <a:spAutoFit/>
          </a:bodyPr>
          <a:lstStyle/>
          <a:p>
            <a:r>
              <a:rPr lang="en-US" dirty="0"/>
              <a:t>Alpha spin channel</a:t>
            </a:r>
          </a:p>
        </p:txBody>
      </p:sp>
      <p:sp>
        <p:nvSpPr>
          <p:cNvPr id="58" name="TextBox 57">
            <a:extLst>
              <a:ext uri="{FF2B5EF4-FFF2-40B4-BE49-F238E27FC236}">
                <a16:creationId xmlns:a16="http://schemas.microsoft.com/office/drawing/2014/main" id="{4D5815A8-7393-40AF-BC6B-321697DF9CDD}"/>
              </a:ext>
            </a:extLst>
          </p:cNvPr>
          <p:cNvSpPr txBox="1"/>
          <p:nvPr/>
        </p:nvSpPr>
        <p:spPr>
          <a:xfrm>
            <a:off x="1035820" y="984907"/>
            <a:ext cx="365816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Available KS orbitals for hematite</a:t>
            </a:r>
          </a:p>
        </p:txBody>
      </p:sp>
      <p:sp>
        <p:nvSpPr>
          <p:cNvPr id="59" name="Rectangle 58">
            <a:extLst>
              <a:ext uri="{FF2B5EF4-FFF2-40B4-BE49-F238E27FC236}">
                <a16:creationId xmlns:a16="http://schemas.microsoft.com/office/drawing/2014/main" id="{F74DE877-4849-45FD-8604-74ED929C46E4}"/>
              </a:ext>
            </a:extLst>
          </p:cNvPr>
          <p:cNvSpPr/>
          <p:nvPr/>
        </p:nvSpPr>
        <p:spPr>
          <a:xfrm>
            <a:off x="7364804" y="2097874"/>
            <a:ext cx="2425664" cy="369332"/>
          </a:xfrm>
          <a:prstGeom prst="rect">
            <a:avLst/>
          </a:prstGeom>
        </p:spPr>
        <p:txBody>
          <a:bodyPr wrap="none">
            <a:spAutoFit/>
          </a:bodyPr>
          <a:lstStyle/>
          <a:p>
            <a:r>
              <a:rPr lang="en-US" dirty="0"/>
              <a:t>[4, -12], [5, -12], [6, -12]</a:t>
            </a:r>
          </a:p>
        </p:txBody>
      </p:sp>
      <p:sp>
        <p:nvSpPr>
          <p:cNvPr id="61" name="Rectangle 60">
            <a:extLst>
              <a:ext uri="{FF2B5EF4-FFF2-40B4-BE49-F238E27FC236}">
                <a16:creationId xmlns:a16="http://schemas.microsoft.com/office/drawing/2014/main" id="{3F675D09-A692-471A-AACF-08DDACC01E6C}"/>
              </a:ext>
            </a:extLst>
          </p:cNvPr>
          <p:cNvSpPr/>
          <p:nvPr/>
        </p:nvSpPr>
        <p:spPr>
          <a:xfrm>
            <a:off x="5581199" y="1525956"/>
            <a:ext cx="6687707" cy="646331"/>
          </a:xfrm>
          <a:prstGeom prst="rect">
            <a:avLst/>
          </a:prstGeom>
        </p:spPr>
        <p:txBody>
          <a:bodyPr wrap="square">
            <a:spAutoFit/>
          </a:bodyPr>
          <a:lstStyle/>
          <a:p>
            <a:r>
              <a:rPr lang="en-US" dirty="0">
                <a:solidFill>
                  <a:srgbClr val="000000"/>
                </a:solidFill>
              </a:rPr>
              <a:t>to manually construct 3 Slater determinants. The first one is the ground state determinant. The next two are the excitations</a:t>
            </a:r>
            <a:endParaRPr lang="en-US" dirty="0"/>
          </a:p>
        </p:txBody>
      </p:sp>
      <p:sp>
        <p:nvSpPr>
          <p:cNvPr id="62" name="Rectangle 61">
            <a:extLst>
              <a:ext uri="{FF2B5EF4-FFF2-40B4-BE49-F238E27FC236}">
                <a16:creationId xmlns:a16="http://schemas.microsoft.com/office/drawing/2014/main" id="{F3C19988-2915-48AC-9BE2-D9494EAD8DEF}"/>
              </a:ext>
            </a:extLst>
          </p:cNvPr>
          <p:cNvSpPr/>
          <p:nvPr/>
        </p:nvSpPr>
        <p:spPr>
          <a:xfrm>
            <a:off x="5662605" y="874847"/>
            <a:ext cx="5806526"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a:solidFill>
                  <a:srgbClr val="000000"/>
                </a:solidFill>
              </a:rPr>
              <a:t>construct a Slater determinant basis according to KS orbitals</a:t>
            </a:r>
            <a:endParaRPr lang="en-US" i="0" dirty="0">
              <a:solidFill>
                <a:srgbClr val="000000"/>
              </a:solidFill>
              <a:effectLst/>
            </a:endParaRPr>
          </a:p>
        </p:txBody>
      </p:sp>
      <p:sp>
        <p:nvSpPr>
          <p:cNvPr id="63" name="Rectangle 62">
            <a:extLst>
              <a:ext uri="{FF2B5EF4-FFF2-40B4-BE49-F238E27FC236}">
                <a16:creationId xmlns:a16="http://schemas.microsoft.com/office/drawing/2014/main" id="{417C1838-150B-4B36-99FC-8ECFC6AD810C}"/>
              </a:ext>
            </a:extLst>
          </p:cNvPr>
          <p:cNvSpPr/>
          <p:nvPr/>
        </p:nvSpPr>
        <p:spPr>
          <a:xfrm>
            <a:off x="7153032" y="4082551"/>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C6E9722A-6653-4C86-9502-D6752DAB359B}"/>
              </a:ext>
            </a:extLst>
          </p:cNvPr>
          <p:cNvSpPr txBox="1"/>
          <p:nvPr/>
        </p:nvSpPr>
        <p:spPr>
          <a:xfrm>
            <a:off x="7760540" y="4007545"/>
            <a:ext cx="591266" cy="400110"/>
          </a:xfrm>
          <a:prstGeom prst="rect">
            <a:avLst/>
          </a:prstGeom>
          <a:noFill/>
        </p:spPr>
        <p:txBody>
          <a:bodyPr wrap="square" rtlCol="0">
            <a:spAutoFit/>
          </a:bodyPr>
          <a:lstStyle/>
          <a:p>
            <a:r>
              <a:rPr lang="en-US" sz="2000" b="1" dirty="0">
                <a:solidFill>
                  <a:schemeClr val="bg1"/>
                </a:solidFill>
              </a:rPr>
              <a:t>4</a:t>
            </a:r>
          </a:p>
        </p:txBody>
      </p:sp>
      <p:sp>
        <p:nvSpPr>
          <p:cNvPr id="65" name="Rectangle 64">
            <a:extLst>
              <a:ext uri="{FF2B5EF4-FFF2-40B4-BE49-F238E27FC236}">
                <a16:creationId xmlns:a16="http://schemas.microsoft.com/office/drawing/2014/main" id="{2F1A3989-FECB-4104-925D-B8E9C2624679}"/>
              </a:ext>
            </a:extLst>
          </p:cNvPr>
          <p:cNvSpPr/>
          <p:nvPr/>
        </p:nvSpPr>
        <p:spPr>
          <a:xfrm>
            <a:off x="8691803" y="4082551"/>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47DA169-DD3F-462D-B887-904FD31DB7EA}"/>
              </a:ext>
            </a:extLst>
          </p:cNvPr>
          <p:cNvSpPr txBox="1"/>
          <p:nvPr/>
        </p:nvSpPr>
        <p:spPr>
          <a:xfrm>
            <a:off x="9340931" y="4007545"/>
            <a:ext cx="591266" cy="400110"/>
          </a:xfrm>
          <a:prstGeom prst="rect">
            <a:avLst/>
          </a:prstGeom>
          <a:noFill/>
        </p:spPr>
        <p:txBody>
          <a:bodyPr wrap="square" rtlCol="0">
            <a:spAutoFit/>
          </a:bodyPr>
          <a:lstStyle/>
          <a:p>
            <a:r>
              <a:rPr lang="en-US" sz="2000" b="1" dirty="0">
                <a:solidFill>
                  <a:schemeClr val="bg1"/>
                </a:solidFill>
              </a:rPr>
              <a:t>12</a:t>
            </a:r>
          </a:p>
        </p:txBody>
      </p:sp>
      <p:sp>
        <p:nvSpPr>
          <p:cNvPr id="69" name="TextBox 68">
            <a:extLst>
              <a:ext uri="{FF2B5EF4-FFF2-40B4-BE49-F238E27FC236}">
                <a16:creationId xmlns:a16="http://schemas.microsoft.com/office/drawing/2014/main" id="{DC76AEA2-2C4E-4B32-BCE0-DC7ED195F304}"/>
              </a:ext>
            </a:extLst>
          </p:cNvPr>
          <p:cNvSpPr txBox="1"/>
          <p:nvPr/>
        </p:nvSpPr>
        <p:spPr>
          <a:xfrm>
            <a:off x="7916900" y="2559545"/>
            <a:ext cx="1398344" cy="369332"/>
          </a:xfrm>
          <a:prstGeom prst="rect">
            <a:avLst/>
          </a:prstGeom>
          <a:noFill/>
        </p:spPr>
        <p:txBody>
          <a:bodyPr wrap="square" rtlCol="0">
            <a:spAutoFit/>
          </a:bodyPr>
          <a:lstStyle/>
          <a:p>
            <a:r>
              <a:rPr lang="en-US" dirty="0"/>
              <a:t>Ground state</a:t>
            </a:r>
          </a:p>
        </p:txBody>
      </p:sp>
      <p:sp>
        <p:nvSpPr>
          <p:cNvPr id="70" name="Rectangle 69">
            <a:extLst>
              <a:ext uri="{FF2B5EF4-FFF2-40B4-BE49-F238E27FC236}">
                <a16:creationId xmlns:a16="http://schemas.microsoft.com/office/drawing/2014/main" id="{E5A14E2E-AE39-4988-8D76-DF3F9E77ABCE}"/>
              </a:ext>
            </a:extLst>
          </p:cNvPr>
          <p:cNvSpPr/>
          <p:nvPr/>
        </p:nvSpPr>
        <p:spPr>
          <a:xfrm>
            <a:off x="7098373" y="3419105"/>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5CB44C1-E75F-40B8-B6D0-70CC042841C8}"/>
              </a:ext>
            </a:extLst>
          </p:cNvPr>
          <p:cNvSpPr/>
          <p:nvPr/>
        </p:nvSpPr>
        <p:spPr>
          <a:xfrm>
            <a:off x="7098373" y="3002804"/>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C4B01A3A-74B7-47EA-9ADD-86D529E3CA7F}"/>
              </a:ext>
            </a:extLst>
          </p:cNvPr>
          <p:cNvSpPr txBox="1"/>
          <p:nvPr/>
        </p:nvSpPr>
        <p:spPr>
          <a:xfrm>
            <a:off x="7687630" y="3342949"/>
            <a:ext cx="591266" cy="400110"/>
          </a:xfrm>
          <a:prstGeom prst="rect">
            <a:avLst/>
          </a:prstGeom>
          <a:noFill/>
        </p:spPr>
        <p:txBody>
          <a:bodyPr wrap="square" rtlCol="0">
            <a:spAutoFit/>
          </a:bodyPr>
          <a:lstStyle/>
          <a:p>
            <a:r>
              <a:rPr lang="en-US" sz="2000" b="1" dirty="0">
                <a:solidFill>
                  <a:schemeClr val="bg1"/>
                </a:solidFill>
              </a:rPr>
              <a:t>5</a:t>
            </a:r>
          </a:p>
        </p:txBody>
      </p:sp>
      <p:sp>
        <p:nvSpPr>
          <p:cNvPr id="73" name="TextBox 72">
            <a:extLst>
              <a:ext uri="{FF2B5EF4-FFF2-40B4-BE49-F238E27FC236}">
                <a16:creationId xmlns:a16="http://schemas.microsoft.com/office/drawing/2014/main" id="{C2FE49A6-0990-4851-BE0F-16E846E3C8A0}"/>
              </a:ext>
            </a:extLst>
          </p:cNvPr>
          <p:cNvSpPr txBox="1"/>
          <p:nvPr/>
        </p:nvSpPr>
        <p:spPr>
          <a:xfrm>
            <a:off x="6615099" y="2922867"/>
            <a:ext cx="591266" cy="400110"/>
          </a:xfrm>
          <a:prstGeom prst="rect">
            <a:avLst/>
          </a:prstGeom>
          <a:noFill/>
        </p:spPr>
        <p:txBody>
          <a:bodyPr wrap="square" rtlCol="0">
            <a:spAutoFit/>
          </a:bodyPr>
          <a:lstStyle/>
          <a:p>
            <a:r>
              <a:rPr lang="en-US" sz="2000" b="1" dirty="0">
                <a:solidFill>
                  <a:schemeClr val="bg1"/>
                </a:solidFill>
              </a:rPr>
              <a:t>6</a:t>
            </a:r>
          </a:p>
        </p:txBody>
      </p:sp>
      <p:sp>
        <p:nvSpPr>
          <p:cNvPr id="74" name="Rectangle 73">
            <a:extLst>
              <a:ext uri="{FF2B5EF4-FFF2-40B4-BE49-F238E27FC236}">
                <a16:creationId xmlns:a16="http://schemas.microsoft.com/office/drawing/2014/main" id="{12B3A849-BDCA-4DD8-8C64-90E2B5DA666C}"/>
              </a:ext>
            </a:extLst>
          </p:cNvPr>
          <p:cNvSpPr/>
          <p:nvPr/>
        </p:nvSpPr>
        <p:spPr>
          <a:xfrm>
            <a:off x="8722067" y="3420252"/>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CFB1AE9-3577-484F-865A-93821031BDDF}"/>
              </a:ext>
            </a:extLst>
          </p:cNvPr>
          <p:cNvSpPr/>
          <p:nvPr/>
        </p:nvSpPr>
        <p:spPr>
          <a:xfrm>
            <a:off x="8722067" y="3003951"/>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A7558-F90C-4476-8923-D0AD0470CD2A}"/>
              </a:ext>
            </a:extLst>
          </p:cNvPr>
          <p:cNvSpPr txBox="1"/>
          <p:nvPr/>
        </p:nvSpPr>
        <p:spPr>
          <a:xfrm>
            <a:off x="9214414" y="3342949"/>
            <a:ext cx="591266" cy="400110"/>
          </a:xfrm>
          <a:prstGeom prst="rect">
            <a:avLst/>
          </a:prstGeom>
          <a:noFill/>
        </p:spPr>
        <p:txBody>
          <a:bodyPr wrap="square" rtlCol="0">
            <a:spAutoFit/>
          </a:bodyPr>
          <a:lstStyle/>
          <a:p>
            <a:r>
              <a:rPr lang="en-US" sz="2000" b="1" dirty="0">
                <a:solidFill>
                  <a:schemeClr val="bg1"/>
                </a:solidFill>
              </a:rPr>
              <a:t>13</a:t>
            </a:r>
          </a:p>
        </p:txBody>
      </p:sp>
      <p:sp>
        <p:nvSpPr>
          <p:cNvPr id="77" name="TextBox 76">
            <a:extLst>
              <a:ext uri="{FF2B5EF4-FFF2-40B4-BE49-F238E27FC236}">
                <a16:creationId xmlns:a16="http://schemas.microsoft.com/office/drawing/2014/main" id="{AD1A2DC4-B226-492E-9E44-992F7B312C58}"/>
              </a:ext>
            </a:extLst>
          </p:cNvPr>
          <p:cNvSpPr txBox="1"/>
          <p:nvPr/>
        </p:nvSpPr>
        <p:spPr>
          <a:xfrm>
            <a:off x="9212611" y="2936815"/>
            <a:ext cx="591266" cy="400110"/>
          </a:xfrm>
          <a:prstGeom prst="rect">
            <a:avLst/>
          </a:prstGeom>
          <a:noFill/>
        </p:spPr>
        <p:txBody>
          <a:bodyPr wrap="square" rtlCol="0">
            <a:spAutoFit/>
          </a:bodyPr>
          <a:lstStyle/>
          <a:p>
            <a:r>
              <a:rPr lang="en-US" sz="2000" b="1" dirty="0">
                <a:solidFill>
                  <a:schemeClr val="bg1"/>
                </a:solidFill>
              </a:rPr>
              <a:t>14</a:t>
            </a:r>
          </a:p>
        </p:txBody>
      </p:sp>
      <p:sp>
        <p:nvSpPr>
          <p:cNvPr id="88" name="TextBox 87">
            <a:extLst>
              <a:ext uri="{FF2B5EF4-FFF2-40B4-BE49-F238E27FC236}">
                <a16:creationId xmlns:a16="http://schemas.microsoft.com/office/drawing/2014/main" id="{ED0EC96D-741E-4B97-B6DD-CD93D10D996A}"/>
              </a:ext>
            </a:extLst>
          </p:cNvPr>
          <p:cNvSpPr txBox="1"/>
          <p:nvPr/>
        </p:nvSpPr>
        <p:spPr>
          <a:xfrm>
            <a:off x="6785778" y="6339381"/>
            <a:ext cx="591266" cy="400110"/>
          </a:xfrm>
          <a:prstGeom prst="rect">
            <a:avLst/>
          </a:prstGeom>
          <a:noFill/>
        </p:spPr>
        <p:txBody>
          <a:bodyPr wrap="square" rtlCol="0">
            <a:spAutoFit/>
          </a:bodyPr>
          <a:lstStyle/>
          <a:p>
            <a:r>
              <a:rPr lang="en-US" sz="2000" b="1" dirty="0">
                <a:solidFill>
                  <a:schemeClr val="bg1"/>
                </a:solidFill>
              </a:rPr>
              <a:t>4</a:t>
            </a:r>
          </a:p>
        </p:txBody>
      </p:sp>
      <p:sp>
        <p:nvSpPr>
          <p:cNvPr id="89" name="Rectangle 88">
            <a:extLst>
              <a:ext uri="{FF2B5EF4-FFF2-40B4-BE49-F238E27FC236}">
                <a16:creationId xmlns:a16="http://schemas.microsoft.com/office/drawing/2014/main" id="{D6657E08-6B1B-4D4A-B47D-06991B78FB49}"/>
              </a:ext>
            </a:extLst>
          </p:cNvPr>
          <p:cNvSpPr/>
          <p:nvPr/>
        </p:nvSpPr>
        <p:spPr>
          <a:xfrm>
            <a:off x="7256035" y="6414387"/>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3D9BE0B-7D3F-4B45-94E7-D4D67F1DEAB0}"/>
              </a:ext>
            </a:extLst>
          </p:cNvPr>
          <p:cNvSpPr/>
          <p:nvPr/>
        </p:nvSpPr>
        <p:spPr>
          <a:xfrm>
            <a:off x="5662605" y="5750941"/>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3F25D455-C11D-40EC-AF30-10B3FF10AB1D}"/>
              </a:ext>
            </a:extLst>
          </p:cNvPr>
          <p:cNvSpPr/>
          <p:nvPr/>
        </p:nvSpPr>
        <p:spPr>
          <a:xfrm>
            <a:off x="5662605" y="5334640"/>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8CFCBF1-C307-4ACB-A4D7-3153587D05CB}"/>
              </a:ext>
            </a:extLst>
          </p:cNvPr>
          <p:cNvSpPr txBox="1"/>
          <p:nvPr/>
        </p:nvSpPr>
        <p:spPr>
          <a:xfrm>
            <a:off x="6251862" y="5674785"/>
            <a:ext cx="591266" cy="400110"/>
          </a:xfrm>
          <a:prstGeom prst="rect">
            <a:avLst/>
          </a:prstGeom>
          <a:noFill/>
        </p:spPr>
        <p:txBody>
          <a:bodyPr wrap="square" rtlCol="0">
            <a:spAutoFit/>
          </a:bodyPr>
          <a:lstStyle/>
          <a:p>
            <a:r>
              <a:rPr lang="en-US" sz="2000" b="1" dirty="0">
                <a:solidFill>
                  <a:schemeClr val="bg1"/>
                </a:solidFill>
              </a:rPr>
              <a:t>5</a:t>
            </a:r>
          </a:p>
        </p:txBody>
      </p:sp>
      <p:sp>
        <p:nvSpPr>
          <p:cNvPr id="95" name="TextBox 94">
            <a:extLst>
              <a:ext uri="{FF2B5EF4-FFF2-40B4-BE49-F238E27FC236}">
                <a16:creationId xmlns:a16="http://schemas.microsoft.com/office/drawing/2014/main" id="{F4143A16-DA4B-4DE6-9E7D-AF6CEBD22D35}"/>
              </a:ext>
            </a:extLst>
          </p:cNvPr>
          <p:cNvSpPr txBox="1"/>
          <p:nvPr/>
        </p:nvSpPr>
        <p:spPr>
          <a:xfrm>
            <a:off x="6251862" y="5254703"/>
            <a:ext cx="591266" cy="400110"/>
          </a:xfrm>
          <a:prstGeom prst="rect">
            <a:avLst/>
          </a:prstGeom>
          <a:noFill/>
        </p:spPr>
        <p:txBody>
          <a:bodyPr wrap="square" rtlCol="0">
            <a:spAutoFit/>
          </a:bodyPr>
          <a:lstStyle/>
          <a:p>
            <a:r>
              <a:rPr lang="en-US" sz="2000" b="1" dirty="0">
                <a:solidFill>
                  <a:schemeClr val="bg1"/>
                </a:solidFill>
              </a:rPr>
              <a:t>6</a:t>
            </a:r>
          </a:p>
        </p:txBody>
      </p:sp>
      <p:sp>
        <p:nvSpPr>
          <p:cNvPr id="96" name="Rectangle 95">
            <a:extLst>
              <a:ext uri="{FF2B5EF4-FFF2-40B4-BE49-F238E27FC236}">
                <a16:creationId xmlns:a16="http://schemas.microsoft.com/office/drawing/2014/main" id="{8CB14C6D-6954-458B-AD23-48CBE1920866}"/>
              </a:ext>
            </a:extLst>
          </p:cNvPr>
          <p:cNvSpPr/>
          <p:nvPr/>
        </p:nvSpPr>
        <p:spPr>
          <a:xfrm>
            <a:off x="7286299" y="5752088"/>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E07285E-E8DA-403D-ACA5-70E7FF8EB494}"/>
              </a:ext>
            </a:extLst>
          </p:cNvPr>
          <p:cNvSpPr/>
          <p:nvPr/>
        </p:nvSpPr>
        <p:spPr>
          <a:xfrm>
            <a:off x="7286299" y="5335787"/>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99633815-87E5-474B-92C0-8827027945E2}"/>
              </a:ext>
            </a:extLst>
          </p:cNvPr>
          <p:cNvSpPr txBox="1"/>
          <p:nvPr/>
        </p:nvSpPr>
        <p:spPr>
          <a:xfrm>
            <a:off x="9762735" y="6325630"/>
            <a:ext cx="591266" cy="400110"/>
          </a:xfrm>
          <a:prstGeom prst="rect">
            <a:avLst/>
          </a:prstGeom>
          <a:noFill/>
        </p:spPr>
        <p:txBody>
          <a:bodyPr wrap="square" rtlCol="0">
            <a:spAutoFit/>
          </a:bodyPr>
          <a:lstStyle/>
          <a:p>
            <a:r>
              <a:rPr lang="en-US" sz="2000" b="1" dirty="0">
                <a:solidFill>
                  <a:schemeClr val="bg1"/>
                </a:solidFill>
              </a:rPr>
              <a:t>4</a:t>
            </a:r>
          </a:p>
        </p:txBody>
      </p:sp>
      <p:sp>
        <p:nvSpPr>
          <p:cNvPr id="99" name="Rectangle 98">
            <a:extLst>
              <a:ext uri="{FF2B5EF4-FFF2-40B4-BE49-F238E27FC236}">
                <a16:creationId xmlns:a16="http://schemas.microsoft.com/office/drawing/2014/main" id="{D1909413-EC91-4508-9CBF-2B35FCC342C1}"/>
              </a:ext>
            </a:extLst>
          </p:cNvPr>
          <p:cNvSpPr/>
          <p:nvPr/>
        </p:nvSpPr>
        <p:spPr>
          <a:xfrm>
            <a:off x="10652378" y="6400636"/>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F23D730D-667A-4B55-AB68-EC50E5CB4FF1}"/>
              </a:ext>
            </a:extLst>
          </p:cNvPr>
          <p:cNvSpPr/>
          <p:nvPr/>
        </p:nvSpPr>
        <p:spPr>
          <a:xfrm>
            <a:off x="9058948" y="5737190"/>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DA7BC1C0-47AF-44D6-94B9-10FFFEDEDE17}"/>
              </a:ext>
            </a:extLst>
          </p:cNvPr>
          <p:cNvSpPr/>
          <p:nvPr/>
        </p:nvSpPr>
        <p:spPr>
          <a:xfrm>
            <a:off x="9058948" y="5320889"/>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93E1E28C-9E70-4D0A-82E3-F275A7255410}"/>
              </a:ext>
            </a:extLst>
          </p:cNvPr>
          <p:cNvSpPr txBox="1"/>
          <p:nvPr/>
        </p:nvSpPr>
        <p:spPr>
          <a:xfrm>
            <a:off x="9648205" y="5661034"/>
            <a:ext cx="591266" cy="400110"/>
          </a:xfrm>
          <a:prstGeom prst="rect">
            <a:avLst/>
          </a:prstGeom>
          <a:noFill/>
        </p:spPr>
        <p:txBody>
          <a:bodyPr wrap="square" rtlCol="0">
            <a:spAutoFit/>
          </a:bodyPr>
          <a:lstStyle/>
          <a:p>
            <a:r>
              <a:rPr lang="en-US" sz="2000" b="1" dirty="0">
                <a:solidFill>
                  <a:schemeClr val="bg1"/>
                </a:solidFill>
              </a:rPr>
              <a:t>5</a:t>
            </a:r>
          </a:p>
        </p:txBody>
      </p:sp>
      <p:sp>
        <p:nvSpPr>
          <p:cNvPr id="105" name="TextBox 104">
            <a:extLst>
              <a:ext uri="{FF2B5EF4-FFF2-40B4-BE49-F238E27FC236}">
                <a16:creationId xmlns:a16="http://schemas.microsoft.com/office/drawing/2014/main" id="{B30D327F-091A-473F-AFF6-9FE0EA5098E3}"/>
              </a:ext>
            </a:extLst>
          </p:cNvPr>
          <p:cNvSpPr txBox="1"/>
          <p:nvPr/>
        </p:nvSpPr>
        <p:spPr>
          <a:xfrm>
            <a:off x="9648205" y="5240952"/>
            <a:ext cx="591266" cy="400110"/>
          </a:xfrm>
          <a:prstGeom prst="rect">
            <a:avLst/>
          </a:prstGeom>
          <a:noFill/>
        </p:spPr>
        <p:txBody>
          <a:bodyPr wrap="square" rtlCol="0">
            <a:spAutoFit/>
          </a:bodyPr>
          <a:lstStyle/>
          <a:p>
            <a:r>
              <a:rPr lang="en-US" sz="2000" b="1" dirty="0">
                <a:solidFill>
                  <a:schemeClr val="bg1"/>
                </a:solidFill>
              </a:rPr>
              <a:t>6</a:t>
            </a:r>
          </a:p>
        </p:txBody>
      </p:sp>
      <p:sp>
        <p:nvSpPr>
          <p:cNvPr id="106" name="Rectangle 105">
            <a:extLst>
              <a:ext uri="{FF2B5EF4-FFF2-40B4-BE49-F238E27FC236}">
                <a16:creationId xmlns:a16="http://schemas.microsoft.com/office/drawing/2014/main" id="{558306D5-2B08-436B-9CCB-8F92CE5380A8}"/>
              </a:ext>
            </a:extLst>
          </p:cNvPr>
          <p:cNvSpPr/>
          <p:nvPr/>
        </p:nvSpPr>
        <p:spPr>
          <a:xfrm>
            <a:off x="10682642" y="5738337"/>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E74552F6-CD8D-446E-9C55-3B24D4807DF4}"/>
              </a:ext>
            </a:extLst>
          </p:cNvPr>
          <p:cNvSpPr/>
          <p:nvPr/>
        </p:nvSpPr>
        <p:spPr>
          <a:xfrm>
            <a:off x="10682642" y="5322036"/>
            <a:ext cx="1463040" cy="2681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9102DFC2-D6FE-40A8-B2A0-94E59747576F}"/>
              </a:ext>
            </a:extLst>
          </p:cNvPr>
          <p:cNvSpPr/>
          <p:nvPr/>
        </p:nvSpPr>
        <p:spPr>
          <a:xfrm>
            <a:off x="5634760" y="6407514"/>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B0AF0849-10BC-4695-9145-9531508C973C}"/>
              </a:ext>
            </a:extLst>
          </p:cNvPr>
          <p:cNvSpPr txBox="1"/>
          <p:nvPr/>
        </p:nvSpPr>
        <p:spPr>
          <a:xfrm>
            <a:off x="6283888" y="6332508"/>
            <a:ext cx="591266" cy="400110"/>
          </a:xfrm>
          <a:prstGeom prst="rect">
            <a:avLst/>
          </a:prstGeom>
          <a:noFill/>
        </p:spPr>
        <p:txBody>
          <a:bodyPr wrap="square" rtlCol="0">
            <a:spAutoFit/>
          </a:bodyPr>
          <a:lstStyle/>
          <a:p>
            <a:r>
              <a:rPr lang="en-US" sz="2000" b="1" dirty="0">
                <a:solidFill>
                  <a:schemeClr val="bg1"/>
                </a:solidFill>
              </a:rPr>
              <a:t>4</a:t>
            </a:r>
          </a:p>
        </p:txBody>
      </p:sp>
      <p:sp>
        <p:nvSpPr>
          <p:cNvPr id="110" name="Rectangle 109">
            <a:extLst>
              <a:ext uri="{FF2B5EF4-FFF2-40B4-BE49-F238E27FC236}">
                <a16:creationId xmlns:a16="http://schemas.microsoft.com/office/drawing/2014/main" id="{258BF5A9-8A5B-4284-9147-31925E3DE1B7}"/>
              </a:ext>
            </a:extLst>
          </p:cNvPr>
          <p:cNvSpPr/>
          <p:nvPr/>
        </p:nvSpPr>
        <p:spPr>
          <a:xfrm>
            <a:off x="9072357" y="6428139"/>
            <a:ext cx="1463040"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7642BF04-F611-4DA4-97FB-CFA9B35D5DF3}"/>
              </a:ext>
            </a:extLst>
          </p:cNvPr>
          <p:cNvSpPr txBox="1"/>
          <p:nvPr/>
        </p:nvSpPr>
        <p:spPr>
          <a:xfrm>
            <a:off x="9721485" y="6353133"/>
            <a:ext cx="591266" cy="400110"/>
          </a:xfrm>
          <a:prstGeom prst="rect">
            <a:avLst/>
          </a:prstGeom>
          <a:noFill/>
        </p:spPr>
        <p:txBody>
          <a:bodyPr wrap="square" rtlCol="0">
            <a:spAutoFit/>
          </a:bodyPr>
          <a:lstStyle/>
          <a:p>
            <a:r>
              <a:rPr lang="en-US" sz="2000" b="1" dirty="0">
                <a:solidFill>
                  <a:schemeClr val="bg1"/>
                </a:solidFill>
              </a:rPr>
              <a:t>4</a:t>
            </a:r>
          </a:p>
        </p:txBody>
      </p:sp>
      <p:sp>
        <p:nvSpPr>
          <p:cNvPr id="112" name="Arrow: Down 111">
            <a:extLst>
              <a:ext uri="{FF2B5EF4-FFF2-40B4-BE49-F238E27FC236}">
                <a16:creationId xmlns:a16="http://schemas.microsoft.com/office/drawing/2014/main" id="{DA181357-17E4-402C-AD31-C154E9D67839}"/>
              </a:ext>
            </a:extLst>
          </p:cNvPr>
          <p:cNvSpPr/>
          <p:nvPr/>
        </p:nvSpPr>
        <p:spPr>
          <a:xfrm rot="10800000">
            <a:off x="6167619" y="5667912"/>
            <a:ext cx="198627" cy="3353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Arrow: Down 112">
            <a:extLst>
              <a:ext uri="{FF2B5EF4-FFF2-40B4-BE49-F238E27FC236}">
                <a16:creationId xmlns:a16="http://schemas.microsoft.com/office/drawing/2014/main" id="{D0FE39CF-5FB8-48D7-855F-6066776D675E}"/>
              </a:ext>
            </a:extLst>
          </p:cNvPr>
          <p:cNvSpPr/>
          <p:nvPr/>
        </p:nvSpPr>
        <p:spPr>
          <a:xfrm rot="10800000">
            <a:off x="7645377" y="4011787"/>
            <a:ext cx="198627" cy="3353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Arrow: Down 113">
            <a:extLst>
              <a:ext uri="{FF2B5EF4-FFF2-40B4-BE49-F238E27FC236}">
                <a16:creationId xmlns:a16="http://schemas.microsoft.com/office/drawing/2014/main" id="{7CC0CD70-4162-4317-BE86-31A16906DDF5}"/>
              </a:ext>
            </a:extLst>
          </p:cNvPr>
          <p:cNvSpPr/>
          <p:nvPr/>
        </p:nvSpPr>
        <p:spPr>
          <a:xfrm>
            <a:off x="9142304" y="4001538"/>
            <a:ext cx="198627" cy="3353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Arrow: Down 114">
            <a:extLst>
              <a:ext uri="{FF2B5EF4-FFF2-40B4-BE49-F238E27FC236}">
                <a16:creationId xmlns:a16="http://schemas.microsoft.com/office/drawing/2014/main" id="{F25CE3B7-F590-4559-9194-EB4AD30FD8B5}"/>
              </a:ext>
            </a:extLst>
          </p:cNvPr>
          <p:cNvSpPr/>
          <p:nvPr/>
        </p:nvSpPr>
        <p:spPr>
          <a:xfrm>
            <a:off x="7857546" y="6314376"/>
            <a:ext cx="198627" cy="3353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Arrow: Down 115">
            <a:extLst>
              <a:ext uri="{FF2B5EF4-FFF2-40B4-BE49-F238E27FC236}">
                <a16:creationId xmlns:a16="http://schemas.microsoft.com/office/drawing/2014/main" id="{35D21E1D-67E6-407D-B4DE-62EA90F83DD7}"/>
              </a:ext>
            </a:extLst>
          </p:cNvPr>
          <p:cNvSpPr/>
          <p:nvPr/>
        </p:nvSpPr>
        <p:spPr>
          <a:xfrm>
            <a:off x="11311621" y="6323875"/>
            <a:ext cx="198627" cy="3353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Arrow: Down 116">
            <a:extLst>
              <a:ext uri="{FF2B5EF4-FFF2-40B4-BE49-F238E27FC236}">
                <a16:creationId xmlns:a16="http://schemas.microsoft.com/office/drawing/2014/main" id="{206AEDC0-A151-4308-BC26-A7670EE3D951}"/>
              </a:ext>
            </a:extLst>
          </p:cNvPr>
          <p:cNvSpPr/>
          <p:nvPr/>
        </p:nvSpPr>
        <p:spPr>
          <a:xfrm rot="10800000">
            <a:off x="9591841" y="5255866"/>
            <a:ext cx="198627" cy="3353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CD61AA56-40B8-4519-BD10-7C9FAC344035}"/>
              </a:ext>
            </a:extLst>
          </p:cNvPr>
          <p:cNvSpPr txBox="1"/>
          <p:nvPr/>
        </p:nvSpPr>
        <p:spPr>
          <a:xfrm>
            <a:off x="7689797" y="2936815"/>
            <a:ext cx="591266" cy="400110"/>
          </a:xfrm>
          <a:prstGeom prst="rect">
            <a:avLst/>
          </a:prstGeom>
          <a:noFill/>
        </p:spPr>
        <p:txBody>
          <a:bodyPr wrap="square" rtlCol="0">
            <a:spAutoFit/>
          </a:bodyPr>
          <a:lstStyle/>
          <a:p>
            <a:r>
              <a:rPr lang="en-US" sz="2000" b="1" dirty="0">
                <a:solidFill>
                  <a:schemeClr val="bg1"/>
                </a:solidFill>
              </a:rPr>
              <a:t>6</a:t>
            </a:r>
          </a:p>
        </p:txBody>
      </p:sp>
      <p:sp>
        <p:nvSpPr>
          <p:cNvPr id="119" name="TextBox 118">
            <a:extLst>
              <a:ext uri="{FF2B5EF4-FFF2-40B4-BE49-F238E27FC236}">
                <a16:creationId xmlns:a16="http://schemas.microsoft.com/office/drawing/2014/main" id="{E8AD9342-58F7-44FE-A97A-AA9E5CDCA8CF}"/>
              </a:ext>
            </a:extLst>
          </p:cNvPr>
          <p:cNvSpPr txBox="1"/>
          <p:nvPr/>
        </p:nvSpPr>
        <p:spPr>
          <a:xfrm>
            <a:off x="8091067" y="4726815"/>
            <a:ext cx="1667972" cy="369332"/>
          </a:xfrm>
          <a:prstGeom prst="rect">
            <a:avLst/>
          </a:prstGeom>
          <a:noFill/>
        </p:spPr>
        <p:txBody>
          <a:bodyPr wrap="square" rtlCol="0">
            <a:spAutoFit/>
          </a:bodyPr>
          <a:lstStyle/>
          <a:p>
            <a:r>
              <a:rPr lang="en-US" dirty="0"/>
              <a:t>Excited states</a:t>
            </a:r>
          </a:p>
        </p:txBody>
      </p:sp>
      <p:sp>
        <p:nvSpPr>
          <p:cNvPr id="120" name="TextBox 119">
            <a:extLst>
              <a:ext uri="{FF2B5EF4-FFF2-40B4-BE49-F238E27FC236}">
                <a16:creationId xmlns:a16="http://schemas.microsoft.com/office/drawing/2014/main" id="{FB4069C9-E207-4FA8-8AC8-FD61DA092FA1}"/>
              </a:ext>
            </a:extLst>
          </p:cNvPr>
          <p:cNvSpPr txBox="1"/>
          <p:nvPr/>
        </p:nvSpPr>
        <p:spPr>
          <a:xfrm>
            <a:off x="7954941" y="6317802"/>
            <a:ext cx="591266" cy="400110"/>
          </a:xfrm>
          <a:prstGeom prst="rect">
            <a:avLst/>
          </a:prstGeom>
          <a:noFill/>
        </p:spPr>
        <p:txBody>
          <a:bodyPr wrap="square" rtlCol="0">
            <a:spAutoFit/>
          </a:bodyPr>
          <a:lstStyle/>
          <a:p>
            <a:r>
              <a:rPr lang="en-US" sz="2000" b="1" dirty="0">
                <a:solidFill>
                  <a:schemeClr val="bg1"/>
                </a:solidFill>
              </a:rPr>
              <a:t>12</a:t>
            </a:r>
          </a:p>
        </p:txBody>
      </p:sp>
      <p:sp>
        <p:nvSpPr>
          <p:cNvPr id="121" name="TextBox 120">
            <a:extLst>
              <a:ext uri="{FF2B5EF4-FFF2-40B4-BE49-F238E27FC236}">
                <a16:creationId xmlns:a16="http://schemas.microsoft.com/office/drawing/2014/main" id="{766CFB13-5235-42C8-BAA8-754B4B99B17A}"/>
              </a:ext>
            </a:extLst>
          </p:cNvPr>
          <p:cNvSpPr txBox="1"/>
          <p:nvPr/>
        </p:nvSpPr>
        <p:spPr>
          <a:xfrm>
            <a:off x="11456292" y="6314376"/>
            <a:ext cx="591266" cy="400110"/>
          </a:xfrm>
          <a:prstGeom prst="rect">
            <a:avLst/>
          </a:prstGeom>
          <a:noFill/>
        </p:spPr>
        <p:txBody>
          <a:bodyPr wrap="square" rtlCol="0">
            <a:spAutoFit/>
          </a:bodyPr>
          <a:lstStyle/>
          <a:p>
            <a:r>
              <a:rPr lang="en-US" sz="2000" b="1" dirty="0">
                <a:solidFill>
                  <a:schemeClr val="bg1"/>
                </a:solidFill>
              </a:rPr>
              <a:t>12</a:t>
            </a:r>
          </a:p>
        </p:txBody>
      </p:sp>
      <p:sp>
        <p:nvSpPr>
          <p:cNvPr id="122" name="Rectangle 121">
            <a:extLst>
              <a:ext uri="{FF2B5EF4-FFF2-40B4-BE49-F238E27FC236}">
                <a16:creationId xmlns:a16="http://schemas.microsoft.com/office/drawing/2014/main" id="{297A5C4C-482C-48D7-A9BF-EF46B5CF1D00}"/>
              </a:ext>
            </a:extLst>
          </p:cNvPr>
          <p:cNvSpPr/>
          <p:nvPr/>
        </p:nvSpPr>
        <p:spPr>
          <a:xfrm>
            <a:off x="432597" y="67498"/>
            <a:ext cx="4685578" cy="369332"/>
          </a:xfrm>
          <a:prstGeom prst="rect">
            <a:avLst/>
          </a:prstGeom>
        </p:spPr>
        <p:txBody>
          <a:bodyPr wrap="none">
            <a:spAutoFit/>
          </a:bodyPr>
          <a:lstStyle/>
          <a:p>
            <a:r>
              <a:rPr lang="en-US" b="1" dirty="0">
                <a:solidFill>
                  <a:srgbClr val="C00000"/>
                </a:solidFill>
              </a:rPr>
              <a:t>generating a Slater determinant basis manually</a:t>
            </a:r>
            <a:endParaRPr lang="en-US" dirty="0">
              <a:solidFill>
                <a:srgbClr val="C00000"/>
              </a:solidFill>
            </a:endParaRPr>
          </a:p>
        </p:txBody>
      </p:sp>
      <p:sp>
        <p:nvSpPr>
          <p:cNvPr id="123" name="Rectangle 122">
            <a:extLst>
              <a:ext uri="{FF2B5EF4-FFF2-40B4-BE49-F238E27FC236}">
                <a16:creationId xmlns:a16="http://schemas.microsoft.com/office/drawing/2014/main" id="{2194F744-7FAB-48E2-860A-F562054BCBA4}"/>
              </a:ext>
            </a:extLst>
          </p:cNvPr>
          <p:cNvSpPr/>
          <p:nvPr/>
        </p:nvSpPr>
        <p:spPr>
          <a:xfrm>
            <a:off x="662513" y="6571833"/>
            <a:ext cx="4814138" cy="307777"/>
          </a:xfrm>
          <a:prstGeom prst="rect">
            <a:avLst/>
          </a:prstGeom>
        </p:spPr>
        <p:txBody>
          <a:bodyPr wrap="square">
            <a:spAutoFit/>
          </a:bodyPr>
          <a:lstStyle/>
          <a:p>
            <a:r>
              <a:rPr lang="en-US" sz="1400" dirty="0">
                <a:solidFill>
                  <a:srgbClr val="000000"/>
                </a:solidFill>
              </a:rPr>
              <a:t> indexing of the bands in this file starts from 1</a:t>
            </a:r>
            <a:endParaRPr lang="en-US" sz="1400" dirty="0"/>
          </a:p>
        </p:txBody>
      </p:sp>
      <p:sp>
        <p:nvSpPr>
          <p:cNvPr id="124" name="Slide Number Placeholder 123">
            <a:extLst>
              <a:ext uri="{FF2B5EF4-FFF2-40B4-BE49-F238E27FC236}">
                <a16:creationId xmlns:a16="http://schemas.microsoft.com/office/drawing/2014/main" id="{C4D9D422-42DE-49EF-9B7E-9EB03F3D74FF}"/>
              </a:ext>
            </a:extLst>
          </p:cNvPr>
          <p:cNvSpPr>
            <a:spLocks noGrp="1"/>
          </p:cNvSpPr>
          <p:nvPr>
            <p:ph type="sldNum" sz="quarter" idx="12"/>
          </p:nvPr>
        </p:nvSpPr>
        <p:spPr/>
        <p:txBody>
          <a:bodyPr/>
          <a:lstStyle/>
          <a:p>
            <a:fld id="{6DE3F6D3-09BA-4A33-BCD7-6F2C80A7DF7A}" type="slidenum">
              <a:rPr lang="en-US" smtClean="0"/>
              <a:t>10</a:t>
            </a:fld>
            <a:endParaRPr lang="en-US"/>
          </a:p>
        </p:txBody>
      </p:sp>
    </p:spTree>
    <p:extLst>
      <p:ext uri="{BB962C8B-B14F-4D97-AF65-F5344CB8AC3E}">
        <p14:creationId xmlns:p14="http://schemas.microsoft.com/office/powerpoint/2010/main" val="195082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CC708-F613-4A63-BD6A-EBC727DC73E9}"/>
              </a:ext>
            </a:extLst>
          </p:cNvPr>
          <p:cNvPicPr>
            <a:picLocks noChangeAspect="1"/>
          </p:cNvPicPr>
          <p:nvPr/>
        </p:nvPicPr>
        <p:blipFill>
          <a:blip r:embed="rId2"/>
          <a:stretch>
            <a:fillRect/>
          </a:stretch>
        </p:blipFill>
        <p:spPr>
          <a:xfrm>
            <a:off x="391887" y="1090036"/>
            <a:ext cx="11612192" cy="4367177"/>
          </a:xfrm>
          <a:prstGeom prst="rect">
            <a:avLst/>
          </a:prstGeom>
        </p:spPr>
      </p:pic>
      <p:sp>
        <p:nvSpPr>
          <p:cNvPr id="7" name="TextBox 6">
            <a:extLst>
              <a:ext uri="{FF2B5EF4-FFF2-40B4-BE49-F238E27FC236}">
                <a16:creationId xmlns:a16="http://schemas.microsoft.com/office/drawing/2014/main" id="{B5456E54-9BDF-4E62-9242-32C7AA6A98DB}"/>
              </a:ext>
            </a:extLst>
          </p:cNvPr>
          <p:cNvSpPr txBox="1"/>
          <p:nvPr/>
        </p:nvSpPr>
        <p:spPr>
          <a:xfrm>
            <a:off x="1182532" y="480668"/>
            <a:ext cx="1986930" cy="369332"/>
          </a:xfrm>
          <a:prstGeom prst="rect">
            <a:avLst/>
          </a:prstGeom>
          <a:noFill/>
        </p:spPr>
        <p:txBody>
          <a:bodyPr wrap="square" rtlCol="0">
            <a:spAutoFit/>
          </a:bodyPr>
          <a:lstStyle/>
          <a:p>
            <a:r>
              <a:rPr lang="en-US" b="1" dirty="0">
                <a:solidFill>
                  <a:srgbClr val="C00000"/>
                </a:solidFill>
              </a:rPr>
              <a:t>Step 3_ Output</a:t>
            </a:r>
          </a:p>
        </p:txBody>
      </p:sp>
      <p:sp>
        <p:nvSpPr>
          <p:cNvPr id="8" name="Slide Number Placeholder 7">
            <a:extLst>
              <a:ext uri="{FF2B5EF4-FFF2-40B4-BE49-F238E27FC236}">
                <a16:creationId xmlns:a16="http://schemas.microsoft.com/office/drawing/2014/main" id="{DC32DFE4-6057-4AE1-BEC5-3481E6399BE8}"/>
              </a:ext>
            </a:extLst>
          </p:cNvPr>
          <p:cNvSpPr>
            <a:spLocks noGrp="1"/>
          </p:cNvSpPr>
          <p:nvPr>
            <p:ph type="sldNum" sz="quarter" idx="12"/>
          </p:nvPr>
        </p:nvSpPr>
        <p:spPr/>
        <p:txBody>
          <a:bodyPr/>
          <a:lstStyle/>
          <a:p>
            <a:fld id="{6DE3F6D3-09BA-4A33-BCD7-6F2C80A7DF7A}" type="slidenum">
              <a:rPr lang="en-US" smtClean="0"/>
              <a:t>11</a:t>
            </a:fld>
            <a:endParaRPr lang="en-US"/>
          </a:p>
        </p:txBody>
      </p:sp>
    </p:spTree>
    <p:extLst>
      <p:ext uri="{BB962C8B-B14F-4D97-AF65-F5344CB8AC3E}">
        <p14:creationId xmlns:p14="http://schemas.microsoft.com/office/powerpoint/2010/main" val="135588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908987-C81E-49A2-9BC7-D2B1951C7BF8}"/>
              </a:ext>
            </a:extLst>
          </p:cNvPr>
          <p:cNvSpPr txBox="1"/>
          <p:nvPr/>
        </p:nvSpPr>
        <p:spPr>
          <a:xfrm>
            <a:off x="462929" y="556119"/>
            <a:ext cx="3946357" cy="646331"/>
          </a:xfrm>
          <a:prstGeom prst="rect">
            <a:avLst/>
          </a:prstGeom>
          <a:noFill/>
        </p:spPr>
        <p:txBody>
          <a:bodyPr wrap="square" rtlCol="0">
            <a:spAutoFit/>
          </a:bodyPr>
          <a:lstStyle/>
          <a:p>
            <a:r>
              <a:rPr lang="en-US" b="1" dirty="0">
                <a:solidFill>
                  <a:srgbClr val="C00000"/>
                </a:solidFill>
              </a:rPr>
              <a:t>Step 4: initialize a NBRA NAMD</a:t>
            </a:r>
          </a:p>
          <a:p>
            <a:r>
              <a:rPr lang="en-US" b="1" dirty="0">
                <a:solidFill>
                  <a:srgbClr val="C00000"/>
                </a:solidFill>
              </a:rPr>
              <a:t> </a:t>
            </a:r>
          </a:p>
        </p:txBody>
      </p:sp>
      <p:sp>
        <p:nvSpPr>
          <p:cNvPr id="5" name="Rectangle 4">
            <a:extLst>
              <a:ext uri="{FF2B5EF4-FFF2-40B4-BE49-F238E27FC236}">
                <a16:creationId xmlns:a16="http://schemas.microsoft.com/office/drawing/2014/main" id="{9676730D-0A97-40DB-BF56-4B794D414779}"/>
              </a:ext>
            </a:extLst>
          </p:cNvPr>
          <p:cNvSpPr/>
          <p:nvPr/>
        </p:nvSpPr>
        <p:spPr>
          <a:xfrm>
            <a:off x="462929" y="1280493"/>
            <a:ext cx="609600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buFont typeface="Arial" panose="020B0604020202020204" pitchFamily="34" charset="0"/>
              <a:buChar char="•"/>
            </a:pPr>
            <a:r>
              <a:rPr lang="en-US" dirty="0">
                <a:solidFill>
                  <a:srgbClr val="000000"/>
                </a:solidFill>
              </a:rPr>
              <a:t>To compute average decoherence times</a:t>
            </a:r>
          </a:p>
          <a:p>
            <a:pPr>
              <a:buFont typeface="Arial" panose="020B0604020202020204" pitchFamily="34" charset="0"/>
              <a:buChar char="•"/>
            </a:pPr>
            <a:r>
              <a:rPr lang="en-US" dirty="0"/>
              <a:t> To compute the energy gaps along the trajectory </a:t>
            </a:r>
            <a:endParaRPr lang="en-US" dirty="0">
              <a:solidFill>
                <a:srgbClr val="000000"/>
              </a:solidFill>
            </a:endParaRPr>
          </a:p>
          <a:p>
            <a:pPr>
              <a:buFont typeface="Arial" panose="020B0604020202020204" pitchFamily="34" charset="0"/>
              <a:buChar char="•"/>
            </a:pPr>
            <a:r>
              <a:rPr lang="en-US" dirty="0">
                <a:solidFill>
                  <a:srgbClr val="000000"/>
                </a:solidFill>
              </a:rPr>
              <a:t>To compute average energy gaps</a:t>
            </a:r>
          </a:p>
          <a:p>
            <a:pPr>
              <a:buFont typeface="Arial" panose="020B0604020202020204" pitchFamily="34" charset="0"/>
              <a:buChar char="•"/>
            </a:pPr>
            <a:r>
              <a:rPr lang="en-US" dirty="0">
                <a:solidFill>
                  <a:srgbClr val="000000"/>
                </a:solidFill>
              </a:rPr>
              <a:t>To plot maps of dephasing times for all pairs of states</a:t>
            </a:r>
            <a:endParaRPr lang="en-US" b="0" i="0" dirty="0">
              <a:solidFill>
                <a:srgbClr val="000000"/>
              </a:solidFill>
              <a:effectLst/>
            </a:endParaRPr>
          </a:p>
        </p:txBody>
      </p:sp>
      <p:sp>
        <p:nvSpPr>
          <p:cNvPr id="7" name="Rectangle 6">
            <a:extLst>
              <a:ext uri="{FF2B5EF4-FFF2-40B4-BE49-F238E27FC236}">
                <a16:creationId xmlns:a16="http://schemas.microsoft.com/office/drawing/2014/main" id="{DA7BFD25-FB39-43F8-A044-E18369B729B0}"/>
              </a:ext>
            </a:extLst>
          </p:cNvPr>
          <p:cNvSpPr/>
          <p:nvPr/>
        </p:nvSpPr>
        <p:spPr>
          <a:xfrm>
            <a:off x="669088" y="3399980"/>
            <a:ext cx="7268913" cy="369332"/>
          </a:xfrm>
          <a:prstGeom prst="rect">
            <a:avLst/>
          </a:prstGeom>
        </p:spPr>
        <p:txBody>
          <a:bodyPr wrap="none">
            <a:spAutoFit/>
          </a:bodyPr>
          <a:lstStyle/>
          <a:p>
            <a:r>
              <a:rPr lang="en-US" dirty="0">
                <a:solidFill>
                  <a:srgbClr val="000000"/>
                </a:solidFill>
              </a:rPr>
              <a:t>We have to define particular active space to be considered in the dynamics:</a:t>
            </a:r>
            <a:endParaRPr lang="en-US" dirty="0"/>
          </a:p>
        </p:txBody>
      </p:sp>
      <p:sp>
        <p:nvSpPr>
          <p:cNvPr id="8" name="TextBox 7">
            <a:extLst>
              <a:ext uri="{FF2B5EF4-FFF2-40B4-BE49-F238E27FC236}">
                <a16:creationId xmlns:a16="http://schemas.microsoft.com/office/drawing/2014/main" id="{B94904CA-1638-4D64-96DF-C81BAB1433A2}"/>
              </a:ext>
            </a:extLst>
          </p:cNvPr>
          <p:cNvSpPr txBox="1"/>
          <p:nvPr/>
        </p:nvSpPr>
        <p:spPr>
          <a:xfrm>
            <a:off x="669087" y="3769312"/>
            <a:ext cx="7017373" cy="369332"/>
          </a:xfrm>
          <a:prstGeom prst="rect">
            <a:avLst/>
          </a:prstGeom>
          <a:noFill/>
        </p:spPr>
        <p:txBody>
          <a:bodyPr wrap="square" rtlCol="0">
            <a:spAutoFit/>
          </a:bodyPr>
          <a:lstStyle/>
          <a:p>
            <a:r>
              <a:rPr lang="en-US" dirty="0"/>
              <a:t>Pay attention that We have used 8 alpha and 8 beta in previous steps</a:t>
            </a:r>
          </a:p>
        </p:txBody>
      </p:sp>
      <p:sp>
        <p:nvSpPr>
          <p:cNvPr id="9" name="Rectangle 8">
            <a:extLst>
              <a:ext uri="{FF2B5EF4-FFF2-40B4-BE49-F238E27FC236}">
                <a16:creationId xmlns:a16="http://schemas.microsoft.com/office/drawing/2014/main" id="{740C8C1D-42F8-4F33-9E8B-F1BE054A7771}"/>
              </a:ext>
            </a:extLst>
          </p:cNvPr>
          <p:cNvSpPr/>
          <p:nvPr/>
        </p:nvSpPr>
        <p:spPr>
          <a:xfrm>
            <a:off x="669087" y="4192513"/>
            <a:ext cx="10416121" cy="646331"/>
          </a:xfrm>
          <a:prstGeom prst="rect">
            <a:avLst/>
          </a:prstGeom>
        </p:spPr>
        <p:txBody>
          <a:bodyPr wrap="none">
            <a:spAutoFit/>
          </a:bodyPr>
          <a:lstStyle/>
          <a:p>
            <a:r>
              <a:rPr lang="en-US" dirty="0">
                <a:solidFill>
                  <a:srgbClr val="000000"/>
                </a:solidFill>
              </a:rPr>
              <a:t>At this step the index of the CBM and VBM are from 0 so homo would be 3 and </a:t>
            </a:r>
            <a:r>
              <a:rPr lang="en-US" dirty="0" err="1">
                <a:solidFill>
                  <a:srgbClr val="000000"/>
                </a:solidFill>
              </a:rPr>
              <a:t>Lumo</a:t>
            </a:r>
            <a:r>
              <a:rPr lang="en-US" dirty="0">
                <a:solidFill>
                  <a:srgbClr val="000000"/>
                </a:solidFill>
              </a:rPr>
              <a:t> would be 4 at this case.</a:t>
            </a:r>
          </a:p>
          <a:p>
            <a:r>
              <a:rPr lang="en-US" dirty="0"/>
              <a:t>We start from 0 here because the computer indexes the first row and column matrix elements from zero. </a:t>
            </a:r>
          </a:p>
        </p:txBody>
      </p:sp>
      <p:sp>
        <p:nvSpPr>
          <p:cNvPr id="14" name="TextBox 13">
            <a:extLst>
              <a:ext uri="{FF2B5EF4-FFF2-40B4-BE49-F238E27FC236}">
                <a16:creationId xmlns:a16="http://schemas.microsoft.com/office/drawing/2014/main" id="{D84B8338-34FC-4B85-A989-FDE98C85E371}"/>
              </a:ext>
            </a:extLst>
          </p:cNvPr>
          <p:cNvSpPr txBox="1"/>
          <p:nvPr/>
        </p:nvSpPr>
        <p:spPr>
          <a:xfrm>
            <a:off x="669087" y="3023772"/>
            <a:ext cx="1388788" cy="369332"/>
          </a:xfrm>
          <a:prstGeom prst="rect">
            <a:avLst/>
          </a:prstGeom>
          <a:noFill/>
        </p:spPr>
        <p:txBody>
          <a:bodyPr wrap="square" rtlCol="0">
            <a:spAutoFit/>
          </a:bodyPr>
          <a:lstStyle/>
          <a:p>
            <a:r>
              <a:rPr lang="en-US" b="1" u="sng" dirty="0"/>
              <a:t>Indexing</a:t>
            </a:r>
            <a:r>
              <a:rPr lang="en-US" b="1" dirty="0"/>
              <a:t>: </a:t>
            </a:r>
          </a:p>
        </p:txBody>
      </p:sp>
      <p:sp>
        <p:nvSpPr>
          <p:cNvPr id="15" name="Rectangle 14">
            <a:extLst>
              <a:ext uri="{FF2B5EF4-FFF2-40B4-BE49-F238E27FC236}">
                <a16:creationId xmlns:a16="http://schemas.microsoft.com/office/drawing/2014/main" id="{67D564FF-D671-4EC8-8C73-3E4D3FD65D48}"/>
              </a:ext>
            </a:extLst>
          </p:cNvPr>
          <p:cNvSpPr/>
          <p:nvPr/>
        </p:nvSpPr>
        <p:spPr>
          <a:xfrm>
            <a:off x="625431" y="5423629"/>
            <a:ext cx="2479012" cy="369332"/>
          </a:xfrm>
          <a:prstGeom prst="rect">
            <a:avLst/>
          </a:prstGeom>
        </p:spPr>
        <p:txBody>
          <a:bodyPr wrap="none">
            <a:spAutoFit/>
          </a:bodyPr>
          <a:lstStyle/>
          <a:p>
            <a:r>
              <a:rPr lang="en-US" b="1" u="sng" dirty="0">
                <a:solidFill>
                  <a:srgbClr val="000000"/>
                </a:solidFill>
              </a:rPr>
              <a:t>subset of 100 dynamics:</a:t>
            </a:r>
            <a:endParaRPr lang="en-US" b="1" u="sng" dirty="0"/>
          </a:p>
        </p:txBody>
      </p:sp>
      <p:pic>
        <p:nvPicPr>
          <p:cNvPr id="16" name="Picture 15">
            <a:extLst>
              <a:ext uri="{FF2B5EF4-FFF2-40B4-BE49-F238E27FC236}">
                <a16:creationId xmlns:a16="http://schemas.microsoft.com/office/drawing/2014/main" id="{53E25680-6249-4E61-9549-FA02AD144777}"/>
              </a:ext>
            </a:extLst>
          </p:cNvPr>
          <p:cNvPicPr>
            <a:picLocks noChangeAspect="1"/>
          </p:cNvPicPr>
          <p:nvPr/>
        </p:nvPicPr>
        <p:blipFill>
          <a:blip r:embed="rId2"/>
          <a:stretch>
            <a:fillRect/>
          </a:stretch>
        </p:blipFill>
        <p:spPr>
          <a:xfrm>
            <a:off x="462929" y="5977627"/>
            <a:ext cx="3343742" cy="600159"/>
          </a:xfrm>
          <a:prstGeom prst="rect">
            <a:avLst/>
          </a:prstGeom>
        </p:spPr>
      </p:pic>
      <p:pic>
        <p:nvPicPr>
          <p:cNvPr id="17" name="Picture 16">
            <a:extLst>
              <a:ext uri="{FF2B5EF4-FFF2-40B4-BE49-F238E27FC236}">
                <a16:creationId xmlns:a16="http://schemas.microsoft.com/office/drawing/2014/main" id="{41DEA089-B4E7-481C-A343-8C5E1FFFA56E}"/>
              </a:ext>
            </a:extLst>
          </p:cNvPr>
          <p:cNvPicPr>
            <a:picLocks noChangeAspect="1"/>
          </p:cNvPicPr>
          <p:nvPr/>
        </p:nvPicPr>
        <p:blipFill>
          <a:blip r:embed="rId3"/>
          <a:stretch>
            <a:fillRect/>
          </a:stretch>
        </p:blipFill>
        <p:spPr>
          <a:xfrm>
            <a:off x="4078258" y="6001801"/>
            <a:ext cx="3334215" cy="600159"/>
          </a:xfrm>
          <a:prstGeom prst="rect">
            <a:avLst/>
          </a:prstGeom>
        </p:spPr>
      </p:pic>
      <p:sp>
        <p:nvSpPr>
          <p:cNvPr id="18" name="Slide Number Placeholder 17">
            <a:extLst>
              <a:ext uri="{FF2B5EF4-FFF2-40B4-BE49-F238E27FC236}">
                <a16:creationId xmlns:a16="http://schemas.microsoft.com/office/drawing/2014/main" id="{12B6F490-61BD-4DD9-955F-2A2CD7B63B5E}"/>
              </a:ext>
            </a:extLst>
          </p:cNvPr>
          <p:cNvSpPr>
            <a:spLocks noGrp="1"/>
          </p:cNvSpPr>
          <p:nvPr>
            <p:ph type="sldNum" sz="quarter" idx="12"/>
          </p:nvPr>
        </p:nvSpPr>
        <p:spPr/>
        <p:txBody>
          <a:bodyPr/>
          <a:lstStyle/>
          <a:p>
            <a:fld id="{6DE3F6D3-09BA-4A33-BCD7-6F2C80A7DF7A}" type="slidenum">
              <a:rPr lang="en-US" smtClean="0"/>
              <a:t>12</a:t>
            </a:fld>
            <a:endParaRPr lang="en-US"/>
          </a:p>
        </p:txBody>
      </p:sp>
    </p:spTree>
    <p:extLst>
      <p:ext uri="{BB962C8B-B14F-4D97-AF65-F5344CB8AC3E}">
        <p14:creationId xmlns:p14="http://schemas.microsoft.com/office/powerpoint/2010/main" val="364505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7AB82-7DE3-4E63-A973-E5D32EE519B7}"/>
              </a:ext>
            </a:extLst>
          </p:cNvPr>
          <p:cNvPicPr>
            <a:picLocks noChangeAspect="1"/>
          </p:cNvPicPr>
          <p:nvPr/>
        </p:nvPicPr>
        <p:blipFill>
          <a:blip r:embed="rId2"/>
          <a:stretch>
            <a:fillRect/>
          </a:stretch>
        </p:blipFill>
        <p:spPr>
          <a:xfrm>
            <a:off x="521841" y="2093813"/>
            <a:ext cx="7289647" cy="2890926"/>
          </a:xfrm>
          <a:prstGeom prst="rect">
            <a:avLst/>
          </a:prstGeom>
        </p:spPr>
      </p:pic>
      <p:sp>
        <p:nvSpPr>
          <p:cNvPr id="6" name="Rectangle 5">
            <a:extLst>
              <a:ext uri="{FF2B5EF4-FFF2-40B4-BE49-F238E27FC236}">
                <a16:creationId xmlns:a16="http://schemas.microsoft.com/office/drawing/2014/main" id="{C0C7B098-A032-4159-8F95-F6E3B2A0CAAE}"/>
              </a:ext>
            </a:extLst>
          </p:cNvPr>
          <p:cNvSpPr/>
          <p:nvPr/>
        </p:nvSpPr>
        <p:spPr>
          <a:xfrm>
            <a:off x="870277" y="896573"/>
            <a:ext cx="3599062" cy="369332"/>
          </a:xfrm>
          <a:prstGeom prst="rect">
            <a:avLst/>
          </a:prstGeom>
        </p:spPr>
        <p:txBody>
          <a:bodyPr wrap="none">
            <a:spAutoFit/>
          </a:bodyPr>
          <a:lstStyle/>
          <a:p>
            <a:r>
              <a:rPr lang="en-US" b="1" dirty="0">
                <a:solidFill>
                  <a:srgbClr val="000000"/>
                </a:solidFill>
              </a:rPr>
              <a:t>Read in the Slater determinant data</a:t>
            </a:r>
            <a:endParaRPr lang="en-US" b="1" i="0" dirty="0">
              <a:solidFill>
                <a:srgbClr val="000000"/>
              </a:solidFill>
              <a:effectLst/>
            </a:endParaRPr>
          </a:p>
        </p:txBody>
      </p:sp>
      <p:sp>
        <p:nvSpPr>
          <p:cNvPr id="7" name="Rectangle 6">
            <a:extLst>
              <a:ext uri="{FF2B5EF4-FFF2-40B4-BE49-F238E27FC236}">
                <a16:creationId xmlns:a16="http://schemas.microsoft.com/office/drawing/2014/main" id="{67B91A59-043B-42F0-B821-171DD1ECFA38}"/>
              </a:ext>
            </a:extLst>
          </p:cNvPr>
          <p:cNvSpPr/>
          <p:nvPr/>
        </p:nvSpPr>
        <p:spPr>
          <a:xfrm>
            <a:off x="521841" y="4052104"/>
            <a:ext cx="2238455" cy="200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E0005FD-D511-42CF-B091-91E2CFCF001D}"/>
              </a:ext>
            </a:extLst>
          </p:cNvPr>
          <p:cNvPicPr>
            <a:picLocks noChangeAspect="1"/>
          </p:cNvPicPr>
          <p:nvPr/>
        </p:nvPicPr>
        <p:blipFill>
          <a:blip r:embed="rId3"/>
          <a:stretch>
            <a:fillRect/>
          </a:stretch>
        </p:blipFill>
        <p:spPr>
          <a:xfrm>
            <a:off x="6015788" y="4193846"/>
            <a:ext cx="6052457" cy="1995275"/>
          </a:xfrm>
          <a:prstGeom prst="rect">
            <a:avLst/>
          </a:prstGeom>
        </p:spPr>
      </p:pic>
      <p:sp>
        <p:nvSpPr>
          <p:cNvPr id="9" name="Rectangle 8">
            <a:extLst>
              <a:ext uri="{FF2B5EF4-FFF2-40B4-BE49-F238E27FC236}">
                <a16:creationId xmlns:a16="http://schemas.microsoft.com/office/drawing/2014/main" id="{24FDFDD0-3498-48B0-9951-9525A4883E5A}"/>
              </a:ext>
            </a:extLst>
          </p:cNvPr>
          <p:cNvSpPr/>
          <p:nvPr/>
        </p:nvSpPr>
        <p:spPr>
          <a:xfrm>
            <a:off x="6304546" y="3229266"/>
            <a:ext cx="6096000" cy="923330"/>
          </a:xfrm>
          <a:prstGeom prst="rect">
            <a:avLst/>
          </a:prstGeom>
        </p:spPr>
        <p:txBody>
          <a:bodyPr>
            <a:spAutoFit/>
          </a:bodyPr>
          <a:lstStyle/>
          <a:p>
            <a:r>
              <a:rPr lang="en-US" dirty="0">
                <a:solidFill>
                  <a:srgbClr val="000000"/>
                </a:solidFill>
              </a:rPr>
              <a:t>we had used Libra to auto-generate our Slater determinant basis. We should check how many Slater determinants are generated in step 3</a:t>
            </a:r>
            <a:endParaRPr lang="en-US" dirty="0"/>
          </a:p>
        </p:txBody>
      </p:sp>
      <p:sp>
        <p:nvSpPr>
          <p:cNvPr id="10" name="Slide Number Placeholder 9">
            <a:extLst>
              <a:ext uri="{FF2B5EF4-FFF2-40B4-BE49-F238E27FC236}">
                <a16:creationId xmlns:a16="http://schemas.microsoft.com/office/drawing/2014/main" id="{C32D6268-6516-4CBB-8EDC-2C7371BD17DE}"/>
              </a:ext>
            </a:extLst>
          </p:cNvPr>
          <p:cNvSpPr>
            <a:spLocks noGrp="1"/>
          </p:cNvSpPr>
          <p:nvPr>
            <p:ph type="sldNum" sz="quarter" idx="12"/>
          </p:nvPr>
        </p:nvSpPr>
        <p:spPr/>
        <p:txBody>
          <a:bodyPr/>
          <a:lstStyle/>
          <a:p>
            <a:fld id="{6DE3F6D3-09BA-4A33-BCD7-6F2C80A7DF7A}" type="slidenum">
              <a:rPr lang="en-US" smtClean="0"/>
              <a:t>13</a:t>
            </a:fld>
            <a:endParaRPr lang="en-US"/>
          </a:p>
        </p:txBody>
      </p:sp>
    </p:spTree>
    <p:extLst>
      <p:ext uri="{BB962C8B-B14F-4D97-AF65-F5344CB8AC3E}">
        <p14:creationId xmlns:p14="http://schemas.microsoft.com/office/powerpoint/2010/main" val="290574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0809AB-505E-4431-B435-E7652CE52135}"/>
              </a:ext>
            </a:extLst>
          </p:cNvPr>
          <p:cNvPicPr>
            <a:picLocks noChangeAspect="1"/>
          </p:cNvPicPr>
          <p:nvPr/>
        </p:nvPicPr>
        <p:blipFill>
          <a:blip r:embed="rId2"/>
          <a:stretch>
            <a:fillRect/>
          </a:stretch>
        </p:blipFill>
        <p:spPr>
          <a:xfrm>
            <a:off x="918252" y="631487"/>
            <a:ext cx="4085893" cy="2865687"/>
          </a:xfrm>
          <a:prstGeom prst="rect">
            <a:avLst/>
          </a:prstGeom>
        </p:spPr>
      </p:pic>
      <p:pic>
        <p:nvPicPr>
          <p:cNvPr id="3" name="Picture 2">
            <a:extLst>
              <a:ext uri="{FF2B5EF4-FFF2-40B4-BE49-F238E27FC236}">
                <a16:creationId xmlns:a16="http://schemas.microsoft.com/office/drawing/2014/main" id="{2BE7D6FB-ACBE-410C-A18A-90AE76FF7A36}"/>
              </a:ext>
            </a:extLst>
          </p:cNvPr>
          <p:cNvPicPr>
            <a:picLocks noChangeAspect="1"/>
          </p:cNvPicPr>
          <p:nvPr/>
        </p:nvPicPr>
        <p:blipFill>
          <a:blip r:embed="rId3"/>
          <a:stretch>
            <a:fillRect/>
          </a:stretch>
        </p:blipFill>
        <p:spPr>
          <a:xfrm>
            <a:off x="5967663" y="589338"/>
            <a:ext cx="4337811" cy="2949985"/>
          </a:xfrm>
          <a:prstGeom prst="rect">
            <a:avLst/>
          </a:prstGeom>
        </p:spPr>
      </p:pic>
      <p:sp>
        <p:nvSpPr>
          <p:cNvPr id="4" name="TextBox 3">
            <a:extLst>
              <a:ext uri="{FF2B5EF4-FFF2-40B4-BE49-F238E27FC236}">
                <a16:creationId xmlns:a16="http://schemas.microsoft.com/office/drawing/2014/main" id="{38F8D5B2-23CB-4B88-9821-631604F7E47E}"/>
              </a:ext>
            </a:extLst>
          </p:cNvPr>
          <p:cNvSpPr txBox="1"/>
          <p:nvPr/>
        </p:nvSpPr>
        <p:spPr>
          <a:xfrm>
            <a:off x="1237533" y="220006"/>
            <a:ext cx="2022827" cy="369332"/>
          </a:xfrm>
          <a:prstGeom prst="rect">
            <a:avLst/>
          </a:prstGeom>
          <a:noFill/>
        </p:spPr>
        <p:txBody>
          <a:bodyPr wrap="square" rtlCol="0">
            <a:spAutoFit/>
          </a:bodyPr>
          <a:lstStyle/>
          <a:p>
            <a:r>
              <a:rPr lang="en-US" b="1" dirty="0">
                <a:solidFill>
                  <a:srgbClr val="C00000"/>
                </a:solidFill>
              </a:rPr>
              <a:t>Step 4_ Output: </a:t>
            </a:r>
          </a:p>
        </p:txBody>
      </p:sp>
      <p:pic>
        <p:nvPicPr>
          <p:cNvPr id="5" name="Picture 4">
            <a:extLst>
              <a:ext uri="{FF2B5EF4-FFF2-40B4-BE49-F238E27FC236}">
                <a16:creationId xmlns:a16="http://schemas.microsoft.com/office/drawing/2014/main" id="{BEFBE82B-477E-4A64-9863-B826CF4B7D2F}"/>
              </a:ext>
            </a:extLst>
          </p:cNvPr>
          <p:cNvPicPr>
            <a:picLocks noChangeAspect="1"/>
          </p:cNvPicPr>
          <p:nvPr/>
        </p:nvPicPr>
        <p:blipFill>
          <a:blip r:embed="rId4"/>
          <a:stretch>
            <a:fillRect/>
          </a:stretch>
        </p:blipFill>
        <p:spPr>
          <a:xfrm>
            <a:off x="918252" y="3539323"/>
            <a:ext cx="4994545" cy="3263435"/>
          </a:xfrm>
          <a:prstGeom prst="rect">
            <a:avLst/>
          </a:prstGeom>
        </p:spPr>
      </p:pic>
      <p:sp>
        <p:nvSpPr>
          <p:cNvPr id="6" name="TextBox 5">
            <a:extLst>
              <a:ext uri="{FF2B5EF4-FFF2-40B4-BE49-F238E27FC236}">
                <a16:creationId xmlns:a16="http://schemas.microsoft.com/office/drawing/2014/main" id="{CA82EE42-C2F8-45F5-9FC1-564E4BEDE2ED}"/>
              </a:ext>
            </a:extLst>
          </p:cNvPr>
          <p:cNvSpPr txBox="1"/>
          <p:nvPr/>
        </p:nvSpPr>
        <p:spPr>
          <a:xfrm>
            <a:off x="5967663" y="4847874"/>
            <a:ext cx="3444469" cy="646331"/>
          </a:xfrm>
          <a:prstGeom prst="rect">
            <a:avLst/>
          </a:prstGeom>
          <a:noFill/>
        </p:spPr>
        <p:txBody>
          <a:bodyPr wrap="square" rtlCol="0">
            <a:spAutoFit/>
          </a:bodyPr>
          <a:lstStyle/>
          <a:p>
            <a:r>
              <a:rPr lang="en-US" dirty="0"/>
              <a:t>Population in </a:t>
            </a:r>
            <a:r>
              <a:rPr lang="en-US" dirty="0" err="1"/>
              <a:t>Lumo</a:t>
            </a:r>
            <a:r>
              <a:rPr lang="en-US" dirty="0"/>
              <a:t> orbitals with different </a:t>
            </a:r>
            <a:r>
              <a:rPr lang="en-US" dirty="0" err="1"/>
              <a:t>decoherence_method</a:t>
            </a:r>
            <a:endParaRPr lang="en-US" dirty="0"/>
          </a:p>
        </p:txBody>
      </p:sp>
      <p:sp>
        <p:nvSpPr>
          <p:cNvPr id="7" name="Slide Number Placeholder 6">
            <a:extLst>
              <a:ext uri="{FF2B5EF4-FFF2-40B4-BE49-F238E27FC236}">
                <a16:creationId xmlns:a16="http://schemas.microsoft.com/office/drawing/2014/main" id="{51EC4BB2-2846-40E1-8F4A-B40E9DD25338}"/>
              </a:ext>
            </a:extLst>
          </p:cNvPr>
          <p:cNvSpPr>
            <a:spLocks noGrp="1"/>
          </p:cNvSpPr>
          <p:nvPr>
            <p:ph type="sldNum" sz="quarter" idx="12"/>
          </p:nvPr>
        </p:nvSpPr>
        <p:spPr/>
        <p:txBody>
          <a:bodyPr/>
          <a:lstStyle/>
          <a:p>
            <a:fld id="{6DE3F6D3-09BA-4A33-BCD7-6F2C80A7DF7A}" type="slidenum">
              <a:rPr lang="en-US" smtClean="0"/>
              <a:t>14</a:t>
            </a:fld>
            <a:endParaRPr lang="en-US"/>
          </a:p>
        </p:txBody>
      </p:sp>
    </p:spTree>
    <p:extLst>
      <p:ext uri="{BB962C8B-B14F-4D97-AF65-F5344CB8AC3E}">
        <p14:creationId xmlns:p14="http://schemas.microsoft.com/office/powerpoint/2010/main" val="285681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C0A84-F6B2-44D4-9DBD-5A8F5CAC96AB}"/>
              </a:ext>
            </a:extLst>
          </p:cNvPr>
          <p:cNvSpPr txBox="1"/>
          <p:nvPr/>
        </p:nvSpPr>
        <p:spPr>
          <a:xfrm>
            <a:off x="701269" y="728770"/>
            <a:ext cx="2234436" cy="369332"/>
          </a:xfrm>
          <a:prstGeom prst="rect">
            <a:avLst/>
          </a:prstGeom>
          <a:noFill/>
        </p:spPr>
        <p:txBody>
          <a:bodyPr wrap="square" rtlCol="0">
            <a:spAutoFit/>
          </a:bodyPr>
          <a:lstStyle/>
          <a:p>
            <a:r>
              <a:rPr lang="en-US" b="1" dirty="0">
                <a:solidFill>
                  <a:srgbClr val="C00000"/>
                </a:solidFill>
              </a:rPr>
              <a:t>MY NEXT STEPS</a:t>
            </a:r>
          </a:p>
        </p:txBody>
      </p:sp>
      <p:sp>
        <p:nvSpPr>
          <p:cNvPr id="3" name="TextBox 2">
            <a:extLst>
              <a:ext uri="{FF2B5EF4-FFF2-40B4-BE49-F238E27FC236}">
                <a16:creationId xmlns:a16="http://schemas.microsoft.com/office/drawing/2014/main" id="{5A244563-7E62-4E24-8E72-CBF212660AE1}"/>
              </a:ext>
            </a:extLst>
          </p:cNvPr>
          <p:cNvSpPr txBox="1"/>
          <p:nvPr/>
        </p:nvSpPr>
        <p:spPr>
          <a:xfrm>
            <a:off x="983152" y="1973179"/>
            <a:ext cx="87658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Change the QE input file to consider spin-polarization and magnetization </a:t>
            </a:r>
            <a:r>
              <a:rPr lang="en-US" dirty="0">
                <a:sym typeface="Wingdings" panose="05000000000000000000" pitchFamily="2" charset="2"/>
              </a:rPr>
              <a:t> change </a:t>
            </a:r>
            <a:r>
              <a:rPr lang="en-US" dirty="0" err="1">
                <a:sym typeface="Wingdings" panose="05000000000000000000" pitchFamily="2" charset="2"/>
              </a:rPr>
              <a:t>nspin</a:t>
            </a:r>
            <a:endParaRPr lang="en-US" dirty="0"/>
          </a:p>
          <a:p>
            <a:pPr marL="285750" indent="-285750">
              <a:buFont typeface="Arial" panose="020B0604020202020204" pitchFamily="34" charset="0"/>
              <a:buChar char="•"/>
            </a:pPr>
            <a:r>
              <a:rPr lang="en-US" dirty="0"/>
              <a:t>Run the code with CP2K instead of QE</a:t>
            </a:r>
          </a:p>
          <a:p>
            <a:pPr marL="285750" indent="-285750">
              <a:buFont typeface="Arial" panose="020B0604020202020204" pitchFamily="34" charset="0"/>
              <a:buChar char="•"/>
            </a:pPr>
            <a:r>
              <a:rPr lang="en-US" dirty="0"/>
              <a:t>Run the code for many- body treatment of excited states instead of single particle</a:t>
            </a:r>
          </a:p>
          <a:p>
            <a:pPr marL="285750" indent="-285750">
              <a:buFont typeface="Arial" panose="020B0604020202020204" pitchFamily="34" charset="0"/>
              <a:buChar char="•"/>
            </a:pPr>
            <a:r>
              <a:rPr lang="en-US" dirty="0"/>
              <a:t>Calculating the exciton lifetime</a:t>
            </a:r>
          </a:p>
        </p:txBody>
      </p:sp>
      <p:sp>
        <p:nvSpPr>
          <p:cNvPr id="5" name="Slide Number Placeholder 4">
            <a:extLst>
              <a:ext uri="{FF2B5EF4-FFF2-40B4-BE49-F238E27FC236}">
                <a16:creationId xmlns:a16="http://schemas.microsoft.com/office/drawing/2014/main" id="{5F8C869F-4305-427E-B20F-CE040FD0838F}"/>
              </a:ext>
            </a:extLst>
          </p:cNvPr>
          <p:cNvSpPr>
            <a:spLocks noGrp="1"/>
          </p:cNvSpPr>
          <p:nvPr>
            <p:ph type="sldNum" sz="quarter" idx="12"/>
          </p:nvPr>
        </p:nvSpPr>
        <p:spPr/>
        <p:txBody>
          <a:bodyPr/>
          <a:lstStyle/>
          <a:p>
            <a:fld id="{6DE3F6D3-09BA-4A33-BCD7-6F2C80A7DF7A}" type="slidenum">
              <a:rPr lang="en-US" smtClean="0"/>
              <a:t>15</a:t>
            </a:fld>
            <a:endParaRPr lang="en-US"/>
          </a:p>
        </p:txBody>
      </p:sp>
    </p:spTree>
    <p:extLst>
      <p:ext uri="{BB962C8B-B14F-4D97-AF65-F5344CB8AC3E}">
        <p14:creationId xmlns:p14="http://schemas.microsoft.com/office/powerpoint/2010/main" val="372905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C6B0C-2123-44B3-98A4-D71A3535DAE2}"/>
              </a:ext>
            </a:extLst>
          </p:cNvPr>
          <p:cNvSpPr txBox="1"/>
          <p:nvPr/>
        </p:nvSpPr>
        <p:spPr>
          <a:xfrm>
            <a:off x="438865" y="2869877"/>
            <a:ext cx="2640073" cy="286232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Libra</a:t>
            </a:r>
          </a:p>
          <a:p>
            <a:r>
              <a:rPr lang="en-US" dirty="0"/>
              <a:t>Newton-X</a:t>
            </a:r>
          </a:p>
          <a:p>
            <a:r>
              <a:rPr lang="en-US" dirty="0"/>
              <a:t>NEXMD</a:t>
            </a:r>
          </a:p>
          <a:p>
            <a:r>
              <a:rPr lang="en-US" dirty="0" err="1"/>
              <a:t>nano-qmflows</a:t>
            </a:r>
            <a:endParaRPr lang="en-US" dirty="0"/>
          </a:p>
          <a:p>
            <a:r>
              <a:rPr lang="en-US" dirty="0"/>
              <a:t>QXMD</a:t>
            </a:r>
          </a:p>
          <a:p>
            <a:r>
              <a:rPr lang="en-US" dirty="0"/>
              <a:t>CAT and FOX</a:t>
            </a:r>
          </a:p>
          <a:p>
            <a:r>
              <a:rPr lang="en-US" dirty="0"/>
              <a:t>DFTB+</a:t>
            </a:r>
          </a:p>
          <a:p>
            <a:r>
              <a:rPr lang="en-US" dirty="0"/>
              <a:t>CP2k</a:t>
            </a:r>
          </a:p>
          <a:p>
            <a:r>
              <a:rPr lang="en-US" dirty="0"/>
              <a:t>Quantum Espresso (QE)</a:t>
            </a:r>
          </a:p>
          <a:p>
            <a:r>
              <a:rPr lang="en-US" dirty="0"/>
              <a:t>COLUMBUS</a:t>
            </a:r>
          </a:p>
        </p:txBody>
      </p:sp>
      <p:sp>
        <p:nvSpPr>
          <p:cNvPr id="6" name="TextBox 5">
            <a:extLst>
              <a:ext uri="{FF2B5EF4-FFF2-40B4-BE49-F238E27FC236}">
                <a16:creationId xmlns:a16="http://schemas.microsoft.com/office/drawing/2014/main" id="{31084D59-3532-44E8-A27F-816C77F53A2F}"/>
              </a:ext>
            </a:extLst>
          </p:cNvPr>
          <p:cNvSpPr txBox="1"/>
          <p:nvPr/>
        </p:nvSpPr>
        <p:spPr>
          <a:xfrm>
            <a:off x="6741124" y="3792516"/>
            <a:ext cx="237194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Libra</a:t>
            </a:r>
          </a:p>
          <a:p>
            <a:r>
              <a:rPr lang="en-US" dirty="0"/>
              <a:t>Quantum Espresso</a:t>
            </a:r>
          </a:p>
        </p:txBody>
      </p:sp>
      <p:sp>
        <p:nvSpPr>
          <p:cNvPr id="9" name="TextBox 8">
            <a:extLst>
              <a:ext uri="{FF2B5EF4-FFF2-40B4-BE49-F238E27FC236}">
                <a16:creationId xmlns:a16="http://schemas.microsoft.com/office/drawing/2014/main" id="{491761D4-F9E2-4F1D-B236-78EC9893AEFD}"/>
              </a:ext>
            </a:extLst>
          </p:cNvPr>
          <p:cNvSpPr txBox="1"/>
          <p:nvPr/>
        </p:nvSpPr>
        <p:spPr>
          <a:xfrm>
            <a:off x="3030812" y="3607850"/>
            <a:ext cx="3286340" cy="369332"/>
          </a:xfrm>
          <a:prstGeom prst="rect">
            <a:avLst/>
          </a:prstGeom>
          <a:noFill/>
        </p:spPr>
        <p:txBody>
          <a:bodyPr wrap="square" rtlCol="0">
            <a:spAutoFit/>
          </a:bodyPr>
          <a:lstStyle/>
          <a:p>
            <a:r>
              <a:rPr lang="en-US" dirty="0"/>
              <a:t>Solid state and periodic systems</a:t>
            </a:r>
          </a:p>
        </p:txBody>
      </p:sp>
      <p:sp>
        <p:nvSpPr>
          <p:cNvPr id="12" name="Arrow: Right 11">
            <a:extLst>
              <a:ext uri="{FF2B5EF4-FFF2-40B4-BE49-F238E27FC236}">
                <a16:creationId xmlns:a16="http://schemas.microsoft.com/office/drawing/2014/main" id="{DEC9B876-18A7-48B4-9D95-E8540F5CD11E}"/>
              </a:ext>
            </a:extLst>
          </p:cNvPr>
          <p:cNvSpPr/>
          <p:nvPr/>
        </p:nvSpPr>
        <p:spPr>
          <a:xfrm>
            <a:off x="3207275" y="3899132"/>
            <a:ext cx="2933414"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34A64F-40F0-40C2-AD9A-6B8300F97187}"/>
              </a:ext>
            </a:extLst>
          </p:cNvPr>
          <p:cNvSpPr/>
          <p:nvPr/>
        </p:nvSpPr>
        <p:spPr>
          <a:xfrm>
            <a:off x="286465" y="6167041"/>
            <a:ext cx="11130930" cy="369332"/>
          </a:xfrm>
          <a:prstGeom prst="rect">
            <a:avLst/>
          </a:prstGeom>
        </p:spPr>
        <p:txBody>
          <a:bodyPr wrap="square">
            <a:spAutoFit/>
          </a:bodyPr>
          <a:lstStyle/>
          <a:p>
            <a:r>
              <a:rPr lang="en-US" dirty="0"/>
              <a:t>https://compchem-cybertraining.github.io/Cyber_Training_Workshop_2021/_episodes/08-nbra-workflows-libra</a:t>
            </a:r>
          </a:p>
        </p:txBody>
      </p:sp>
      <p:sp>
        <p:nvSpPr>
          <p:cNvPr id="14" name="Rectangle 13">
            <a:extLst>
              <a:ext uri="{FF2B5EF4-FFF2-40B4-BE49-F238E27FC236}">
                <a16:creationId xmlns:a16="http://schemas.microsoft.com/office/drawing/2014/main" id="{EC64D25A-1186-43EC-AE03-C5B07ECBAC30}"/>
              </a:ext>
            </a:extLst>
          </p:cNvPr>
          <p:cNvSpPr/>
          <p:nvPr/>
        </p:nvSpPr>
        <p:spPr>
          <a:xfrm>
            <a:off x="286465" y="6431904"/>
            <a:ext cx="10865089" cy="369332"/>
          </a:xfrm>
          <a:prstGeom prst="rect">
            <a:avLst/>
          </a:prstGeom>
        </p:spPr>
        <p:txBody>
          <a:bodyPr wrap="square">
            <a:spAutoFit/>
          </a:bodyPr>
          <a:lstStyle/>
          <a:p>
            <a:r>
              <a:rPr lang="en-US" dirty="0"/>
              <a:t>https://github.com/compchem-cybertraining/Tutorials_Libra/tree/master/6_dynamics/2_nbra_workflows</a:t>
            </a:r>
          </a:p>
        </p:txBody>
      </p:sp>
      <p:sp>
        <p:nvSpPr>
          <p:cNvPr id="15" name="TextBox 14">
            <a:extLst>
              <a:ext uri="{FF2B5EF4-FFF2-40B4-BE49-F238E27FC236}">
                <a16:creationId xmlns:a16="http://schemas.microsoft.com/office/drawing/2014/main" id="{4A65F683-A401-4BD0-B978-E2CD6C0A2B06}"/>
              </a:ext>
            </a:extLst>
          </p:cNvPr>
          <p:cNvSpPr txBox="1"/>
          <p:nvPr/>
        </p:nvSpPr>
        <p:spPr>
          <a:xfrm>
            <a:off x="488138" y="506290"/>
            <a:ext cx="11371561" cy="369332"/>
          </a:xfrm>
          <a:prstGeom prst="rect">
            <a:avLst/>
          </a:prstGeom>
          <a:noFill/>
        </p:spPr>
        <p:txBody>
          <a:bodyPr wrap="square" rtlCol="0">
            <a:spAutoFit/>
          </a:bodyPr>
          <a:lstStyle/>
          <a:p>
            <a:r>
              <a:rPr lang="en-US" b="1" dirty="0">
                <a:solidFill>
                  <a:srgbClr val="C00000"/>
                </a:solidFill>
              </a:rPr>
              <a:t>My project : Modeling the electron transfer in photoelectrochemical cells, specifically on hematite semiconductor</a:t>
            </a:r>
          </a:p>
        </p:txBody>
      </p:sp>
      <p:sp>
        <p:nvSpPr>
          <p:cNvPr id="16" name="Rectangle 15">
            <a:extLst>
              <a:ext uri="{FF2B5EF4-FFF2-40B4-BE49-F238E27FC236}">
                <a16:creationId xmlns:a16="http://schemas.microsoft.com/office/drawing/2014/main" id="{825AC3A1-9BFC-4FDB-A469-75A46FD29C79}"/>
              </a:ext>
            </a:extLst>
          </p:cNvPr>
          <p:cNvSpPr/>
          <p:nvPr/>
        </p:nvSpPr>
        <p:spPr>
          <a:xfrm>
            <a:off x="488138" y="1007204"/>
            <a:ext cx="10367784" cy="923330"/>
          </a:xfrm>
          <a:prstGeom prst="rect">
            <a:avLst/>
          </a:prstGeom>
        </p:spPr>
        <p:txBody>
          <a:bodyPr wrap="square">
            <a:spAutoFit/>
          </a:bodyPr>
          <a:lstStyle/>
          <a:p>
            <a:r>
              <a:rPr lang="en-US" dirty="0"/>
              <a:t>Different parameters affect the efficiency of a photoelectrochemical cell. For instance, carrier lifetime and mobility are two critical characteristics of PECs. Knowing more detailed knowledge about the charge carrier structure and dynamics could lead to the discovery of better PEC materials</a:t>
            </a:r>
          </a:p>
        </p:txBody>
      </p:sp>
      <p:sp>
        <p:nvSpPr>
          <p:cNvPr id="17" name="Rectangle 16">
            <a:extLst>
              <a:ext uri="{FF2B5EF4-FFF2-40B4-BE49-F238E27FC236}">
                <a16:creationId xmlns:a16="http://schemas.microsoft.com/office/drawing/2014/main" id="{9D529A99-61C8-4A25-8EC2-37BEB03174F9}"/>
              </a:ext>
            </a:extLst>
          </p:cNvPr>
          <p:cNvSpPr/>
          <p:nvPr/>
        </p:nvSpPr>
        <p:spPr>
          <a:xfrm>
            <a:off x="8411123" y="1605062"/>
            <a:ext cx="3006272" cy="369332"/>
          </a:xfrm>
          <a:prstGeom prst="rect">
            <a:avLst/>
          </a:prstGeom>
        </p:spPr>
        <p:txBody>
          <a:bodyPr wrap="none">
            <a:spAutoFit/>
          </a:bodyPr>
          <a:lstStyle/>
          <a:p>
            <a:r>
              <a:rPr lang="en-US" dirty="0"/>
              <a:t>Define excited state processes</a:t>
            </a:r>
          </a:p>
        </p:txBody>
      </p:sp>
      <p:sp>
        <p:nvSpPr>
          <p:cNvPr id="18" name="Arrow: Right 17">
            <a:extLst>
              <a:ext uri="{FF2B5EF4-FFF2-40B4-BE49-F238E27FC236}">
                <a16:creationId xmlns:a16="http://schemas.microsoft.com/office/drawing/2014/main" id="{5FC4B14E-A811-41DB-BE1C-22125DCBD4CD}"/>
              </a:ext>
            </a:extLst>
          </p:cNvPr>
          <p:cNvSpPr/>
          <p:nvPr/>
        </p:nvSpPr>
        <p:spPr>
          <a:xfrm>
            <a:off x="7562706" y="1629266"/>
            <a:ext cx="852523" cy="3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93B748-1D8A-49A1-B04A-A058A2544015}"/>
              </a:ext>
            </a:extLst>
          </p:cNvPr>
          <p:cNvSpPr/>
          <p:nvPr/>
        </p:nvSpPr>
        <p:spPr>
          <a:xfrm>
            <a:off x="286465" y="5916066"/>
            <a:ext cx="8205537" cy="369332"/>
          </a:xfrm>
          <a:prstGeom prst="rect">
            <a:avLst/>
          </a:prstGeom>
        </p:spPr>
        <p:txBody>
          <a:bodyPr wrap="square">
            <a:spAutoFit/>
          </a:bodyPr>
          <a:lstStyle/>
          <a:p>
            <a:r>
              <a:rPr lang="en-US" dirty="0" err="1"/>
              <a:t>Tutorials_Libra</a:t>
            </a:r>
            <a:r>
              <a:rPr lang="en-US" dirty="0"/>
              <a:t>/6_dynamics/2_nbra_workflows</a:t>
            </a:r>
          </a:p>
        </p:txBody>
      </p:sp>
      <p:sp>
        <p:nvSpPr>
          <p:cNvPr id="20" name="Slide Number Placeholder 19">
            <a:extLst>
              <a:ext uri="{FF2B5EF4-FFF2-40B4-BE49-F238E27FC236}">
                <a16:creationId xmlns:a16="http://schemas.microsoft.com/office/drawing/2014/main" id="{753F5E0C-F905-466F-842C-8BB5695744EB}"/>
              </a:ext>
            </a:extLst>
          </p:cNvPr>
          <p:cNvSpPr>
            <a:spLocks noGrp="1"/>
          </p:cNvSpPr>
          <p:nvPr>
            <p:ph type="sldNum" sz="quarter" idx="12"/>
          </p:nvPr>
        </p:nvSpPr>
        <p:spPr/>
        <p:txBody>
          <a:bodyPr/>
          <a:lstStyle/>
          <a:p>
            <a:fld id="{6DE3F6D3-09BA-4A33-BCD7-6F2C80A7DF7A}" type="slidenum">
              <a:rPr lang="en-US" smtClean="0"/>
              <a:t>2</a:t>
            </a:fld>
            <a:endParaRPr lang="en-US"/>
          </a:p>
        </p:txBody>
      </p:sp>
    </p:spTree>
    <p:extLst>
      <p:ext uri="{BB962C8B-B14F-4D97-AF65-F5344CB8AC3E}">
        <p14:creationId xmlns:p14="http://schemas.microsoft.com/office/powerpoint/2010/main" val="306710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92ED85-C481-49A0-8325-018704349913}"/>
              </a:ext>
            </a:extLst>
          </p:cNvPr>
          <p:cNvSpPr/>
          <p:nvPr/>
        </p:nvSpPr>
        <p:spPr>
          <a:xfrm>
            <a:off x="1369453" y="1233848"/>
            <a:ext cx="4442050"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b="1" dirty="0"/>
              <a:t>Trajectory surface hopping (TSH) approaches</a:t>
            </a:r>
          </a:p>
        </p:txBody>
      </p:sp>
      <p:sp>
        <p:nvSpPr>
          <p:cNvPr id="5" name="Rectangle 4">
            <a:extLst>
              <a:ext uri="{FF2B5EF4-FFF2-40B4-BE49-F238E27FC236}">
                <a16:creationId xmlns:a16="http://schemas.microsoft.com/office/drawing/2014/main" id="{89B7A7B4-47D7-49B1-A674-A97BAC03BEB8}"/>
              </a:ext>
            </a:extLst>
          </p:cNvPr>
          <p:cNvSpPr/>
          <p:nvPr/>
        </p:nvSpPr>
        <p:spPr>
          <a:xfrm>
            <a:off x="382613" y="3300300"/>
            <a:ext cx="1678729"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b="1" dirty="0"/>
              <a:t>approximations</a:t>
            </a:r>
          </a:p>
        </p:txBody>
      </p:sp>
      <p:sp>
        <p:nvSpPr>
          <p:cNvPr id="6" name="Rectangle 5">
            <a:extLst>
              <a:ext uri="{FF2B5EF4-FFF2-40B4-BE49-F238E27FC236}">
                <a16:creationId xmlns:a16="http://schemas.microsoft.com/office/drawing/2014/main" id="{C22F30EA-5534-4DAD-ACED-FE11168CCCBD}"/>
              </a:ext>
            </a:extLst>
          </p:cNvPr>
          <p:cNvSpPr/>
          <p:nvPr/>
        </p:nvSpPr>
        <p:spPr>
          <a:xfrm>
            <a:off x="2201690" y="2565618"/>
            <a:ext cx="4782143"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a:t>Neglect-of-Back- Reaction Approximation (NBRA)</a:t>
            </a:r>
          </a:p>
        </p:txBody>
      </p:sp>
      <p:sp>
        <p:nvSpPr>
          <p:cNvPr id="8" name="Rectangle 7">
            <a:extLst>
              <a:ext uri="{FF2B5EF4-FFF2-40B4-BE49-F238E27FC236}">
                <a16:creationId xmlns:a16="http://schemas.microsoft.com/office/drawing/2014/main" id="{1C50D868-C9C5-456C-999B-F136A03BF8CB}"/>
              </a:ext>
            </a:extLst>
          </p:cNvPr>
          <p:cNvSpPr/>
          <p:nvPr/>
        </p:nvSpPr>
        <p:spPr>
          <a:xfrm>
            <a:off x="7629902" y="2011620"/>
            <a:ext cx="1659621" cy="369332"/>
          </a:xfrm>
          <a:prstGeom prst="rect">
            <a:avLst/>
          </a:prstGeom>
        </p:spPr>
        <p:txBody>
          <a:bodyPr wrap="none">
            <a:spAutoFit/>
          </a:bodyPr>
          <a:lstStyle/>
          <a:p>
            <a:r>
              <a:rPr lang="en-US" dirty="0"/>
              <a:t>photoexcitation</a:t>
            </a:r>
          </a:p>
        </p:txBody>
      </p:sp>
      <p:sp>
        <p:nvSpPr>
          <p:cNvPr id="9" name="Rectangle 8">
            <a:extLst>
              <a:ext uri="{FF2B5EF4-FFF2-40B4-BE49-F238E27FC236}">
                <a16:creationId xmlns:a16="http://schemas.microsoft.com/office/drawing/2014/main" id="{57A2F1C4-9995-4C15-AA9C-51EB348BE8D3}"/>
              </a:ext>
            </a:extLst>
          </p:cNvPr>
          <p:cNvSpPr/>
          <p:nvPr/>
        </p:nvSpPr>
        <p:spPr>
          <a:xfrm>
            <a:off x="7115243" y="2565618"/>
            <a:ext cx="2688941" cy="369332"/>
          </a:xfrm>
          <a:prstGeom prst="rect">
            <a:avLst/>
          </a:prstGeom>
        </p:spPr>
        <p:txBody>
          <a:bodyPr wrap="none">
            <a:spAutoFit/>
          </a:bodyPr>
          <a:lstStyle/>
          <a:p>
            <a:r>
              <a:rPr lang="en-US" dirty="0"/>
              <a:t>change of electronic states</a:t>
            </a:r>
          </a:p>
        </p:txBody>
      </p:sp>
      <p:sp>
        <p:nvSpPr>
          <p:cNvPr id="10" name="Rectangle 9">
            <a:extLst>
              <a:ext uri="{FF2B5EF4-FFF2-40B4-BE49-F238E27FC236}">
                <a16:creationId xmlns:a16="http://schemas.microsoft.com/office/drawing/2014/main" id="{CC77A210-BD80-47D9-88A9-7195D2A223E0}"/>
              </a:ext>
            </a:extLst>
          </p:cNvPr>
          <p:cNvSpPr/>
          <p:nvPr/>
        </p:nvSpPr>
        <p:spPr>
          <a:xfrm>
            <a:off x="6929767" y="3123182"/>
            <a:ext cx="3673634" cy="369332"/>
          </a:xfrm>
          <a:prstGeom prst="rect">
            <a:avLst/>
          </a:prstGeom>
        </p:spPr>
        <p:txBody>
          <a:bodyPr wrap="none">
            <a:spAutoFit/>
          </a:bodyPr>
          <a:lstStyle/>
          <a:p>
            <a:r>
              <a:rPr lang="en-US" dirty="0">
                <a:solidFill>
                  <a:srgbClr val="C00000"/>
                </a:solidFill>
              </a:rPr>
              <a:t>BUT: </a:t>
            </a:r>
            <a:r>
              <a:rPr lang="en-US" dirty="0"/>
              <a:t>Neglection of nuclear evolution </a:t>
            </a:r>
          </a:p>
        </p:txBody>
      </p:sp>
      <p:sp>
        <p:nvSpPr>
          <p:cNvPr id="11" name="Rectangle 10">
            <a:extLst>
              <a:ext uri="{FF2B5EF4-FFF2-40B4-BE49-F238E27FC236}">
                <a16:creationId xmlns:a16="http://schemas.microsoft.com/office/drawing/2014/main" id="{A76D5FF3-97EC-4634-BF2E-AFF10BBB9313}"/>
              </a:ext>
            </a:extLst>
          </p:cNvPr>
          <p:cNvSpPr/>
          <p:nvPr/>
        </p:nvSpPr>
        <p:spPr>
          <a:xfrm>
            <a:off x="2368826" y="4107716"/>
            <a:ext cx="3359509"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a:t>Single-particle approximation (SP)</a:t>
            </a:r>
          </a:p>
        </p:txBody>
      </p:sp>
      <p:sp>
        <p:nvSpPr>
          <p:cNvPr id="13" name="Rectangle 12">
            <a:extLst>
              <a:ext uri="{FF2B5EF4-FFF2-40B4-BE49-F238E27FC236}">
                <a16:creationId xmlns:a16="http://schemas.microsoft.com/office/drawing/2014/main" id="{5965C60D-6800-458B-8743-DA4DDC986163}"/>
              </a:ext>
            </a:extLst>
          </p:cNvPr>
          <p:cNvSpPr/>
          <p:nvPr/>
        </p:nvSpPr>
        <p:spPr>
          <a:xfrm>
            <a:off x="5994078" y="4089146"/>
            <a:ext cx="4079835" cy="369332"/>
          </a:xfrm>
          <a:prstGeom prst="rect">
            <a:avLst/>
          </a:prstGeom>
        </p:spPr>
        <p:txBody>
          <a:bodyPr wrap="none">
            <a:spAutoFit/>
          </a:bodyPr>
          <a:lstStyle/>
          <a:p>
            <a:r>
              <a:rPr lang="en-US" dirty="0"/>
              <a:t>Using 1-electron molecular orbitals (MOs)</a:t>
            </a:r>
          </a:p>
        </p:txBody>
      </p:sp>
      <p:sp>
        <p:nvSpPr>
          <p:cNvPr id="14" name="Rectangle 13">
            <a:extLst>
              <a:ext uri="{FF2B5EF4-FFF2-40B4-BE49-F238E27FC236}">
                <a16:creationId xmlns:a16="http://schemas.microsoft.com/office/drawing/2014/main" id="{7F7775A3-97B2-4E98-AEA6-971009CB4FCF}"/>
              </a:ext>
            </a:extLst>
          </p:cNvPr>
          <p:cNvSpPr/>
          <p:nvPr/>
        </p:nvSpPr>
        <p:spPr>
          <a:xfrm>
            <a:off x="5811503" y="4793180"/>
            <a:ext cx="2479140" cy="369332"/>
          </a:xfrm>
          <a:prstGeom prst="rect">
            <a:avLst/>
          </a:prstGeom>
        </p:spPr>
        <p:txBody>
          <a:bodyPr wrap="none">
            <a:spAutoFit/>
          </a:bodyPr>
          <a:lstStyle/>
          <a:p>
            <a:r>
              <a:rPr lang="en-US" dirty="0"/>
              <a:t>Kohn−Sham (KS) orbitals</a:t>
            </a:r>
          </a:p>
        </p:txBody>
      </p:sp>
      <p:sp>
        <p:nvSpPr>
          <p:cNvPr id="15" name="Rectangle 14">
            <a:extLst>
              <a:ext uri="{FF2B5EF4-FFF2-40B4-BE49-F238E27FC236}">
                <a16:creationId xmlns:a16="http://schemas.microsoft.com/office/drawing/2014/main" id="{C80B4230-8707-49CD-874B-75B303EBB47C}"/>
              </a:ext>
            </a:extLst>
          </p:cNvPr>
          <p:cNvSpPr/>
          <p:nvPr/>
        </p:nvSpPr>
        <p:spPr>
          <a:xfrm>
            <a:off x="8519633" y="4753816"/>
            <a:ext cx="2569101" cy="369332"/>
          </a:xfrm>
          <a:prstGeom prst="rect">
            <a:avLst/>
          </a:prstGeom>
        </p:spPr>
        <p:txBody>
          <a:bodyPr wrap="none">
            <a:spAutoFit/>
          </a:bodyPr>
          <a:lstStyle/>
          <a:p>
            <a:r>
              <a:rPr lang="en-US" dirty="0"/>
              <a:t>Slater determinants (SDs)</a:t>
            </a:r>
          </a:p>
        </p:txBody>
      </p:sp>
      <p:sp>
        <p:nvSpPr>
          <p:cNvPr id="17" name="Rectangle 16">
            <a:extLst>
              <a:ext uri="{FF2B5EF4-FFF2-40B4-BE49-F238E27FC236}">
                <a16:creationId xmlns:a16="http://schemas.microsoft.com/office/drawing/2014/main" id="{98BA08CF-5CC1-463D-90C2-350C81DF08A7}"/>
              </a:ext>
            </a:extLst>
          </p:cNvPr>
          <p:cNvSpPr/>
          <p:nvPr/>
        </p:nvSpPr>
        <p:spPr>
          <a:xfrm>
            <a:off x="1495311" y="155447"/>
            <a:ext cx="3443058" cy="369332"/>
          </a:xfrm>
          <a:prstGeom prst="rect">
            <a:avLst/>
          </a:prstGeom>
        </p:spPr>
        <p:txBody>
          <a:bodyPr wrap="none">
            <a:spAutoFit/>
          </a:bodyPr>
          <a:lstStyle/>
          <a:p>
            <a:r>
              <a:rPr lang="en-US" b="1" dirty="0">
                <a:solidFill>
                  <a:srgbClr val="C00000"/>
                </a:solidFill>
              </a:rPr>
              <a:t>nonadiabatic molecular dynamics </a:t>
            </a:r>
          </a:p>
        </p:txBody>
      </p:sp>
      <p:sp>
        <p:nvSpPr>
          <p:cNvPr id="18" name="Arrow: Right 17">
            <a:extLst>
              <a:ext uri="{FF2B5EF4-FFF2-40B4-BE49-F238E27FC236}">
                <a16:creationId xmlns:a16="http://schemas.microsoft.com/office/drawing/2014/main" id="{F8EB58CB-78DB-4FE3-993E-896FC4800A1D}"/>
              </a:ext>
            </a:extLst>
          </p:cNvPr>
          <p:cNvSpPr/>
          <p:nvPr/>
        </p:nvSpPr>
        <p:spPr>
          <a:xfrm rot="5400000">
            <a:off x="2936187" y="688772"/>
            <a:ext cx="576552" cy="3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230D7F5-FA15-45E8-BCA3-68E03A0B1BB7}"/>
              </a:ext>
            </a:extLst>
          </p:cNvPr>
          <p:cNvSpPr txBox="1"/>
          <p:nvPr/>
        </p:nvSpPr>
        <p:spPr>
          <a:xfrm>
            <a:off x="2201690" y="616592"/>
            <a:ext cx="1388788" cy="369332"/>
          </a:xfrm>
          <a:prstGeom prst="rect">
            <a:avLst/>
          </a:prstGeom>
          <a:noFill/>
        </p:spPr>
        <p:txBody>
          <a:bodyPr wrap="square" rtlCol="0">
            <a:spAutoFit/>
          </a:bodyPr>
          <a:lstStyle/>
          <a:p>
            <a:r>
              <a:rPr lang="en-US" dirty="0"/>
              <a:t>Based on</a:t>
            </a:r>
          </a:p>
        </p:txBody>
      </p:sp>
      <p:sp>
        <p:nvSpPr>
          <p:cNvPr id="22" name="Arrow: Right 21">
            <a:extLst>
              <a:ext uri="{FF2B5EF4-FFF2-40B4-BE49-F238E27FC236}">
                <a16:creationId xmlns:a16="http://schemas.microsoft.com/office/drawing/2014/main" id="{2B84DD58-1FDD-4BEC-856E-E6A753BEBF5E}"/>
              </a:ext>
            </a:extLst>
          </p:cNvPr>
          <p:cNvSpPr/>
          <p:nvPr/>
        </p:nvSpPr>
        <p:spPr>
          <a:xfrm rot="5400000">
            <a:off x="8266438" y="2330138"/>
            <a:ext cx="369333" cy="3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Right 22">
            <a:extLst>
              <a:ext uri="{FF2B5EF4-FFF2-40B4-BE49-F238E27FC236}">
                <a16:creationId xmlns:a16="http://schemas.microsoft.com/office/drawing/2014/main" id="{81921D06-673C-42A1-8988-1A6C638633FF}"/>
              </a:ext>
            </a:extLst>
          </p:cNvPr>
          <p:cNvSpPr/>
          <p:nvPr/>
        </p:nvSpPr>
        <p:spPr>
          <a:xfrm rot="5400000">
            <a:off x="6801446" y="4448053"/>
            <a:ext cx="369333" cy="3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Right 23">
            <a:extLst>
              <a:ext uri="{FF2B5EF4-FFF2-40B4-BE49-F238E27FC236}">
                <a16:creationId xmlns:a16="http://schemas.microsoft.com/office/drawing/2014/main" id="{EF92F82D-756F-453D-9CF4-729456F8AE55}"/>
              </a:ext>
            </a:extLst>
          </p:cNvPr>
          <p:cNvSpPr/>
          <p:nvPr/>
        </p:nvSpPr>
        <p:spPr>
          <a:xfrm rot="5400000">
            <a:off x="8977243" y="4448053"/>
            <a:ext cx="369333" cy="3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lide Number Placeholder 24">
            <a:extLst>
              <a:ext uri="{FF2B5EF4-FFF2-40B4-BE49-F238E27FC236}">
                <a16:creationId xmlns:a16="http://schemas.microsoft.com/office/drawing/2014/main" id="{021BEFF6-220A-41E6-A3A6-6BEE180B6AE0}"/>
              </a:ext>
            </a:extLst>
          </p:cNvPr>
          <p:cNvSpPr>
            <a:spLocks noGrp="1"/>
          </p:cNvSpPr>
          <p:nvPr>
            <p:ph type="sldNum" sz="quarter" idx="12"/>
          </p:nvPr>
        </p:nvSpPr>
        <p:spPr/>
        <p:txBody>
          <a:bodyPr/>
          <a:lstStyle/>
          <a:p>
            <a:fld id="{6DE3F6D3-09BA-4A33-BCD7-6F2C80A7DF7A}" type="slidenum">
              <a:rPr lang="en-US" smtClean="0"/>
              <a:t>3</a:t>
            </a:fld>
            <a:endParaRPr lang="en-US"/>
          </a:p>
        </p:txBody>
      </p:sp>
    </p:spTree>
    <p:extLst>
      <p:ext uri="{BB962C8B-B14F-4D97-AF65-F5344CB8AC3E}">
        <p14:creationId xmlns:p14="http://schemas.microsoft.com/office/powerpoint/2010/main" val="148464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86B384-2AA5-49CA-B5CE-CF1182A85A7B}"/>
              </a:ext>
            </a:extLst>
          </p:cNvPr>
          <p:cNvSpPr txBox="1"/>
          <p:nvPr/>
        </p:nvSpPr>
        <p:spPr>
          <a:xfrm>
            <a:off x="852524" y="687518"/>
            <a:ext cx="6215170" cy="369332"/>
          </a:xfrm>
          <a:prstGeom prst="rect">
            <a:avLst/>
          </a:prstGeom>
          <a:noFill/>
        </p:spPr>
        <p:txBody>
          <a:bodyPr wrap="square" rtlCol="0">
            <a:spAutoFit/>
          </a:bodyPr>
          <a:lstStyle/>
          <a:p>
            <a:r>
              <a:rPr lang="en-US" b="1" dirty="0">
                <a:solidFill>
                  <a:srgbClr val="C00000"/>
                </a:solidFill>
              </a:rPr>
              <a:t>Step 1:  molecular dynamics trajectory.</a:t>
            </a:r>
          </a:p>
        </p:txBody>
      </p:sp>
      <p:sp>
        <p:nvSpPr>
          <p:cNvPr id="5" name="Rectangle 4">
            <a:extLst>
              <a:ext uri="{FF2B5EF4-FFF2-40B4-BE49-F238E27FC236}">
                <a16:creationId xmlns:a16="http://schemas.microsoft.com/office/drawing/2014/main" id="{356B14FF-FEB3-42EF-84BC-C8FCE17995CD}"/>
              </a:ext>
            </a:extLst>
          </p:cNvPr>
          <p:cNvSpPr/>
          <p:nvPr/>
        </p:nvSpPr>
        <p:spPr>
          <a:xfrm>
            <a:off x="321629" y="1326655"/>
            <a:ext cx="4555478"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a:solidFill>
                  <a:srgbClr val="000000"/>
                </a:solidFill>
              </a:rPr>
              <a:t>using the Quantum Espresso software package</a:t>
            </a:r>
            <a:endParaRPr lang="en-US" dirty="0"/>
          </a:p>
        </p:txBody>
      </p:sp>
      <p:sp>
        <p:nvSpPr>
          <p:cNvPr id="7" name="Rectangle 6">
            <a:extLst>
              <a:ext uri="{FF2B5EF4-FFF2-40B4-BE49-F238E27FC236}">
                <a16:creationId xmlns:a16="http://schemas.microsoft.com/office/drawing/2014/main" id="{0922A477-4F15-4D5F-A2A6-F386C9CC2B99}"/>
              </a:ext>
            </a:extLst>
          </p:cNvPr>
          <p:cNvSpPr/>
          <p:nvPr/>
        </p:nvSpPr>
        <p:spPr>
          <a:xfrm>
            <a:off x="110375" y="1834511"/>
            <a:ext cx="5811078" cy="369332"/>
          </a:xfrm>
          <a:prstGeom prst="rect">
            <a:avLst/>
          </a:prstGeom>
        </p:spPr>
        <p:txBody>
          <a:bodyPr wrap="none">
            <a:spAutoFit/>
          </a:bodyPr>
          <a:lstStyle/>
          <a:p>
            <a:r>
              <a:rPr lang="en-US" u="sng" dirty="0"/>
              <a:t>Using </a:t>
            </a:r>
            <a:r>
              <a:rPr lang="en-US" u="sng" dirty="0" err="1"/>
              <a:t>PWscf</a:t>
            </a:r>
            <a:r>
              <a:rPr lang="en-US" u="sng" dirty="0"/>
              <a:t> (Plane-Wave Self-Consistent Field) sub-package</a:t>
            </a:r>
          </a:p>
        </p:txBody>
      </p:sp>
      <p:sp>
        <p:nvSpPr>
          <p:cNvPr id="8" name="Rectangle 7">
            <a:extLst>
              <a:ext uri="{FF2B5EF4-FFF2-40B4-BE49-F238E27FC236}">
                <a16:creationId xmlns:a16="http://schemas.microsoft.com/office/drawing/2014/main" id="{9BE1A410-142E-4458-8844-BBBBB3D4541C}"/>
              </a:ext>
            </a:extLst>
          </p:cNvPr>
          <p:cNvSpPr/>
          <p:nvPr/>
        </p:nvSpPr>
        <p:spPr>
          <a:xfrm>
            <a:off x="164251" y="3429000"/>
            <a:ext cx="6690311"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plane wave energy cut off = 100 Ry</a:t>
            </a:r>
          </a:p>
          <a:p>
            <a:r>
              <a:rPr lang="en-US" dirty="0"/>
              <a:t>charge density cut off of = 500 Ry</a:t>
            </a:r>
          </a:p>
        </p:txBody>
      </p:sp>
      <p:sp>
        <p:nvSpPr>
          <p:cNvPr id="9" name="TextBox 8">
            <a:extLst>
              <a:ext uri="{FF2B5EF4-FFF2-40B4-BE49-F238E27FC236}">
                <a16:creationId xmlns:a16="http://schemas.microsoft.com/office/drawing/2014/main" id="{AAEAEC17-59E6-4060-A304-0257BD6067C3}"/>
              </a:ext>
            </a:extLst>
          </p:cNvPr>
          <p:cNvSpPr txBox="1"/>
          <p:nvPr/>
        </p:nvSpPr>
        <p:spPr>
          <a:xfrm>
            <a:off x="321629" y="2886489"/>
            <a:ext cx="1870052" cy="369332"/>
          </a:xfrm>
          <a:prstGeom prst="rect">
            <a:avLst/>
          </a:prstGeom>
          <a:solidFill>
            <a:schemeClr val="accent5">
              <a:lumMod val="60000"/>
              <a:lumOff val="4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Parameters:</a:t>
            </a:r>
          </a:p>
        </p:txBody>
      </p:sp>
      <p:sp>
        <p:nvSpPr>
          <p:cNvPr id="10" name="Rectangle 9">
            <a:extLst>
              <a:ext uri="{FF2B5EF4-FFF2-40B4-BE49-F238E27FC236}">
                <a16:creationId xmlns:a16="http://schemas.microsoft.com/office/drawing/2014/main" id="{970D4F49-C9D6-4568-8D7A-96547EB12F54}"/>
              </a:ext>
            </a:extLst>
          </p:cNvPr>
          <p:cNvSpPr/>
          <p:nvPr/>
        </p:nvSpPr>
        <p:spPr>
          <a:xfrm>
            <a:off x="4033770" y="3544114"/>
            <a:ext cx="2770117" cy="369332"/>
          </a:xfrm>
          <a:prstGeom prst="rect">
            <a:avLst/>
          </a:prstGeom>
        </p:spPr>
        <p:txBody>
          <a:bodyPr wrap="none">
            <a:spAutoFit/>
          </a:bodyPr>
          <a:lstStyle/>
          <a:p>
            <a:r>
              <a:rPr lang="en-US" dirty="0"/>
              <a:t>To have better convergence</a:t>
            </a:r>
          </a:p>
        </p:txBody>
      </p:sp>
      <p:sp>
        <p:nvSpPr>
          <p:cNvPr id="11" name="Rectangle 10">
            <a:extLst>
              <a:ext uri="{FF2B5EF4-FFF2-40B4-BE49-F238E27FC236}">
                <a16:creationId xmlns:a16="http://schemas.microsoft.com/office/drawing/2014/main" id="{36505970-8391-4DC4-B052-498DC3A0FD1C}"/>
              </a:ext>
            </a:extLst>
          </p:cNvPr>
          <p:cNvSpPr/>
          <p:nvPr/>
        </p:nvSpPr>
        <p:spPr>
          <a:xfrm>
            <a:off x="283840" y="4359306"/>
            <a:ext cx="609600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dirty="0"/>
              <a:t>100 fs of dynamics:  100 steps with a time-step of 1 fs:</a:t>
            </a:r>
          </a:p>
          <a:p>
            <a:endParaRPr lang="en-US" dirty="0"/>
          </a:p>
          <a:p>
            <a:endParaRPr lang="en-US" dirty="0"/>
          </a:p>
          <a:p>
            <a:endParaRPr lang="en-US" dirty="0"/>
          </a:p>
        </p:txBody>
      </p:sp>
      <p:sp>
        <p:nvSpPr>
          <p:cNvPr id="12" name="Rectangle 11">
            <a:extLst>
              <a:ext uri="{FF2B5EF4-FFF2-40B4-BE49-F238E27FC236}">
                <a16:creationId xmlns:a16="http://schemas.microsoft.com/office/drawing/2014/main" id="{86F7ADCA-13ED-4D65-8E32-96B23DA1D3E2}"/>
              </a:ext>
            </a:extLst>
          </p:cNvPr>
          <p:cNvSpPr/>
          <p:nvPr/>
        </p:nvSpPr>
        <p:spPr>
          <a:xfrm>
            <a:off x="437720" y="4739538"/>
            <a:ext cx="6096000" cy="646331"/>
          </a:xfrm>
          <a:prstGeom prst="rect">
            <a:avLst/>
          </a:prstGeom>
        </p:spPr>
        <p:txBody>
          <a:bodyPr>
            <a:spAutoFit/>
          </a:bodyPr>
          <a:lstStyle/>
          <a:p>
            <a:r>
              <a:rPr lang="en-US" dirty="0" err="1"/>
              <a:t>nstep</a:t>
            </a:r>
            <a:r>
              <a:rPr lang="en-US" dirty="0"/>
              <a:t>         = 100,</a:t>
            </a:r>
          </a:p>
          <a:p>
            <a:r>
              <a:rPr lang="en-US" dirty="0"/>
              <a:t>  dt            = 20.67055,  (Rydberg atomic units)</a:t>
            </a:r>
          </a:p>
        </p:txBody>
      </p:sp>
      <p:pic>
        <p:nvPicPr>
          <p:cNvPr id="13" name="Picture 12">
            <a:extLst>
              <a:ext uri="{FF2B5EF4-FFF2-40B4-BE49-F238E27FC236}">
                <a16:creationId xmlns:a16="http://schemas.microsoft.com/office/drawing/2014/main" id="{B3AEAC3F-17BF-4857-A6DE-E47ED1402EB9}"/>
              </a:ext>
            </a:extLst>
          </p:cNvPr>
          <p:cNvPicPr>
            <a:picLocks noChangeAspect="1"/>
          </p:cNvPicPr>
          <p:nvPr/>
        </p:nvPicPr>
        <p:blipFill>
          <a:blip r:embed="rId2"/>
          <a:stretch>
            <a:fillRect/>
          </a:stretch>
        </p:blipFill>
        <p:spPr>
          <a:xfrm>
            <a:off x="6982605" y="267923"/>
            <a:ext cx="4278953" cy="6149466"/>
          </a:xfrm>
          <a:prstGeom prst="rect">
            <a:avLst/>
          </a:prstGeom>
        </p:spPr>
      </p:pic>
      <p:sp>
        <p:nvSpPr>
          <p:cNvPr id="15" name="Rectangle 14">
            <a:extLst>
              <a:ext uri="{FF2B5EF4-FFF2-40B4-BE49-F238E27FC236}">
                <a16:creationId xmlns:a16="http://schemas.microsoft.com/office/drawing/2014/main" id="{305B5F6F-0F4D-4906-A07F-C753156EAC03}"/>
              </a:ext>
            </a:extLst>
          </p:cNvPr>
          <p:cNvSpPr/>
          <p:nvPr/>
        </p:nvSpPr>
        <p:spPr>
          <a:xfrm>
            <a:off x="306647" y="5785049"/>
            <a:ext cx="5091137"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en-US" dirty="0">
                <a:solidFill>
                  <a:srgbClr val="000000"/>
                </a:solidFill>
              </a:rPr>
              <a:t>use </a:t>
            </a:r>
            <a:r>
              <a:rPr lang="en-US" altLang="en-US" dirty="0" err="1">
                <a:solidFill>
                  <a:srgbClr val="000000"/>
                </a:solidFill>
              </a:rPr>
              <a:t>Verlet</a:t>
            </a:r>
            <a:r>
              <a:rPr lang="en-US" altLang="en-US" dirty="0">
                <a:solidFill>
                  <a:srgbClr val="000000"/>
                </a:solidFill>
              </a:rPr>
              <a:t> algorithm to integrate Newton's equation</a:t>
            </a:r>
            <a:r>
              <a:rPr lang="en-US" altLang="en-US" sz="800" dirty="0"/>
              <a:t> </a:t>
            </a:r>
            <a:endParaRPr lang="en-US" dirty="0"/>
          </a:p>
        </p:txBody>
      </p:sp>
      <p:sp>
        <p:nvSpPr>
          <p:cNvPr id="16" name="Rectangle 15">
            <a:extLst>
              <a:ext uri="{FF2B5EF4-FFF2-40B4-BE49-F238E27FC236}">
                <a16:creationId xmlns:a16="http://schemas.microsoft.com/office/drawing/2014/main" id="{39F4A7AF-8471-4FEF-A5C6-FE760FCCB485}"/>
              </a:ext>
            </a:extLst>
          </p:cNvPr>
          <p:cNvSpPr/>
          <p:nvPr/>
        </p:nvSpPr>
        <p:spPr>
          <a:xfrm>
            <a:off x="7067694" y="364385"/>
            <a:ext cx="1320035" cy="165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D0D9DC73-B550-49D1-8646-BB340F8FDD50}"/>
              </a:ext>
            </a:extLst>
          </p:cNvPr>
          <p:cNvSpPr/>
          <p:nvPr/>
        </p:nvSpPr>
        <p:spPr>
          <a:xfrm>
            <a:off x="3620518" y="3593661"/>
            <a:ext cx="369333" cy="3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Right 17">
            <a:extLst>
              <a:ext uri="{FF2B5EF4-FFF2-40B4-BE49-F238E27FC236}">
                <a16:creationId xmlns:a16="http://schemas.microsoft.com/office/drawing/2014/main" id="{75720683-E3B5-4C8B-A535-83429C514C75}"/>
              </a:ext>
            </a:extLst>
          </p:cNvPr>
          <p:cNvSpPr/>
          <p:nvPr/>
        </p:nvSpPr>
        <p:spPr>
          <a:xfrm rot="5400000">
            <a:off x="102050" y="4739750"/>
            <a:ext cx="445325" cy="3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lide Number Placeholder 22">
            <a:extLst>
              <a:ext uri="{FF2B5EF4-FFF2-40B4-BE49-F238E27FC236}">
                <a16:creationId xmlns:a16="http://schemas.microsoft.com/office/drawing/2014/main" id="{A6AF2D29-7C20-4F24-B54F-BFED702E448C}"/>
              </a:ext>
            </a:extLst>
          </p:cNvPr>
          <p:cNvSpPr>
            <a:spLocks noGrp="1"/>
          </p:cNvSpPr>
          <p:nvPr>
            <p:ph type="sldNum" sz="quarter" idx="12"/>
          </p:nvPr>
        </p:nvSpPr>
        <p:spPr/>
        <p:txBody>
          <a:bodyPr/>
          <a:lstStyle/>
          <a:p>
            <a:fld id="{6DE3F6D3-09BA-4A33-BCD7-6F2C80A7DF7A}" type="slidenum">
              <a:rPr lang="en-US" smtClean="0"/>
              <a:t>4</a:t>
            </a:fld>
            <a:endParaRPr lang="en-US"/>
          </a:p>
        </p:txBody>
      </p:sp>
    </p:spTree>
    <p:extLst>
      <p:ext uri="{BB962C8B-B14F-4D97-AF65-F5344CB8AC3E}">
        <p14:creationId xmlns:p14="http://schemas.microsoft.com/office/powerpoint/2010/main" val="292420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150FBC-9905-4E57-A9B5-0E1D196F2D75}"/>
              </a:ext>
            </a:extLst>
          </p:cNvPr>
          <p:cNvSpPr txBox="1"/>
          <p:nvPr/>
        </p:nvSpPr>
        <p:spPr>
          <a:xfrm>
            <a:off x="670331" y="551942"/>
            <a:ext cx="2454442" cy="369332"/>
          </a:xfrm>
          <a:prstGeom prst="rect">
            <a:avLst/>
          </a:prstGeom>
          <a:noFill/>
        </p:spPr>
        <p:txBody>
          <a:bodyPr wrap="square" rtlCol="0">
            <a:spAutoFit/>
          </a:bodyPr>
          <a:lstStyle/>
          <a:p>
            <a:r>
              <a:rPr lang="en-US" b="1" dirty="0">
                <a:solidFill>
                  <a:srgbClr val="C00000"/>
                </a:solidFill>
              </a:rPr>
              <a:t>Step 1_Output:</a:t>
            </a:r>
          </a:p>
        </p:txBody>
      </p:sp>
      <p:sp>
        <p:nvSpPr>
          <p:cNvPr id="6" name="TextBox 5">
            <a:extLst>
              <a:ext uri="{FF2B5EF4-FFF2-40B4-BE49-F238E27FC236}">
                <a16:creationId xmlns:a16="http://schemas.microsoft.com/office/drawing/2014/main" id="{810A7523-FA1D-45AB-A262-2B945F95C737}"/>
              </a:ext>
            </a:extLst>
          </p:cNvPr>
          <p:cNvSpPr txBox="1"/>
          <p:nvPr/>
        </p:nvSpPr>
        <p:spPr>
          <a:xfrm>
            <a:off x="2258499" y="584741"/>
            <a:ext cx="1732548" cy="369332"/>
          </a:xfrm>
          <a:prstGeom prst="rect">
            <a:avLst/>
          </a:prstGeom>
          <a:noFill/>
        </p:spPr>
        <p:txBody>
          <a:bodyPr wrap="square" rtlCol="0">
            <a:spAutoFit/>
          </a:bodyPr>
          <a:lstStyle/>
          <a:p>
            <a:r>
              <a:rPr lang="en-US" dirty="0">
                <a:solidFill>
                  <a:srgbClr val="C00000"/>
                </a:solidFill>
              </a:rPr>
              <a:t>X0.md.out</a:t>
            </a:r>
          </a:p>
        </p:txBody>
      </p:sp>
      <p:pic>
        <p:nvPicPr>
          <p:cNvPr id="7" name="Picture 6">
            <a:extLst>
              <a:ext uri="{FF2B5EF4-FFF2-40B4-BE49-F238E27FC236}">
                <a16:creationId xmlns:a16="http://schemas.microsoft.com/office/drawing/2014/main" id="{9E0F740B-CCDC-4C13-8BE1-B433A35DFDAC}"/>
              </a:ext>
            </a:extLst>
          </p:cNvPr>
          <p:cNvPicPr>
            <a:picLocks noChangeAspect="1"/>
          </p:cNvPicPr>
          <p:nvPr/>
        </p:nvPicPr>
        <p:blipFill>
          <a:blip r:embed="rId2"/>
          <a:stretch>
            <a:fillRect/>
          </a:stretch>
        </p:blipFill>
        <p:spPr>
          <a:xfrm>
            <a:off x="7352625" y="1585655"/>
            <a:ext cx="4839375" cy="3686689"/>
          </a:xfrm>
          <a:prstGeom prst="rect">
            <a:avLst/>
          </a:prstGeom>
        </p:spPr>
      </p:pic>
      <p:pic>
        <p:nvPicPr>
          <p:cNvPr id="9" name="Picture 8">
            <a:extLst>
              <a:ext uri="{FF2B5EF4-FFF2-40B4-BE49-F238E27FC236}">
                <a16:creationId xmlns:a16="http://schemas.microsoft.com/office/drawing/2014/main" id="{2DE4A2B0-2156-4AF5-A256-A0D6065F9873}"/>
              </a:ext>
            </a:extLst>
          </p:cNvPr>
          <p:cNvPicPr>
            <a:picLocks noChangeAspect="1"/>
          </p:cNvPicPr>
          <p:nvPr/>
        </p:nvPicPr>
        <p:blipFill>
          <a:blip r:embed="rId3"/>
          <a:stretch>
            <a:fillRect/>
          </a:stretch>
        </p:blipFill>
        <p:spPr>
          <a:xfrm>
            <a:off x="739941" y="1838209"/>
            <a:ext cx="5901226" cy="3936949"/>
          </a:xfrm>
          <a:prstGeom prst="rect">
            <a:avLst/>
          </a:prstGeom>
        </p:spPr>
      </p:pic>
      <p:pic>
        <p:nvPicPr>
          <p:cNvPr id="10" name="Picture 9">
            <a:extLst>
              <a:ext uri="{FF2B5EF4-FFF2-40B4-BE49-F238E27FC236}">
                <a16:creationId xmlns:a16="http://schemas.microsoft.com/office/drawing/2014/main" id="{E6FBE0AE-A8EA-4920-B7E0-15B2E52355B9}"/>
              </a:ext>
            </a:extLst>
          </p:cNvPr>
          <p:cNvPicPr>
            <a:picLocks noChangeAspect="1"/>
          </p:cNvPicPr>
          <p:nvPr/>
        </p:nvPicPr>
        <p:blipFill>
          <a:blip r:embed="rId4"/>
          <a:stretch>
            <a:fillRect/>
          </a:stretch>
        </p:blipFill>
        <p:spPr>
          <a:xfrm>
            <a:off x="5001532" y="2922349"/>
            <a:ext cx="3066047" cy="3681796"/>
          </a:xfrm>
          <a:prstGeom prst="rect">
            <a:avLst/>
          </a:prstGeom>
        </p:spPr>
      </p:pic>
      <p:sp>
        <p:nvSpPr>
          <p:cNvPr id="11" name="Rectangle 10">
            <a:extLst>
              <a:ext uri="{FF2B5EF4-FFF2-40B4-BE49-F238E27FC236}">
                <a16:creationId xmlns:a16="http://schemas.microsoft.com/office/drawing/2014/main" id="{04945753-6687-4C71-BE23-DEA2E1F5BC3F}"/>
              </a:ext>
            </a:extLst>
          </p:cNvPr>
          <p:cNvSpPr/>
          <p:nvPr/>
        </p:nvSpPr>
        <p:spPr>
          <a:xfrm>
            <a:off x="438554" y="1078887"/>
            <a:ext cx="7756669" cy="646331"/>
          </a:xfrm>
          <a:prstGeom prst="rect">
            <a:avLst/>
          </a:prstGeom>
        </p:spPr>
        <p:txBody>
          <a:bodyPr wrap="square">
            <a:spAutoFit/>
          </a:bodyPr>
          <a:lstStyle/>
          <a:p>
            <a:r>
              <a:rPr lang="en-US" dirty="0">
                <a:solidFill>
                  <a:srgbClr val="000000"/>
                </a:solidFill>
              </a:rPr>
              <a:t>we have computed a 100 fs molecular dynamics trajectory of Hematite using the Quantum Espresso software package</a:t>
            </a:r>
            <a:endParaRPr lang="en-US" dirty="0"/>
          </a:p>
        </p:txBody>
      </p:sp>
      <p:sp>
        <p:nvSpPr>
          <p:cNvPr id="12" name="Slide Number Placeholder 11">
            <a:extLst>
              <a:ext uri="{FF2B5EF4-FFF2-40B4-BE49-F238E27FC236}">
                <a16:creationId xmlns:a16="http://schemas.microsoft.com/office/drawing/2014/main" id="{1DF83F45-B730-4A87-BB2F-6361C7DE5F8B}"/>
              </a:ext>
            </a:extLst>
          </p:cNvPr>
          <p:cNvSpPr>
            <a:spLocks noGrp="1"/>
          </p:cNvSpPr>
          <p:nvPr>
            <p:ph type="sldNum" sz="quarter" idx="12"/>
          </p:nvPr>
        </p:nvSpPr>
        <p:spPr/>
        <p:txBody>
          <a:bodyPr/>
          <a:lstStyle/>
          <a:p>
            <a:fld id="{6DE3F6D3-09BA-4A33-BCD7-6F2C80A7DF7A}" type="slidenum">
              <a:rPr lang="en-US" smtClean="0"/>
              <a:t>5</a:t>
            </a:fld>
            <a:endParaRPr lang="en-US"/>
          </a:p>
        </p:txBody>
      </p:sp>
    </p:spTree>
    <p:extLst>
      <p:ext uri="{BB962C8B-B14F-4D97-AF65-F5344CB8AC3E}">
        <p14:creationId xmlns:p14="http://schemas.microsoft.com/office/powerpoint/2010/main" val="216201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F266E3-B2C8-4AC0-A5FA-070B26F9CC7C}"/>
              </a:ext>
            </a:extLst>
          </p:cNvPr>
          <p:cNvSpPr txBox="1"/>
          <p:nvPr/>
        </p:nvSpPr>
        <p:spPr>
          <a:xfrm>
            <a:off x="378134" y="440012"/>
            <a:ext cx="5108266" cy="369332"/>
          </a:xfrm>
          <a:prstGeom prst="rect">
            <a:avLst/>
          </a:prstGeom>
          <a:noFill/>
        </p:spPr>
        <p:txBody>
          <a:bodyPr wrap="square" rtlCol="0">
            <a:spAutoFit/>
          </a:bodyPr>
          <a:lstStyle/>
          <a:p>
            <a:r>
              <a:rPr lang="en-US" b="1" dirty="0">
                <a:solidFill>
                  <a:srgbClr val="C00000"/>
                </a:solidFill>
              </a:rPr>
              <a:t>Step 2: computing the </a:t>
            </a:r>
            <a:r>
              <a:rPr lang="en-US" b="1" dirty="0" err="1">
                <a:solidFill>
                  <a:srgbClr val="C00000"/>
                </a:solidFill>
              </a:rPr>
              <a:t>vibronic</a:t>
            </a:r>
            <a:r>
              <a:rPr lang="en-US" b="1" dirty="0">
                <a:solidFill>
                  <a:srgbClr val="C00000"/>
                </a:solidFill>
              </a:rPr>
              <a:t> Hamiltonian</a:t>
            </a:r>
          </a:p>
        </p:txBody>
      </p:sp>
      <p:sp>
        <p:nvSpPr>
          <p:cNvPr id="6" name="TextBox 5">
            <a:extLst>
              <a:ext uri="{FF2B5EF4-FFF2-40B4-BE49-F238E27FC236}">
                <a16:creationId xmlns:a16="http://schemas.microsoft.com/office/drawing/2014/main" id="{D882C6AA-FA92-41B7-A0C9-63824A131F65}"/>
              </a:ext>
            </a:extLst>
          </p:cNvPr>
          <p:cNvSpPr txBox="1"/>
          <p:nvPr/>
        </p:nvSpPr>
        <p:spPr>
          <a:xfrm>
            <a:off x="110000" y="1003526"/>
            <a:ext cx="1006527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Calculating wavefunctions for each timestep using SCF calculation</a:t>
            </a:r>
          </a:p>
          <a:p>
            <a:r>
              <a:rPr lang="en-US" sz="1600" dirty="0"/>
              <a:t> at each molecular geometry</a:t>
            </a:r>
          </a:p>
        </p:txBody>
      </p:sp>
      <p:sp>
        <p:nvSpPr>
          <p:cNvPr id="7" name="Rectangle 6">
            <a:extLst>
              <a:ext uri="{FF2B5EF4-FFF2-40B4-BE49-F238E27FC236}">
                <a16:creationId xmlns:a16="http://schemas.microsoft.com/office/drawing/2014/main" id="{9CF3221D-7B4A-459E-A662-12972889B24B}"/>
              </a:ext>
            </a:extLst>
          </p:cNvPr>
          <p:cNvSpPr/>
          <p:nvPr/>
        </p:nvSpPr>
        <p:spPr>
          <a:xfrm>
            <a:off x="30381" y="1752243"/>
            <a:ext cx="8648987"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rPr>
              <a:t>construct the </a:t>
            </a:r>
            <a:r>
              <a:rPr lang="en-US" sz="1600" dirty="0" err="1">
                <a:solidFill>
                  <a:srgbClr val="000000"/>
                </a:solidFill>
              </a:rPr>
              <a:t>vibronic</a:t>
            </a:r>
            <a:r>
              <a:rPr lang="en-US" sz="1600" dirty="0">
                <a:solidFill>
                  <a:srgbClr val="000000"/>
                </a:solidFill>
              </a:rPr>
              <a:t> Hamiltonian using calculated wavefunctions</a:t>
            </a:r>
            <a:endParaRPr lang="en-US" sz="1600" dirty="0"/>
          </a:p>
        </p:txBody>
      </p:sp>
      <p:pic>
        <p:nvPicPr>
          <p:cNvPr id="11" name="Picture 10">
            <a:extLst>
              <a:ext uri="{FF2B5EF4-FFF2-40B4-BE49-F238E27FC236}">
                <a16:creationId xmlns:a16="http://schemas.microsoft.com/office/drawing/2014/main" id="{A459E05C-1EE3-4111-9F86-E9B95C26C586}"/>
              </a:ext>
            </a:extLst>
          </p:cNvPr>
          <p:cNvPicPr>
            <a:picLocks noChangeAspect="1"/>
          </p:cNvPicPr>
          <p:nvPr/>
        </p:nvPicPr>
        <p:blipFill>
          <a:blip r:embed="rId2"/>
          <a:stretch>
            <a:fillRect/>
          </a:stretch>
        </p:blipFill>
        <p:spPr>
          <a:xfrm>
            <a:off x="6601098" y="304620"/>
            <a:ext cx="4867674" cy="5612726"/>
          </a:xfrm>
          <a:prstGeom prst="rect">
            <a:avLst/>
          </a:prstGeom>
        </p:spPr>
      </p:pic>
      <p:sp>
        <p:nvSpPr>
          <p:cNvPr id="12" name="Rectangle 11">
            <a:extLst>
              <a:ext uri="{FF2B5EF4-FFF2-40B4-BE49-F238E27FC236}">
                <a16:creationId xmlns:a16="http://schemas.microsoft.com/office/drawing/2014/main" id="{F1B121EC-A0E5-4135-9BDB-5FF799A7DA41}"/>
              </a:ext>
            </a:extLst>
          </p:cNvPr>
          <p:cNvSpPr/>
          <p:nvPr/>
        </p:nvSpPr>
        <p:spPr>
          <a:xfrm>
            <a:off x="7536089" y="471042"/>
            <a:ext cx="1305404" cy="2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FE862C-A24F-421E-843C-BCA9D267D6BE}"/>
              </a:ext>
            </a:extLst>
          </p:cNvPr>
          <p:cNvSpPr/>
          <p:nvPr/>
        </p:nvSpPr>
        <p:spPr>
          <a:xfrm>
            <a:off x="6725963" y="2163484"/>
            <a:ext cx="1305404" cy="2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B9895C9-6A7A-4AA5-9723-2538D7397A39}"/>
              </a:ext>
            </a:extLst>
          </p:cNvPr>
          <p:cNvSpPr txBox="1"/>
          <p:nvPr/>
        </p:nvSpPr>
        <p:spPr>
          <a:xfrm>
            <a:off x="8545859" y="2048902"/>
            <a:ext cx="2963244" cy="1169551"/>
          </a:xfrm>
          <a:prstGeom prst="rect">
            <a:avLst/>
          </a:prstGeom>
          <a:noFill/>
        </p:spPr>
        <p:txBody>
          <a:bodyPr wrap="square" rtlCol="0">
            <a:spAutoFit/>
          </a:bodyPr>
          <a:lstStyle/>
          <a:p>
            <a:r>
              <a:rPr lang="en-US" sz="1400" dirty="0"/>
              <a:t>Number of electrons = 136</a:t>
            </a:r>
          </a:p>
          <a:p>
            <a:r>
              <a:rPr lang="en-US" sz="1400" dirty="0"/>
              <a:t>Number of orbitals = 68</a:t>
            </a:r>
          </a:p>
          <a:p>
            <a:r>
              <a:rPr lang="en-US" sz="1400" dirty="0" err="1"/>
              <a:t>nbnd</a:t>
            </a:r>
            <a:r>
              <a:rPr lang="en-US" sz="1400" dirty="0"/>
              <a:t> = number of orbitals + arbitrary number of excited orbitals </a:t>
            </a:r>
          </a:p>
          <a:p>
            <a:r>
              <a:rPr lang="en-US" sz="1400" dirty="0" err="1"/>
              <a:t>nbnd</a:t>
            </a:r>
            <a:r>
              <a:rPr lang="en-US" sz="1400" dirty="0"/>
              <a:t> = 68 + 12 = 80</a:t>
            </a:r>
          </a:p>
        </p:txBody>
      </p:sp>
      <p:sp>
        <p:nvSpPr>
          <p:cNvPr id="17" name="TextBox 16">
            <a:extLst>
              <a:ext uri="{FF2B5EF4-FFF2-40B4-BE49-F238E27FC236}">
                <a16:creationId xmlns:a16="http://schemas.microsoft.com/office/drawing/2014/main" id="{1D1B09C0-82EA-4763-ADBC-62E2335D20D1}"/>
              </a:ext>
            </a:extLst>
          </p:cNvPr>
          <p:cNvSpPr txBox="1"/>
          <p:nvPr/>
        </p:nvSpPr>
        <p:spPr>
          <a:xfrm>
            <a:off x="682897" y="2741651"/>
            <a:ext cx="1876926" cy="369332"/>
          </a:xfrm>
          <a:prstGeom prst="rect">
            <a:avLst/>
          </a:prstGeom>
          <a:noFill/>
        </p:spPr>
        <p:txBody>
          <a:bodyPr wrap="square" rtlCol="0">
            <a:spAutoFit/>
          </a:bodyPr>
          <a:lstStyle/>
          <a:p>
            <a:r>
              <a:rPr lang="en-US" dirty="0" err="1"/>
              <a:t>Submit.inp</a:t>
            </a:r>
            <a:endParaRPr lang="en-US" dirty="0"/>
          </a:p>
        </p:txBody>
      </p:sp>
      <p:pic>
        <p:nvPicPr>
          <p:cNvPr id="18" name="Picture 17">
            <a:extLst>
              <a:ext uri="{FF2B5EF4-FFF2-40B4-BE49-F238E27FC236}">
                <a16:creationId xmlns:a16="http://schemas.microsoft.com/office/drawing/2014/main" id="{B9AD2E7C-B06D-4427-8662-937DE0B07988}"/>
              </a:ext>
            </a:extLst>
          </p:cNvPr>
          <p:cNvPicPr>
            <a:picLocks noChangeAspect="1"/>
          </p:cNvPicPr>
          <p:nvPr/>
        </p:nvPicPr>
        <p:blipFill>
          <a:blip r:embed="rId3"/>
          <a:stretch>
            <a:fillRect/>
          </a:stretch>
        </p:blipFill>
        <p:spPr>
          <a:xfrm>
            <a:off x="378133" y="3067874"/>
            <a:ext cx="5299379" cy="3482449"/>
          </a:xfrm>
          <a:prstGeom prst="rect">
            <a:avLst/>
          </a:prstGeom>
        </p:spPr>
      </p:pic>
      <p:sp>
        <p:nvSpPr>
          <p:cNvPr id="19" name="Rectangle 18">
            <a:extLst>
              <a:ext uri="{FF2B5EF4-FFF2-40B4-BE49-F238E27FC236}">
                <a16:creationId xmlns:a16="http://schemas.microsoft.com/office/drawing/2014/main" id="{DD96BC11-65B5-41BC-8857-F788777AC3B0}"/>
              </a:ext>
            </a:extLst>
          </p:cNvPr>
          <p:cNvSpPr/>
          <p:nvPr/>
        </p:nvSpPr>
        <p:spPr>
          <a:xfrm>
            <a:off x="337802" y="5350628"/>
            <a:ext cx="1724754" cy="273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EEDB9BB8-D78A-4F85-8E91-0AC9B0E322D3}"/>
              </a:ext>
            </a:extLst>
          </p:cNvPr>
          <p:cNvPicPr>
            <a:picLocks noChangeAspect="1"/>
          </p:cNvPicPr>
          <p:nvPr/>
        </p:nvPicPr>
        <p:blipFill>
          <a:blip r:embed="rId4"/>
          <a:stretch>
            <a:fillRect/>
          </a:stretch>
        </p:blipFill>
        <p:spPr>
          <a:xfrm>
            <a:off x="8545859" y="940654"/>
            <a:ext cx="2724733" cy="1140178"/>
          </a:xfrm>
          <a:prstGeom prst="rect">
            <a:avLst/>
          </a:prstGeom>
        </p:spPr>
      </p:pic>
      <p:sp>
        <p:nvSpPr>
          <p:cNvPr id="22" name="Rectangle 21">
            <a:extLst>
              <a:ext uri="{FF2B5EF4-FFF2-40B4-BE49-F238E27FC236}">
                <a16:creationId xmlns:a16="http://schemas.microsoft.com/office/drawing/2014/main" id="{B506A5CB-1B60-496F-BCAA-CD9A8C87FA58}"/>
              </a:ext>
            </a:extLst>
          </p:cNvPr>
          <p:cNvSpPr/>
          <p:nvPr/>
        </p:nvSpPr>
        <p:spPr>
          <a:xfrm>
            <a:off x="8545859" y="1483541"/>
            <a:ext cx="2177075" cy="196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8884B75-319B-46C1-A685-32DCC1679F93}"/>
              </a:ext>
            </a:extLst>
          </p:cNvPr>
          <p:cNvSpPr txBox="1"/>
          <p:nvPr/>
        </p:nvSpPr>
        <p:spPr>
          <a:xfrm>
            <a:off x="9527675" y="781214"/>
            <a:ext cx="2679294" cy="369332"/>
          </a:xfrm>
          <a:prstGeom prst="rect">
            <a:avLst/>
          </a:prstGeom>
          <a:noFill/>
        </p:spPr>
        <p:txBody>
          <a:bodyPr wrap="square" rtlCol="0">
            <a:spAutoFit/>
          </a:bodyPr>
          <a:lstStyle/>
          <a:p>
            <a:r>
              <a:rPr lang="en-US" dirty="0"/>
              <a:t>X0.md.out from step1</a:t>
            </a:r>
          </a:p>
        </p:txBody>
      </p:sp>
      <p:sp>
        <p:nvSpPr>
          <p:cNvPr id="24" name="Slide Number Placeholder 23">
            <a:extLst>
              <a:ext uri="{FF2B5EF4-FFF2-40B4-BE49-F238E27FC236}">
                <a16:creationId xmlns:a16="http://schemas.microsoft.com/office/drawing/2014/main" id="{D57F3858-3970-4662-80F7-88B6A23B17C2}"/>
              </a:ext>
            </a:extLst>
          </p:cNvPr>
          <p:cNvSpPr>
            <a:spLocks noGrp="1"/>
          </p:cNvSpPr>
          <p:nvPr>
            <p:ph type="sldNum" sz="quarter" idx="12"/>
          </p:nvPr>
        </p:nvSpPr>
        <p:spPr/>
        <p:txBody>
          <a:bodyPr/>
          <a:lstStyle/>
          <a:p>
            <a:fld id="{6DE3F6D3-09BA-4A33-BCD7-6F2C80A7DF7A}" type="slidenum">
              <a:rPr lang="en-US" smtClean="0"/>
              <a:t>6</a:t>
            </a:fld>
            <a:endParaRPr lang="en-US"/>
          </a:p>
        </p:txBody>
      </p:sp>
    </p:spTree>
    <p:extLst>
      <p:ext uri="{BB962C8B-B14F-4D97-AF65-F5344CB8AC3E}">
        <p14:creationId xmlns:p14="http://schemas.microsoft.com/office/powerpoint/2010/main" val="236001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C4F00E-4BF8-453B-9A9A-A4DF7ABD8466}"/>
              </a:ext>
            </a:extLst>
          </p:cNvPr>
          <p:cNvSpPr/>
          <p:nvPr/>
        </p:nvSpPr>
        <p:spPr>
          <a:xfrm>
            <a:off x="948776" y="6332049"/>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B326F6-D752-4DCE-96BE-9E941BE230EC}"/>
              </a:ext>
            </a:extLst>
          </p:cNvPr>
          <p:cNvSpPr txBox="1"/>
          <p:nvPr/>
        </p:nvSpPr>
        <p:spPr>
          <a:xfrm>
            <a:off x="3906250" y="6230850"/>
            <a:ext cx="453763" cy="369332"/>
          </a:xfrm>
          <a:prstGeom prst="rect">
            <a:avLst/>
          </a:prstGeom>
          <a:noFill/>
        </p:spPr>
        <p:txBody>
          <a:bodyPr wrap="square" rtlCol="0">
            <a:spAutoFit/>
          </a:bodyPr>
          <a:lstStyle/>
          <a:p>
            <a:r>
              <a:rPr lang="en-US" dirty="0"/>
              <a:t>1</a:t>
            </a:r>
          </a:p>
        </p:txBody>
      </p:sp>
      <p:sp>
        <p:nvSpPr>
          <p:cNvPr id="6" name="Rectangle 5">
            <a:extLst>
              <a:ext uri="{FF2B5EF4-FFF2-40B4-BE49-F238E27FC236}">
                <a16:creationId xmlns:a16="http://schemas.microsoft.com/office/drawing/2014/main" id="{7E5CA115-F84F-4CED-8978-C2693DFFF2DC}"/>
              </a:ext>
            </a:extLst>
          </p:cNvPr>
          <p:cNvSpPr/>
          <p:nvPr/>
        </p:nvSpPr>
        <p:spPr>
          <a:xfrm>
            <a:off x="948776" y="5942741"/>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4C30C2D-8E49-4124-97D8-14953EB89322}"/>
              </a:ext>
            </a:extLst>
          </p:cNvPr>
          <p:cNvSpPr txBox="1"/>
          <p:nvPr/>
        </p:nvSpPr>
        <p:spPr>
          <a:xfrm>
            <a:off x="3906250" y="5841542"/>
            <a:ext cx="453763" cy="369332"/>
          </a:xfrm>
          <a:prstGeom prst="rect">
            <a:avLst/>
          </a:prstGeom>
          <a:noFill/>
        </p:spPr>
        <p:txBody>
          <a:bodyPr wrap="square" rtlCol="0">
            <a:spAutoFit/>
          </a:bodyPr>
          <a:lstStyle/>
          <a:p>
            <a:r>
              <a:rPr lang="en-US" dirty="0"/>
              <a:t>2</a:t>
            </a:r>
          </a:p>
        </p:txBody>
      </p:sp>
      <p:sp>
        <p:nvSpPr>
          <p:cNvPr id="8" name="Rectangle 7">
            <a:extLst>
              <a:ext uri="{FF2B5EF4-FFF2-40B4-BE49-F238E27FC236}">
                <a16:creationId xmlns:a16="http://schemas.microsoft.com/office/drawing/2014/main" id="{3AB4DC88-F21A-4AE5-98EF-3996065D4664}"/>
              </a:ext>
            </a:extLst>
          </p:cNvPr>
          <p:cNvSpPr/>
          <p:nvPr/>
        </p:nvSpPr>
        <p:spPr>
          <a:xfrm>
            <a:off x="948776" y="3294933"/>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300679-28AF-4D33-8E19-EE0681743C66}"/>
              </a:ext>
            </a:extLst>
          </p:cNvPr>
          <p:cNvSpPr txBox="1"/>
          <p:nvPr/>
        </p:nvSpPr>
        <p:spPr>
          <a:xfrm>
            <a:off x="4028858" y="3244333"/>
            <a:ext cx="453763" cy="369332"/>
          </a:xfrm>
          <a:prstGeom prst="rect">
            <a:avLst/>
          </a:prstGeom>
          <a:noFill/>
        </p:spPr>
        <p:txBody>
          <a:bodyPr wrap="square" rtlCol="0">
            <a:spAutoFit/>
          </a:bodyPr>
          <a:lstStyle/>
          <a:p>
            <a:r>
              <a:rPr lang="en-US" dirty="0"/>
              <a:t>68</a:t>
            </a:r>
          </a:p>
        </p:txBody>
      </p:sp>
      <p:sp>
        <p:nvSpPr>
          <p:cNvPr id="10" name="Rectangle 9">
            <a:extLst>
              <a:ext uri="{FF2B5EF4-FFF2-40B4-BE49-F238E27FC236}">
                <a16:creationId xmlns:a16="http://schemas.microsoft.com/office/drawing/2014/main" id="{CDAD4F41-B685-4BCA-9B37-33BDE7734F48}"/>
              </a:ext>
            </a:extLst>
          </p:cNvPr>
          <p:cNvSpPr/>
          <p:nvPr/>
        </p:nvSpPr>
        <p:spPr>
          <a:xfrm>
            <a:off x="955651" y="2118012"/>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6D0DAD-BF78-4D37-BF6E-DCB9353BADEB}"/>
              </a:ext>
            </a:extLst>
          </p:cNvPr>
          <p:cNvSpPr txBox="1"/>
          <p:nvPr/>
        </p:nvSpPr>
        <p:spPr>
          <a:xfrm>
            <a:off x="3913121" y="2033937"/>
            <a:ext cx="453763" cy="369332"/>
          </a:xfrm>
          <a:prstGeom prst="rect">
            <a:avLst/>
          </a:prstGeom>
          <a:noFill/>
        </p:spPr>
        <p:txBody>
          <a:bodyPr wrap="square" rtlCol="0">
            <a:spAutoFit/>
          </a:bodyPr>
          <a:lstStyle/>
          <a:p>
            <a:r>
              <a:rPr lang="en-US" dirty="0"/>
              <a:t>69</a:t>
            </a:r>
          </a:p>
        </p:txBody>
      </p:sp>
      <p:sp>
        <p:nvSpPr>
          <p:cNvPr id="12" name="Rectangle 11">
            <a:extLst>
              <a:ext uri="{FF2B5EF4-FFF2-40B4-BE49-F238E27FC236}">
                <a16:creationId xmlns:a16="http://schemas.microsoft.com/office/drawing/2014/main" id="{D1E39DF6-2D91-48C2-9D61-9172AC895F7D}"/>
              </a:ext>
            </a:extLst>
          </p:cNvPr>
          <p:cNvSpPr/>
          <p:nvPr/>
        </p:nvSpPr>
        <p:spPr>
          <a:xfrm>
            <a:off x="955651" y="1701711"/>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D682247-48F5-4BFB-B916-6ED2725ED7D4}"/>
              </a:ext>
            </a:extLst>
          </p:cNvPr>
          <p:cNvSpPr txBox="1"/>
          <p:nvPr/>
        </p:nvSpPr>
        <p:spPr>
          <a:xfrm>
            <a:off x="3906249" y="836259"/>
            <a:ext cx="453763" cy="369332"/>
          </a:xfrm>
          <a:prstGeom prst="rect">
            <a:avLst/>
          </a:prstGeom>
          <a:noFill/>
        </p:spPr>
        <p:txBody>
          <a:bodyPr wrap="square" rtlCol="0">
            <a:spAutoFit/>
          </a:bodyPr>
          <a:lstStyle/>
          <a:p>
            <a:r>
              <a:rPr lang="en-US" dirty="0"/>
              <a:t>72</a:t>
            </a:r>
          </a:p>
        </p:txBody>
      </p:sp>
      <p:sp>
        <p:nvSpPr>
          <p:cNvPr id="14" name="Rectangle 13">
            <a:extLst>
              <a:ext uri="{FF2B5EF4-FFF2-40B4-BE49-F238E27FC236}">
                <a16:creationId xmlns:a16="http://schemas.microsoft.com/office/drawing/2014/main" id="{2387CE69-430C-40B8-9050-608A2F8BF670}"/>
              </a:ext>
            </a:extLst>
          </p:cNvPr>
          <p:cNvSpPr/>
          <p:nvPr/>
        </p:nvSpPr>
        <p:spPr>
          <a:xfrm>
            <a:off x="948776" y="3697131"/>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C18832-BF3A-412E-BD18-052F7934AB95}"/>
              </a:ext>
            </a:extLst>
          </p:cNvPr>
          <p:cNvSpPr/>
          <p:nvPr/>
        </p:nvSpPr>
        <p:spPr>
          <a:xfrm>
            <a:off x="948776" y="4101230"/>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02806A6-BA93-4482-BD17-90B3BC56E8CB}"/>
              </a:ext>
            </a:extLst>
          </p:cNvPr>
          <p:cNvSpPr/>
          <p:nvPr/>
        </p:nvSpPr>
        <p:spPr>
          <a:xfrm>
            <a:off x="955651" y="4505329"/>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8AADC74-32AA-4547-9A95-2580883745FF}"/>
              </a:ext>
            </a:extLst>
          </p:cNvPr>
          <p:cNvSpPr txBox="1"/>
          <p:nvPr/>
        </p:nvSpPr>
        <p:spPr>
          <a:xfrm>
            <a:off x="4001356" y="4454729"/>
            <a:ext cx="453763" cy="369332"/>
          </a:xfrm>
          <a:prstGeom prst="rect">
            <a:avLst/>
          </a:prstGeom>
          <a:noFill/>
        </p:spPr>
        <p:txBody>
          <a:bodyPr wrap="square" rtlCol="0">
            <a:spAutoFit/>
          </a:bodyPr>
          <a:lstStyle/>
          <a:p>
            <a:r>
              <a:rPr lang="en-US" dirty="0"/>
              <a:t>65</a:t>
            </a:r>
          </a:p>
        </p:txBody>
      </p:sp>
      <p:sp>
        <p:nvSpPr>
          <p:cNvPr id="18" name="TextBox 17">
            <a:extLst>
              <a:ext uri="{FF2B5EF4-FFF2-40B4-BE49-F238E27FC236}">
                <a16:creationId xmlns:a16="http://schemas.microsoft.com/office/drawing/2014/main" id="{996620A9-E71F-471E-97A1-6C0D205C836F}"/>
              </a:ext>
            </a:extLst>
          </p:cNvPr>
          <p:cNvSpPr txBox="1"/>
          <p:nvPr/>
        </p:nvSpPr>
        <p:spPr>
          <a:xfrm>
            <a:off x="4635021" y="3244333"/>
            <a:ext cx="1148158" cy="369332"/>
          </a:xfrm>
          <a:prstGeom prst="rect">
            <a:avLst/>
          </a:prstGeom>
          <a:noFill/>
        </p:spPr>
        <p:txBody>
          <a:bodyPr wrap="square" rtlCol="0">
            <a:spAutoFit/>
          </a:bodyPr>
          <a:lstStyle/>
          <a:p>
            <a:r>
              <a:rPr lang="en-US" dirty="0"/>
              <a:t>Homo</a:t>
            </a:r>
          </a:p>
        </p:txBody>
      </p:sp>
      <p:sp>
        <p:nvSpPr>
          <p:cNvPr id="19" name="TextBox 18">
            <a:extLst>
              <a:ext uri="{FF2B5EF4-FFF2-40B4-BE49-F238E27FC236}">
                <a16:creationId xmlns:a16="http://schemas.microsoft.com/office/drawing/2014/main" id="{3E79A3D4-2BFE-41BC-9732-468AC0915382}"/>
              </a:ext>
            </a:extLst>
          </p:cNvPr>
          <p:cNvSpPr txBox="1"/>
          <p:nvPr/>
        </p:nvSpPr>
        <p:spPr>
          <a:xfrm>
            <a:off x="4533039" y="4454729"/>
            <a:ext cx="1148158" cy="369332"/>
          </a:xfrm>
          <a:prstGeom prst="rect">
            <a:avLst/>
          </a:prstGeom>
          <a:noFill/>
        </p:spPr>
        <p:txBody>
          <a:bodyPr wrap="square" rtlCol="0">
            <a:spAutoFit/>
          </a:bodyPr>
          <a:lstStyle/>
          <a:p>
            <a:r>
              <a:rPr lang="en-US" dirty="0" err="1"/>
              <a:t>minband</a:t>
            </a:r>
            <a:endParaRPr lang="en-US" dirty="0"/>
          </a:p>
        </p:txBody>
      </p:sp>
      <p:sp>
        <p:nvSpPr>
          <p:cNvPr id="20" name="TextBox 19">
            <a:extLst>
              <a:ext uri="{FF2B5EF4-FFF2-40B4-BE49-F238E27FC236}">
                <a16:creationId xmlns:a16="http://schemas.microsoft.com/office/drawing/2014/main" id="{B03E2363-D829-4874-AF9B-654D6E2AC0BB}"/>
              </a:ext>
            </a:extLst>
          </p:cNvPr>
          <p:cNvSpPr txBox="1"/>
          <p:nvPr/>
        </p:nvSpPr>
        <p:spPr>
          <a:xfrm>
            <a:off x="4533039" y="2064736"/>
            <a:ext cx="1148158" cy="369332"/>
          </a:xfrm>
          <a:prstGeom prst="rect">
            <a:avLst/>
          </a:prstGeom>
          <a:noFill/>
        </p:spPr>
        <p:txBody>
          <a:bodyPr wrap="square" rtlCol="0">
            <a:spAutoFit/>
          </a:bodyPr>
          <a:lstStyle/>
          <a:p>
            <a:r>
              <a:rPr lang="en-US" dirty="0" err="1"/>
              <a:t>Lumo</a:t>
            </a:r>
            <a:endParaRPr lang="en-US" dirty="0"/>
          </a:p>
        </p:txBody>
      </p:sp>
      <p:sp>
        <p:nvSpPr>
          <p:cNvPr id="21" name="Rectangle 20">
            <a:extLst>
              <a:ext uri="{FF2B5EF4-FFF2-40B4-BE49-F238E27FC236}">
                <a16:creationId xmlns:a16="http://schemas.microsoft.com/office/drawing/2014/main" id="{2AD6AC10-6832-41D8-ABA5-682D5164F962}"/>
              </a:ext>
            </a:extLst>
          </p:cNvPr>
          <p:cNvSpPr/>
          <p:nvPr/>
        </p:nvSpPr>
        <p:spPr>
          <a:xfrm>
            <a:off x="948776" y="1285410"/>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2829E5-0BB4-434B-BA53-BBDAF8ED72D6}"/>
              </a:ext>
            </a:extLst>
          </p:cNvPr>
          <p:cNvSpPr/>
          <p:nvPr/>
        </p:nvSpPr>
        <p:spPr>
          <a:xfrm>
            <a:off x="955651" y="881311"/>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2B66130-8CF9-4184-AF77-43C7E09EC05D}"/>
              </a:ext>
            </a:extLst>
          </p:cNvPr>
          <p:cNvSpPr txBox="1"/>
          <p:nvPr/>
        </p:nvSpPr>
        <p:spPr>
          <a:xfrm>
            <a:off x="4405843" y="830711"/>
            <a:ext cx="1148158" cy="369332"/>
          </a:xfrm>
          <a:prstGeom prst="rect">
            <a:avLst/>
          </a:prstGeom>
          <a:noFill/>
        </p:spPr>
        <p:txBody>
          <a:bodyPr wrap="square" rtlCol="0">
            <a:spAutoFit/>
          </a:bodyPr>
          <a:lstStyle/>
          <a:p>
            <a:r>
              <a:rPr lang="en-US" dirty="0" err="1"/>
              <a:t>maxband</a:t>
            </a:r>
            <a:endParaRPr lang="en-US" dirty="0"/>
          </a:p>
        </p:txBody>
      </p:sp>
      <p:sp>
        <p:nvSpPr>
          <p:cNvPr id="24" name="Left Brace 23">
            <a:extLst>
              <a:ext uri="{FF2B5EF4-FFF2-40B4-BE49-F238E27FC236}">
                <a16:creationId xmlns:a16="http://schemas.microsoft.com/office/drawing/2014/main" id="{B6B29735-66B2-4B01-B555-5D1C1F07A641}"/>
              </a:ext>
            </a:extLst>
          </p:cNvPr>
          <p:cNvSpPr/>
          <p:nvPr/>
        </p:nvSpPr>
        <p:spPr>
          <a:xfrm>
            <a:off x="543142" y="749395"/>
            <a:ext cx="213129" cy="4074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ectangle 24">
            <a:extLst>
              <a:ext uri="{FF2B5EF4-FFF2-40B4-BE49-F238E27FC236}">
                <a16:creationId xmlns:a16="http://schemas.microsoft.com/office/drawing/2014/main" id="{FA69A64F-F9B5-4161-9A1F-49D6351B159A}"/>
              </a:ext>
            </a:extLst>
          </p:cNvPr>
          <p:cNvSpPr/>
          <p:nvPr/>
        </p:nvSpPr>
        <p:spPr>
          <a:xfrm>
            <a:off x="948776" y="96522"/>
            <a:ext cx="2674448" cy="26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0720C07-7913-451C-91C9-76F2A9E9C84A}"/>
              </a:ext>
            </a:extLst>
          </p:cNvPr>
          <p:cNvSpPr txBox="1"/>
          <p:nvPr/>
        </p:nvSpPr>
        <p:spPr>
          <a:xfrm>
            <a:off x="3913121" y="73152"/>
            <a:ext cx="453763" cy="369332"/>
          </a:xfrm>
          <a:prstGeom prst="rect">
            <a:avLst/>
          </a:prstGeom>
          <a:noFill/>
        </p:spPr>
        <p:txBody>
          <a:bodyPr wrap="square" rtlCol="0">
            <a:spAutoFit/>
          </a:bodyPr>
          <a:lstStyle/>
          <a:p>
            <a:r>
              <a:rPr lang="en-US" dirty="0"/>
              <a:t>80</a:t>
            </a:r>
          </a:p>
        </p:txBody>
      </p:sp>
      <p:sp>
        <p:nvSpPr>
          <p:cNvPr id="27" name="TextBox 26">
            <a:extLst>
              <a:ext uri="{FF2B5EF4-FFF2-40B4-BE49-F238E27FC236}">
                <a16:creationId xmlns:a16="http://schemas.microsoft.com/office/drawing/2014/main" id="{0D678785-07BA-45E9-BC06-72FB838CDE4B}"/>
              </a:ext>
            </a:extLst>
          </p:cNvPr>
          <p:cNvSpPr txBox="1"/>
          <p:nvPr/>
        </p:nvSpPr>
        <p:spPr>
          <a:xfrm>
            <a:off x="4395522" y="73152"/>
            <a:ext cx="1148158" cy="369332"/>
          </a:xfrm>
          <a:prstGeom prst="rect">
            <a:avLst/>
          </a:prstGeom>
          <a:noFill/>
        </p:spPr>
        <p:txBody>
          <a:bodyPr wrap="square" rtlCol="0">
            <a:spAutoFit/>
          </a:bodyPr>
          <a:lstStyle/>
          <a:p>
            <a:r>
              <a:rPr lang="en-US" dirty="0" err="1"/>
              <a:t>nbnd</a:t>
            </a:r>
            <a:endParaRPr lang="en-US" dirty="0"/>
          </a:p>
        </p:txBody>
      </p:sp>
      <p:sp>
        <p:nvSpPr>
          <p:cNvPr id="28" name="TextBox 27">
            <a:extLst>
              <a:ext uri="{FF2B5EF4-FFF2-40B4-BE49-F238E27FC236}">
                <a16:creationId xmlns:a16="http://schemas.microsoft.com/office/drawing/2014/main" id="{710075FB-6A73-4E79-952F-CD72F96FFEA1}"/>
              </a:ext>
            </a:extLst>
          </p:cNvPr>
          <p:cNvSpPr txBox="1"/>
          <p:nvPr/>
        </p:nvSpPr>
        <p:spPr>
          <a:xfrm>
            <a:off x="2210945" y="241830"/>
            <a:ext cx="935026" cy="707886"/>
          </a:xfrm>
          <a:prstGeom prst="rect">
            <a:avLst/>
          </a:prstGeom>
          <a:noFill/>
        </p:spPr>
        <p:txBody>
          <a:bodyPr wrap="square" rtlCol="0">
            <a:spAutoFit/>
          </a:bodyPr>
          <a:lstStyle/>
          <a:p>
            <a:pPr algn="just"/>
            <a:r>
              <a:rPr lang="en-US" sz="2000" dirty="0"/>
              <a:t>.</a:t>
            </a:r>
          </a:p>
          <a:p>
            <a:pPr algn="just"/>
            <a:r>
              <a:rPr lang="en-US" sz="2000" dirty="0"/>
              <a:t>.</a:t>
            </a:r>
          </a:p>
        </p:txBody>
      </p:sp>
      <p:sp>
        <p:nvSpPr>
          <p:cNvPr id="29" name="TextBox 28">
            <a:extLst>
              <a:ext uri="{FF2B5EF4-FFF2-40B4-BE49-F238E27FC236}">
                <a16:creationId xmlns:a16="http://schemas.microsoft.com/office/drawing/2014/main" id="{5A4861F5-541A-41E3-A4E4-B5827D5EEAC0}"/>
              </a:ext>
            </a:extLst>
          </p:cNvPr>
          <p:cNvSpPr txBox="1"/>
          <p:nvPr/>
        </p:nvSpPr>
        <p:spPr>
          <a:xfrm>
            <a:off x="2113544" y="4659518"/>
            <a:ext cx="935026" cy="1200329"/>
          </a:xfrm>
          <a:prstGeom prst="rect">
            <a:avLst/>
          </a:prstGeom>
          <a:noFill/>
        </p:spPr>
        <p:txBody>
          <a:bodyPr wrap="square" rtlCol="0">
            <a:spAutoFit/>
          </a:bodyPr>
          <a:lstStyle/>
          <a:p>
            <a:pPr algn="just"/>
            <a:r>
              <a:rPr lang="en-US" sz="2400" dirty="0"/>
              <a:t>.</a:t>
            </a:r>
          </a:p>
          <a:p>
            <a:pPr algn="just"/>
            <a:r>
              <a:rPr lang="en-US" sz="2400" dirty="0"/>
              <a:t>.</a:t>
            </a:r>
          </a:p>
          <a:p>
            <a:pPr algn="just"/>
            <a:r>
              <a:rPr lang="en-US" sz="2400" dirty="0"/>
              <a:t>.</a:t>
            </a:r>
          </a:p>
        </p:txBody>
      </p:sp>
      <p:sp>
        <p:nvSpPr>
          <p:cNvPr id="30" name="Rectangle 29">
            <a:extLst>
              <a:ext uri="{FF2B5EF4-FFF2-40B4-BE49-F238E27FC236}">
                <a16:creationId xmlns:a16="http://schemas.microsoft.com/office/drawing/2014/main" id="{F2248F48-D513-407C-BFB6-26F052B3C415}"/>
              </a:ext>
            </a:extLst>
          </p:cNvPr>
          <p:cNvSpPr/>
          <p:nvPr/>
        </p:nvSpPr>
        <p:spPr>
          <a:xfrm rot="16200000">
            <a:off x="-851117" y="2825655"/>
            <a:ext cx="2419188" cy="369332"/>
          </a:xfrm>
          <a:prstGeom prst="rect">
            <a:avLst/>
          </a:prstGeom>
        </p:spPr>
        <p:txBody>
          <a:bodyPr wrap="none">
            <a:spAutoFit/>
          </a:bodyPr>
          <a:lstStyle/>
          <a:p>
            <a:r>
              <a:rPr lang="en-US" dirty="0" err="1"/>
              <a:t>num_alpha_ks_orbs</a:t>
            </a:r>
            <a:r>
              <a:rPr lang="en-US" dirty="0"/>
              <a:t> = 8</a:t>
            </a:r>
          </a:p>
        </p:txBody>
      </p:sp>
      <p:pic>
        <p:nvPicPr>
          <p:cNvPr id="31" name="Picture 30">
            <a:extLst>
              <a:ext uri="{FF2B5EF4-FFF2-40B4-BE49-F238E27FC236}">
                <a16:creationId xmlns:a16="http://schemas.microsoft.com/office/drawing/2014/main" id="{00C7A1C3-2873-45BB-A7D5-D5BE6A00498C}"/>
              </a:ext>
            </a:extLst>
          </p:cNvPr>
          <p:cNvPicPr>
            <a:picLocks noChangeAspect="1"/>
          </p:cNvPicPr>
          <p:nvPr/>
        </p:nvPicPr>
        <p:blipFill>
          <a:blip r:embed="rId2"/>
          <a:stretch>
            <a:fillRect/>
          </a:stretch>
        </p:blipFill>
        <p:spPr>
          <a:xfrm>
            <a:off x="6234794" y="1003081"/>
            <a:ext cx="5525142" cy="3636314"/>
          </a:xfrm>
          <a:prstGeom prst="rect">
            <a:avLst/>
          </a:prstGeom>
        </p:spPr>
      </p:pic>
      <p:sp>
        <p:nvSpPr>
          <p:cNvPr id="32" name="Rectangle 31">
            <a:extLst>
              <a:ext uri="{FF2B5EF4-FFF2-40B4-BE49-F238E27FC236}">
                <a16:creationId xmlns:a16="http://schemas.microsoft.com/office/drawing/2014/main" id="{5822B7AC-C736-42C3-AB68-8A2D58B4A32B}"/>
              </a:ext>
            </a:extLst>
          </p:cNvPr>
          <p:cNvSpPr/>
          <p:nvPr/>
        </p:nvSpPr>
        <p:spPr>
          <a:xfrm>
            <a:off x="6234794" y="1378680"/>
            <a:ext cx="1837824" cy="174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1B4BD3F-91F5-465B-96F7-E78DF9209C7D}"/>
              </a:ext>
            </a:extLst>
          </p:cNvPr>
          <p:cNvSpPr/>
          <p:nvPr/>
        </p:nvSpPr>
        <p:spPr>
          <a:xfrm>
            <a:off x="4255739" y="6210874"/>
            <a:ext cx="4474558" cy="369332"/>
          </a:xfrm>
          <a:prstGeom prst="rect">
            <a:avLst/>
          </a:prstGeom>
        </p:spPr>
        <p:txBody>
          <a:bodyPr wrap="none">
            <a:spAutoFit/>
          </a:bodyPr>
          <a:lstStyle/>
          <a:p>
            <a:r>
              <a:rPr lang="en-US" dirty="0">
                <a:solidFill>
                  <a:srgbClr val="000000"/>
                </a:solidFill>
              </a:rPr>
              <a:t> indexing of the bands in this file starts from 1</a:t>
            </a:r>
            <a:endParaRPr lang="en-US" dirty="0"/>
          </a:p>
        </p:txBody>
      </p:sp>
      <p:sp>
        <p:nvSpPr>
          <p:cNvPr id="34" name="Slide Number Placeholder 33">
            <a:extLst>
              <a:ext uri="{FF2B5EF4-FFF2-40B4-BE49-F238E27FC236}">
                <a16:creationId xmlns:a16="http://schemas.microsoft.com/office/drawing/2014/main" id="{9F3CBC22-D3CF-498D-827C-506218BD0952}"/>
              </a:ext>
            </a:extLst>
          </p:cNvPr>
          <p:cNvSpPr>
            <a:spLocks noGrp="1"/>
          </p:cNvSpPr>
          <p:nvPr>
            <p:ph type="sldNum" sz="quarter" idx="12"/>
          </p:nvPr>
        </p:nvSpPr>
        <p:spPr/>
        <p:txBody>
          <a:bodyPr/>
          <a:lstStyle/>
          <a:p>
            <a:fld id="{6DE3F6D3-09BA-4A33-BCD7-6F2C80A7DF7A}" type="slidenum">
              <a:rPr lang="en-US" smtClean="0"/>
              <a:t>7</a:t>
            </a:fld>
            <a:endParaRPr lang="en-US"/>
          </a:p>
        </p:txBody>
      </p:sp>
    </p:spTree>
    <p:extLst>
      <p:ext uri="{BB962C8B-B14F-4D97-AF65-F5344CB8AC3E}">
        <p14:creationId xmlns:p14="http://schemas.microsoft.com/office/powerpoint/2010/main" val="397964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2EBB26-6719-44BD-86D2-9D01C4370E6E}"/>
              </a:ext>
            </a:extLst>
          </p:cNvPr>
          <p:cNvSpPr txBox="1"/>
          <p:nvPr/>
        </p:nvSpPr>
        <p:spPr>
          <a:xfrm>
            <a:off x="1031278" y="625642"/>
            <a:ext cx="2316939" cy="369332"/>
          </a:xfrm>
          <a:prstGeom prst="rect">
            <a:avLst/>
          </a:prstGeom>
          <a:noFill/>
        </p:spPr>
        <p:txBody>
          <a:bodyPr wrap="square" rtlCol="0">
            <a:spAutoFit/>
          </a:bodyPr>
          <a:lstStyle/>
          <a:p>
            <a:r>
              <a:rPr lang="en-US" b="1" dirty="0">
                <a:solidFill>
                  <a:srgbClr val="C00000"/>
                </a:solidFill>
              </a:rPr>
              <a:t>Step 2_Output</a:t>
            </a:r>
          </a:p>
        </p:txBody>
      </p:sp>
      <p:pic>
        <p:nvPicPr>
          <p:cNvPr id="7" name="Picture 6">
            <a:extLst>
              <a:ext uri="{FF2B5EF4-FFF2-40B4-BE49-F238E27FC236}">
                <a16:creationId xmlns:a16="http://schemas.microsoft.com/office/drawing/2014/main" id="{EDC2E25C-4EBA-42A0-811A-1B40C71D1F17}"/>
              </a:ext>
            </a:extLst>
          </p:cNvPr>
          <p:cNvPicPr>
            <a:picLocks noChangeAspect="1"/>
          </p:cNvPicPr>
          <p:nvPr/>
        </p:nvPicPr>
        <p:blipFill>
          <a:blip r:embed="rId2"/>
          <a:stretch>
            <a:fillRect/>
          </a:stretch>
        </p:blipFill>
        <p:spPr>
          <a:xfrm>
            <a:off x="131513" y="1364306"/>
            <a:ext cx="5819991" cy="3618545"/>
          </a:xfrm>
          <a:prstGeom prst="rect">
            <a:avLst/>
          </a:prstGeom>
        </p:spPr>
      </p:pic>
      <p:pic>
        <p:nvPicPr>
          <p:cNvPr id="8" name="Picture 7">
            <a:extLst>
              <a:ext uri="{FF2B5EF4-FFF2-40B4-BE49-F238E27FC236}">
                <a16:creationId xmlns:a16="http://schemas.microsoft.com/office/drawing/2014/main" id="{44546964-6E31-46EE-B89E-3C2731573210}"/>
              </a:ext>
            </a:extLst>
          </p:cNvPr>
          <p:cNvPicPr>
            <a:picLocks noChangeAspect="1"/>
          </p:cNvPicPr>
          <p:nvPr/>
        </p:nvPicPr>
        <p:blipFill>
          <a:blip r:embed="rId3"/>
          <a:stretch>
            <a:fillRect/>
          </a:stretch>
        </p:blipFill>
        <p:spPr>
          <a:xfrm>
            <a:off x="6570500" y="1388793"/>
            <a:ext cx="4450426" cy="3713752"/>
          </a:xfrm>
          <a:prstGeom prst="rect">
            <a:avLst/>
          </a:prstGeom>
        </p:spPr>
      </p:pic>
      <p:sp>
        <p:nvSpPr>
          <p:cNvPr id="9" name="TextBox 8">
            <a:extLst>
              <a:ext uri="{FF2B5EF4-FFF2-40B4-BE49-F238E27FC236}">
                <a16:creationId xmlns:a16="http://schemas.microsoft.com/office/drawing/2014/main" id="{223E9943-4E2A-4AB1-B3C6-75E936D7AE8E}"/>
              </a:ext>
            </a:extLst>
          </p:cNvPr>
          <p:cNvSpPr txBox="1"/>
          <p:nvPr/>
        </p:nvSpPr>
        <p:spPr>
          <a:xfrm>
            <a:off x="506355" y="5376874"/>
            <a:ext cx="4379496" cy="369332"/>
          </a:xfrm>
          <a:prstGeom prst="rect">
            <a:avLst/>
          </a:prstGeom>
          <a:noFill/>
        </p:spPr>
        <p:txBody>
          <a:bodyPr wrap="square" rtlCol="0">
            <a:spAutoFit/>
          </a:bodyPr>
          <a:lstStyle/>
          <a:p>
            <a:r>
              <a:rPr lang="en-US" b="1" u="sng" dirty="0"/>
              <a:t>And res folder with the following data:</a:t>
            </a:r>
          </a:p>
        </p:txBody>
      </p:sp>
      <p:sp>
        <p:nvSpPr>
          <p:cNvPr id="10" name="Rectangle 9">
            <a:extLst>
              <a:ext uri="{FF2B5EF4-FFF2-40B4-BE49-F238E27FC236}">
                <a16:creationId xmlns:a16="http://schemas.microsoft.com/office/drawing/2014/main" id="{3851E8B9-F092-4F37-9826-2F42ACA58527}"/>
              </a:ext>
            </a:extLst>
          </p:cNvPr>
          <p:cNvSpPr/>
          <p:nvPr/>
        </p:nvSpPr>
        <p:spPr>
          <a:xfrm>
            <a:off x="367704" y="5770693"/>
            <a:ext cx="9704446"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S: Overlap matrix for time-step "N" in the Kohn-Sham orbital basis</a:t>
            </a:r>
          </a:p>
          <a:p>
            <a:r>
              <a:rPr lang="en-US" dirty="0"/>
              <a:t>St: Time-derivative Overlap matrix for time-step "N" and "N+1" in the Kohn-Sham orbital basis</a:t>
            </a:r>
          </a:p>
          <a:p>
            <a:r>
              <a:rPr lang="en-US" dirty="0" err="1"/>
              <a:t>Hvib</a:t>
            </a:r>
            <a:r>
              <a:rPr lang="en-US" dirty="0"/>
              <a:t>: </a:t>
            </a:r>
            <a:r>
              <a:rPr lang="en-US" dirty="0" err="1"/>
              <a:t>Vibronic</a:t>
            </a:r>
            <a:r>
              <a:rPr lang="en-US" dirty="0"/>
              <a:t> Hamiltonian matrix for the time-step "N" and "N+1" in the Kohn-Sham orbital basis</a:t>
            </a:r>
          </a:p>
        </p:txBody>
      </p:sp>
      <p:sp>
        <p:nvSpPr>
          <p:cNvPr id="11" name="Slide Number Placeholder 10">
            <a:extLst>
              <a:ext uri="{FF2B5EF4-FFF2-40B4-BE49-F238E27FC236}">
                <a16:creationId xmlns:a16="http://schemas.microsoft.com/office/drawing/2014/main" id="{6714ABBA-1B85-45EC-8387-3099D1C312B0}"/>
              </a:ext>
            </a:extLst>
          </p:cNvPr>
          <p:cNvSpPr>
            <a:spLocks noGrp="1"/>
          </p:cNvSpPr>
          <p:nvPr>
            <p:ph type="sldNum" sz="quarter" idx="12"/>
          </p:nvPr>
        </p:nvSpPr>
        <p:spPr/>
        <p:txBody>
          <a:bodyPr/>
          <a:lstStyle/>
          <a:p>
            <a:fld id="{6DE3F6D3-09BA-4A33-BCD7-6F2C80A7DF7A}" type="slidenum">
              <a:rPr lang="en-US" smtClean="0"/>
              <a:t>8</a:t>
            </a:fld>
            <a:endParaRPr lang="en-US"/>
          </a:p>
        </p:txBody>
      </p:sp>
    </p:spTree>
    <p:extLst>
      <p:ext uri="{BB962C8B-B14F-4D97-AF65-F5344CB8AC3E}">
        <p14:creationId xmlns:p14="http://schemas.microsoft.com/office/powerpoint/2010/main" val="346702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7B3BEB-1977-45FE-A4E2-745200A06AF1}"/>
              </a:ext>
            </a:extLst>
          </p:cNvPr>
          <p:cNvSpPr txBox="1"/>
          <p:nvPr/>
        </p:nvSpPr>
        <p:spPr>
          <a:xfrm>
            <a:off x="717261" y="625098"/>
            <a:ext cx="3128211" cy="369332"/>
          </a:xfrm>
          <a:prstGeom prst="rect">
            <a:avLst/>
          </a:prstGeom>
          <a:noFill/>
        </p:spPr>
        <p:txBody>
          <a:bodyPr wrap="square" rtlCol="0">
            <a:spAutoFit/>
          </a:bodyPr>
          <a:lstStyle/>
          <a:p>
            <a:r>
              <a:rPr lang="en-US" b="1" dirty="0">
                <a:solidFill>
                  <a:srgbClr val="C00000"/>
                </a:solidFill>
              </a:rPr>
              <a:t>Step3</a:t>
            </a:r>
          </a:p>
        </p:txBody>
      </p:sp>
      <p:sp>
        <p:nvSpPr>
          <p:cNvPr id="6" name="Rectangle 5">
            <a:extLst>
              <a:ext uri="{FF2B5EF4-FFF2-40B4-BE49-F238E27FC236}">
                <a16:creationId xmlns:a16="http://schemas.microsoft.com/office/drawing/2014/main" id="{80D7B29A-7E30-4FA8-9265-B27D8397DAB9}"/>
              </a:ext>
            </a:extLst>
          </p:cNvPr>
          <p:cNvSpPr/>
          <p:nvPr/>
        </p:nvSpPr>
        <p:spPr>
          <a:xfrm>
            <a:off x="717261" y="1548906"/>
            <a:ext cx="4931543" cy="369332"/>
          </a:xfrm>
          <a:prstGeom prst="rect">
            <a:avLst/>
          </a:prstGeom>
        </p:spPr>
        <p:txBody>
          <a:bodyPr wrap="none">
            <a:spAutoFit/>
          </a:bodyPr>
          <a:lstStyle/>
          <a:p>
            <a:r>
              <a:rPr lang="en-US" dirty="0">
                <a:solidFill>
                  <a:srgbClr val="000000"/>
                </a:solidFill>
              </a:rPr>
              <a:t>According to </a:t>
            </a:r>
            <a:r>
              <a:rPr lang="en-US" dirty="0" err="1">
                <a:solidFill>
                  <a:srgbClr val="000000"/>
                </a:solidFill>
              </a:rPr>
              <a:t>vibronic</a:t>
            </a:r>
            <a:r>
              <a:rPr lang="en-US" dirty="0">
                <a:solidFill>
                  <a:srgbClr val="000000"/>
                </a:solidFill>
              </a:rPr>
              <a:t> Hamiltonian files from step 2</a:t>
            </a:r>
            <a:endParaRPr lang="en-US" dirty="0"/>
          </a:p>
        </p:txBody>
      </p:sp>
      <p:sp>
        <p:nvSpPr>
          <p:cNvPr id="7" name="Rectangle 6">
            <a:extLst>
              <a:ext uri="{FF2B5EF4-FFF2-40B4-BE49-F238E27FC236}">
                <a16:creationId xmlns:a16="http://schemas.microsoft.com/office/drawing/2014/main" id="{F7735786-AD84-4521-BEDC-67F288720399}"/>
              </a:ext>
            </a:extLst>
          </p:cNvPr>
          <p:cNvSpPr/>
          <p:nvPr/>
        </p:nvSpPr>
        <p:spPr>
          <a:xfrm>
            <a:off x="758561" y="1271668"/>
            <a:ext cx="10234863" cy="369332"/>
          </a:xfrm>
          <a:prstGeom prst="rect">
            <a:avLst/>
          </a:prstGeom>
        </p:spPr>
        <p:txBody>
          <a:bodyPr wrap="square">
            <a:spAutoFit/>
          </a:bodyPr>
          <a:lstStyle/>
          <a:p>
            <a:r>
              <a:rPr lang="en-US" dirty="0">
                <a:solidFill>
                  <a:srgbClr val="000000"/>
                </a:solidFill>
              </a:rPr>
              <a:t>we will compute the energies and nonadiabatic couplings in the Slater determinant basis</a:t>
            </a:r>
            <a:endParaRPr lang="en-US" dirty="0"/>
          </a:p>
        </p:txBody>
      </p:sp>
      <p:sp>
        <p:nvSpPr>
          <p:cNvPr id="9" name="Rectangle 8">
            <a:extLst>
              <a:ext uri="{FF2B5EF4-FFF2-40B4-BE49-F238E27FC236}">
                <a16:creationId xmlns:a16="http://schemas.microsoft.com/office/drawing/2014/main" id="{1B718D20-EEAD-49FB-BBC6-A23E139E3ED7}"/>
              </a:ext>
            </a:extLst>
          </p:cNvPr>
          <p:cNvSpPr/>
          <p:nvPr/>
        </p:nvSpPr>
        <p:spPr>
          <a:xfrm>
            <a:off x="418280" y="5520612"/>
            <a:ext cx="5332854" cy="646331"/>
          </a:xfrm>
          <a:prstGeom prst="rect">
            <a:avLst/>
          </a:prstGeom>
        </p:spPr>
        <p:txBody>
          <a:bodyPr wrap="square">
            <a:spAutoFit/>
          </a:bodyPr>
          <a:lstStyle/>
          <a:p>
            <a:r>
              <a:rPr lang="en-US" dirty="0">
                <a:solidFill>
                  <a:srgbClr val="000000"/>
                </a:solidFill>
              </a:rPr>
              <a:t>Using </a:t>
            </a:r>
            <a:r>
              <a:rPr lang="en-US" dirty="0"/>
              <a:t>S, St and </a:t>
            </a:r>
            <a:r>
              <a:rPr lang="en-US" dirty="0" err="1"/>
              <a:t>Hvib</a:t>
            </a:r>
            <a:r>
              <a:rPr lang="en-US" dirty="0"/>
              <a:t> from step2 to calculate </a:t>
            </a:r>
            <a:r>
              <a:rPr lang="en-US" dirty="0" err="1"/>
              <a:t>vibronic</a:t>
            </a:r>
            <a:r>
              <a:rPr lang="en-US" dirty="0"/>
              <a:t> Hamiltonian in the Slater Determinant basis.</a:t>
            </a:r>
          </a:p>
        </p:txBody>
      </p:sp>
      <p:sp>
        <p:nvSpPr>
          <p:cNvPr id="10" name="Rectangle 9">
            <a:extLst>
              <a:ext uri="{FF2B5EF4-FFF2-40B4-BE49-F238E27FC236}">
                <a16:creationId xmlns:a16="http://schemas.microsoft.com/office/drawing/2014/main" id="{F09EBC9D-6353-455A-8E1C-FE796C3A917F}"/>
              </a:ext>
            </a:extLst>
          </p:cNvPr>
          <p:cNvSpPr/>
          <p:nvPr/>
        </p:nvSpPr>
        <p:spPr>
          <a:xfrm>
            <a:off x="71042" y="2223003"/>
            <a:ext cx="7986678" cy="369332"/>
          </a:xfrm>
          <a:prstGeom prst="rect">
            <a:avLst/>
          </a:prstGeom>
        </p:spPr>
        <p:txBody>
          <a:bodyPr wrap="square">
            <a:spAutoFit/>
          </a:bodyPr>
          <a:lstStyle/>
          <a:p>
            <a:r>
              <a:rPr lang="en-US" b="1" dirty="0">
                <a:solidFill>
                  <a:srgbClr val="000000"/>
                </a:solidFill>
              </a:rPr>
              <a:t>We use Libra to auto-generate a Slater determinant basis</a:t>
            </a:r>
            <a:endParaRPr lang="en-US" b="1" i="0" dirty="0">
              <a:solidFill>
                <a:srgbClr val="000000"/>
              </a:solidFill>
              <a:effectLst/>
            </a:endParaRPr>
          </a:p>
        </p:txBody>
      </p:sp>
      <p:pic>
        <p:nvPicPr>
          <p:cNvPr id="11" name="Picture 10">
            <a:extLst>
              <a:ext uri="{FF2B5EF4-FFF2-40B4-BE49-F238E27FC236}">
                <a16:creationId xmlns:a16="http://schemas.microsoft.com/office/drawing/2014/main" id="{C5B608C4-FDD6-45DA-AEA9-4C48AAC359E9}"/>
              </a:ext>
            </a:extLst>
          </p:cNvPr>
          <p:cNvPicPr>
            <a:picLocks noChangeAspect="1"/>
          </p:cNvPicPr>
          <p:nvPr/>
        </p:nvPicPr>
        <p:blipFill>
          <a:blip r:embed="rId2"/>
          <a:stretch>
            <a:fillRect/>
          </a:stretch>
        </p:blipFill>
        <p:spPr>
          <a:xfrm>
            <a:off x="298713" y="2709896"/>
            <a:ext cx="6515845" cy="2150862"/>
          </a:xfrm>
          <a:prstGeom prst="rect">
            <a:avLst/>
          </a:prstGeom>
        </p:spPr>
      </p:pic>
      <p:pic>
        <p:nvPicPr>
          <p:cNvPr id="12" name="Picture 11">
            <a:extLst>
              <a:ext uri="{FF2B5EF4-FFF2-40B4-BE49-F238E27FC236}">
                <a16:creationId xmlns:a16="http://schemas.microsoft.com/office/drawing/2014/main" id="{047F32A0-7027-4E6F-8897-1B521FC86C6A}"/>
              </a:ext>
            </a:extLst>
          </p:cNvPr>
          <p:cNvPicPr>
            <a:picLocks noChangeAspect="1"/>
          </p:cNvPicPr>
          <p:nvPr/>
        </p:nvPicPr>
        <p:blipFill rotWithShape="1">
          <a:blip r:embed="rId3"/>
          <a:srcRect r="41927"/>
          <a:stretch/>
        </p:blipFill>
        <p:spPr>
          <a:xfrm>
            <a:off x="5751134" y="4892443"/>
            <a:ext cx="5244583" cy="1802545"/>
          </a:xfrm>
          <a:prstGeom prst="rect">
            <a:avLst/>
          </a:prstGeom>
        </p:spPr>
      </p:pic>
      <p:sp>
        <p:nvSpPr>
          <p:cNvPr id="13" name="Rectangle 12">
            <a:extLst>
              <a:ext uri="{FF2B5EF4-FFF2-40B4-BE49-F238E27FC236}">
                <a16:creationId xmlns:a16="http://schemas.microsoft.com/office/drawing/2014/main" id="{0F2835C6-2BF0-4BC5-81B9-353C6F3852FA}"/>
              </a:ext>
            </a:extLst>
          </p:cNvPr>
          <p:cNvSpPr/>
          <p:nvPr/>
        </p:nvSpPr>
        <p:spPr>
          <a:xfrm>
            <a:off x="143377" y="2693514"/>
            <a:ext cx="1837824" cy="174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CDF336-A80B-4A6C-994A-DF063E681291}"/>
              </a:ext>
            </a:extLst>
          </p:cNvPr>
          <p:cNvSpPr/>
          <p:nvPr/>
        </p:nvSpPr>
        <p:spPr>
          <a:xfrm>
            <a:off x="71042" y="3037161"/>
            <a:ext cx="1837824" cy="3248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0158B4BF-3B1E-4265-9A8F-35C432AAF263}"/>
              </a:ext>
            </a:extLst>
          </p:cNvPr>
          <p:cNvSpPr>
            <a:spLocks noGrp="1"/>
          </p:cNvSpPr>
          <p:nvPr>
            <p:ph type="sldNum" sz="quarter" idx="12"/>
          </p:nvPr>
        </p:nvSpPr>
        <p:spPr/>
        <p:txBody>
          <a:bodyPr/>
          <a:lstStyle/>
          <a:p>
            <a:fld id="{6DE3F6D3-09BA-4A33-BCD7-6F2C80A7DF7A}" type="slidenum">
              <a:rPr lang="en-US" smtClean="0"/>
              <a:t>9</a:t>
            </a:fld>
            <a:endParaRPr lang="en-US"/>
          </a:p>
        </p:txBody>
      </p:sp>
    </p:spTree>
    <p:extLst>
      <p:ext uri="{BB962C8B-B14F-4D97-AF65-F5344CB8AC3E}">
        <p14:creationId xmlns:p14="http://schemas.microsoft.com/office/powerpoint/2010/main" val="2057059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914</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leili rassouli</dc:creator>
  <cp:lastModifiedBy>leili rassouli</cp:lastModifiedBy>
  <cp:revision>38</cp:revision>
  <dcterms:created xsi:type="dcterms:W3CDTF">2021-06-23T00:31:29Z</dcterms:created>
  <dcterms:modified xsi:type="dcterms:W3CDTF">2021-06-25T00:59:34Z</dcterms:modified>
</cp:coreProperties>
</file>