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46" r:id="rId2"/>
    <p:sldId id="378" r:id="rId3"/>
    <p:sldId id="399" r:id="rId4"/>
    <p:sldId id="326" r:id="rId5"/>
    <p:sldId id="356" r:id="rId6"/>
    <p:sldId id="392" r:id="rId7"/>
    <p:sldId id="352" r:id="rId8"/>
    <p:sldId id="357" r:id="rId9"/>
    <p:sldId id="372" r:id="rId10"/>
    <p:sldId id="370" r:id="rId11"/>
    <p:sldId id="353" r:id="rId12"/>
    <p:sldId id="328" r:id="rId13"/>
    <p:sldId id="324" r:id="rId14"/>
    <p:sldId id="319" r:id="rId15"/>
    <p:sldId id="373" r:id="rId16"/>
    <p:sldId id="393" r:id="rId17"/>
    <p:sldId id="391" r:id="rId18"/>
    <p:sldId id="390" r:id="rId19"/>
    <p:sldId id="384" r:id="rId20"/>
    <p:sldId id="394" r:id="rId21"/>
    <p:sldId id="34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3300"/>
    <a:srgbClr val="FF0066"/>
    <a:srgbClr val="993366"/>
    <a:srgbClr val="1F159F"/>
    <a:srgbClr val="3629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66667" autoAdjust="0"/>
  </p:normalViewPr>
  <p:slideViewPr>
    <p:cSldViewPr snapToGrid="0">
      <p:cViewPr varScale="1">
        <p:scale>
          <a:sx n="123" d="100"/>
          <a:sy n="123" d="100"/>
        </p:scale>
        <p:origin x="438" y="102"/>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F00982-ABE5-410D-942C-56C003426578}" type="datetimeFigureOut">
              <a:rPr lang="en-US" smtClean="0"/>
              <a:pPr/>
              <a:t>6/26/2024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C973A-C4AD-4066-BDCE-66D13E7774CA}" type="slidenum">
              <a:rPr lang="en-US" smtClean="0"/>
              <a:pPr/>
              <a:t>‹#›</a:t>
            </a:fld>
            <a:endParaRPr lang="en-US"/>
          </a:p>
        </p:txBody>
      </p:sp>
    </p:spTree>
    <p:extLst>
      <p:ext uri="{BB962C8B-B14F-4D97-AF65-F5344CB8AC3E}">
        <p14:creationId xmlns:p14="http://schemas.microsoft.com/office/powerpoint/2010/main" val="39446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CC973A-C4AD-4066-BDCE-66D13E7774CA}" type="slidenum">
              <a:rPr lang="en-US" smtClean="0"/>
              <a:pPr/>
              <a:t>2</a:t>
            </a:fld>
            <a:endParaRPr lang="en-US"/>
          </a:p>
        </p:txBody>
      </p:sp>
    </p:spTree>
    <p:extLst>
      <p:ext uri="{BB962C8B-B14F-4D97-AF65-F5344CB8AC3E}">
        <p14:creationId xmlns:p14="http://schemas.microsoft.com/office/powerpoint/2010/main" val="197481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CC973A-C4AD-4066-BDCE-66D13E7774CA}" type="slidenum">
              <a:rPr lang="en-US" smtClean="0"/>
              <a:pPr/>
              <a:t>7</a:t>
            </a:fld>
            <a:endParaRPr lang="en-US"/>
          </a:p>
        </p:txBody>
      </p:sp>
    </p:spTree>
    <p:extLst>
      <p:ext uri="{BB962C8B-B14F-4D97-AF65-F5344CB8AC3E}">
        <p14:creationId xmlns:p14="http://schemas.microsoft.com/office/powerpoint/2010/main" val="219559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534CD0-F032-47B0-B95C-1A642CFEB5F1}" type="datetime1">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212624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A3B1F-F07F-4478-9E50-1180545E244B}" type="datetime1">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14572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05D59F-439E-46E9-9BD9-0415E4A4F842}" type="datetime1">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102245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A40C1-CB93-43AF-938D-B3BFFE9AA563}" type="datetime1">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407736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4291B-96DB-4563-8C17-6A1811C503AC}" type="datetime1">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240465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4D959B-E6D5-4CA0-9BBF-20655E228D39}" type="datetime1">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289573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0F1F5C-529D-4361-B28C-DDF3179AC6DA}" type="datetime1">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368322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23F2BB-99BC-4EA8-8E63-5E8B340ED7D9}" type="datetime1">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109065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F66A7-9A9D-46E5-B275-659B23972FDB}" type="datetime1">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228189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0D7DBE-02FA-4A8C-947D-65FC304CDF5D}" type="datetime1">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5185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9580C2-BAE3-4C7C-89A4-5070B24B1FFB}" type="datetime1">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75E9F9-C243-4524-A2A8-22188A3EA96B}" type="slidenum">
              <a:rPr lang="en-IN" smtClean="0"/>
              <a:pPr/>
              <a:t>‹#›</a:t>
            </a:fld>
            <a:endParaRPr lang="en-IN"/>
          </a:p>
        </p:txBody>
      </p:sp>
    </p:spTree>
    <p:extLst>
      <p:ext uri="{BB962C8B-B14F-4D97-AF65-F5344CB8AC3E}">
        <p14:creationId xmlns:p14="http://schemas.microsoft.com/office/powerpoint/2010/main" val="59603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D935E-D781-4355-AACD-44716B6C2CB5}" type="datetime1">
              <a:rPr lang="en-IN" smtClean="0"/>
              <a:t>26-06-2024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5E9F9-C243-4524-A2A8-22188A3EA96B}" type="slidenum">
              <a:rPr lang="en-IN" smtClean="0"/>
              <a:pPr/>
              <a:t>‹#›</a:t>
            </a:fld>
            <a:endParaRPr lang="en-IN"/>
          </a:p>
        </p:txBody>
      </p:sp>
    </p:spTree>
    <p:extLst>
      <p:ext uri="{BB962C8B-B14F-4D97-AF65-F5344CB8AC3E}">
        <p14:creationId xmlns:p14="http://schemas.microsoft.com/office/powerpoint/2010/main" val="695001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chemistryviews.org/details/ezine/9017541/Why_Does_C2_Cause_so_Many_Problems.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chemistryviews.org/details/ezine/9017541/Why_Does_C2_Cause_so_Many_Problems.html" TargetMode="External"/><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126133"/>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How to Estimate the Number of Bonds in 2</a:t>
            </a:r>
            <a:r>
              <a:rPr lang="en-US" sz="2800" b="1" baseline="30000" dirty="0">
                <a:latin typeface="Century" panose="02040604050505020304" pitchFamily="18" charset="0"/>
              </a:rPr>
              <a:t>nd</a:t>
            </a:r>
            <a:r>
              <a:rPr lang="en-US" sz="2800" b="1" dirty="0">
                <a:latin typeface="Century" panose="02040604050505020304" pitchFamily="18" charset="0"/>
              </a:rPr>
              <a:t> row Diatomic Molecules from Excited State Potential Energy Curves: A Theoretical Treatise</a:t>
            </a:r>
          </a:p>
        </p:txBody>
      </p:sp>
      <p:sp>
        <p:nvSpPr>
          <p:cNvPr id="11" name="TextBox 10">
            <a:extLst>
              <a:ext uri="{FF2B5EF4-FFF2-40B4-BE49-F238E27FC236}">
                <a16:creationId xmlns:a16="http://schemas.microsoft.com/office/drawing/2014/main" id="{CC053B7C-9E31-4611-B9F7-8DC47143E717}"/>
              </a:ext>
            </a:extLst>
          </p:cNvPr>
          <p:cNvSpPr txBox="1"/>
          <p:nvPr/>
        </p:nvSpPr>
        <p:spPr>
          <a:xfrm>
            <a:off x="3380882" y="4003314"/>
            <a:ext cx="4724400" cy="2308324"/>
          </a:xfrm>
          <a:prstGeom prst="rect">
            <a:avLst/>
          </a:prstGeom>
          <a:noFill/>
        </p:spPr>
        <p:txBody>
          <a:bodyPr wrap="square" rtlCol="0">
            <a:spAutoFit/>
          </a:bodyPr>
          <a:lstStyle/>
          <a:p>
            <a:pPr algn="ctr"/>
            <a:r>
              <a:rPr lang="en-US" sz="2400" dirty="0">
                <a:solidFill>
                  <a:schemeClr val="accent5">
                    <a:lumMod val="50000"/>
                  </a:schemeClr>
                </a:solidFill>
                <a:latin typeface="Century Gothic" panose="020B0502020202020204" pitchFamily="34" charset="0"/>
              </a:rPr>
              <a:t>Indian Association for the Cultivation of Science</a:t>
            </a:r>
          </a:p>
          <a:p>
            <a:pPr algn="ctr"/>
            <a:r>
              <a:rPr lang="en-US" sz="2400" dirty="0">
                <a:solidFill>
                  <a:schemeClr val="accent5">
                    <a:lumMod val="50000"/>
                  </a:schemeClr>
                </a:solidFill>
                <a:latin typeface="Century Gothic" panose="020B0502020202020204" pitchFamily="34" charset="0"/>
              </a:rPr>
              <a:t>Kolkata, India</a:t>
            </a:r>
          </a:p>
          <a:p>
            <a:pPr algn="ctr"/>
            <a:endParaRPr lang="en-US" sz="2400" dirty="0">
              <a:solidFill>
                <a:schemeClr val="accent2">
                  <a:lumMod val="75000"/>
                </a:schemeClr>
              </a:solidFill>
              <a:latin typeface="Century Gothic" panose="020B0502020202020204" pitchFamily="34" charset="0"/>
            </a:endParaRPr>
          </a:p>
          <a:p>
            <a:pPr algn="ctr"/>
            <a:r>
              <a:rPr lang="en-US" sz="2400" dirty="0">
                <a:solidFill>
                  <a:schemeClr val="accent2">
                    <a:lumMod val="75000"/>
                  </a:schemeClr>
                </a:solidFill>
                <a:latin typeface="Century Gothic" panose="020B0502020202020204" pitchFamily="34" charset="0"/>
              </a:rPr>
              <a:t>Ishita Bhattacharjee</a:t>
            </a:r>
          </a:p>
          <a:p>
            <a:pPr algn="ctr"/>
            <a:r>
              <a:rPr lang="en-US" sz="2400" dirty="0">
                <a:solidFill>
                  <a:schemeClr val="accent2">
                    <a:lumMod val="75000"/>
                  </a:schemeClr>
                </a:solidFill>
                <a:latin typeface="Century Gothic" panose="020B0502020202020204" pitchFamily="34" charset="0"/>
              </a:rPr>
              <a:t>School of Chemical Sciences</a:t>
            </a:r>
          </a:p>
        </p:txBody>
      </p:sp>
      <p:pic>
        <p:nvPicPr>
          <p:cNvPr id="12" name="Picture 2" descr="https://media.9curry.com/uploads/organization/image/305/iacs-kolkata.png">
            <a:extLst>
              <a:ext uri="{FF2B5EF4-FFF2-40B4-BE49-F238E27FC236}">
                <a16:creationId xmlns:a16="http://schemas.microsoft.com/office/drawing/2014/main" id="{435EAFB9-0D67-451B-B9B7-C2720DFCA8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146" y="2572027"/>
            <a:ext cx="990599" cy="990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iacs.res.in/upload_files/slideimage/orig/1_5731ba2ee3319_14628767189306.jpg">
            <a:extLst>
              <a:ext uri="{FF2B5EF4-FFF2-40B4-BE49-F238E27FC236}">
                <a16:creationId xmlns:a16="http://schemas.microsoft.com/office/drawing/2014/main" id="{563C63D6-D757-431E-A08D-75F533583410}"/>
              </a:ext>
            </a:extLst>
          </p:cNvPr>
          <p:cNvPicPr>
            <a:picLocks noChangeAspect="1" noChangeArrowheads="1"/>
          </p:cNvPicPr>
          <p:nvPr/>
        </p:nvPicPr>
        <p:blipFill>
          <a:blip r:embed="rId3"/>
          <a:srcRect/>
          <a:stretch>
            <a:fillRect/>
          </a:stretch>
        </p:blipFill>
        <p:spPr bwMode="auto">
          <a:xfrm>
            <a:off x="1511154" y="1700524"/>
            <a:ext cx="2906056" cy="1924214"/>
          </a:xfrm>
          <a:prstGeom prst="rect">
            <a:avLst/>
          </a:prstGeom>
          <a:noFill/>
        </p:spPr>
      </p:pic>
      <p:pic>
        <p:nvPicPr>
          <p:cNvPr id="14" name="Picture 4" descr="http://iacs.res.in/upload_files/slideimage/orig/1_5731ba2eeaa81_14628767189612.jpg">
            <a:extLst>
              <a:ext uri="{FF2B5EF4-FFF2-40B4-BE49-F238E27FC236}">
                <a16:creationId xmlns:a16="http://schemas.microsoft.com/office/drawing/2014/main" id="{6381094C-67AA-4D91-B159-D49EA7DF90FB}"/>
              </a:ext>
            </a:extLst>
          </p:cNvPr>
          <p:cNvPicPr>
            <a:picLocks noChangeAspect="1" noChangeArrowheads="1"/>
          </p:cNvPicPr>
          <p:nvPr/>
        </p:nvPicPr>
        <p:blipFill>
          <a:blip r:embed="rId4"/>
          <a:srcRect/>
          <a:stretch>
            <a:fillRect/>
          </a:stretch>
        </p:blipFill>
        <p:spPr bwMode="auto">
          <a:xfrm>
            <a:off x="6733682" y="1808357"/>
            <a:ext cx="2743200" cy="1816381"/>
          </a:xfrm>
          <a:prstGeom prst="rect">
            <a:avLst/>
          </a:prstGeom>
          <a:noFill/>
        </p:spPr>
      </p:pic>
      <p:sp>
        <p:nvSpPr>
          <p:cNvPr id="8" name="Slide Number Placeholder 28">
            <a:extLst>
              <a:ext uri="{FF2B5EF4-FFF2-40B4-BE49-F238E27FC236}">
                <a16:creationId xmlns:a16="http://schemas.microsoft.com/office/drawing/2014/main" id="{F827A72B-CAFD-4602-823A-E25783123081}"/>
              </a:ext>
            </a:extLst>
          </p:cNvPr>
          <p:cNvSpPr txBox="1">
            <a:spLocks/>
          </p:cNvSpPr>
          <p:nvPr/>
        </p:nvSpPr>
        <p:spPr>
          <a:xfrm>
            <a:off x="11352462" y="6489699"/>
            <a:ext cx="81914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5E9F9-C243-4524-A2A8-22188A3EA96B}" type="slidenum">
              <a:rPr lang="en-IN" sz="1400" smtClean="0">
                <a:solidFill>
                  <a:schemeClr val="tx1"/>
                </a:solidFill>
                <a:latin typeface="Century" pitchFamily="18" charset="0"/>
              </a:rPr>
              <a:pPr/>
              <a:t>1</a:t>
            </a:fld>
            <a:endParaRPr lang="en-IN" sz="1400" dirty="0">
              <a:solidFill>
                <a:schemeClr val="tx1"/>
              </a:solidFill>
              <a:latin typeface="Century"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AFF9D2-9100-4475-8FDD-136B1A307364}"/>
              </a:ext>
            </a:extLst>
          </p:cNvPr>
          <p:cNvSpPr/>
          <p:nvPr/>
        </p:nvSpPr>
        <p:spPr>
          <a:xfrm>
            <a:off x="0" y="930872"/>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Understanding Multiple Bonding from an Excited State Perspective </a:t>
            </a:r>
          </a:p>
        </p:txBody>
      </p:sp>
      <p:sp>
        <p:nvSpPr>
          <p:cNvPr id="4" name="Rectangle 3">
            <a:extLst>
              <a:ext uri="{FF2B5EF4-FFF2-40B4-BE49-F238E27FC236}">
                <a16:creationId xmlns:a16="http://schemas.microsoft.com/office/drawing/2014/main" id="{0689CDF6-1FC6-49A7-BFA3-8219EBC920EF}"/>
              </a:ext>
            </a:extLst>
          </p:cNvPr>
          <p:cNvSpPr/>
          <p:nvPr/>
        </p:nvSpPr>
        <p:spPr>
          <a:xfrm>
            <a:off x="4069492" y="1732"/>
            <a:ext cx="8122508"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Nature of </a:t>
            </a:r>
            <a:r>
              <a:rPr lang="en-US" sz="3200" b="1" dirty="0" err="1">
                <a:solidFill>
                  <a:schemeClr val="bg1"/>
                </a:solidFill>
                <a:latin typeface="Century" pitchFamily="18" charset="0"/>
              </a:rPr>
              <a:t>Homodiatomic</a:t>
            </a:r>
            <a:r>
              <a:rPr lang="en-US" sz="3200" b="1" dirty="0">
                <a:solidFill>
                  <a:schemeClr val="bg1"/>
                </a:solidFill>
                <a:latin typeface="Century" pitchFamily="18" charset="0"/>
              </a:rPr>
              <a:t> Species</a:t>
            </a:r>
            <a:endParaRPr lang="en-US" sz="3200" b="1" baseline="-25000" dirty="0">
              <a:solidFill>
                <a:schemeClr val="bg1"/>
              </a:solidFill>
              <a:latin typeface="Century" pitchFamily="18" charset="0"/>
            </a:endParaRPr>
          </a:p>
        </p:txBody>
      </p:sp>
      <p:sp>
        <p:nvSpPr>
          <p:cNvPr id="8" name="TextBox 7">
            <a:extLst>
              <a:ext uri="{FF2B5EF4-FFF2-40B4-BE49-F238E27FC236}">
                <a16:creationId xmlns:a16="http://schemas.microsoft.com/office/drawing/2014/main" id="{2696EEF7-E7D9-4D99-AFD5-2B661E2B47A3}"/>
              </a:ext>
            </a:extLst>
          </p:cNvPr>
          <p:cNvSpPr txBox="1"/>
          <p:nvPr/>
        </p:nvSpPr>
        <p:spPr>
          <a:xfrm>
            <a:off x="465334" y="1482983"/>
            <a:ext cx="11465166" cy="1107996"/>
          </a:xfrm>
          <a:prstGeom prst="rect">
            <a:avLst/>
          </a:prstGeom>
          <a:noFill/>
        </p:spPr>
        <p:txBody>
          <a:bodyPr wrap="square" rtlCol="0">
            <a:spAutoFit/>
          </a:bodyPr>
          <a:lstStyle/>
          <a:p>
            <a:r>
              <a:rPr lang="en-IN" sz="2200" dirty="0">
                <a:latin typeface="Century" panose="02040604050505020304" pitchFamily="18" charset="0"/>
              </a:rPr>
              <a:t>High spin states can be created by breaking bond pairs through excitation of electrons from bonding to respective antibonding orbitals. It will lead to high spin sigma states within the valence space. </a:t>
            </a:r>
          </a:p>
        </p:txBody>
      </p:sp>
      <p:sp>
        <p:nvSpPr>
          <p:cNvPr id="19" name="TextBox 18">
            <a:extLst>
              <a:ext uri="{FF2B5EF4-FFF2-40B4-BE49-F238E27FC236}">
                <a16:creationId xmlns:a16="http://schemas.microsoft.com/office/drawing/2014/main" id="{313997B0-AE0E-40F6-B292-6159C7794472}"/>
              </a:ext>
            </a:extLst>
          </p:cNvPr>
          <p:cNvSpPr txBox="1"/>
          <p:nvPr/>
        </p:nvSpPr>
        <p:spPr>
          <a:xfrm>
            <a:off x="483114" y="2585696"/>
            <a:ext cx="11465166" cy="769441"/>
          </a:xfrm>
          <a:prstGeom prst="rect">
            <a:avLst/>
          </a:prstGeom>
          <a:noFill/>
        </p:spPr>
        <p:txBody>
          <a:bodyPr wrap="square" rtlCol="0">
            <a:spAutoFit/>
          </a:bodyPr>
          <a:lstStyle/>
          <a:p>
            <a:r>
              <a:rPr lang="en-IN" sz="2200" dirty="0">
                <a:latin typeface="Century" panose="02040604050505020304" pitchFamily="18" charset="0"/>
              </a:rPr>
              <a:t>Lowest Energy </a:t>
            </a:r>
            <a:r>
              <a:rPr lang="en-IN" sz="2200" dirty="0">
                <a:solidFill>
                  <a:srgbClr val="C00000"/>
                </a:solidFill>
                <a:latin typeface="Century" panose="02040604050505020304" pitchFamily="18" charset="0"/>
              </a:rPr>
              <a:t>High Spin </a:t>
            </a:r>
            <a:r>
              <a:rPr lang="el-GR" sz="2200" dirty="0">
                <a:solidFill>
                  <a:srgbClr val="C00000"/>
                </a:solidFill>
                <a:latin typeface="Century" panose="02040604050505020304" pitchFamily="18" charset="0"/>
              </a:rPr>
              <a:t>Σ</a:t>
            </a:r>
            <a:r>
              <a:rPr lang="en-IN" sz="2200" dirty="0">
                <a:solidFill>
                  <a:srgbClr val="C00000"/>
                </a:solidFill>
                <a:latin typeface="Century" panose="02040604050505020304" pitchFamily="18" charset="0"/>
              </a:rPr>
              <a:t> States  </a:t>
            </a:r>
            <a:r>
              <a:rPr lang="en-IN" sz="2200" dirty="0">
                <a:latin typeface="Century" panose="02040604050505020304" pitchFamily="18" charset="0"/>
              </a:rPr>
              <a:t>will have lesser number of bonds compared to that of the ground state </a:t>
            </a:r>
          </a:p>
        </p:txBody>
      </p:sp>
      <p:sp>
        <p:nvSpPr>
          <p:cNvPr id="22" name="Slide Number Placeholder 28"/>
          <p:cNvSpPr>
            <a:spLocks noGrp="1"/>
          </p:cNvSpPr>
          <p:nvPr>
            <p:ph type="sldNum" sz="quarter" idx="12"/>
          </p:nvPr>
        </p:nvSpPr>
        <p:spPr>
          <a:xfrm>
            <a:off x="11372851" y="6492875"/>
            <a:ext cx="819149" cy="365125"/>
          </a:xfrm>
        </p:spPr>
        <p:txBody>
          <a:bodyPr/>
          <a:lstStyle/>
          <a:p>
            <a:fld id="{CC75E9F9-C243-4524-A2A8-22188A3EA96B}" type="slidenum">
              <a:rPr lang="en-IN" sz="1400" smtClean="0">
                <a:solidFill>
                  <a:schemeClr val="tx1"/>
                </a:solidFill>
                <a:latin typeface="Century" pitchFamily="18" charset="0"/>
              </a:rPr>
              <a:pPr/>
              <a:t>10</a:t>
            </a:fld>
            <a:endParaRPr lang="en-IN" sz="1400" dirty="0">
              <a:solidFill>
                <a:schemeClr val="tx1"/>
              </a:solidFill>
              <a:latin typeface="Century" pitchFamily="18" charset="0"/>
            </a:endParaRPr>
          </a:p>
        </p:txBody>
      </p:sp>
      <p:sp>
        <p:nvSpPr>
          <p:cNvPr id="3" name="Rectangle 2">
            <a:extLst>
              <a:ext uri="{FF2B5EF4-FFF2-40B4-BE49-F238E27FC236}">
                <a16:creationId xmlns:a16="http://schemas.microsoft.com/office/drawing/2014/main" id="{3A0A8873-B26B-40F5-8E2F-D9112FFD788A}"/>
              </a:ext>
            </a:extLst>
          </p:cNvPr>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lumMod val="50000"/>
                  </a:schemeClr>
                </a:solidFill>
                <a:latin typeface="Century" pitchFamily="18" charset="0"/>
              </a:rPr>
              <a:t>Introduction</a:t>
            </a:r>
          </a:p>
          <a:p>
            <a:pPr algn="r"/>
            <a:r>
              <a:rPr lang="en-US" sz="1200" b="1" dirty="0">
                <a:solidFill>
                  <a:schemeClr val="bg1"/>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grpSp>
        <p:nvGrpSpPr>
          <p:cNvPr id="7" name="Group 6">
            <a:extLst>
              <a:ext uri="{FF2B5EF4-FFF2-40B4-BE49-F238E27FC236}">
                <a16:creationId xmlns:a16="http://schemas.microsoft.com/office/drawing/2014/main" id="{D514F692-77B9-4567-9236-2A60BFD3A75E}"/>
              </a:ext>
            </a:extLst>
          </p:cNvPr>
          <p:cNvGrpSpPr/>
          <p:nvPr/>
        </p:nvGrpSpPr>
        <p:grpSpPr>
          <a:xfrm>
            <a:off x="4686300" y="3355137"/>
            <a:ext cx="1866900" cy="2933700"/>
            <a:chOff x="4686300" y="3355137"/>
            <a:chExt cx="1866900" cy="2933700"/>
          </a:xfrm>
        </p:grpSpPr>
        <p:sp>
          <p:nvSpPr>
            <p:cNvPr id="2" name="Rectangle: Rounded Corners 1">
              <a:extLst>
                <a:ext uri="{FF2B5EF4-FFF2-40B4-BE49-F238E27FC236}">
                  <a16:creationId xmlns:a16="http://schemas.microsoft.com/office/drawing/2014/main" id="{194068A7-57CA-4A6E-9DD2-D6771DD13BAB}"/>
                </a:ext>
              </a:extLst>
            </p:cNvPr>
            <p:cNvSpPr/>
            <p:nvPr/>
          </p:nvSpPr>
          <p:spPr>
            <a:xfrm>
              <a:off x="4686300" y="3355137"/>
              <a:ext cx="114300" cy="2933700"/>
            </a:xfrm>
            <a:prstGeom prst="roundRect">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970D2A4-5C10-4DB7-BBC4-2F36F4162999}"/>
                </a:ext>
              </a:extLst>
            </p:cNvPr>
            <p:cNvSpPr/>
            <p:nvPr/>
          </p:nvSpPr>
          <p:spPr>
            <a:xfrm>
              <a:off x="6438900" y="3355137"/>
              <a:ext cx="114300" cy="2933700"/>
            </a:xfrm>
            <a:prstGeom prst="roundRect">
              <a:avLst/>
            </a:prstGeom>
            <a:solidFill>
              <a:schemeClr val="accent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0" name="Group 49">
            <a:extLst>
              <a:ext uri="{FF2B5EF4-FFF2-40B4-BE49-F238E27FC236}">
                <a16:creationId xmlns:a16="http://schemas.microsoft.com/office/drawing/2014/main" id="{A80B2CCB-4907-41F7-BC7F-8A1E00960DCB}"/>
              </a:ext>
            </a:extLst>
          </p:cNvPr>
          <p:cNvGrpSpPr/>
          <p:nvPr/>
        </p:nvGrpSpPr>
        <p:grpSpPr>
          <a:xfrm>
            <a:off x="4495800" y="5665220"/>
            <a:ext cx="3390395" cy="584775"/>
            <a:chOff x="4495800" y="5665220"/>
            <a:chExt cx="3390395" cy="584775"/>
          </a:xfrm>
        </p:grpSpPr>
        <p:grpSp>
          <p:nvGrpSpPr>
            <p:cNvPr id="48" name="Group 47">
              <a:extLst>
                <a:ext uri="{FF2B5EF4-FFF2-40B4-BE49-F238E27FC236}">
                  <a16:creationId xmlns:a16="http://schemas.microsoft.com/office/drawing/2014/main" id="{4DB3047A-1992-4442-8B62-32A0C5D1BA83}"/>
                </a:ext>
              </a:extLst>
            </p:cNvPr>
            <p:cNvGrpSpPr/>
            <p:nvPr/>
          </p:nvGrpSpPr>
          <p:grpSpPr>
            <a:xfrm>
              <a:off x="4495800" y="5674742"/>
              <a:ext cx="2305050" cy="437515"/>
              <a:chOff x="4495800" y="5674742"/>
              <a:chExt cx="2305050" cy="437515"/>
            </a:xfrm>
          </p:grpSpPr>
          <p:sp>
            <p:nvSpPr>
              <p:cNvPr id="25" name="Rectangle: Rounded Corners 24">
                <a:extLst>
                  <a:ext uri="{FF2B5EF4-FFF2-40B4-BE49-F238E27FC236}">
                    <a16:creationId xmlns:a16="http://schemas.microsoft.com/office/drawing/2014/main" id="{07AC00CA-0771-4F0E-95F4-6A66B3237ABB}"/>
                  </a:ext>
                </a:extLst>
              </p:cNvPr>
              <p:cNvSpPr/>
              <p:nvPr/>
            </p:nvSpPr>
            <p:spPr>
              <a:xfrm>
                <a:off x="4495800" y="5674742"/>
                <a:ext cx="2295525" cy="114300"/>
              </a:xfrm>
              <a:prstGeom prst="roundRect">
                <a:avLst/>
              </a:prstGeom>
              <a:solidFill>
                <a:srgbClr val="C0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9D19D3B2-7BB3-4C45-BDEC-D69507DB68C1}"/>
                  </a:ext>
                </a:extLst>
              </p:cNvPr>
              <p:cNvSpPr/>
              <p:nvPr/>
            </p:nvSpPr>
            <p:spPr>
              <a:xfrm>
                <a:off x="4505325" y="5836667"/>
                <a:ext cx="2295525" cy="114300"/>
              </a:xfrm>
              <a:prstGeom prst="roundRect">
                <a:avLst/>
              </a:prstGeom>
              <a:solidFill>
                <a:srgbClr val="C0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D036B4B7-8187-4C85-9CBE-937103698334}"/>
                  </a:ext>
                </a:extLst>
              </p:cNvPr>
              <p:cNvSpPr/>
              <p:nvPr/>
            </p:nvSpPr>
            <p:spPr>
              <a:xfrm>
                <a:off x="4505325" y="5997957"/>
                <a:ext cx="2295525" cy="114300"/>
              </a:xfrm>
              <a:prstGeom prst="roundRect">
                <a:avLst/>
              </a:prstGeom>
              <a:solidFill>
                <a:srgbClr val="C0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9" name="TextBox 38">
              <a:extLst>
                <a:ext uri="{FF2B5EF4-FFF2-40B4-BE49-F238E27FC236}">
                  <a16:creationId xmlns:a16="http://schemas.microsoft.com/office/drawing/2014/main" id="{34C358AE-E6D9-4354-A523-DD3C235F7079}"/>
                </a:ext>
              </a:extLst>
            </p:cNvPr>
            <p:cNvSpPr txBox="1"/>
            <p:nvPr/>
          </p:nvSpPr>
          <p:spPr>
            <a:xfrm>
              <a:off x="6896609" y="5665220"/>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1</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grpSp>
      <p:grpSp>
        <p:nvGrpSpPr>
          <p:cNvPr id="51" name="Group 50">
            <a:extLst>
              <a:ext uri="{FF2B5EF4-FFF2-40B4-BE49-F238E27FC236}">
                <a16:creationId xmlns:a16="http://schemas.microsoft.com/office/drawing/2014/main" id="{78A82F95-1031-4516-A031-C1B05117F9D3}"/>
              </a:ext>
            </a:extLst>
          </p:cNvPr>
          <p:cNvGrpSpPr/>
          <p:nvPr/>
        </p:nvGrpSpPr>
        <p:grpSpPr>
          <a:xfrm>
            <a:off x="4467225" y="4901062"/>
            <a:ext cx="3413762" cy="584775"/>
            <a:chOff x="4467225" y="4901062"/>
            <a:chExt cx="3413762" cy="584775"/>
          </a:xfrm>
        </p:grpSpPr>
        <p:grpSp>
          <p:nvGrpSpPr>
            <p:cNvPr id="49" name="Group 48">
              <a:extLst>
                <a:ext uri="{FF2B5EF4-FFF2-40B4-BE49-F238E27FC236}">
                  <a16:creationId xmlns:a16="http://schemas.microsoft.com/office/drawing/2014/main" id="{DA11F858-E925-4D65-A810-1F7843AB93DF}"/>
                </a:ext>
              </a:extLst>
            </p:cNvPr>
            <p:cNvGrpSpPr/>
            <p:nvPr/>
          </p:nvGrpSpPr>
          <p:grpSpPr>
            <a:xfrm>
              <a:off x="4467225" y="5017517"/>
              <a:ext cx="2305050" cy="276225"/>
              <a:chOff x="4467225" y="5017517"/>
              <a:chExt cx="2305050" cy="276225"/>
            </a:xfrm>
          </p:grpSpPr>
          <p:sp>
            <p:nvSpPr>
              <p:cNvPr id="31" name="Rectangle: Rounded Corners 30">
                <a:extLst>
                  <a:ext uri="{FF2B5EF4-FFF2-40B4-BE49-F238E27FC236}">
                    <a16:creationId xmlns:a16="http://schemas.microsoft.com/office/drawing/2014/main" id="{A13C5F6F-F260-4981-A999-9AA0F5E35E46}"/>
                  </a:ext>
                </a:extLst>
              </p:cNvPr>
              <p:cNvSpPr/>
              <p:nvPr/>
            </p:nvSpPr>
            <p:spPr>
              <a:xfrm>
                <a:off x="4467225" y="5017517"/>
                <a:ext cx="2295525" cy="114300"/>
              </a:xfrm>
              <a:prstGeom prst="roundRect">
                <a:avLst/>
              </a:prstGeom>
              <a:solidFill>
                <a:srgbClr val="C0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Rounded Corners 32">
                <a:extLst>
                  <a:ext uri="{FF2B5EF4-FFF2-40B4-BE49-F238E27FC236}">
                    <a16:creationId xmlns:a16="http://schemas.microsoft.com/office/drawing/2014/main" id="{31B0ABE6-7011-4EB6-9DD0-49636C4D624D}"/>
                  </a:ext>
                </a:extLst>
              </p:cNvPr>
              <p:cNvSpPr/>
              <p:nvPr/>
            </p:nvSpPr>
            <p:spPr>
              <a:xfrm>
                <a:off x="4476750" y="5179442"/>
                <a:ext cx="2295525" cy="114300"/>
              </a:xfrm>
              <a:prstGeom prst="roundRect">
                <a:avLst/>
              </a:prstGeom>
              <a:solidFill>
                <a:srgbClr val="C0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3" name="TextBox 42">
              <a:extLst>
                <a:ext uri="{FF2B5EF4-FFF2-40B4-BE49-F238E27FC236}">
                  <a16:creationId xmlns:a16="http://schemas.microsoft.com/office/drawing/2014/main" id="{728D0216-1130-47E5-A15E-954E6614511A}"/>
                </a:ext>
              </a:extLst>
            </p:cNvPr>
            <p:cNvSpPr txBox="1"/>
            <p:nvPr/>
          </p:nvSpPr>
          <p:spPr>
            <a:xfrm>
              <a:off x="6891401" y="4901062"/>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3</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u</a:t>
              </a:r>
              <a:r>
                <a:rPr lang="en-IN" sz="3200" b="1" baseline="30000" dirty="0">
                  <a:solidFill>
                    <a:srgbClr val="C00000"/>
                  </a:solidFill>
                  <a:latin typeface="Century" panose="02040604050505020304" pitchFamily="18" charset="0"/>
                </a:rPr>
                <a:t>+</a:t>
              </a:r>
            </a:p>
          </p:txBody>
        </p:sp>
      </p:grpSp>
      <p:grpSp>
        <p:nvGrpSpPr>
          <p:cNvPr id="52" name="Group 51">
            <a:extLst>
              <a:ext uri="{FF2B5EF4-FFF2-40B4-BE49-F238E27FC236}">
                <a16:creationId xmlns:a16="http://schemas.microsoft.com/office/drawing/2014/main" id="{CEE167D6-63FE-4DF2-9850-2AC9245A9396}"/>
              </a:ext>
            </a:extLst>
          </p:cNvPr>
          <p:cNvGrpSpPr/>
          <p:nvPr/>
        </p:nvGrpSpPr>
        <p:grpSpPr>
          <a:xfrm>
            <a:off x="4467225" y="4184173"/>
            <a:ext cx="3413762" cy="584775"/>
            <a:chOff x="4467225" y="4184173"/>
            <a:chExt cx="3413762" cy="584775"/>
          </a:xfrm>
        </p:grpSpPr>
        <p:sp>
          <p:nvSpPr>
            <p:cNvPr id="35" name="Rectangle: Rounded Corners 34">
              <a:extLst>
                <a:ext uri="{FF2B5EF4-FFF2-40B4-BE49-F238E27FC236}">
                  <a16:creationId xmlns:a16="http://schemas.microsoft.com/office/drawing/2014/main" id="{CAB0F786-7ED4-4405-9494-EF06743F716F}"/>
                </a:ext>
              </a:extLst>
            </p:cNvPr>
            <p:cNvSpPr/>
            <p:nvPr/>
          </p:nvSpPr>
          <p:spPr>
            <a:xfrm>
              <a:off x="4467225" y="4398392"/>
              <a:ext cx="2295525" cy="114300"/>
            </a:xfrm>
            <a:prstGeom prst="roundRect">
              <a:avLst/>
            </a:prstGeom>
            <a:solidFill>
              <a:srgbClr val="C00000"/>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TextBox 44">
              <a:extLst>
                <a:ext uri="{FF2B5EF4-FFF2-40B4-BE49-F238E27FC236}">
                  <a16:creationId xmlns:a16="http://schemas.microsoft.com/office/drawing/2014/main" id="{FB553E88-E182-46A2-93BC-CA7D5EEDE39C}"/>
                </a:ext>
              </a:extLst>
            </p:cNvPr>
            <p:cNvSpPr txBox="1"/>
            <p:nvPr/>
          </p:nvSpPr>
          <p:spPr>
            <a:xfrm>
              <a:off x="6891401" y="4184173"/>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5</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grpSp>
      <p:grpSp>
        <p:nvGrpSpPr>
          <p:cNvPr id="53" name="Group 52">
            <a:extLst>
              <a:ext uri="{FF2B5EF4-FFF2-40B4-BE49-F238E27FC236}">
                <a16:creationId xmlns:a16="http://schemas.microsoft.com/office/drawing/2014/main" id="{21C99016-DC95-40C1-BCF1-2C607AE86771}"/>
              </a:ext>
            </a:extLst>
          </p:cNvPr>
          <p:cNvGrpSpPr/>
          <p:nvPr/>
        </p:nvGrpSpPr>
        <p:grpSpPr>
          <a:xfrm>
            <a:off x="4800600" y="3467284"/>
            <a:ext cx="3080387" cy="584775"/>
            <a:chOff x="4800600" y="3467284"/>
            <a:chExt cx="3080387" cy="584775"/>
          </a:xfrm>
        </p:grpSpPr>
        <p:sp>
          <p:nvSpPr>
            <p:cNvPr id="41" name="TextBox 40">
              <a:extLst>
                <a:ext uri="{FF2B5EF4-FFF2-40B4-BE49-F238E27FC236}">
                  <a16:creationId xmlns:a16="http://schemas.microsoft.com/office/drawing/2014/main" id="{534297EB-38E9-4284-B3F7-FE3632280EA9}"/>
                </a:ext>
              </a:extLst>
            </p:cNvPr>
            <p:cNvSpPr txBox="1"/>
            <p:nvPr/>
          </p:nvSpPr>
          <p:spPr>
            <a:xfrm>
              <a:off x="6891401" y="3467284"/>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7</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u</a:t>
              </a:r>
              <a:r>
                <a:rPr lang="en-IN" sz="3200" b="1" baseline="30000" dirty="0">
                  <a:solidFill>
                    <a:srgbClr val="C00000"/>
                  </a:solidFill>
                  <a:latin typeface="Century" panose="02040604050505020304" pitchFamily="18" charset="0"/>
                </a:rPr>
                <a:t>+</a:t>
              </a:r>
            </a:p>
          </p:txBody>
        </p:sp>
        <p:cxnSp>
          <p:nvCxnSpPr>
            <p:cNvPr id="47" name="Straight Connector 46">
              <a:extLst>
                <a:ext uri="{FF2B5EF4-FFF2-40B4-BE49-F238E27FC236}">
                  <a16:creationId xmlns:a16="http://schemas.microsoft.com/office/drawing/2014/main" id="{3E981276-76E4-47F2-ABC7-8F22AAA89951}"/>
                </a:ext>
              </a:extLst>
            </p:cNvPr>
            <p:cNvCxnSpPr/>
            <p:nvPr/>
          </p:nvCxnSpPr>
          <p:spPr>
            <a:xfrm>
              <a:off x="4800600" y="3759671"/>
              <a:ext cx="1638300" cy="0"/>
            </a:xfrm>
            <a:prstGeom prst="line">
              <a:avLst/>
            </a:prstGeom>
            <a:ln w="38100">
              <a:prstDash val="sysDot"/>
            </a:ln>
          </p:spPr>
          <p:style>
            <a:lnRef idx="1">
              <a:schemeClr val="accent2"/>
            </a:lnRef>
            <a:fillRef idx="0">
              <a:schemeClr val="accent2"/>
            </a:fillRef>
            <a:effectRef idx="0">
              <a:schemeClr val="accent2"/>
            </a:effectRef>
            <a:fontRef idx="minor">
              <a:schemeClr val="tx1"/>
            </a:fontRef>
          </p:style>
        </p:cxnSp>
      </p:grpSp>
      <p:sp>
        <p:nvSpPr>
          <p:cNvPr id="11" name="Oval 10">
            <a:extLst>
              <a:ext uri="{FF2B5EF4-FFF2-40B4-BE49-F238E27FC236}">
                <a16:creationId xmlns:a16="http://schemas.microsoft.com/office/drawing/2014/main" id="{93396899-6371-287A-4BB1-996B95AA28F7}"/>
              </a:ext>
            </a:extLst>
          </p:cNvPr>
          <p:cNvSpPr/>
          <p:nvPr/>
        </p:nvSpPr>
        <p:spPr>
          <a:xfrm>
            <a:off x="227936" y="1623730"/>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12" name="Oval 11">
            <a:extLst>
              <a:ext uri="{FF2B5EF4-FFF2-40B4-BE49-F238E27FC236}">
                <a16:creationId xmlns:a16="http://schemas.microsoft.com/office/drawing/2014/main" id="{AF1B1C4D-C0A0-0618-93BE-261C79763A79}"/>
              </a:ext>
            </a:extLst>
          </p:cNvPr>
          <p:cNvSpPr/>
          <p:nvPr/>
        </p:nvSpPr>
        <p:spPr>
          <a:xfrm>
            <a:off x="227936" y="2702537"/>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Tree>
    <p:extLst>
      <p:ext uri="{BB962C8B-B14F-4D97-AF65-F5344CB8AC3E}">
        <p14:creationId xmlns:p14="http://schemas.microsoft.com/office/powerpoint/2010/main" val="1598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0" y="936535"/>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Excited States: An avenue to inspect multiple bonding</a:t>
            </a:r>
          </a:p>
        </p:txBody>
      </p:sp>
      <p:sp>
        <p:nvSpPr>
          <p:cNvPr id="63" name="Rectangle 62"/>
          <p:cNvSpPr/>
          <p:nvPr/>
        </p:nvSpPr>
        <p:spPr>
          <a:xfrm>
            <a:off x="4044778" y="1732"/>
            <a:ext cx="8147221"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from Excited State Perspective</a:t>
            </a:r>
            <a:endParaRPr lang="en-US" sz="3200" b="1" baseline="-25000" dirty="0">
              <a:solidFill>
                <a:schemeClr val="bg1"/>
              </a:solidFill>
              <a:latin typeface="Century" pitchFamily="18" charset="0"/>
            </a:endParaRPr>
          </a:p>
        </p:txBody>
      </p:sp>
      <p:sp>
        <p:nvSpPr>
          <p:cNvPr id="69" name="Slide Number Placeholder 28"/>
          <p:cNvSpPr>
            <a:spLocks noGrp="1"/>
          </p:cNvSpPr>
          <p:nvPr>
            <p:ph type="sldNum" sz="quarter" idx="12"/>
          </p:nvPr>
        </p:nvSpPr>
        <p:spPr>
          <a:xfrm>
            <a:off x="11372850" y="6491143"/>
            <a:ext cx="819149" cy="365125"/>
          </a:xfrm>
        </p:spPr>
        <p:txBody>
          <a:bodyPr/>
          <a:lstStyle/>
          <a:p>
            <a:fld id="{CC75E9F9-C243-4524-A2A8-22188A3EA96B}" type="slidenum">
              <a:rPr lang="en-IN" sz="1400" smtClean="0">
                <a:solidFill>
                  <a:schemeClr val="tx1"/>
                </a:solidFill>
                <a:latin typeface="Century" pitchFamily="18" charset="0"/>
              </a:rPr>
              <a:pPr/>
              <a:t>11</a:t>
            </a:fld>
            <a:endParaRPr lang="en-IN" sz="1400" dirty="0">
              <a:solidFill>
                <a:schemeClr val="tx1"/>
              </a:solidFill>
              <a:latin typeface="Century" pitchFamily="18" charset="0"/>
            </a:endParaRPr>
          </a:p>
        </p:txBody>
      </p:sp>
      <p:sp>
        <p:nvSpPr>
          <p:cNvPr id="62" name="Rectangle 61"/>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lumMod val="50000"/>
                  </a:schemeClr>
                </a:solidFill>
                <a:latin typeface="Century" pitchFamily="18" charset="0"/>
              </a:rPr>
              <a:t>Introduction</a:t>
            </a:r>
          </a:p>
          <a:p>
            <a:pPr algn="r"/>
            <a:r>
              <a:rPr lang="en-US" sz="1200" b="1" dirty="0">
                <a:solidFill>
                  <a:schemeClr val="bg1"/>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grpSp>
        <p:nvGrpSpPr>
          <p:cNvPr id="9" name="Group 8">
            <a:extLst>
              <a:ext uri="{FF2B5EF4-FFF2-40B4-BE49-F238E27FC236}">
                <a16:creationId xmlns:a16="http://schemas.microsoft.com/office/drawing/2014/main" id="{CC7A5F1B-9E9D-4804-A73A-28165BB5188E}"/>
              </a:ext>
            </a:extLst>
          </p:cNvPr>
          <p:cNvGrpSpPr/>
          <p:nvPr/>
        </p:nvGrpSpPr>
        <p:grpSpPr>
          <a:xfrm>
            <a:off x="8550350" y="3584499"/>
            <a:ext cx="2124357" cy="2652853"/>
            <a:chOff x="603966" y="1456487"/>
            <a:chExt cx="2213439" cy="3369308"/>
          </a:xfrm>
        </p:grpSpPr>
        <p:cxnSp>
          <p:nvCxnSpPr>
            <p:cNvPr id="10" name="Straight Connector 9">
              <a:extLst>
                <a:ext uri="{FF2B5EF4-FFF2-40B4-BE49-F238E27FC236}">
                  <a16:creationId xmlns:a16="http://schemas.microsoft.com/office/drawing/2014/main" id="{E65CD947-E3E5-4FC1-8237-1E6BFC78F0ED}"/>
                </a:ext>
              </a:extLst>
            </p:cNvPr>
            <p:cNvCxnSpPr/>
            <p:nvPr/>
          </p:nvCxnSpPr>
          <p:spPr>
            <a:xfrm>
              <a:off x="1097879" y="448825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1E498F-F310-444F-8FE1-964E3EDC3106}"/>
                </a:ext>
              </a:extLst>
            </p:cNvPr>
            <p:cNvCxnSpPr/>
            <p:nvPr/>
          </p:nvCxnSpPr>
          <p:spPr>
            <a:xfrm>
              <a:off x="1101204" y="3891766"/>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EE27C26-8FAB-4F28-8F4E-29503F5D9F77}"/>
                </a:ext>
              </a:extLst>
            </p:cNvPr>
            <p:cNvCxnSpPr/>
            <p:nvPr/>
          </p:nvCxnSpPr>
          <p:spPr>
            <a:xfrm>
              <a:off x="1561557" y="3350430"/>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1E0AC1E-4309-4742-8C5F-13D0FCD72FF6}"/>
                </a:ext>
              </a:extLst>
            </p:cNvPr>
            <p:cNvCxnSpPr/>
            <p:nvPr/>
          </p:nvCxnSpPr>
          <p:spPr>
            <a:xfrm>
              <a:off x="650768" y="3360215"/>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4E094F-113C-43D2-AC1E-3C9F4F4FC43C}"/>
                </a:ext>
              </a:extLst>
            </p:cNvPr>
            <p:cNvCxnSpPr/>
            <p:nvPr/>
          </p:nvCxnSpPr>
          <p:spPr>
            <a:xfrm>
              <a:off x="1090650" y="284346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9F54AF-686E-4B92-9B3E-7418539E95E1}"/>
                </a:ext>
              </a:extLst>
            </p:cNvPr>
            <p:cNvCxnSpPr/>
            <p:nvPr/>
          </p:nvCxnSpPr>
          <p:spPr>
            <a:xfrm>
              <a:off x="1591912" y="231523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F8685C-B5C0-495C-BF83-C7534C7EACCB}"/>
                </a:ext>
              </a:extLst>
            </p:cNvPr>
            <p:cNvCxnSpPr/>
            <p:nvPr/>
          </p:nvCxnSpPr>
          <p:spPr>
            <a:xfrm>
              <a:off x="603966" y="2302173"/>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EC1B5A-455C-4FC6-9C49-74D0A4FDD1D1}"/>
                </a:ext>
              </a:extLst>
            </p:cNvPr>
            <p:cNvCxnSpPr/>
            <p:nvPr/>
          </p:nvCxnSpPr>
          <p:spPr>
            <a:xfrm>
              <a:off x="1141587" y="181902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rrow: Up 17">
              <a:extLst>
                <a:ext uri="{FF2B5EF4-FFF2-40B4-BE49-F238E27FC236}">
                  <a16:creationId xmlns:a16="http://schemas.microsoft.com/office/drawing/2014/main" id="{D4A3EDEC-3FA6-4CEA-9B7A-6199E004B3B4}"/>
                </a:ext>
              </a:extLst>
            </p:cNvPr>
            <p:cNvSpPr/>
            <p:nvPr/>
          </p:nvSpPr>
          <p:spPr>
            <a:xfrm flipV="1">
              <a:off x="1356827" y="2628883"/>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9" name="Arrow: Up 18">
              <a:extLst>
                <a:ext uri="{FF2B5EF4-FFF2-40B4-BE49-F238E27FC236}">
                  <a16:creationId xmlns:a16="http://schemas.microsoft.com/office/drawing/2014/main" id="{3DCB9474-5390-4625-8BA6-FC869642C8F4}"/>
                </a:ext>
              </a:extLst>
            </p:cNvPr>
            <p:cNvSpPr/>
            <p:nvPr/>
          </p:nvSpPr>
          <p:spPr>
            <a:xfrm>
              <a:off x="1182420" y="261061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0" name="Arrow: Up 19">
              <a:extLst>
                <a:ext uri="{FF2B5EF4-FFF2-40B4-BE49-F238E27FC236}">
                  <a16:creationId xmlns:a16="http://schemas.microsoft.com/office/drawing/2014/main" id="{98814A53-9460-4AF4-A8B2-2CFEC81E7788}"/>
                </a:ext>
              </a:extLst>
            </p:cNvPr>
            <p:cNvSpPr/>
            <p:nvPr/>
          </p:nvSpPr>
          <p:spPr>
            <a:xfrm>
              <a:off x="1846067" y="2064812"/>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1" name="Arrow: Up 20">
              <a:extLst>
                <a:ext uri="{FF2B5EF4-FFF2-40B4-BE49-F238E27FC236}">
                  <a16:creationId xmlns:a16="http://schemas.microsoft.com/office/drawing/2014/main" id="{F3854B51-9578-42D2-90AC-FA3743D4C433}"/>
                </a:ext>
              </a:extLst>
            </p:cNvPr>
            <p:cNvSpPr/>
            <p:nvPr/>
          </p:nvSpPr>
          <p:spPr>
            <a:xfrm>
              <a:off x="1780427" y="314456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2" name="Arrow: Up 21">
              <a:extLst>
                <a:ext uri="{FF2B5EF4-FFF2-40B4-BE49-F238E27FC236}">
                  <a16:creationId xmlns:a16="http://schemas.microsoft.com/office/drawing/2014/main" id="{A9CFAE13-75D8-4102-90BA-18FC9CD21F7F}"/>
                </a:ext>
              </a:extLst>
            </p:cNvPr>
            <p:cNvSpPr/>
            <p:nvPr/>
          </p:nvSpPr>
          <p:spPr>
            <a:xfrm>
              <a:off x="782961" y="2049089"/>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3" name="Arrow: Up 22">
              <a:extLst>
                <a:ext uri="{FF2B5EF4-FFF2-40B4-BE49-F238E27FC236}">
                  <a16:creationId xmlns:a16="http://schemas.microsoft.com/office/drawing/2014/main" id="{BC286890-3BC5-4E62-B5DC-313116D5A1EF}"/>
                </a:ext>
              </a:extLst>
            </p:cNvPr>
            <p:cNvSpPr/>
            <p:nvPr/>
          </p:nvSpPr>
          <p:spPr>
            <a:xfrm>
              <a:off x="782961" y="311643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4" name="Arrow: Up 23">
              <a:extLst>
                <a:ext uri="{FF2B5EF4-FFF2-40B4-BE49-F238E27FC236}">
                  <a16:creationId xmlns:a16="http://schemas.microsoft.com/office/drawing/2014/main" id="{C8BE997E-96D7-4077-BCC5-382EC58393DE}"/>
                </a:ext>
              </a:extLst>
            </p:cNvPr>
            <p:cNvSpPr/>
            <p:nvPr/>
          </p:nvSpPr>
          <p:spPr>
            <a:xfrm flipV="1">
              <a:off x="1362941" y="365072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5" name="Arrow: Up 24">
              <a:extLst>
                <a:ext uri="{FF2B5EF4-FFF2-40B4-BE49-F238E27FC236}">
                  <a16:creationId xmlns:a16="http://schemas.microsoft.com/office/drawing/2014/main" id="{EC684590-42ED-4A4B-B16A-5400A3276519}"/>
                </a:ext>
              </a:extLst>
            </p:cNvPr>
            <p:cNvSpPr/>
            <p:nvPr/>
          </p:nvSpPr>
          <p:spPr>
            <a:xfrm>
              <a:off x="1188534" y="363245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6" name="Arrow: Up 25">
              <a:extLst>
                <a:ext uri="{FF2B5EF4-FFF2-40B4-BE49-F238E27FC236}">
                  <a16:creationId xmlns:a16="http://schemas.microsoft.com/office/drawing/2014/main" id="{BA642A84-6FCF-475E-898F-B6358A9270EF}"/>
                </a:ext>
              </a:extLst>
            </p:cNvPr>
            <p:cNvSpPr/>
            <p:nvPr/>
          </p:nvSpPr>
          <p:spPr>
            <a:xfrm flipV="1">
              <a:off x="1363648" y="430110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7" name="Arrow: Up 26">
              <a:extLst>
                <a:ext uri="{FF2B5EF4-FFF2-40B4-BE49-F238E27FC236}">
                  <a16:creationId xmlns:a16="http://schemas.microsoft.com/office/drawing/2014/main" id="{9AD7FA7A-012A-40A1-81AF-D70D26A24BD0}"/>
                </a:ext>
              </a:extLst>
            </p:cNvPr>
            <p:cNvSpPr/>
            <p:nvPr/>
          </p:nvSpPr>
          <p:spPr>
            <a:xfrm>
              <a:off x="1189240" y="4282839"/>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C8904912-DCBB-48D8-87A8-7330D4B4BB54}"/>
                </a:ext>
              </a:extLst>
            </p:cNvPr>
            <p:cNvSpPr txBox="1"/>
            <p:nvPr/>
          </p:nvSpPr>
          <p:spPr>
            <a:xfrm>
              <a:off x="1782421" y="4142684"/>
              <a:ext cx="915088"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29" name="TextBox 28">
              <a:extLst>
                <a:ext uri="{FF2B5EF4-FFF2-40B4-BE49-F238E27FC236}">
                  <a16:creationId xmlns:a16="http://schemas.microsoft.com/office/drawing/2014/main" id="{21FED0F4-C467-4998-87A5-98D0339DF890}"/>
                </a:ext>
              </a:extLst>
            </p:cNvPr>
            <p:cNvSpPr txBox="1"/>
            <p:nvPr/>
          </p:nvSpPr>
          <p:spPr>
            <a:xfrm>
              <a:off x="1739634" y="3568639"/>
              <a:ext cx="957046"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30" name="TextBox 29">
              <a:extLst>
                <a:ext uri="{FF2B5EF4-FFF2-40B4-BE49-F238E27FC236}">
                  <a16:creationId xmlns:a16="http://schemas.microsoft.com/office/drawing/2014/main" id="{09DC27B3-2152-4DF8-B14F-AA1A9B059646}"/>
                </a:ext>
              </a:extLst>
            </p:cNvPr>
            <p:cNvSpPr txBox="1"/>
            <p:nvPr/>
          </p:nvSpPr>
          <p:spPr>
            <a:xfrm>
              <a:off x="1717630" y="2463450"/>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31" name="TextBox 30">
              <a:extLst>
                <a:ext uri="{FF2B5EF4-FFF2-40B4-BE49-F238E27FC236}">
                  <a16:creationId xmlns:a16="http://schemas.microsoft.com/office/drawing/2014/main" id="{10DF83F2-6C77-4C0A-A346-6A5A8F4D8A23}"/>
                </a:ext>
              </a:extLst>
            </p:cNvPr>
            <p:cNvSpPr txBox="1"/>
            <p:nvPr/>
          </p:nvSpPr>
          <p:spPr>
            <a:xfrm>
              <a:off x="1637118" y="1456487"/>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32" name="TextBox 31">
              <a:extLst>
                <a:ext uri="{FF2B5EF4-FFF2-40B4-BE49-F238E27FC236}">
                  <a16:creationId xmlns:a16="http://schemas.microsoft.com/office/drawing/2014/main" id="{40E5FF87-3028-4A8D-A140-B4A7FA4B63C6}"/>
                </a:ext>
              </a:extLst>
            </p:cNvPr>
            <p:cNvSpPr txBox="1"/>
            <p:nvPr/>
          </p:nvSpPr>
          <p:spPr>
            <a:xfrm>
              <a:off x="2136417" y="2055384"/>
              <a:ext cx="666967" cy="497216"/>
            </a:xfrm>
            <a:prstGeom prst="rect">
              <a:avLst/>
            </a:prstGeom>
            <a:noFill/>
          </p:spPr>
          <p:txBody>
            <a:bodyPr wrap="square" rtlCol="0">
              <a:spAutoFit/>
            </a:bodyPr>
            <a:lstStyle/>
            <a:p>
              <a:r>
                <a:rPr lang="el-GR" sz="2400" dirty="0">
                  <a:solidFill>
                    <a:srgbClr val="C00000"/>
                  </a:solidFill>
                </a:rPr>
                <a:t>π</a:t>
              </a:r>
              <a:r>
                <a:rPr lang="en-IN" sz="2400" dirty="0">
                  <a:solidFill>
                    <a:srgbClr val="C00000"/>
                  </a:solidFill>
                </a:rPr>
                <a:t>*</a:t>
              </a:r>
              <a:r>
                <a:rPr lang="en-IN" sz="2400" baseline="-25000" dirty="0">
                  <a:solidFill>
                    <a:srgbClr val="C00000"/>
                  </a:solidFill>
                </a:rPr>
                <a:t>g</a:t>
              </a:r>
              <a:endParaRPr lang="en-IN" sz="2400" dirty="0">
                <a:solidFill>
                  <a:srgbClr val="C00000"/>
                </a:solidFill>
              </a:endParaRPr>
            </a:p>
          </p:txBody>
        </p:sp>
        <p:sp>
          <p:nvSpPr>
            <p:cNvPr id="33" name="TextBox 32">
              <a:extLst>
                <a:ext uri="{FF2B5EF4-FFF2-40B4-BE49-F238E27FC236}">
                  <a16:creationId xmlns:a16="http://schemas.microsoft.com/office/drawing/2014/main" id="{A516FCEF-FA8F-40E1-ABDB-2B1BC4185A9C}"/>
                </a:ext>
              </a:extLst>
            </p:cNvPr>
            <p:cNvSpPr txBox="1"/>
            <p:nvPr/>
          </p:nvSpPr>
          <p:spPr>
            <a:xfrm>
              <a:off x="2188218" y="3053214"/>
              <a:ext cx="515029" cy="497216"/>
            </a:xfrm>
            <a:prstGeom prst="rect">
              <a:avLst/>
            </a:prstGeom>
            <a:noFill/>
          </p:spPr>
          <p:txBody>
            <a:bodyPr wrap="square" rtlCol="0">
              <a:spAutoFit/>
            </a:bodyPr>
            <a:lstStyle/>
            <a:p>
              <a:r>
                <a:rPr lang="el-GR" sz="2400" dirty="0">
                  <a:solidFill>
                    <a:srgbClr val="C00000"/>
                  </a:solidFill>
                </a:rPr>
                <a:t>π</a:t>
              </a:r>
              <a:r>
                <a:rPr lang="en-IN" sz="2400" baseline="-25000" dirty="0">
                  <a:solidFill>
                    <a:srgbClr val="C00000"/>
                  </a:solidFill>
                </a:rPr>
                <a:t>u</a:t>
              </a:r>
              <a:endParaRPr lang="en-IN" sz="2400" dirty="0">
                <a:solidFill>
                  <a:srgbClr val="C00000"/>
                </a:solidFill>
              </a:endParaRPr>
            </a:p>
          </p:txBody>
        </p:sp>
      </p:grpSp>
      <p:grpSp>
        <p:nvGrpSpPr>
          <p:cNvPr id="34" name="Group 33">
            <a:extLst>
              <a:ext uri="{FF2B5EF4-FFF2-40B4-BE49-F238E27FC236}">
                <a16:creationId xmlns:a16="http://schemas.microsoft.com/office/drawing/2014/main" id="{22A49840-3671-4FF5-A497-7F4915D77DFE}"/>
              </a:ext>
            </a:extLst>
          </p:cNvPr>
          <p:cNvGrpSpPr/>
          <p:nvPr/>
        </p:nvGrpSpPr>
        <p:grpSpPr>
          <a:xfrm>
            <a:off x="3702690" y="3434061"/>
            <a:ext cx="2124357" cy="2652853"/>
            <a:chOff x="603966" y="1456487"/>
            <a:chExt cx="2213439" cy="3369308"/>
          </a:xfrm>
        </p:grpSpPr>
        <p:cxnSp>
          <p:nvCxnSpPr>
            <p:cNvPr id="35" name="Straight Connector 34">
              <a:extLst>
                <a:ext uri="{FF2B5EF4-FFF2-40B4-BE49-F238E27FC236}">
                  <a16:creationId xmlns:a16="http://schemas.microsoft.com/office/drawing/2014/main" id="{68C57F15-42A9-4AAC-9060-751BBA7A4BA6}"/>
                </a:ext>
              </a:extLst>
            </p:cNvPr>
            <p:cNvCxnSpPr/>
            <p:nvPr/>
          </p:nvCxnSpPr>
          <p:spPr>
            <a:xfrm>
              <a:off x="1097879" y="448825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45CC6F-DF75-43C8-9CCF-0715E58C7B76}"/>
                </a:ext>
              </a:extLst>
            </p:cNvPr>
            <p:cNvCxnSpPr/>
            <p:nvPr/>
          </p:nvCxnSpPr>
          <p:spPr>
            <a:xfrm>
              <a:off x="1101204" y="3891766"/>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3481B3B-4081-4C6A-B7C1-398B6A8B3D65}"/>
                </a:ext>
              </a:extLst>
            </p:cNvPr>
            <p:cNvCxnSpPr/>
            <p:nvPr/>
          </p:nvCxnSpPr>
          <p:spPr>
            <a:xfrm>
              <a:off x="1561557" y="3350430"/>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CE37DB-4EEF-4BFD-9439-8219AA8C965D}"/>
                </a:ext>
              </a:extLst>
            </p:cNvPr>
            <p:cNvCxnSpPr/>
            <p:nvPr/>
          </p:nvCxnSpPr>
          <p:spPr>
            <a:xfrm>
              <a:off x="650768" y="3360215"/>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34BECF-EC39-4D17-B3F9-87BB4B6BD1CD}"/>
                </a:ext>
              </a:extLst>
            </p:cNvPr>
            <p:cNvCxnSpPr/>
            <p:nvPr/>
          </p:nvCxnSpPr>
          <p:spPr>
            <a:xfrm>
              <a:off x="1090650" y="284346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1F956AC-5734-4D0F-9B89-67F7BCA3043C}"/>
                </a:ext>
              </a:extLst>
            </p:cNvPr>
            <p:cNvCxnSpPr/>
            <p:nvPr/>
          </p:nvCxnSpPr>
          <p:spPr>
            <a:xfrm>
              <a:off x="1591912" y="231523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C9A2213-573E-4966-812B-E03FF5C68FEA}"/>
                </a:ext>
              </a:extLst>
            </p:cNvPr>
            <p:cNvCxnSpPr/>
            <p:nvPr/>
          </p:nvCxnSpPr>
          <p:spPr>
            <a:xfrm>
              <a:off x="603966" y="2302173"/>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38ADE8-73E7-4D64-B655-5C4AFB0E1B4B}"/>
                </a:ext>
              </a:extLst>
            </p:cNvPr>
            <p:cNvCxnSpPr/>
            <p:nvPr/>
          </p:nvCxnSpPr>
          <p:spPr>
            <a:xfrm>
              <a:off x="1141587" y="181902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Arrow: Up 42">
              <a:extLst>
                <a:ext uri="{FF2B5EF4-FFF2-40B4-BE49-F238E27FC236}">
                  <a16:creationId xmlns:a16="http://schemas.microsoft.com/office/drawing/2014/main" id="{2F1404DB-ED68-4171-9E0A-22A74C555197}"/>
                </a:ext>
              </a:extLst>
            </p:cNvPr>
            <p:cNvSpPr/>
            <p:nvPr/>
          </p:nvSpPr>
          <p:spPr>
            <a:xfrm>
              <a:off x="1341659" y="158109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4" name="Arrow: Up 43">
              <a:extLst>
                <a:ext uri="{FF2B5EF4-FFF2-40B4-BE49-F238E27FC236}">
                  <a16:creationId xmlns:a16="http://schemas.microsoft.com/office/drawing/2014/main" id="{99AF52D1-8059-4CDE-8F94-645D90B9A6D6}"/>
                </a:ext>
              </a:extLst>
            </p:cNvPr>
            <p:cNvSpPr/>
            <p:nvPr/>
          </p:nvSpPr>
          <p:spPr>
            <a:xfrm>
              <a:off x="1280451" y="2598542"/>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5" name="Arrow: Up 44">
              <a:extLst>
                <a:ext uri="{FF2B5EF4-FFF2-40B4-BE49-F238E27FC236}">
                  <a16:creationId xmlns:a16="http://schemas.microsoft.com/office/drawing/2014/main" id="{3E5BC5DA-34F1-4DD7-A519-79BDFA7EDF97}"/>
                </a:ext>
              </a:extLst>
            </p:cNvPr>
            <p:cNvSpPr/>
            <p:nvPr/>
          </p:nvSpPr>
          <p:spPr>
            <a:xfrm>
              <a:off x="1846067" y="2064812"/>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6" name="Arrow: Up 45">
              <a:extLst>
                <a:ext uri="{FF2B5EF4-FFF2-40B4-BE49-F238E27FC236}">
                  <a16:creationId xmlns:a16="http://schemas.microsoft.com/office/drawing/2014/main" id="{92DEDA85-EE26-4069-8AD6-8F390910FA1A}"/>
                </a:ext>
              </a:extLst>
            </p:cNvPr>
            <p:cNvSpPr/>
            <p:nvPr/>
          </p:nvSpPr>
          <p:spPr>
            <a:xfrm>
              <a:off x="1780427" y="314456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7" name="Arrow: Up 46">
              <a:extLst>
                <a:ext uri="{FF2B5EF4-FFF2-40B4-BE49-F238E27FC236}">
                  <a16:creationId xmlns:a16="http://schemas.microsoft.com/office/drawing/2014/main" id="{F8BD1287-2499-4760-ADED-D094AB7239D6}"/>
                </a:ext>
              </a:extLst>
            </p:cNvPr>
            <p:cNvSpPr/>
            <p:nvPr/>
          </p:nvSpPr>
          <p:spPr>
            <a:xfrm>
              <a:off x="782961" y="2049089"/>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8" name="Arrow: Up 47">
              <a:extLst>
                <a:ext uri="{FF2B5EF4-FFF2-40B4-BE49-F238E27FC236}">
                  <a16:creationId xmlns:a16="http://schemas.microsoft.com/office/drawing/2014/main" id="{BD73061F-98C8-46BE-AE71-645AE6DEE2F0}"/>
                </a:ext>
              </a:extLst>
            </p:cNvPr>
            <p:cNvSpPr/>
            <p:nvPr/>
          </p:nvSpPr>
          <p:spPr>
            <a:xfrm>
              <a:off x="782961" y="311643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9" name="Arrow: Up 48">
              <a:extLst>
                <a:ext uri="{FF2B5EF4-FFF2-40B4-BE49-F238E27FC236}">
                  <a16:creationId xmlns:a16="http://schemas.microsoft.com/office/drawing/2014/main" id="{4C59BCAD-0D2E-4F1D-B0E3-9A6E9600D7A3}"/>
                </a:ext>
              </a:extLst>
            </p:cNvPr>
            <p:cNvSpPr/>
            <p:nvPr/>
          </p:nvSpPr>
          <p:spPr>
            <a:xfrm flipV="1">
              <a:off x="1362941" y="365072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0" name="Arrow: Up 49">
              <a:extLst>
                <a:ext uri="{FF2B5EF4-FFF2-40B4-BE49-F238E27FC236}">
                  <a16:creationId xmlns:a16="http://schemas.microsoft.com/office/drawing/2014/main" id="{84F97335-E665-4F58-9045-638A1F7C3E1A}"/>
                </a:ext>
              </a:extLst>
            </p:cNvPr>
            <p:cNvSpPr/>
            <p:nvPr/>
          </p:nvSpPr>
          <p:spPr>
            <a:xfrm>
              <a:off x="1188534" y="363245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1" name="Arrow: Up 50">
              <a:extLst>
                <a:ext uri="{FF2B5EF4-FFF2-40B4-BE49-F238E27FC236}">
                  <a16:creationId xmlns:a16="http://schemas.microsoft.com/office/drawing/2014/main" id="{7CBDDD93-1DA2-43AB-84D3-413452E71AF9}"/>
                </a:ext>
              </a:extLst>
            </p:cNvPr>
            <p:cNvSpPr/>
            <p:nvPr/>
          </p:nvSpPr>
          <p:spPr>
            <a:xfrm flipV="1">
              <a:off x="1363648" y="430110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2" name="Arrow: Up 51">
              <a:extLst>
                <a:ext uri="{FF2B5EF4-FFF2-40B4-BE49-F238E27FC236}">
                  <a16:creationId xmlns:a16="http://schemas.microsoft.com/office/drawing/2014/main" id="{FBEEF5B2-1C13-4FC2-B65C-DCEB911A91CC}"/>
                </a:ext>
              </a:extLst>
            </p:cNvPr>
            <p:cNvSpPr/>
            <p:nvPr/>
          </p:nvSpPr>
          <p:spPr>
            <a:xfrm>
              <a:off x="1189240" y="4282839"/>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1AA7AA38-9E8B-4A4C-AA98-DE715310E460}"/>
                </a:ext>
              </a:extLst>
            </p:cNvPr>
            <p:cNvSpPr txBox="1"/>
            <p:nvPr/>
          </p:nvSpPr>
          <p:spPr>
            <a:xfrm>
              <a:off x="1782421" y="4142684"/>
              <a:ext cx="915088"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54" name="TextBox 53">
              <a:extLst>
                <a:ext uri="{FF2B5EF4-FFF2-40B4-BE49-F238E27FC236}">
                  <a16:creationId xmlns:a16="http://schemas.microsoft.com/office/drawing/2014/main" id="{AA4FACDF-D5C5-4990-BF95-798F135EB083}"/>
                </a:ext>
              </a:extLst>
            </p:cNvPr>
            <p:cNvSpPr txBox="1"/>
            <p:nvPr/>
          </p:nvSpPr>
          <p:spPr>
            <a:xfrm>
              <a:off x="1739634" y="3568639"/>
              <a:ext cx="957046"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55" name="TextBox 54">
              <a:extLst>
                <a:ext uri="{FF2B5EF4-FFF2-40B4-BE49-F238E27FC236}">
                  <a16:creationId xmlns:a16="http://schemas.microsoft.com/office/drawing/2014/main" id="{19235F2D-9401-4172-B307-ED6CDAF7DDA0}"/>
                </a:ext>
              </a:extLst>
            </p:cNvPr>
            <p:cNvSpPr txBox="1"/>
            <p:nvPr/>
          </p:nvSpPr>
          <p:spPr>
            <a:xfrm>
              <a:off x="1717630" y="2463450"/>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56" name="TextBox 55">
              <a:extLst>
                <a:ext uri="{FF2B5EF4-FFF2-40B4-BE49-F238E27FC236}">
                  <a16:creationId xmlns:a16="http://schemas.microsoft.com/office/drawing/2014/main" id="{8206EEEC-5552-4F3B-8E31-0424E2E98B2A}"/>
                </a:ext>
              </a:extLst>
            </p:cNvPr>
            <p:cNvSpPr txBox="1"/>
            <p:nvPr/>
          </p:nvSpPr>
          <p:spPr>
            <a:xfrm>
              <a:off x="1637118" y="1456487"/>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57" name="TextBox 56">
              <a:extLst>
                <a:ext uri="{FF2B5EF4-FFF2-40B4-BE49-F238E27FC236}">
                  <a16:creationId xmlns:a16="http://schemas.microsoft.com/office/drawing/2014/main" id="{488FDEBC-F6E0-4570-9204-4700F17F376B}"/>
                </a:ext>
              </a:extLst>
            </p:cNvPr>
            <p:cNvSpPr txBox="1"/>
            <p:nvPr/>
          </p:nvSpPr>
          <p:spPr>
            <a:xfrm>
              <a:off x="2136417" y="2055384"/>
              <a:ext cx="666967" cy="497216"/>
            </a:xfrm>
            <a:prstGeom prst="rect">
              <a:avLst/>
            </a:prstGeom>
            <a:noFill/>
          </p:spPr>
          <p:txBody>
            <a:bodyPr wrap="square" rtlCol="0">
              <a:spAutoFit/>
            </a:bodyPr>
            <a:lstStyle/>
            <a:p>
              <a:r>
                <a:rPr lang="el-GR" sz="2400" dirty="0">
                  <a:solidFill>
                    <a:srgbClr val="C00000"/>
                  </a:solidFill>
                </a:rPr>
                <a:t>π</a:t>
              </a:r>
              <a:r>
                <a:rPr lang="en-IN" sz="2400" dirty="0">
                  <a:solidFill>
                    <a:srgbClr val="C00000"/>
                  </a:solidFill>
                </a:rPr>
                <a:t>*</a:t>
              </a:r>
              <a:r>
                <a:rPr lang="en-IN" sz="2400" baseline="-25000" dirty="0">
                  <a:solidFill>
                    <a:srgbClr val="C00000"/>
                  </a:solidFill>
                </a:rPr>
                <a:t>g</a:t>
              </a:r>
              <a:endParaRPr lang="en-IN" sz="2400" dirty="0">
                <a:solidFill>
                  <a:srgbClr val="C00000"/>
                </a:solidFill>
              </a:endParaRPr>
            </a:p>
          </p:txBody>
        </p:sp>
        <p:sp>
          <p:nvSpPr>
            <p:cNvPr id="58" name="TextBox 57">
              <a:extLst>
                <a:ext uri="{FF2B5EF4-FFF2-40B4-BE49-F238E27FC236}">
                  <a16:creationId xmlns:a16="http://schemas.microsoft.com/office/drawing/2014/main" id="{793EFCBD-54FB-49D7-9A28-102001D5DCDB}"/>
                </a:ext>
              </a:extLst>
            </p:cNvPr>
            <p:cNvSpPr txBox="1"/>
            <p:nvPr/>
          </p:nvSpPr>
          <p:spPr>
            <a:xfrm>
              <a:off x="2188218" y="3053214"/>
              <a:ext cx="515029" cy="497216"/>
            </a:xfrm>
            <a:prstGeom prst="rect">
              <a:avLst/>
            </a:prstGeom>
            <a:noFill/>
          </p:spPr>
          <p:txBody>
            <a:bodyPr wrap="square" rtlCol="0">
              <a:spAutoFit/>
            </a:bodyPr>
            <a:lstStyle/>
            <a:p>
              <a:r>
                <a:rPr lang="el-GR" sz="2400" dirty="0">
                  <a:solidFill>
                    <a:srgbClr val="C00000"/>
                  </a:solidFill>
                </a:rPr>
                <a:t>π</a:t>
              </a:r>
              <a:r>
                <a:rPr lang="en-IN" sz="2400" baseline="-25000" dirty="0">
                  <a:solidFill>
                    <a:srgbClr val="C00000"/>
                  </a:solidFill>
                </a:rPr>
                <a:t>u</a:t>
              </a:r>
              <a:endParaRPr lang="en-IN" sz="2400" dirty="0">
                <a:solidFill>
                  <a:srgbClr val="C00000"/>
                </a:solidFill>
              </a:endParaRPr>
            </a:p>
          </p:txBody>
        </p:sp>
      </p:grpSp>
      <p:grpSp>
        <p:nvGrpSpPr>
          <p:cNvPr id="59" name="Group 58">
            <a:extLst>
              <a:ext uri="{FF2B5EF4-FFF2-40B4-BE49-F238E27FC236}">
                <a16:creationId xmlns:a16="http://schemas.microsoft.com/office/drawing/2014/main" id="{A42D24EB-1F5D-417E-880F-A4A1D5E5A70F}"/>
              </a:ext>
            </a:extLst>
          </p:cNvPr>
          <p:cNvGrpSpPr/>
          <p:nvPr/>
        </p:nvGrpSpPr>
        <p:grpSpPr>
          <a:xfrm>
            <a:off x="50806" y="1461438"/>
            <a:ext cx="2937477" cy="3263038"/>
            <a:chOff x="60331" y="89838"/>
            <a:chExt cx="2937477" cy="3263038"/>
          </a:xfrm>
        </p:grpSpPr>
        <p:grpSp>
          <p:nvGrpSpPr>
            <p:cNvPr id="60" name="Group 59">
              <a:extLst>
                <a:ext uri="{FF2B5EF4-FFF2-40B4-BE49-F238E27FC236}">
                  <a16:creationId xmlns:a16="http://schemas.microsoft.com/office/drawing/2014/main" id="{3E3E5BFE-B3B1-4689-916D-4E3F62E0C07E}"/>
                </a:ext>
              </a:extLst>
            </p:cNvPr>
            <p:cNvGrpSpPr/>
            <p:nvPr/>
          </p:nvGrpSpPr>
          <p:grpSpPr>
            <a:xfrm>
              <a:off x="463616" y="89838"/>
              <a:ext cx="2124357" cy="2652853"/>
              <a:chOff x="603966" y="1456487"/>
              <a:chExt cx="2213439" cy="3369308"/>
            </a:xfrm>
          </p:grpSpPr>
          <p:cxnSp>
            <p:nvCxnSpPr>
              <p:cNvPr id="75" name="Straight Connector 74">
                <a:extLst>
                  <a:ext uri="{FF2B5EF4-FFF2-40B4-BE49-F238E27FC236}">
                    <a16:creationId xmlns:a16="http://schemas.microsoft.com/office/drawing/2014/main" id="{11023B51-A8AB-4B50-830D-E90DBDAD50ED}"/>
                  </a:ext>
                </a:extLst>
              </p:cNvPr>
              <p:cNvCxnSpPr/>
              <p:nvPr/>
            </p:nvCxnSpPr>
            <p:spPr>
              <a:xfrm>
                <a:off x="1097879" y="448825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EF284A4-8E64-49D9-BDFD-C260BF5AC159}"/>
                  </a:ext>
                </a:extLst>
              </p:cNvPr>
              <p:cNvCxnSpPr/>
              <p:nvPr/>
            </p:nvCxnSpPr>
            <p:spPr>
              <a:xfrm>
                <a:off x="1101204" y="3891766"/>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5A76046-E777-4302-A5F6-85F603C914BD}"/>
                  </a:ext>
                </a:extLst>
              </p:cNvPr>
              <p:cNvCxnSpPr/>
              <p:nvPr/>
            </p:nvCxnSpPr>
            <p:spPr>
              <a:xfrm>
                <a:off x="1561557" y="3350430"/>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F954325-9C98-4C2E-8FBD-503B71A3ABAC}"/>
                  </a:ext>
                </a:extLst>
              </p:cNvPr>
              <p:cNvCxnSpPr/>
              <p:nvPr/>
            </p:nvCxnSpPr>
            <p:spPr>
              <a:xfrm>
                <a:off x="650768" y="3360215"/>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E10A99D-6212-4BCE-ADFE-CE5C80E767F6}"/>
                  </a:ext>
                </a:extLst>
              </p:cNvPr>
              <p:cNvCxnSpPr/>
              <p:nvPr/>
            </p:nvCxnSpPr>
            <p:spPr>
              <a:xfrm>
                <a:off x="1090650" y="284346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4279DD1-33A3-4D59-84BF-67D79F16004C}"/>
                  </a:ext>
                </a:extLst>
              </p:cNvPr>
              <p:cNvCxnSpPr/>
              <p:nvPr/>
            </p:nvCxnSpPr>
            <p:spPr>
              <a:xfrm>
                <a:off x="1591912" y="231523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B557456-958A-4C80-B76A-2E233357AD18}"/>
                  </a:ext>
                </a:extLst>
              </p:cNvPr>
              <p:cNvCxnSpPr/>
              <p:nvPr/>
            </p:nvCxnSpPr>
            <p:spPr>
              <a:xfrm>
                <a:off x="603966" y="2302173"/>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6147FB6-E93D-4B92-BD1C-0443EF2831C3}"/>
                  </a:ext>
                </a:extLst>
              </p:cNvPr>
              <p:cNvCxnSpPr/>
              <p:nvPr/>
            </p:nvCxnSpPr>
            <p:spPr>
              <a:xfrm>
                <a:off x="1141587" y="181902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Arrow: Up 82">
                <a:extLst>
                  <a:ext uri="{FF2B5EF4-FFF2-40B4-BE49-F238E27FC236}">
                    <a16:creationId xmlns:a16="http://schemas.microsoft.com/office/drawing/2014/main" id="{5FA0947E-992A-45F2-A637-623E83851688}"/>
                  </a:ext>
                </a:extLst>
              </p:cNvPr>
              <p:cNvSpPr/>
              <p:nvPr/>
            </p:nvSpPr>
            <p:spPr>
              <a:xfrm flipV="1">
                <a:off x="1356827" y="2628883"/>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4" name="Arrow: Up 83">
                <a:extLst>
                  <a:ext uri="{FF2B5EF4-FFF2-40B4-BE49-F238E27FC236}">
                    <a16:creationId xmlns:a16="http://schemas.microsoft.com/office/drawing/2014/main" id="{3799A086-03B0-49B4-A03D-4605F5BB28F0}"/>
                  </a:ext>
                </a:extLst>
              </p:cNvPr>
              <p:cNvSpPr/>
              <p:nvPr/>
            </p:nvSpPr>
            <p:spPr>
              <a:xfrm>
                <a:off x="1182420" y="261061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5" name="Arrow: Up 84">
                <a:extLst>
                  <a:ext uri="{FF2B5EF4-FFF2-40B4-BE49-F238E27FC236}">
                    <a16:creationId xmlns:a16="http://schemas.microsoft.com/office/drawing/2014/main" id="{60C3A337-4A8E-4E82-BCC1-98235321CBB4}"/>
                  </a:ext>
                </a:extLst>
              </p:cNvPr>
              <p:cNvSpPr/>
              <p:nvPr/>
            </p:nvSpPr>
            <p:spPr>
              <a:xfrm flipV="1">
                <a:off x="1853712" y="3139928"/>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6" name="Arrow: Up 85">
                <a:extLst>
                  <a:ext uri="{FF2B5EF4-FFF2-40B4-BE49-F238E27FC236}">
                    <a16:creationId xmlns:a16="http://schemas.microsoft.com/office/drawing/2014/main" id="{55BFEF1D-F65E-4572-A7AB-502105472CE8}"/>
                  </a:ext>
                </a:extLst>
              </p:cNvPr>
              <p:cNvSpPr/>
              <p:nvPr/>
            </p:nvSpPr>
            <p:spPr>
              <a:xfrm>
                <a:off x="1679305" y="3121660"/>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7" name="Arrow: Up 86">
                <a:extLst>
                  <a:ext uri="{FF2B5EF4-FFF2-40B4-BE49-F238E27FC236}">
                    <a16:creationId xmlns:a16="http://schemas.microsoft.com/office/drawing/2014/main" id="{7C5BA1B0-5DBE-416C-BA9B-F2F56BFA7D6B}"/>
                  </a:ext>
                </a:extLst>
              </p:cNvPr>
              <p:cNvSpPr/>
              <p:nvPr/>
            </p:nvSpPr>
            <p:spPr>
              <a:xfrm flipV="1">
                <a:off x="887089" y="315366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8" name="Arrow: Up 87">
                <a:extLst>
                  <a:ext uri="{FF2B5EF4-FFF2-40B4-BE49-F238E27FC236}">
                    <a16:creationId xmlns:a16="http://schemas.microsoft.com/office/drawing/2014/main" id="{8308C9D3-D95A-4FAB-920F-C25F70BF3D88}"/>
                  </a:ext>
                </a:extLst>
              </p:cNvPr>
              <p:cNvSpPr/>
              <p:nvPr/>
            </p:nvSpPr>
            <p:spPr>
              <a:xfrm>
                <a:off x="712680" y="3135394"/>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9" name="Arrow: Up 88">
                <a:extLst>
                  <a:ext uri="{FF2B5EF4-FFF2-40B4-BE49-F238E27FC236}">
                    <a16:creationId xmlns:a16="http://schemas.microsoft.com/office/drawing/2014/main" id="{28D3EBDE-B1A5-40BD-9CC6-57D86ED09649}"/>
                  </a:ext>
                </a:extLst>
              </p:cNvPr>
              <p:cNvSpPr/>
              <p:nvPr/>
            </p:nvSpPr>
            <p:spPr>
              <a:xfrm flipV="1">
                <a:off x="1362941" y="365072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90" name="Arrow: Up 89">
                <a:extLst>
                  <a:ext uri="{FF2B5EF4-FFF2-40B4-BE49-F238E27FC236}">
                    <a16:creationId xmlns:a16="http://schemas.microsoft.com/office/drawing/2014/main" id="{B864BBC5-1A52-4B2A-A867-577091635190}"/>
                  </a:ext>
                </a:extLst>
              </p:cNvPr>
              <p:cNvSpPr/>
              <p:nvPr/>
            </p:nvSpPr>
            <p:spPr>
              <a:xfrm>
                <a:off x="1188534" y="363245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91" name="Arrow: Up 90">
                <a:extLst>
                  <a:ext uri="{FF2B5EF4-FFF2-40B4-BE49-F238E27FC236}">
                    <a16:creationId xmlns:a16="http://schemas.microsoft.com/office/drawing/2014/main" id="{F2DD6AF8-B575-437C-918E-7B1366D4ECA3}"/>
                  </a:ext>
                </a:extLst>
              </p:cNvPr>
              <p:cNvSpPr/>
              <p:nvPr/>
            </p:nvSpPr>
            <p:spPr>
              <a:xfrm flipV="1">
                <a:off x="1363648" y="430110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92" name="Arrow: Up 91">
                <a:extLst>
                  <a:ext uri="{FF2B5EF4-FFF2-40B4-BE49-F238E27FC236}">
                    <a16:creationId xmlns:a16="http://schemas.microsoft.com/office/drawing/2014/main" id="{A0C5A994-9D37-46FA-8B73-FACC31F394C6}"/>
                  </a:ext>
                </a:extLst>
              </p:cNvPr>
              <p:cNvSpPr/>
              <p:nvPr/>
            </p:nvSpPr>
            <p:spPr>
              <a:xfrm>
                <a:off x="1189240" y="4282839"/>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93" name="TextBox 92">
                <a:extLst>
                  <a:ext uri="{FF2B5EF4-FFF2-40B4-BE49-F238E27FC236}">
                    <a16:creationId xmlns:a16="http://schemas.microsoft.com/office/drawing/2014/main" id="{B791A6CB-F3A1-4FF0-800F-309475BFB2D3}"/>
                  </a:ext>
                </a:extLst>
              </p:cNvPr>
              <p:cNvSpPr txBox="1"/>
              <p:nvPr/>
            </p:nvSpPr>
            <p:spPr>
              <a:xfrm>
                <a:off x="1782421" y="4142684"/>
                <a:ext cx="915088"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94" name="TextBox 93">
                <a:extLst>
                  <a:ext uri="{FF2B5EF4-FFF2-40B4-BE49-F238E27FC236}">
                    <a16:creationId xmlns:a16="http://schemas.microsoft.com/office/drawing/2014/main" id="{8223A76A-33D7-440D-8A31-E202ABAB7E7A}"/>
                  </a:ext>
                </a:extLst>
              </p:cNvPr>
              <p:cNvSpPr txBox="1"/>
              <p:nvPr/>
            </p:nvSpPr>
            <p:spPr>
              <a:xfrm>
                <a:off x="1739634" y="3568639"/>
                <a:ext cx="957046"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95" name="TextBox 94">
                <a:extLst>
                  <a:ext uri="{FF2B5EF4-FFF2-40B4-BE49-F238E27FC236}">
                    <a16:creationId xmlns:a16="http://schemas.microsoft.com/office/drawing/2014/main" id="{1950BB50-C2F5-4A32-9FFD-F64D720EF2E9}"/>
                  </a:ext>
                </a:extLst>
              </p:cNvPr>
              <p:cNvSpPr txBox="1"/>
              <p:nvPr/>
            </p:nvSpPr>
            <p:spPr>
              <a:xfrm>
                <a:off x="1717630" y="2463450"/>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96" name="TextBox 95">
                <a:extLst>
                  <a:ext uri="{FF2B5EF4-FFF2-40B4-BE49-F238E27FC236}">
                    <a16:creationId xmlns:a16="http://schemas.microsoft.com/office/drawing/2014/main" id="{1AD076BD-57CD-4A8F-A1A3-EE0DCF9ABB0B}"/>
                  </a:ext>
                </a:extLst>
              </p:cNvPr>
              <p:cNvSpPr txBox="1"/>
              <p:nvPr/>
            </p:nvSpPr>
            <p:spPr>
              <a:xfrm>
                <a:off x="1637118" y="1456487"/>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97" name="TextBox 96">
                <a:extLst>
                  <a:ext uri="{FF2B5EF4-FFF2-40B4-BE49-F238E27FC236}">
                    <a16:creationId xmlns:a16="http://schemas.microsoft.com/office/drawing/2014/main" id="{24AC1AF6-C94A-4514-83BB-D983D78406DF}"/>
                  </a:ext>
                </a:extLst>
              </p:cNvPr>
              <p:cNvSpPr txBox="1"/>
              <p:nvPr/>
            </p:nvSpPr>
            <p:spPr>
              <a:xfrm>
                <a:off x="2136417" y="2055384"/>
                <a:ext cx="666967" cy="497216"/>
              </a:xfrm>
              <a:prstGeom prst="rect">
                <a:avLst/>
              </a:prstGeom>
              <a:noFill/>
            </p:spPr>
            <p:txBody>
              <a:bodyPr wrap="square" rtlCol="0">
                <a:spAutoFit/>
              </a:bodyPr>
              <a:lstStyle/>
              <a:p>
                <a:r>
                  <a:rPr lang="el-GR" sz="2400" dirty="0">
                    <a:solidFill>
                      <a:srgbClr val="C00000"/>
                    </a:solidFill>
                  </a:rPr>
                  <a:t>π</a:t>
                </a:r>
                <a:r>
                  <a:rPr lang="en-IN" sz="2400" dirty="0">
                    <a:solidFill>
                      <a:srgbClr val="C00000"/>
                    </a:solidFill>
                  </a:rPr>
                  <a:t>*</a:t>
                </a:r>
                <a:r>
                  <a:rPr lang="en-IN" sz="2400" baseline="-25000" dirty="0">
                    <a:solidFill>
                      <a:srgbClr val="C00000"/>
                    </a:solidFill>
                  </a:rPr>
                  <a:t>g</a:t>
                </a:r>
                <a:endParaRPr lang="en-IN" sz="2400" dirty="0">
                  <a:solidFill>
                    <a:srgbClr val="C00000"/>
                  </a:solidFill>
                </a:endParaRPr>
              </a:p>
            </p:txBody>
          </p:sp>
          <p:sp>
            <p:nvSpPr>
              <p:cNvPr id="98" name="TextBox 97">
                <a:extLst>
                  <a:ext uri="{FF2B5EF4-FFF2-40B4-BE49-F238E27FC236}">
                    <a16:creationId xmlns:a16="http://schemas.microsoft.com/office/drawing/2014/main" id="{67C79963-8B4B-4285-9540-A2C143F64D64}"/>
                  </a:ext>
                </a:extLst>
              </p:cNvPr>
              <p:cNvSpPr txBox="1"/>
              <p:nvPr/>
            </p:nvSpPr>
            <p:spPr>
              <a:xfrm>
                <a:off x="2188218" y="3053214"/>
                <a:ext cx="515029" cy="497216"/>
              </a:xfrm>
              <a:prstGeom prst="rect">
                <a:avLst/>
              </a:prstGeom>
              <a:noFill/>
            </p:spPr>
            <p:txBody>
              <a:bodyPr wrap="square" rtlCol="0">
                <a:spAutoFit/>
              </a:bodyPr>
              <a:lstStyle/>
              <a:p>
                <a:r>
                  <a:rPr lang="el-GR" sz="2400" dirty="0">
                    <a:solidFill>
                      <a:srgbClr val="C00000"/>
                    </a:solidFill>
                  </a:rPr>
                  <a:t>π</a:t>
                </a:r>
                <a:r>
                  <a:rPr lang="en-IN" sz="2400" baseline="-25000" dirty="0">
                    <a:solidFill>
                      <a:srgbClr val="C00000"/>
                    </a:solidFill>
                  </a:rPr>
                  <a:t>u</a:t>
                </a:r>
                <a:endParaRPr lang="en-IN" sz="2400" dirty="0">
                  <a:solidFill>
                    <a:srgbClr val="C00000"/>
                  </a:solidFill>
                </a:endParaRPr>
              </a:p>
            </p:txBody>
          </p:sp>
        </p:grpSp>
        <p:pic>
          <p:nvPicPr>
            <p:cNvPr id="64" name="Picture 63">
              <a:extLst>
                <a:ext uri="{FF2B5EF4-FFF2-40B4-BE49-F238E27FC236}">
                  <a16:creationId xmlns:a16="http://schemas.microsoft.com/office/drawing/2014/main" id="{6C217D03-8084-4B48-8E66-A4CB2ED9B8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906" y="2274101"/>
              <a:ext cx="464811" cy="411032"/>
            </a:xfrm>
            <a:prstGeom prst="rect">
              <a:avLst/>
            </a:prstGeom>
          </p:spPr>
        </p:pic>
        <p:pic>
          <p:nvPicPr>
            <p:cNvPr id="65" name="Picture 64">
              <a:extLst>
                <a:ext uri="{FF2B5EF4-FFF2-40B4-BE49-F238E27FC236}">
                  <a16:creationId xmlns:a16="http://schemas.microsoft.com/office/drawing/2014/main" id="{B391BC7F-BE9A-4019-BD29-772FFC4E35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191473" y="1865342"/>
              <a:ext cx="692905" cy="360691"/>
            </a:xfrm>
            <a:prstGeom prst="rect">
              <a:avLst/>
            </a:prstGeom>
          </p:spPr>
        </p:pic>
        <p:pic>
          <p:nvPicPr>
            <p:cNvPr id="66" name="Picture 65">
              <a:extLst>
                <a:ext uri="{FF2B5EF4-FFF2-40B4-BE49-F238E27FC236}">
                  <a16:creationId xmlns:a16="http://schemas.microsoft.com/office/drawing/2014/main" id="{682A6C98-26F9-48E6-885F-DBA009EE02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31" y="962166"/>
              <a:ext cx="834113" cy="384975"/>
            </a:xfrm>
            <a:prstGeom prst="rect">
              <a:avLst/>
            </a:prstGeom>
          </p:spPr>
        </p:pic>
        <p:pic>
          <p:nvPicPr>
            <p:cNvPr id="71" name="Picture 70">
              <a:extLst>
                <a:ext uri="{FF2B5EF4-FFF2-40B4-BE49-F238E27FC236}">
                  <a16:creationId xmlns:a16="http://schemas.microsoft.com/office/drawing/2014/main" id="{8AE5A953-077B-4EF9-A5FC-7F72569C2A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2441749" y="1438055"/>
              <a:ext cx="464563" cy="391486"/>
            </a:xfrm>
            <a:prstGeom prst="rect">
              <a:avLst/>
            </a:prstGeom>
          </p:spPr>
        </p:pic>
        <p:pic>
          <p:nvPicPr>
            <p:cNvPr id="72" name="Picture 71">
              <a:extLst>
                <a:ext uri="{FF2B5EF4-FFF2-40B4-BE49-F238E27FC236}">
                  <a16:creationId xmlns:a16="http://schemas.microsoft.com/office/drawing/2014/main" id="{788343C5-205E-4C98-9009-4E3A7D895B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04648" y="621279"/>
              <a:ext cx="493160" cy="388396"/>
            </a:xfrm>
            <a:prstGeom prst="rect">
              <a:avLst/>
            </a:prstGeom>
          </p:spPr>
        </p:pic>
        <p:pic>
          <p:nvPicPr>
            <p:cNvPr id="73" name="Picture 72">
              <a:extLst>
                <a:ext uri="{FF2B5EF4-FFF2-40B4-BE49-F238E27FC236}">
                  <a16:creationId xmlns:a16="http://schemas.microsoft.com/office/drawing/2014/main" id="{CB6D9C4E-F201-4373-9D2D-FE5B4A307C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14791" y="120196"/>
              <a:ext cx="885826" cy="405615"/>
            </a:xfrm>
            <a:prstGeom prst="rect">
              <a:avLst/>
            </a:prstGeom>
          </p:spPr>
        </p:pic>
        <p:sp>
          <p:nvSpPr>
            <p:cNvPr id="74" name="TextBox 73">
              <a:extLst>
                <a:ext uri="{FF2B5EF4-FFF2-40B4-BE49-F238E27FC236}">
                  <a16:creationId xmlns:a16="http://schemas.microsoft.com/office/drawing/2014/main" id="{95FE7A89-23AD-4EF9-ACD2-885017AA9FC8}"/>
                </a:ext>
              </a:extLst>
            </p:cNvPr>
            <p:cNvSpPr txBox="1"/>
            <p:nvPr/>
          </p:nvSpPr>
          <p:spPr>
            <a:xfrm>
              <a:off x="878315" y="2768101"/>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1</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grpSp>
      <p:sp>
        <p:nvSpPr>
          <p:cNvPr id="99" name="TextBox 98">
            <a:extLst>
              <a:ext uri="{FF2B5EF4-FFF2-40B4-BE49-F238E27FC236}">
                <a16:creationId xmlns:a16="http://schemas.microsoft.com/office/drawing/2014/main" id="{9F0A3ADF-1CC5-46DA-840B-B80F6EFC75D5}"/>
              </a:ext>
            </a:extLst>
          </p:cNvPr>
          <p:cNvSpPr txBox="1"/>
          <p:nvPr/>
        </p:nvSpPr>
        <p:spPr>
          <a:xfrm>
            <a:off x="8964164" y="7827880"/>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5</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sp>
        <p:nvSpPr>
          <p:cNvPr id="100" name="TextBox 99">
            <a:extLst>
              <a:ext uri="{FF2B5EF4-FFF2-40B4-BE49-F238E27FC236}">
                <a16:creationId xmlns:a16="http://schemas.microsoft.com/office/drawing/2014/main" id="{D04C03A2-6A97-407B-B4C0-3077B8D36926}"/>
              </a:ext>
            </a:extLst>
          </p:cNvPr>
          <p:cNvSpPr txBox="1"/>
          <p:nvPr/>
        </p:nvSpPr>
        <p:spPr>
          <a:xfrm>
            <a:off x="4461359" y="7772989"/>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7</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u</a:t>
            </a:r>
            <a:r>
              <a:rPr lang="en-IN" sz="3200" b="1" baseline="30000" dirty="0">
                <a:solidFill>
                  <a:srgbClr val="C00000"/>
                </a:solidFill>
                <a:latin typeface="Century" panose="02040604050505020304" pitchFamily="18" charset="0"/>
              </a:rPr>
              <a:t>+</a:t>
            </a:r>
          </a:p>
        </p:txBody>
      </p:sp>
      <p:grpSp>
        <p:nvGrpSpPr>
          <p:cNvPr id="104" name="Group 103">
            <a:extLst>
              <a:ext uri="{FF2B5EF4-FFF2-40B4-BE49-F238E27FC236}">
                <a16:creationId xmlns:a16="http://schemas.microsoft.com/office/drawing/2014/main" id="{FDDAEDEA-D21D-40F5-8C31-3E2DA15C88E1}"/>
              </a:ext>
            </a:extLst>
          </p:cNvPr>
          <p:cNvGrpSpPr/>
          <p:nvPr/>
        </p:nvGrpSpPr>
        <p:grpSpPr>
          <a:xfrm>
            <a:off x="5923594" y="1384903"/>
            <a:ext cx="2124357" cy="2652853"/>
            <a:chOff x="603966" y="1456487"/>
            <a:chExt cx="2213439" cy="3369308"/>
          </a:xfrm>
        </p:grpSpPr>
        <p:cxnSp>
          <p:nvCxnSpPr>
            <p:cNvPr id="105" name="Straight Connector 104">
              <a:extLst>
                <a:ext uri="{FF2B5EF4-FFF2-40B4-BE49-F238E27FC236}">
                  <a16:creationId xmlns:a16="http://schemas.microsoft.com/office/drawing/2014/main" id="{195B9AAF-8E73-4D3C-A956-56A370641D0E}"/>
                </a:ext>
              </a:extLst>
            </p:cNvPr>
            <p:cNvCxnSpPr/>
            <p:nvPr/>
          </p:nvCxnSpPr>
          <p:spPr>
            <a:xfrm>
              <a:off x="1097879" y="448825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97843F4-4E6D-4E12-A2D4-02E5FE6029C8}"/>
                </a:ext>
              </a:extLst>
            </p:cNvPr>
            <p:cNvCxnSpPr/>
            <p:nvPr/>
          </p:nvCxnSpPr>
          <p:spPr>
            <a:xfrm>
              <a:off x="1101204" y="3891766"/>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C49D56-CF37-451C-B6E7-EFFFDBF3FBA9}"/>
                </a:ext>
              </a:extLst>
            </p:cNvPr>
            <p:cNvCxnSpPr/>
            <p:nvPr/>
          </p:nvCxnSpPr>
          <p:spPr>
            <a:xfrm>
              <a:off x="1561557" y="3350430"/>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840AEB1-0D82-4096-B78C-5535234B7A4E}"/>
                </a:ext>
              </a:extLst>
            </p:cNvPr>
            <p:cNvCxnSpPr/>
            <p:nvPr/>
          </p:nvCxnSpPr>
          <p:spPr>
            <a:xfrm>
              <a:off x="650768" y="3360215"/>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9C4CDF9-FD58-4601-AA8F-92FF32D2D269}"/>
                </a:ext>
              </a:extLst>
            </p:cNvPr>
            <p:cNvCxnSpPr/>
            <p:nvPr/>
          </p:nvCxnSpPr>
          <p:spPr>
            <a:xfrm>
              <a:off x="1090650" y="2843461"/>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9981973-78F4-4ED8-84E8-9AEBDF5C1AB0}"/>
                </a:ext>
              </a:extLst>
            </p:cNvPr>
            <p:cNvCxnSpPr/>
            <p:nvPr/>
          </p:nvCxnSpPr>
          <p:spPr>
            <a:xfrm>
              <a:off x="1591912" y="231523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1538FE6-56E5-4CA0-8267-9A9F68514718}"/>
                </a:ext>
              </a:extLst>
            </p:cNvPr>
            <p:cNvCxnSpPr/>
            <p:nvPr/>
          </p:nvCxnSpPr>
          <p:spPr>
            <a:xfrm>
              <a:off x="603966" y="2302173"/>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B56BB0F-6B05-45CE-8545-04E5E8FD6D09}"/>
                </a:ext>
              </a:extLst>
            </p:cNvPr>
            <p:cNvCxnSpPr/>
            <p:nvPr/>
          </p:nvCxnSpPr>
          <p:spPr>
            <a:xfrm>
              <a:off x="1141587" y="1819029"/>
              <a:ext cx="54588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Arrow: Up 112">
              <a:extLst>
                <a:ext uri="{FF2B5EF4-FFF2-40B4-BE49-F238E27FC236}">
                  <a16:creationId xmlns:a16="http://schemas.microsoft.com/office/drawing/2014/main" id="{A24F2F50-074E-4096-BB6D-BFE45E554901}"/>
                </a:ext>
              </a:extLst>
            </p:cNvPr>
            <p:cNvSpPr/>
            <p:nvPr/>
          </p:nvSpPr>
          <p:spPr>
            <a:xfrm flipV="1">
              <a:off x="1356827" y="2628883"/>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14" name="Arrow: Up 113">
              <a:extLst>
                <a:ext uri="{FF2B5EF4-FFF2-40B4-BE49-F238E27FC236}">
                  <a16:creationId xmlns:a16="http://schemas.microsoft.com/office/drawing/2014/main" id="{7B17C294-A067-4BCA-BFEA-2BF19BD98994}"/>
                </a:ext>
              </a:extLst>
            </p:cNvPr>
            <p:cNvSpPr/>
            <p:nvPr/>
          </p:nvSpPr>
          <p:spPr>
            <a:xfrm>
              <a:off x="1182420" y="261061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15" name="Arrow: Up 114">
              <a:extLst>
                <a:ext uri="{FF2B5EF4-FFF2-40B4-BE49-F238E27FC236}">
                  <a16:creationId xmlns:a16="http://schemas.microsoft.com/office/drawing/2014/main" id="{63914242-FDE5-495E-8966-08322B6FBBB0}"/>
                </a:ext>
              </a:extLst>
            </p:cNvPr>
            <p:cNvSpPr/>
            <p:nvPr/>
          </p:nvSpPr>
          <p:spPr>
            <a:xfrm>
              <a:off x="1846067" y="2064812"/>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16" name="Arrow: Up 115">
              <a:extLst>
                <a:ext uri="{FF2B5EF4-FFF2-40B4-BE49-F238E27FC236}">
                  <a16:creationId xmlns:a16="http://schemas.microsoft.com/office/drawing/2014/main" id="{821126FC-4B72-4342-AC42-064905AFD311}"/>
                </a:ext>
              </a:extLst>
            </p:cNvPr>
            <p:cNvSpPr/>
            <p:nvPr/>
          </p:nvSpPr>
          <p:spPr>
            <a:xfrm>
              <a:off x="1780427" y="314456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17" name="Arrow: Up 116">
              <a:extLst>
                <a:ext uri="{FF2B5EF4-FFF2-40B4-BE49-F238E27FC236}">
                  <a16:creationId xmlns:a16="http://schemas.microsoft.com/office/drawing/2014/main" id="{7566BAFC-A32A-4450-AEEF-8390C9823477}"/>
                </a:ext>
              </a:extLst>
            </p:cNvPr>
            <p:cNvSpPr/>
            <p:nvPr/>
          </p:nvSpPr>
          <p:spPr>
            <a:xfrm flipV="1">
              <a:off x="887089" y="3153661"/>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18" name="Arrow: Up 117">
              <a:extLst>
                <a:ext uri="{FF2B5EF4-FFF2-40B4-BE49-F238E27FC236}">
                  <a16:creationId xmlns:a16="http://schemas.microsoft.com/office/drawing/2014/main" id="{B246D4FF-ABBA-4A3A-8D9B-EBD5BF793121}"/>
                </a:ext>
              </a:extLst>
            </p:cNvPr>
            <p:cNvSpPr/>
            <p:nvPr/>
          </p:nvSpPr>
          <p:spPr>
            <a:xfrm>
              <a:off x="712680" y="313539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19" name="Arrow: Up 118">
              <a:extLst>
                <a:ext uri="{FF2B5EF4-FFF2-40B4-BE49-F238E27FC236}">
                  <a16:creationId xmlns:a16="http://schemas.microsoft.com/office/drawing/2014/main" id="{5FE5FF6E-FE99-4C7E-BCBA-94285BB3AE3A}"/>
                </a:ext>
              </a:extLst>
            </p:cNvPr>
            <p:cNvSpPr/>
            <p:nvPr/>
          </p:nvSpPr>
          <p:spPr>
            <a:xfrm flipV="1">
              <a:off x="1362941" y="3650725"/>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0" name="Arrow: Up 119">
              <a:extLst>
                <a:ext uri="{FF2B5EF4-FFF2-40B4-BE49-F238E27FC236}">
                  <a16:creationId xmlns:a16="http://schemas.microsoft.com/office/drawing/2014/main" id="{01053A57-9563-4B27-B6CD-43E934C10CF8}"/>
                </a:ext>
              </a:extLst>
            </p:cNvPr>
            <p:cNvSpPr/>
            <p:nvPr/>
          </p:nvSpPr>
          <p:spPr>
            <a:xfrm>
              <a:off x="1188534" y="363245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1" name="Arrow: Up 120">
              <a:extLst>
                <a:ext uri="{FF2B5EF4-FFF2-40B4-BE49-F238E27FC236}">
                  <a16:creationId xmlns:a16="http://schemas.microsoft.com/office/drawing/2014/main" id="{37AAAB8F-EB79-42EB-BAA8-103D09D8E570}"/>
                </a:ext>
              </a:extLst>
            </p:cNvPr>
            <p:cNvSpPr/>
            <p:nvPr/>
          </p:nvSpPr>
          <p:spPr>
            <a:xfrm flipV="1">
              <a:off x="1363648" y="4301107"/>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2" name="Arrow: Up 121">
              <a:extLst>
                <a:ext uri="{FF2B5EF4-FFF2-40B4-BE49-F238E27FC236}">
                  <a16:creationId xmlns:a16="http://schemas.microsoft.com/office/drawing/2014/main" id="{D5ED5E4E-3E8C-4F46-9F9F-352BEEBB97F3}"/>
                </a:ext>
              </a:extLst>
            </p:cNvPr>
            <p:cNvSpPr/>
            <p:nvPr/>
          </p:nvSpPr>
          <p:spPr>
            <a:xfrm>
              <a:off x="1189240" y="4282839"/>
              <a:ext cx="219898" cy="467998"/>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3" name="TextBox 122">
              <a:extLst>
                <a:ext uri="{FF2B5EF4-FFF2-40B4-BE49-F238E27FC236}">
                  <a16:creationId xmlns:a16="http://schemas.microsoft.com/office/drawing/2014/main" id="{79FA64EB-D534-444B-9B55-A20BAF367C13}"/>
                </a:ext>
              </a:extLst>
            </p:cNvPr>
            <p:cNvSpPr txBox="1"/>
            <p:nvPr/>
          </p:nvSpPr>
          <p:spPr>
            <a:xfrm>
              <a:off x="1782421" y="4142684"/>
              <a:ext cx="915088"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124" name="TextBox 123">
              <a:extLst>
                <a:ext uri="{FF2B5EF4-FFF2-40B4-BE49-F238E27FC236}">
                  <a16:creationId xmlns:a16="http://schemas.microsoft.com/office/drawing/2014/main" id="{720E9FF9-7E06-437E-89B9-43AAC9AA50E2}"/>
                </a:ext>
              </a:extLst>
            </p:cNvPr>
            <p:cNvSpPr txBox="1"/>
            <p:nvPr/>
          </p:nvSpPr>
          <p:spPr>
            <a:xfrm>
              <a:off x="1739634" y="3568639"/>
              <a:ext cx="957046" cy="683111"/>
            </a:xfrm>
            <a:prstGeom prst="rect">
              <a:avLst/>
            </a:prstGeom>
            <a:noFill/>
          </p:spPr>
          <p:txBody>
            <a:bodyPr wrap="square" rtlCol="0">
              <a:spAutoFit/>
            </a:bodyPr>
            <a:lstStyle/>
            <a:p>
              <a:r>
                <a:rPr lang="en-IN" sz="2400" dirty="0">
                  <a:solidFill>
                    <a:srgbClr val="C00000"/>
                  </a:solidFill>
                </a:rPr>
                <a:t>2</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125" name="TextBox 124">
              <a:extLst>
                <a:ext uri="{FF2B5EF4-FFF2-40B4-BE49-F238E27FC236}">
                  <a16:creationId xmlns:a16="http://schemas.microsoft.com/office/drawing/2014/main" id="{AE727BB2-019E-4430-AAAD-A04187964B3F}"/>
                </a:ext>
              </a:extLst>
            </p:cNvPr>
            <p:cNvSpPr txBox="1"/>
            <p:nvPr/>
          </p:nvSpPr>
          <p:spPr>
            <a:xfrm>
              <a:off x="1717630" y="2463450"/>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g</a:t>
              </a:r>
              <a:endParaRPr lang="en-IN" sz="2400" dirty="0">
                <a:solidFill>
                  <a:srgbClr val="C00000"/>
                </a:solidFill>
              </a:endParaRPr>
            </a:p>
          </p:txBody>
        </p:sp>
        <p:sp>
          <p:nvSpPr>
            <p:cNvPr id="126" name="TextBox 125">
              <a:extLst>
                <a:ext uri="{FF2B5EF4-FFF2-40B4-BE49-F238E27FC236}">
                  <a16:creationId xmlns:a16="http://schemas.microsoft.com/office/drawing/2014/main" id="{68BF3E77-CF99-4E1F-A934-AA8ADF31C108}"/>
                </a:ext>
              </a:extLst>
            </p:cNvPr>
            <p:cNvSpPr txBox="1"/>
            <p:nvPr/>
          </p:nvSpPr>
          <p:spPr>
            <a:xfrm>
              <a:off x="1637118" y="1456487"/>
              <a:ext cx="1099775" cy="683111"/>
            </a:xfrm>
            <a:prstGeom prst="rect">
              <a:avLst/>
            </a:prstGeom>
            <a:noFill/>
          </p:spPr>
          <p:txBody>
            <a:bodyPr wrap="square" rtlCol="0">
              <a:spAutoFit/>
            </a:bodyPr>
            <a:lstStyle/>
            <a:p>
              <a:r>
                <a:rPr lang="en-IN" sz="2400" dirty="0">
                  <a:solidFill>
                    <a:srgbClr val="C00000"/>
                  </a:solidFill>
                </a:rPr>
                <a:t>3</a:t>
              </a:r>
              <a:r>
                <a:rPr lang="el-GR" sz="2400" dirty="0">
                  <a:solidFill>
                    <a:srgbClr val="C00000"/>
                  </a:solidFill>
                </a:rPr>
                <a:t>σ</a:t>
              </a:r>
              <a:r>
                <a:rPr lang="en-IN" sz="2400" baseline="-25000" dirty="0">
                  <a:solidFill>
                    <a:srgbClr val="C00000"/>
                  </a:solidFill>
                </a:rPr>
                <a:t>u</a:t>
              </a:r>
              <a:endParaRPr lang="en-IN" sz="2400" dirty="0">
                <a:solidFill>
                  <a:srgbClr val="C00000"/>
                </a:solidFill>
              </a:endParaRPr>
            </a:p>
          </p:txBody>
        </p:sp>
        <p:sp>
          <p:nvSpPr>
            <p:cNvPr id="127" name="TextBox 126">
              <a:extLst>
                <a:ext uri="{FF2B5EF4-FFF2-40B4-BE49-F238E27FC236}">
                  <a16:creationId xmlns:a16="http://schemas.microsoft.com/office/drawing/2014/main" id="{0E8729F9-BD6C-4D71-9E1A-022CF808499D}"/>
                </a:ext>
              </a:extLst>
            </p:cNvPr>
            <p:cNvSpPr txBox="1"/>
            <p:nvPr/>
          </p:nvSpPr>
          <p:spPr>
            <a:xfrm>
              <a:off x="2136417" y="2055384"/>
              <a:ext cx="666967" cy="497216"/>
            </a:xfrm>
            <a:prstGeom prst="rect">
              <a:avLst/>
            </a:prstGeom>
            <a:noFill/>
          </p:spPr>
          <p:txBody>
            <a:bodyPr wrap="square" rtlCol="0">
              <a:spAutoFit/>
            </a:bodyPr>
            <a:lstStyle/>
            <a:p>
              <a:r>
                <a:rPr lang="el-GR" sz="2400" dirty="0">
                  <a:solidFill>
                    <a:srgbClr val="C00000"/>
                  </a:solidFill>
                </a:rPr>
                <a:t>π</a:t>
              </a:r>
              <a:r>
                <a:rPr lang="en-IN" sz="2400" dirty="0">
                  <a:solidFill>
                    <a:srgbClr val="C00000"/>
                  </a:solidFill>
                </a:rPr>
                <a:t>*</a:t>
              </a:r>
              <a:r>
                <a:rPr lang="en-IN" sz="2400" baseline="-25000" dirty="0">
                  <a:solidFill>
                    <a:srgbClr val="C00000"/>
                  </a:solidFill>
                </a:rPr>
                <a:t>g</a:t>
              </a:r>
              <a:endParaRPr lang="en-IN" sz="2400" dirty="0">
                <a:solidFill>
                  <a:srgbClr val="C00000"/>
                </a:solidFill>
              </a:endParaRPr>
            </a:p>
          </p:txBody>
        </p:sp>
        <p:sp>
          <p:nvSpPr>
            <p:cNvPr id="128" name="TextBox 127">
              <a:extLst>
                <a:ext uri="{FF2B5EF4-FFF2-40B4-BE49-F238E27FC236}">
                  <a16:creationId xmlns:a16="http://schemas.microsoft.com/office/drawing/2014/main" id="{859FA47A-29CD-4E3E-9B11-9D65EBC048F5}"/>
                </a:ext>
              </a:extLst>
            </p:cNvPr>
            <p:cNvSpPr txBox="1"/>
            <p:nvPr/>
          </p:nvSpPr>
          <p:spPr>
            <a:xfrm>
              <a:off x="2188218" y="3053214"/>
              <a:ext cx="515029" cy="497216"/>
            </a:xfrm>
            <a:prstGeom prst="rect">
              <a:avLst/>
            </a:prstGeom>
            <a:noFill/>
          </p:spPr>
          <p:txBody>
            <a:bodyPr wrap="square" rtlCol="0">
              <a:spAutoFit/>
            </a:bodyPr>
            <a:lstStyle/>
            <a:p>
              <a:r>
                <a:rPr lang="el-GR" sz="2400" dirty="0">
                  <a:solidFill>
                    <a:srgbClr val="C00000"/>
                  </a:solidFill>
                </a:rPr>
                <a:t>π</a:t>
              </a:r>
              <a:r>
                <a:rPr lang="en-IN" sz="2400" baseline="-25000" dirty="0">
                  <a:solidFill>
                    <a:srgbClr val="C00000"/>
                  </a:solidFill>
                </a:rPr>
                <a:t>u</a:t>
              </a:r>
              <a:endParaRPr lang="en-IN" sz="2400" dirty="0">
                <a:solidFill>
                  <a:srgbClr val="C00000"/>
                </a:solidFill>
              </a:endParaRPr>
            </a:p>
          </p:txBody>
        </p:sp>
      </p:grpSp>
      <p:sp>
        <p:nvSpPr>
          <p:cNvPr id="129" name="TextBox 128">
            <a:extLst>
              <a:ext uri="{FF2B5EF4-FFF2-40B4-BE49-F238E27FC236}">
                <a16:creationId xmlns:a16="http://schemas.microsoft.com/office/drawing/2014/main" id="{816A564C-4141-40B1-ABC7-BB79FC4F448A}"/>
              </a:ext>
            </a:extLst>
          </p:cNvPr>
          <p:cNvSpPr txBox="1"/>
          <p:nvPr/>
        </p:nvSpPr>
        <p:spPr>
          <a:xfrm>
            <a:off x="6362410" y="3949050"/>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3</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u</a:t>
            </a:r>
            <a:r>
              <a:rPr lang="en-IN" sz="3200" b="1" baseline="30000" dirty="0">
                <a:solidFill>
                  <a:srgbClr val="C00000"/>
                </a:solidFill>
                <a:latin typeface="Century" panose="02040604050505020304" pitchFamily="18" charset="0"/>
              </a:rPr>
              <a:t>+</a:t>
            </a:r>
          </a:p>
        </p:txBody>
      </p:sp>
      <p:sp>
        <p:nvSpPr>
          <p:cNvPr id="2" name="TextBox 1">
            <a:extLst>
              <a:ext uri="{FF2B5EF4-FFF2-40B4-BE49-F238E27FC236}">
                <a16:creationId xmlns:a16="http://schemas.microsoft.com/office/drawing/2014/main" id="{3A815CD9-536F-4021-AAC3-47670ADC9150}"/>
              </a:ext>
            </a:extLst>
          </p:cNvPr>
          <p:cNvSpPr txBox="1"/>
          <p:nvPr/>
        </p:nvSpPr>
        <p:spPr>
          <a:xfrm>
            <a:off x="10335449" y="5701704"/>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5</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sp>
        <p:nvSpPr>
          <p:cNvPr id="3" name="TextBox 2">
            <a:extLst>
              <a:ext uri="{FF2B5EF4-FFF2-40B4-BE49-F238E27FC236}">
                <a16:creationId xmlns:a16="http://schemas.microsoft.com/office/drawing/2014/main" id="{47100E63-E7A6-4B61-8EB4-AC52502D4A4C}"/>
              </a:ext>
            </a:extLst>
          </p:cNvPr>
          <p:cNvSpPr txBox="1"/>
          <p:nvPr/>
        </p:nvSpPr>
        <p:spPr>
          <a:xfrm>
            <a:off x="3325063" y="5741559"/>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7</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u</a:t>
            </a:r>
            <a:r>
              <a:rPr lang="en-IN" sz="3200" b="1" baseline="30000" dirty="0">
                <a:solidFill>
                  <a:srgbClr val="C00000"/>
                </a:solidFill>
                <a:latin typeface="Century" panose="02040604050505020304" pitchFamily="18" charset="0"/>
              </a:rPr>
              <a:t>+</a:t>
            </a:r>
          </a:p>
        </p:txBody>
      </p:sp>
      <p:sp>
        <p:nvSpPr>
          <p:cNvPr id="4" name="Arrow: Striped Right 3">
            <a:extLst>
              <a:ext uri="{FF2B5EF4-FFF2-40B4-BE49-F238E27FC236}">
                <a16:creationId xmlns:a16="http://schemas.microsoft.com/office/drawing/2014/main" id="{6480EEF5-6B8D-4A63-971D-BB289417A0E1}"/>
              </a:ext>
            </a:extLst>
          </p:cNvPr>
          <p:cNvSpPr/>
          <p:nvPr/>
        </p:nvSpPr>
        <p:spPr>
          <a:xfrm rot="2907482">
            <a:off x="7975533" y="2222972"/>
            <a:ext cx="2093366" cy="1162540"/>
          </a:xfrm>
          <a:prstGeom prst="striped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Arial Black" panose="020B0A04020102020204" pitchFamily="34" charset="0"/>
              </a:rPr>
              <a:t>One e</a:t>
            </a:r>
            <a:r>
              <a:rPr lang="en-IN" baseline="30000" dirty="0">
                <a:latin typeface="Arial Black" panose="020B0A04020102020204" pitchFamily="34" charset="0"/>
              </a:rPr>
              <a:t>-</a:t>
            </a:r>
            <a:r>
              <a:rPr lang="en-IN" dirty="0">
                <a:latin typeface="Arial Black" panose="020B0A04020102020204" pitchFamily="34" charset="0"/>
              </a:rPr>
              <a:t> excitation</a:t>
            </a:r>
          </a:p>
        </p:txBody>
      </p:sp>
      <p:sp>
        <p:nvSpPr>
          <p:cNvPr id="5" name="Arrow: Striped Right 4">
            <a:extLst>
              <a:ext uri="{FF2B5EF4-FFF2-40B4-BE49-F238E27FC236}">
                <a16:creationId xmlns:a16="http://schemas.microsoft.com/office/drawing/2014/main" id="{3D154996-56EF-47E6-8FE0-7665389783B2}"/>
              </a:ext>
            </a:extLst>
          </p:cNvPr>
          <p:cNvSpPr/>
          <p:nvPr/>
        </p:nvSpPr>
        <p:spPr>
          <a:xfrm>
            <a:off x="3488373" y="2226129"/>
            <a:ext cx="2093366" cy="1162540"/>
          </a:xfrm>
          <a:prstGeom prst="striped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Arial Black" panose="020B0A04020102020204" pitchFamily="34" charset="0"/>
              </a:rPr>
              <a:t>One e</a:t>
            </a:r>
            <a:r>
              <a:rPr lang="en-IN" baseline="30000" dirty="0">
                <a:latin typeface="Arial Black" panose="020B0A04020102020204" pitchFamily="34" charset="0"/>
              </a:rPr>
              <a:t>-</a:t>
            </a:r>
            <a:r>
              <a:rPr lang="en-IN" dirty="0">
                <a:latin typeface="Arial Black" panose="020B0A04020102020204" pitchFamily="34" charset="0"/>
              </a:rPr>
              <a:t> excitation</a:t>
            </a:r>
          </a:p>
        </p:txBody>
      </p:sp>
      <p:sp>
        <p:nvSpPr>
          <p:cNvPr id="6" name="Arrow: Striped Right 5">
            <a:extLst>
              <a:ext uri="{FF2B5EF4-FFF2-40B4-BE49-F238E27FC236}">
                <a16:creationId xmlns:a16="http://schemas.microsoft.com/office/drawing/2014/main" id="{672CCE45-72DE-4B16-B70D-BC76C130D6F9}"/>
              </a:ext>
            </a:extLst>
          </p:cNvPr>
          <p:cNvSpPr/>
          <p:nvPr/>
        </p:nvSpPr>
        <p:spPr>
          <a:xfrm rot="10800000">
            <a:off x="6025724" y="4936089"/>
            <a:ext cx="1765450" cy="974676"/>
          </a:xfrm>
          <a:prstGeom prst="stripedRigh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874DBB90-7FF3-4687-A2BA-70CAB7FC3461}"/>
              </a:ext>
            </a:extLst>
          </p:cNvPr>
          <p:cNvSpPr txBox="1"/>
          <p:nvPr/>
        </p:nvSpPr>
        <p:spPr>
          <a:xfrm>
            <a:off x="6530456" y="5094185"/>
            <a:ext cx="1121974" cy="646331"/>
          </a:xfrm>
          <a:prstGeom prst="rect">
            <a:avLst/>
          </a:prstGeom>
          <a:noFill/>
        </p:spPr>
        <p:txBody>
          <a:bodyPr wrap="none" rtlCol="0">
            <a:spAutoFit/>
          </a:bodyPr>
          <a:lstStyle/>
          <a:p>
            <a:r>
              <a:rPr lang="en-IN" b="1" dirty="0">
                <a:solidFill>
                  <a:schemeClr val="bg1"/>
                </a:solidFill>
              </a:rPr>
              <a:t>One e </a:t>
            </a:r>
          </a:p>
          <a:p>
            <a:r>
              <a:rPr lang="en-IN" b="1" dirty="0">
                <a:solidFill>
                  <a:schemeClr val="bg1"/>
                </a:solidFill>
              </a:rPr>
              <a:t>excitation</a:t>
            </a:r>
          </a:p>
        </p:txBody>
      </p:sp>
    </p:spTree>
    <p:extLst>
      <p:ext uri="{BB962C8B-B14F-4D97-AF65-F5344CB8AC3E}">
        <p14:creationId xmlns:p14="http://schemas.microsoft.com/office/powerpoint/2010/main" val="397809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932974"/>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Computational Details</a:t>
            </a:r>
          </a:p>
        </p:txBody>
      </p:sp>
      <p:sp>
        <p:nvSpPr>
          <p:cNvPr id="2" name="TextBox 1">
            <a:extLst>
              <a:ext uri="{FF2B5EF4-FFF2-40B4-BE49-F238E27FC236}">
                <a16:creationId xmlns:a16="http://schemas.microsoft.com/office/drawing/2014/main" id="{4209DD72-FAC8-4A26-8778-43901F12E08B}"/>
              </a:ext>
            </a:extLst>
          </p:cNvPr>
          <p:cNvSpPr txBox="1"/>
          <p:nvPr/>
        </p:nvSpPr>
        <p:spPr>
          <a:xfrm>
            <a:off x="1176271" y="2397616"/>
            <a:ext cx="10261601" cy="3416320"/>
          </a:xfrm>
          <a:prstGeom prst="rect">
            <a:avLst/>
          </a:prstGeom>
          <a:noFill/>
        </p:spPr>
        <p:txBody>
          <a:bodyPr wrap="square" rtlCol="0">
            <a:spAutoFit/>
          </a:bodyPr>
          <a:lstStyle/>
          <a:p>
            <a:r>
              <a:rPr lang="en-IN" sz="2400" dirty="0">
                <a:latin typeface="Bookman Old Style" panose="02050604050505020204" pitchFamily="18" charset="0"/>
              </a:rPr>
              <a:t>All computations were conducted at the CASSCF level, using cc-</a:t>
            </a:r>
            <a:r>
              <a:rPr lang="en-IN" sz="2400" dirty="0" err="1">
                <a:latin typeface="Bookman Old Style" panose="02050604050505020204" pitchFamily="18" charset="0"/>
              </a:rPr>
              <a:t>pvqz</a:t>
            </a:r>
            <a:r>
              <a:rPr lang="en-IN" sz="2400" dirty="0">
                <a:latin typeface="Bookman Old Style" panose="02050604050505020204" pitchFamily="18" charset="0"/>
              </a:rPr>
              <a:t> basis set.</a:t>
            </a:r>
          </a:p>
          <a:p>
            <a:endParaRPr lang="en-IN" sz="2400" dirty="0">
              <a:latin typeface="Bookman Old Style" panose="02050604050505020204" pitchFamily="18" charset="0"/>
            </a:endParaRPr>
          </a:p>
          <a:p>
            <a:r>
              <a:rPr lang="en-IN" sz="2400" dirty="0">
                <a:latin typeface="Bookman Old Style" panose="02050604050505020204" pitchFamily="18" charset="0"/>
              </a:rPr>
              <a:t>For the diatomic N</a:t>
            </a:r>
            <a:r>
              <a:rPr lang="en-IN" sz="2400" baseline="-25000" dirty="0">
                <a:latin typeface="Bookman Old Style" panose="02050604050505020204" pitchFamily="18" charset="0"/>
              </a:rPr>
              <a:t>2</a:t>
            </a:r>
            <a:r>
              <a:rPr lang="en-IN" sz="2400" dirty="0">
                <a:latin typeface="Bookman Old Style" panose="02050604050505020204" pitchFamily="18" charset="0"/>
              </a:rPr>
              <a:t>/C</a:t>
            </a:r>
            <a:r>
              <a:rPr lang="en-IN" sz="2400" baseline="-25000" dirty="0">
                <a:latin typeface="Bookman Old Style" panose="02050604050505020204" pitchFamily="18" charset="0"/>
              </a:rPr>
              <a:t>2 </a:t>
            </a:r>
            <a:r>
              <a:rPr lang="en-IN" sz="2400" dirty="0">
                <a:latin typeface="Bookman Old Style" panose="02050604050505020204" pitchFamily="18" charset="0"/>
              </a:rPr>
              <a:t>molecule, we used [10,8]/[8, 8] CAS. </a:t>
            </a:r>
          </a:p>
          <a:p>
            <a:endParaRPr lang="en-IN" sz="2400" dirty="0">
              <a:latin typeface="Bookman Old Style" panose="02050604050505020204" pitchFamily="18" charset="0"/>
            </a:endParaRPr>
          </a:p>
          <a:p>
            <a:r>
              <a:rPr lang="en-IN" sz="2400" dirty="0">
                <a:latin typeface="Bookman Old Style" panose="02050604050505020204" pitchFamily="18" charset="0"/>
              </a:rPr>
              <a:t>For acetylene, we used [10,10] CAS. </a:t>
            </a:r>
          </a:p>
          <a:p>
            <a:endParaRPr lang="en-IN" sz="2400" dirty="0">
              <a:latin typeface="Bookman Old Style" panose="02050604050505020204" pitchFamily="18" charset="0"/>
            </a:endParaRPr>
          </a:p>
          <a:p>
            <a:r>
              <a:rPr lang="en-IN" sz="2400" dirty="0">
                <a:latin typeface="Bookman Old Style" panose="02050604050505020204" pitchFamily="18" charset="0"/>
              </a:rPr>
              <a:t>All the values we had taken correspond to state averaged calculations. </a:t>
            </a:r>
          </a:p>
        </p:txBody>
      </p:sp>
      <p:sp>
        <p:nvSpPr>
          <p:cNvPr id="12" name="Rectangle 11"/>
          <p:cNvSpPr/>
          <p:nvPr/>
        </p:nvSpPr>
        <p:spPr>
          <a:xfrm>
            <a:off x="4085968" y="1732"/>
            <a:ext cx="8106032"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Methodology</a:t>
            </a:r>
          </a:p>
        </p:txBody>
      </p:sp>
      <p:sp>
        <p:nvSpPr>
          <p:cNvPr id="19" name="Slide Number Placeholder 28"/>
          <p:cNvSpPr>
            <a:spLocks noGrp="1"/>
          </p:cNvSpPr>
          <p:nvPr>
            <p:ph type="sldNum" sz="quarter" idx="12"/>
          </p:nvPr>
        </p:nvSpPr>
        <p:spPr>
          <a:xfrm>
            <a:off x="11372851" y="6491143"/>
            <a:ext cx="819149" cy="365125"/>
          </a:xfrm>
        </p:spPr>
        <p:txBody>
          <a:bodyPr/>
          <a:lstStyle/>
          <a:p>
            <a:fld id="{CC75E9F9-C243-4524-A2A8-22188A3EA96B}" type="slidenum">
              <a:rPr lang="en-IN" sz="1400" smtClean="0">
                <a:solidFill>
                  <a:schemeClr val="tx1"/>
                </a:solidFill>
                <a:latin typeface="Century" pitchFamily="18" charset="0"/>
              </a:rPr>
              <a:pPr/>
              <a:t>12</a:t>
            </a:fld>
            <a:endParaRPr lang="en-IN" sz="1400" dirty="0">
              <a:solidFill>
                <a:schemeClr val="tx1"/>
              </a:solidFill>
              <a:latin typeface="Century" pitchFamily="18" charset="0"/>
            </a:endParaRPr>
          </a:p>
        </p:txBody>
      </p:sp>
      <p:sp>
        <p:nvSpPr>
          <p:cNvPr id="11" name="Rectangle 10"/>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1"/>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3" name="Oval 2">
            <a:extLst>
              <a:ext uri="{FF2B5EF4-FFF2-40B4-BE49-F238E27FC236}">
                <a16:creationId xmlns:a16="http://schemas.microsoft.com/office/drawing/2014/main" id="{4BFE209A-1F2B-34D6-850A-C85A548241F7}"/>
              </a:ext>
            </a:extLst>
          </p:cNvPr>
          <p:cNvSpPr/>
          <p:nvPr/>
        </p:nvSpPr>
        <p:spPr>
          <a:xfrm>
            <a:off x="863217" y="2518163"/>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4" name="Oval 3">
            <a:extLst>
              <a:ext uri="{FF2B5EF4-FFF2-40B4-BE49-F238E27FC236}">
                <a16:creationId xmlns:a16="http://schemas.microsoft.com/office/drawing/2014/main" id="{E5F57614-E14E-3037-AF18-7C194D4EE730}"/>
              </a:ext>
            </a:extLst>
          </p:cNvPr>
          <p:cNvSpPr/>
          <p:nvPr/>
        </p:nvSpPr>
        <p:spPr>
          <a:xfrm>
            <a:off x="876415" y="3642153"/>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 name="Oval 4">
            <a:extLst>
              <a:ext uri="{FF2B5EF4-FFF2-40B4-BE49-F238E27FC236}">
                <a16:creationId xmlns:a16="http://schemas.microsoft.com/office/drawing/2014/main" id="{0D87058F-6EB9-DD50-8CAB-14DD7EB2A45B}"/>
              </a:ext>
            </a:extLst>
          </p:cNvPr>
          <p:cNvSpPr/>
          <p:nvPr/>
        </p:nvSpPr>
        <p:spPr>
          <a:xfrm>
            <a:off x="876415" y="4378105"/>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 name="Oval 5">
            <a:extLst>
              <a:ext uri="{FF2B5EF4-FFF2-40B4-BE49-F238E27FC236}">
                <a16:creationId xmlns:a16="http://schemas.microsoft.com/office/drawing/2014/main" id="{CE350342-DFAF-9B80-E6B8-81C4E1C88E3E}"/>
              </a:ext>
            </a:extLst>
          </p:cNvPr>
          <p:cNvSpPr/>
          <p:nvPr/>
        </p:nvSpPr>
        <p:spPr>
          <a:xfrm>
            <a:off x="876415" y="5092646"/>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Tree>
    <p:extLst>
      <p:ext uri="{BB962C8B-B14F-4D97-AF65-F5344CB8AC3E}">
        <p14:creationId xmlns:p14="http://schemas.microsoft.com/office/powerpoint/2010/main" val="179807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3B4487-246E-4D08-8EAF-3BC4CEE00ACB}"/>
              </a:ext>
            </a:extLst>
          </p:cNvPr>
          <p:cNvPicPr>
            <a:picLocks noChangeAspect="1"/>
          </p:cNvPicPr>
          <p:nvPr/>
        </p:nvPicPr>
        <p:blipFill>
          <a:blip r:embed="rId2"/>
          <a:stretch>
            <a:fillRect/>
          </a:stretch>
        </p:blipFill>
        <p:spPr>
          <a:xfrm>
            <a:off x="5975815" y="2146552"/>
            <a:ext cx="5718673" cy="3974627"/>
          </a:xfrm>
          <a:prstGeom prst="rect">
            <a:avLst/>
          </a:prstGeom>
        </p:spPr>
      </p:pic>
      <p:pic>
        <p:nvPicPr>
          <p:cNvPr id="4" name="Picture 2">
            <a:extLst>
              <a:ext uri="{FF2B5EF4-FFF2-40B4-BE49-F238E27FC236}">
                <a16:creationId xmlns:a16="http://schemas.microsoft.com/office/drawing/2014/main" id="{2A48250C-0258-456B-930E-AE1A321C2D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567" b="55000"/>
          <a:stretch/>
        </p:blipFill>
        <p:spPr bwMode="auto">
          <a:xfrm>
            <a:off x="257177" y="2247493"/>
            <a:ext cx="5718638" cy="397462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482" y="934357"/>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Potential Energy Curves (PECs) of N</a:t>
            </a:r>
            <a:r>
              <a:rPr lang="en-US" sz="2800" b="1" baseline="-25000" dirty="0">
                <a:latin typeface="Century" panose="02040604050505020304" pitchFamily="18" charset="0"/>
              </a:rPr>
              <a:t>2</a:t>
            </a:r>
            <a:r>
              <a:rPr lang="en-US" sz="2800" b="1" dirty="0">
                <a:latin typeface="Century" panose="02040604050505020304" pitchFamily="18" charset="0"/>
              </a:rPr>
              <a:t> and Acetylene</a:t>
            </a:r>
          </a:p>
        </p:txBody>
      </p:sp>
      <p:sp>
        <p:nvSpPr>
          <p:cNvPr id="12" name="TextBox 11"/>
          <p:cNvSpPr txBox="1"/>
          <p:nvPr/>
        </p:nvSpPr>
        <p:spPr>
          <a:xfrm>
            <a:off x="2569276" y="1747761"/>
            <a:ext cx="1507954" cy="584775"/>
          </a:xfrm>
          <a:prstGeom prst="rect">
            <a:avLst/>
          </a:prstGeom>
          <a:noFill/>
        </p:spPr>
        <p:txBody>
          <a:bodyPr wrap="square" rtlCol="0">
            <a:spAutoFit/>
          </a:bodyPr>
          <a:lstStyle/>
          <a:p>
            <a:r>
              <a:rPr lang="en-IN" sz="3200" b="1" dirty="0">
                <a:latin typeface="Century" panose="02040604050505020304" pitchFamily="18" charset="0"/>
              </a:rPr>
              <a:t> </a:t>
            </a:r>
            <a:r>
              <a:rPr lang="en-IN" sz="3200" b="1" dirty="0">
                <a:solidFill>
                  <a:srgbClr val="C00000"/>
                </a:solidFill>
                <a:latin typeface="Century" panose="02040604050505020304" pitchFamily="18" charset="0"/>
              </a:rPr>
              <a:t>N</a:t>
            </a:r>
            <a:r>
              <a:rPr lang="en-IN" sz="3200" b="1" baseline="-25000" dirty="0">
                <a:solidFill>
                  <a:srgbClr val="C00000"/>
                </a:solidFill>
                <a:latin typeface="Century" panose="02040604050505020304" pitchFamily="18" charset="0"/>
              </a:rPr>
              <a:t>2</a:t>
            </a:r>
            <a:endParaRPr lang="en-US" sz="3200" dirty="0">
              <a:solidFill>
                <a:srgbClr val="C00000"/>
              </a:solidFill>
            </a:endParaRPr>
          </a:p>
        </p:txBody>
      </p:sp>
      <p:sp>
        <p:nvSpPr>
          <p:cNvPr id="14" name="TextBox 13"/>
          <p:cNvSpPr txBox="1"/>
          <p:nvPr/>
        </p:nvSpPr>
        <p:spPr>
          <a:xfrm>
            <a:off x="8289364" y="1732616"/>
            <a:ext cx="2754631" cy="584775"/>
          </a:xfrm>
          <a:prstGeom prst="rect">
            <a:avLst/>
          </a:prstGeom>
          <a:noFill/>
        </p:spPr>
        <p:txBody>
          <a:bodyPr wrap="square" rtlCol="0">
            <a:spAutoFit/>
          </a:bodyPr>
          <a:lstStyle/>
          <a:p>
            <a:r>
              <a:rPr lang="en-IN" sz="3200" b="1" dirty="0">
                <a:solidFill>
                  <a:srgbClr val="C00000"/>
                </a:solidFill>
                <a:latin typeface="Century" panose="02040604050505020304" pitchFamily="18" charset="0"/>
              </a:rPr>
              <a:t>Acetylene</a:t>
            </a:r>
            <a:endParaRPr lang="en-US" sz="3200" dirty="0">
              <a:solidFill>
                <a:srgbClr val="C00000"/>
              </a:solidFill>
            </a:endParaRPr>
          </a:p>
        </p:txBody>
      </p:sp>
      <p:sp>
        <p:nvSpPr>
          <p:cNvPr id="19" name="Rectangle 18"/>
          <p:cNvSpPr/>
          <p:nvPr/>
        </p:nvSpPr>
        <p:spPr>
          <a:xfrm>
            <a:off x="4085968" y="1732"/>
            <a:ext cx="8106032"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Analysis of Bonding</a:t>
            </a:r>
          </a:p>
        </p:txBody>
      </p:sp>
      <p:sp>
        <p:nvSpPr>
          <p:cNvPr id="22" name="Slide Number Placeholder 28"/>
          <p:cNvSpPr>
            <a:spLocks noGrp="1"/>
          </p:cNvSpPr>
          <p:nvPr>
            <p:ph type="sldNum" sz="quarter" idx="12"/>
          </p:nvPr>
        </p:nvSpPr>
        <p:spPr>
          <a:xfrm>
            <a:off x="11372851" y="6489107"/>
            <a:ext cx="819149" cy="365125"/>
          </a:xfrm>
        </p:spPr>
        <p:txBody>
          <a:bodyPr/>
          <a:lstStyle/>
          <a:p>
            <a:fld id="{CC75E9F9-C243-4524-A2A8-22188A3EA96B}" type="slidenum">
              <a:rPr lang="en-IN" sz="1400" smtClean="0">
                <a:solidFill>
                  <a:schemeClr val="tx1"/>
                </a:solidFill>
                <a:latin typeface="Century" pitchFamily="18" charset="0"/>
              </a:rPr>
              <a:pPr/>
              <a:t>13</a:t>
            </a:fld>
            <a:endParaRPr lang="en-IN" sz="1400" dirty="0">
              <a:solidFill>
                <a:schemeClr val="tx1"/>
              </a:solidFill>
              <a:latin typeface="Century" pitchFamily="18" charset="0"/>
            </a:endParaRPr>
          </a:p>
        </p:txBody>
      </p:sp>
      <p:sp>
        <p:nvSpPr>
          <p:cNvPr id="18" name="Rectangle 17"/>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15" name="Rectangle 14">
            <a:extLst>
              <a:ext uri="{FF2B5EF4-FFF2-40B4-BE49-F238E27FC236}">
                <a16:creationId xmlns:a16="http://schemas.microsoft.com/office/drawing/2014/main" id="{0CF8FD66-C0AA-4E8D-9E53-50F81DDC4CD2}"/>
              </a:ext>
            </a:extLst>
          </p:cNvPr>
          <p:cNvSpPr/>
          <p:nvPr/>
        </p:nvSpPr>
        <p:spPr>
          <a:xfrm>
            <a:off x="257177" y="6389692"/>
            <a:ext cx="7707928" cy="369332"/>
          </a:xfrm>
          <a:prstGeom prst="rect">
            <a:avLst/>
          </a:prstGeom>
        </p:spPr>
        <p:txBody>
          <a:bodyPr wrap="square">
            <a:spAutoFit/>
          </a:bodyPr>
          <a:lstStyle/>
          <a:p>
            <a:r>
              <a:rPr lang="en-US" dirty="0">
                <a:solidFill>
                  <a:srgbClr val="C00000"/>
                </a:solidFill>
                <a:latin typeface="Bookman Old Style" panose="02050604050505020204" pitchFamily="18" charset="0"/>
              </a:rPr>
              <a:t>Bhattacharjee, I. ; Ghosh, D. ; Paul ,  A. </a:t>
            </a:r>
            <a:r>
              <a:rPr lang="en-US" i="1" dirty="0">
                <a:solidFill>
                  <a:srgbClr val="C00000"/>
                </a:solidFill>
                <a:latin typeface="Bookman Old Style" panose="02050604050505020204" pitchFamily="18" charset="0"/>
              </a:rPr>
              <a:t>Chem. Sci. </a:t>
            </a:r>
            <a:r>
              <a:rPr lang="en-US" b="1" dirty="0">
                <a:solidFill>
                  <a:srgbClr val="C00000"/>
                </a:solidFill>
                <a:latin typeface="Bookman Old Style" panose="02050604050505020204" pitchFamily="18" charset="0"/>
              </a:rPr>
              <a:t>2020</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11</a:t>
            </a:r>
            <a:r>
              <a:rPr lang="en-US" dirty="0">
                <a:solidFill>
                  <a:srgbClr val="C00000"/>
                </a:solidFill>
                <a:latin typeface="Bookman Old Style" panose="02050604050505020204" pitchFamily="18" charset="0"/>
              </a:rPr>
              <a:t>, 7009</a:t>
            </a:r>
            <a:endParaRPr lang="en-US" i="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379187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482" y="934357"/>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Potential Energy Curves (PECs) of the Five Spin States of C</a:t>
            </a:r>
            <a:r>
              <a:rPr lang="en-US" sz="2800" b="1" baseline="-25000" dirty="0">
                <a:latin typeface="Century" panose="02040604050505020304" pitchFamily="18" charset="0"/>
              </a:rPr>
              <a:t>2</a:t>
            </a:r>
            <a:endParaRPr lang="en-US" sz="2800" b="1" dirty="0">
              <a:latin typeface="Century" panose="02040604050505020304" pitchFamily="18" charset="0"/>
            </a:endParaRPr>
          </a:p>
        </p:txBody>
      </p:sp>
      <p:grpSp>
        <p:nvGrpSpPr>
          <p:cNvPr id="37" name="Group 36">
            <a:extLst>
              <a:ext uri="{FF2B5EF4-FFF2-40B4-BE49-F238E27FC236}">
                <a16:creationId xmlns:a16="http://schemas.microsoft.com/office/drawing/2014/main" id="{63E80481-6815-4195-A1D1-4703A812A82B}"/>
              </a:ext>
            </a:extLst>
          </p:cNvPr>
          <p:cNvGrpSpPr/>
          <p:nvPr/>
        </p:nvGrpSpPr>
        <p:grpSpPr>
          <a:xfrm>
            <a:off x="2260600" y="1708722"/>
            <a:ext cx="6832600" cy="4538980"/>
            <a:chOff x="1803302" y="1252310"/>
            <a:chExt cx="8040913" cy="5628639"/>
          </a:xfrm>
        </p:grpSpPr>
        <p:pic>
          <p:nvPicPr>
            <p:cNvPr id="38" name="Picture 37">
              <a:extLst>
                <a:ext uri="{FF2B5EF4-FFF2-40B4-BE49-F238E27FC236}">
                  <a16:creationId xmlns:a16="http://schemas.microsoft.com/office/drawing/2014/main" id="{62DFE150-4229-4C09-BA78-837325799B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302" y="1252310"/>
              <a:ext cx="8040913" cy="5628639"/>
            </a:xfrm>
            <a:prstGeom prst="rect">
              <a:avLst/>
            </a:prstGeom>
          </p:spPr>
        </p:pic>
        <p:sp>
          <p:nvSpPr>
            <p:cNvPr id="42" name="Rectangle 41"/>
            <p:cNvSpPr/>
            <p:nvPr/>
          </p:nvSpPr>
          <p:spPr>
            <a:xfrm>
              <a:off x="4061755" y="5573849"/>
              <a:ext cx="782587" cy="461665"/>
            </a:xfrm>
            <a:prstGeom prst="rect">
              <a:avLst/>
            </a:prstGeom>
          </p:spPr>
          <p:txBody>
            <a:bodyPr wrap="none">
              <a:spAutoFit/>
            </a:bodyPr>
            <a:lstStyle/>
            <a:p>
              <a:pPr algn="ctr"/>
              <a:r>
                <a:rPr lang="en-IN" sz="2400" b="1" baseline="30000" dirty="0">
                  <a:latin typeface="Bookman Old Style" panose="02050604050505020204" pitchFamily="18" charset="0"/>
                </a:rPr>
                <a:t>1</a:t>
              </a:r>
              <a:r>
                <a:rPr lang="en-IN" sz="2400" b="1" dirty="0">
                  <a:latin typeface="Bookman Old Style" panose="02050604050505020204" pitchFamily="18" charset="0"/>
                </a:rPr>
                <a:t>∑</a:t>
              </a:r>
              <a:r>
                <a:rPr lang="en-IN" sz="2400" b="1" baseline="-25000" dirty="0">
                  <a:latin typeface="Bookman Old Style" panose="02050604050505020204" pitchFamily="18" charset="0"/>
                </a:rPr>
                <a:t>g</a:t>
              </a:r>
              <a:r>
                <a:rPr lang="en-IN" sz="2400" b="1" baseline="30000" dirty="0">
                  <a:latin typeface="Bookman Old Style" panose="02050604050505020204" pitchFamily="18" charset="0"/>
                </a:rPr>
                <a:t>+</a:t>
              </a:r>
            </a:p>
          </p:txBody>
        </p:sp>
        <p:sp>
          <p:nvSpPr>
            <p:cNvPr id="43" name="Rectangle 42"/>
            <p:cNvSpPr/>
            <p:nvPr/>
          </p:nvSpPr>
          <p:spPr>
            <a:xfrm>
              <a:off x="3949225" y="4744736"/>
              <a:ext cx="800220" cy="461665"/>
            </a:xfrm>
            <a:prstGeom prst="rect">
              <a:avLst/>
            </a:prstGeom>
          </p:spPr>
          <p:txBody>
            <a:bodyPr wrap="none">
              <a:spAutoFit/>
            </a:bodyPr>
            <a:lstStyle/>
            <a:p>
              <a:pPr algn="ctr"/>
              <a:r>
                <a:rPr lang="en-IN" sz="2400" b="1" baseline="30000" dirty="0">
                  <a:latin typeface="Bookman Old Style" panose="02050604050505020204" pitchFamily="18" charset="0"/>
                </a:rPr>
                <a:t>3</a:t>
              </a:r>
              <a:r>
                <a:rPr lang="en-IN" sz="2400" b="1" dirty="0">
                  <a:latin typeface="Bookman Old Style" panose="02050604050505020204" pitchFamily="18" charset="0"/>
                </a:rPr>
                <a:t>∑</a:t>
              </a:r>
              <a:r>
                <a:rPr lang="en-IN" sz="2400" b="1" baseline="-25000" dirty="0">
                  <a:latin typeface="Bookman Old Style" panose="02050604050505020204" pitchFamily="18" charset="0"/>
                </a:rPr>
                <a:t>u</a:t>
              </a:r>
              <a:r>
                <a:rPr lang="en-IN" sz="2400" b="1" baseline="30000" dirty="0">
                  <a:latin typeface="Bookman Old Style" panose="02050604050505020204" pitchFamily="18" charset="0"/>
                </a:rPr>
                <a:t>+</a:t>
              </a:r>
            </a:p>
          </p:txBody>
        </p:sp>
        <p:sp>
          <p:nvSpPr>
            <p:cNvPr id="44" name="Rectangle 43"/>
            <p:cNvSpPr/>
            <p:nvPr/>
          </p:nvSpPr>
          <p:spPr>
            <a:xfrm>
              <a:off x="4290858" y="4156492"/>
              <a:ext cx="782587" cy="461665"/>
            </a:xfrm>
            <a:prstGeom prst="rect">
              <a:avLst/>
            </a:prstGeom>
          </p:spPr>
          <p:txBody>
            <a:bodyPr wrap="none">
              <a:spAutoFit/>
            </a:bodyPr>
            <a:lstStyle/>
            <a:p>
              <a:pPr algn="ctr"/>
              <a:r>
                <a:rPr lang="en-IN" sz="2400" b="1" baseline="30000" dirty="0">
                  <a:latin typeface="Bookman Old Style" panose="02050604050505020204" pitchFamily="18" charset="0"/>
                </a:rPr>
                <a:t>5</a:t>
              </a:r>
              <a:r>
                <a:rPr lang="en-IN" sz="2400" b="1" dirty="0">
                  <a:latin typeface="Bookman Old Style" panose="02050604050505020204" pitchFamily="18" charset="0"/>
                </a:rPr>
                <a:t>∑</a:t>
              </a:r>
              <a:r>
                <a:rPr lang="en-IN" sz="2400" b="1" baseline="-25000" dirty="0">
                  <a:latin typeface="Bookman Old Style" panose="02050604050505020204" pitchFamily="18" charset="0"/>
                </a:rPr>
                <a:t>g</a:t>
              </a:r>
              <a:r>
                <a:rPr lang="en-IN" sz="2400" b="1" baseline="30000" dirty="0">
                  <a:latin typeface="Bookman Old Style" panose="02050604050505020204" pitchFamily="18" charset="0"/>
                </a:rPr>
                <a:t>+</a:t>
              </a:r>
            </a:p>
          </p:txBody>
        </p:sp>
        <p:sp>
          <p:nvSpPr>
            <p:cNvPr id="45" name="Rectangle 44"/>
            <p:cNvSpPr/>
            <p:nvPr/>
          </p:nvSpPr>
          <p:spPr>
            <a:xfrm>
              <a:off x="4753781" y="3712264"/>
              <a:ext cx="800220" cy="461665"/>
            </a:xfrm>
            <a:prstGeom prst="rect">
              <a:avLst/>
            </a:prstGeom>
          </p:spPr>
          <p:txBody>
            <a:bodyPr wrap="none">
              <a:spAutoFit/>
            </a:bodyPr>
            <a:lstStyle/>
            <a:p>
              <a:pPr algn="ctr"/>
              <a:r>
                <a:rPr lang="en-IN" sz="2400" b="1" baseline="30000" dirty="0">
                  <a:latin typeface="Bookman Old Style" panose="02050604050505020204" pitchFamily="18" charset="0"/>
                </a:rPr>
                <a:t>7</a:t>
              </a:r>
              <a:r>
                <a:rPr lang="en-IN" sz="2400" b="1" dirty="0">
                  <a:latin typeface="Bookman Old Style" panose="02050604050505020204" pitchFamily="18" charset="0"/>
                </a:rPr>
                <a:t>∑</a:t>
              </a:r>
              <a:r>
                <a:rPr lang="en-IN" sz="2400" b="1" baseline="-25000" dirty="0">
                  <a:latin typeface="Bookman Old Style" panose="02050604050505020204" pitchFamily="18" charset="0"/>
                </a:rPr>
                <a:t>u</a:t>
              </a:r>
              <a:r>
                <a:rPr lang="en-IN" sz="2400" b="1" baseline="30000" dirty="0">
                  <a:latin typeface="Bookman Old Style" panose="02050604050505020204" pitchFamily="18" charset="0"/>
                </a:rPr>
                <a:t>+</a:t>
              </a:r>
            </a:p>
          </p:txBody>
        </p:sp>
        <p:sp>
          <p:nvSpPr>
            <p:cNvPr id="46" name="Rectangle 45"/>
            <p:cNvSpPr/>
            <p:nvPr/>
          </p:nvSpPr>
          <p:spPr>
            <a:xfrm>
              <a:off x="5190292" y="2580266"/>
              <a:ext cx="782587" cy="461665"/>
            </a:xfrm>
            <a:prstGeom prst="rect">
              <a:avLst/>
            </a:prstGeom>
          </p:spPr>
          <p:txBody>
            <a:bodyPr wrap="none">
              <a:spAutoFit/>
            </a:bodyPr>
            <a:lstStyle/>
            <a:p>
              <a:pPr algn="ctr"/>
              <a:r>
                <a:rPr lang="en-IN" sz="2400" b="1" baseline="30000" dirty="0">
                  <a:latin typeface="Bookman Old Style" panose="02050604050505020204" pitchFamily="18" charset="0"/>
                </a:rPr>
                <a:t>9</a:t>
              </a:r>
              <a:r>
                <a:rPr lang="en-IN" sz="2400" b="1" dirty="0">
                  <a:latin typeface="Bookman Old Style" panose="02050604050505020204" pitchFamily="18" charset="0"/>
                </a:rPr>
                <a:t>∑</a:t>
              </a:r>
              <a:r>
                <a:rPr lang="en-IN" sz="2400" b="1" baseline="-25000" dirty="0">
                  <a:latin typeface="Bookman Old Style" panose="02050604050505020204" pitchFamily="18" charset="0"/>
                </a:rPr>
                <a:t>g</a:t>
              </a:r>
              <a:r>
                <a:rPr lang="en-IN" sz="2400" b="1" baseline="30000" dirty="0">
                  <a:latin typeface="Bookman Old Style" panose="02050604050505020204" pitchFamily="18" charset="0"/>
                </a:rPr>
                <a:t>+</a:t>
              </a:r>
            </a:p>
          </p:txBody>
        </p:sp>
      </p:grpSp>
      <p:sp>
        <p:nvSpPr>
          <p:cNvPr id="25" name="Rectangle 24"/>
          <p:cNvSpPr/>
          <p:nvPr/>
        </p:nvSpPr>
        <p:spPr>
          <a:xfrm>
            <a:off x="4077730" y="1732"/>
            <a:ext cx="8114270"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Analysis of Bonding in C</a:t>
            </a:r>
            <a:r>
              <a:rPr lang="en-US" sz="3200" b="1" baseline="-25000" dirty="0">
                <a:solidFill>
                  <a:schemeClr val="bg1"/>
                </a:solidFill>
                <a:latin typeface="Century" pitchFamily="18" charset="0"/>
              </a:rPr>
              <a:t>2</a:t>
            </a:r>
          </a:p>
        </p:txBody>
      </p:sp>
      <p:sp>
        <p:nvSpPr>
          <p:cNvPr id="20" name="Slide Number Placeholder 28"/>
          <p:cNvSpPr>
            <a:spLocks noGrp="1"/>
          </p:cNvSpPr>
          <p:nvPr>
            <p:ph type="sldNum" sz="quarter" idx="12"/>
          </p:nvPr>
        </p:nvSpPr>
        <p:spPr>
          <a:xfrm>
            <a:off x="11372851" y="6492875"/>
            <a:ext cx="819149" cy="365125"/>
          </a:xfrm>
        </p:spPr>
        <p:txBody>
          <a:bodyPr/>
          <a:lstStyle/>
          <a:p>
            <a:fld id="{CC75E9F9-C243-4524-A2A8-22188A3EA96B}" type="slidenum">
              <a:rPr lang="en-IN" sz="1400" smtClean="0">
                <a:solidFill>
                  <a:schemeClr val="tx1"/>
                </a:solidFill>
                <a:latin typeface="Century" pitchFamily="18" charset="0"/>
              </a:rPr>
              <a:pPr/>
              <a:t>14</a:t>
            </a:fld>
            <a:endParaRPr lang="en-IN" sz="1400" dirty="0">
              <a:solidFill>
                <a:schemeClr val="tx1"/>
              </a:solidFill>
              <a:latin typeface="Century" pitchFamily="18" charset="0"/>
            </a:endParaRPr>
          </a:p>
        </p:txBody>
      </p:sp>
      <p:sp>
        <p:nvSpPr>
          <p:cNvPr id="24" name="Rectangle 23"/>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2" name="Rectangle 1">
            <a:extLst>
              <a:ext uri="{FF2B5EF4-FFF2-40B4-BE49-F238E27FC236}">
                <a16:creationId xmlns:a16="http://schemas.microsoft.com/office/drawing/2014/main" id="{B510D560-C523-48A5-809D-0EC5FB9CB02E}"/>
              </a:ext>
            </a:extLst>
          </p:cNvPr>
          <p:cNvSpPr/>
          <p:nvPr/>
        </p:nvSpPr>
        <p:spPr>
          <a:xfrm>
            <a:off x="2068166" y="6488668"/>
            <a:ext cx="7830642" cy="369332"/>
          </a:xfrm>
          <a:prstGeom prst="rect">
            <a:avLst/>
          </a:prstGeom>
        </p:spPr>
        <p:txBody>
          <a:bodyPr wrap="square">
            <a:spAutoFit/>
          </a:bodyPr>
          <a:lstStyle/>
          <a:p>
            <a:r>
              <a:rPr lang="en-US" dirty="0">
                <a:solidFill>
                  <a:srgbClr val="C00000"/>
                </a:solidFill>
                <a:latin typeface="Bookman Old Style" panose="02050604050505020204" pitchFamily="18" charset="0"/>
              </a:rPr>
              <a:t>Bhattacharjee, I. ; Ghosh, D. ; Paul ,  A. </a:t>
            </a:r>
            <a:r>
              <a:rPr lang="en-US" i="1" dirty="0">
                <a:solidFill>
                  <a:srgbClr val="C00000"/>
                </a:solidFill>
                <a:latin typeface="Bookman Old Style" panose="02050604050505020204" pitchFamily="18" charset="0"/>
              </a:rPr>
              <a:t>Chem. Sci. </a:t>
            </a:r>
            <a:r>
              <a:rPr lang="en-US" b="1" dirty="0">
                <a:solidFill>
                  <a:srgbClr val="C00000"/>
                </a:solidFill>
                <a:latin typeface="Bookman Old Style" panose="02050604050505020204" pitchFamily="18" charset="0"/>
              </a:rPr>
              <a:t>2020</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11</a:t>
            </a:r>
            <a:r>
              <a:rPr lang="en-US" dirty="0">
                <a:solidFill>
                  <a:srgbClr val="C00000"/>
                </a:solidFill>
                <a:latin typeface="Bookman Old Style" panose="02050604050505020204" pitchFamily="18" charset="0"/>
              </a:rPr>
              <a:t>, 7009.</a:t>
            </a:r>
            <a:endParaRPr lang="en-US" i="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91185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144">
            <a:extLst>
              <a:ext uri="{FF2B5EF4-FFF2-40B4-BE49-F238E27FC236}">
                <a16:creationId xmlns:a16="http://schemas.microsoft.com/office/drawing/2014/main" id="{3DB8FB0B-55AB-4FC3-AF50-3711D66E627E}"/>
              </a:ext>
            </a:extLst>
          </p:cNvPr>
          <p:cNvPicPr>
            <a:picLocks noChangeAspect="1"/>
          </p:cNvPicPr>
          <p:nvPr/>
        </p:nvPicPr>
        <p:blipFill>
          <a:blip r:embed="rId2"/>
          <a:stretch>
            <a:fillRect/>
          </a:stretch>
        </p:blipFill>
        <p:spPr>
          <a:xfrm>
            <a:off x="89441" y="1678460"/>
            <a:ext cx="5839716" cy="3914934"/>
          </a:xfrm>
          <a:prstGeom prst="rect">
            <a:avLst/>
          </a:prstGeom>
        </p:spPr>
      </p:pic>
      <p:sp>
        <p:nvSpPr>
          <p:cNvPr id="23" name="Rectangle 22"/>
          <p:cNvSpPr/>
          <p:nvPr/>
        </p:nvSpPr>
        <p:spPr>
          <a:xfrm>
            <a:off x="-2482" y="934357"/>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Why 4σ Electrons Can lead to 2 bonds in C</a:t>
            </a:r>
            <a:r>
              <a:rPr lang="en-US" sz="2800" b="1" baseline="-25000" dirty="0">
                <a:latin typeface="Century" panose="02040604050505020304" pitchFamily="18" charset="0"/>
              </a:rPr>
              <a:t>2</a:t>
            </a:r>
            <a:r>
              <a:rPr lang="en-US" sz="2800" b="1" dirty="0">
                <a:latin typeface="Century" panose="02040604050505020304" pitchFamily="18" charset="0"/>
              </a:rPr>
              <a:t> but not in Be</a:t>
            </a:r>
            <a:r>
              <a:rPr lang="en-US" sz="2800" b="1" baseline="-25000" dirty="0">
                <a:latin typeface="Century" panose="02040604050505020304" pitchFamily="18" charset="0"/>
              </a:rPr>
              <a:t>2</a:t>
            </a:r>
          </a:p>
        </p:txBody>
      </p:sp>
      <p:sp>
        <p:nvSpPr>
          <p:cNvPr id="25" name="Rectangle 24"/>
          <p:cNvSpPr/>
          <p:nvPr/>
        </p:nvSpPr>
        <p:spPr>
          <a:xfrm>
            <a:off x="4077730" y="1732"/>
            <a:ext cx="8114270"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Comparison:C</a:t>
            </a:r>
            <a:r>
              <a:rPr lang="en-US" sz="3200" b="1" baseline="-25000" dirty="0">
                <a:solidFill>
                  <a:schemeClr val="bg1"/>
                </a:solidFill>
                <a:latin typeface="Century" pitchFamily="18" charset="0"/>
              </a:rPr>
              <a:t>2 </a:t>
            </a:r>
            <a:r>
              <a:rPr lang="en-US" sz="3200" b="1" dirty="0">
                <a:solidFill>
                  <a:schemeClr val="bg1"/>
                </a:solidFill>
                <a:latin typeface="Century" pitchFamily="18" charset="0"/>
              </a:rPr>
              <a:t>with Be</a:t>
            </a:r>
            <a:r>
              <a:rPr lang="en-US" sz="3200" b="1" baseline="-25000" dirty="0">
                <a:solidFill>
                  <a:schemeClr val="bg1"/>
                </a:solidFill>
                <a:latin typeface="Century" pitchFamily="18" charset="0"/>
              </a:rPr>
              <a:t>2 </a:t>
            </a:r>
            <a:r>
              <a:rPr lang="en-US" sz="3200" b="1" dirty="0">
                <a:solidFill>
                  <a:schemeClr val="bg1"/>
                </a:solidFill>
                <a:latin typeface="Century" pitchFamily="18" charset="0"/>
              </a:rPr>
              <a:t>(RASSCF)</a:t>
            </a:r>
            <a:endParaRPr lang="en-US" sz="3200" b="1" baseline="-25000" dirty="0">
              <a:solidFill>
                <a:schemeClr val="bg1"/>
              </a:solidFill>
              <a:latin typeface="Century" pitchFamily="18" charset="0"/>
            </a:endParaRPr>
          </a:p>
        </p:txBody>
      </p:sp>
      <p:sp>
        <p:nvSpPr>
          <p:cNvPr id="20" name="Slide Number Placeholder 28"/>
          <p:cNvSpPr>
            <a:spLocks noGrp="1"/>
          </p:cNvSpPr>
          <p:nvPr>
            <p:ph type="sldNum" sz="quarter" idx="12"/>
          </p:nvPr>
        </p:nvSpPr>
        <p:spPr>
          <a:xfrm>
            <a:off x="11115675" y="6489700"/>
            <a:ext cx="819149" cy="365125"/>
          </a:xfrm>
        </p:spPr>
        <p:txBody>
          <a:bodyPr/>
          <a:lstStyle/>
          <a:p>
            <a:fld id="{CC75E9F9-C243-4524-A2A8-22188A3EA96B}" type="slidenum">
              <a:rPr lang="en-IN" sz="1400" smtClean="0">
                <a:solidFill>
                  <a:schemeClr val="bg1"/>
                </a:solidFill>
                <a:latin typeface="Century" pitchFamily="18" charset="0"/>
              </a:rPr>
              <a:pPr/>
              <a:t>15</a:t>
            </a:fld>
            <a:endParaRPr lang="en-IN" sz="1400" dirty="0">
              <a:solidFill>
                <a:schemeClr val="bg1"/>
              </a:solidFill>
              <a:latin typeface="Century" pitchFamily="18" charset="0"/>
            </a:endParaRPr>
          </a:p>
        </p:txBody>
      </p:sp>
      <p:sp>
        <p:nvSpPr>
          <p:cNvPr id="24" name="Rectangle 23"/>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6" name="TextBox 5">
            <a:extLst>
              <a:ext uri="{FF2B5EF4-FFF2-40B4-BE49-F238E27FC236}">
                <a16:creationId xmlns:a16="http://schemas.microsoft.com/office/drawing/2014/main" id="{EE577F3E-C004-44FA-B280-62F79EFE39D1}"/>
              </a:ext>
            </a:extLst>
          </p:cNvPr>
          <p:cNvSpPr txBox="1"/>
          <p:nvPr/>
        </p:nvSpPr>
        <p:spPr>
          <a:xfrm>
            <a:off x="7677634" y="5493825"/>
            <a:ext cx="759055" cy="584775"/>
          </a:xfrm>
          <a:prstGeom prst="rect">
            <a:avLst/>
          </a:prstGeom>
          <a:noFill/>
        </p:spPr>
        <p:txBody>
          <a:bodyPr wrap="square" rtlCol="0">
            <a:spAutoFit/>
          </a:bodyPr>
          <a:lstStyle/>
          <a:p>
            <a:r>
              <a:rPr lang="en-IN" sz="3200" b="1" dirty="0">
                <a:solidFill>
                  <a:srgbClr val="C00000"/>
                </a:solidFill>
                <a:latin typeface="Century" panose="02040604050505020304" pitchFamily="18" charset="0"/>
              </a:rPr>
              <a:t>C</a:t>
            </a:r>
            <a:r>
              <a:rPr lang="en-IN" sz="3200" b="1" baseline="-25000" dirty="0">
                <a:solidFill>
                  <a:srgbClr val="C00000"/>
                </a:solidFill>
                <a:latin typeface="Century" panose="02040604050505020304" pitchFamily="18" charset="0"/>
              </a:rPr>
              <a:t>2</a:t>
            </a:r>
            <a:endParaRPr lang="en-US" sz="3200" dirty="0">
              <a:solidFill>
                <a:srgbClr val="C00000"/>
              </a:solidFill>
            </a:endParaRPr>
          </a:p>
        </p:txBody>
      </p:sp>
      <p:sp>
        <p:nvSpPr>
          <p:cNvPr id="7" name="TextBox 6">
            <a:extLst>
              <a:ext uri="{FF2B5EF4-FFF2-40B4-BE49-F238E27FC236}">
                <a16:creationId xmlns:a16="http://schemas.microsoft.com/office/drawing/2014/main" id="{CC2313A6-9040-490B-9974-1AF03061D09E}"/>
              </a:ext>
            </a:extLst>
          </p:cNvPr>
          <p:cNvSpPr txBox="1"/>
          <p:nvPr/>
        </p:nvSpPr>
        <p:spPr>
          <a:xfrm>
            <a:off x="2033648" y="5551564"/>
            <a:ext cx="1072599" cy="584775"/>
          </a:xfrm>
          <a:prstGeom prst="rect">
            <a:avLst/>
          </a:prstGeom>
          <a:noFill/>
        </p:spPr>
        <p:txBody>
          <a:bodyPr wrap="square" rtlCol="0">
            <a:spAutoFit/>
          </a:bodyPr>
          <a:lstStyle/>
          <a:p>
            <a:r>
              <a:rPr lang="en-IN" sz="3200" b="1" dirty="0">
                <a:solidFill>
                  <a:srgbClr val="C00000"/>
                </a:solidFill>
                <a:latin typeface="Century" panose="02040604050505020304" pitchFamily="18" charset="0"/>
              </a:rPr>
              <a:t>Be</a:t>
            </a:r>
            <a:r>
              <a:rPr lang="en-IN" sz="3200" b="1" baseline="-25000" dirty="0">
                <a:solidFill>
                  <a:srgbClr val="C00000"/>
                </a:solidFill>
                <a:latin typeface="Century" panose="02040604050505020304" pitchFamily="18" charset="0"/>
              </a:rPr>
              <a:t>2</a:t>
            </a:r>
            <a:endParaRPr lang="en-US" sz="3200" dirty="0">
              <a:solidFill>
                <a:srgbClr val="C00000"/>
              </a:solidFill>
            </a:endParaRPr>
          </a:p>
        </p:txBody>
      </p:sp>
      <p:sp>
        <p:nvSpPr>
          <p:cNvPr id="28" name="TextBox 27">
            <a:extLst>
              <a:ext uri="{FF2B5EF4-FFF2-40B4-BE49-F238E27FC236}">
                <a16:creationId xmlns:a16="http://schemas.microsoft.com/office/drawing/2014/main" id="{BD17E4CC-BE6D-454A-AB2A-012DE42CF9FB}"/>
              </a:ext>
            </a:extLst>
          </p:cNvPr>
          <p:cNvSpPr txBox="1"/>
          <p:nvPr/>
        </p:nvSpPr>
        <p:spPr>
          <a:xfrm>
            <a:off x="501828" y="6021925"/>
            <a:ext cx="11105925" cy="461665"/>
          </a:xfrm>
          <a:prstGeom prst="rect">
            <a:avLst/>
          </a:prstGeom>
          <a:noFill/>
        </p:spPr>
        <p:txBody>
          <a:bodyPr wrap="none" rtlCol="0">
            <a:spAutoFit/>
          </a:bodyPr>
          <a:lstStyle/>
          <a:p>
            <a:r>
              <a:rPr lang="en-IN" sz="2400" dirty="0">
                <a:solidFill>
                  <a:srgbClr val="C00000"/>
                </a:solidFill>
                <a:latin typeface="Century" panose="02040604050505020304" pitchFamily="18" charset="0"/>
              </a:rPr>
              <a:t>Accidental Quasi-Degeneracy of  2</a:t>
            </a:r>
            <a:r>
              <a:rPr lang="el-GR" sz="2400" dirty="0">
                <a:solidFill>
                  <a:srgbClr val="C00000"/>
                </a:solidFill>
                <a:latin typeface="Century" panose="02040604050505020304" pitchFamily="18" charset="0"/>
              </a:rPr>
              <a:t>σ</a:t>
            </a:r>
            <a:r>
              <a:rPr lang="en-IN" sz="2400" baseline="-25000" dirty="0">
                <a:solidFill>
                  <a:srgbClr val="C00000"/>
                </a:solidFill>
                <a:latin typeface="Century" panose="02040604050505020304" pitchFamily="18" charset="0"/>
              </a:rPr>
              <a:t>u</a:t>
            </a:r>
            <a:r>
              <a:rPr lang="en-IN" sz="2400" dirty="0">
                <a:solidFill>
                  <a:srgbClr val="C00000"/>
                </a:solidFill>
                <a:latin typeface="Century" panose="02040604050505020304" pitchFamily="18" charset="0"/>
              </a:rPr>
              <a:t> and 3</a:t>
            </a:r>
            <a:r>
              <a:rPr lang="el-GR" sz="2400" dirty="0">
                <a:solidFill>
                  <a:srgbClr val="C00000"/>
                </a:solidFill>
                <a:latin typeface="Century" panose="02040604050505020304" pitchFamily="18" charset="0"/>
              </a:rPr>
              <a:t>σ</a:t>
            </a:r>
            <a:r>
              <a:rPr lang="en-IN" sz="2400" baseline="-25000" dirty="0">
                <a:solidFill>
                  <a:srgbClr val="C00000"/>
                </a:solidFill>
                <a:latin typeface="Century" panose="02040604050505020304" pitchFamily="18" charset="0"/>
              </a:rPr>
              <a:t>g</a:t>
            </a:r>
            <a:r>
              <a:rPr lang="en-IN" sz="2400" dirty="0">
                <a:solidFill>
                  <a:srgbClr val="C00000"/>
                </a:solidFill>
                <a:latin typeface="Century" panose="02040604050505020304" pitchFamily="18" charset="0"/>
              </a:rPr>
              <a:t> in C</a:t>
            </a:r>
            <a:r>
              <a:rPr lang="en-IN" sz="2400" baseline="-25000" dirty="0">
                <a:solidFill>
                  <a:srgbClr val="C00000"/>
                </a:solidFill>
                <a:latin typeface="Century" panose="02040604050505020304" pitchFamily="18" charset="0"/>
              </a:rPr>
              <a:t>2</a:t>
            </a:r>
            <a:r>
              <a:rPr lang="en-IN" sz="2400" dirty="0">
                <a:solidFill>
                  <a:srgbClr val="C00000"/>
                </a:solidFill>
                <a:latin typeface="Century" panose="02040604050505020304" pitchFamily="18" charset="0"/>
              </a:rPr>
              <a:t> assists in forming 2 Bonds</a:t>
            </a:r>
          </a:p>
        </p:txBody>
      </p:sp>
      <p:grpSp>
        <p:nvGrpSpPr>
          <p:cNvPr id="139" name="Group 138">
            <a:extLst>
              <a:ext uri="{FF2B5EF4-FFF2-40B4-BE49-F238E27FC236}">
                <a16:creationId xmlns:a16="http://schemas.microsoft.com/office/drawing/2014/main" id="{254C9A85-218D-4D12-9A7F-66CDA5712643}"/>
              </a:ext>
            </a:extLst>
          </p:cNvPr>
          <p:cNvGrpSpPr/>
          <p:nvPr/>
        </p:nvGrpSpPr>
        <p:grpSpPr>
          <a:xfrm>
            <a:off x="1327888" y="1445465"/>
            <a:ext cx="2484120" cy="4161057"/>
            <a:chOff x="1327888" y="1445465"/>
            <a:chExt cx="2484120" cy="4161057"/>
          </a:xfrm>
        </p:grpSpPr>
        <p:pic>
          <p:nvPicPr>
            <p:cNvPr id="16" name="Picture 15">
              <a:extLst>
                <a:ext uri="{FF2B5EF4-FFF2-40B4-BE49-F238E27FC236}">
                  <a16:creationId xmlns:a16="http://schemas.microsoft.com/office/drawing/2014/main" id="{0F36712C-5EE7-4AE7-9CFB-E1693B641C10}"/>
                </a:ext>
              </a:extLst>
            </p:cNvPr>
            <p:cNvPicPr>
              <a:picLocks noChangeAspect="1"/>
            </p:cNvPicPr>
            <p:nvPr/>
          </p:nvPicPr>
          <p:blipFill>
            <a:blip r:embed="rId3"/>
            <a:stretch>
              <a:fillRect/>
            </a:stretch>
          </p:blipFill>
          <p:spPr>
            <a:xfrm>
              <a:off x="1327888" y="1445465"/>
              <a:ext cx="2484120" cy="3575304"/>
            </a:xfrm>
            <a:prstGeom prst="rect">
              <a:avLst/>
            </a:prstGeom>
          </p:spPr>
        </p:pic>
        <p:sp>
          <p:nvSpPr>
            <p:cNvPr id="17" name="TextBox 16">
              <a:extLst>
                <a:ext uri="{FF2B5EF4-FFF2-40B4-BE49-F238E27FC236}">
                  <a16:creationId xmlns:a16="http://schemas.microsoft.com/office/drawing/2014/main" id="{B9676D69-0B54-44B4-B522-967A390BF996}"/>
                </a:ext>
              </a:extLst>
            </p:cNvPr>
            <p:cNvSpPr txBox="1"/>
            <p:nvPr/>
          </p:nvSpPr>
          <p:spPr>
            <a:xfrm>
              <a:off x="1962480" y="5021747"/>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1</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grpSp>
      <p:grpSp>
        <p:nvGrpSpPr>
          <p:cNvPr id="140" name="Group 139">
            <a:extLst>
              <a:ext uri="{FF2B5EF4-FFF2-40B4-BE49-F238E27FC236}">
                <a16:creationId xmlns:a16="http://schemas.microsoft.com/office/drawing/2014/main" id="{31D2B738-5736-41CC-A9F6-AA03FC21423F}"/>
              </a:ext>
            </a:extLst>
          </p:cNvPr>
          <p:cNvGrpSpPr/>
          <p:nvPr/>
        </p:nvGrpSpPr>
        <p:grpSpPr>
          <a:xfrm>
            <a:off x="6806019" y="1595838"/>
            <a:ext cx="3026732" cy="3975358"/>
            <a:chOff x="6806019" y="1595838"/>
            <a:chExt cx="3026732" cy="3975358"/>
          </a:xfrm>
        </p:grpSpPr>
        <p:grpSp>
          <p:nvGrpSpPr>
            <p:cNvPr id="112" name="Group 111">
              <a:extLst>
                <a:ext uri="{FF2B5EF4-FFF2-40B4-BE49-F238E27FC236}">
                  <a16:creationId xmlns:a16="http://schemas.microsoft.com/office/drawing/2014/main" id="{C89D0C72-7A2E-413C-AC05-EFEA42279A41}"/>
                </a:ext>
              </a:extLst>
            </p:cNvPr>
            <p:cNvGrpSpPr/>
            <p:nvPr/>
          </p:nvGrpSpPr>
          <p:grpSpPr>
            <a:xfrm>
              <a:off x="6806019" y="1595838"/>
              <a:ext cx="3026732" cy="3273210"/>
              <a:chOff x="948301" y="1511057"/>
              <a:chExt cx="3026732" cy="3273210"/>
            </a:xfrm>
          </p:grpSpPr>
          <p:grpSp>
            <p:nvGrpSpPr>
              <p:cNvPr id="113" name="Group 112">
                <a:extLst>
                  <a:ext uri="{FF2B5EF4-FFF2-40B4-BE49-F238E27FC236}">
                    <a16:creationId xmlns:a16="http://schemas.microsoft.com/office/drawing/2014/main" id="{8B64EEE6-9488-4768-A48D-F1A306985118}"/>
                  </a:ext>
                </a:extLst>
              </p:cNvPr>
              <p:cNvGrpSpPr/>
              <p:nvPr/>
            </p:nvGrpSpPr>
            <p:grpSpPr>
              <a:xfrm>
                <a:off x="948301" y="1511057"/>
                <a:ext cx="3026732" cy="3273210"/>
                <a:chOff x="241985" y="1456487"/>
                <a:chExt cx="3026732" cy="3273210"/>
              </a:xfrm>
            </p:grpSpPr>
            <p:cxnSp>
              <p:nvCxnSpPr>
                <p:cNvPr id="115" name="Straight Connector 114">
                  <a:extLst>
                    <a:ext uri="{FF2B5EF4-FFF2-40B4-BE49-F238E27FC236}">
                      <a16:creationId xmlns:a16="http://schemas.microsoft.com/office/drawing/2014/main" id="{0ACB9604-DB6E-467E-8016-8D3084E0657E}"/>
                    </a:ext>
                  </a:extLst>
                </p:cNvPr>
                <p:cNvCxnSpPr/>
                <p:nvPr/>
              </p:nvCxnSpPr>
              <p:spPr>
                <a:xfrm>
                  <a:off x="963258" y="4448840"/>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1CD7A4D-33C5-4AD9-BE4C-375C3AC17B3C}"/>
                    </a:ext>
                  </a:extLst>
                </p:cNvPr>
                <p:cNvCxnSpPr/>
                <p:nvPr/>
              </p:nvCxnSpPr>
              <p:spPr>
                <a:xfrm>
                  <a:off x="953120" y="3891766"/>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9DB5D4F-67F5-4523-85B8-C54ABB9A366B}"/>
                    </a:ext>
                  </a:extLst>
                </p:cNvPr>
                <p:cNvCxnSpPr/>
                <p:nvPr/>
              </p:nvCxnSpPr>
              <p:spPr>
                <a:xfrm>
                  <a:off x="1743626" y="3331733"/>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3FC7159-072B-4B86-A593-16BE5B2CA1CC}"/>
                    </a:ext>
                  </a:extLst>
                </p:cNvPr>
                <p:cNvCxnSpPr/>
                <p:nvPr/>
              </p:nvCxnSpPr>
              <p:spPr>
                <a:xfrm>
                  <a:off x="299138" y="3340611"/>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1F662F4-AD19-4DE7-BAA8-8E424B23487C}"/>
                    </a:ext>
                  </a:extLst>
                </p:cNvPr>
                <p:cNvCxnSpPr/>
                <p:nvPr/>
              </p:nvCxnSpPr>
              <p:spPr>
                <a:xfrm>
                  <a:off x="982952" y="2843461"/>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B14738C-822C-4782-8B5D-4ED75F54346C}"/>
                    </a:ext>
                  </a:extLst>
                </p:cNvPr>
                <p:cNvCxnSpPr/>
                <p:nvPr/>
              </p:nvCxnSpPr>
              <p:spPr>
                <a:xfrm>
                  <a:off x="1701623" y="2315239"/>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1256B91-2DAA-41D7-B575-B15EB40AF809}"/>
                    </a:ext>
                  </a:extLst>
                </p:cNvPr>
                <p:cNvCxnSpPr/>
                <p:nvPr/>
              </p:nvCxnSpPr>
              <p:spPr>
                <a:xfrm>
                  <a:off x="241985" y="2312280"/>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2E1E417-DD15-4B9F-B832-9B455F292AB4}"/>
                    </a:ext>
                  </a:extLst>
                </p:cNvPr>
                <p:cNvCxnSpPr/>
                <p:nvPr/>
              </p:nvCxnSpPr>
              <p:spPr>
                <a:xfrm>
                  <a:off x="953119" y="1779620"/>
                  <a:ext cx="68399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Arrow: Up 122">
                  <a:extLst>
                    <a:ext uri="{FF2B5EF4-FFF2-40B4-BE49-F238E27FC236}">
                      <a16:creationId xmlns:a16="http://schemas.microsoft.com/office/drawing/2014/main" id="{052CC920-A44E-4A08-A39F-F6775A911B0F}"/>
                    </a:ext>
                  </a:extLst>
                </p:cNvPr>
                <p:cNvSpPr/>
                <p:nvPr/>
              </p:nvSpPr>
              <p:spPr>
                <a:xfrm>
                  <a:off x="1975676" y="2071844"/>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4" name="Arrow: Up 123">
                  <a:extLst>
                    <a:ext uri="{FF2B5EF4-FFF2-40B4-BE49-F238E27FC236}">
                      <a16:creationId xmlns:a16="http://schemas.microsoft.com/office/drawing/2014/main" id="{0E3EEEC7-E9F2-4D62-9F15-79D10402C45C}"/>
                    </a:ext>
                  </a:extLst>
                </p:cNvPr>
                <p:cNvSpPr/>
                <p:nvPr/>
              </p:nvSpPr>
              <p:spPr>
                <a:xfrm>
                  <a:off x="1987723" y="3094462"/>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5" name="Arrow: Up 124">
                  <a:extLst>
                    <a:ext uri="{FF2B5EF4-FFF2-40B4-BE49-F238E27FC236}">
                      <a16:creationId xmlns:a16="http://schemas.microsoft.com/office/drawing/2014/main" id="{2403B804-ACBE-4156-BB59-50A7934F40F3}"/>
                    </a:ext>
                  </a:extLst>
                </p:cNvPr>
                <p:cNvSpPr/>
                <p:nvPr/>
              </p:nvSpPr>
              <p:spPr>
                <a:xfrm>
                  <a:off x="474035" y="3100641"/>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6" name="Arrow: Up 125">
                  <a:extLst>
                    <a:ext uri="{FF2B5EF4-FFF2-40B4-BE49-F238E27FC236}">
                      <a16:creationId xmlns:a16="http://schemas.microsoft.com/office/drawing/2014/main" id="{E9592C7F-EC8C-47FD-874D-AB43C66C83E6}"/>
                    </a:ext>
                  </a:extLst>
                </p:cNvPr>
                <p:cNvSpPr/>
                <p:nvPr/>
              </p:nvSpPr>
              <p:spPr>
                <a:xfrm>
                  <a:off x="474035" y="2053127"/>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7" name="Arrow: Up 126">
                  <a:extLst>
                    <a:ext uri="{FF2B5EF4-FFF2-40B4-BE49-F238E27FC236}">
                      <a16:creationId xmlns:a16="http://schemas.microsoft.com/office/drawing/2014/main" id="{354563A8-9FDB-4EFC-8C34-7C287B31188B}"/>
                    </a:ext>
                  </a:extLst>
                </p:cNvPr>
                <p:cNvSpPr/>
                <p:nvPr/>
              </p:nvSpPr>
              <p:spPr>
                <a:xfrm>
                  <a:off x="1113600" y="3626172"/>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8" name="Arrow: Up 127">
                  <a:extLst>
                    <a:ext uri="{FF2B5EF4-FFF2-40B4-BE49-F238E27FC236}">
                      <a16:creationId xmlns:a16="http://schemas.microsoft.com/office/drawing/2014/main" id="{B9A7BABD-ED35-4DED-8220-58A12295176D}"/>
                    </a:ext>
                  </a:extLst>
                </p:cNvPr>
                <p:cNvSpPr/>
                <p:nvPr/>
              </p:nvSpPr>
              <p:spPr>
                <a:xfrm flipV="1">
                  <a:off x="1336723" y="4261698"/>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29" name="Arrow: Up 128">
                  <a:extLst>
                    <a:ext uri="{FF2B5EF4-FFF2-40B4-BE49-F238E27FC236}">
                      <a16:creationId xmlns:a16="http://schemas.microsoft.com/office/drawing/2014/main" id="{97F9D94F-5EB1-4313-A71D-BE882CA87834}"/>
                    </a:ext>
                  </a:extLst>
                </p:cNvPr>
                <p:cNvSpPr/>
                <p:nvPr/>
              </p:nvSpPr>
              <p:spPr>
                <a:xfrm>
                  <a:off x="1095005" y="4243430"/>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30" name="TextBox 129">
                  <a:extLst>
                    <a:ext uri="{FF2B5EF4-FFF2-40B4-BE49-F238E27FC236}">
                      <a16:creationId xmlns:a16="http://schemas.microsoft.com/office/drawing/2014/main" id="{9C045B70-DC9A-4026-BE83-CC74B154F603}"/>
                    </a:ext>
                  </a:extLst>
                </p:cNvPr>
                <p:cNvSpPr txBox="1"/>
                <p:nvPr/>
              </p:nvSpPr>
              <p:spPr>
                <a:xfrm>
                  <a:off x="1770022" y="4129114"/>
                  <a:ext cx="945602" cy="584775"/>
                </a:xfrm>
                <a:prstGeom prst="rect">
                  <a:avLst/>
                </a:prstGeom>
                <a:noFill/>
              </p:spPr>
              <p:txBody>
                <a:bodyPr wrap="square" rtlCol="0">
                  <a:spAutoFit/>
                </a:bodyPr>
                <a:lstStyle/>
                <a:p>
                  <a:r>
                    <a:rPr lang="en-IN" sz="3200" dirty="0">
                      <a:solidFill>
                        <a:srgbClr val="C00000"/>
                      </a:solidFill>
                    </a:rPr>
                    <a:t>2</a:t>
                  </a:r>
                  <a:r>
                    <a:rPr lang="el-GR" sz="3200" dirty="0">
                      <a:solidFill>
                        <a:srgbClr val="C00000"/>
                      </a:solidFill>
                    </a:rPr>
                    <a:t>σ</a:t>
                  </a:r>
                  <a:r>
                    <a:rPr lang="en-IN" sz="3200" baseline="-25000" dirty="0">
                      <a:solidFill>
                        <a:srgbClr val="C00000"/>
                      </a:solidFill>
                    </a:rPr>
                    <a:t>g</a:t>
                  </a:r>
                  <a:endParaRPr lang="en-IN" sz="3200" dirty="0">
                    <a:solidFill>
                      <a:srgbClr val="C00000"/>
                    </a:solidFill>
                  </a:endParaRPr>
                </a:p>
              </p:txBody>
            </p:sp>
            <p:sp>
              <p:nvSpPr>
                <p:cNvPr id="131" name="TextBox 130">
                  <a:extLst>
                    <a:ext uri="{FF2B5EF4-FFF2-40B4-BE49-F238E27FC236}">
                      <a16:creationId xmlns:a16="http://schemas.microsoft.com/office/drawing/2014/main" id="{40712041-9BB2-4178-B596-20895028916A}"/>
                    </a:ext>
                  </a:extLst>
                </p:cNvPr>
                <p:cNvSpPr txBox="1"/>
                <p:nvPr/>
              </p:nvSpPr>
              <p:spPr>
                <a:xfrm>
                  <a:off x="1739634" y="3568640"/>
                  <a:ext cx="1003061" cy="584775"/>
                </a:xfrm>
                <a:prstGeom prst="rect">
                  <a:avLst/>
                </a:prstGeom>
                <a:noFill/>
              </p:spPr>
              <p:txBody>
                <a:bodyPr wrap="square" rtlCol="0">
                  <a:spAutoFit/>
                </a:bodyPr>
                <a:lstStyle/>
                <a:p>
                  <a:r>
                    <a:rPr lang="en-IN" sz="3200" dirty="0">
                      <a:solidFill>
                        <a:srgbClr val="C00000"/>
                      </a:solidFill>
                    </a:rPr>
                    <a:t>2</a:t>
                  </a:r>
                  <a:r>
                    <a:rPr lang="el-GR" sz="3200" dirty="0">
                      <a:solidFill>
                        <a:srgbClr val="C00000"/>
                      </a:solidFill>
                    </a:rPr>
                    <a:t>σ</a:t>
                  </a:r>
                  <a:r>
                    <a:rPr lang="en-IN" sz="3200" baseline="-25000" dirty="0">
                      <a:solidFill>
                        <a:srgbClr val="C00000"/>
                      </a:solidFill>
                    </a:rPr>
                    <a:t>u</a:t>
                  </a:r>
                  <a:endParaRPr lang="en-IN" sz="3200" dirty="0">
                    <a:solidFill>
                      <a:srgbClr val="C00000"/>
                    </a:solidFill>
                  </a:endParaRPr>
                </a:p>
              </p:txBody>
            </p:sp>
            <p:sp>
              <p:nvSpPr>
                <p:cNvPr id="132" name="TextBox 131">
                  <a:extLst>
                    <a:ext uri="{FF2B5EF4-FFF2-40B4-BE49-F238E27FC236}">
                      <a16:creationId xmlns:a16="http://schemas.microsoft.com/office/drawing/2014/main" id="{3C25448E-F757-46F7-96DF-F67A129ECB25}"/>
                    </a:ext>
                  </a:extLst>
                </p:cNvPr>
                <p:cNvSpPr txBox="1"/>
                <p:nvPr/>
              </p:nvSpPr>
              <p:spPr>
                <a:xfrm>
                  <a:off x="1717630" y="2463450"/>
                  <a:ext cx="1044670" cy="584775"/>
                </a:xfrm>
                <a:prstGeom prst="rect">
                  <a:avLst/>
                </a:prstGeom>
                <a:noFill/>
              </p:spPr>
              <p:txBody>
                <a:bodyPr wrap="square" rtlCol="0">
                  <a:spAutoFit/>
                </a:bodyPr>
                <a:lstStyle/>
                <a:p>
                  <a:r>
                    <a:rPr lang="en-IN" sz="3200" dirty="0">
                      <a:solidFill>
                        <a:srgbClr val="C00000"/>
                      </a:solidFill>
                    </a:rPr>
                    <a:t>3</a:t>
                  </a:r>
                  <a:r>
                    <a:rPr lang="el-GR" sz="3200" dirty="0">
                      <a:solidFill>
                        <a:srgbClr val="C00000"/>
                      </a:solidFill>
                    </a:rPr>
                    <a:t>σ</a:t>
                  </a:r>
                  <a:r>
                    <a:rPr lang="en-IN" sz="3200" baseline="-25000" dirty="0">
                      <a:solidFill>
                        <a:srgbClr val="C00000"/>
                      </a:solidFill>
                    </a:rPr>
                    <a:t>g</a:t>
                  </a:r>
                  <a:endParaRPr lang="en-IN" sz="3200" dirty="0">
                    <a:solidFill>
                      <a:srgbClr val="C00000"/>
                    </a:solidFill>
                  </a:endParaRPr>
                </a:p>
              </p:txBody>
            </p:sp>
            <p:sp>
              <p:nvSpPr>
                <p:cNvPr id="133" name="TextBox 132">
                  <a:extLst>
                    <a:ext uri="{FF2B5EF4-FFF2-40B4-BE49-F238E27FC236}">
                      <a16:creationId xmlns:a16="http://schemas.microsoft.com/office/drawing/2014/main" id="{FEF0700A-EEA9-4FD5-847A-97216E61DB29}"/>
                    </a:ext>
                  </a:extLst>
                </p:cNvPr>
                <p:cNvSpPr txBox="1"/>
                <p:nvPr/>
              </p:nvSpPr>
              <p:spPr>
                <a:xfrm>
                  <a:off x="1637118" y="1456487"/>
                  <a:ext cx="984470" cy="584775"/>
                </a:xfrm>
                <a:prstGeom prst="rect">
                  <a:avLst/>
                </a:prstGeom>
                <a:noFill/>
              </p:spPr>
              <p:txBody>
                <a:bodyPr wrap="square" rtlCol="0">
                  <a:spAutoFit/>
                </a:bodyPr>
                <a:lstStyle/>
                <a:p>
                  <a:r>
                    <a:rPr lang="en-IN" sz="3200" dirty="0">
                      <a:solidFill>
                        <a:srgbClr val="C00000"/>
                      </a:solidFill>
                    </a:rPr>
                    <a:t>3</a:t>
                  </a:r>
                  <a:r>
                    <a:rPr lang="el-GR" sz="3200" dirty="0">
                      <a:solidFill>
                        <a:srgbClr val="C00000"/>
                      </a:solidFill>
                    </a:rPr>
                    <a:t>σ</a:t>
                  </a:r>
                  <a:r>
                    <a:rPr lang="en-IN" sz="3200" baseline="-25000" dirty="0">
                      <a:solidFill>
                        <a:srgbClr val="C00000"/>
                      </a:solidFill>
                    </a:rPr>
                    <a:t>u</a:t>
                  </a:r>
                  <a:endParaRPr lang="en-IN" sz="3200" dirty="0">
                    <a:solidFill>
                      <a:srgbClr val="C00000"/>
                    </a:solidFill>
                  </a:endParaRPr>
                </a:p>
              </p:txBody>
            </p:sp>
            <p:sp>
              <p:nvSpPr>
                <p:cNvPr id="134" name="TextBox 133">
                  <a:extLst>
                    <a:ext uri="{FF2B5EF4-FFF2-40B4-BE49-F238E27FC236}">
                      <a16:creationId xmlns:a16="http://schemas.microsoft.com/office/drawing/2014/main" id="{39EB18B1-957A-49A4-B1DE-6D730C633995}"/>
                    </a:ext>
                  </a:extLst>
                </p:cNvPr>
                <p:cNvSpPr txBox="1"/>
                <p:nvPr/>
              </p:nvSpPr>
              <p:spPr>
                <a:xfrm>
                  <a:off x="2385238" y="1988934"/>
                  <a:ext cx="883479" cy="584775"/>
                </a:xfrm>
                <a:prstGeom prst="rect">
                  <a:avLst/>
                </a:prstGeom>
                <a:noFill/>
              </p:spPr>
              <p:txBody>
                <a:bodyPr wrap="square" rtlCol="0">
                  <a:spAutoFit/>
                </a:bodyPr>
                <a:lstStyle/>
                <a:p>
                  <a:r>
                    <a:rPr lang="el-GR" sz="3200" dirty="0">
                      <a:solidFill>
                        <a:srgbClr val="C00000"/>
                      </a:solidFill>
                    </a:rPr>
                    <a:t>π</a:t>
                  </a:r>
                  <a:r>
                    <a:rPr lang="en-IN" sz="3200" dirty="0">
                      <a:solidFill>
                        <a:srgbClr val="C00000"/>
                      </a:solidFill>
                    </a:rPr>
                    <a:t>*</a:t>
                  </a:r>
                  <a:r>
                    <a:rPr lang="en-IN" sz="3200" baseline="-25000" dirty="0">
                      <a:solidFill>
                        <a:srgbClr val="C00000"/>
                      </a:solidFill>
                    </a:rPr>
                    <a:t>g</a:t>
                  </a:r>
                  <a:endParaRPr lang="en-IN" sz="3200" dirty="0">
                    <a:solidFill>
                      <a:srgbClr val="C00000"/>
                    </a:solidFill>
                  </a:endParaRPr>
                </a:p>
              </p:txBody>
            </p:sp>
            <p:sp>
              <p:nvSpPr>
                <p:cNvPr id="135" name="TextBox 134">
                  <a:extLst>
                    <a:ext uri="{FF2B5EF4-FFF2-40B4-BE49-F238E27FC236}">
                      <a16:creationId xmlns:a16="http://schemas.microsoft.com/office/drawing/2014/main" id="{F85AD67D-EF60-40BD-8161-92EE5ECC86E0}"/>
                    </a:ext>
                  </a:extLst>
                </p:cNvPr>
                <p:cNvSpPr txBox="1"/>
                <p:nvPr/>
              </p:nvSpPr>
              <p:spPr>
                <a:xfrm>
                  <a:off x="2454961" y="2988575"/>
                  <a:ext cx="799936" cy="584775"/>
                </a:xfrm>
                <a:prstGeom prst="rect">
                  <a:avLst/>
                </a:prstGeom>
                <a:noFill/>
              </p:spPr>
              <p:txBody>
                <a:bodyPr wrap="square" rtlCol="0">
                  <a:spAutoFit/>
                </a:bodyPr>
                <a:lstStyle/>
                <a:p>
                  <a:r>
                    <a:rPr lang="el-GR" sz="3200" dirty="0">
                      <a:solidFill>
                        <a:srgbClr val="C00000"/>
                      </a:solidFill>
                    </a:rPr>
                    <a:t>π</a:t>
                  </a:r>
                  <a:r>
                    <a:rPr lang="en-IN" sz="3200" baseline="-25000" dirty="0">
                      <a:solidFill>
                        <a:srgbClr val="C00000"/>
                      </a:solidFill>
                    </a:rPr>
                    <a:t>u</a:t>
                  </a:r>
                  <a:endParaRPr lang="en-IN" sz="3200" dirty="0">
                    <a:solidFill>
                      <a:srgbClr val="C00000"/>
                    </a:solidFill>
                  </a:endParaRPr>
                </a:p>
              </p:txBody>
            </p:sp>
          </p:grpSp>
          <p:sp>
            <p:nvSpPr>
              <p:cNvPr id="114" name="Arrow: Up 113">
                <a:extLst>
                  <a:ext uri="{FF2B5EF4-FFF2-40B4-BE49-F238E27FC236}">
                    <a16:creationId xmlns:a16="http://schemas.microsoft.com/office/drawing/2014/main" id="{9BD6EE5A-AEF3-4FD7-8148-D0330FD9BB22}"/>
                  </a:ext>
                </a:extLst>
              </p:cNvPr>
              <p:cNvSpPr/>
              <p:nvPr/>
            </p:nvSpPr>
            <p:spPr>
              <a:xfrm flipV="1">
                <a:off x="2031635" y="3715685"/>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grpSp>
        <p:sp>
          <p:nvSpPr>
            <p:cNvPr id="22" name="TextBox 21">
              <a:extLst>
                <a:ext uri="{FF2B5EF4-FFF2-40B4-BE49-F238E27FC236}">
                  <a16:creationId xmlns:a16="http://schemas.microsoft.com/office/drawing/2014/main" id="{E19517A4-2AFB-4701-9F9E-F01FB85FFCE1}"/>
                </a:ext>
              </a:extLst>
            </p:cNvPr>
            <p:cNvSpPr txBox="1"/>
            <p:nvPr/>
          </p:nvSpPr>
          <p:spPr>
            <a:xfrm>
              <a:off x="7517687" y="4986421"/>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5</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g</a:t>
              </a:r>
              <a:r>
                <a:rPr lang="en-IN" sz="3200" b="1" baseline="30000" dirty="0">
                  <a:solidFill>
                    <a:srgbClr val="C00000"/>
                  </a:solidFill>
                  <a:latin typeface="Century" panose="02040604050505020304" pitchFamily="18" charset="0"/>
                </a:rPr>
                <a:t>+</a:t>
              </a:r>
            </a:p>
          </p:txBody>
        </p:sp>
      </p:grpSp>
      <p:grpSp>
        <p:nvGrpSpPr>
          <p:cNvPr id="143" name="Group 142">
            <a:extLst>
              <a:ext uri="{FF2B5EF4-FFF2-40B4-BE49-F238E27FC236}">
                <a16:creationId xmlns:a16="http://schemas.microsoft.com/office/drawing/2014/main" id="{24F06C9E-FD8C-415F-A960-BD606EE098A5}"/>
              </a:ext>
            </a:extLst>
          </p:cNvPr>
          <p:cNvGrpSpPr/>
          <p:nvPr/>
        </p:nvGrpSpPr>
        <p:grpSpPr>
          <a:xfrm>
            <a:off x="6481203" y="1348954"/>
            <a:ext cx="5050536" cy="4612131"/>
            <a:chOff x="4104534" y="1429141"/>
            <a:chExt cx="5050536" cy="4612131"/>
          </a:xfrm>
        </p:grpSpPr>
        <p:pic>
          <p:nvPicPr>
            <p:cNvPr id="13" name="Picture 12">
              <a:extLst>
                <a:ext uri="{FF2B5EF4-FFF2-40B4-BE49-F238E27FC236}">
                  <a16:creationId xmlns:a16="http://schemas.microsoft.com/office/drawing/2014/main" id="{297D9D5C-47EC-4CC8-9E9B-31DF9846462F}"/>
                </a:ext>
              </a:extLst>
            </p:cNvPr>
            <p:cNvPicPr>
              <a:picLocks noChangeAspect="1"/>
            </p:cNvPicPr>
            <p:nvPr/>
          </p:nvPicPr>
          <p:blipFill>
            <a:blip r:embed="rId4"/>
            <a:stretch>
              <a:fillRect/>
            </a:stretch>
          </p:blipFill>
          <p:spPr>
            <a:xfrm>
              <a:off x="4104534" y="1429141"/>
              <a:ext cx="5050536" cy="4181856"/>
            </a:xfrm>
            <a:prstGeom prst="rect">
              <a:avLst/>
            </a:prstGeom>
          </p:spPr>
        </p:pic>
        <p:sp>
          <p:nvSpPr>
            <p:cNvPr id="142" name="TextBox 141">
              <a:extLst>
                <a:ext uri="{FF2B5EF4-FFF2-40B4-BE49-F238E27FC236}">
                  <a16:creationId xmlns:a16="http://schemas.microsoft.com/office/drawing/2014/main" id="{08F54F2F-F9C4-435B-80D3-E08B4920CE24}"/>
                </a:ext>
              </a:extLst>
            </p:cNvPr>
            <p:cNvSpPr txBox="1"/>
            <p:nvPr/>
          </p:nvSpPr>
          <p:spPr>
            <a:xfrm>
              <a:off x="5816433" y="5456497"/>
              <a:ext cx="989586" cy="584775"/>
            </a:xfrm>
            <a:prstGeom prst="rect">
              <a:avLst/>
            </a:prstGeom>
            <a:noFill/>
          </p:spPr>
          <p:txBody>
            <a:bodyPr wrap="square" rtlCol="0">
              <a:spAutoFit/>
            </a:bodyPr>
            <a:lstStyle/>
            <a:p>
              <a:r>
                <a:rPr lang="en-IN" sz="3200" b="1" baseline="30000" dirty="0">
                  <a:solidFill>
                    <a:srgbClr val="C00000"/>
                  </a:solidFill>
                  <a:latin typeface="Century" panose="02040604050505020304" pitchFamily="18" charset="0"/>
                </a:rPr>
                <a:t>7</a:t>
              </a:r>
              <a:r>
                <a:rPr lang="el-GR" sz="3200" b="1" dirty="0">
                  <a:solidFill>
                    <a:srgbClr val="C00000"/>
                  </a:solidFill>
                  <a:latin typeface="Century" panose="02040604050505020304" pitchFamily="18" charset="0"/>
                </a:rPr>
                <a:t>Σ</a:t>
              </a:r>
              <a:r>
                <a:rPr lang="en-IN" sz="3200" b="1" baseline="-25000" dirty="0">
                  <a:solidFill>
                    <a:srgbClr val="C00000"/>
                  </a:solidFill>
                  <a:latin typeface="Century" panose="02040604050505020304" pitchFamily="18" charset="0"/>
                </a:rPr>
                <a:t>u</a:t>
              </a:r>
              <a:r>
                <a:rPr lang="en-IN" sz="3200" b="1" baseline="30000" dirty="0">
                  <a:solidFill>
                    <a:srgbClr val="C00000"/>
                  </a:solidFill>
                  <a:latin typeface="Century" panose="02040604050505020304" pitchFamily="18" charset="0"/>
                </a:rPr>
                <a:t>+</a:t>
              </a:r>
            </a:p>
          </p:txBody>
        </p:sp>
      </p:grpSp>
      <p:pic>
        <p:nvPicPr>
          <p:cNvPr id="147" name="Picture 146">
            <a:extLst>
              <a:ext uri="{FF2B5EF4-FFF2-40B4-BE49-F238E27FC236}">
                <a16:creationId xmlns:a16="http://schemas.microsoft.com/office/drawing/2014/main" id="{1AD71A62-AF86-439E-90F5-2A608352ED2A}"/>
              </a:ext>
            </a:extLst>
          </p:cNvPr>
          <p:cNvPicPr>
            <a:picLocks noChangeAspect="1"/>
          </p:cNvPicPr>
          <p:nvPr/>
        </p:nvPicPr>
        <p:blipFill>
          <a:blip r:embed="rId5"/>
          <a:stretch>
            <a:fillRect/>
          </a:stretch>
        </p:blipFill>
        <p:spPr>
          <a:xfrm>
            <a:off x="5741848" y="1596797"/>
            <a:ext cx="5839716" cy="3950997"/>
          </a:xfrm>
          <a:prstGeom prst="rect">
            <a:avLst/>
          </a:prstGeom>
        </p:spPr>
      </p:pic>
      <p:pic>
        <p:nvPicPr>
          <p:cNvPr id="149" name="Picture 148">
            <a:extLst>
              <a:ext uri="{FF2B5EF4-FFF2-40B4-BE49-F238E27FC236}">
                <a16:creationId xmlns:a16="http://schemas.microsoft.com/office/drawing/2014/main" id="{8B604A6A-1C1C-41D7-B29A-B618800363A3}"/>
              </a:ext>
            </a:extLst>
          </p:cNvPr>
          <p:cNvPicPr>
            <a:picLocks noChangeAspect="1"/>
          </p:cNvPicPr>
          <p:nvPr/>
        </p:nvPicPr>
        <p:blipFill>
          <a:blip r:embed="rId6"/>
          <a:stretch>
            <a:fillRect/>
          </a:stretch>
        </p:blipFill>
        <p:spPr>
          <a:xfrm>
            <a:off x="6236815" y="1649854"/>
            <a:ext cx="5294924" cy="3900995"/>
          </a:xfrm>
          <a:prstGeom prst="rect">
            <a:avLst/>
          </a:prstGeom>
        </p:spPr>
      </p:pic>
      <p:sp>
        <p:nvSpPr>
          <p:cNvPr id="48" name="Slide Number Placeholder 28">
            <a:extLst>
              <a:ext uri="{FF2B5EF4-FFF2-40B4-BE49-F238E27FC236}">
                <a16:creationId xmlns:a16="http://schemas.microsoft.com/office/drawing/2014/main" id="{0EFC4E37-313F-FA88-D247-890B415A6F9D}"/>
              </a:ext>
            </a:extLst>
          </p:cNvPr>
          <p:cNvSpPr txBox="1">
            <a:spLocks/>
          </p:cNvSpPr>
          <p:nvPr/>
        </p:nvSpPr>
        <p:spPr>
          <a:xfrm>
            <a:off x="11370369" y="6497955"/>
            <a:ext cx="81914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5E9F9-C243-4524-A2A8-22188A3EA96B}" type="slidenum">
              <a:rPr lang="en-IN" sz="1400" smtClean="0">
                <a:solidFill>
                  <a:schemeClr val="tx1"/>
                </a:solidFill>
                <a:latin typeface="Century" pitchFamily="18" charset="0"/>
              </a:rPr>
              <a:pPr/>
              <a:t>15</a:t>
            </a:fld>
            <a:endParaRPr lang="en-IN" sz="1400" dirty="0">
              <a:solidFill>
                <a:schemeClr val="tx1"/>
              </a:solidFill>
              <a:latin typeface="Century" pitchFamily="18" charset="0"/>
            </a:endParaRPr>
          </a:p>
        </p:txBody>
      </p:sp>
    </p:spTree>
    <p:extLst>
      <p:ext uri="{BB962C8B-B14F-4D97-AF65-F5344CB8AC3E}">
        <p14:creationId xmlns:p14="http://schemas.microsoft.com/office/powerpoint/2010/main" val="38563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3"/>
                                        </p:tgtEl>
                                        <p:attrNameLst>
                                          <p:attrName>style.visibility</p:attrName>
                                        </p:attrNameLst>
                                      </p:cBhvr>
                                      <p:to>
                                        <p:strVal val="visible"/>
                                      </p:to>
                                    </p:set>
                                    <p:animEffect transition="in" filter="fade">
                                      <p:cBhvr>
                                        <p:cTn id="11" dur="500"/>
                                        <p:tgtEl>
                                          <p:spTgt spid="14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43"/>
                                        </p:tgtEl>
                                      </p:cBhvr>
                                    </p:animEffect>
                                    <p:set>
                                      <p:cBhvr>
                                        <p:cTn id="16" dur="1" fill="hold">
                                          <p:stCondLst>
                                            <p:cond delay="499"/>
                                          </p:stCondLst>
                                        </p:cTn>
                                        <p:tgtEl>
                                          <p:spTgt spid="1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39"/>
                                        </p:tgtEl>
                                      </p:cBhvr>
                                    </p:animEffect>
                                    <p:set>
                                      <p:cBhvr>
                                        <p:cTn id="19" dur="1" fill="hold">
                                          <p:stCondLst>
                                            <p:cond delay="499"/>
                                          </p:stCondLst>
                                        </p:cTn>
                                        <p:tgtEl>
                                          <p:spTgt spid="13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7"/>
                                        </p:tgtEl>
                                        <p:attrNameLst>
                                          <p:attrName>style.visibility</p:attrName>
                                        </p:attrNameLst>
                                      </p:cBhvr>
                                      <p:to>
                                        <p:strVal val="visible"/>
                                      </p:to>
                                    </p:set>
                                    <p:animEffect transition="in" filter="fade">
                                      <p:cBhvr>
                                        <p:cTn id="24" dur="500"/>
                                        <p:tgtEl>
                                          <p:spTgt spid="147"/>
                                        </p:tgtEl>
                                      </p:cBhvr>
                                    </p:animEffect>
                                  </p:childTnLst>
                                </p:cTn>
                              </p:par>
                              <p:par>
                                <p:cTn id="25" presetID="10" presetClass="entr" presetSubtype="0" fill="hold" nodeType="with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47"/>
                                        </p:tgtEl>
                                      </p:cBhvr>
                                    </p:animEffect>
                                    <p:set>
                                      <p:cBhvr>
                                        <p:cTn id="32" dur="1" fill="hold">
                                          <p:stCondLst>
                                            <p:cond delay="499"/>
                                          </p:stCondLst>
                                        </p:cTn>
                                        <p:tgtEl>
                                          <p:spTgt spid="147"/>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49"/>
                                        </p:tgtEl>
                                        <p:attrNameLst>
                                          <p:attrName>style.visibility</p:attrName>
                                        </p:attrNameLst>
                                      </p:cBhvr>
                                      <p:to>
                                        <p:strVal val="visible"/>
                                      </p:to>
                                    </p:set>
                                    <p:animEffect transition="in" filter="fade">
                                      <p:cBhvr>
                                        <p:cTn id="36"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AA0C2-07F7-46CE-982F-DE14FA77B1F5}"/>
              </a:ext>
            </a:extLst>
          </p:cNvPr>
          <p:cNvSpPr/>
          <p:nvPr/>
        </p:nvSpPr>
        <p:spPr>
          <a:xfrm>
            <a:off x="4069492" y="1732"/>
            <a:ext cx="8122508"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in C</a:t>
            </a:r>
            <a:r>
              <a:rPr lang="en-US" sz="3200" b="1" baseline="-25000" dirty="0">
                <a:solidFill>
                  <a:schemeClr val="bg1"/>
                </a:solidFill>
                <a:latin typeface="Century" pitchFamily="18" charset="0"/>
              </a:rPr>
              <a:t>2</a:t>
            </a:r>
          </a:p>
        </p:txBody>
      </p:sp>
      <p:sp>
        <p:nvSpPr>
          <p:cNvPr id="40" name="Slide Number Placeholder 28"/>
          <p:cNvSpPr>
            <a:spLocks noGrp="1"/>
          </p:cNvSpPr>
          <p:nvPr>
            <p:ph type="sldNum" sz="quarter" idx="12"/>
          </p:nvPr>
        </p:nvSpPr>
        <p:spPr>
          <a:xfrm>
            <a:off x="11372851" y="6502479"/>
            <a:ext cx="819149" cy="365125"/>
          </a:xfrm>
        </p:spPr>
        <p:txBody>
          <a:bodyPr/>
          <a:lstStyle/>
          <a:p>
            <a:fld id="{CC75E9F9-C243-4524-A2A8-22188A3EA96B}" type="slidenum">
              <a:rPr lang="en-IN" sz="1400" smtClean="0">
                <a:solidFill>
                  <a:schemeClr val="tx1"/>
                </a:solidFill>
                <a:latin typeface="Century" pitchFamily="18" charset="0"/>
              </a:rPr>
              <a:pPr/>
              <a:t>16</a:t>
            </a:fld>
            <a:endParaRPr lang="en-IN" sz="1400" dirty="0">
              <a:solidFill>
                <a:schemeClr val="tx1"/>
              </a:solidFill>
              <a:latin typeface="Century" pitchFamily="18" charset="0"/>
            </a:endParaRPr>
          </a:p>
        </p:txBody>
      </p:sp>
      <p:sp>
        <p:nvSpPr>
          <p:cNvPr id="3" name="Rectangle 2">
            <a:extLst>
              <a:ext uri="{FF2B5EF4-FFF2-40B4-BE49-F238E27FC236}">
                <a16:creationId xmlns:a16="http://schemas.microsoft.com/office/drawing/2014/main" id="{7B43AE86-7391-43BF-AEEF-B98F9D374881}"/>
              </a:ext>
            </a:extLst>
          </p:cNvPr>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pic>
        <p:nvPicPr>
          <p:cNvPr id="2" name="Picture 1">
            <a:extLst>
              <a:ext uri="{FF2B5EF4-FFF2-40B4-BE49-F238E27FC236}">
                <a16:creationId xmlns:a16="http://schemas.microsoft.com/office/drawing/2014/main" id="{19C9C96A-3834-EE73-514B-DA2871A1892C}"/>
              </a:ext>
            </a:extLst>
          </p:cNvPr>
          <p:cNvPicPr>
            <a:picLocks noChangeAspect="1"/>
          </p:cNvPicPr>
          <p:nvPr/>
        </p:nvPicPr>
        <p:blipFill rotWithShape="1">
          <a:blip r:embed="rId3"/>
          <a:srcRect l="15254" b="6075"/>
          <a:stretch/>
        </p:blipFill>
        <p:spPr>
          <a:xfrm>
            <a:off x="1005084" y="941327"/>
            <a:ext cx="10176789" cy="5914941"/>
          </a:xfrm>
          <a:prstGeom prst="rect">
            <a:avLst/>
          </a:prstGeom>
        </p:spPr>
      </p:pic>
    </p:spTree>
    <p:extLst>
      <p:ext uri="{BB962C8B-B14F-4D97-AF65-F5344CB8AC3E}">
        <p14:creationId xmlns:p14="http://schemas.microsoft.com/office/powerpoint/2010/main" val="422520304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AA0C2-07F7-46CE-982F-DE14FA77B1F5}"/>
              </a:ext>
            </a:extLst>
          </p:cNvPr>
          <p:cNvSpPr/>
          <p:nvPr/>
        </p:nvSpPr>
        <p:spPr>
          <a:xfrm>
            <a:off x="4069492" y="1732"/>
            <a:ext cx="8122508"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Isoelectronic species of C</a:t>
            </a:r>
            <a:r>
              <a:rPr lang="en-US" sz="3200" b="1" baseline="-25000" dirty="0">
                <a:solidFill>
                  <a:schemeClr val="bg1"/>
                </a:solidFill>
                <a:latin typeface="Century" pitchFamily="18" charset="0"/>
              </a:rPr>
              <a:t>2</a:t>
            </a:r>
          </a:p>
        </p:txBody>
      </p:sp>
      <p:sp>
        <p:nvSpPr>
          <p:cNvPr id="40" name="Slide Number Placeholder 28"/>
          <p:cNvSpPr>
            <a:spLocks noGrp="1"/>
          </p:cNvSpPr>
          <p:nvPr>
            <p:ph type="sldNum" sz="quarter" idx="12"/>
          </p:nvPr>
        </p:nvSpPr>
        <p:spPr>
          <a:xfrm>
            <a:off x="11372851" y="6502479"/>
            <a:ext cx="819149" cy="365125"/>
          </a:xfrm>
        </p:spPr>
        <p:txBody>
          <a:bodyPr/>
          <a:lstStyle/>
          <a:p>
            <a:fld id="{CC75E9F9-C243-4524-A2A8-22188A3EA96B}" type="slidenum">
              <a:rPr lang="en-IN" sz="1400" smtClean="0">
                <a:solidFill>
                  <a:schemeClr val="tx1"/>
                </a:solidFill>
                <a:latin typeface="Century" pitchFamily="18" charset="0"/>
              </a:rPr>
              <a:pPr/>
              <a:t>17</a:t>
            </a:fld>
            <a:endParaRPr lang="en-IN" sz="1400" dirty="0">
              <a:solidFill>
                <a:schemeClr val="tx1"/>
              </a:solidFill>
              <a:latin typeface="Century" pitchFamily="18" charset="0"/>
            </a:endParaRPr>
          </a:p>
        </p:txBody>
      </p:sp>
      <p:sp>
        <p:nvSpPr>
          <p:cNvPr id="3" name="Rectangle 2">
            <a:extLst>
              <a:ext uri="{FF2B5EF4-FFF2-40B4-BE49-F238E27FC236}">
                <a16:creationId xmlns:a16="http://schemas.microsoft.com/office/drawing/2014/main" id="{7B43AE86-7391-43BF-AEEF-B98F9D374881}"/>
              </a:ext>
            </a:extLst>
          </p:cNvPr>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96" name="TextBox 95">
            <a:extLst>
              <a:ext uri="{FF2B5EF4-FFF2-40B4-BE49-F238E27FC236}">
                <a16:creationId xmlns:a16="http://schemas.microsoft.com/office/drawing/2014/main" id="{2DA42F1D-7A7B-4227-AF7E-DD857A2A1726}"/>
              </a:ext>
            </a:extLst>
          </p:cNvPr>
          <p:cNvSpPr txBox="1"/>
          <p:nvPr/>
        </p:nvSpPr>
        <p:spPr>
          <a:xfrm>
            <a:off x="0" y="926266"/>
            <a:ext cx="12192000" cy="523220"/>
          </a:xfrm>
          <a:prstGeom prst="rect">
            <a:avLst/>
          </a:prstGeom>
          <a:solidFill>
            <a:schemeClr val="tx1"/>
          </a:solidFill>
        </p:spPr>
        <p:txBody>
          <a:bodyPr wrap="square">
            <a:spAutoFit/>
          </a:bodyPr>
          <a:lstStyle/>
          <a:p>
            <a:pPr algn="ctr"/>
            <a:r>
              <a:rPr lang="en-US" sz="2800" b="1" dirty="0">
                <a:solidFill>
                  <a:schemeClr val="bg1"/>
                </a:solidFill>
                <a:latin typeface="Century" pitchFamily="18" charset="0"/>
              </a:rPr>
              <a:t>Lowest Lying </a:t>
            </a:r>
            <a:r>
              <a:rPr lang="en-IN" sz="2800" b="1" dirty="0">
                <a:solidFill>
                  <a:schemeClr val="bg1"/>
                </a:solidFill>
                <a:latin typeface="Century" pitchFamily="18" charset="0"/>
              </a:rPr>
              <a:t>Dissociative Spin State :  Determiner of  No. of Bonds ?</a:t>
            </a:r>
            <a:endParaRPr lang="en-US" sz="2800" b="1" dirty="0">
              <a:latin typeface="Century" panose="02040604050505020304" pitchFamily="18" charset="0"/>
            </a:endParaRPr>
          </a:p>
        </p:txBody>
      </p:sp>
      <p:pic>
        <p:nvPicPr>
          <p:cNvPr id="7" name="Picture 6">
            <a:extLst>
              <a:ext uri="{FF2B5EF4-FFF2-40B4-BE49-F238E27FC236}">
                <a16:creationId xmlns:a16="http://schemas.microsoft.com/office/drawing/2014/main" id="{EFF087F2-6706-33C8-2955-6813B8AC9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731" y="1865876"/>
            <a:ext cx="6810831" cy="4431820"/>
          </a:xfrm>
          <a:prstGeom prst="rect">
            <a:avLst/>
          </a:prstGeom>
        </p:spPr>
      </p:pic>
      <p:sp>
        <p:nvSpPr>
          <p:cNvPr id="9" name="Rectangle 8">
            <a:extLst>
              <a:ext uri="{FF2B5EF4-FFF2-40B4-BE49-F238E27FC236}">
                <a16:creationId xmlns:a16="http://schemas.microsoft.com/office/drawing/2014/main" id="{FED795D5-83AC-70CA-5366-38DA9617C9EC}"/>
              </a:ext>
            </a:extLst>
          </p:cNvPr>
          <p:cNvSpPr/>
          <p:nvPr/>
        </p:nvSpPr>
        <p:spPr>
          <a:xfrm>
            <a:off x="1108423" y="6397984"/>
            <a:ext cx="10317797" cy="369332"/>
          </a:xfrm>
          <a:prstGeom prst="rect">
            <a:avLst/>
          </a:prstGeom>
        </p:spPr>
        <p:txBody>
          <a:bodyPr wrap="square">
            <a:spAutoFit/>
          </a:bodyPr>
          <a:lstStyle/>
          <a:p>
            <a:r>
              <a:rPr lang="en-US" dirty="0">
                <a:solidFill>
                  <a:srgbClr val="C00000"/>
                </a:solidFill>
                <a:latin typeface="Bookman Old Style" panose="02050604050505020204" pitchFamily="18" charset="0"/>
              </a:rPr>
              <a:t>Bhattacharjee, I.; Ghosh, D.; Paul, A. </a:t>
            </a:r>
            <a:r>
              <a:rPr lang="en-US" i="1" dirty="0">
                <a:solidFill>
                  <a:srgbClr val="C00000"/>
                </a:solidFill>
                <a:latin typeface="Bookman Old Style" panose="02050604050505020204" pitchFamily="18" charset="0"/>
              </a:rPr>
              <a:t>Phys. Chem. Chem. Phys. </a:t>
            </a:r>
            <a:r>
              <a:rPr lang="en-US" b="1" dirty="0">
                <a:solidFill>
                  <a:srgbClr val="C00000"/>
                </a:solidFill>
                <a:latin typeface="Bookman Old Style" panose="02050604050505020204" pitchFamily="18" charset="0"/>
              </a:rPr>
              <a:t>2023, </a:t>
            </a:r>
            <a:r>
              <a:rPr lang="en-US" i="1" dirty="0">
                <a:solidFill>
                  <a:srgbClr val="C00000"/>
                </a:solidFill>
                <a:latin typeface="Bookman Old Style" panose="02050604050505020204" pitchFamily="18" charset="0"/>
              </a:rPr>
              <a:t>25,</a:t>
            </a:r>
            <a:r>
              <a:rPr lang="en-US" b="1" dirty="0">
                <a:solidFill>
                  <a:srgbClr val="C00000"/>
                </a:solidFill>
                <a:latin typeface="Bookman Old Style" panose="02050604050505020204" pitchFamily="18" charset="0"/>
              </a:rPr>
              <a:t> </a:t>
            </a:r>
            <a:r>
              <a:rPr lang="en-US" dirty="0">
                <a:solidFill>
                  <a:srgbClr val="C00000"/>
                </a:solidFill>
                <a:latin typeface="Bookman Old Style" panose="02050604050505020204" pitchFamily="18" charset="0"/>
              </a:rPr>
              <a:t>26060-26064.</a:t>
            </a:r>
            <a:endParaRPr lang="en-US" i="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56215861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33178-7BE6-4AA4-8222-A582DAAE7E5E}"/>
              </a:ext>
            </a:extLst>
          </p:cNvPr>
          <p:cNvSpPr/>
          <p:nvPr/>
        </p:nvSpPr>
        <p:spPr>
          <a:xfrm>
            <a:off x="4069492" y="1732"/>
            <a:ext cx="8122508"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Isoelectronic species of C</a:t>
            </a:r>
            <a:r>
              <a:rPr lang="en-US" sz="3200" b="1" baseline="-25000" dirty="0">
                <a:solidFill>
                  <a:schemeClr val="bg1"/>
                </a:solidFill>
                <a:latin typeface="Century" pitchFamily="18" charset="0"/>
              </a:rPr>
              <a:t>2</a:t>
            </a:r>
          </a:p>
        </p:txBody>
      </p:sp>
      <p:sp>
        <p:nvSpPr>
          <p:cNvPr id="7" name="Rectangle 6">
            <a:extLst>
              <a:ext uri="{FF2B5EF4-FFF2-40B4-BE49-F238E27FC236}">
                <a16:creationId xmlns:a16="http://schemas.microsoft.com/office/drawing/2014/main" id="{2AE54EAF-AFD5-4123-871D-3A8C7AC6100B}"/>
              </a:ext>
            </a:extLst>
          </p:cNvPr>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8" name="TextBox 7">
            <a:extLst>
              <a:ext uri="{FF2B5EF4-FFF2-40B4-BE49-F238E27FC236}">
                <a16:creationId xmlns:a16="http://schemas.microsoft.com/office/drawing/2014/main" id="{8B541589-1AD7-46F0-92B8-848CE3ED32CE}"/>
              </a:ext>
            </a:extLst>
          </p:cNvPr>
          <p:cNvSpPr txBox="1"/>
          <p:nvPr/>
        </p:nvSpPr>
        <p:spPr>
          <a:xfrm>
            <a:off x="0" y="923350"/>
            <a:ext cx="11315700" cy="523220"/>
          </a:xfrm>
          <a:prstGeom prst="rect">
            <a:avLst/>
          </a:prstGeom>
          <a:noFill/>
        </p:spPr>
        <p:txBody>
          <a:bodyPr wrap="square">
            <a:spAutoFit/>
          </a:bodyPr>
          <a:lstStyle/>
          <a:p>
            <a:pPr algn="ctr"/>
            <a:r>
              <a:rPr lang="en-IN" sz="2800" b="1" dirty="0">
                <a:solidFill>
                  <a:schemeClr val="bg1"/>
                </a:solidFill>
                <a:latin typeface="Century" pitchFamily="18" charset="0"/>
              </a:rPr>
              <a:t>Examining Bonding in the Isoelectronic Species </a:t>
            </a:r>
            <a:endParaRPr lang="en-US" sz="2800" b="1" dirty="0">
              <a:latin typeface="Century" panose="02040604050505020304" pitchFamily="18" charset="0"/>
            </a:endParaRPr>
          </a:p>
        </p:txBody>
      </p:sp>
      <p:sp>
        <p:nvSpPr>
          <p:cNvPr id="10" name="TextBox 9">
            <a:extLst>
              <a:ext uri="{FF2B5EF4-FFF2-40B4-BE49-F238E27FC236}">
                <a16:creationId xmlns:a16="http://schemas.microsoft.com/office/drawing/2014/main" id="{CDD1ABF9-8D2B-46FD-A776-A9172BD619A9}"/>
              </a:ext>
            </a:extLst>
          </p:cNvPr>
          <p:cNvSpPr txBox="1"/>
          <p:nvPr/>
        </p:nvSpPr>
        <p:spPr>
          <a:xfrm>
            <a:off x="2481" y="924922"/>
            <a:ext cx="12189513" cy="523220"/>
          </a:xfrm>
          <a:prstGeom prst="rect">
            <a:avLst/>
          </a:prstGeom>
          <a:solidFill>
            <a:schemeClr val="tx1"/>
          </a:solidFill>
        </p:spPr>
        <p:txBody>
          <a:bodyPr wrap="square">
            <a:spAutoFit/>
          </a:bodyPr>
          <a:lstStyle/>
          <a:p>
            <a:pPr algn="ctr"/>
            <a:r>
              <a:rPr lang="en-IN" sz="2800" b="1" dirty="0">
                <a:solidFill>
                  <a:schemeClr val="bg1"/>
                </a:solidFill>
                <a:latin typeface="Century" pitchFamily="18" charset="0"/>
              </a:rPr>
              <a:t>Bonding reappears after the dissociative state </a:t>
            </a:r>
            <a:endParaRPr lang="en-US" sz="2800" b="1" dirty="0">
              <a:latin typeface="Century" panose="02040604050505020304" pitchFamily="18" charset="0"/>
            </a:endParaRPr>
          </a:p>
        </p:txBody>
      </p:sp>
      <p:cxnSp>
        <p:nvCxnSpPr>
          <p:cNvPr id="12" name="Straight Connector 11">
            <a:extLst>
              <a:ext uri="{FF2B5EF4-FFF2-40B4-BE49-F238E27FC236}">
                <a16:creationId xmlns:a16="http://schemas.microsoft.com/office/drawing/2014/main" id="{4E717B7E-430A-4934-A002-5DC10D70D2A4}"/>
              </a:ext>
            </a:extLst>
          </p:cNvPr>
          <p:cNvCxnSpPr/>
          <p:nvPr/>
        </p:nvCxnSpPr>
        <p:spPr>
          <a:xfrm>
            <a:off x="973594" y="2775399"/>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4D9B75-C94A-4931-98A1-E307B683396B}"/>
              </a:ext>
            </a:extLst>
          </p:cNvPr>
          <p:cNvCxnSpPr>
            <a:cxnSpLocks/>
          </p:cNvCxnSpPr>
          <p:nvPr/>
        </p:nvCxnSpPr>
        <p:spPr>
          <a:xfrm>
            <a:off x="955838" y="2456221"/>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608740-ED0D-462B-99E5-CA3DFE3450EB}"/>
              </a:ext>
            </a:extLst>
          </p:cNvPr>
          <p:cNvCxnSpPr>
            <a:cxnSpLocks/>
          </p:cNvCxnSpPr>
          <p:nvPr/>
        </p:nvCxnSpPr>
        <p:spPr>
          <a:xfrm>
            <a:off x="1383439" y="2456221"/>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25699-BDF6-4D84-B0EA-3A715FA0DAAC}"/>
              </a:ext>
            </a:extLst>
          </p:cNvPr>
          <p:cNvCxnSpPr>
            <a:cxnSpLocks/>
          </p:cNvCxnSpPr>
          <p:nvPr/>
        </p:nvCxnSpPr>
        <p:spPr>
          <a:xfrm>
            <a:off x="504558" y="2456221"/>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384C05-C464-4B28-AB33-F2B135378D17}"/>
              </a:ext>
            </a:extLst>
          </p:cNvPr>
          <p:cNvCxnSpPr/>
          <p:nvPr/>
        </p:nvCxnSpPr>
        <p:spPr>
          <a:xfrm flipV="1">
            <a:off x="1102618" y="260354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57E5E5-6332-42AC-970F-5847BE056A66}"/>
              </a:ext>
            </a:extLst>
          </p:cNvPr>
          <p:cNvCxnSpPr>
            <a:cxnSpLocks/>
          </p:cNvCxnSpPr>
          <p:nvPr/>
        </p:nvCxnSpPr>
        <p:spPr>
          <a:xfrm>
            <a:off x="1240214" y="2623113"/>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BC8E6B-F7A4-4DF0-AE14-208A40AD6867}"/>
              </a:ext>
            </a:extLst>
          </p:cNvPr>
          <p:cNvCxnSpPr/>
          <p:nvPr/>
        </p:nvCxnSpPr>
        <p:spPr>
          <a:xfrm flipV="1">
            <a:off x="725311" y="2257733"/>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03807-6F8A-4F65-9E63-E15FD10CE1DB}"/>
              </a:ext>
            </a:extLst>
          </p:cNvPr>
          <p:cNvCxnSpPr/>
          <p:nvPr/>
        </p:nvCxnSpPr>
        <p:spPr>
          <a:xfrm>
            <a:off x="2626317" y="2794826"/>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E72CBA-97F0-498F-A0D6-1686C5A59E0E}"/>
              </a:ext>
            </a:extLst>
          </p:cNvPr>
          <p:cNvCxnSpPr>
            <a:cxnSpLocks/>
          </p:cNvCxnSpPr>
          <p:nvPr/>
        </p:nvCxnSpPr>
        <p:spPr>
          <a:xfrm>
            <a:off x="2608561" y="2457892"/>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B7A5D-6918-4016-A2FD-50E0E4385770}"/>
              </a:ext>
            </a:extLst>
          </p:cNvPr>
          <p:cNvCxnSpPr>
            <a:cxnSpLocks/>
          </p:cNvCxnSpPr>
          <p:nvPr/>
        </p:nvCxnSpPr>
        <p:spPr>
          <a:xfrm>
            <a:off x="3053920" y="2457892"/>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205FEE-5D90-4947-A3F5-AB49585AA2CB}"/>
              </a:ext>
            </a:extLst>
          </p:cNvPr>
          <p:cNvCxnSpPr>
            <a:cxnSpLocks/>
          </p:cNvCxnSpPr>
          <p:nvPr/>
        </p:nvCxnSpPr>
        <p:spPr>
          <a:xfrm>
            <a:off x="2166160" y="2457892"/>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9D5B0C8-E13A-4BA1-9CE1-4A793034A455}"/>
              </a:ext>
            </a:extLst>
          </p:cNvPr>
          <p:cNvCxnSpPr/>
          <p:nvPr/>
        </p:nvCxnSpPr>
        <p:spPr>
          <a:xfrm flipV="1">
            <a:off x="2755341" y="2605216"/>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6701CC5-F689-415C-93D7-F5D610759CA8}"/>
              </a:ext>
            </a:extLst>
          </p:cNvPr>
          <p:cNvCxnSpPr>
            <a:cxnSpLocks/>
          </p:cNvCxnSpPr>
          <p:nvPr/>
        </p:nvCxnSpPr>
        <p:spPr>
          <a:xfrm flipV="1">
            <a:off x="1170669" y="2285343"/>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055D71-DE3D-481D-9FF4-365DA5EACE76}"/>
              </a:ext>
            </a:extLst>
          </p:cNvPr>
          <p:cNvCxnSpPr/>
          <p:nvPr/>
        </p:nvCxnSpPr>
        <p:spPr>
          <a:xfrm flipV="1">
            <a:off x="2369157" y="2250526"/>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E24D016-844F-4CF2-908A-42E587FA3884}"/>
              </a:ext>
            </a:extLst>
          </p:cNvPr>
          <p:cNvCxnSpPr/>
          <p:nvPr/>
        </p:nvCxnSpPr>
        <p:spPr>
          <a:xfrm flipV="1">
            <a:off x="2805661" y="2250526"/>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F6D59D-4C9C-4779-902F-46F91EFB4131}"/>
              </a:ext>
            </a:extLst>
          </p:cNvPr>
          <p:cNvSpPr txBox="1"/>
          <p:nvPr/>
        </p:nvSpPr>
        <p:spPr>
          <a:xfrm>
            <a:off x="935888" y="2947113"/>
            <a:ext cx="395999" cy="584775"/>
          </a:xfrm>
          <a:prstGeom prst="rect">
            <a:avLst/>
          </a:prstGeom>
          <a:noFill/>
        </p:spPr>
        <p:txBody>
          <a:bodyPr wrap="square" rtlCol="0">
            <a:spAutoFit/>
          </a:bodyPr>
          <a:lstStyle/>
          <a:p>
            <a:r>
              <a:rPr lang="en-IN" sz="3200" dirty="0">
                <a:latin typeface="Bookman Old Style" panose="02050604050505020204" pitchFamily="18" charset="0"/>
              </a:rPr>
              <a:t>C</a:t>
            </a:r>
          </a:p>
        </p:txBody>
      </p:sp>
      <p:sp>
        <p:nvSpPr>
          <p:cNvPr id="30" name="TextBox 29">
            <a:extLst>
              <a:ext uri="{FF2B5EF4-FFF2-40B4-BE49-F238E27FC236}">
                <a16:creationId xmlns:a16="http://schemas.microsoft.com/office/drawing/2014/main" id="{F5AFB2F7-15BB-4F88-B76A-9BC9DEC7FC7B}"/>
              </a:ext>
            </a:extLst>
          </p:cNvPr>
          <p:cNvSpPr txBox="1"/>
          <p:nvPr/>
        </p:nvSpPr>
        <p:spPr>
          <a:xfrm>
            <a:off x="2564172" y="2947113"/>
            <a:ext cx="395999" cy="584775"/>
          </a:xfrm>
          <a:prstGeom prst="rect">
            <a:avLst/>
          </a:prstGeom>
          <a:noFill/>
        </p:spPr>
        <p:txBody>
          <a:bodyPr wrap="square" rtlCol="0">
            <a:spAutoFit/>
          </a:bodyPr>
          <a:lstStyle/>
          <a:p>
            <a:r>
              <a:rPr lang="en-IN" sz="3200" dirty="0">
                <a:latin typeface="Bookman Old Style" panose="02050604050505020204" pitchFamily="18" charset="0"/>
              </a:rPr>
              <a:t>C</a:t>
            </a:r>
          </a:p>
        </p:txBody>
      </p:sp>
      <p:sp>
        <p:nvSpPr>
          <p:cNvPr id="52" name="TextBox 51">
            <a:extLst>
              <a:ext uri="{FF2B5EF4-FFF2-40B4-BE49-F238E27FC236}">
                <a16:creationId xmlns:a16="http://schemas.microsoft.com/office/drawing/2014/main" id="{6092B0B5-4A16-4D35-9F0E-432E6E45CBB7}"/>
              </a:ext>
            </a:extLst>
          </p:cNvPr>
          <p:cNvSpPr txBox="1"/>
          <p:nvPr/>
        </p:nvSpPr>
        <p:spPr>
          <a:xfrm>
            <a:off x="1165121" y="3290228"/>
            <a:ext cx="1974232" cy="584775"/>
          </a:xfrm>
          <a:prstGeom prst="rect">
            <a:avLst/>
          </a:prstGeom>
          <a:noFill/>
        </p:spPr>
        <p:txBody>
          <a:bodyPr wrap="square" rtlCol="0">
            <a:spAutoFit/>
          </a:bodyPr>
          <a:lstStyle/>
          <a:p>
            <a:r>
              <a:rPr lang="en-IN" sz="1600" i="1" dirty="0">
                <a:solidFill>
                  <a:srgbClr val="C00000"/>
                </a:solidFill>
                <a:latin typeface="Bookman Old Style" panose="02050604050505020204" pitchFamily="18" charset="0"/>
              </a:rPr>
              <a:t>Atomic ground states for carbon</a:t>
            </a:r>
          </a:p>
        </p:txBody>
      </p:sp>
      <p:sp>
        <p:nvSpPr>
          <p:cNvPr id="76" name="Arrow: Right 75">
            <a:extLst>
              <a:ext uri="{FF2B5EF4-FFF2-40B4-BE49-F238E27FC236}">
                <a16:creationId xmlns:a16="http://schemas.microsoft.com/office/drawing/2014/main" id="{3BD86A75-9EE5-43EC-A56A-2F161F97F338}"/>
              </a:ext>
            </a:extLst>
          </p:cNvPr>
          <p:cNvSpPr/>
          <p:nvPr/>
        </p:nvSpPr>
        <p:spPr>
          <a:xfrm>
            <a:off x="3759988" y="2639169"/>
            <a:ext cx="1407770" cy="377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7" name="Straight Connector 76">
            <a:extLst>
              <a:ext uri="{FF2B5EF4-FFF2-40B4-BE49-F238E27FC236}">
                <a16:creationId xmlns:a16="http://schemas.microsoft.com/office/drawing/2014/main" id="{E2D395C5-DF6A-4ABA-AC5A-0CC97F703D06}"/>
              </a:ext>
            </a:extLst>
          </p:cNvPr>
          <p:cNvCxnSpPr/>
          <p:nvPr/>
        </p:nvCxnSpPr>
        <p:spPr>
          <a:xfrm>
            <a:off x="6002649" y="2947393"/>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AC1C1B8-2585-46A9-969D-B10D8F91206E}"/>
              </a:ext>
            </a:extLst>
          </p:cNvPr>
          <p:cNvCxnSpPr>
            <a:cxnSpLocks/>
          </p:cNvCxnSpPr>
          <p:nvPr/>
        </p:nvCxnSpPr>
        <p:spPr>
          <a:xfrm>
            <a:off x="5984893" y="2628215"/>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B9FDCE5-712B-4038-ABD9-A4F9D90190F5}"/>
              </a:ext>
            </a:extLst>
          </p:cNvPr>
          <p:cNvCxnSpPr>
            <a:cxnSpLocks/>
          </p:cNvCxnSpPr>
          <p:nvPr/>
        </p:nvCxnSpPr>
        <p:spPr>
          <a:xfrm>
            <a:off x="6412494" y="2628215"/>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DB03EC0-5B50-48E6-98A2-6FBEC02EE967}"/>
              </a:ext>
            </a:extLst>
          </p:cNvPr>
          <p:cNvCxnSpPr>
            <a:cxnSpLocks/>
          </p:cNvCxnSpPr>
          <p:nvPr/>
        </p:nvCxnSpPr>
        <p:spPr>
          <a:xfrm>
            <a:off x="5533613" y="2628215"/>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A55798-8E61-4C04-AD13-10A7BC988DB6}"/>
              </a:ext>
            </a:extLst>
          </p:cNvPr>
          <p:cNvCxnSpPr/>
          <p:nvPr/>
        </p:nvCxnSpPr>
        <p:spPr>
          <a:xfrm flipV="1">
            <a:off x="6222224" y="2795942"/>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F4C8B94-2F84-41A7-906E-9571C9090831}"/>
              </a:ext>
            </a:extLst>
          </p:cNvPr>
          <p:cNvCxnSpPr>
            <a:cxnSpLocks/>
          </p:cNvCxnSpPr>
          <p:nvPr/>
        </p:nvCxnSpPr>
        <p:spPr>
          <a:xfrm flipV="1">
            <a:off x="6220449" y="246621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1C23CEA-915C-4298-AE6D-2D3292B6FBEF}"/>
              </a:ext>
            </a:extLst>
          </p:cNvPr>
          <p:cNvCxnSpPr>
            <a:cxnSpLocks/>
          </p:cNvCxnSpPr>
          <p:nvPr/>
        </p:nvCxnSpPr>
        <p:spPr>
          <a:xfrm flipH="1" flipV="1">
            <a:off x="5754366" y="2447483"/>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620A83-E3DA-4FC6-818E-016E580FA65C}"/>
              </a:ext>
            </a:extLst>
          </p:cNvPr>
          <p:cNvCxnSpPr/>
          <p:nvPr/>
        </p:nvCxnSpPr>
        <p:spPr>
          <a:xfrm>
            <a:off x="7655372" y="2966820"/>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48F114F-53D9-4969-863C-665507B79943}"/>
              </a:ext>
            </a:extLst>
          </p:cNvPr>
          <p:cNvCxnSpPr>
            <a:cxnSpLocks/>
          </p:cNvCxnSpPr>
          <p:nvPr/>
        </p:nvCxnSpPr>
        <p:spPr>
          <a:xfrm>
            <a:off x="7637616" y="2629886"/>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F920CFD-067E-45F5-A1F0-DD74E632FB0E}"/>
              </a:ext>
            </a:extLst>
          </p:cNvPr>
          <p:cNvCxnSpPr>
            <a:cxnSpLocks/>
          </p:cNvCxnSpPr>
          <p:nvPr/>
        </p:nvCxnSpPr>
        <p:spPr>
          <a:xfrm>
            <a:off x="8082975" y="2629886"/>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7CE8362-F736-4C7A-9D40-B85FB458EFB6}"/>
              </a:ext>
            </a:extLst>
          </p:cNvPr>
          <p:cNvCxnSpPr>
            <a:cxnSpLocks/>
          </p:cNvCxnSpPr>
          <p:nvPr/>
        </p:nvCxnSpPr>
        <p:spPr>
          <a:xfrm>
            <a:off x="7195215" y="2629886"/>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8353ECE-1B6B-4C5C-B1A6-A7BC6C955DED}"/>
              </a:ext>
            </a:extLst>
          </p:cNvPr>
          <p:cNvCxnSpPr/>
          <p:nvPr/>
        </p:nvCxnSpPr>
        <p:spPr>
          <a:xfrm flipV="1">
            <a:off x="7837664" y="2794966"/>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629FBFF-0E79-477F-8DF1-ED56606A3ED4}"/>
              </a:ext>
            </a:extLst>
          </p:cNvPr>
          <p:cNvCxnSpPr>
            <a:cxnSpLocks/>
          </p:cNvCxnSpPr>
          <p:nvPr/>
        </p:nvCxnSpPr>
        <p:spPr>
          <a:xfrm flipV="1">
            <a:off x="7407089" y="2433783"/>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F2C6B9D-54C9-438F-B0E9-6E0B9E63DF5F}"/>
              </a:ext>
            </a:extLst>
          </p:cNvPr>
          <p:cNvCxnSpPr/>
          <p:nvPr/>
        </p:nvCxnSpPr>
        <p:spPr>
          <a:xfrm flipV="1">
            <a:off x="7834716" y="2431398"/>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A318FC-18EC-486F-B46C-745FD873B58E}"/>
              </a:ext>
            </a:extLst>
          </p:cNvPr>
          <p:cNvCxnSpPr/>
          <p:nvPr/>
        </p:nvCxnSpPr>
        <p:spPr>
          <a:xfrm flipV="1">
            <a:off x="8268219" y="2424624"/>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E38FE35-DD8F-41B1-BCD9-2133EB3F9B4D}"/>
              </a:ext>
            </a:extLst>
          </p:cNvPr>
          <p:cNvSpPr txBox="1"/>
          <p:nvPr/>
        </p:nvSpPr>
        <p:spPr>
          <a:xfrm>
            <a:off x="6002650" y="3136863"/>
            <a:ext cx="395999" cy="584775"/>
          </a:xfrm>
          <a:prstGeom prst="rect">
            <a:avLst/>
          </a:prstGeom>
          <a:noFill/>
        </p:spPr>
        <p:txBody>
          <a:bodyPr wrap="square" rtlCol="0">
            <a:spAutoFit/>
          </a:bodyPr>
          <a:lstStyle/>
          <a:p>
            <a:r>
              <a:rPr lang="en-IN" sz="3200" dirty="0">
                <a:latin typeface="Bookman Old Style" panose="02050604050505020204" pitchFamily="18" charset="0"/>
              </a:rPr>
              <a:t>C</a:t>
            </a:r>
          </a:p>
        </p:txBody>
      </p:sp>
      <p:sp>
        <p:nvSpPr>
          <p:cNvPr id="94" name="TextBox 93">
            <a:extLst>
              <a:ext uri="{FF2B5EF4-FFF2-40B4-BE49-F238E27FC236}">
                <a16:creationId xmlns:a16="http://schemas.microsoft.com/office/drawing/2014/main" id="{915E04F9-8B84-466A-89F6-D1ADF3D11B7D}"/>
              </a:ext>
            </a:extLst>
          </p:cNvPr>
          <p:cNvSpPr txBox="1"/>
          <p:nvPr/>
        </p:nvSpPr>
        <p:spPr>
          <a:xfrm>
            <a:off x="7602105" y="3119107"/>
            <a:ext cx="395999" cy="584775"/>
          </a:xfrm>
          <a:prstGeom prst="rect">
            <a:avLst/>
          </a:prstGeom>
          <a:noFill/>
        </p:spPr>
        <p:txBody>
          <a:bodyPr wrap="square" rtlCol="0">
            <a:spAutoFit/>
          </a:bodyPr>
          <a:lstStyle/>
          <a:p>
            <a:r>
              <a:rPr lang="en-IN" sz="3200" dirty="0">
                <a:latin typeface="Bookman Old Style" panose="02050604050505020204" pitchFamily="18" charset="0"/>
              </a:rPr>
              <a:t>C</a:t>
            </a:r>
          </a:p>
        </p:txBody>
      </p:sp>
      <p:sp>
        <p:nvSpPr>
          <p:cNvPr id="95" name="TextBox 94">
            <a:extLst>
              <a:ext uri="{FF2B5EF4-FFF2-40B4-BE49-F238E27FC236}">
                <a16:creationId xmlns:a16="http://schemas.microsoft.com/office/drawing/2014/main" id="{F7F8DC31-3ECD-45E0-A623-4D0A70BE8AEA}"/>
              </a:ext>
            </a:extLst>
          </p:cNvPr>
          <p:cNvSpPr txBox="1"/>
          <p:nvPr/>
        </p:nvSpPr>
        <p:spPr>
          <a:xfrm>
            <a:off x="4107888" y="2231838"/>
            <a:ext cx="868114" cy="523220"/>
          </a:xfrm>
          <a:prstGeom prst="rect">
            <a:avLst/>
          </a:prstGeom>
          <a:noFill/>
        </p:spPr>
        <p:txBody>
          <a:bodyPr wrap="square">
            <a:spAutoFit/>
          </a:bodyPr>
          <a:lstStyle/>
          <a:p>
            <a:pPr algn="ctr"/>
            <a:r>
              <a:rPr lang="en-IN" sz="2800" b="1" baseline="30000" dirty="0">
                <a:latin typeface="Century" panose="02040604050505020304" pitchFamily="18" charset="0"/>
              </a:rPr>
              <a:t>9</a:t>
            </a:r>
            <a:r>
              <a:rPr lang="el-GR" sz="2800" b="1" baseline="0" dirty="0">
                <a:latin typeface="Century" panose="02040604050505020304" pitchFamily="18" charset="0"/>
              </a:rPr>
              <a:t>Σ</a:t>
            </a:r>
            <a:r>
              <a:rPr lang="en-IN" sz="2800" b="1" baseline="30000" dirty="0">
                <a:latin typeface="Century" panose="02040604050505020304" pitchFamily="18" charset="0"/>
              </a:rPr>
              <a:t>+</a:t>
            </a:r>
          </a:p>
        </p:txBody>
      </p:sp>
      <p:cxnSp>
        <p:nvCxnSpPr>
          <p:cNvPr id="96" name="Straight Arrow Connector 95">
            <a:extLst>
              <a:ext uri="{FF2B5EF4-FFF2-40B4-BE49-F238E27FC236}">
                <a16:creationId xmlns:a16="http://schemas.microsoft.com/office/drawing/2014/main" id="{C15A4A22-33A2-47FA-80C6-CAA2EFEFFA7E}"/>
              </a:ext>
            </a:extLst>
          </p:cNvPr>
          <p:cNvCxnSpPr>
            <a:cxnSpLocks/>
          </p:cNvCxnSpPr>
          <p:nvPr/>
        </p:nvCxnSpPr>
        <p:spPr>
          <a:xfrm flipV="1">
            <a:off x="6622206" y="246621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99A6CD95-BB89-40CA-A3D8-F0AA7037AF15}"/>
              </a:ext>
            </a:extLst>
          </p:cNvPr>
          <p:cNvSpPr txBox="1"/>
          <p:nvPr/>
        </p:nvSpPr>
        <p:spPr>
          <a:xfrm>
            <a:off x="8511721" y="2339559"/>
            <a:ext cx="2380609" cy="830997"/>
          </a:xfrm>
          <a:prstGeom prst="rect">
            <a:avLst/>
          </a:prstGeom>
          <a:noFill/>
        </p:spPr>
        <p:txBody>
          <a:bodyPr wrap="square" rtlCol="0">
            <a:spAutoFit/>
          </a:bodyPr>
          <a:lstStyle/>
          <a:p>
            <a:r>
              <a:rPr lang="en-IN" sz="1600" i="1" baseline="30000" dirty="0">
                <a:solidFill>
                  <a:srgbClr val="C00000"/>
                </a:solidFill>
                <a:latin typeface="Bookman Old Style" panose="02050604050505020204" pitchFamily="18" charset="0"/>
              </a:rPr>
              <a:t>9</a:t>
            </a:r>
            <a:r>
              <a:rPr lang="el-GR" sz="1600" i="1" dirty="0">
                <a:solidFill>
                  <a:srgbClr val="C00000"/>
                </a:solidFill>
                <a:latin typeface="Bookman Old Style" panose="02050604050505020204" pitchFamily="18" charset="0"/>
              </a:rPr>
              <a:t>Σ</a:t>
            </a:r>
            <a:r>
              <a:rPr lang="en-US" sz="1600" i="1" baseline="30000" dirty="0">
                <a:solidFill>
                  <a:srgbClr val="C00000"/>
                </a:solidFill>
                <a:latin typeface="Bookman Old Style" panose="02050604050505020204" pitchFamily="18" charset="0"/>
              </a:rPr>
              <a:t>+</a:t>
            </a:r>
            <a:r>
              <a:rPr lang="en-US" sz="1600" i="1" dirty="0">
                <a:solidFill>
                  <a:srgbClr val="C00000"/>
                </a:solidFill>
                <a:latin typeface="Bookman Old Style" panose="02050604050505020204" pitchFamily="18" charset="0"/>
              </a:rPr>
              <a:t> state is achieved by simple unpairing of electrons </a:t>
            </a:r>
            <a:endParaRPr lang="en-IN" sz="1600" i="1" baseline="30000" dirty="0">
              <a:solidFill>
                <a:srgbClr val="C00000"/>
              </a:solidFill>
              <a:latin typeface="Bookman Old Style" panose="02050604050505020204" pitchFamily="18" charset="0"/>
            </a:endParaRPr>
          </a:p>
        </p:txBody>
      </p:sp>
      <p:sp>
        <p:nvSpPr>
          <p:cNvPr id="56" name="Slide Number Placeholder 28">
            <a:extLst>
              <a:ext uri="{FF2B5EF4-FFF2-40B4-BE49-F238E27FC236}">
                <a16:creationId xmlns:a16="http://schemas.microsoft.com/office/drawing/2014/main" id="{72524915-E6A2-46D2-9F46-025973CAFE07}"/>
              </a:ext>
            </a:extLst>
          </p:cNvPr>
          <p:cNvSpPr txBox="1">
            <a:spLocks/>
          </p:cNvSpPr>
          <p:nvPr/>
        </p:nvSpPr>
        <p:spPr>
          <a:xfrm>
            <a:off x="11353800" y="6507192"/>
            <a:ext cx="81914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5E9F9-C243-4524-A2A8-22188A3EA96B}" type="slidenum">
              <a:rPr lang="en-IN" sz="1400" smtClean="0">
                <a:solidFill>
                  <a:schemeClr val="tx1"/>
                </a:solidFill>
                <a:latin typeface="Century" pitchFamily="18" charset="0"/>
              </a:rPr>
              <a:pPr/>
              <a:t>18</a:t>
            </a:fld>
            <a:endParaRPr lang="en-IN" sz="1400" dirty="0">
              <a:solidFill>
                <a:schemeClr val="tx1"/>
              </a:solidFill>
              <a:latin typeface="Century" pitchFamily="18" charset="0"/>
            </a:endParaRPr>
          </a:p>
        </p:txBody>
      </p:sp>
      <p:cxnSp>
        <p:nvCxnSpPr>
          <p:cNvPr id="3" name="Straight Arrow Connector 2">
            <a:extLst>
              <a:ext uri="{FF2B5EF4-FFF2-40B4-BE49-F238E27FC236}">
                <a16:creationId xmlns:a16="http://schemas.microsoft.com/office/drawing/2014/main" id="{01949267-FB6D-CA47-CC6E-CFBD52B2F31C}"/>
              </a:ext>
            </a:extLst>
          </p:cNvPr>
          <p:cNvCxnSpPr>
            <a:cxnSpLocks/>
          </p:cNvCxnSpPr>
          <p:nvPr/>
        </p:nvCxnSpPr>
        <p:spPr>
          <a:xfrm>
            <a:off x="2885539" y="2630179"/>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CD3299-56B5-9D3D-A868-760933288A35}"/>
              </a:ext>
            </a:extLst>
          </p:cNvPr>
          <p:cNvCxnSpPr/>
          <p:nvPr/>
        </p:nvCxnSpPr>
        <p:spPr>
          <a:xfrm>
            <a:off x="810206" y="4772681"/>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120418-0609-3E05-323D-D0BE5B560B0C}"/>
              </a:ext>
            </a:extLst>
          </p:cNvPr>
          <p:cNvCxnSpPr>
            <a:cxnSpLocks/>
          </p:cNvCxnSpPr>
          <p:nvPr/>
        </p:nvCxnSpPr>
        <p:spPr>
          <a:xfrm>
            <a:off x="792450" y="4453503"/>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CFCFBA4-FF1D-FEDE-0962-500D6EC09D90}"/>
              </a:ext>
            </a:extLst>
          </p:cNvPr>
          <p:cNvCxnSpPr>
            <a:cxnSpLocks/>
          </p:cNvCxnSpPr>
          <p:nvPr/>
        </p:nvCxnSpPr>
        <p:spPr>
          <a:xfrm>
            <a:off x="1220051" y="4453503"/>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557CD3-ADA3-0187-271A-302EBB017541}"/>
              </a:ext>
            </a:extLst>
          </p:cNvPr>
          <p:cNvCxnSpPr>
            <a:cxnSpLocks/>
          </p:cNvCxnSpPr>
          <p:nvPr/>
        </p:nvCxnSpPr>
        <p:spPr>
          <a:xfrm>
            <a:off x="341170" y="4453503"/>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A73A82-F59E-FA98-5BC9-E14A196035B4}"/>
              </a:ext>
            </a:extLst>
          </p:cNvPr>
          <p:cNvCxnSpPr/>
          <p:nvPr/>
        </p:nvCxnSpPr>
        <p:spPr>
          <a:xfrm flipV="1">
            <a:off x="939230" y="4600827"/>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71C6508-00BD-C715-2529-76281D367626}"/>
              </a:ext>
            </a:extLst>
          </p:cNvPr>
          <p:cNvCxnSpPr>
            <a:cxnSpLocks/>
          </p:cNvCxnSpPr>
          <p:nvPr/>
        </p:nvCxnSpPr>
        <p:spPr>
          <a:xfrm>
            <a:off x="1076826" y="462039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1C1F11C-032C-3AB7-9EC1-4DFCD40C34EB}"/>
              </a:ext>
            </a:extLst>
          </p:cNvPr>
          <p:cNvCxnSpPr/>
          <p:nvPr/>
        </p:nvCxnSpPr>
        <p:spPr>
          <a:xfrm flipV="1">
            <a:off x="561923" y="425501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3A92FC4-1812-2F19-ACA8-BB4ACD7F9B82}"/>
              </a:ext>
            </a:extLst>
          </p:cNvPr>
          <p:cNvCxnSpPr/>
          <p:nvPr/>
        </p:nvCxnSpPr>
        <p:spPr>
          <a:xfrm>
            <a:off x="2462929" y="4792108"/>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9D04C94-D2FB-834A-AFA0-5507C1A67579}"/>
              </a:ext>
            </a:extLst>
          </p:cNvPr>
          <p:cNvCxnSpPr>
            <a:cxnSpLocks/>
          </p:cNvCxnSpPr>
          <p:nvPr/>
        </p:nvCxnSpPr>
        <p:spPr>
          <a:xfrm>
            <a:off x="2445173" y="4455174"/>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DD98489-73CB-468F-E400-6AE3044C19AC}"/>
              </a:ext>
            </a:extLst>
          </p:cNvPr>
          <p:cNvCxnSpPr>
            <a:cxnSpLocks/>
          </p:cNvCxnSpPr>
          <p:nvPr/>
        </p:nvCxnSpPr>
        <p:spPr>
          <a:xfrm>
            <a:off x="2890532" y="4455174"/>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456F9CA-861F-57AB-75C3-5C4E6D7C2B20}"/>
              </a:ext>
            </a:extLst>
          </p:cNvPr>
          <p:cNvCxnSpPr>
            <a:cxnSpLocks/>
          </p:cNvCxnSpPr>
          <p:nvPr/>
        </p:nvCxnSpPr>
        <p:spPr>
          <a:xfrm>
            <a:off x="2002772" y="4455174"/>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F7CE643-EF06-ECD1-D026-825F80AB709C}"/>
              </a:ext>
            </a:extLst>
          </p:cNvPr>
          <p:cNvCxnSpPr/>
          <p:nvPr/>
        </p:nvCxnSpPr>
        <p:spPr>
          <a:xfrm flipV="1">
            <a:off x="2591953" y="4602498"/>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0F3BF96-8D5A-ED78-87C3-4B81F6B47A9D}"/>
              </a:ext>
            </a:extLst>
          </p:cNvPr>
          <p:cNvCxnSpPr>
            <a:cxnSpLocks/>
          </p:cNvCxnSpPr>
          <p:nvPr/>
        </p:nvCxnSpPr>
        <p:spPr>
          <a:xfrm>
            <a:off x="2729549" y="4639822"/>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CDB342-2163-819B-AF33-8803027C20C4}"/>
              </a:ext>
            </a:extLst>
          </p:cNvPr>
          <p:cNvCxnSpPr/>
          <p:nvPr/>
        </p:nvCxnSpPr>
        <p:spPr>
          <a:xfrm flipV="1">
            <a:off x="2205769" y="4247808"/>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0878F68-D8ED-2F12-5DDD-0D42ACF3E726}"/>
              </a:ext>
            </a:extLst>
          </p:cNvPr>
          <p:cNvCxnSpPr/>
          <p:nvPr/>
        </p:nvCxnSpPr>
        <p:spPr>
          <a:xfrm flipV="1">
            <a:off x="2642273" y="4247808"/>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194C96B-CF43-32F3-8FBE-2762B3B7B694}"/>
              </a:ext>
            </a:extLst>
          </p:cNvPr>
          <p:cNvCxnSpPr/>
          <p:nvPr/>
        </p:nvCxnSpPr>
        <p:spPr>
          <a:xfrm flipV="1">
            <a:off x="3075776" y="4249912"/>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9CF3BBB-F32D-565C-A645-593887F90D79}"/>
              </a:ext>
            </a:extLst>
          </p:cNvPr>
          <p:cNvSpPr txBox="1"/>
          <p:nvPr/>
        </p:nvSpPr>
        <p:spPr>
          <a:xfrm>
            <a:off x="772500" y="4944395"/>
            <a:ext cx="395999" cy="584775"/>
          </a:xfrm>
          <a:prstGeom prst="rect">
            <a:avLst/>
          </a:prstGeom>
          <a:noFill/>
        </p:spPr>
        <p:txBody>
          <a:bodyPr wrap="square" rtlCol="0">
            <a:spAutoFit/>
          </a:bodyPr>
          <a:lstStyle/>
          <a:p>
            <a:r>
              <a:rPr lang="en-IN" sz="3200" dirty="0">
                <a:latin typeface="Bookman Old Style" panose="02050604050505020204" pitchFamily="18" charset="0"/>
              </a:rPr>
              <a:t>B</a:t>
            </a:r>
          </a:p>
        </p:txBody>
      </p:sp>
      <p:sp>
        <p:nvSpPr>
          <p:cNvPr id="63" name="TextBox 62">
            <a:extLst>
              <a:ext uri="{FF2B5EF4-FFF2-40B4-BE49-F238E27FC236}">
                <a16:creationId xmlns:a16="http://schemas.microsoft.com/office/drawing/2014/main" id="{F69EEF4D-E6D0-F772-88B9-F2C39FF9E10A}"/>
              </a:ext>
            </a:extLst>
          </p:cNvPr>
          <p:cNvSpPr txBox="1"/>
          <p:nvPr/>
        </p:nvSpPr>
        <p:spPr>
          <a:xfrm>
            <a:off x="2400784" y="4944395"/>
            <a:ext cx="395999" cy="584775"/>
          </a:xfrm>
          <a:prstGeom prst="rect">
            <a:avLst/>
          </a:prstGeom>
          <a:noFill/>
        </p:spPr>
        <p:txBody>
          <a:bodyPr wrap="square" rtlCol="0">
            <a:spAutoFit/>
          </a:bodyPr>
          <a:lstStyle/>
          <a:p>
            <a:r>
              <a:rPr lang="en-IN" sz="3200" dirty="0">
                <a:latin typeface="Bookman Old Style" panose="02050604050505020204" pitchFamily="18" charset="0"/>
              </a:rPr>
              <a:t>N</a:t>
            </a:r>
          </a:p>
        </p:txBody>
      </p:sp>
      <p:sp>
        <p:nvSpPr>
          <p:cNvPr id="64" name="Arrow: Right 63">
            <a:extLst>
              <a:ext uri="{FF2B5EF4-FFF2-40B4-BE49-F238E27FC236}">
                <a16:creationId xmlns:a16="http://schemas.microsoft.com/office/drawing/2014/main" id="{77474E71-A2A0-CD12-8E8C-BD7AEEF53952}"/>
              </a:ext>
            </a:extLst>
          </p:cNvPr>
          <p:cNvSpPr/>
          <p:nvPr/>
        </p:nvSpPr>
        <p:spPr>
          <a:xfrm>
            <a:off x="3596600" y="4636451"/>
            <a:ext cx="1407770" cy="377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5" name="Straight Connector 64">
            <a:extLst>
              <a:ext uri="{FF2B5EF4-FFF2-40B4-BE49-F238E27FC236}">
                <a16:creationId xmlns:a16="http://schemas.microsoft.com/office/drawing/2014/main" id="{D2F6AD15-E9E7-AE0C-42D3-AFDA8A67D3CA}"/>
              </a:ext>
            </a:extLst>
          </p:cNvPr>
          <p:cNvCxnSpPr/>
          <p:nvPr/>
        </p:nvCxnSpPr>
        <p:spPr>
          <a:xfrm>
            <a:off x="5839261" y="4944675"/>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03BFA-16BD-B888-995E-6CF36514E0A2}"/>
              </a:ext>
            </a:extLst>
          </p:cNvPr>
          <p:cNvCxnSpPr>
            <a:cxnSpLocks/>
          </p:cNvCxnSpPr>
          <p:nvPr/>
        </p:nvCxnSpPr>
        <p:spPr>
          <a:xfrm>
            <a:off x="5821505" y="4625497"/>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2C33BD2-97F2-FB38-8947-B67341F4D226}"/>
              </a:ext>
            </a:extLst>
          </p:cNvPr>
          <p:cNvCxnSpPr>
            <a:cxnSpLocks/>
          </p:cNvCxnSpPr>
          <p:nvPr/>
        </p:nvCxnSpPr>
        <p:spPr>
          <a:xfrm>
            <a:off x="6249106" y="4625497"/>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3A173C4-1002-9C48-9C56-01AB35666287}"/>
              </a:ext>
            </a:extLst>
          </p:cNvPr>
          <p:cNvCxnSpPr>
            <a:cxnSpLocks/>
          </p:cNvCxnSpPr>
          <p:nvPr/>
        </p:nvCxnSpPr>
        <p:spPr>
          <a:xfrm>
            <a:off x="5370225" y="4625497"/>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CDCA658-77CA-B9CF-0BD6-B9D4BE4F8F84}"/>
              </a:ext>
            </a:extLst>
          </p:cNvPr>
          <p:cNvCxnSpPr/>
          <p:nvPr/>
        </p:nvCxnSpPr>
        <p:spPr>
          <a:xfrm flipV="1">
            <a:off x="6076592" y="4793224"/>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5D4DC0F-0F2C-949C-5B82-F4E4777192B0}"/>
              </a:ext>
            </a:extLst>
          </p:cNvPr>
          <p:cNvCxnSpPr>
            <a:cxnSpLocks/>
          </p:cNvCxnSpPr>
          <p:nvPr/>
        </p:nvCxnSpPr>
        <p:spPr>
          <a:xfrm flipV="1">
            <a:off x="6057061" y="4463497"/>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7636ED-F0D1-B432-581C-66F4EEF3F041}"/>
              </a:ext>
            </a:extLst>
          </p:cNvPr>
          <p:cNvCxnSpPr>
            <a:cxnSpLocks/>
          </p:cNvCxnSpPr>
          <p:nvPr/>
        </p:nvCxnSpPr>
        <p:spPr>
          <a:xfrm flipH="1" flipV="1">
            <a:off x="5590978" y="444476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8C6C4A-620C-7A10-97B9-BE0BE9137519}"/>
              </a:ext>
            </a:extLst>
          </p:cNvPr>
          <p:cNvCxnSpPr/>
          <p:nvPr/>
        </p:nvCxnSpPr>
        <p:spPr>
          <a:xfrm>
            <a:off x="7491984" y="4964102"/>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3A8619-0395-36DC-414B-44BBDEF85E14}"/>
              </a:ext>
            </a:extLst>
          </p:cNvPr>
          <p:cNvCxnSpPr>
            <a:cxnSpLocks/>
          </p:cNvCxnSpPr>
          <p:nvPr/>
        </p:nvCxnSpPr>
        <p:spPr>
          <a:xfrm>
            <a:off x="7474228" y="4627168"/>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A10621-ACF0-CF81-E72C-092B5642363A}"/>
              </a:ext>
            </a:extLst>
          </p:cNvPr>
          <p:cNvCxnSpPr>
            <a:cxnSpLocks/>
          </p:cNvCxnSpPr>
          <p:nvPr/>
        </p:nvCxnSpPr>
        <p:spPr>
          <a:xfrm>
            <a:off x="7919587" y="4627168"/>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596F8E-30E8-694F-87A7-8B9AAD918A85}"/>
              </a:ext>
            </a:extLst>
          </p:cNvPr>
          <p:cNvCxnSpPr>
            <a:cxnSpLocks/>
          </p:cNvCxnSpPr>
          <p:nvPr/>
        </p:nvCxnSpPr>
        <p:spPr>
          <a:xfrm>
            <a:off x="7031827" y="4627168"/>
            <a:ext cx="39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E4DBF68-F52C-4582-CE04-789CB854701B}"/>
              </a:ext>
            </a:extLst>
          </p:cNvPr>
          <p:cNvCxnSpPr/>
          <p:nvPr/>
        </p:nvCxnSpPr>
        <p:spPr>
          <a:xfrm flipV="1">
            <a:off x="7697526" y="4801822"/>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8C7C2EB-FABC-183B-8D13-3AF7EC62D471}"/>
              </a:ext>
            </a:extLst>
          </p:cNvPr>
          <p:cNvCxnSpPr>
            <a:cxnSpLocks/>
          </p:cNvCxnSpPr>
          <p:nvPr/>
        </p:nvCxnSpPr>
        <p:spPr>
          <a:xfrm flipV="1">
            <a:off x="7243701" y="443106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8F44174-00B5-433C-151A-BBCB63C78366}"/>
              </a:ext>
            </a:extLst>
          </p:cNvPr>
          <p:cNvCxnSpPr/>
          <p:nvPr/>
        </p:nvCxnSpPr>
        <p:spPr>
          <a:xfrm flipV="1">
            <a:off x="7671328" y="4428680"/>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948DC78-A9BA-5625-B76A-A0676F8A00CE}"/>
              </a:ext>
            </a:extLst>
          </p:cNvPr>
          <p:cNvCxnSpPr/>
          <p:nvPr/>
        </p:nvCxnSpPr>
        <p:spPr>
          <a:xfrm flipV="1">
            <a:off x="8104831" y="4421906"/>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310DC1AE-00B8-108E-3212-633290B4D932}"/>
              </a:ext>
            </a:extLst>
          </p:cNvPr>
          <p:cNvSpPr txBox="1"/>
          <p:nvPr/>
        </p:nvSpPr>
        <p:spPr>
          <a:xfrm>
            <a:off x="5839262" y="5134145"/>
            <a:ext cx="395999" cy="584775"/>
          </a:xfrm>
          <a:prstGeom prst="rect">
            <a:avLst/>
          </a:prstGeom>
          <a:noFill/>
        </p:spPr>
        <p:txBody>
          <a:bodyPr wrap="square" rtlCol="0">
            <a:spAutoFit/>
          </a:bodyPr>
          <a:lstStyle/>
          <a:p>
            <a:r>
              <a:rPr lang="en-IN" sz="3200" dirty="0">
                <a:latin typeface="Bookman Old Style" panose="02050604050505020204" pitchFamily="18" charset="0"/>
              </a:rPr>
              <a:t>B</a:t>
            </a:r>
          </a:p>
        </p:txBody>
      </p:sp>
      <p:sp>
        <p:nvSpPr>
          <p:cNvPr id="103" name="TextBox 102">
            <a:extLst>
              <a:ext uri="{FF2B5EF4-FFF2-40B4-BE49-F238E27FC236}">
                <a16:creationId xmlns:a16="http://schemas.microsoft.com/office/drawing/2014/main" id="{F9D17602-3783-A879-3FD2-F72DBAF19557}"/>
              </a:ext>
            </a:extLst>
          </p:cNvPr>
          <p:cNvSpPr txBox="1"/>
          <p:nvPr/>
        </p:nvSpPr>
        <p:spPr>
          <a:xfrm>
            <a:off x="7438717" y="5116389"/>
            <a:ext cx="395999" cy="584775"/>
          </a:xfrm>
          <a:prstGeom prst="rect">
            <a:avLst/>
          </a:prstGeom>
          <a:noFill/>
        </p:spPr>
        <p:txBody>
          <a:bodyPr wrap="square" rtlCol="0">
            <a:spAutoFit/>
          </a:bodyPr>
          <a:lstStyle/>
          <a:p>
            <a:r>
              <a:rPr lang="en-IN" sz="3200" dirty="0">
                <a:latin typeface="Bookman Old Style" panose="02050604050505020204" pitchFamily="18" charset="0"/>
              </a:rPr>
              <a:t>N</a:t>
            </a:r>
          </a:p>
        </p:txBody>
      </p:sp>
      <p:cxnSp>
        <p:nvCxnSpPr>
          <p:cNvPr id="104" name="Straight Arrow Connector 103">
            <a:extLst>
              <a:ext uri="{FF2B5EF4-FFF2-40B4-BE49-F238E27FC236}">
                <a16:creationId xmlns:a16="http://schemas.microsoft.com/office/drawing/2014/main" id="{F28826B1-7FF5-5838-982E-AD50DD379D1F}"/>
              </a:ext>
            </a:extLst>
          </p:cNvPr>
          <p:cNvCxnSpPr>
            <a:cxnSpLocks/>
          </p:cNvCxnSpPr>
          <p:nvPr/>
        </p:nvCxnSpPr>
        <p:spPr>
          <a:xfrm flipV="1">
            <a:off x="6466375" y="4458395"/>
            <a:ext cx="0" cy="32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A92C2F8B-5B8A-70C9-1ACA-26E130E320C1}"/>
              </a:ext>
            </a:extLst>
          </p:cNvPr>
          <p:cNvSpPr txBox="1"/>
          <p:nvPr/>
        </p:nvSpPr>
        <p:spPr>
          <a:xfrm>
            <a:off x="595915" y="5565665"/>
            <a:ext cx="2582945" cy="584775"/>
          </a:xfrm>
          <a:prstGeom prst="rect">
            <a:avLst/>
          </a:prstGeom>
          <a:noFill/>
        </p:spPr>
        <p:txBody>
          <a:bodyPr wrap="square" rtlCol="0">
            <a:spAutoFit/>
          </a:bodyPr>
          <a:lstStyle/>
          <a:p>
            <a:r>
              <a:rPr lang="en-IN" sz="1600" i="1" dirty="0">
                <a:solidFill>
                  <a:srgbClr val="C00000"/>
                </a:solidFill>
                <a:latin typeface="Bookman Old Style" panose="02050604050505020204" pitchFamily="18" charset="0"/>
              </a:rPr>
              <a:t>Atomic ground states for boron and nitrogen</a:t>
            </a:r>
          </a:p>
        </p:txBody>
      </p:sp>
      <p:sp>
        <p:nvSpPr>
          <p:cNvPr id="106" name="TextBox 105">
            <a:extLst>
              <a:ext uri="{FF2B5EF4-FFF2-40B4-BE49-F238E27FC236}">
                <a16:creationId xmlns:a16="http://schemas.microsoft.com/office/drawing/2014/main" id="{A8B0E599-0513-ADBD-6723-808F7A42AB89}"/>
              </a:ext>
            </a:extLst>
          </p:cNvPr>
          <p:cNvSpPr txBox="1"/>
          <p:nvPr/>
        </p:nvSpPr>
        <p:spPr>
          <a:xfrm>
            <a:off x="8336310" y="4350249"/>
            <a:ext cx="3750298" cy="1077218"/>
          </a:xfrm>
          <a:prstGeom prst="rect">
            <a:avLst/>
          </a:prstGeom>
          <a:noFill/>
        </p:spPr>
        <p:txBody>
          <a:bodyPr wrap="square" rtlCol="0">
            <a:spAutoFit/>
          </a:bodyPr>
          <a:lstStyle/>
          <a:p>
            <a:r>
              <a:rPr lang="en-IN" sz="1600" i="1" dirty="0">
                <a:solidFill>
                  <a:srgbClr val="C00000"/>
                </a:solidFill>
                <a:latin typeface="Bookman Old Style" panose="02050604050505020204" pitchFamily="18" charset="0"/>
              </a:rPr>
              <a:t>Complete transfer of an electron from nitrogen to boron is mandatory to reach a state with all unpaired electrons</a:t>
            </a:r>
          </a:p>
        </p:txBody>
      </p:sp>
      <p:sp>
        <p:nvSpPr>
          <p:cNvPr id="107" name="TextBox 106">
            <a:extLst>
              <a:ext uri="{FF2B5EF4-FFF2-40B4-BE49-F238E27FC236}">
                <a16:creationId xmlns:a16="http://schemas.microsoft.com/office/drawing/2014/main" id="{818E5CD4-E71E-75E8-A43C-7E12B32CF5FA}"/>
              </a:ext>
            </a:extLst>
          </p:cNvPr>
          <p:cNvSpPr txBox="1"/>
          <p:nvPr/>
        </p:nvSpPr>
        <p:spPr>
          <a:xfrm>
            <a:off x="3893864" y="4245520"/>
            <a:ext cx="868114" cy="523220"/>
          </a:xfrm>
          <a:prstGeom prst="rect">
            <a:avLst/>
          </a:prstGeom>
          <a:noFill/>
        </p:spPr>
        <p:txBody>
          <a:bodyPr wrap="square">
            <a:spAutoFit/>
          </a:bodyPr>
          <a:lstStyle/>
          <a:p>
            <a:pPr algn="ctr"/>
            <a:r>
              <a:rPr lang="en-IN" sz="2800" b="1" baseline="30000" dirty="0">
                <a:latin typeface="Century" panose="02040604050505020304" pitchFamily="18" charset="0"/>
              </a:rPr>
              <a:t>9</a:t>
            </a:r>
            <a:r>
              <a:rPr lang="el-GR" sz="2800" b="1" baseline="0" dirty="0">
                <a:latin typeface="Century" panose="02040604050505020304" pitchFamily="18" charset="0"/>
              </a:rPr>
              <a:t>Σ</a:t>
            </a:r>
            <a:r>
              <a:rPr lang="en-IN" sz="2800" b="1" baseline="30000" dirty="0">
                <a:latin typeface="Century" panose="02040604050505020304" pitchFamily="18" charset="0"/>
              </a:rPr>
              <a:t>+</a:t>
            </a:r>
          </a:p>
        </p:txBody>
      </p:sp>
    </p:spTree>
    <p:extLst>
      <p:ext uri="{BB962C8B-B14F-4D97-AF65-F5344CB8AC3E}">
        <p14:creationId xmlns:p14="http://schemas.microsoft.com/office/powerpoint/2010/main" val="387055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9"/>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childTnLst>
                          </p:cTn>
                        </p:par>
                        <p:par>
                          <p:cTn id="9" fill="hold">
                            <p:stCondLst>
                              <p:cond delay="10"/>
                            </p:stCondLst>
                            <p:childTnLst>
                              <p:par>
                                <p:cTn id="10" presetID="1" presetClass="entr" presetSubtype="0" fill="hold" nodeType="afterEffect">
                                  <p:stCondLst>
                                    <p:cond delay="0"/>
                                  </p:stCondLst>
                                  <p:childTnLst>
                                    <p:set>
                                      <p:cBhvr>
                                        <p:cTn id="11" dur="1" fill="hold">
                                          <p:stCondLst>
                                            <p:cond delay="9"/>
                                          </p:stCondLst>
                                        </p:cTn>
                                        <p:tgtEl>
                                          <p:spTgt spid="10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33178-7BE6-4AA4-8222-A582DAAE7E5E}"/>
              </a:ext>
            </a:extLst>
          </p:cNvPr>
          <p:cNvSpPr/>
          <p:nvPr/>
        </p:nvSpPr>
        <p:spPr>
          <a:xfrm>
            <a:off x="4069492" y="1732"/>
            <a:ext cx="8122508"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lumMod val="85000"/>
                  </a:schemeClr>
                </a:solidFill>
                <a:latin typeface="Century" pitchFamily="18" charset="0"/>
              </a:rPr>
              <a:t>Isoelectronic species of C</a:t>
            </a:r>
            <a:r>
              <a:rPr lang="en-US" sz="3200" b="1" baseline="-25000" dirty="0">
                <a:solidFill>
                  <a:schemeClr val="bg1">
                    <a:lumMod val="85000"/>
                  </a:schemeClr>
                </a:solidFill>
                <a:latin typeface="Century" pitchFamily="18" charset="0"/>
              </a:rPr>
              <a:t>2</a:t>
            </a:r>
          </a:p>
        </p:txBody>
      </p:sp>
      <p:sp>
        <p:nvSpPr>
          <p:cNvPr id="7" name="Rectangle 6">
            <a:extLst>
              <a:ext uri="{FF2B5EF4-FFF2-40B4-BE49-F238E27FC236}">
                <a16:creationId xmlns:a16="http://schemas.microsoft.com/office/drawing/2014/main" id="{2AE54EAF-AFD5-4123-871D-3A8C7AC6100B}"/>
              </a:ext>
            </a:extLst>
          </p:cNvPr>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1"/>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8" name="TextBox 7">
            <a:extLst>
              <a:ext uri="{FF2B5EF4-FFF2-40B4-BE49-F238E27FC236}">
                <a16:creationId xmlns:a16="http://schemas.microsoft.com/office/drawing/2014/main" id="{8B541589-1AD7-46F0-92B8-848CE3ED32CE}"/>
              </a:ext>
            </a:extLst>
          </p:cNvPr>
          <p:cNvSpPr txBox="1"/>
          <p:nvPr/>
        </p:nvSpPr>
        <p:spPr>
          <a:xfrm>
            <a:off x="0" y="923350"/>
            <a:ext cx="11315700" cy="523220"/>
          </a:xfrm>
          <a:prstGeom prst="rect">
            <a:avLst/>
          </a:prstGeom>
          <a:noFill/>
        </p:spPr>
        <p:txBody>
          <a:bodyPr wrap="square">
            <a:spAutoFit/>
          </a:bodyPr>
          <a:lstStyle/>
          <a:p>
            <a:pPr algn="ctr"/>
            <a:r>
              <a:rPr lang="en-IN" sz="2800" b="1" dirty="0">
                <a:solidFill>
                  <a:schemeClr val="bg1"/>
                </a:solidFill>
                <a:latin typeface="Century" pitchFamily="18" charset="0"/>
              </a:rPr>
              <a:t>Examining Bonding in the Isoelectronic Species </a:t>
            </a:r>
            <a:endParaRPr lang="en-US" sz="2800" b="1" dirty="0">
              <a:latin typeface="Century" panose="02040604050505020304" pitchFamily="18" charset="0"/>
            </a:endParaRPr>
          </a:p>
        </p:txBody>
      </p:sp>
      <p:sp>
        <p:nvSpPr>
          <p:cNvPr id="10" name="TextBox 9">
            <a:extLst>
              <a:ext uri="{FF2B5EF4-FFF2-40B4-BE49-F238E27FC236}">
                <a16:creationId xmlns:a16="http://schemas.microsoft.com/office/drawing/2014/main" id="{CDD1ABF9-8D2B-46FD-A776-A9172BD619A9}"/>
              </a:ext>
            </a:extLst>
          </p:cNvPr>
          <p:cNvSpPr txBox="1"/>
          <p:nvPr/>
        </p:nvSpPr>
        <p:spPr>
          <a:xfrm>
            <a:off x="2481" y="924922"/>
            <a:ext cx="12189513" cy="523220"/>
          </a:xfrm>
          <a:prstGeom prst="rect">
            <a:avLst/>
          </a:prstGeom>
          <a:solidFill>
            <a:schemeClr val="tx1"/>
          </a:solidFill>
        </p:spPr>
        <p:txBody>
          <a:bodyPr wrap="square">
            <a:spAutoFit/>
          </a:bodyPr>
          <a:lstStyle/>
          <a:p>
            <a:pPr algn="ctr"/>
            <a:r>
              <a:rPr lang="en-IN" sz="2800" b="1" dirty="0">
                <a:solidFill>
                  <a:schemeClr val="bg1"/>
                </a:solidFill>
                <a:latin typeface="Century" pitchFamily="18" charset="0"/>
              </a:rPr>
              <a:t>Bonding reappears after the dissociative state </a:t>
            </a:r>
            <a:endParaRPr lang="en-US" sz="2800" b="1" dirty="0">
              <a:latin typeface="Century" panose="02040604050505020304" pitchFamily="18" charset="0"/>
            </a:endParaRPr>
          </a:p>
        </p:txBody>
      </p:sp>
      <p:graphicFrame>
        <p:nvGraphicFramePr>
          <p:cNvPr id="75" name="Table 74">
            <a:extLst>
              <a:ext uri="{FF2B5EF4-FFF2-40B4-BE49-F238E27FC236}">
                <a16:creationId xmlns:a16="http://schemas.microsoft.com/office/drawing/2014/main" id="{46C112BB-3395-4349-8E7E-B342CD16FA2F}"/>
              </a:ext>
            </a:extLst>
          </p:cNvPr>
          <p:cNvGraphicFramePr>
            <a:graphicFrameLocks noGrp="1"/>
          </p:cNvGraphicFramePr>
          <p:nvPr>
            <p:extLst>
              <p:ext uri="{D42A27DB-BD31-4B8C-83A1-F6EECF244321}">
                <p14:modId xmlns:p14="http://schemas.microsoft.com/office/powerpoint/2010/main" val="4161454794"/>
              </p:ext>
            </p:extLst>
          </p:nvPr>
        </p:nvGraphicFramePr>
        <p:xfrm>
          <a:off x="6830537" y="2658764"/>
          <a:ext cx="3902698" cy="2817800"/>
        </p:xfrm>
        <a:graphic>
          <a:graphicData uri="http://schemas.openxmlformats.org/drawingml/2006/table">
            <a:tbl>
              <a:tblPr firstRow="1" bandRow="1">
                <a:tableStyleId>{D27102A9-8310-4765-A935-A1911B00CA55}</a:tableStyleId>
              </a:tblPr>
              <a:tblGrid>
                <a:gridCol w="1253765">
                  <a:extLst>
                    <a:ext uri="{9D8B030D-6E8A-4147-A177-3AD203B41FA5}">
                      <a16:colId xmlns:a16="http://schemas.microsoft.com/office/drawing/2014/main" val="661700306"/>
                    </a:ext>
                  </a:extLst>
                </a:gridCol>
                <a:gridCol w="1272619">
                  <a:extLst>
                    <a:ext uri="{9D8B030D-6E8A-4147-A177-3AD203B41FA5}">
                      <a16:colId xmlns:a16="http://schemas.microsoft.com/office/drawing/2014/main" val="4241700623"/>
                    </a:ext>
                  </a:extLst>
                </a:gridCol>
                <a:gridCol w="1376314">
                  <a:extLst>
                    <a:ext uri="{9D8B030D-6E8A-4147-A177-3AD203B41FA5}">
                      <a16:colId xmlns:a16="http://schemas.microsoft.com/office/drawing/2014/main" val="793578560"/>
                    </a:ext>
                  </a:extLst>
                </a:gridCol>
              </a:tblGrid>
              <a:tr h="679905">
                <a:tc>
                  <a:txBody>
                    <a:bodyPr/>
                    <a:lstStyle/>
                    <a:p>
                      <a:pPr algn="ctr"/>
                      <a:r>
                        <a:rPr lang="en-IN" sz="1600" dirty="0">
                          <a:latin typeface="Century" panose="02040604050505020304" pitchFamily="18" charset="0"/>
                        </a:rPr>
                        <a:t>B-N distance</a:t>
                      </a:r>
                    </a:p>
                  </a:txBody>
                  <a:tcPr/>
                </a:tc>
                <a:tc>
                  <a:txBody>
                    <a:bodyPr/>
                    <a:lstStyle/>
                    <a:p>
                      <a:pPr algn="ctr"/>
                      <a:r>
                        <a:rPr lang="en-IN" sz="1600" dirty="0">
                          <a:latin typeface="Century" panose="02040604050505020304" pitchFamily="18" charset="0"/>
                        </a:rPr>
                        <a:t>2.75 Å</a:t>
                      </a:r>
                    </a:p>
                  </a:txBody>
                  <a:tcPr/>
                </a:tc>
                <a:tc>
                  <a:txBody>
                    <a:bodyPr/>
                    <a:lstStyle/>
                    <a:p>
                      <a:pPr algn="ctr"/>
                      <a:r>
                        <a:rPr lang="en-IN" sz="1600" dirty="0">
                          <a:latin typeface="Century" panose="02040604050505020304" pitchFamily="18" charset="0"/>
                        </a:rPr>
                        <a:t>7.00 Å</a:t>
                      </a:r>
                    </a:p>
                  </a:txBody>
                  <a:tcPr/>
                </a:tc>
                <a:extLst>
                  <a:ext uri="{0D108BD9-81ED-4DB2-BD59-A6C34878D82A}">
                    <a16:rowId xmlns:a16="http://schemas.microsoft.com/office/drawing/2014/main" val="2008157587"/>
                  </a:ext>
                </a:extLst>
              </a:tr>
              <a:tr h="452987">
                <a:tc>
                  <a:txBody>
                    <a:bodyPr/>
                    <a:lstStyle/>
                    <a:p>
                      <a:pPr algn="ctr"/>
                      <a:r>
                        <a:rPr lang="en-IN" sz="1400" baseline="0" dirty="0">
                          <a:latin typeface="Century" panose="02040604050505020304" pitchFamily="18" charset="0"/>
                        </a:rPr>
                        <a:t>Spin Multiplicity</a:t>
                      </a:r>
                    </a:p>
                  </a:txBody>
                  <a:tcPr/>
                </a:tc>
                <a:tc>
                  <a:txBody>
                    <a:bodyPr/>
                    <a:lstStyle/>
                    <a:p>
                      <a:pPr algn="ctr"/>
                      <a:r>
                        <a:rPr lang="en-IN" sz="1400" dirty="0">
                          <a:latin typeface="Century" panose="02040604050505020304" pitchFamily="18" charset="0"/>
                        </a:rPr>
                        <a:t>(Boron, Nitrogen)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Century" panose="02040604050505020304" pitchFamily="18" charset="0"/>
                        </a:rPr>
                        <a:t>(Boron, Nitrogen)</a:t>
                      </a:r>
                    </a:p>
                  </a:txBody>
                  <a:tcPr/>
                </a:tc>
                <a:extLst>
                  <a:ext uri="{0D108BD9-81ED-4DB2-BD59-A6C34878D82A}">
                    <a16:rowId xmlns:a16="http://schemas.microsoft.com/office/drawing/2014/main" val="3202225089"/>
                  </a:ext>
                </a:extLst>
              </a:tr>
              <a:tr h="322947">
                <a:tc>
                  <a:txBody>
                    <a:bodyPr/>
                    <a:lstStyle/>
                    <a:p>
                      <a:pPr algn="ctr"/>
                      <a:r>
                        <a:rPr lang="en-IN" sz="1400" baseline="30000" dirty="0">
                          <a:latin typeface="Century" panose="02040604050505020304" pitchFamily="18" charset="0"/>
                        </a:rPr>
                        <a:t>1</a:t>
                      </a:r>
                      <a:r>
                        <a:rPr lang="el-GR" sz="1400" baseline="0" dirty="0">
                          <a:latin typeface="Century" panose="02040604050505020304" pitchFamily="18" charset="0"/>
                        </a:rPr>
                        <a:t>Σ</a:t>
                      </a:r>
                      <a:r>
                        <a:rPr lang="en-IN" sz="1400" baseline="30000" dirty="0">
                          <a:latin typeface="Century" panose="02040604050505020304" pitchFamily="18" charset="0"/>
                        </a:rPr>
                        <a:t>+</a:t>
                      </a:r>
                    </a:p>
                  </a:txBody>
                  <a:tcPr/>
                </a:tc>
                <a:tc>
                  <a:txBody>
                    <a:bodyPr/>
                    <a:lstStyle/>
                    <a:p>
                      <a:pPr algn="ctr"/>
                      <a:r>
                        <a:rPr lang="en-IN" sz="1400" dirty="0">
                          <a:latin typeface="Century" panose="02040604050505020304" pitchFamily="18" charset="0"/>
                        </a:rPr>
                        <a:t>(+0.1, -0.1)</a:t>
                      </a:r>
                    </a:p>
                  </a:txBody>
                  <a:tcPr/>
                </a:tc>
                <a:tc>
                  <a:txBody>
                    <a:bodyPr/>
                    <a:lstStyle/>
                    <a:p>
                      <a:pPr algn="ctr"/>
                      <a:r>
                        <a:rPr lang="en-IN" sz="1400" dirty="0">
                          <a:latin typeface="Century" panose="02040604050505020304" pitchFamily="18" charset="0"/>
                        </a:rPr>
                        <a:t>(0.0, 0.0)</a:t>
                      </a:r>
                    </a:p>
                  </a:txBody>
                  <a:tcPr/>
                </a:tc>
                <a:extLst>
                  <a:ext uri="{0D108BD9-81ED-4DB2-BD59-A6C34878D82A}">
                    <a16:rowId xmlns:a16="http://schemas.microsoft.com/office/drawing/2014/main" val="1656663373"/>
                  </a:ext>
                </a:extLst>
              </a:tr>
              <a:tr h="324197">
                <a:tc>
                  <a:txBody>
                    <a:bodyPr/>
                    <a:lstStyle/>
                    <a:p>
                      <a:pPr algn="ctr"/>
                      <a:r>
                        <a:rPr lang="en-IN" sz="1400" baseline="30000" dirty="0">
                          <a:latin typeface="Century" panose="02040604050505020304" pitchFamily="18" charset="0"/>
                        </a:rPr>
                        <a:t>3</a:t>
                      </a:r>
                      <a:r>
                        <a:rPr lang="el-GR" sz="1400" baseline="0" dirty="0">
                          <a:latin typeface="Century" panose="02040604050505020304" pitchFamily="18" charset="0"/>
                        </a:rPr>
                        <a:t>Σ</a:t>
                      </a:r>
                      <a:r>
                        <a:rPr lang="en-IN" sz="1400" baseline="30000" dirty="0">
                          <a:latin typeface="Century" panose="02040604050505020304" pitchFamily="18" charset="0"/>
                        </a:rPr>
                        <a:t>+</a:t>
                      </a:r>
                    </a:p>
                  </a:txBody>
                  <a:tcPr/>
                </a:tc>
                <a:tc>
                  <a:txBody>
                    <a:bodyPr/>
                    <a:lstStyle/>
                    <a:p>
                      <a:pPr algn="ctr"/>
                      <a:r>
                        <a:rPr lang="en-IN" sz="1400" dirty="0">
                          <a:latin typeface="Century" panose="02040604050505020304" pitchFamily="18" charset="0"/>
                        </a:rPr>
                        <a:t>(0.0, 0.0)</a:t>
                      </a:r>
                    </a:p>
                  </a:txBody>
                  <a:tcPr/>
                </a:tc>
                <a:tc>
                  <a:txBody>
                    <a:bodyPr/>
                    <a:lstStyle/>
                    <a:p>
                      <a:pPr algn="ctr"/>
                      <a:r>
                        <a:rPr lang="en-IN" sz="1400" dirty="0">
                          <a:latin typeface="Century" panose="02040604050505020304" pitchFamily="18" charset="0"/>
                        </a:rPr>
                        <a:t>(0.0, 0.0)</a:t>
                      </a:r>
                    </a:p>
                  </a:txBody>
                  <a:tcPr/>
                </a:tc>
                <a:extLst>
                  <a:ext uri="{0D108BD9-81ED-4DB2-BD59-A6C34878D82A}">
                    <a16:rowId xmlns:a16="http://schemas.microsoft.com/office/drawing/2014/main" val="2316493940"/>
                  </a:ext>
                </a:extLst>
              </a:tr>
              <a:tr h="324197">
                <a:tc>
                  <a:txBody>
                    <a:bodyPr/>
                    <a:lstStyle/>
                    <a:p>
                      <a:pPr algn="ctr"/>
                      <a:r>
                        <a:rPr lang="en-IN" sz="1400" baseline="30000" dirty="0">
                          <a:latin typeface="Century" panose="02040604050505020304" pitchFamily="18" charset="0"/>
                        </a:rPr>
                        <a:t>5</a:t>
                      </a:r>
                      <a:r>
                        <a:rPr lang="el-GR" sz="1400" baseline="0" dirty="0">
                          <a:latin typeface="Century" panose="02040604050505020304" pitchFamily="18" charset="0"/>
                        </a:rPr>
                        <a:t>Σ</a:t>
                      </a:r>
                      <a:r>
                        <a:rPr lang="en-IN" sz="1400" baseline="30000" dirty="0">
                          <a:latin typeface="Century" panose="02040604050505020304" pitchFamily="18" charset="0"/>
                        </a:rPr>
                        <a:t>+</a:t>
                      </a:r>
                    </a:p>
                  </a:txBody>
                  <a:tcPr/>
                </a:tc>
                <a:tc>
                  <a:txBody>
                    <a:bodyPr/>
                    <a:lstStyle/>
                    <a:p>
                      <a:pPr algn="ctr"/>
                      <a:r>
                        <a:rPr lang="en-IN" sz="1400" dirty="0">
                          <a:latin typeface="Century" panose="02040604050505020304" pitchFamily="18" charset="0"/>
                        </a:rPr>
                        <a:t>(0.0, 0.0)</a:t>
                      </a:r>
                    </a:p>
                  </a:txBody>
                  <a:tcPr/>
                </a:tc>
                <a:tc>
                  <a:txBody>
                    <a:bodyPr/>
                    <a:lstStyle/>
                    <a:p>
                      <a:pPr algn="ctr"/>
                      <a:r>
                        <a:rPr lang="en-IN" sz="1400" dirty="0">
                          <a:latin typeface="Century" panose="02040604050505020304" pitchFamily="18" charset="0"/>
                        </a:rPr>
                        <a:t>(0.0, 0.0)</a:t>
                      </a:r>
                    </a:p>
                  </a:txBody>
                  <a:tcPr/>
                </a:tc>
                <a:extLst>
                  <a:ext uri="{0D108BD9-81ED-4DB2-BD59-A6C34878D82A}">
                    <a16:rowId xmlns:a16="http://schemas.microsoft.com/office/drawing/2014/main" val="169997236"/>
                  </a:ext>
                </a:extLst>
              </a:tr>
              <a:tr h="324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aseline="30000" dirty="0">
                          <a:latin typeface="Century" panose="02040604050505020304" pitchFamily="18" charset="0"/>
                        </a:rPr>
                        <a:t>7</a:t>
                      </a:r>
                      <a:r>
                        <a:rPr lang="el-GR" sz="1400" baseline="0" dirty="0">
                          <a:latin typeface="Century" panose="02040604050505020304" pitchFamily="18" charset="0"/>
                        </a:rPr>
                        <a:t>Σ</a:t>
                      </a:r>
                      <a:r>
                        <a:rPr lang="en-IN" sz="1400" baseline="30000" dirty="0">
                          <a:latin typeface="Century" panose="020406040505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Century" panose="02040604050505020304" pitchFamily="18" charset="0"/>
                        </a:rPr>
                        <a:t>(0.0, 0.0)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Century" panose="02040604050505020304" pitchFamily="18" charset="0"/>
                        </a:rPr>
                        <a:t>(0.0, 0.0)</a:t>
                      </a:r>
                    </a:p>
                  </a:txBody>
                  <a:tcPr/>
                </a:tc>
                <a:extLst>
                  <a:ext uri="{0D108BD9-81ED-4DB2-BD59-A6C34878D82A}">
                    <a16:rowId xmlns:a16="http://schemas.microsoft.com/office/drawing/2014/main" val="44274065"/>
                  </a:ext>
                </a:extLst>
              </a:tr>
              <a:tr h="324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aseline="30000" dirty="0">
                          <a:latin typeface="Century" panose="02040604050505020304" pitchFamily="18" charset="0"/>
                        </a:rPr>
                        <a:t>9</a:t>
                      </a:r>
                      <a:r>
                        <a:rPr lang="el-GR" sz="1400" baseline="0" dirty="0">
                          <a:latin typeface="Century" panose="02040604050505020304" pitchFamily="18" charset="0"/>
                        </a:rPr>
                        <a:t>Σ</a:t>
                      </a:r>
                      <a:r>
                        <a:rPr lang="en-IN" sz="1400" baseline="30000" dirty="0">
                          <a:latin typeface="Century" panose="020406040505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Century" panose="02040604050505020304" pitchFamily="18" charset="0"/>
                        </a:rPr>
                        <a:t>(-1.0, +1.0)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latin typeface="Century" panose="02040604050505020304" pitchFamily="18" charset="0"/>
                        </a:rPr>
                        <a:t>(-1.0, +1.0)</a:t>
                      </a:r>
                    </a:p>
                  </a:txBody>
                  <a:tcPr/>
                </a:tc>
                <a:extLst>
                  <a:ext uri="{0D108BD9-81ED-4DB2-BD59-A6C34878D82A}">
                    <a16:rowId xmlns:a16="http://schemas.microsoft.com/office/drawing/2014/main" val="2978156068"/>
                  </a:ext>
                </a:extLst>
              </a:tr>
            </a:tbl>
          </a:graphicData>
        </a:graphic>
      </p:graphicFrame>
      <p:pic>
        <p:nvPicPr>
          <p:cNvPr id="13" name="Picture 12">
            <a:extLst>
              <a:ext uri="{FF2B5EF4-FFF2-40B4-BE49-F238E27FC236}">
                <a16:creationId xmlns:a16="http://schemas.microsoft.com/office/drawing/2014/main" id="{8A50DEDB-BF79-42DC-93B8-9C8DF38BC7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88" y="2530702"/>
            <a:ext cx="4391320" cy="3073924"/>
          </a:xfrm>
          <a:prstGeom prst="rect">
            <a:avLst/>
          </a:prstGeom>
        </p:spPr>
      </p:pic>
      <p:sp>
        <p:nvSpPr>
          <p:cNvPr id="56" name="Slide Number Placeholder 28">
            <a:extLst>
              <a:ext uri="{FF2B5EF4-FFF2-40B4-BE49-F238E27FC236}">
                <a16:creationId xmlns:a16="http://schemas.microsoft.com/office/drawing/2014/main" id="{72524915-E6A2-46D2-9F46-025973CAFE07}"/>
              </a:ext>
            </a:extLst>
          </p:cNvPr>
          <p:cNvSpPr txBox="1">
            <a:spLocks/>
          </p:cNvSpPr>
          <p:nvPr/>
        </p:nvSpPr>
        <p:spPr>
          <a:xfrm>
            <a:off x="11372845" y="6489700"/>
            <a:ext cx="81914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5E9F9-C243-4524-A2A8-22188A3EA96B}" type="slidenum">
              <a:rPr lang="en-IN" sz="1400" smtClean="0">
                <a:solidFill>
                  <a:schemeClr val="tx1"/>
                </a:solidFill>
                <a:latin typeface="Century" pitchFamily="18" charset="0"/>
              </a:rPr>
              <a:pPr/>
              <a:t>19</a:t>
            </a:fld>
            <a:endParaRPr lang="en-IN" sz="1400" dirty="0">
              <a:solidFill>
                <a:schemeClr val="tx1"/>
              </a:solidFill>
              <a:latin typeface="Century" pitchFamily="18" charset="0"/>
            </a:endParaRPr>
          </a:p>
        </p:txBody>
      </p:sp>
      <p:sp>
        <p:nvSpPr>
          <p:cNvPr id="9" name="Rectangle 8">
            <a:extLst>
              <a:ext uri="{FF2B5EF4-FFF2-40B4-BE49-F238E27FC236}">
                <a16:creationId xmlns:a16="http://schemas.microsoft.com/office/drawing/2014/main" id="{C2425785-C975-2369-E7EF-527F61CA6165}"/>
              </a:ext>
            </a:extLst>
          </p:cNvPr>
          <p:cNvSpPr/>
          <p:nvPr/>
        </p:nvSpPr>
        <p:spPr>
          <a:xfrm>
            <a:off x="813699" y="6445916"/>
            <a:ext cx="10317797" cy="369332"/>
          </a:xfrm>
          <a:prstGeom prst="rect">
            <a:avLst/>
          </a:prstGeom>
        </p:spPr>
        <p:txBody>
          <a:bodyPr wrap="square">
            <a:spAutoFit/>
          </a:bodyPr>
          <a:lstStyle/>
          <a:p>
            <a:r>
              <a:rPr lang="en-US" dirty="0">
                <a:solidFill>
                  <a:srgbClr val="C00000"/>
                </a:solidFill>
                <a:latin typeface="Bookman Old Style" panose="02050604050505020204" pitchFamily="18" charset="0"/>
              </a:rPr>
              <a:t>Bhattacharjee, I.; Ghosh, D.; Paul, A. </a:t>
            </a:r>
            <a:r>
              <a:rPr lang="en-US" i="1" dirty="0">
                <a:solidFill>
                  <a:srgbClr val="C00000"/>
                </a:solidFill>
                <a:latin typeface="Bookman Old Style" panose="02050604050505020204" pitchFamily="18" charset="0"/>
              </a:rPr>
              <a:t>Phys. Chem. Chem. Phys. </a:t>
            </a:r>
            <a:r>
              <a:rPr lang="en-US" b="1" dirty="0">
                <a:solidFill>
                  <a:srgbClr val="C00000"/>
                </a:solidFill>
                <a:latin typeface="Bookman Old Style" panose="02050604050505020204" pitchFamily="18" charset="0"/>
              </a:rPr>
              <a:t>2023, </a:t>
            </a:r>
            <a:r>
              <a:rPr lang="en-US" i="1" dirty="0">
                <a:solidFill>
                  <a:srgbClr val="C00000"/>
                </a:solidFill>
                <a:latin typeface="Bookman Old Style" panose="02050604050505020204" pitchFamily="18" charset="0"/>
              </a:rPr>
              <a:t>25,</a:t>
            </a:r>
            <a:r>
              <a:rPr lang="en-US" b="1" dirty="0">
                <a:solidFill>
                  <a:srgbClr val="C00000"/>
                </a:solidFill>
                <a:latin typeface="Bookman Old Style" panose="02050604050505020204" pitchFamily="18" charset="0"/>
              </a:rPr>
              <a:t> </a:t>
            </a:r>
            <a:r>
              <a:rPr lang="en-US" dirty="0">
                <a:solidFill>
                  <a:srgbClr val="C00000"/>
                </a:solidFill>
                <a:latin typeface="Bookman Old Style" panose="02050604050505020204" pitchFamily="18" charset="0"/>
              </a:rPr>
              <a:t>26060-26064.</a:t>
            </a:r>
            <a:endParaRPr lang="en-US" i="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88340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23029"/>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Multiple Bonding in C</a:t>
            </a:r>
            <a:r>
              <a:rPr lang="en-US" sz="2800" b="1" baseline="-25000" dirty="0">
                <a:latin typeface="Century" panose="02040604050505020304" pitchFamily="18" charset="0"/>
              </a:rPr>
              <a:t>2</a:t>
            </a:r>
            <a:endParaRPr lang="en-US" sz="2800" b="1" dirty="0">
              <a:latin typeface="Century" panose="02040604050505020304" pitchFamily="18" charset="0"/>
            </a:endParaRPr>
          </a:p>
        </p:txBody>
      </p:sp>
      <p:sp>
        <p:nvSpPr>
          <p:cNvPr id="28" name="Rectangle 27"/>
          <p:cNvSpPr/>
          <p:nvPr/>
        </p:nvSpPr>
        <p:spPr>
          <a:xfrm>
            <a:off x="4116853" y="1732"/>
            <a:ext cx="8075147"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Nature of Dicarbon: C</a:t>
            </a:r>
            <a:r>
              <a:rPr lang="en-US" sz="3200" b="1" baseline="-25000" dirty="0">
                <a:solidFill>
                  <a:schemeClr val="bg1"/>
                </a:solidFill>
                <a:latin typeface="Century" pitchFamily="18" charset="0"/>
              </a:rPr>
              <a:t>2</a:t>
            </a:r>
          </a:p>
        </p:txBody>
      </p:sp>
      <p:sp>
        <p:nvSpPr>
          <p:cNvPr id="29" name="Slide Number Placeholder 28"/>
          <p:cNvSpPr>
            <a:spLocks noGrp="1"/>
          </p:cNvSpPr>
          <p:nvPr>
            <p:ph type="sldNum" sz="quarter" idx="12"/>
          </p:nvPr>
        </p:nvSpPr>
        <p:spPr>
          <a:xfrm>
            <a:off x="11372851" y="6492875"/>
            <a:ext cx="819149" cy="365125"/>
          </a:xfrm>
        </p:spPr>
        <p:txBody>
          <a:bodyPr/>
          <a:lstStyle/>
          <a:p>
            <a:fld id="{CC75E9F9-C243-4524-A2A8-22188A3EA96B}" type="slidenum">
              <a:rPr lang="en-IN" sz="1400" smtClean="0">
                <a:solidFill>
                  <a:schemeClr val="tx1"/>
                </a:solidFill>
                <a:latin typeface="Century" pitchFamily="18" charset="0"/>
              </a:rPr>
              <a:pPr/>
              <a:t>2</a:t>
            </a:fld>
            <a:endParaRPr lang="en-IN" sz="1400" dirty="0">
              <a:solidFill>
                <a:schemeClr val="tx1"/>
              </a:solidFill>
              <a:latin typeface="Century" pitchFamily="18" charset="0"/>
            </a:endParaRPr>
          </a:p>
        </p:txBody>
      </p:sp>
      <p:sp>
        <p:nvSpPr>
          <p:cNvPr id="27" name="Rectangle 26"/>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grpSp>
        <p:nvGrpSpPr>
          <p:cNvPr id="19" name="Group 18">
            <a:extLst>
              <a:ext uri="{FF2B5EF4-FFF2-40B4-BE49-F238E27FC236}">
                <a16:creationId xmlns:a16="http://schemas.microsoft.com/office/drawing/2014/main" id="{C38A5E26-F4FA-4FA2-9C48-55345F50C5C0}"/>
              </a:ext>
            </a:extLst>
          </p:cNvPr>
          <p:cNvGrpSpPr/>
          <p:nvPr/>
        </p:nvGrpSpPr>
        <p:grpSpPr>
          <a:xfrm>
            <a:off x="0" y="1714726"/>
            <a:ext cx="3622135" cy="4384123"/>
            <a:chOff x="-109394" y="1640712"/>
            <a:chExt cx="3622135" cy="4384123"/>
          </a:xfrm>
        </p:grpSpPr>
        <p:pic>
          <p:nvPicPr>
            <p:cNvPr id="20" name="Picture 19">
              <a:extLst>
                <a:ext uri="{FF2B5EF4-FFF2-40B4-BE49-F238E27FC236}">
                  <a16:creationId xmlns:a16="http://schemas.microsoft.com/office/drawing/2014/main" id="{C70FC31B-8635-4E95-A42D-118B247D78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336" y="2508465"/>
              <a:ext cx="3142676" cy="2464761"/>
            </a:xfrm>
            <a:prstGeom prst="rect">
              <a:avLst/>
            </a:prstGeom>
            <a:noFill/>
            <a:ln>
              <a:noFill/>
            </a:ln>
          </p:spPr>
        </p:pic>
        <p:sp>
          <p:nvSpPr>
            <p:cNvPr id="21" name="TextBox 20">
              <a:extLst>
                <a:ext uri="{FF2B5EF4-FFF2-40B4-BE49-F238E27FC236}">
                  <a16:creationId xmlns:a16="http://schemas.microsoft.com/office/drawing/2014/main" id="{D3B0FBA4-E8B1-4B7C-A2A0-55A351F06961}"/>
                </a:ext>
              </a:extLst>
            </p:cNvPr>
            <p:cNvSpPr txBox="1"/>
            <p:nvPr/>
          </p:nvSpPr>
          <p:spPr>
            <a:xfrm>
              <a:off x="502021" y="4824506"/>
              <a:ext cx="2399303" cy="1200329"/>
            </a:xfrm>
            <a:prstGeom prst="rect">
              <a:avLst/>
            </a:prstGeom>
            <a:noFill/>
          </p:spPr>
          <p:txBody>
            <a:bodyPr wrap="square" rtlCol="0">
              <a:spAutoFit/>
            </a:bodyPr>
            <a:lstStyle/>
            <a:p>
              <a:r>
                <a:rPr lang="en-US" sz="2400" dirty="0">
                  <a:latin typeface="Century" panose="02040604050505020304" pitchFamily="18" charset="0"/>
                </a:rPr>
                <a:t>Bond order=2.0</a:t>
              </a:r>
            </a:p>
            <a:p>
              <a:pPr algn="ctr"/>
              <a:r>
                <a:rPr lang="en-US" sz="2400" dirty="0">
                  <a:solidFill>
                    <a:srgbClr val="C00000"/>
                  </a:solidFill>
                  <a:latin typeface="Century" panose="02040604050505020304" pitchFamily="18" charset="0"/>
                </a:rPr>
                <a:t>Two </a:t>
              </a:r>
              <a:r>
                <a:rPr lang="el-GR" sz="2400" dirty="0">
                  <a:solidFill>
                    <a:srgbClr val="C00000"/>
                  </a:solidFill>
                  <a:latin typeface="Century" panose="02040604050505020304" pitchFamily="18" charset="0"/>
                </a:rPr>
                <a:t>π</a:t>
              </a:r>
              <a:r>
                <a:rPr lang="en-US" sz="2400" dirty="0">
                  <a:solidFill>
                    <a:srgbClr val="C00000"/>
                  </a:solidFill>
                  <a:latin typeface="Century" panose="02040604050505020304" pitchFamily="18" charset="0"/>
                </a:rPr>
                <a:t> bonds, no </a:t>
              </a:r>
              <a:r>
                <a:rPr lang="el-GR" sz="2400" dirty="0">
                  <a:solidFill>
                    <a:srgbClr val="C00000"/>
                  </a:solidFill>
                  <a:latin typeface="Century" panose="02040604050505020304" pitchFamily="18" charset="0"/>
                </a:rPr>
                <a:t>σ</a:t>
              </a:r>
              <a:r>
                <a:rPr lang="en-US" sz="2400" dirty="0">
                  <a:solidFill>
                    <a:srgbClr val="C00000"/>
                  </a:solidFill>
                  <a:latin typeface="Century" panose="02040604050505020304" pitchFamily="18" charset="0"/>
                </a:rPr>
                <a:t> bonds</a:t>
              </a:r>
            </a:p>
          </p:txBody>
        </p:sp>
        <p:sp>
          <p:nvSpPr>
            <p:cNvPr id="30" name="TextBox 29">
              <a:extLst>
                <a:ext uri="{FF2B5EF4-FFF2-40B4-BE49-F238E27FC236}">
                  <a16:creationId xmlns:a16="http://schemas.microsoft.com/office/drawing/2014/main" id="{07064B49-F202-4627-BAB5-F4F0B433ECA6}"/>
                </a:ext>
              </a:extLst>
            </p:cNvPr>
            <p:cNvSpPr txBox="1"/>
            <p:nvPr/>
          </p:nvSpPr>
          <p:spPr>
            <a:xfrm>
              <a:off x="-109394" y="1640712"/>
              <a:ext cx="3622135" cy="830997"/>
            </a:xfrm>
            <a:prstGeom prst="rect">
              <a:avLst/>
            </a:prstGeom>
            <a:noFill/>
          </p:spPr>
          <p:txBody>
            <a:bodyPr wrap="square" rtlCol="0">
              <a:spAutoFit/>
            </a:bodyPr>
            <a:lstStyle/>
            <a:p>
              <a:pPr algn="ctr"/>
              <a:r>
                <a:rPr lang="en-US" sz="2400" dirty="0">
                  <a:solidFill>
                    <a:srgbClr val="C00000"/>
                  </a:solidFill>
                  <a:latin typeface="Century" panose="02040604050505020304" pitchFamily="18" charset="0"/>
                </a:rPr>
                <a:t>Molecular Orbital Diagram</a:t>
              </a:r>
            </a:p>
          </p:txBody>
        </p:sp>
      </p:grpSp>
      <p:grpSp>
        <p:nvGrpSpPr>
          <p:cNvPr id="31" name="Group 30">
            <a:extLst>
              <a:ext uri="{FF2B5EF4-FFF2-40B4-BE49-F238E27FC236}">
                <a16:creationId xmlns:a16="http://schemas.microsoft.com/office/drawing/2014/main" id="{E42926D7-139E-4FA3-A372-BB3EC9610011}"/>
              </a:ext>
            </a:extLst>
          </p:cNvPr>
          <p:cNvGrpSpPr/>
          <p:nvPr/>
        </p:nvGrpSpPr>
        <p:grpSpPr>
          <a:xfrm>
            <a:off x="8779729" y="1562000"/>
            <a:ext cx="3090672" cy="4297272"/>
            <a:chOff x="3430322" y="1455686"/>
            <a:chExt cx="3090672" cy="4297272"/>
          </a:xfrm>
        </p:grpSpPr>
        <p:sp>
          <p:nvSpPr>
            <p:cNvPr id="32" name="TextBox 31">
              <a:extLst>
                <a:ext uri="{FF2B5EF4-FFF2-40B4-BE49-F238E27FC236}">
                  <a16:creationId xmlns:a16="http://schemas.microsoft.com/office/drawing/2014/main" id="{81500FF3-F55D-4C6B-925D-F2573A208141}"/>
                </a:ext>
              </a:extLst>
            </p:cNvPr>
            <p:cNvSpPr txBox="1"/>
            <p:nvPr/>
          </p:nvSpPr>
          <p:spPr>
            <a:xfrm>
              <a:off x="3621296" y="1455686"/>
              <a:ext cx="2708724" cy="830997"/>
            </a:xfrm>
            <a:prstGeom prst="rect">
              <a:avLst/>
            </a:prstGeom>
            <a:noFill/>
          </p:spPr>
          <p:txBody>
            <a:bodyPr wrap="square" rtlCol="0">
              <a:spAutoFit/>
            </a:bodyPr>
            <a:lstStyle/>
            <a:p>
              <a:pPr algn="ctr"/>
              <a:r>
                <a:rPr lang="en-US" sz="2400" dirty="0">
                  <a:solidFill>
                    <a:srgbClr val="C00000"/>
                  </a:solidFill>
                  <a:latin typeface="Century" panose="02040604050505020304" pitchFamily="18" charset="0"/>
                </a:rPr>
                <a:t>VB Picture</a:t>
              </a:r>
            </a:p>
            <a:p>
              <a:r>
                <a:rPr lang="en-US" sz="2400" dirty="0" err="1">
                  <a:solidFill>
                    <a:srgbClr val="C00000"/>
                  </a:solidFill>
                  <a:latin typeface="Century" panose="02040604050505020304" pitchFamily="18" charset="0"/>
                </a:rPr>
                <a:t>sp</a:t>
              </a:r>
              <a:r>
                <a:rPr lang="en-US" sz="2400" dirty="0">
                  <a:solidFill>
                    <a:srgbClr val="C00000"/>
                  </a:solidFill>
                  <a:latin typeface="Century" panose="02040604050505020304" pitchFamily="18" charset="0"/>
                </a:rPr>
                <a:t> hybridization</a:t>
              </a:r>
            </a:p>
          </p:txBody>
        </p:sp>
        <p:pic>
          <p:nvPicPr>
            <p:cNvPr id="33" name="Picture 32">
              <a:extLst>
                <a:ext uri="{FF2B5EF4-FFF2-40B4-BE49-F238E27FC236}">
                  <a16:creationId xmlns:a16="http://schemas.microsoft.com/office/drawing/2014/main" id="{839FA199-6185-47B3-A459-FE3C72BD5A94}"/>
                </a:ext>
              </a:extLst>
            </p:cNvPr>
            <p:cNvPicPr>
              <a:picLocks noChangeAspect="1"/>
            </p:cNvPicPr>
            <p:nvPr/>
          </p:nvPicPr>
          <p:blipFill>
            <a:blip r:embed="rId4"/>
            <a:stretch>
              <a:fillRect/>
            </a:stretch>
          </p:blipFill>
          <p:spPr>
            <a:xfrm>
              <a:off x="4000500" y="2365923"/>
              <a:ext cx="1815207" cy="2082800"/>
            </a:xfrm>
            <a:prstGeom prst="rect">
              <a:avLst/>
            </a:prstGeom>
          </p:spPr>
        </p:pic>
        <p:sp>
          <p:nvSpPr>
            <p:cNvPr id="34" name="TextBox 33">
              <a:extLst>
                <a:ext uri="{FF2B5EF4-FFF2-40B4-BE49-F238E27FC236}">
                  <a16:creationId xmlns:a16="http://schemas.microsoft.com/office/drawing/2014/main" id="{720A4F38-4168-4642-B5CD-8209E3A26D45}"/>
                </a:ext>
              </a:extLst>
            </p:cNvPr>
            <p:cNvSpPr txBox="1"/>
            <p:nvPr/>
          </p:nvSpPr>
          <p:spPr>
            <a:xfrm>
              <a:off x="3430322" y="4552629"/>
              <a:ext cx="3090672" cy="1200329"/>
            </a:xfrm>
            <a:prstGeom prst="rect">
              <a:avLst/>
            </a:prstGeom>
            <a:noFill/>
          </p:spPr>
          <p:txBody>
            <a:bodyPr wrap="square" rtlCol="0">
              <a:spAutoFit/>
            </a:bodyPr>
            <a:lstStyle/>
            <a:p>
              <a:pPr algn="ctr"/>
              <a:r>
                <a:rPr lang="en-US" sz="2400" dirty="0">
                  <a:solidFill>
                    <a:srgbClr val="C00000"/>
                  </a:solidFill>
                  <a:latin typeface="Century" panose="02040604050505020304" pitchFamily="18" charset="0"/>
                </a:rPr>
                <a:t>Outwardly pointing electrons results in the fourth bond</a:t>
              </a:r>
            </a:p>
          </p:txBody>
        </p:sp>
      </p:grpSp>
      <p:sp>
        <p:nvSpPr>
          <p:cNvPr id="3" name="TextBox 2">
            <a:extLst>
              <a:ext uri="{FF2B5EF4-FFF2-40B4-BE49-F238E27FC236}">
                <a16:creationId xmlns:a16="http://schemas.microsoft.com/office/drawing/2014/main" id="{0306E90C-A520-441E-892C-4AB7FDC8E314}"/>
              </a:ext>
            </a:extLst>
          </p:cNvPr>
          <p:cNvSpPr txBox="1"/>
          <p:nvPr/>
        </p:nvSpPr>
        <p:spPr>
          <a:xfrm>
            <a:off x="4693679" y="2832193"/>
            <a:ext cx="2708724" cy="461665"/>
          </a:xfrm>
          <a:prstGeom prst="rect">
            <a:avLst/>
          </a:prstGeom>
          <a:noFill/>
        </p:spPr>
        <p:txBody>
          <a:bodyPr wrap="square" rtlCol="0">
            <a:spAutoFit/>
          </a:bodyPr>
          <a:lstStyle/>
          <a:p>
            <a:pPr algn="ctr"/>
            <a:r>
              <a:rPr lang="en-US" sz="2400" dirty="0">
                <a:solidFill>
                  <a:srgbClr val="C00000"/>
                </a:solidFill>
                <a:latin typeface="Century" panose="02040604050505020304" pitchFamily="18" charset="0"/>
              </a:rPr>
              <a:t>Lewis Pairing</a:t>
            </a:r>
          </a:p>
        </p:txBody>
      </p:sp>
      <p:sp>
        <p:nvSpPr>
          <p:cNvPr id="7" name="TextBox 6">
            <a:extLst>
              <a:ext uri="{FF2B5EF4-FFF2-40B4-BE49-F238E27FC236}">
                <a16:creationId xmlns:a16="http://schemas.microsoft.com/office/drawing/2014/main" id="{8B252E95-A4DA-4579-B391-48ED27E1F9E4}"/>
              </a:ext>
            </a:extLst>
          </p:cNvPr>
          <p:cNvSpPr txBox="1"/>
          <p:nvPr/>
        </p:nvSpPr>
        <p:spPr>
          <a:xfrm>
            <a:off x="5752750" y="3632784"/>
            <a:ext cx="466795" cy="707886"/>
          </a:xfrm>
          <a:prstGeom prst="rect">
            <a:avLst/>
          </a:prstGeom>
          <a:noFill/>
        </p:spPr>
        <p:txBody>
          <a:bodyPr wrap="none" rtlCol="0">
            <a:spAutoFit/>
          </a:bodyPr>
          <a:lstStyle/>
          <a:p>
            <a:pPr algn="ctr"/>
            <a:r>
              <a:rPr lang="en-IN" sz="4000" b="1" dirty="0"/>
              <a:t>::</a:t>
            </a:r>
          </a:p>
        </p:txBody>
      </p:sp>
      <p:grpSp>
        <p:nvGrpSpPr>
          <p:cNvPr id="12" name="Group 11">
            <a:extLst>
              <a:ext uri="{FF2B5EF4-FFF2-40B4-BE49-F238E27FC236}">
                <a16:creationId xmlns:a16="http://schemas.microsoft.com/office/drawing/2014/main" id="{832C71D3-49F6-4E53-B39D-B09B1A00ADAF}"/>
              </a:ext>
            </a:extLst>
          </p:cNvPr>
          <p:cNvGrpSpPr/>
          <p:nvPr/>
        </p:nvGrpSpPr>
        <p:grpSpPr>
          <a:xfrm>
            <a:off x="5186471" y="3687831"/>
            <a:ext cx="1620938" cy="985494"/>
            <a:chOff x="5105400" y="2818567"/>
            <a:chExt cx="1620938" cy="985494"/>
          </a:xfrm>
        </p:grpSpPr>
        <p:sp>
          <p:nvSpPr>
            <p:cNvPr id="6" name="TextBox 5">
              <a:extLst>
                <a:ext uri="{FF2B5EF4-FFF2-40B4-BE49-F238E27FC236}">
                  <a16:creationId xmlns:a16="http://schemas.microsoft.com/office/drawing/2014/main" id="{A03D9FF3-38F1-45F3-A1BD-2A280179D86C}"/>
                </a:ext>
              </a:extLst>
            </p:cNvPr>
            <p:cNvSpPr txBox="1"/>
            <p:nvPr/>
          </p:nvSpPr>
          <p:spPr>
            <a:xfrm>
              <a:off x="6114170" y="3124200"/>
              <a:ext cx="356188" cy="369332"/>
            </a:xfrm>
            <a:prstGeom prst="rect">
              <a:avLst/>
            </a:prstGeom>
            <a:noFill/>
          </p:spPr>
          <p:txBody>
            <a:bodyPr wrap="none" rtlCol="0">
              <a:spAutoFit/>
            </a:bodyPr>
            <a:lstStyle/>
            <a:p>
              <a:r>
                <a:rPr lang="en-IN" dirty="0">
                  <a:latin typeface="Bookman Old Style" panose="02050604050505020204" pitchFamily="18" charset="0"/>
                </a:rPr>
                <a:t>C</a:t>
              </a:r>
            </a:p>
          </p:txBody>
        </p:sp>
        <p:grpSp>
          <p:nvGrpSpPr>
            <p:cNvPr id="11" name="Group 10">
              <a:extLst>
                <a:ext uri="{FF2B5EF4-FFF2-40B4-BE49-F238E27FC236}">
                  <a16:creationId xmlns:a16="http://schemas.microsoft.com/office/drawing/2014/main" id="{741CE566-7420-4D56-8E06-3991F727A844}"/>
                </a:ext>
              </a:extLst>
            </p:cNvPr>
            <p:cNvGrpSpPr/>
            <p:nvPr/>
          </p:nvGrpSpPr>
          <p:grpSpPr>
            <a:xfrm>
              <a:off x="5105400" y="2818567"/>
              <a:ext cx="1033074" cy="957752"/>
              <a:chOff x="5105400" y="2818567"/>
              <a:chExt cx="1033074" cy="957752"/>
            </a:xfrm>
          </p:grpSpPr>
          <p:sp>
            <p:nvSpPr>
              <p:cNvPr id="4" name="TextBox 3">
                <a:extLst>
                  <a:ext uri="{FF2B5EF4-FFF2-40B4-BE49-F238E27FC236}">
                    <a16:creationId xmlns:a16="http://schemas.microsoft.com/office/drawing/2014/main" id="{FAA3BF28-B22B-469D-8F8D-5F777DB355F5}"/>
                  </a:ext>
                </a:extLst>
              </p:cNvPr>
              <p:cNvSpPr txBox="1"/>
              <p:nvPr/>
            </p:nvSpPr>
            <p:spPr>
              <a:xfrm>
                <a:off x="5331663" y="3105150"/>
                <a:ext cx="429926" cy="369332"/>
              </a:xfrm>
              <a:prstGeom prst="rect">
                <a:avLst/>
              </a:prstGeom>
              <a:noFill/>
            </p:spPr>
            <p:txBody>
              <a:bodyPr wrap="none" rtlCol="0">
                <a:spAutoFit/>
              </a:bodyPr>
              <a:lstStyle/>
              <a:p>
                <a:r>
                  <a:rPr lang="en-IN" dirty="0">
                    <a:latin typeface="Bookman Old Style" panose="02050604050505020204" pitchFamily="18" charset="0"/>
                  </a:rPr>
                  <a:t>C </a:t>
                </a:r>
              </a:p>
            </p:txBody>
          </p:sp>
          <p:sp>
            <p:nvSpPr>
              <p:cNvPr id="8" name="TextBox 7">
                <a:extLst>
                  <a:ext uri="{FF2B5EF4-FFF2-40B4-BE49-F238E27FC236}">
                    <a16:creationId xmlns:a16="http://schemas.microsoft.com/office/drawing/2014/main" id="{F7C70D07-801A-4454-B4F6-18DED456B332}"/>
                  </a:ext>
                </a:extLst>
              </p:cNvPr>
              <p:cNvSpPr txBox="1"/>
              <p:nvPr/>
            </p:nvSpPr>
            <p:spPr>
              <a:xfrm>
                <a:off x="5671679" y="3068433"/>
                <a:ext cx="466795" cy="707886"/>
              </a:xfrm>
              <a:prstGeom prst="rect">
                <a:avLst/>
              </a:prstGeom>
              <a:noFill/>
            </p:spPr>
            <p:txBody>
              <a:bodyPr wrap="none" rtlCol="0">
                <a:spAutoFit/>
              </a:bodyPr>
              <a:lstStyle/>
              <a:p>
                <a:pPr algn="ctr"/>
                <a:r>
                  <a:rPr lang="en-IN" sz="4000" b="1" dirty="0"/>
                  <a:t>::</a:t>
                </a:r>
              </a:p>
            </p:txBody>
          </p:sp>
          <p:sp>
            <p:nvSpPr>
              <p:cNvPr id="9" name="Oval 8">
                <a:extLst>
                  <a:ext uri="{FF2B5EF4-FFF2-40B4-BE49-F238E27FC236}">
                    <a16:creationId xmlns:a16="http://schemas.microsoft.com/office/drawing/2014/main" id="{D1C80382-9B54-438A-8B77-F6266C37B87D}"/>
                  </a:ext>
                </a:extLst>
              </p:cNvPr>
              <p:cNvSpPr/>
              <p:nvPr/>
            </p:nvSpPr>
            <p:spPr>
              <a:xfrm>
                <a:off x="5105400" y="2818567"/>
                <a:ext cx="1033074" cy="95775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Oval 9">
              <a:extLst>
                <a:ext uri="{FF2B5EF4-FFF2-40B4-BE49-F238E27FC236}">
                  <a16:creationId xmlns:a16="http://schemas.microsoft.com/office/drawing/2014/main" id="{5FA86197-E5B6-4576-A0D3-2B016182A2B6}"/>
                </a:ext>
              </a:extLst>
            </p:cNvPr>
            <p:cNvSpPr/>
            <p:nvPr/>
          </p:nvSpPr>
          <p:spPr>
            <a:xfrm>
              <a:off x="5693264" y="2846309"/>
              <a:ext cx="1033074" cy="95775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TextBox 12">
            <a:extLst>
              <a:ext uri="{FF2B5EF4-FFF2-40B4-BE49-F238E27FC236}">
                <a16:creationId xmlns:a16="http://schemas.microsoft.com/office/drawing/2014/main" id="{A8DCC2EC-CB1D-4A54-85DB-11143A3F5887}"/>
              </a:ext>
            </a:extLst>
          </p:cNvPr>
          <p:cNvSpPr txBox="1"/>
          <p:nvPr/>
        </p:nvSpPr>
        <p:spPr>
          <a:xfrm>
            <a:off x="4812528" y="4797442"/>
            <a:ext cx="2399303" cy="461665"/>
          </a:xfrm>
          <a:prstGeom prst="rect">
            <a:avLst/>
          </a:prstGeom>
          <a:noFill/>
        </p:spPr>
        <p:txBody>
          <a:bodyPr wrap="square" rtlCol="0">
            <a:spAutoFit/>
          </a:bodyPr>
          <a:lstStyle/>
          <a:p>
            <a:pPr algn="ctr"/>
            <a:r>
              <a:rPr lang="en-IN" sz="2400" dirty="0">
                <a:solidFill>
                  <a:srgbClr val="C00000"/>
                </a:solidFill>
                <a:latin typeface="Century" panose="02040604050505020304" pitchFamily="18" charset="0"/>
              </a:rPr>
              <a:t>Four Bonds</a:t>
            </a:r>
            <a:endParaRPr lang="en-US" sz="2400" dirty="0">
              <a:solidFill>
                <a:srgbClr val="C00000"/>
              </a:solidFill>
              <a:latin typeface="Century" panose="02040604050505020304" pitchFamily="18" charset="0"/>
            </a:endParaRPr>
          </a:p>
        </p:txBody>
      </p:sp>
      <p:sp>
        <p:nvSpPr>
          <p:cNvPr id="35" name="Rectangle 34">
            <a:extLst>
              <a:ext uri="{FF2B5EF4-FFF2-40B4-BE49-F238E27FC236}">
                <a16:creationId xmlns:a16="http://schemas.microsoft.com/office/drawing/2014/main" id="{2FE52715-A17A-416D-8E01-CEF1017E55BD}"/>
              </a:ext>
            </a:extLst>
          </p:cNvPr>
          <p:cNvSpPr/>
          <p:nvPr/>
        </p:nvSpPr>
        <p:spPr>
          <a:xfrm>
            <a:off x="141512" y="6428497"/>
            <a:ext cx="9208396" cy="369332"/>
          </a:xfrm>
          <a:prstGeom prst="rect">
            <a:avLst/>
          </a:prstGeom>
        </p:spPr>
        <p:txBody>
          <a:bodyPr wrap="square">
            <a:spAutoFit/>
          </a:bodyPr>
          <a:lstStyle/>
          <a:p>
            <a:r>
              <a:rPr lang="en-US" dirty="0">
                <a:solidFill>
                  <a:srgbClr val="C00000"/>
                </a:solidFill>
                <a:latin typeface="Bookman Old Style" panose="02050604050505020204" pitchFamily="18" charset="0"/>
              </a:rPr>
              <a:t>Shaik, S. et al. </a:t>
            </a:r>
            <a:r>
              <a:rPr lang="en-US" i="1" dirty="0">
                <a:solidFill>
                  <a:srgbClr val="C00000"/>
                </a:solidFill>
                <a:latin typeface="Bookman Old Style" panose="02050604050505020204" pitchFamily="18" charset="0"/>
              </a:rPr>
              <a:t>Nat. Chem. </a:t>
            </a:r>
            <a:r>
              <a:rPr lang="en-US" b="1" dirty="0">
                <a:solidFill>
                  <a:srgbClr val="C00000"/>
                </a:solidFill>
                <a:latin typeface="Bookman Old Style" panose="02050604050505020204" pitchFamily="18" charset="0"/>
              </a:rPr>
              <a:t>2012</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4</a:t>
            </a:r>
            <a:r>
              <a:rPr lang="en-US" dirty="0">
                <a:solidFill>
                  <a:srgbClr val="C00000"/>
                </a:solidFill>
                <a:latin typeface="Bookman Old Style" panose="02050604050505020204" pitchFamily="18" charset="0"/>
              </a:rPr>
              <a:t>, 195; </a:t>
            </a:r>
            <a:r>
              <a:rPr lang="en-US" i="1" dirty="0" err="1">
                <a:solidFill>
                  <a:srgbClr val="C00000"/>
                </a:solidFill>
                <a:latin typeface="Bookman Old Style" panose="02050604050505020204" pitchFamily="18" charset="0"/>
              </a:rPr>
              <a:t>Angew</a:t>
            </a:r>
            <a:r>
              <a:rPr lang="en-US" i="1" dirty="0">
                <a:solidFill>
                  <a:srgbClr val="C00000"/>
                </a:solidFill>
                <a:latin typeface="Bookman Old Style" panose="02050604050505020204" pitchFamily="18" charset="0"/>
              </a:rPr>
              <a:t>. Chem. Int. Ed. </a:t>
            </a:r>
            <a:r>
              <a:rPr lang="en-US" b="1" dirty="0">
                <a:solidFill>
                  <a:srgbClr val="C00000"/>
                </a:solidFill>
                <a:latin typeface="Bookman Old Style" panose="02050604050505020204" pitchFamily="18" charset="0"/>
              </a:rPr>
              <a:t>2013</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52</a:t>
            </a:r>
            <a:r>
              <a:rPr lang="en-US" dirty="0">
                <a:solidFill>
                  <a:srgbClr val="C00000"/>
                </a:solidFill>
                <a:latin typeface="Bookman Old Style" panose="02050604050505020204" pitchFamily="18" charset="0"/>
              </a:rPr>
              <a:t>, 3020; </a:t>
            </a:r>
          </a:p>
        </p:txBody>
      </p:sp>
      <p:sp>
        <p:nvSpPr>
          <p:cNvPr id="37" name="Slide Number Placeholder 28">
            <a:extLst>
              <a:ext uri="{FF2B5EF4-FFF2-40B4-BE49-F238E27FC236}">
                <a16:creationId xmlns:a16="http://schemas.microsoft.com/office/drawing/2014/main" id="{7AA3DDBD-A069-BB36-8A9E-E2CA82DF442B}"/>
              </a:ext>
            </a:extLst>
          </p:cNvPr>
          <p:cNvSpPr txBox="1">
            <a:spLocks/>
          </p:cNvSpPr>
          <p:nvPr/>
        </p:nvSpPr>
        <p:spPr>
          <a:xfrm>
            <a:off x="11083143" y="6477716"/>
            <a:ext cx="81914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5E9F9-C243-4524-A2A8-22188A3EA96B}" type="slidenum">
              <a:rPr lang="en-IN" sz="1400" smtClean="0">
                <a:solidFill>
                  <a:schemeClr val="bg1"/>
                </a:solidFill>
                <a:latin typeface="Century" pitchFamily="18" charset="0"/>
              </a:rPr>
              <a:pPr/>
              <a:t>2</a:t>
            </a:fld>
            <a:endParaRPr lang="en-IN" sz="1400" dirty="0">
              <a:solidFill>
                <a:schemeClr val="bg1"/>
              </a:solidFill>
              <a:latin typeface="Century" pitchFamily="18" charset="0"/>
            </a:endParaRPr>
          </a:p>
        </p:txBody>
      </p:sp>
    </p:spTree>
    <p:extLst>
      <p:ext uri="{BB962C8B-B14F-4D97-AF65-F5344CB8AC3E}">
        <p14:creationId xmlns:p14="http://schemas.microsoft.com/office/powerpoint/2010/main" val="272653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65429" y="1739205"/>
            <a:ext cx="10924111" cy="461665"/>
          </a:xfrm>
          <a:prstGeom prst="rect">
            <a:avLst/>
          </a:prstGeom>
          <a:noFill/>
        </p:spPr>
        <p:txBody>
          <a:bodyPr wrap="square" rtlCol="0">
            <a:spAutoFit/>
          </a:bodyPr>
          <a:lstStyle/>
          <a:p>
            <a:r>
              <a:rPr lang="en-US" sz="2400" dirty="0">
                <a:latin typeface="Century" panose="02040604050505020304" pitchFamily="18" charset="0"/>
              </a:rPr>
              <a:t>Our analysis supports the fact that Bond Order of C</a:t>
            </a:r>
            <a:r>
              <a:rPr lang="en-US" sz="2400" baseline="-25000" dirty="0">
                <a:latin typeface="Century" panose="02040604050505020304" pitchFamily="18" charset="0"/>
              </a:rPr>
              <a:t>2 </a:t>
            </a:r>
            <a:r>
              <a:rPr lang="en-US" sz="2400" dirty="0">
                <a:latin typeface="Century" panose="02040604050505020304" pitchFamily="18" charset="0"/>
              </a:rPr>
              <a:t>&gt; Bond Oder of N</a:t>
            </a:r>
            <a:r>
              <a:rPr lang="en-US" sz="2400" baseline="-25000" dirty="0">
                <a:latin typeface="Century" panose="02040604050505020304" pitchFamily="18" charset="0"/>
              </a:rPr>
              <a:t>2</a:t>
            </a:r>
            <a:endParaRPr lang="en-US" sz="2400" b="1" baseline="-25000" dirty="0">
              <a:latin typeface="Century" panose="02040604050505020304" pitchFamily="18" charset="0"/>
            </a:endParaRPr>
          </a:p>
        </p:txBody>
      </p:sp>
      <p:sp>
        <p:nvSpPr>
          <p:cNvPr id="35" name="Rectangle 34"/>
          <p:cNvSpPr/>
          <p:nvPr/>
        </p:nvSpPr>
        <p:spPr>
          <a:xfrm>
            <a:off x="4136333" y="0"/>
            <a:ext cx="8138984"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Summary</a:t>
            </a:r>
          </a:p>
        </p:txBody>
      </p:sp>
      <p:sp>
        <p:nvSpPr>
          <p:cNvPr id="18" name="Slide Number Placeholder 28"/>
          <p:cNvSpPr>
            <a:spLocks noGrp="1"/>
          </p:cNvSpPr>
          <p:nvPr>
            <p:ph type="sldNum" sz="quarter" idx="12"/>
          </p:nvPr>
        </p:nvSpPr>
        <p:spPr>
          <a:xfrm>
            <a:off x="11372851" y="6493283"/>
            <a:ext cx="819149" cy="365125"/>
          </a:xfrm>
        </p:spPr>
        <p:txBody>
          <a:bodyPr/>
          <a:lstStyle/>
          <a:p>
            <a:fld id="{CC75E9F9-C243-4524-A2A8-22188A3EA96B}" type="slidenum">
              <a:rPr lang="en-IN" sz="1400" smtClean="0">
                <a:solidFill>
                  <a:schemeClr val="tx1"/>
                </a:solidFill>
                <a:latin typeface="Century" pitchFamily="18" charset="0"/>
              </a:rPr>
              <a:pPr/>
              <a:t>20</a:t>
            </a:fld>
            <a:endParaRPr lang="en-IN" sz="1400" dirty="0">
              <a:solidFill>
                <a:schemeClr val="tx1"/>
              </a:solidFill>
              <a:latin typeface="Century" pitchFamily="18" charset="0"/>
            </a:endParaRPr>
          </a:p>
        </p:txBody>
      </p:sp>
      <p:sp>
        <p:nvSpPr>
          <p:cNvPr id="34" name="Rectangle 33"/>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2">
                    <a:lumMod val="50000"/>
                  </a:schemeClr>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1"/>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6" name="TextBox 5">
            <a:extLst>
              <a:ext uri="{FF2B5EF4-FFF2-40B4-BE49-F238E27FC236}">
                <a16:creationId xmlns:a16="http://schemas.microsoft.com/office/drawing/2014/main" id="{D83B6AAE-94B6-41A3-AA05-F0A60F6D5B9B}"/>
              </a:ext>
            </a:extLst>
          </p:cNvPr>
          <p:cNvSpPr txBox="1"/>
          <p:nvPr/>
        </p:nvSpPr>
        <p:spPr>
          <a:xfrm>
            <a:off x="907962" y="2348740"/>
            <a:ext cx="10910517" cy="830997"/>
          </a:xfrm>
          <a:prstGeom prst="rect">
            <a:avLst/>
          </a:prstGeom>
          <a:noFill/>
        </p:spPr>
        <p:txBody>
          <a:bodyPr wrap="square" rtlCol="0">
            <a:spAutoFit/>
          </a:bodyPr>
          <a:lstStyle/>
          <a:p>
            <a:r>
              <a:rPr lang="en-IN" sz="2400" dirty="0">
                <a:latin typeface="Century" panose="02040604050505020304" pitchFamily="18" charset="0"/>
              </a:rPr>
              <a:t> </a:t>
            </a:r>
            <a:r>
              <a:rPr lang="en-US" sz="2400" dirty="0">
                <a:latin typeface="Century" panose="02040604050505020304" pitchFamily="18" charset="0"/>
              </a:rPr>
              <a:t>From Purely Dissociative PECs bond order of 2</a:t>
            </a:r>
            <a:r>
              <a:rPr lang="en-US" sz="2400" baseline="30000" dirty="0">
                <a:latin typeface="Century" panose="02040604050505020304" pitchFamily="18" charset="0"/>
              </a:rPr>
              <a:t>nd</a:t>
            </a:r>
            <a:r>
              <a:rPr lang="en-US" sz="2400" dirty="0">
                <a:latin typeface="Century" panose="02040604050505020304" pitchFamily="18" charset="0"/>
              </a:rPr>
              <a:t> row Diatomic Systems</a:t>
            </a:r>
          </a:p>
          <a:p>
            <a:r>
              <a:rPr lang="en-US" sz="2400" dirty="0">
                <a:latin typeface="Century" panose="02040604050505020304" pitchFamily="18" charset="0"/>
              </a:rPr>
              <a:t> can be predicted and they have integral values</a:t>
            </a:r>
            <a:endParaRPr lang="en-US" sz="2400" b="1" baseline="-25000" dirty="0">
              <a:latin typeface="Century" panose="02040604050505020304" pitchFamily="18" charset="0"/>
            </a:endParaRPr>
          </a:p>
        </p:txBody>
      </p:sp>
      <p:sp>
        <p:nvSpPr>
          <p:cNvPr id="7" name="Oval 6">
            <a:extLst>
              <a:ext uri="{FF2B5EF4-FFF2-40B4-BE49-F238E27FC236}">
                <a16:creationId xmlns:a16="http://schemas.microsoft.com/office/drawing/2014/main" id="{9E331282-E9E4-B38B-03D7-5709DF001606}"/>
              </a:ext>
            </a:extLst>
          </p:cNvPr>
          <p:cNvSpPr/>
          <p:nvPr/>
        </p:nvSpPr>
        <p:spPr>
          <a:xfrm>
            <a:off x="680127" y="2502376"/>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8" name="Oval 7">
            <a:extLst>
              <a:ext uri="{FF2B5EF4-FFF2-40B4-BE49-F238E27FC236}">
                <a16:creationId xmlns:a16="http://schemas.microsoft.com/office/drawing/2014/main" id="{1722B279-AE29-E99D-BFF4-D2C17D912374}"/>
              </a:ext>
            </a:extLst>
          </p:cNvPr>
          <p:cNvSpPr/>
          <p:nvPr/>
        </p:nvSpPr>
        <p:spPr>
          <a:xfrm>
            <a:off x="686393" y="1868977"/>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 name="TextBox 2">
            <a:extLst>
              <a:ext uri="{FF2B5EF4-FFF2-40B4-BE49-F238E27FC236}">
                <a16:creationId xmlns:a16="http://schemas.microsoft.com/office/drawing/2014/main" id="{6452A33B-8E8F-F283-2DB7-2DF691283218}"/>
              </a:ext>
            </a:extLst>
          </p:cNvPr>
          <p:cNvSpPr txBox="1"/>
          <p:nvPr/>
        </p:nvSpPr>
        <p:spPr>
          <a:xfrm>
            <a:off x="965429" y="3351342"/>
            <a:ext cx="10495051" cy="830997"/>
          </a:xfrm>
          <a:prstGeom prst="rect">
            <a:avLst/>
          </a:prstGeom>
          <a:noFill/>
        </p:spPr>
        <p:txBody>
          <a:bodyPr wrap="square">
            <a:spAutoFit/>
          </a:bodyPr>
          <a:lstStyle/>
          <a:p>
            <a:r>
              <a:rPr lang="en-IN" sz="2400" dirty="0">
                <a:latin typeface="Century" panose="02040604050505020304" pitchFamily="18" charset="0"/>
              </a:rPr>
              <a:t>The diatomic isoelectronic species of C</a:t>
            </a:r>
            <a:r>
              <a:rPr lang="en-IN" sz="2400" baseline="-25000" dirty="0">
                <a:latin typeface="Century" panose="02040604050505020304" pitchFamily="18" charset="0"/>
              </a:rPr>
              <a:t>2</a:t>
            </a:r>
            <a:r>
              <a:rPr lang="en-IN" sz="2400" dirty="0">
                <a:latin typeface="Century" panose="02040604050505020304" pitchFamily="18" charset="0"/>
              </a:rPr>
              <a:t> exactly follows Lewis concept of bonding and bond order.</a:t>
            </a:r>
          </a:p>
        </p:txBody>
      </p:sp>
      <p:sp>
        <p:nvSpPr>
          <p:cNvPr id="5" name="Oval 4">
            <a:extLst>
              <a:ext uri="{FF2B5EF4-FFF2-40B4-BE49-F238E27FC236}">
                <a16:creationId xmlns:a16="http://schemas.microsoft.com/office/drawing/2014/main" id="{066B9496-3DDC-4B86-EAC4-6028C7B3C9FF}"/>
              </a:ext>
            </a:extLst>
          </p:cNvPr>
          <p:cNvSpPr/>
          <p:nvPr/>
        </p:nvSpPr>
        <p:spPr>
          <a:xfrm>
            <a:off x="731520" y="3456802"/>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TextBox 9">
            <a:extLst>
              <a:ext uri="{FF2B5EF4-FFF2-40B4-BE49-F238E27FC236}">
                <a16:creationId xmlns:a16="http://schemas.microsoft.com/office/drawing/2014/main" id="{5605CC3B-67CE-1D72-45E2-653BF1312FCE}"/>
              </a:ext>
            </a:extLst>
          </p:cNvPr>
          <p:cNvSpPr txBox="1"/>
          <p:nvPr/>
        </p:nvSpPr>
        <p:spPr>
          <a:xfrm>
            <a:off x="965429" y="4353945"/>
            <a:ext cx="10581431" cy="1569660"/>
          </a:xfrm>
          <a:prstGeom prst="rect">
            <a:avLst/>
          </a:prstGeom>
          <a:noFill/>
        </p:spPr>
        <p:txBody>
          <a:bodyPr wrap="square">
            <a:spAutoFit/>
          </a:bodyPr>
          <a:lstStyle/>
          <a:p>
            <a:r>
              <a:rPr lang="en-IN" sz="2400" dirty="0">
                <a:latin typeface="Century" panose="02040604050505020304" pitchFamily="18" charset="0"/>
              </a:rPr>
              <a:t>As we go to higher spin states, after complete cleavage of all bonds, a complete transfer of electron takes place resulting in formation of ionic bonds. The PECs indicate that Coulomb attraction are the only stabilising forces present.</a:t>
            </a:r>
          </a:p>
        </p:txBody>
      </p:sp>
      <p:sp>
        <p:nvSpPr>
          <p:cNvPr id="14" name="Oval 13">
            <a:extLst>
              <a:ext uri="{FF2B5EF4-FFF2-40B4-BE49-F238E27FC236}">
                <a16:creationId xmlns:a16="http://schemas.microsoft.com/office/drawing/2014/main" id="{5AE53E7B-8D0E-27D1-7F9F-2A11702AEF05}"/>
              </a:ext>
            </a:extLst>
          </p:cNvPr>
          <p:cNvSpPr/>
          <p:nvPr/>
        </p:nvSpPr>
        <p:spPr>
          <a:xfrm>
            <a:off x="737207" y="4488439"/>
            <a:ext cx="219618" cy="213836"/>
          </a:xfrm>
          <a:prstGeom prst="ellipse">
            <a:avLst/>
          </a:prstGeom>
          <a:gradFill flip="none" rotWithShape="1">
            <a:gsLst>
              <a:gs pos="0">
                <a:srgbClr val="00B0F0">
                  <a:shade val="30000"/>
                  <a:satMod val="115000"/>
                  <a:alpha val="26000"/>
                </a:srgbClr>
              </a:gs>
              <a:gs pos="50000">
                <a:srgbClr val="00B0F0">
                  <a:shade val="67500"/>
                  <a:satMod val="115000"/>
                </a:srgbClr>
              </a:gs>
              <a:gs pos="100000">
                <a:srgbClr val="00B0F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Tree>
    <p:extLst>
      <p:ext uri="{BB962C8B-B14F-4D97-AF65-F5344CB8AC3E}">
        <p14:creationId xmlns:p14="http://schemas.microsoft.com/office/powerpoint/2010/main" val="212227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3016" y="1732"/>
            <a:ext cx="8138984"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lumMod val="85000"/>
                </a:schemeClr>
              </a:solidFill>
              <a:latin typeface="Century" pitchFamily="18" charset="0"/>
            </a:endParaRPr>
          </a:p>
        </p:txBody>
      </p:sp>
      <p:sp>
        <p:nvSpPr>
          <p:cNvPr id="8" name="Slide Number Placeholder 28"/>
          <p:cNvSpPr txBox="1">
            <a:spLocks/>
          </p:cNvSpPr>
          <p:nvPr/>
        </p:nvSpPr>
        <p:spPr>
          <a:xfrm>
            <a:off x="11372851" y="6491143"/>
            <a:ext cx="819149"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CC75E9F9-C243-4524-A2A8-22188A3EA96B}" type="slidenum">
              <a:rPr kumimoji="0" lang="en-IN" sz="1400" b="0" i="0" u="none" strike="noStrike" kern="1200" cap="none" spc="0" normalizeH="0" baseline="0" noProof="0" smtClean="0">
                <a:ln>
                  <a:noFill/>
                </a:ln>
                <a:effectLst/>
                <a:uLnTx/>
                <a:uFillTx/>
                <a:latin typeface="Century"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400" b="0" i="0" u="none" strike="noStrike" kern="1200" cap="none" spc="0" normalizeH="0" baseline="0" noProof="0" dirty="0">
              <a:ln>
                <a:noFill/>
              </a:ln>
              <a:effectLst/>
              <a:uLnTx/>
              <a:uFillTx/>
              <a:latin typeface="Century" pitchFamily="18" charset="0"/>
              <a:ea typeface="+mn-ea"/>
              <a:cs typeface="+mn-cs"/>
            </a:endParaRPr>
          </a:p>
        </p:txBody>
      </p:sp>
      <p:sp>
        <p:nvSpPr>
          <p:cNvPr id="10" name="Rectangle 9"/>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b="1" dirty="0">
              <a:solidFill>
                <a:schemeClr val="bg1"/>
              </a:solidFill>
              <a:latin typeface="Century" pitchFamily="18" charset="0"/>
            </a:endParaRPr>
          </a:p>
        </p:txBody>
      </p:sp>
      <p:pic>
        <p:nvPicPr>
          <p:cNvPr id="19" name="Picture 18" descr="images.png"/>
          <p:cNvPicPr>
            <a:picLocks noChangeAspect="1"/>
          </p:cNvPicPr>
          <p:nvPr/>
        </p:nvPicPr>
        <p:blipFill>
          <a:blip r:embed="rId2"/>
          <a:stretch>
            <a:fillRect/>
          </a:stretch>
        </p:blipFill>
        <p:spPr>
          <a:xfrm>
            <a:off x="4300537" y="2790825"/>
            <a:ext cx="3590925" cy="1276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E7D5DD0-1C05-B6B7-7773-C7CB29437C65}"/>
              </a:ext>
            </a:extLst>
          </p:cNvPr>
          <p:cNvPicPr>
            <a:picLocks noChangeAspect="1"/>
          </p:cNvPicPr>
          <p:nvPr/>
        </p:nvPicPr>
        <p:blipFill rotWithShape="1">
          <a:blip r:embed="rId2">
            <a:extLst>
              <a:ext uri="{28A0092B-C50C-407E-A947-70E740481C1C}">
                <a14:useLocalDpi xmlns:a14="http://schemas.microsoft.com/office/drawing/2010/main" val="0"/>
              </a:ext>
            </a:extLst>
          </a:blip>
          <a:srcRect t="25876" r="60358" b="46543"/>
          <a:stretch/>
        </p:blipFill>
        <p:spPr>
          <a:xfrm>
            <a:off x="3486198" y="1497368"/>
            <a:ext cx="1917855" cy="1891494"/>
          </a:xfrm>
          <a:prstGeom prst="rect">
            <a:avLst/>
          </a:prstGeom>
        </p:spPr>
      </p:pic>
      <p:pic>
        <p:nvPicPr>
          <p:cNvPr id="12" name="Picture 11">
            <a:extLst>
              <a:ext uri="{FF2B5EF4-FFF2-40B4-BE49-F238E27FC236}">
                <a16:creationId xmlns:a16="http://schemas.microsoft.com/office/drawing/2014/main" id="{5C09CD7C-8AC1-C58D-5738-95FB84DDBF35}"/>
              </a:ext>
            </a:extLst>
          </p:cNvPr>
          <p:cNvPicPr>
            <a:picLocks noChangeAspect="1"/>
          </p:cNvPicPr>
          <p:nvPr/>
        </p:nvPicPr>
        <p:blipFill rotWithShape="1">
          <a:blip r:embed="rId2">
            <a:extLst>
              <a:ext uri="{28A0092B-C50C-407E-A947-70E740481C1C}">
                <a14:useLocalDpi xmlns:a14="http://schemas.microsoft.com/office/drawing/2010/main" val="0"/>
              </a:ext>
            </a:extLst>
          </a:blip>
          <a:srcRect t="-3014" r="48476" b="77763"/>
          <a:stretch/>
        </p:blipFill>
        <p:spPr>
          <a:xfrm>
            <a:off x="0" y="1273473"/>
            <a:ext cx="2701157" cy="1876509"/>
          </a:xfrm>
          <a:prstGeom prst="rect">
            <a:avLst/>
          </a:prstGeom>
        </p:spPr>
      </p:pic>
      <p:pic>
        <p:nvPicPr>
          <p:cNvPr id="23" name="Picture 22">
            <a:extLst>
              <a:ext uri="{FF2B5EF4-FFF2-40B4-BE49-F238E27FC236}">
                <a16:creationId xmlns:a16="http://schemas.microsoft.com/office/drawing/2014/main" id="{6E63F1B4-75C1-53E5-331C-0F0CA1B67CAE}"/>
              </a:ext>
            </a:extLst>
          </p:cNvPr>
          <p:cNvPicPr>
            <a:picLocks noChangeAspect="1"/>
          </p:cNvPicPr>
          <p:nvPr/>
        </p:nvPicPr>
        <p:blipFill rotWithShape="1">
          <a:blip r:embed="rId2">
            <a:extLst>
              <a:ext uri="{28A0092B-C50C-407E-A947-70E740481C1C}">
                <a14:useLocalDpi xmlns:a14="http://schemas.microsoft.com/office/drawing/2010/main" val="0"/>
              </a:ext>
            </a:extLst>
          </a:blip>
          <a:srcRect t="55122"/>
          <a:stretch/>
        </p:blipFill>
        <p:spPr>
          <a:xfrm>
            <a:off x="2592669" y="3359745"/>
            <a:ext cx="4837933" cy="3077703"/>
          </a:xfrm>
          <a:prstGeom prst="rect">
            <a:avLst/>
          </a:prstGeom>
        </p:spPr>
      </p:pic>
      <p:sp>
        <p:nvSpPr>
          <p:cNvPr id="5" name="Rectangle 4"/>
          <p:cNvSpPr/>
          <p:nvPr/>
        </p:nvSpPr>
        <p:spPr>
          <a:xfrm>
            <a:off x="0" y="923029"/>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entury" panose="02040604050505020304" pitchFamily="18" charset="0"/>
              </a:rPr>
              <a:t>The Case of Quadruple Bonding in C</a:t>
            </a:r>
            <a:r>
              <a:rPr lang="en-US" sz="2800" b="1" baseline="-25000" dirty="0">
                <a:solidFill>
                  <a:schemeClr val="bg1"/>
                </a:solidFill>
                <a:latin typeface="Century" panose="02040604050505020304" pitchFamily="18" charset="0"/>
              </a:rPr>
              <a:t>2</a:t>
            </a:r>
            <a:endParaRPr lang="en-US" sz="2800" b="1" dirty="0">
              <a:solidFill>
                <a:schemeClr val="bg1"/>
              </a:solidFill>
              <a:latin typeface="Century" panose="020406040505050203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114130305"/>
              </p:ext>
            </p:extLst>
          </p:nvPr>
        </p:nvGraphicFramePr>
        <p:xfrm>
          <a:off x="7303509" y="1552491"/>
          <a:ext cx="4838699" cy="2286000"/>
        </p:xfrm>
        <a:graphic>
          <a:graphicData uri="http://schemas.openxmlformats.org/drawingml/2006/table">
            <a:tbl>
              <a:tblPr firstRow="1" bandRow="1">
                <a:tableStyleId>{93296810-A885-4BE3-A3E7-6D5BEEA58F35}</a:tableStyleId>
              </a:tblPr>
              <a:tblGrid>
                <a:gridCol w="2681320">
                  <a:extLst>
                    <a:ext uri="{9D8B030D-6E8A-4147-A177-3AD203B41FA5}">
                      <a16:colId xmlns:a16="http://schemas.microsoft.com/office/drawing/2014/main" val="20000"/>
                    </a:ext>
                  </a:extLst>
                </a:gridCol>
                <a:gridCol w="2157379">
                  <a:extLst>
                    <a:ext uri="{9D8B030D-6E8A-4147-A177-3AD203B41FA5}">
                      <a16:colId xmlns:a16="http://schemas.microsoft.com/office/drawing/2014/main" val="20001"/>
                    </a:ext>
                  </a:extLst>
                </a:gridCol>
              </a:tblGrid>
              <a:tr h="541491">
                <a:tc gridSpan="2">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2000" dirty="0">
                          <a:solidFill>
                            <a:schemeClr val="tx1"/>
                          </a:solidFill>
                        </a:rPr>
                        <a:t>Values of in situ bond energies</a:t>
                      </a:r>
                      <a:r>
                        <a:rPr lang="en-US" sz="2000" baseline="0" dirty="0">
                          <a:solidFill>
                            <a:schemeClr val="tx1"/>
                          </a:solidFill>
                        </a:rPr>
                        <a:t> for the fourth bond in kcal/mol</a:t>
                      </a:r>
                      <a:endParaRPr lang="en-US" sz="2000" b="1" baseline="30000" dirty="0">
                        <a:solidFill>
                          <a:schemeClr val="tx1"/>
                        </a:solidFill>
                        <a:latin typeface="Century" panose="02040604050505020304" pitchFamily="18" charset="0"/>
                      </a:endParaRPr>
                    </a:p>
                  </a:txBody>
                  <a:tcPr/>
                </a:tc>
                <a:tc hMerge="1">
                  <a:txBody>
                    <a:bodyPr/>
                    <a:lstStyle/>
                    <a:p>
                      <a:endParaRPr lang="en-US" dirty="0"/>
                    </a:p>
                  </a:txBody>
                  <a:tcPr/>
                </a:tc>
                <a:extLst>
                  <a:ext uri="{0D108BD9-81ED-4DB2-BD59-A6C34878D82A}">
                    <a16:rowId xmlns:a16="http://schemas.microsoft.com/office/drawing/2014/main" val="10000"/>
                  </a:ext>
                </a:extLst>
              </a:tr>
              <a:tr h="292642">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Method</a:t>
                      </a:r>
                      <a:endParaRPr lang="en-US" sz="2000" b="1" dirty="0">
                        <a:solidFill>
                          <a:srgbClr val="C00000"/>
                        </a:solidFill>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C</a:t>
                      </a:r>
                      <a:r>
                        <a:rPr lang="en-US" sz="2000" u="none" strike="noStrike" kern="1200" baseline="-25000" dirty="0"/>
                        <a:t>2</a:t>
                      </a:r>
                      <a:endParaRPr lang="en-US" sz="2000" b="1" dirty="0">
                        <a:solidFill>
                          <a:srgbClr val="C00000"/>
                        </a:solidFill>
                        <a:latin typeface="Century" panose="02040604050505020304" pitchFamily="18" charset="0"/>
                      </a:endParaRPr>
                    </a:p>
                  </a:txBody>
                  <a:tcPr/>
                </a:tc>
                <a:extLst>
                  <a:ext uri="{0D108BD9-81ED-4DB2-BD59-A6C34878D82A}">
                    <a16:rowId xmlns:a16="http://schemas.microsoft.com/office/drawing/2014/main" val="10001"/>
                  </a:ext>
                </a:extLst>
              </a:tr>
              <a:tr h="377403">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VBSCF/6-31G*</a:t>
                      </a:r>
                      <a:endParaRPr lang="en-US" sz="2000" dirty="0">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14.30</a:t>
                      </a:r>
                      <a:endParaRPr lang="en-US" sz="2000" dirty="0">
                        <a:latin typeface="Century" panose="02040604050505020304" pitchFamily="18" charset="0"/>
                      </a:endParaRPr>
                    </a:p>
                  </a:txBody>
                  <a:tcPr/>
                </a:tc>
                <a:extLst>
                  <a:ext uri="{0D108BD9-81ED-4DB2-BD59-A6C34878D82A}">
                    <a16:rowId xmlns:a16="http://schemas.microsoft.com/office/drawing/2014/main" val="10002"/>
                  </a:ext>
                </a:extLst>
              </a:tr>
              <a:tr h="377403">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VBSCF/6-31G* (</a:t>
                      </a:r>
                      <a:r>
                        <a:rPr lang="en-US" sz="2000" i="1" u="none" strike="noStrike" kern="1200" baseline="0" dirty="0"/>
                        <a:t>1/2</a:t>
                      </a:r>
                      <a:r>
                        <a:rPr lang="el-GR" sz="2000" u="none" strike="noStrike" kern="1200" baseline="0" dirty="0"/>
                        <a:t>Δ</a:t>
                      </a:r>
                      <a:r>
                        <a:rPr lang="en-IN" sz="2000" i="1" u="none" strike="noStrike" kern="1200" baseline="0" dirty="0"/>
                        <a:t>E</a:t>
                      </a:r>
                      <a:r>
                        <a:rPr lang="en-IN" sz="2000" i="1" u="none" strike="noStrike" kern="1200" baseline="-25000" dirty="0"/>
                        <a:t>ST</a:t>
                      </a:r>
                      <a:r>
                        <a:rPr lang="en-IN" sz="2000" u="none" strike="noStrike" kern="1200" baseline="0" dirty="0"/>
                        <a:t>)</a:t>
                      </a:r>
                      <a:endParaRPr lang="en-US" sz="2000" dirty="0">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11.64</a:t>
                      </a:r>
                      <a:endParaRPr lang="en-US" sz="2000" dirty="0">
                        <a:latin typeface="Century" panose="02040604050505020304" pitchFamily="18" charset="0"/>
                      </a:endParaRPr>
                    </a:p>
                  </a:txBody>
                  <a:tcPr/>
                </a:tc>
                <a:extLst>
                  <a:ext uri="{0D108BD9-81ED-4DB2-BD59-A6C34878D82A}">
                    <a16:rowId xmlns:a16="http://schemas.microsoft.com/office/drawing/2014/main" val="10003"/>
                  </a:ext>
                </a:extLst>
              </a:tr>
              <a:tr h="292642">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FCI/6-31G*</a:t>
                      </a:r>
                      <a:endParaRPr lang="en-US" sz="2000" dirty="0">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000" u="none" strike="noStrike" kern="1200" baseline="0" dirty="0"/>
                        <a:t>14.80</a:t>
                      </a:r>
                      <a:endParaRPr lang="en-US" sz="2000" dirty="0">
                        <a:latin typeface="Century" panose="02040604050505020304" pitchFamily="18" charset="0"/>
                      </a:endParaRPr>
                    </a:p>
                  </a:txBody>
                  <a:tcPr/>
                </a:tc>
                <a:extLst>
                  <a:ext uri="{0D108BD9-81ED-4DB2-BD59-A6C34878D82A}">
                    <a16:rowId xmlns:a16="http://schemas.microsoft.com/office/drawing/2014/main" val="10004"/>
                  </a:ext>
                </a:extLst>
              </a:tr>
            </a:tbl>
          </a:graphicData>
        </a:graphic>
      </p:graphicFrame>
      <p:sp>
        <p:nvSpPr>
          <p:cNvPr id="25" name="Rectangle 24"/>
          <p:cNvSpPr/>
          <p:nvPr/>
        </p:nvSpPr>
        <p:spPr>
          <a:xfrm>
            <a:off x="119348" y="6458909"/>
            <a:ext cx="9138007" cy="369332"/>
          </a:xfrm>
          <a:prstGeom prst="rect">
            <a:avLst/>
          </a:prstGeom>
        </p:spPr>
        <p:txBody>
          <a:bodyPr wrap="square">
            <a:spAutoFit/>
          </a:bodyPr>
          <a:lstStyle/>
          <a:p>
            <a:r>
              <a:rPr lang="en-US" dirty="0">
                <a:solidFill>
                  <a:srgbClr val="C00000"/>
                </a:solidFill>
                <a:latin typeface="Bookman Old Style" panose="02050604050505020204" pitchFamily="18" charset="0"/>
              </a:rPr>
              <a:t>Shaik, S. et al. </a:t>
            </a:r>
            <a:r>
              <a:rPr lang="en-US" i="1" dirty="0">
                <a:solidFill>
                  <a:srgbClr val="C00000"/>
                </a:solidFill>
                <a:latin typeface="Bookman Old Style" panose="02050604050505020204" pitchFamily="18" charset="0"/>
              </a:rPr>
              <a:t>Nat. Chem. </a:t>
            </a:r>
            <a:r>
              <a:rPr lang="en-US" b="1" dirty="0">
                <a:solidFill>
                  <a:srgbClr val="C00000"/>
                </a:solidFill>
                <a:latin typeface="Bookman Old Style" panose="02050604050505020204" pitchFamily="18" charset="0"/>
              </a:rPr>
              <a:t>2012</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4</a:t>
            </a:r>
            <a:r>
              <a:rPr lang="en-US" dirty="0">
                <a:solidFill>
                  <a:srgbClr val="C00000"/>
                </a:solidFill>
                <a:latin typeface="Bookman Old Style" panose="02050604050505020204" pitchFamily="18" charset="0"/>
              </a:rPr>
              <a:t>, 195; </a:t>
            </a:r>
            <a:r>
              <a:rPr lang="en-US" i="1" dirty="0" err="1">
                <a:solidFill>
                  <a:srgbClr val="C00000"/>
                </a:solidFill>
                <a:latin typeface="Bookman Old Style" panose="02050604050505020204" pitchFamily="18" charset="0"/>
              </a:rPr>
              <a:t>Angew</a:t>
            </a:r>
            <a:r>
              <a:rPr lang="en-US" i="1" dirty="0">
                <a:solidFill>
                  <a:srgbClr val="C00000"/>
                </a:solidFill>
                <a:latin typeface="Bookman Old Style" panose="02050604050505020204" pitchFamily="18" charset="0"/>
              </a:rPr>
              <a:t>. Chem. Int. Ed. </a:t>
            </a:r>
            <a:r>
              <a:rPr lang="en-US" b="1" dirty="0">
                <a:solidFill>
                  <a:srgbClr val="C00000"/>
                </a:solidFill>
                <a:latin typeface="Bookman Old Style" panose="02050604050505020204" pitchFamily="18" charset="0"/>
              </a:rPr>
              <a:t>2013</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52</a:t>
            </a:r>
            <a:r>
              <a:rPr lang="en-US" dirty="0">
                <a:solidFill>
                  <a:srgbClr val="C00000"/>
                </a:solidFill>
                <a:latin typeface="Bookman Old Style" panose="02050604050505020204" pitchFamily="18" charset="0"/>
              </a:rPr>
              <a:t>, 3020 </a:t>
            </a:r>
          </a:p>
        </p:txBody>
      </p:sp>
      <p:sp>
        <p:nvSpPr>
          <p:cNvPr id="28" name="Rectangle 27"/>
          <p:cNvSpPr/>
          <p:nvPr/>
        </p:nvSpPr>
        <p:spPr>
          <a:xfrm>
            <a:off x="4116853" y="1732"/>
            <a:ext cx="8075147"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Nature of Dicarbon: C</a:t>
            </a:r>
            <a:r>
              <a:rPr lang="en-US" sz="3200" b="1" baseline="-25000" dirty="0">
                <a:solidFill>
                  <a:schemeClr val="bg1"/>
                </a:solidFill>
                <a:latin typeface="Century" pitchFamily="18" charset="0"/>
              </a:rPr>
              <a:t>2</a:t>
            </a:r>
          </a:p>
        </p:txBody>
      </p:sp>
      <p:sp>
        <p:nvSpPr>
          <p:cNvPr id="29" name="Slide Number Placeholder 28"/>
          <p:cNvSpPr>
            <a:spLocks noGrp="1"/>
          </p:cNvSpPr>
          <p:nvPr>
            <p:ph type="sldNum" sz="quarter" idx="12"/>
          </p:nvPr>
        </p:nvSpPr>
        <p:spPr>
          <a:xfrm>
            <a:off x="11372851" y="6491143"/>
            <a:ext cx="819149" cy="365125"/>
          </a:xfrm>
        </p:spPr>
        <p:txBody>
          <a:bodyPr/>
          <a:lstStyle/>
          <a:p>
            <a:fld id="{CC75E9F9-C243-4524-A2A8-22188A3EA96B}" type="slidenum">
              <a:rPr lang="en-IN" sz="1400" smtClean="0">
                <a:solidFill>
                  <a:schemeClr val="tx1"/>
                </a:solidFill>
                <a:latin typeface="Century" pitchFamily="18" charset="0"/>
              </a:rPr>
              <a:pPr/>
              <a:t>3</a:t>
            </a:fld>
            <a:endParaRPr lang="en-IN" sz="1400" dirty="0">
              <a:solidFill>
                <a:schemeClr val="tx1"/>
              </a:solidFill>
              <a:latin typeface="Century" pitchFamily="18" charset="0"/>
            </a:endParaRPr>
          </a:p>
        </p:txBody>
      </p:sp>
      <p:sp>
        <p:nvSpPr>
          <p:cNvPr id="27" name="Rectangle 26"/>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7" name="Rectangle 6">
            <a:extLst>
              <a:ext uri="{FF2B5EF4-FFF2-40B4-BE49-F238E27FC236}">
                <a16:creationId xmlns:a16="http://schemas.microsoft.com/office/drawing/2014/main" id="{2F8E8053-E7D4-442E-B247-338B1A4E42F2}"/>
              </a:ext>
            </a:extLst>
          </p:cNvPr>
          <p:cNvSpPr/>
          <p:nvPr/>
        </p:nvSpPr>
        <p:spPr>
          <a:xfrm>
            <a:off x="8068887" y="4312296"/>
            <a:ext cx="3593315" cy="14030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dirty="0">
                <a:latin typeface="Century" panose="02040604050505020304" pitchFamily="18" charset="0"/>
              </a:rPr>
              <a:t>BN and CN</a:t>
            </a:r>
            <a:r>
              <a:rPr lang="en-IN" sz="2400" baseline="30000" dirty="0">
                <a:latin typeface="Century" panose="02040604050505020304" pitchFamily="18" charset="0"/>
              </a:rPr>
              <a:t>+ </a:t>
            </a:r>
            <a:r>
              <a:rPr lang="en-IN" sz="2400" dirty="0">
                <a:latin typeface="Century" panose="02040604050505020304" pitchFamily="18" charset="0"/>
              </a:rPr>
              <a:t> isoelectronic to C</a:t>
            </a:r>
            <a:r>
              <a:rPr lang="en-IN" sz="2400" baseline="-25000" dirty="0">
                <a:latin typeface="Century" panose="02040604050505020304" pitchFamily="18" charset="0"/>
              </a:rPr>
              <a:t>2 </a:t>
            </a:r>
            <a:r>
              <a:rPr lang="en-IN" sz="2400" dirty="0">
                <a:latin typeface="Century" panose="02040604050505020304" pitchFamily="18" charset="0"/>
              </a:rPr>
              <a:t>were predicted to have the  Q Bond</a:t>
            </a:r>
          </a:p>
        </p:txBody>
      </p:sp>
      <p:pic>
        <p:nvPicPr>
          <p:cNvPr id="14" name="Picture 13">
            <a:extLst>
              <a:ext uri="{FF2B5EF4-FFF2-40B4-BE49-F238E27FC236}">
                <a16:creationId xmlns:a16="http://schemas.microsoft.com/office/drawing/2014/main" id="{5FB951DA-5E1E-0991-A588-0CFF67AA3407}"/>
              </a:ext>
            </a:extLst>
          </p:cNvPr>
          <p:cNvPicPr>
            <a:picLocks noChangeAspect="1"/>
          </p:cNvPicPr>
          <p:nvPr/>
        </p:nvPicPr>
        <p:blipFill rotWithShape="1">
          <a:blip r:embed="rId2">
            <a:extLst>
              <a:ext uri="{28A0092B-C50C-407E-A947-70E740481C1C}">
                <a14:useLocalDpi xmlns:a14="http://schemas.microsoft.com/office/drawing/2010/main" val="0"/>
              </a:ext>
            </a:extLst>
          </a:blip>
          <a:srcRect l="60945" r="9494" b="81243"/>
          <a:stretch/>
        </p:blipFill>
        <p:spPr>
          <a:xfrm>
            <a:off x="187596" y="3359745"/>
            <a:ext cx="1430144" cy="1286359"/>
          </a:xfrm>
          <a:prstGeom prst="rect">
            <a:avLst/>
          </a:prstGeom>
        </p:spPr>
      </p:pic>
      <p:pic>
        <p:nvPicPr>
          <p:cNvPr id="21" name="Picture 20">
            <a:extLst>
              <a:ext uri="{FF2B5EF4-FFF2-40B4-BE49-F238E27FC236}">
                <a16:creationId xmlns:a16="http://schemas.microsoft.com/office/drawing/2014/main" id="{A5ADE1F6-DD06-EC6C-4CA5-050EBF6065B2}"/>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26200" b="49152"/>
          <a:stretch/>
        </p:blipFill>
        <p:spPr>
          <a:xfrm>
            <a:off x="119348" y="4684503"/>
            <a:ext cx="2418966" cy="1690335"/>
          </a:xfrm>
          <a:prstGeom prst="rect">
            <a:avLst/>
          </a:prstGeom>
        </p:spPr>
      </p:pic>
    </p:spTree>
    <p:extLst>
      <p:ext uri="{BB962C8B-B14F-4D97-AF65-F5344CB8AC3E}">
        <p14:creationId xmlns:p14="http://schemas.microsoft.com/office/powerpoint/2010/main" val="299655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23029"/>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85000"/>
                  </a:schemeClr>
                </a:solidFill>
                <a:latin typeface="Century" pitchFamily="18" charset="0"/>
              </a:rPr>
              <a:t>An Ongoing Debate </a:t>
            </a:r>
            <a:endParaRPr lang="en-US" sz="2800" b="1" baseline="-25000" dirty="0">
              <a:solidFill>
                <a:schemeClr val="bg1">
                  <a:lumMod val="85000"/>
                </a:schemeClr>
              </a:solidFill>
              <a:latin typeface="Century" pitchFamily="18" charset="0"/>
            </a:endParaRPr>
          </a:p>
        </p:txBody>
      </p:sp>
      <p:sp>
        <p:nvSpPr>
          <p:cNvPr id="28" name="Rectangle 27"/>
          <p:cNvSpPr/>
          <p:nvPr/>
        </p:nvSpPr>
        <p:spPr>
          <a:xfrm>
            <a:off x="4116853" y="1732"/>
            <a:ext cx="8075147"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entury" pitchFamily="18" charset="0"/>
              </a:rPr>
              <a:t>The Quadruple Bonding Conundrum of C</a:t>
            </a:r>
            <a:r>
              <a:rPr lang="en-US" sz="2800" b="1" baseline="-25000" dirty="0">
                <a:solidFill>
                  <a:schemeClr val="bg1"/>
                </a:solidFill>
                <a:latin typeface="Century" pitchFamily="18" charset="0"/>
              </a:rPr>
              <a:t>2</a:t>
            </a:r>
          </a:p>
        </p:txBody>
      </p:sp>
      <p:sp>
        <p:nvSpPr>
          <p:cNvPr id="29" name="Slide Number Placeholder 28"/>
          <p:cNvSpPr>
            <a:spLocks noGrp="1"/>
          </p:cNvSpPr>
          <p:nvPr>
            <p:ph type="sldNum" sz="quarter" idx="12"/>
          </p:nvPr>
        </p:nvSpPr>
        <p:spPr>
          <a:xfrm>
            <a:off x="11115675" y="6489700"/>
            <a:ext cx="819149" cy="365125"/>
          </a:xfrm>
        </p:spPr>
        <p:txBody>
          <a:bodyPr/>
          <a:lstStyle/>
          <a:p>
            <a:fld id="{CC75E9F9-C243-4524-A2A8-22188A3EA96B}" type="slidenum">
              <a:rPr lang="en-IN" sz="1400" smtClean="0">
                <a:solidFill>
                  <a:schemeClr val="bg1"/>
                </a:solidFill>
                <a:latin typeface="Century" pitchFamily="18" charset="0"/>
              </a:rPr>
              <a:pPr/>
              <a:t>4</a:t>
            </a:fld>
            <a:endParaRPr lang="en-IN" sz="1400" dirty="0">
              <a:solidFill>
                <a:schemeClr val="bg1"/>
              </a:solidFill>
              <a:latin typeface="Century" pitchFamily="18" charset="0"/>
            </a:endParaRPr>
          </a:p>
        </p:txBody>
      </p:sp>
      <p:sp>
        <p:nvSpPr>
          <p:cNvPr id="27" name="Rectangle 26"/>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solidFill>
                <a:latin typeface="Century" pitchFamily="18" charset="0"/>
              </a:rPr>
              <a:t>Introduction</a:t>
            </a:r>
          </a:p>
          <a:p>
            <a:pPr algn="r"/>
            <a:r>
              <a:rPr lang="en-US" sz="1200" b="1" i="1" dirty="0">
                <a:solidFill>
                  <a:schemeClr val="bg2">
                    <a:lumMod val="50000"/>
                  </a:schemeClr>
                </a:solidFill>
                <a:latin typeface="Century" pitchFamily="18" charset="0"/>
              </a:rPr>
              <a:t>Methodology and Working Principle</a:t>
            </a:r>
          </a:p>
          <a:p>
            <a:pPr algn="r"/>
            <a:r>
              <a:rPr lang="en-US" sz="1200" b="1" i="1" dirty="0">
                <a:solidFill>
                  <a:schemeClr val="bg2">
                    <a:lumMod val="50000"/>
                  </a:schemeClr>
                </a:solidFill>
                <a:latin typeface="Century" pitchFamily="18" charset="0"/>
              </a:rPr>
              <a:t>Electronic States, Bonding and PECs</a:t>
            </a:r>
          </a:p>
          <a:p>
            <a:pPr algn="r"/>
            <a:r>
              <a:rPr lang="en-US" sz="1200" b="1" i="1" dirty="0">
                <a:solidFill>
                  <a:schemeClr val="bg2">
                    <a:lumMod val="50000"/>
                  </a:schemeClr>
                </a:solidFill>
                <a:latin typeface="Century" pitchFamily="18" charset="0"/>
              </a:rPr>
              <a:t>Concluding Remarks</a:t>
            </a:r>
          </a:p>
          <a:p>
            <a:pPr algn="r"/>
            <a:r>
              <a:rPr lang="en-US" sz="1200" b="1" i="1" dirty="0">
                <a:solidFill>
                  <a:schemeClr val="bg2">
                    <a:lumMod val="50000"/>
                  </a:schemeClr>
                </a:solidFill>
                <a:latin typeface="Century" pitchFamily="18" charset="0"/>
              </a:rPr>
              <a:t>Acknowledgement</a:t>
            </a:r>
            <a:endParaRPr lang="en-US" sz="1200" b="1" i="1" dirty="0">
              <a:latin typeface="Century" pitchFamily="18" charset="0"/>
            </a:endParaRPr>
          </a:p>
        </p:txBody>
      </p:sp>
      <p:pic>
        <p:nvPicPr>
          <p:cNvPr id="17" name="Picture 16">
            <a:extLst>
              <a:ext uri="{FF2B5EF4-FFF2-40B4-BE49-F238E27FC236}">
                <a16:creationId xmlns:a16="http://schemas.microsoft.com/office/drawing/2014/main" id="{EC616504-0DED-428E-A0C1-A513267FCF3F}"/>
              </a:ext>
            </a:extLst>
          </p:cNvPr>
          <p:cNvPicPr>
            <a:picLocks noChangeAspect="1"/>
          </p:cNvPicPr>
          <p:nvPr/>
        </p:nvPicPr>
        <p:blipFill rotWithShape="1">
          <a:blip r:embed="rId2"/>
          <a:srcRect t="13459" b="21389"/>
          <a:stretch/>
        </p:blipFill>
        <p:spPr>
          <a:xfrm>
            <a:off x="0" y="1437379"/>
            <a:ext cx="12192000" cy="4468122"/>
          </a:xfrm>
          <a:prstGeom prst="rect">
            <a:avLst/>
          </a:prstGeom>
        </p:spPr>
      </p:pic>
      <p:sp>
        <p:nvSpPr>
          <p:cNvPr id="18" name="TextBox 17">
            <a:extLst>
              <a:ext uri="{FF2B5EF4-FFF2-40B4-BE49-F238E27FC236}">
                <a16:creationId xmlns:a16="http://schemas.microsoft.com/office/drawing/2014/main" id="{8EE95937-C736-4547-AF6D-515AD40E1A8C}"/>
              </a:ext>
            </a:extLst>
          </p:cNvPr>
          <p:cNvSpPr txBox="1"/>
          <p:nvPr/>
        </p:nvSpPr>
        <p:spPr>
          <a:xfrm>
            <a:off x="323850" y="5821918"/>
            <a:ext cx="1457325" cy="369332"/>
          </a:xfrm>
          <a:prstGeom prst="rect">
            <a:avLst/>
          </a:prstGeom>
          <a:noFill/>
        </p:spPr>
        <p:txBody>
          <a:bodyPr wrap="square" rtlCol="0">
            <a:spAutoFit/>
          </a:bodyPr>
          <a:lstStyle/>
          <a:p>
            <a:r>
              <a:rPr lang="en-IN" dirty="0">
                <a:solidFill>
                  <a:schemeClr val="bg2">
                    <a:lumMod val="75000"/>
                  </a:schemeClr>
                </a:solidFill>
              </a:rPr>
              <a:t>four lines ?</a:t>
            </a:r>
          </a:p>
        </p:txBody>
      </p:sp>
      <p:sp>
        <p:nvSpPr>
          <p:cNvPr id="12" name="TextBox 11">
            <a:extLst>
              <a:ext uri="{FF2B5EF4-FFF2-40B4-BE49-F238E27FC236}">
                <a16:creationId xmlns:a16="http://schemas.microsoft.com/office/drawing/2014/main" id="{C90186D4-7E1D-4651-ACDA-A8C10252743F}"/>
              </a:ext>
            </a:extLst>
          </p:cNvPr>
          <p:cNvSpPr txBox="1"/>
          <p:nvPr/>
        </p:nvSpPr>
        <p:spPr>
          <a:xfrm>
            <a:off x="5926608" y="4400468"/>
            <a:ext cx="6355081" cy="1754326"/>
          </a:xfrm>
          <a:prstGeom prst="rect">
            <a:avLst/>
          </a:prstGeom>
          <a:noFill/>
        </p:spPr>
        <p:txBody>
          <a:bodyPr wrap="square">
            <a:spAutoFit/>
          </a:bodyPr>
          <a:lstStyle/>
          <a:p>
            <a:r>
              <a:rPr lang="en-US" sz="1800" b="1" i="0" u="none" strike="noStrike" baseline="0" dirty="0">
                <a:solidFill>
                  <a:srgbClr val="C00000"/>
                </a:solidFill>
                <a:latin typeface="Bookman Old Style" panose="02050604050505020204" pitchFamily="18" charset="0"/>
              </a:rPr>
              <a:t>“This seems unlikely to be the last word. It makes one wonder about the current understanding of chemical bonding that there is not even a consensus about this apparently simple molecule. That is not to say that the tools are inadequate; rather, they merely have different virtues.”</a:t>
            </a:r>
            <a:endParaRPr lang="en-IN" b="1" dirty="0">
              <a:solidFill>
                <a:srgbClr val="C00000"/>
              </a:solidFill>
              <a:latin typeface="Bookman Old Style" panose="02050604050505020204" pitchFamily="18" charset="0"/>
            </a:endParaRPr>
          </a:p>
        </p:txBody>
      </p:sp>
      <p:sp>
        <p:nvSpPr>
          <p:cNvPr id="15" name="Slide Number Placeholder 28">
            <a:extLst>
              <a:ext uri="{FF2B5EF4-FFF2-40B4-BE49-F238E27FC236}">
                <a16:creationId xmlns:a16="http://schemas.microsoft.com/office/drawing/2014/main" id="{550DB125-B527-1372-B5AD-9EFC737168E3}"/>
              </a:ext>
            </a:extLst>
          </p:cNvPr>
          <p:cNvSpPr txBox="1">
            <a:spLocks/>
          </p:cNvSpPr>
          <p:nvPr/>
        </p:nvSpPr>
        <p:spPr>
          <a:xfrm>
            <a:off x="11352462" y="6489699"/>
            <a:ext cx="81914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75E9F9-C243-4524-A2A8-22188A3EA96B}" type="slidenum">
              <a:rPr lang="en-IN" sz="1400" smtClean="0">
                <a:solidFill>
                  <a:schemeClr val="tx1"/>
                </a:solidFill>
                <a:latin typeface="Century" pitchFamily="18" charset="0"/>
              </a:rPr>
              <a:pPr/>
              <a:t>4</a:t>
            </a:fld>
            <a:endParaRPr lang="en-IN" sz="1400" dirty="0">
              <a:solidFill>
                <a:schemeClr val="tx1"/>
              </a:solidFill>
              <a:latin typeface="Century" pitchFamily="18" charset="0"/>
            </a:endParaRPr>
          </a:p>
        </p:txBody>
      </p:sp>
    </p:spTree>
    <p:extLst>
      <p:ext uri="{BB962C8B-B14F-4D97-AF65-F5344CB8AC3E}">
        <p14:creationId xmlns:p14="http://schemas.microsoft.com/office/powerpoint/2010/main" val="300209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482" y="942947"/>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Why “Quadruple Bonding in C</a:t>
            </a:r>
            <a:r>
              <a:rPr lang="en-US" sz="2800" b="1" baseline="-25000" dirty="0">
                <a:latin typeface="Century" panose="02040604050505020304" pitchFamily="18" charset="0"/>
              </a:rPr>
              <a:t>2 </a:t>
            </a:r>
            <a:r>
              <a:rPr lang="en-US" sz="2800" b="1" dirty="0">
                <a:latin typeface="Century" panose="02040604050505020304" pitchFamily="18" charset="0"/>
              </a:rPr>
              <a:t>” is Counterintuitive</a:t>
            </a:r>
          </a:p>
        </p:txBody>
      </p:sp>
      <p:sp>
        <p:nvSpPr>
          <p:cNvPr id="22" name="Rectangle 21"/>
          <p:cNvSpPr/>
          <p:nvPr/>
        </p:nvSpPr>
        <p:spPr>
          <a:xfrm>
            <a:off x="4044778" y="1732"/>
            <a:ext cx="8147222"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Nature of </a:t>
            </a:r>
            <a:r>
              <a:rPr lang="en-US" sz="3200" b="1" dirty="0" err="1">
                <a:solidFill>
                  <a:schemeClr val="bg1"/>
                </a:solidFill>
                <a:latin typeface="Century" pitchFamily="18" charset="0"/>
              </a:rPr>
              <a:t>Dicarbon</a:t>
            </a:r>
            <a:r>
              <a:rPr lang="en-US" sz="3200" b="1" dirty="0">
                <a:solidFill>
                  <a:schemeClr val="bg1"/>
                </a:solidFill>
                <a:latin typeface="Century" pitchFamily="18" charset="0"/>
              </a:rPr>
              <a:t>: C</a:t>
            </a:r>
            <a:r>
              <a:rPr lang="en-US" sz="3200" b="1" baseline="-25000" dirty="0">
                <a:solidFill>
                  <a:schemeClr val="bg1"/>
                </a:solidFill>
                <a:latin typeface="Century" pitchFamily="18" charset="0"/>
              </a:rPr>
              <a:t>2</a:t>
            </a:r>
          </a:p>
        </p:txBody>
      </p:sp>
      <p:sp>
        <p:nvSpPr>
          <p:cNvPr id="14" name="Slide Number Placeholder 28"/>
          <p:cNvSpPr>
            <a:spLocks noGrp="1"/>
          </p:cNvSpPr>
          <p:nvPr>
            <p:ph type="sldNum" sz="quarter" idx="12"/>
          </p:nvPr>
        </p:nvSpPr>
        <p:spPr>
          <a:xfrm>
            <a:off x="11360331" y="6492875"/>
            <a:ext cx="819149" cy="365125"/>
          </a:xfrm>
        </p:spPr>
        <p:txBody>
          <a:bodyPr/>
          <a:lstStyle/>
          <a:p>
            <a:fld id="{CC75E9F9-C243-4524-A2A8-22188A3EA96B}" type="slidenum">
              <a:rPr lang="en-IN" sz="1400" smtClean="0">
                <a:solidFill>
                  <a:schemeClr val="tx1"/>
                </a:solidFill>
                <a:latin typeface="Century" pitchFamily="18" charset="0"/>
              </a:rPr>
              <a:pPr/>
              <a:t>5</a:t>
            </a:fld>
            <a:endParaRPr lang="en-IN" sz="1400" dirty="0">
              <a:solidFill>
                <a:schemeClr val="tx1"/>
              </a:solidFill>
              <a:latin typeface="Century" pitchFamily="18" charset="0"/>
            </a:endParaRPr>
          </a:p>
        </p:txBody>
      </p:sp>
      <p:sp>
        <p:nvSpPr>
          <p:cNvPr id="21" name="Rectangle 20"/>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17" name="TextBox 16">
            <a:extLst>
              <a:ext uri="{FF2B5EF4-FFF2-40B4-BE49-F238E27FC236}">
                <a16:creationId xmlns:a16="http://schemas.microsoft.com/office/drawing/2014/main" id="{C61D9980-FA24-47BF-9453-440FBBCC15F7}"/>
              </a:ext>
            </a:extLst>
          </p:cNvPr>
          <p:cNvSpPr txBox="1"/>
          <p:nvPr/>
        </p:nvSpPr>
        <p:spPr>
          <a:xfrm>
            <a:off x="115362" y="6485493"/>
            <a:ext cx="10110788" cy="369332"/>
          </a:xfrm>
          <a:prstGeom prst="rect">
            <a:avLst/>
          </a:prstGeom>
          <a:noFill/>
        </p:spPr>
        <p:txBody>
          <a:bodyPr wrap="square">
            <a:spAutoFit/>
          </a:bodyPr>
          <a:lstStyle/>
          <a:p>
            <a:r>
              <a:rPr lang="en-IN" dirty="0">
                <a:hlinkClick r:id="rId2"/>
              </a:rPr>
              <a:t>https://www.chemistryviews.org/details/ezine/9017541/Why_Does_C2_Cause_so_Many_Problems.html</a:t>
            </a:r>
            <a:endParaRPr lang="en-IN" dirty="0"/>
          </a:p>
        </p:txBody>
      </p:sp>
      <p:graphicFrame>
        <p:nvGraphicFramePr>
          <p:cNvPr id="3" name="Table 2">
            <a:extLst>
              <a:ext uri="{FF2B5EF4-FFF2-40B4-BE49-F238E27FC236}">
                <a16:creationId xmlns:a16="http://schemas.microsoft.com/office/drawing/2014/main" id="{5438F242-1364-6233-9939-3B18972131D7}"/>
              </a:ext>
            </a:extLst>
          </p:cNvPr>
          <p:cNvGraphicFramePr>
            <a:graphicFrameLocks noGrp="1"/>
          </p:cNvGraphicFramePr>
          <p:nvPr>
            <p:extLst>
              <p:ext uri="{D42A27DB-BD31-4B8C-83A1-F6EECF244321}">
                <p14:modId xmlns:p14="http://schemas.microsoft.com/office/powerpoint/2010/main" val="628494372"/>
              </p:ext>
            </p:extLst>
          </p:nvPr>
        </p:nvGraphicFramePr>
        <p:xfrm>
          <a:off x="470483" y="2390247"/>
          <a:ext cx="6901670" cy="2360337"/>
        </p:xfrm>
        <a:graphic>
          <a:graphicData uri="http://schemas.openxmlformats.org/drawingml/2006/table">
            <a:tbl>
              <a:tblPr firstRow="1" bandRow="1">
                <a:tableStyleId>{C083E6E3-FA7D-4D7B-A595-EF9225AFEA82}</a:tableStyleId>
              </a:tblPr>
              <a:tblGrid>
                <a:gridCol w="2272521">
                  <a:extLst>
                    <a:ext uri="{9D8B030D-6E8A-4147-A177-3AD203B41FA5}">
                      <a16:colId xmlns:a16="http://schemas.microsoft.com/office/drawing/2014/main" val="20000"/>
                    </a:ext>
                  </a:extLst>
                </a:gridCol>
                <a:gridCol w="1854681">
                  <a:extLst>
                    <a:ext uri="{9D8B030D-6E8A-4147-A177-3AD203B41FA5}">
                      <a16:colId xmlns:a16="http://schemas.microsoft.com/office/drawing/2014/main" val="20001"/>
                    </a:ext>
                  </a:extLst>
                </a:gridCol>
                <a:gridCol w="2774468">
                  <a:extLst>
                    <a:ext uri="{9D8B030D-6E8A-4147-A177-3AD203B41FA5}">
                      <a16:colId xmlns:a16="http://schemas.microsoft.com/office/drawing/2014/main" val="20002"/>
                    </a:ext>
                  </a:extLst>
                </a:gridCol>
              </a:tblGrid>
              <a:tr h="1085174">
                <a:tc>
                  <a:txBody>
                    <a:bodyPr/>
                    <a:lstStyle/>
                    <a:p>
                      <a:endParaRPr lang="en-US" sz="2000" dirty="0">
                        <a:latin typeface="Century" panose="02040604050505020304" pitchFamily="18" charset="0"/>
                      </a:endParaRPr>
                    </a:p>
                  </a:txBody>
                  <a:tcPr/>
                </a:tc>
                <a:tc>
                  <a:txBody>
                    <a:bodyPr/>
                    <a:lstStyle/>
                    <a:p>
                      <a:pPr algn="ctr"/>
                      <a:r>
                        <a:rPr lang="en-US" sz="2000" dirty="0">
                          <a:latin typeface="Century" panose="02040604050505020304" pitchFamily="18" charset="0"/>
                        </a:rPr>
                        <a:t>Quadratic force constant </a:t>
                      </a:r>
                    </a:p>
                    <a:p>
                      <a:pPr algn="ctr"/>
                      <a:r>
                        <a:rPr lang="en-US" sz="2000" dirty="0">
                          <a:latin typeface="Century" panose="02040604050505020304" pitchFamily="18" charset="0"/>
                        </a:rPr>
                        <a:t>(</a:t>
                      </a:r>
                      <a:r>
                        <a:rPr lang="en-US" sz="2000" u="none" strike="noStrike" kern="1200" baseline="0" dirty="0" err="1">
                          <a:latin typeface="Century" panose="02040604050505020304" pitchFamily="18" charset="0"/>
                        </a:rPr>
                        <a:t>mdyn</a:t>
                      </a:r>
                      <a:r>
                        <a:rPr lang="en-US" sz="2000" u="none" strike="noStrike" kern="1200" baseline="0" dirty="0">
                          <a:latin typeface="Century" panose="02040604050505020304" pitchFamily="18" charset="0"/>
                        </a:rPr>
                        <a:t> Å</a:t>
                      </a:r>
                      <a:r>
                        <a:rPr lang="en-US" sz="2000" u="none" strike="noStrike" kern="1200" baseline="30000" dirty="0">
                          <a:latin typeface="Century" panose="02040604050505020304" pitchFamily="18" charset="0"/>
                        </a:rPr>
                        <a:t>-1</a:t>
                      </a:r>
                      <a:r>
                        <a:rPr lang="en-US" sz="2000" u="none" strike="noStrike" kern="1200" baseline="0" dirty="0">
                          <a:latin typeface="Century" panose="02040604050505020304" pitchFamily="18" charset="0"/>
                        </a:rPr>
                        <a:t>)</a:t>
                      </a:r>
                      <a:endParaRPr lang="en-US" sz="2000" baseline="0" dirty="0">
                        <a:latin typeface="Century" panose="02040604050505020304" pitchFamily="18" charset="0"/>
                      </a:endParaRPr>
                    </a:p>
                  </a:txBody>
                  <a:tcPr/>
                </a:tc>
                <a:tc>
                  <a:txBody>
                    <a:bodyPr/>
                    <a:lstStyle/>
                    <a:p>
                      <a:pPr algn="ctr"/>
                      <a:r>
                        <a:rPr lang="en-US" sz="2000" dirty="0">
                          <a:latin typeface="Century" panose="02040604050505020304" pitchFamily="18" charset="0"/>
                        </a:rPr>
                        <a:t>Vibrational frequency of</a:t>
                      </a:r>
                      <a:r>
                        <a:rPr lang="en-US" sz="2000" baseline="0" dirty="0">
                          <a:latin typeface="Century" panose="02040604050505020304" pitchFamily="18" charset="0"/>
                        </a:rPr>
                        <a:t> C-C stretching mode (cm</a:t>
                      </a:r>
                      <a:r>
                        <a:rPr lang="en-US" sz="2000" baseline="30000" dirty="0">
                          <a:latin typeface="Century" panose="02040604050505020304" pitchFamily="18" charset="0"/>
                        </a:rPr>
                        <a:t>-1</a:t>
                      </a:r>
                      <a:r>
                        <a:rPr lang="en-US" sz="2000" baseline="0" dirty="0">
                          <a:latin typeface="Century" panose="02040604050505020304" pitchFamily="18" charset="0"/>
                        </a:rPr>
                        <a:t>)</a:t>
                      </a:r>
                      <a:endParaRPr lang="en-US" sz="2000" dirty="0">
                        <a:latin typeface="Century" panose="02040604050505020304" pitchFamily="18" charset="0"/>
                      </a:endParaRPr>
                    </a:p>
                  </a:txBody>
                  <a:tcPr/>
                </a:tc>
                <a:extLst>
                  <a:ext uri="{0D108BD9-81ED-4DB2-BD59-A6C34878D82A}">
                    <a16:rowId xmlns:a16="http://schemas.microsoft.com/office/drawing/2014/main" val="10000"/>
                  </a:ext>
                </a:extLst>
              </a:tr>
              <a:tr h="732785">
                <a:tc>
                  <a:txBody>
                    <a:bodyPr/>
                    <a:lstStyle/>
                    <a:p>
                      <a:pPr algn="l"/>
                      <a:r>
                        <a:rPr lang="en-US" sz="2000" dirty="0">
                          <a:latin typeface="Century" panose="02040604050505020304" pitchFamily="18" charset="0"/>
                        </a:rPr>
                        <a:t>C</a:t>
                      </a:r>
                      <a:r>
                        <a:rPr lang="en-US" sz="2000" baseline="-25000" dirty="0">
                          <a:latin typeface="Century" panose="02040604050505020304" pitchFamily="18" charset="0"/>
                        </a:rPr>
                        <a:t>2</a:t>
                      </a:r>
                      <a:r>
                        <a:rPr lang="en-US" sz="2000" baseline="0" dirty="0">
                          <a:latin typeface="Century" panose="02040604050505020304" pitchFamily="18" charset="0"/>
                        </a:rPr>
                        <a:t> (ground state)</a:t>
                      </a:r>
                      <a:endParaRPr lang="en-US" sz="2000" dirty="0">
                        <a:latin typeface="Century" panose="02040604050505020304" pitchFamily="18" charset="0"/>
                      </a:endParaRPr>
                    </a:p>
                  </a:txBody>
                  <a:tcPr/>
                </a:tc>
                <a:tc>
                  <a:txBody>
                    <a:bodyPr/>
                    <a:lstStyle/>
                    <a:p>
                      <a:pPr algn="ctr"/>
                      <a:r>
                        <a:rPr lang="en-US" sz="2000" u="none" strike="noStrike" kern="1200" baseline="0" dirty="0">
                          <a:latin typeface="Century" panose="02040604050505020304" pitchFamily="18" charset="0"/>
                        </a:rPr>
                        <a:t>12.18</a:t>
                      </a:r>
                      <a:endParaRPr lang="en-US" sz="2000" dirty="0">
                        <a:latin typeface="Century" panose="02040604050505020304" pitchFamily="18" charset="0"/>
                      </a:endParaRPr>
                    </a:p>
                  </a:txBody>
                  <a:tcPr/>
                </a:tc>
                <a:tc>
                  <a:txBody>
                    <a:bodyPr/>
                    <a:lstStyle/>
                    <a:p>
                      <a:pPr algn="ctr"/>
                      <a:r>
                        <a:rPr lang="en-US" sz="2000" dirty="0">
                          <a:latin typeface="Century" panose="02040604050505020304" pitchFamily="18" charset="0"/>
                        </a:rPr>
                        <a:t>1855</a:t>
                      </a:r>
                    </a:p>
                  </a:txBody>
                  <a:tcPr/>
                </a:tc>
                <a:extLst>
                  <a:ext uri="{0D108BD9-81ED-4DB2-BD59-A6C34878D82A}">
                    <a16:rowId xmlns:a16="http://schemas.microsoft.com/office/drawing/2014/main" val="10001"/>
                  </a:ext>
                </a:extLst>
              </a:tr>
              <a:tr h="542378">
                <a:tc>
                  <a:txBody>
                    <a:bodyPr/>
                    <a:lstStyle/>
                    <a:p>
                      <a:pPr algn="l"/>
                      <a:r>
                        <a:rPr lang="en-US" sz="2000" dirty="0">
                          <a:latin typeface="Century" panose="02040604050505020304" pitchFamily="18" charset="0"/>
                        </a:rPr>
                        <a:t>Acetylene</a:t>
                      </a:r>
                    </a:p>
                  </a:txBody>
                  <a:tcPr/>
                </a:tc>
                <a:tc>
                  <a:txBody>
                    <a:bodyPr/>
                    <a:lstStyle/>
                    <a:p>
                      <a:pPr algn="ctr"/>
                      <a:r>
                        <a:rPr lang="en-US" sz="2000" dirty="0">
                          <a:latin typeface="Century" panose="02040604050505020304" pitchFamily="18" charset="0"/>
                        </a:rPr>
                        <a:t>15.80</a:t>
                      </a:r>
                    </a:p>
                  </a:txBody>
                  <a:tcPr/>
                </a:tc>
                <a:tc>
                  <a:txBody>
                    <a:bodyPr/>
                    <a:lstStyle/>
                    <a:p>
                      <a:pPr algn="ctr"/>
                      <a:r>
                        <a:rPr lang="en-US" sz="2000" dirty="0">
                          <a:latin typeface="Century" panose="02040604050505020304" pitchFamily="18" charset="0"/>
                        </a:rPr>
                        <a:t>1974</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61680F78-66A8-2D95-16F6-87B17644226D}"/>
              </a:ext>
            </a:extLst>
          </p:cNvPr>
          <p:cNvSpPr txBox="1"/>
          <p:nvPr/>
        </p:nvSpPr>
        <p:spPr>
          <a:xfrm>
            <a:off x="8029023" y="2634604"/>
            <a:ext cx="3413678" cy="1815882"/>
          </a:xfrm>
          <a:prstGeom prst="rect">
            <a:avLst/>
          </a:prstGeom>
          <a:noFill/>
        </p:spPr>
        <p:txBody>
          <a:bodyPr wrap="square" rtlCol="0">
            <a:spAutoFit/>
          </a:bodyPr>
          <a:lstStyle/>
          <a:p>
            <a:pPr algn="ctr"/>
            <a:r>
              <a:rPr lang="en-US" sz="2800" dirty="0">
                <a:solidFill>
                  <a:srgbClr val="C00000"/>
                </a:solidFill>
                <a:latin typeface="Century" panose="02040604050505020304" pitchFamily="18" charset="0"/>
              </a:rPr>
              <a:t>The values indicate bonding in C</a:t>
            </a:r>
            <a:r>
              <a:rPr lang="en-US" sz="2800" baseline="-25000" dirty="0">
                <a:solidFill>
                  <a:srgbClr val="C00000"/>
                </a:solidFill>
                <a:latin typeface="Century" panose="02040604050505020304" pitchFamily="18" charset="0"/>
              </a:rPr>
              <a:t>2</a:t>
            </a:r>
            <a:r>
              <a:rPr lang="en-US" sz="2800" dirty="0">
                <a:solidFill>
                  <a:srgbClr val="C00000"/>
                </a:solidFill>
                <a:latin typeface="Century" panose="02040604050505020304" pitchFamily="18" charset="0"/>
              </a:rPr>
              <a:t> is weaker compared to acetylene</a:t>
            </a:r>
          </a:p>
        </p:txBody>
      </p:sp>
      <p:sp>
        <p:nvSpPr>
          <p:cNvPr id="6" name="Right Arrow 7">
            <a:extLst>
              <a:ext uri="{FF2B5EF4-FFF2-40B4-BE49-F238E27FC236}">
                <a16:creationId xmlns:a16="http://schemas.microsoft.com/office/drawing/2014/main" id="{F51E8794-D544-BD66-302B-DE0347E8AFCC}"/>
              </a:ext>
            </a:extLst>
          </p:cNvPr>
          <p:cNvSpPr/>
          <p:nvPr/>
        </p:nvSpPr>
        <p:spPr>
          <a:xfrm rot="8252717">
            <a:off x="7332853" y="3232961"/>
            <a:ext cx="922119" cy="35661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159FAD6-C7DA-2BDD-5EDD-AA81F08FC34E}"/>
              </a:ext>
            </a:extLst>
          </p:cNvPr>
          <p:cNvSpPr/>
          <p:nvPr/>
        </p:nvSpPr>
        <p:spPr>
          <a:xfrm>
            <a:off x="115362" y="6058063"/>
            <a:ext cx="11839851" cy="369332"/>
          </a:xfrm>
          <a:prstGeom prst="rect">
            <a:avLst/>
          </a:prstGeom>
        </p:spPr>
        <p:txBody>
          <a:bodyPr wrap="square">
            <a:spAutoFit/>
          </a:bodyPr>
          <a:lstStyle/>
          <a:p>
            <a:r>
              <a:rPr lang="en-US" dirty="0" err="1">
                <a:solidFill>
                  <a:srgbClr val="C00000"/>
                </a:solidFill>
                <a:latin typeface="Bookman Old Style" panose="02050604050505020204" pitchFamily="18" charset="0"/>
              </a:rPr>
              <a:t>Frenking</a:t>
            </a:r>
            <a:r>
              <a:rPr lang="en-US" dirty="0">
                <a:solidFill>
                  <a:srgbClr val="C00000"/>
                </a:solidFill>
                <a:latin typeface="Bookman Old Style" panose="02050604050505020204" pitchFamily="18" charset="0"/>
              </a:rPr>
              <a:t>, G. et al. </a:t>
            </a:r>
            <a:r>
              <a:rPr lang="en-US" i="1" dirty="0" err="1">
                <a:solidFill>
                  <a:srgbClr val="C00000"/>
                </a:solidFill>
                <a:latin typeface="Bookman Old Style" panose="02050604050505020204" pitchFamily="18" charset="0"/>
              </a:rPr>
              <a:t>Angew</a:t>
            </a:r>
            <a:r>
              <a:rPr lang="en-US" i="1" dirty="0">
                <a:solidFill>
                  <a:srgbClr val="C00000"/>
                </a:solidFill>
                <a:latin typeface="Bookman Old Style" panose="02050604050505020204" pitchFamily="18" charset="0"/>
              </a:rPr>
              <a:t>. Chem. Int. Ed. </a:t>
            </a:r>
            <a:r>
              <a:rPr lang="en-US" b="1" dirty="0">
                <a:solidFill>
                  <a:srgbClr val="C00000"/>
                </a:solidFill>
                <a:latin typeface="Bookman Old Style" panose="02050604050505020204" pitchFamily="18" charset="0"/>
              </a:rPr>
              <a:t>2013</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52</a:t>
            </a:r>
            <a:r>
              <a:rPr lang="en-US" dirty="0">
                <a:solidFill>
                  <a:srgbClr val="C00000"/>
                </a:solidFill>
                <a:latin typeface="Bookman Old Style" panose="02050604050505020204" pitchFamily="18" charset="0"/>
              </a:rPr>
              <a:t>, 5922; </a:t>
            </a:r>
            <a:r>
              <a:rPr lang="en-US" dirty="0" err="1">
                <a:solidFill>
                  <a:srgbClr val="C00000"/>
                </a:solidFill>
                <a:latin typeface="Bookman Old Style" panose="02050604050505020204" pitchFamily="18" charset="0"/>
              </a:rPr>
              <a:t>Piris</a:t>
            </a:r>
            <a:r>
              <a:rPr lang="en-US" dirty="0">
                <a:solidFill>
                  <a:srgbClr val="C00000"/>
                </a:solidFill>
                <a:latin typeface="Bookman Old Style" panose="02050604050505020204" pitchFamily="18" charset="0"/>
              </a:rPr>
              <a:t>, M. et al. </a:t>
            </a:r>
            <a:r>
              <a:rPr lang="en-US" i="1" dirty="0">
                <a:solidFill>
                  <a:srgbClr val="C00000"/>
                </a:solidFill>
                <a:latin typeface="Bookman Old Style" panose="02050604050505020204" pitchFamily="18" charset="0"/>
              </a:rPr>
              <a:t>Chem. Eur. J. </a:t>
            </a:r>
            <a:r>
              <a:rPr lang="en-US" b="1" dirty="0">
                <a:solidFill>
                  <a:srgbClr val="C00000"/>
                </a:solidFill>
                <a:latin typeface="Bookman Old Style" panose="02050604050505020204" pitchFamily="18" charset="0"/>
              </a:rPr>
              <a:t>2016</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22</a:t>
            </a:r>
            <a:r>
              <a:rPr lang="en-US" dirty="0">
                <a:solidFill>
                  <a:srgbClr val="C00000"/>
                </a:solidFill>
                <a:latin typeface="Bookman Old Style" panose="02050604050505020204" pitchFamily="18" charset="0"/>
              </a:rPr>
              <a:t>, 4109</a:t>
            </a:r>
            <a:r>
              <a:rPr lang="en-US" i="1" dirty="0">
                <a:solidFill>
                  <a:srgbClr val="C00000"/>
                </a:solidFill>
                <a:latin typeface="Bookman Old Style" panose="02050604050505020204" pitchFamily="18" charset="0"/>
              </a:rPr>
              <a:t> </a:t>
            </a:r>
          </a:p>
        </p:txBody>
      </p:sp>
    </p:spTree>
    <p:extLst>
      <p:ext uri="{BB962C8B-B14F-4D97-AF65-F5344CB8AC3E}">
        <p14:creationId xmlns:p14="http://schemas.microsoft.com/office/powerpoint/2010/main" val="104372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482" y="942947"/>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Why “Quadruple Bonding in C</a:t>
            </a:r>
            <a:r>
              <a:rPr lang="en-US" sz="2800" b="1" baseline="-25000" dirty="0">
                <a:latin typeface="Century" panose="02040604050505020304" pitchFamily="18" charset="0"/>
              </a:rPr>
              <a:t>2 </a:t>
            </a:r>
            <a:r>
              <a:rPr lang="en-US" sz="2800" b="1" dirty="0">
                <a:latin typeface="Century" panose="02040604050505020304" pitchFamily="18" charset="0"/>
              </a:rPr>
              <a:t>” is Counterintuitive</a:t>
            </a:r>
          </a:p>
        </p:txBody>
      </p:sp>
      <p:sp>
        <p:nvSpPr>
          <p:cNvPr id="22" name="Rectangle 21"/>
          <p:cNvSpPr/>
          <p:nvPr/>
        </p:nvSpPr>
        <p:spPr>
          <a:xfrm>
            <a:off x="4044778" y="1732"/>
            <a:ext cx="8147222"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Nature of </a:t>
            </a:r>
            <a:r>
              <a:rPr lang="en-US" sz="3200" b="1" dirty="0" err="1">
                <a:solidFill>
                  <a:schemeClr val="bg1"/>
                </a:solidFill>
                <a:latin typeface="Century" pitchFamily="18" charset="0"/>
              </a:rPr>
              <a:t>Dicarbon</a:t>
            </a:r>
            <a:r>
              <a:rPr lang="en-US" sz="3200" b="1" dirty="0">
                <a:solidFill>
                  <a:schemeClr val="bg1"/>
                </a:solidFill>
                <a:latin typeface="Century" pitchFamily="18" charset="0"/>
              </a:rPr>
              <a:t>: C</a:t>
            </a:r>
            <a:r>
              <a:rPr lang="en-US" sz="3200" b="1" baseline="-25000" dirty="0">
                <a:solidFill>
                  <a:schemeClr val="bg1"/>
                </a:solidFill>
                <a:latin typeface="Century" pitchFamily="18" charset="0"/>
              </a:rPr>
              <a:t>2</a:t>
            </a:r>
          </a:p>
        </p:txBody>
      </p:sp>
      <p:sp>
        <p:nvSpPr>
          <p:cNvPr id="14" name="Slide Number Placeholder 28"/>
          <p:cNvSpPr>
            <a:spLocks noGrp="1"/>
          </p:cNvSpPr>
          <p:nvPr>
            <p:ph type="sldNum" sz="quarter" idx="12"/>
          </p:nvPr>
        </p:nvSpPr>
        <p:spPr>
          <a:xfrm>
            <a:off x="11360331" y="6492875"/>
            <a:ext cx="819149" cy="365125"/>
          </a:xfrm>
        </p:spPr>
        <p:txBody>
          <a:bodyPr/>
          <a:lstStyle/>
          <a:p>
            <a:fld id="{CC75E9F9-C243-4524-A2A8-22188A3EA96B}" type="slidenum">
              <a:rPr lang="en-IN" sz="1400" smtClean="0">
                <a:solidFill>
                  <a:schemeClr val="tx1"/>
                </a:solidFill>
                <a:latin typeface="Century" pitchFamily="18" charset="0"/>
              </a:rPr>
              <a:pPr/>
              <a:t>6</a:t>
            </a:fld>
            <a:endParaRPr lang="en-IN" sz="1400" dirty="0">
              <a:solidFill>
                <a:schemeClr val="tx1"/>
              </a:solidFill>
              <a:latin typeface="Century" pitchFamily="18" charset="0"/>
            </a:endParaRPr>
          </a:p>
        </p:txBody>
      </p:sp>
      <p:sp>
        <p:nvSpPr>
          <p:cNvPr id="21" name="Rectangle 20"/>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solidFill>
                <a:latin typeface="Century" pitchFamily="18" charset="0"/>
              </a:rPr>
              <a:t>Introduction</a:t>
            </a:r>
          </a:p>
          <a:p>
            <a:pPr algn="r"/>
            <a:r>
              <a:rPr lang="en-US" sz="1200" b="1" dirty="0">
                <a:solidFill>
                  <a:schemeClr val="bg2">
                    <a:lumMod val="50000"/>
                  </a:schemeClr>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16" name="Rectangle 15">
            <a:extLst>
              <a:ext uri="{FF2B5EF4-FFF2-40B4-BE49-F238E27FC236}">
                <a16:creationId xmlns:a16="http://schemas.microsoft.com/office/drawing/2014/main" id="{A56B44F5-7532-446E-A164-B95C9E888EA7}"/>
              </a:ext>
            </a:extLst>
          </p:cNvPr>
          <p:cNvSpPr/>
          <p:nvPr/>
        </p:nvSpPr>
        <p:spPr>
          <a:xfrm>
            <a:off x="115362" y="6093508"/>
            <a:ext cx="11813059" cy="369332"/>
          </a:xfrm>
          <a:prstGeom prst="rect">
            <a:avLst/>
          </a:prstGeom>
        </p:spPr>
        <p:txBody>
          <a:bodyPr wrap="square">
            <a:spAutoFit/>
          </a:bodyPr>
          <a:lstStyle/>
          <a:p>
            <a:r>
              <a:rPr lang="en-US" dirty="0" err="1">
                <a:solidFill>
                  <a:srgbClr val="C00000"/>
                </a:solidFill>
                <a:latin typeface="Bookman Old Style" panose="02050604050505020204" pitchFamily="18" charset="0"/>
              </a:rPr>
              <a:t>Frenking</a:t>
            </a:r>
            <a:r>
              <a:rPr lang="en-US" dirty="0">
                <a:solidFill>
                  <a:srgbClr val="C00000"/>
                </a:solidFill>
                <a:latin typeface="Bookman Old Style" panose="02050604050505020204" pitchFamily="18" charset="0"/>
              </a:rPr>
              <a:t>, G. et al. </a:t>
            </a:r>
            <a:r>
              <a:rPr lang="en-US" i="1" dirty="0" err="1">
                <a:solidFill>
                  <a:srgbClr val="C00000"/>
                </a:solidFill>
                <a:latin typeface="Bookman Old Style" panose="02050604050505020204" pitchFamily="18" charset="0"/>
              </a:rPr>
              <a:t>Angew</a:t>
            </a:r>
            <a:r>
              <a:rPr lang="en-US" i="1" dirty="0">
                <a:solidFill>
                  <a:srgbClr val="C00000"/>
                </a:solidFill>
                <a:latin typeface="Bookman Old Style" panose="02050604050505020204" pitchFamily="18" charset="0"/>
              </a:rPr>
              <a:t>. Chem. Int. Ed. </a:t>
            </a:r>
            <a:r>
              <a:rPr lang="en-US" b="1" dirty="0">
                <a:solidFill>
                  <a:srgbClr val="C00000"/>
                </a:solidFill>
                <a:latin typeface="Bookman Old Style" panose="02050604050505020204" pitchFamily="18" charset="0"/>
              </a:rPr>
              <a:t>2013</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52</a:t>
            </a:r>
            <a:r>
              <a:rPr lang="en-US" dirty="0">
                <a:solidFill>
                  <a:srgbClr val="C00000"/>
                </a:solidFill>
                <a:latin typeface="Bookman Old Style" panose="02050604050505020204" pitchFamily="18" charset="0"/>
              </a:rPr>
              <a:t>, 5922; </a:t>
            </a:r>
            <a:r>
              <a:rPr lang="en-US" dirty="0" err="1">
                <a:solidFill>
                  <a:srgbClr val="C00000"/>
                </a:solidFill>
                <a:latin typeface="Bookman Old Style" panose="02050604050505020204" pitchFamily="18" charset="0"/>
              </a:rPr>
              <a:t>Grunenberg</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Chem. Eur. J. </a:t>
            </a:r>
            <a:r>
              <a:rPr lang="en-US" b="1" dirty="0">
                <a:solidFill>
                  <a:srgbClr val="C00000"/>
                </a:solidFill>
                <a:latin typeface="Bookman Old Style" panose="02050604050505020204" pitchFamily="18" charset="0"/>
              </a:rPr>
              <a:t>2016</a:t>
            </a:r>
            <a:r>
              <a:rPr lang="en-US" dirty="0">
                <a:solidFill>
                  <a:srgbClr val="C00000"/>
                </a:solidFill>
                <a:latin typeface="Bookman Old Style" panose="02050604050505020204" pitchFamily="18" charset="0"/>
              </a:rPr>
              <a:t>, </a:t>
            </a:r>
            <a:r>
              <a:rPr lang="en-US" i="1" dirty="0">
                <a:solidFill>
                  <a:srgbClr val="C00000"/>
                </a:solidFill>
                <a:latin typeface="Bookman Old Style" panose="02050604050505020204" pitchFamily="18" charset="0"/>
              </a:rPr>
              <a:t>21,</a:t>
            </a:r>
            <a:r>
              <a:rPr lang="en-US" dirty="0">
                <a:solidFill>
                  <a:srgbClr val="C00000"/>
                </a:solidFill>
                <a:latin typeface="Bookman Old Style" panose="02050604050505020204" pitchFamily="18" charset="0"/>
              </a:rPr>
              <a:t> 17126</a:t>
            </a:r>
            <a:r>
              <a:rPr lang="en-US" i="1" dirty="0">
                <a:solidFill>
                  <a:srgbClr val="C00000"/>
                </a:solidFill>
                <a:latin typeface="Bookman Old Style" panose="02050604050505020204" pitchFamily="18" charset="0"/>
              </a:rPr>
              <a:t> </a:t>
            </a:r>
          </a:p>
        </p:txBody>
      </p:sp>
      <p:graphicFrame>
        <p:nvGraphicFramePr>
          <p:cNvPr id="11" name="Table 10">
            <a:extLst>
              <a:ext uri="{FF2B5EF4-FFF2-40B4-BE49-F238E27FC236}">
                <a16:creationId xmlns:a16="http://schemas.microsoft.com/office/drawing/2014/main" id="{00A38514-8A01-4091-8EAF-FF6618A57FD9}"/>
              </a:ext>
            </a:extLst>
          </p:cNvPr>
          <p:cNvGraphicFramePr>
            <a:graphicFrameLocks noGrp="1"/>
          </p:cNvGraphicFramePr>
          <p:nvPr/>
        </p:nvGraphicFramePr>
        <p:xfrm>
          <a:off x="7700341" y="1841241"/>
          <a:ext cx="4069565" cy="2489200"/>
        </p:xfrm>
        <a:graphic>
          <a:graphicData uri="http://schemas.openxmlformats.org/drawingml/2006/table">
            <a:tbl>
              <a:tblPr firstRow="1" bandRow="1">
                <a:tableStyleId>{93296810-A885-4BE3-A3E7-6D5BEEA58F35}</a:tableStyleId>
              </a:tblPr>
              <a:tblGrid>
                <a:gridCol w="2255111">
                  <a:extLst>
                    <a:ext uri="{9D8B030D-6E8A-4147-A177-3AD203B41FA5}">
                      <a16:colId xmlns:a16="http://schemas.microsoft.com/office/drawing/2014/main" val="20000"/>
                    </a:ext>
                  </a:extLst>
                </a:gridCol>
                <a:gridCol w="1814454">
                  <a:extLst>
                    <a:ext uri="{9D8B030D-6E8A-4147-A177-3AD203B41FA5}">
                      <a16:colId xmlns:a16="http://schemas.microsoft.com/office/drawing/2014/main" val="20001"/>
                    </a:ext>
                  </a:extLst>
                </a:gridCol>
              </a:tblGrid>
              <a:tr h="176153">
                <a:tc gridSpan="2">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endParaRPr lang="en-US" sz="2000" b="1" baseline="30000" dirty="0">
                        <a:solidFill>
                          <a:schemeClr val="tx1"/>
                        </a:solidFill>
                        <a:latin typeface="Century" panose="02040604050505020304" pitchFamily="18" charset="0"/>
                      </a:endParaRPr>
                    </a:p>
                  </a:txBody>
                  <a:tcPr/>
                </a:tc>
                <a:tc hMerge="1">
                  <a:txBody>
                    <a:bodyPr/>
                    <a:lstStyle/>
                    <a:p>
                      <a:endParaRPr lang="en-US" dirty="0"/>
                    </a:p>
                  </a:txBody>
                  <a:tcPr/>
                </a:tc>
                <a:extLst>
                  <a:ext uri="{0D108BD9-81ED-4DB2-BD59-A6C34878D82A}">
                    <a16:rowId xmlns:a16="http://schemas.microsoft.com/office/drawing/2014/main" val="10000"/>
                  </a:ext>
                </a:extLst>
              </a:tr>
              <a:tr h="292642">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b="1" u="none" strike="noStrike" kern="1200" baseline="0" dirty="0">
                          <a:latin typeface="Century" panose="02040604050505020304" pitchFamily="18" charset="0"/>
                        </a:rPr>
                        <a:t>Molecule</a:t>
                      </a:r>
                      <a:endParaRPr lang="en-US" sz="2000" b="1" dirty="0">
                        <a:solidFill>
                          <a:srgbClr val="C00000"/>
                        </a:solidFill>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b="1" u="none" strike="noStrike" kern="1200" baseline="0" dirty="0">
                          <a:latin typeface="Century" panose="02040604050505020304" pitchFamily="18" charset="0"/>
                        </a:rPr>
                        <a:t>Effective Bond Order</a:t>
                      </a:r>
                    </a:p>
                    <a:p>
                      <a:pPr algn="ctr"/>
                      <a:r>
                        <a:rPr lang="en-US" sz="2000" b="1" u="none" strike="noStrike" kern="1200" baseline="0" dirty="0">
                          <a:solidFill>
                            <a:srgbClr val="C00000"/>
                          </a:solidFill>
                          <a:latin typeface="Century" panose="02040604050505020304" pitchFamily="18" charset="0"/>
                        </a:rPr>
                        <a:t>(EBO)</a:t>
                      </a:r>
                      <a:endParaRPr lang="en-US" sz="2000" b="1" dirty="0">
                        <a:solidFill>
                          <a:srgbClr val="C00000"/>
                        </a:solidFill>
                        <a:latin typeface="Century" panose="02040604050505020304" pitchFamily="18" charset="0"/>
                      </a:endParaRPr>
                    </a:p>
                  </a:txBody>
                  <a:tcPr/>
                </a:tc>
                <a:extLst>
                  <a:ext uri="{0D108BD9-81ED-4DB2-BD59-A6C34878D82A}">
                    <a16:rowId xmlns:a16="http://schemas.microsoft.com/office/drawing/2014/main" val="10001"/>
                  </a:ext>
                </a:extLst>
              </a:tr>
              <a:tr h="377403">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u="none" strike="noStrike" kern="1200" baseline="0" dirty="0">
                          <a:latin typeface="Century" panose="02040604050505020304" pitchFamily="18" charset="0"/>
                        </a:rPr>
                        <a:t>Acetylene</a:t>
                      </a:r>
                      <a:endParaRPr lang="en-US" sz="2000" dirty="0">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u="none" strike="noStrike" kern="1200" baseline="0" dirty="0">
                          <a:latin typeface="Century" panose="02040604050505020304" pitchFamily="18" charset="0"/>
                        </a:rPr>
                        <a:t>2.86</a:t>
                      </a:r>
                      <a:endParaRPr lang="en-US" sz="2000" dirty="0">
                        <a:latin typeface="Century" panose="02040604050505020304" pitchFamily="18" charset="0"/>
                      </a:endParaRPr>
                    </a:p>
                  </a:txBody>
                  <a:tcPr/>
                </a:tc>
                <a:extLst>
                  <a:ext uri="{0D108BD9-81ED-4DB2-BD59-A6C34878D82A}">
                    <a16:rowId xmlns:a16="http://schemas.microsoft.com/office/drawing/2014/main" val="10002"/>
                  </a:ext>
                </a:extLst>
              </a:tr>
              <a:tr h="377403">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dirty="0">
                          <a:solidFill>
                            <a:schemeClr val="accent1">
                              <a:lumMod val="75000"/>
                            </a:schemeClr>
                          </a:solidFill>
                          <a:latin typeface="Century" panose="02040604050505020304" pitchFamily="18" charset="0"/>
                        </a:rPr>
                        <a:t>C</a:t>
                      </a:r>
                      <a:r>
                        <a:rPr lang="en-US" sz="2000" baseline="-25000" dirty="0">
                          <a:solidFill>
                            <a:schemeClr val="accent1">
                              <a:lumMod val="75000"/>
                            </a:schemeClr>
                          </a:solidFill>
                          <a:latin typeface="Century" panose="02040604050505020304" pitchFamily="18" charset="0"/>
                        </a:rPr>
                        <a:t>2</a:t>
                      </a:r>
                      <a:endParaRPr lang="en-US" sz="2000" dirty="0">
                        <a:solidFill>
                          <a:schemeClr val="accent1">
                            <a:lumMod val="75000"/>
                          </a:schemeClr>
                        </a:solidFill>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u="none" strike="noStrike" kern="1200" baseline="0" dirty="0">
                          <a:solidFill>
                            <a:schemeClr val="accent1">
                              <a:lumMod val="75000"/>
                            </a:schemeClr>
                          </a:solidFill>
                          <a:latin typeface="Century" panose="02040604050505020304" pitchFamily="18" charset="0"/>
                        </a:rPr>
                        <a:t>2.16</a:t>
                      </a:r>
                      <a:endParaRPr lang="en-US" sz="2000" dirty="0">
                        <a:solidFill>
                          <a:schemeClr val="accent1">
                            <a:lumMod val="75000"/>
                          </a:schemeClr>
                        </a:solidFill>
                        <a:latin typeface="Century" panose="02040604050505020304" pitchFamily="18" charset="0"/>
                      </a:endParaRPr>
                    </a:p>
                  </a:txBody>
                  <a:tcPr/>
                </a:tc>
                <a:extLst>
                  <a:ext uri="{0D108BD9-81ED-4DB2-BD59-A6C34878D82A}">
                    <a16:rowId xmlns:a16="http://schemas.microsoft.com/office/drawing/2014/main" val="10003"/>
                  </a:ext>
                </a:extLst>
              </a:tr>
              <a:tr h="292642">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u="none" strike="noStrike" kern="1200" baseline="0" dirty="0">
                          <a:latin typeface="Century" panose="02040604050505020304" pitchFamily="18" charset="0"/>
                        </a:rPr>
                        <a:t>Ethylene</a:t>
                      </a:r>
                      <a:endParaRPr lang="en-US" sz="2000" dirty="0">
                        <a:latin typeface="Century" panose="02040604050505020304" pitchFamily="18" charset="0"/>
                      </a:endParaRPr>
                    </a:p>
                  </a:txBody>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000" u="none" strike="noStrike" kern="1200" baseline="0" dirty="0">
                          <a:latin typeface="Century" panose="02040604050505020304" pitchFamily="18" charset="0"/>
                        </a:rPr>
                        <a:t>1.93</a:t>
                      </a:r>
                      <a:endParaRPr lang="en-US" sz="2000" dirty="0">
                        <a:latin typeface="Century" panose="02040604050505020304" pitchFamily="18" charset="0"/>
                      </a:endParaRPr>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BBBECD72-A01E-40A3-8D2E-B39B4CAB60A4}"/>
              </a:ext>
            </a:extLst>
          </p:cNvPr>
          <p:cNvPicPr>
            <a:picLocks noChangeAspect="1"/>
          </p:cNvPicPr>
          <p:nvPr/>
        </p:nvPicPr>
        <p:blipFill rotWithShape="1">
          <a:blip r:embed="rId2"/>
          <a:srcRect l="1977" t="1204" r="7542" b="-1204"/>
          <a:stretch/>
        </p:blipFill>
        <p:spPr>
          <a:xfrm>
            <a:off x="115362" y="1841241"/>
            <a:ext cx="7141197" cy="4020345"/>
          </a:xfrm>
          <a:prstGeom prst="rect">
            <a:avLst/>
          </a:prstGeom>
        </p:spPr>
      </p:pic>
      <p:sp>
        <p:nvSpPr>
          <p:cNvPr id="17" name="TextBox 16">
            <a:extLst>
              <a:ext uri="{FF2B5EF4-FFF2-40B4-BE49-F238E27FC236}">
                <a16:creationId xmlns:a16="http://schemas.microsoft.com/office/drawing/2014/main" id="{C61D9980-FA24-47BF-9453-440FBBCC15F7}"/>
              </a:ext>
            </a:extLst>
          </p:cNvPr>
          <p:cNvSpPr txBox="1"/>
          <p:nvPr/>
        </p:nvSpPr>
        <p:spPr>
          <a:xfrm>
            <a:off x="115362" y="6485493"/>
            <a:ext cx="10110788" cy="369332"/>
          </a:xfrm>
          <a:prstGeom prst="rect">
            <a:avLst/>
          </a:prstGeom>
          <a:noFill/>
        </p:spPr>
        <p:txBody>
          <a:bodyPr wrap="square">
            <a:spAutoFit/>
          </a:bodyPr>
          <a:lstStyle/>
          <a:p>
            <a:r>
              <a:rPr lang="en-IN" dirty="0">
                <a:hlinkClick r:id="rId3"/>
              </a:rPr>
              <a:t>https://www.chemistryviews.org/details/ezine/9017541/Why_Does_C2_Cause_so_Many_Problems.html</a:t>
            </a:r>
            <a:endParaRPr lang="en-IN" dirty="0"/>
          </a:p>
        </p:txBody>
      </p:sp>
    </p:spTree>
    <p:extLst>
      <p:ext uri="{BB962C8B-B14F-4D97-AF65-F5344CB8AC3E}">
        <p14:creationId xmlns:p14="http://schemas.microsoft.com/office/powerpoint/2010/main" val="172044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rot="5400000" flipH="1" flipV="1">
            <a:off x="5048765" y="3524767"/>
            <a:ext cx="3886202" cy="116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6986032" y="5447821"/>
            <a:ext cx="3276600" cy="258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7226300" y="2578100"/>
            <a:ext cx="2971800" cy="2748099"/>
            <a:chOff x="5562600" y="2819400"/>
            <a:chExt cx="2971800" cy="2748099"/>
          </a:xfrm>
        </p:grpSpPr>
        <p:sp>
          <p:nvSpPr>
            <p:cNvPr id="6" name="Freeform 5"/>
            <p:cNvSpPr/>
            <p:nvPr/>
          </p:nvSpPr>
          <p:spPr>
            <a:xfrm>
              <a:off x="5562600" y="2819400"/>
              <a:ext cx="2971800" cy="2562045"/>
            </a:xfrm>
            <a:custGeom>
              <a:avLst/>
              <a:gdLst>
                <a:gd name="connsiteX0" fmla="*/ 0 w 2656935"/>
                <a:gd name="connsiteY0" fmla="*/ 0 h 2333445"/>
                <a:gd name="connsiteX1" fmla="*/ 586596 w 2656935"/>
                <a:gd name="connsiteY1" fmla="*/ 2165230 h 2333445"/>
                <a:gd name="connsiteX2" fmla="*/ 1354347 w 2656935"/>
                <a:gd name="connsiteY2" fmla="*/ 1009291 h 2333445"/>
                <a:gd name="connsiteX3" fmla="*/ 2613803 w 2656935"/>
                <a:gd name="connsiteY3" fmla="*/ 810883 h 2333445"/>
                <a:gd name="connsiteX4" fmla="*/ 2613803 w 2656935"/>
                <a:gd name="connsiteY4" fmla="*/ 810883 h 2333445"/>
                <a:gd name="connsiteX5" fmla="*/ 2656935 w 2656935"/>
                <a:gd name="connsiteY5" fmla="*/ 802257 h 233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6935" h="2333445">
                  <a:moveTo>
                    <a:pt x="0" y="0"/>
                  </a:moveTo>
                  <a:cubicBezTo>
                    <a:pt x="180436" y="998507"/>
                    <a:pt x="360872" y="1997015"/>
                    <a:pt x="586596" y="2165230"/>
                  </a:cubicBezTo>
                  <a:cubicBezTo>
                    <a:pt x="812320" y="2333445"/>
                    <a:pt x="1016479" y="1235015"/>
                    <a:pt x="1354347" y="1009291"/>
                  </a:cubicBezTo>
                  <a:cubicBezTo>
                    <a:pt x="1692215" y="783567"/>
                    <a:pt x="2613803" y="810883"/>
                    <a:pt x="2613803" y="810883"/>
                  </a:cubicBezTo>
                  <a:lnTo>
                    <a:pt x="2613803" y="810883"/>
                  </a:lnTo>
                  <a:lnTo>
                    <a:pt x="2656935" y="802257"/>
                  </a:ln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entury" pitchFamily="18" charset="0"/>
              </a:endParaRPr>
            </a:p>
          </p:txBody>
        </p:sp>
        <p:sp>
          <p:nvSpPr>
            <p:cNvPr id="7" name="TextBox 6"/>
            <p:cNvSpPr txBox="1"/>
            <p:nvPr/>
          </p:nvSpPr>
          <p:spPr>
            <a:xfrm>
              <a:off x="6160532" y="5167389"/>
              <a:ext cx="762000" cy="400110"/>
            </a:xfrm>
            <a:prstGeom prst="rect">
              <a:avLst/>
            </a:prstGeom>
            <a:noFill/>
          </p:spPr>
          <p:txBody>
            <a:bodyPr wrap="square" rtlCol="0">
              <a:spAutoFit/>
            </a:bodyPr>
            <a:lstStyle/>
            <a:p>
              <a:r>
                <a:rPr lang="en-US" sz="2000" b="1" dirty="0" err="1">
                  <a:latin typeface="Century" pitchFamily="18" charset="0"/>
                </a:rPr>
                <a:t>r</a:t>
              </a:r>
              <a:r>
                <a:rPr lang="en-US" sz="2000" b="1" baseline="-25000" dirty="0" err="1">
                  <a:latin typeface="Century" pitchFamily="18" charset="0"/>
                </a:rPr>
                <a:t>eq</a:t>
              </a:r>
              <a:endParaRPr lang="en-US" sz="2000" b="1" baseline="-25000" dirty="0">
                <a:latin typeface="Century" pitchFamily="18" charset="0"/>
              </a:endParaRPr>
            </a:p>
          </p:txBody>
        </p:sp>
        <p:pic>
          <p:nvPicPr>
            <p:cNvPr id="8" name="Picture 7" descr="H2_singlet.tif"/>
            <p:cNvPicPr>
              <a:picLocks noChangeAspect="1"/>
            </p:cNvPicPr>
            <p:nvPr/>
          </p:nvPicPr>
          <p:blipFill>
            <a:blip r:embed="rId3"/>
            <a:stretch>
              <a:fillRect/>
            </a:stretch>
          </p:blipFill>
          <p:spPr>
            <a:xfrm>
              <a:off x="6858000" y="4724400"/>
              <a:ext cx="685800" cy="306161"/>
            </a:xfrm>
            <a:prstGeom prst="rect">
              <a:avLst/>
            </a:prstGeom>
            <a:ln>
              <a:noFill/>
            </a:ln>
            <a:effectLst>
              <a:outerShdw blurRad="190500" algn="tl" rotWithShape="0">
                <a:srgbClr val="000000">
                  <a:alpha val="70000"/>
                </a:srgbClr>
              </a:outerShdw>
            </a:effectLst>
          </p:spPr>
        </p:pic>
        <p:cxnSp>
          <p:nvCxnSpPr>
            <p:cNvPr id="9" name="Straight Connector 8"/>
            <p:cNvCxnSpPr/>
            <p:nvPr/>
          </p:nvCxnSpPr>
          <p:spPr>
            <a:xfrm>
              <a:off x="6312932" y="5231921"/>
              <a:ext cx="2209800"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7632543" y="4483258"/>
              <a:ext cx="1498915" cy="1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940854" y="4165121"/>
              <a:ext cx="441146" cy="369332"/>
            </a:xfrm>
            <a:prstGeom prst="rect">
              <a:avLst/>
            </a:prstGeom>
            <a:noFill/>
          </p:spPr>
          <p:txBody>
            <a:bodyPr wrap="none" rtlCol="0">
              <a:spAutoFit/>
            </a:bodyPr>
            <a:lstStyle/>
            <a:p>
              <a:r>
                <a:rPr lang="en-US" b="1" dirty="0">
                  <a:latin typeface="Century" pitchFamily="18" charset="0"/>
                </a:rPr>
                <a:t>D</a:t>
              </a:r>
              <a:r>
                <a:rPr lang="en-US" b="1" baseline="-25000" dirty="0">
                  <a:latin typeface="Century" pitchFamily="18" charset="0"/>
                </a:rPr>
                <a:t>e</a:t>
              </a:r>
            </a:p>
          </p:txBody>
        </p:sp>
      </p:grpSp>
      <p:sp>
        <p:nvSpPr>
          <p:cNvPr id="12" name="TextBox 11"/>
          <p:cNvSpPr txBox="1"/>
          <p:nvPr/>
        </p:nvSpPr>
        <p:spPr>
          <a:xfrm>
            <a:off x="6986032" y="5485368"/>
            <a:ext cx="3200400" cy="369332"/>
          </a:xfrm>
          <a:prstGeom prst="rect">
            <a:avLst/>
          </a:prstGeom>
          <a:noFill/>
        </p:spPr>
        <p:txBody>
          <a:bodyPr wrap="square" rtlCol="0">
            <a:spAutoFit/>
          </a:bodyPr>
          <a:lstStyle/>
          <a:p>
            <a:pPr algn="ctr"/>
            <a:r>
              <a:rPr lang="en-US" b="1" dirty="0" err="1">
                <a:latin typeface="Century" pitchFamily="18" charset="0"/>
                <a:cs typeface="Times New Roman" pitchFamily="18" charset="0"/>
              </a:rPr>
              <a:t>Interatomic</a:t>
            </a:r>
            <a:r>
              <a:rPr lang="en-US" b="1" dirty="0">
                <a:latin typeface="Century" pitchFamily="18" charset="0"/>
                <a:cs typeface="Times New Roman" pitchFamily="18" charset="0"/>
              </a:rPr>
              <a:t> distance (r)</a:t>
            </a:r>
          </a:p>
        </p:txBody>
      </p:sp>
      <p:sp>
        <p:nvSpPr>
          <p:cNvPr id="13" name="TextBox 12"/>
          <p:cNvSpPr txBox="1"/>
          <p:nvPr/>
        </p:nvSpPr>
        <p:spPr>
          <a:xfrm rot="16200000">
            <a:off x="4864099" y="3340100"/>
            <a:ext cx="3886202" cy="381001"/>
          </a:xfrm>
          <a:prstGeom prst="rect">
            <a:avLst/>
          </a:prstGeom>
          <a:noFill/>
        </p:spPr>
        <p:txBody>
          <a:bodyPr wrap="square" rtlCol="0">
            <a:spAutoFit/>
          </a:bodyPr>
          <a:lstStyle/>
          <a:p>
            <a:pPr algn="ctr"/>
            <a:r>
              <a:rPr lang="en-US" b="1" dirty="0">
                <a:latin typeface="Century" pitchFamily="18" charset="0"/>
                <a:cs typeface="Times New Roman" pitchFamily="18" charset="0"/>
              </a:rPr>
              <a:t>Potential energy </a:t>
            </a:r>
          </a:p>
        </p:txBody>
      </p:sp>
      <p:grpSp>
        <p:nvGrpSpPr>
          <p:cNvPr id="14" name="Group 13"/>
          <p:cNvGrpSpPr/>
          <p:nvPr/>
        </p:nvGrpSpPr>
        <p:grpSpPr>
          <a:xfrm>
            <a:off x="7302500" y="1739900"/>
            <a:ext cx="2895600" cy="1524000"/>
            <a:chOff x="5638800" y="1981200"/>
            <a:chExt cx="2895600" cy="1524000"/>
          </a:xfrm>
        </p:grpSpPr>
        <p:sp>
          <p:nvSpPr>
            <p:cNvPr id="15" name="Freeform 14"/>
            <p:cNvSpPr/>
            <p:nvPr/>
          </p:nvSpPr>
          <p:spPr>
            <a:xfrm>
              <a:off x="5638800" y="1981200"/>
              <a:ext cx="2895600" cy="1524000"/>
            </a:xfrm>
            <a:custGeom>
              <a:avLst/>
              <a:gdLst>
                <a:gd name="connsiteX0" fmla="*/ 0 w 2449902"/>
                <a:gd name="connsiteY0" fmla="*/ 0 h 1794294"/>
                <a:gd name="connsiteX1" fmla="*/ 560717 w 2449902"/>
                <a:gd name="connsiteY1" fmla="*/ 1457864 h 1794294"/>
                <a:gd name="connsiteX2" fmla="*/ 2449902 w 2449902"/>
                <a:gd name="connsiteY2" fmla="*/ 1794294 h 1794294"/>
                <a:gd name="connsiteX3" fmla="*/ 2449902 w 2449902"/>
                <a:gd name="connsiteY3" fmla="*/ 1794294 h 1794294"/>
              </a:gdLst>
              <a:ahLst/>
              <a:cxnLst>
                <a:cxn ang="0">
                  <a:pos x="connsiteX0" y="connsiteY0"/>
                </a:cxn>
                <a:cxn ang="0">
                  <a:pos x="connsiteX1" y="connsiteY1"/>
                </a:cxn>
                <a:cxn ang="0">
                  <a:pos x="connsiteX2" y="connsiteY2"/>
                </a:cxn>
                <a:cxn ang="0">
                  <a:pos x="connsiteX3" y="connsiteY3"/>
                </a:cxn>
              </a:cxnLst>
              <a:rect l="l" t="t" r="r" b="b"/>
              <a:pathLst>
                <a:path w="2449902" h="1794294">
                  <a:moveTo>
                    <a:pt x="0" y="0"/>
                  </a:moveTo>
                  <a:cubicBezTo>
                    <a:pt x="76200" y="579407"/>
                    <a:pt x="152400" y="1158815"/>
                    <a:pt x="560717" y="1457864"/>
                  </a:cubicBezTo>
                  <a:cubicBezTo>
                    <a:pt x="969034" y="1756913"/>
                    <a:pt x="2449902" y="1794294"/>
                    <a:pt x="2449902" y="1794294"/>
                  </a:cubicBezTo>
                  <a:lnTo>
                    <a:pt x="2449902" y="1794294"/>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entury" pitchFamily="18" charset="0"/>
              </a:endParaRPr>
            </a:p>
          </p:txBody>
        </p:sp>
        <p:pic>
          <p:nvPicPr>
            <p:cNvPr id="16" name="Picture 15" descr="H2_triplet.tif"/>
            <p:cNvPicPr>
              <a:picLocks noChangeAspect="1"/>
            </p:cNvPicPr>
            <p:nvPr/>
          </p:nvPicPr>
          <p:blipFill>
            <a:blip r:embed="rId4"/>
            <a:stretch>
              <a:fillRect/>
            </a:stretch>
          </p:blipFill>
          <p:spPr>
            <a:xfrm>
              <a:off x="6934200" y="2895600"/>
              <a:ext cx="849630" cy="285750"/>
            </a:xfrm>
            <a:prstGeom prst="rect">
              <a:avLst/>
            </a:prstGeom>
            <a:ln>
              <a:noFill/>
            </a:ln>
            <a:effectLst>
              <a:outerShdw blurRad="190500" algn="tl" rotWithShape="0">
                <a:srgbClr val="000000">
                  <a:alpha val="70000"/>
                </a:srgbClr>
              </a:outerShdw>
            </a:effectLst>
          </p:spPr>
        </p:pic>
      </p:grpSp>
      <p:grpSp>
        <p:nvGrpSpPr>
          <p:cNvPr id="17" name="Group 16"/>
          <p:cNvGrpSpPr/>
          <p:nvPr/>
        </p:nvGrpSpPr>
        <p:grpSpPr>
          <a:xfrm>
            <a:off x="1711452" y="1779524"/>
            <a:ext cx="4114800" cy="3854680"/>
            <a:chOff x="533400" y="2023646"/>
            <a:chExt cx="4114800" cy="3854680"/>
          </a:xfrm>
        </p:grpSpPr>
        <p:cxnSp>
          <p:nvCxnSpPr>
            <p:cNvPr id="18" name="Straight Arrow Connector 17"/>
            <p:cNvCxnSpPr/>
            <p:nvPr/>
          </p:nvCxnSpPr>
          <p:spPr>
            <a:xfrm>
              <a:off x="838200" y="4188372"/>
              <a:ext cx="649111" cy="1752"/>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694289" y="4188372"/>
              <a:ext cx="649111" cy="1752"/>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266244" y="2590800"/>
              <a:ext cx="649111" cy="1752"/>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266244" y="5027448"/>
              <a:ext cx="649111" cy="1752"/>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077992" y="3000120"/>
              <a:ext cx="1597572"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506036" y="3000120"/>
              <a:ext cx="1597572"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V="1">
              <a:off x="1456364" y="4219320"/>
              <a:ext cx="840828"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2884408" y="4219320"/>
              <a:ext cx="840828"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133600" y="2056663"/>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766646" y="2068218"/>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endCxn id="27" idx="2"/>
            </p:cNvCxnSpPr>
            <p:nvPr/>
          </p:nvCxnSpPr>
          <p:spPr>
            <a:xfrm>
              <a:off x="2414954" y="2219144"/>
              <a:ext cx="351692" cy="1573"/>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33600" y="20236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sp>
          <p:nvSpPr>
            <p:cNvPr id="30" name="TextBox 29"/>
            <p:cNvSpPr txBox="1"/>
            <p:nvPr/>
          </p:nvSpPr>
          <p:spPr>
            <a:xfrm>
              <a:off x="2766646" y="20236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sp>
          <p:nvSpPr>
            <p:cNvPr id="31" name="Oval 30"/>
            <p:cNvSpPr/>
            <p:nvPr/>
          </p:nvSpPr>
          <p:spPr>
            <a:xfrm>
              <a:off x="533400" y="4037863"/>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33400" y="40048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sp>
          <p:nvSpPr>
            <p:cNvPr id="33" name="Oval 32"/>
            <p:cNvSpPr/>
            <p:nvPr/>
          </p:nvSpPr>
          <p:spPr>
            <a:xfrm>
              <a:off x="4366846" y="4037863"/>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366846" y="40048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cxnSp>
          <p:nvCxnSpPr>
            <p:cNvPr id="35" name="Straight Arrow Connector 34"/>
            <p:cNvCxnSpPr/>
            <p:nvPr/>
          </p:nvCxnSpPr>
          <p:spPr>
            <a:xfrm rot="5400000" flipH="1" flipV="1">
              <a:off x="2362200" y="5029200"/>
              <a:ext cx="304800" cy="158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2515394" y="5027612"/>
              <a:ext cx="304800" cy="158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Rectangle 3"/>
            <p:cNvSpPr>
              <a:spLocks noChangeArrowheads="1"/>
            </p:cNvSpPr>
            <p:nvPr/>
          </p:nvSpPr>
          <p:spPr bwMode="auto">
            <a:xfrm>
              <a:off x="2213920" y="5231995"/>
              <a:ext cx="1171448"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1</a:t>
              </a:r>
              <a:r>
                <a:rPr kumimoji="0" lang="en-US" sz="3600" b="0" i="0" u="none" strike="noStrike" cap="none" normalizeH="0" baseline="0" dirty="0">
                  <a:ln>
                    <a:noFill/>
                  </a:ln>
                  <a:solidFill>
                    <a:srgbClr val="3310B2"/>
                  </a:solidFill>
                  <a:effectLst/>
                  <a:latin typeface="Century" pitchFamily="18" charset="0"/>
                  <a:ea typeface="Calibri" pitchFamily="34" charset="0"/>
                  <a:cs typeface="Arial" pitchFamily="34" charset="0"/>
                </a:rPr>
                <a:t>Σ</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g</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grpSp>
      <p:grpSp>
        <p:nvGrpSpPr>
          <p:cNvPr id="38" name="Group 37"/>
          <p:cNvGrpSpPr/>
          <p:nvPr/>
        </p:nvGrpSpPr>
        <p:grpSpPr>
          <a:xfrm>
            <a:off x="1711452" y="1783080"/>
            <a:ext cx="4114800" cy="3898757"/>
            <a:chOff x="533400" y="2023646"/>
            <a:chExt cx="4114800" cy="3898757"/>
          </a:xfrm>
        </p:grpSpPr>
        <p:cxnSp>
          <p:nvCxnSpPr>
            <p:cNvPr id="39" name="Straight Arrow Connector 38"/>
            <p:cNvCxnSpPr/>
            <p:nvPr/>
          </p:nvCxnSpPr>
          <p:spPr>
            <a:xfrm>
              <a:off x="838200" y="4188372"/>
              <a:ext cx="649111" cy="1752"/>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4289" y="4188372"/>
              <a:ext cx="649111" cy="1752"/>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266244" y="2590800"/>
              <a:ext cx="649111" cy="1752"/>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66244" y="5027448"/>
              <a:ext cx="649111" cy="1752"/>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1077992" y="3000120"/>
              <a:ext cx="1597572"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2506036" y="3000120"/>
              <a:ext cx="1597572"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V="1">
              <a:off x="1456364" y="4219320"/>
              <a:ext cx="840828"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2884408" y="4219320"/>
              <a:ext cx="840828" cy="77893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133600" y="2056663"/>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766646" y="2068218"/>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endCxn id="48" idx="2"/>
            </p:cNvCxnSpPr>
            <p:nvPr/>
          </p:nvCxnSpPr>
          <p:spPr>
            <a:xfrm>
              <a:off x="2414954" y="2219144"/>
              <a:ext cx="351692" cy="1573"/>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33600" y="20236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sp>
          <p:nvSpPr>
            <p:cNvPr id="51" name="TextBox 50"/>
            <p:cNvSpPr txBox="1"/>
            <p:nvPr/>
          </p:nvSpPr>
          <p:spPr>
            <a:xfrm>
              <a:off x="2766646" y="20236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sp>
          <p:nvSpPr>
            <p:cNvPr id="52" name="Oval 51"/>
            <p:cNvSpPr/>
            <p:nvPr/>
          </p:nvSpPr>
          <p:spPr>
            <a:xfrm>
              <a:off x="533400" y="4037863"/>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33400" y="40048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sp>
          <p:nvSpPr>
            <p:cNvPr id="54" name="Oval 53"/>
            <p:cNvSpPr/>
            <p:nvPr/>
          </p:nvSpPr>
          <p:spPr>
            <a:xfrm>
              <a:off x="4366846" y="4037863"/>
              <a:ext cx="281354" cy="301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366846" y="4004846"/>
              <a:ext cx="281354" cy="338554"/>
            </a:xfrm>
            <a:prstGeom prst="rect">
              <a:avLst/>
            </a:prstGeom>
            <a:noFill/>
          </p:spPr>
          <p:txBody>
            <a:bodyPr wrap="square" rtlCol="0">
              <a:spAutoFit/>
            </a:bodyPr>
            <a:lstStyle/>
            <a:p>
              <a:pPr algn="ctr"/>
              <a:r>
                <a:rPr lang="en-US" sz="1600" b="1" dirty="0">
                  <a:solidFill>
                    <a:srgbClr val="FF00FF"/>
                  </a:solidFill>
                  <a:latin typeface="Bookman Old Style" pitchFamily="18" charset="0"/>
                </a:rPr>
                <a:t>H</a:t>
              </a:r>
            </a:p>
          </p:txBody>
        </p:sp>
        <p:cxnSp>
          <p:nvCxnSpPr>
            <p:cNvPr id="56" name="Straight Arrow Connector 55"/>
            <p:cNvCxnSpPr/>
            <p:nvPr/>
          </p:nvCxnSpPr>
          <p:spPr>
            <a:xfrm rot="5400000" flipH="1" flipV="1">
              <a:off x="2440654" y="2592828"/>
              <a:ext cx="304800" cy="158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2442242" y="5027612"/>
              <a:ext cx="304800" cy="158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Rectangle 3"/>
            <p:cNvSpPr>
              <a:spLocks noChangeArrowheads="1"/>
            </p:cNvSpPr>
            <p:nvPr/>
          </p:nvSpPr>
          <p:spPr bwMode="auto">
            <a:xfrm>
              <a:off x="2158333" y="5276072"/>
              <a:ext cx="10668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3</a:t>
              </a:r>
              <a:r>
                <a:rPr kumimoji="0" lang="en-US" sz="3600" b="0" i="0" u="none" strike="noStrike" cap="none" normalizeH="0" baseline="0" dirty="0">
                  <a:ln>
                    <a:noFill/>
                  </a:ln>
                  <a:solidFill>
                    <a:srgbClr val="3310B2"/>
                  </a:solidFill>
                  <a:effectLst/>
                  <a:latin typeface="Century" pitchFamily="18" charset="0"/>
                  <a:ea typeface="Calibri" pitchFamily="34" charset="0"/>
                  <a:cs typeface="Arial" pitchFamily="34" charset="0"/>
                </a:rPr>
                <a:t>Σ</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u</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grpSp>
      <p:sp>
        <p:nvSpPr>
          <p:cNvPr id="61" name="Rectangle 60"/>
          <p:cNvSpPr/>
          <p:nvPr/>
        </p:nvSpPr>
        <p:spPr>
          <a:xfrm>
            <a:off x="0" y="936535"/>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“The Return to Innocence”: Potential Energy Curves</a:t>
            </a:r>
          </a:p>
        </p:txBody>
      </p:sp>
      <p:sp>
        <p:nvSpPr>
          <p:cNvPr id="63" name="Rectangle 62"/>
          <p:cNvSpPr/>
          <p:nvPr/>
        </p:nvSpPr>
        <p:spPr>
          <a:xfrm>
            <a:off x="4044778" y="1732"/>
            <a:ext cx="8147221"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from Excited State Perspective</a:t>
            </a:r>
            <a:endParaRPr lang="en-US" sz="3200" b="1" baseline="-25000" dirty="0">
              <a:solidFill>
                <a:schemeClr val="bg1"/>
              </a:solidFill>
              <a:latin typeface="Century" pitchFamily="18" charset="0"/>
            </a:endParaRPr>
          </a:p>
        </p:txBody>
      </p:sp>
      <p:sp>
        <p:nvSpPr>
          <p:cNvPr id="64" name="TextBox 63">
            <a:extLst>
              <a:ext uri="{FF2B5EF4-FFF2-40B4-BE49-F238E27FC236}">
                <a16:creationId xmlns:a16="http://schemas.microsoft.com/office/drawing/2014/main" id="{B8AE3636-6F9A-4671-BC83-59D1FD7B7D2F}"/>
              </a:ext>
            </a:extLst>
          </p:cNvPr>
          <p:cNvSpPr txBox="1"/>
          <p:nvPr/>
        </p:nvSpPr>
        <p:spPr>
          <a:xfrm>
            <a:off x="4061091" y="4636701"/>
            <a:ext cx="558166" cy="523220"/>
          </a:xfrm>
          <a:prstGeom prst="rect">
            <a:avLst/>
          </a:prstGeom>
          <a:noFill/>
        </p:spPr>
        <p:txBody>
          <a:bodyPr wrap="none" rtlCol="0">
            <a:spAutoFit/>
          </a:bodyPr>
          <a:lstStyle/>
          <a:p>
            <a:r>
              <a:rPr lang="en-IN" sz="2800" dirty="0">
                <a:solidFill>
                  <a:srgbClr val="C00000"/>
                </a:solidFill>
              </a:rPr>
              <a:t>1</a:t>
            </a:r>
            <a:r>
              <a:rPr lang="el-GR" sz="2800" dirty="0">
                <a:solidFill>
                  <a:srgbClr val="C00000"/>
                </a:solidFill>
              </a:rPr>
              <a:t>σ</a:t>
            </a:r>
            <a:endParaRPr lang="en-IN" sz="2800" dirty="0">
              <a:solidFill>
                <a:srgbClr val="C00000"/>
              </a:solidFill>
            </a:endParaRPr>
          </a:p>
        </p:txBody>
      </p:sp>
      <p:sp>
        <p:nvSpPr>
          <p:cNvPr id="65" name="TextBox 64">
            <a:extLst>
              <a:ext uri="{FF2B5EF4-FFF2-40B4-BE49-F238E27FC236}">
                <a16:creationId xmlns:a16="http://schemas.microsoft.com/office/drawing/2014/main" id="{70C2E181-0FA1-4973-A812-AC57997D3075}"/>
              </a:ext>
            </a:extLst>
          </p:cNvPr>
          <p:cNvSpPr txBox="1"/>
          <p:nvPr/>
        </p:nvSpPr>
        <p:spPr>
          <a:xfrm>
            <a:off x="4092916" y="2037435"/>
            <a:ext cx="737702" cy="523220"/>
          </a:xfrm>
          <a:prstGeom prst="rect">
            <a:avLst/>
          </a:prstGeom>
          <a:noFill/>
        </p:spPr>
        <p:txBody>
          <a:bodyPr wrap="none" rtlCol="0">
            <a:spAutoFit/>
          </a:bodyPr>
          <a:lstStyle/>
          <a:p>
            <a:r>
              <a:rPr lang="en-IN" sz="2800" dirty="0">
                <a:solidFill>
                  <a:srgbClr val="C00000"/>
                </a:solidFill>
              </a:rPr>
              <a:t>1</a:t>
            </a:r>
            <a:r>
              <a:rPr lang="el-GR" sz="2800" dirty="0">
                <a:solidFill>
                  <a:srgbClr val="C00000"/>
                </a:solidFill>
              </a:rPr>
              <a:t>σ</a:t>
            </a:r>
            <a:r>
              <a:rPr lang="en-IN" sz="2800" dirty="0">
                <a:solidFill>
                  <a:srgbClr val="C00000"/>
                </a:solidFill>
              </a:rPr>
              <a:t>*</a:t>
            </a:r>
          </a:p>
        </p:txBody>
      </p:sp>
      <p:sp>
        <p:nvSpPr>
          <p:cNvPr id="66" name="TextBox 65">
            <a:extLst>
              <a:ext uri="{FF2B5EF4-FFF2-40B4-BE49-F238E27FC236}">
                <a16:creationId xmlns:a16="http://schemas.microsoft.com/office/drawing/2014/main" id="{33D1ADBE-3427-4052-832B-412E9401A656}"/>
              </a:ext>
            </a:extLst>
          </p:cNvPr>
          <p:cNvSpPr txBox="1"/>
          <p:nvPr/>
        </p:nvSpPr>
        <p:spPr>
          <a:xfrm>
            <a:off x="218654" y="6350445"/>
            <a:ext cx="7518084" cy="461665"/>
          </a:xfrm>
          <a:prstGeom prst="rect">
            <a:avLst/>
          </a:prstGeom>
          <a:noFill/>
        </p:spPr>
        <p:txBody>
          <a:bodyPr wrap="none" rtlCol="0">
            <a:spAutoFit/>
          </a:bodyPr>
          <a:lstStyle/>
          <a:p>
            <a:r>
              <a:rPr lang="en-IN" sz="2400" dirty="0">
                <a:solidFill>
                  <a:srgbClr val="C00000"/>
                </a:solidFill>
                <a:latin typeface="Century" panose="02040604050505020304" pitchFamily="18" charset="0"/>
              </a:rPr>
              <a:t>How does this apply to Two Multiply Bonded Atoms</a:t>
            </a:r>
          </a:p>
        </p:txBody>
      </p:sp>
      <p:sp>
        <p:nvSpPr>
          <p:cNvPr id="69" name="Slide Number Placeholder 28"/>
          <p:cNvSpPr>
            <a:spLocks noGrp="1"/>
          </p:cNvSpPr>
          <p:nvPr>
            <p:ph type="sldNum" sz="quarter" idx="12"/>
          </p:nvPr>
        </p:nvSpPr>
        <p:spPr>
          <a:xfrm>
            <a:off x="11372851" y="6492875"/>
            <a:ext cx="819149" cy="365125"/>
          </a:xfrm>
        </p:spPr>
        <p:txBody>
          <a:bodyPr/>
          <a:lstStyle/>
          <a:p>
            <a:fld id="{CC75E9F9-C243-4524-A2A8-22188A3EA96B}" type="slidenum">
              <a:rPr lang="en-IN" sz="1400" smtClean="0">
                <a:solidFill>
                  <a:schemeClr val="tx1"/>
                </a:solidFill>
                <a:latin typeface="Century" pitchFamily="18" charset="0"/>
              </a:rPr>
              <a:pPr/>
              <a:t>7</a:t>
            </a:fld>
            <a:endParaRPr lang="en-IN" sz="1400" dirty="0">
              <a:solidFill>
                <a:schemeClr val="tx1"/>
              </a:solidFill>
              <a:latin typeface="Century" pitchFamily="18" charset="0"/>
            </a:endParaRPr>
          </a:p>
        </p:txBody>
      </p:sp>
      <p:sp>
        <p:nvSpPr>
          <p:cNvPr id="62" name="Rectangle 61"/>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lumMod val="50000"/>
                  </a:schemeClr>
                </a:solidFill>
                <a:latin typeface="Century" pitchFamily="18" charset="0"/>
              </a:rPr>
              <a:t>Introduction</a:t>
            </a:r>
          </a:p>
          <a:p>
            <a:pPr algn="r"/>
            <a:r>
              <a:rPr lang="en-US" sz="1200" b="1" dirty="0">
                <a:solidFill>
                  <a:schemeClr val="bg1"/>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Tree>
    <p:extLst>
      <p:ext uri="{BB962C8B-B14F-4D97-AF65-F5344CB8AC3E}">
        <p14:creationId xmlns:p14="http://schemas.microsoft.com/office/powerpoint/2010/main" val="266415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linds(horizontal)">
                                      <p:cBhvr>
                                        <p:cTn id="10" dur="500"/>
                                        <p:tgtEl>
                                          <p:spTgt spid="38"/>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0" y="936535"/>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entury" panose="02040604050505020304" pitchFamily="18" charset="0"/>
              </a:rPr>
              <a:t>Multiple Bonding in Molecules</a:t>
            </a:r>
          </a:p>
        </p:txBody>
      </p:sp>
      <p:sp>
        <p:nvSpPr>
          <p:cNvPr id="63" name="Rectangle 62"/>
          <p:cNvSpPr/>
          <p:nvPr/>
        </p:nvSpPr>
        <p:spPr>
          <a:xfrm>
            <a:off x="4044778" y="1732"/>
            <a:ext cx="8147221"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from Excited State Perspective</a:t>
            </a:r>
            <a:endParaRPr lang="en-US" sz="3200" b="1" baseline="-25000" dirty="0">
              <a:solidFill>
                <a:schemeClr val="bg1"/>
              </a:solidFill>
              <a:latin typeface="Century" pitchFamily="18" charset="0"/>
            </a:endParaRPr>
          </a:p>
        </p:txBody>
      </p:sp>
      <p:sp>
        <p:nvSpPr>
          <p:cNvPr id="64" name="TextBox 63">
            <a:extLst>
              <a:ext uri="{FF2B5EF4-FFF2-40B4-BE49-F238E27FC236}">
                <a16:creationId xmlns:a16="http://schemas.microsoft.com/office/drawing/2014/main" id="{B8AE3636-6F9A-4671-BC83-59D1FD7B7D2F}"/>
              </a:ext>
            </a:extLst>
          </p:cNvPr>
          <p:cNvSpPr txBox="1"/>
          <p:nvPr/>
        </p:nvSpPr>
        <p:spPr>
          <a:xfrm>
            <a:off x="6379334" y="3945783"/>
            <a:ext cx="383438" cy="523220"/>
          </a:xfrm>
          <a:prstGeom prst="rect">
            <a:avLst/>
          </a:prstGeom>
          <a:noFill/>
        </p:spPr>
        <p:txBody>
          <a:bodyPr wrap="none" rtlCol="0">
            <a:spAutoFit/>
          </a:bodyPr>
          <a:lstStyle/>
          <a:p>
            <a:r>
              <a:rPr lang="el-GR" sz="2800" dirty="0">
                <a:solidFill>
                  <a:srgbClr val="C00000"/>
                </a:solidFill>
              </a:rPr>
              <a:t>π</a:t>
            </a:r>
            <a:endParaRPr lang="en-IN" sz="2800" dirty="0">
              <a:solidFill>
                <a:srgbClr val="C00000"/>
              </a:solidFill>
            </a:endParaRPr>
          </a:p>
        </p:txBody>
      </p:sp>
      <p:sp>
        <p:nvSpPr>
          <p:cNvPr id="65" name="TextBox 64">
            <a:extLst>
              <a:ext uri="{FF2B5EF4-FFF2-40B4-BE49-F238E27FC236}">
                <a16:creationId xmlns:a16="http://schemas.microsoft.com/office/drawing/2014/main" id="{70C2E181-0FA1-4973-A812-AC57997D3075}"/>
              </a:ext>
            </a:extLst>
          </p:cNvPr>
          <p:cNvSpPr txBox="1"/>
          <p:nvPr/>
        </p:nvSpPr>
        <p:spPr>
          <a:xfrm>
            <a:off x="6241276" y="3048112"/>
            <a:ext cx="562975" cy="523220"/>
          </a:xfrm>
          <a:prstGeom prst="rect">
            <a:avLst/>
          </a:prstGeom>
          <a:noFill/>
        </p:spPr>
        <p:txBody>
          <a:bodyPr wrap="none" rtlCol="0">
            <a:spAutoFit/>
          </a:bodyPr>
          <a:lstStyle/>
          <a:p>
            <a:r>
              <a:rPr lang="el-GR" sz="2800" dirty="0">
                <a:solidFill>
                  <a:srgbClr val="C00000"/>
                </a:solidFill>
              </a:rPr>
              <a:t>π</a:t>
            </a:r>
            <a:r>
              <a:rPr lang="en-IN" sz="2800" dirty="0">
                <a:solidFill>
                  <a:srgbClr val="C00000"/>
                </a:solidFill>
              </a:rPr>
              <a:t>*</a:t>
            </a:r>
          </a:p>
        </p:txBody>
      </p:sp>
      <p:sp>
        <p:nvSpPr>
          <p:cNvPr id="66" name="TextBox 65">
            <a:extLst>
              <a:ext uri="{FF2B5EF4-FFF2-40B4-BE49-F238E27FC236}">
                <a16:creationId xmlns:a16="http://schemas.microsoft.com/office/drawing/2014/main" id="{33D1ADBE-3427-4052-832B-412E9401A656}"/>
              </a:ext>
            </a:extLst>
          </p:cNvPr>
          <p:cNvSpPr txBox="1"/>
          <p:nvPr/>
        </p:nvSpPr>
        <p:spPr>
          <a:xfrm>
            <a:off x="116005" y="6339778"/>
            <a:ext cx="7518084" cy="461665"/>
          </a:xfrm>
          <a:prstGeom prst="rect">
            <a:avLst/>
          </a:prstGeom>
          <a:noFill/>
        </p:spPr>
        <p:txBody>
          <a:bodyPr wrap="none" rtlCol="0">
            <a:spAutoFit/>
          </a:bodyPr>
          <a:lstStyle/>
          <a:p>
            <a:r>
              <a:rPr lang="en-IN" sz="2400" dirty="0">
                <a:solidFill>
                  <a:srgbClr val="C00000"/>
                </a:solidFill>
                <a:latin typeface="Century" panose="02040604050505020304" pitchFamily="18" charset="0"/>
              </a:rPr>
              <a:t>How does this apply to Two Multiply Bonded Atoms</a:t>
            </a:r>
          </a:p>
        </p:txBody>
      </p:sp>
      <p:sp>
        <p:nvSpPr>
          <p:cNvPr id="69" name="Slide Number Placeholder 28"/>
          <p:cNvSpPr>
            <a:spLocks noGrp="1"/>
          </p:cNvSpPr>
          <p:nvPr>
            <p:ph type="sldNum" sz="quarter" idx="12"/>
          </p:nvPr>
        </p:nvSpPr>
        <p:spPr>
          <a:xfrm>
            <a:off x="11372850" y="6491143"/>
            <a:ext cx="819149" cy="365125"/>
          </a:xfrm>
        </p:spPr>
        <p:txBody>
          <a:bodyPr/>
          <a:lstStyle/>
          <a:p>
            <a:fld id="{CC75E9F9-C243-4524-A2A8-22188A3EA96B}" type="slidenum">
              <a:rPr lang="en-IN" sz="1400" smtClean="0">
                <a:solidFill>
                  <a:schemeClr val="tx1"/>
                </a:solidFill>
                <a:latin typeface="Century" pitchFamily="18" charset="0"/>
              </a:rPr>
              <a:pPr/>
              <a:t>8</a:t>
            </a:fld>
            <a:endParaRPr lang="en-IN" sz="1400" dirty="0">
              <a:solidFill>
                <a:schemeClr val="tx1"/>
              </a:solidFill>
              <a:latin typeface="Century" pitchFamily="18" charset="0"/>
            </a:endParaRPr>
          </a:p>
        </p:txBody>
      </p:sp>
      <p:sp>
        <p:nvSpPr>
          <p:cNvPr id="62" name="Rectangle 61"/>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lumMod val="50000"/>
                  </a:schemeClr>
                </a:solidFill>
                <a:latin typeface="Century" pitchFamily="18" charset="0"/>
              </a:rPr>
              <a:t>Introduction</a:t>
            </a:r>
          </a:p>
          <a:p>
            <a:pPr algn="r"/>
            <a:r>
              <a:rPr lang="en-US" sz="1200" b="1" dirty="0">
                <a:solidFill>
                  <a:schemeClr val="bg1"/>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126" name="Rectangle 125">
            <a:extLst>
              <a:ext uri="{FF2B5EF4-FFF2-40B4-BE49-F238E27FC236}">
                <a16:creationId xmlns:a16="http://schemas.microsoft.com/office/drawing/2014/main" id="{26354AE8-B541-4C29-A265-12A02203E94F}"/>
              </a:ext>
            </a:extLst>
          </p:cNvPr>
          <p:cNvSpPr/>
          <p:nvPr/>
        </p:nvSpPr>
        <p:spPr>
          <a:xfrm>
            <a:off x="396477" y="2404738"/>
            <a:ext cx="3726894" cy="2421964"/>
          </a:xfrm>
          <a:prstGeom prst="rect">
            <a:avLst/>
          </a:prstGeom>
          <a:solidFill>
            <a:schemeClr val="bg1">
              <a:lumMod val="65000"/>
            </a:schemeClr>
          </a:solidFill>
          <a:ln>
            <a:noFill/>
          </a:ln>
          <a:scene3d>
            <a:camera prst="orthographicFront">
              <a:rot lat="19499991"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9" name="Group 108">
            <a:extLst>
              <a:ext uri="{FF2B5EF4-FFF2-40B4-BE49-F238E27FC236}">
                <a16:creationId xmlns:a16="http://schemas.microsoft.com/office/drawing/2014/main" id="{F9BD5932-1814-4755-9FCA-F9BE8187ED94}"/>
              </a:ext>
            </a:extLst>
          </p:cNvPr>
          <p:cNvGrpSpPr/>
          <p:nvPr/>
        </p:nvGrpSpPr>
        <p:grpSpPr>
          <a:xfrm>
            <a:off x="569413" y="2749078"/>
            <a:ext cx="3282963" cy="1689918"/>
            <a:chOff x="1193637" y="2666272"/>
            <a:chExt cx="3282963" cy="1689918"/>
          </a:xfrm>
        </p:grpSpPr>
        <p:sp>
          <p:nvSpPr>
            <p:cNvPr id="2" name="Oval 1">
              <a:extLst>
                <a:ext uri="{FF2B5EF4-FFF2-40B4-BE49-F238E27FC236}">
                  <a16:creationId xmlns:a16="http://schemas.microsoft.com/office/drawing/2014/main" id="{B91E2ECD-DBAA-4B50-982E-52EA860E5617}"/>
                </a:ext>
              </a:extLst>
            </p:cNvPr>
            <p:cNvSpPr/>
            <p:nvPr/>
          </p:nvSpPr>
          <p:spPr>
            <a:xfrm>
              <a:off x="1592767" y="2982867"/>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a:t>
              </a:r>
            </a:p>
          </p:txBody>
        </p:sp>
        <p:sp>
          <p:nvSpPr>
            <p:cNvPr id="59" name="Oval 58">
              <a:extLst>
                <a:ext uri="{FF2B5EF4-FFF2-40B4-BE49-F238E27FC236}">
                  <a16:creationId xmlns:a16="http://schemas.microsoft.com/office/drawing/2014/main" id="{FDAC04B5-EB23-444A-8A39-05DFC85736FE}"/>
                </a:ext>
              </a:extLst>
            </p:cNvPr>
            <p:cNvSpPr/>
            <p:nvPr/>
          </p:nvSpPr>
          <p:spPr>
            <a:xfrm>
              <a:off x="1225403" y="2666272"/>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60" name="Oval 59">
              <a:extLst>
                <a:ext uri="{FF2B5EF4-FFF2-40B4-BE49-F238E27FC236}">
                  <a16:creationId xmlns:a16="http://schemas.microsoft.com/office/drawing/2014/main" id="{1C42FAD0-76EE-4873-8503-E979184BF189}"/>
                </a:ext>
              </a:extLst>
            </p:cNvPr>
            <p:cNvSpPr/>
            <p:nvPr/>
          </p:nvSpPr>
          <p:spPr>
            <a:xfrm>
              <a:off x="3030855" y="2952369"/>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t>
              </a:r>
            </a:p>
          </p:txBody>
        </p:sp>
        <p:sp>
          <p:nvSpPr>
            <p:cNvPr id="73" name="Oval 72">
              <a:extLst>
                <a:ext uri="{FF2B5EF4-FFF2-40B4-BE49-F238E27FC236}">
                  <a16:creationId xmlns:a16="http://schemas.microsoft.com/office/drawing/2014/main" id="{D115086F-3FB0-4F35-9900-A2F9E434C392}"/>
                </a:ext>
              </a:extLst>
            </p:cNvPr>
            <p:cNvSpPr/>
            <p:nvPr/>
          </p:nvSpPr>
          <p:spPr>
            <a:xfrm>
              <a:off x="1193637" y="3894525"/>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75" name="Oval 74">
              <a:extLst>
                <a:ext uri="{FF2B5EF4-FFF2-40B4-BE49-F238E27FC236}">
                  <a16:creationId xmlns:a16="http://schemas.microsoft.com/office/drawing/2014/main" id="{CBF0A4EC-422F-45B4-8B50-07B487000B39}"/>
                </a:ext>
              </a:extLst>
            </p:cNvPr>
            <p:cNvSpPr/>
            <p:nvPr/>
          </p:nvSpPr>
          <p:spPr>
            <a:xfrm>
              <a:off x="3971775" y="2706069"/>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77" name="Oval 76">
              <a:extLst>
                <a:ext uri="{FF2B5EF4-FFF2-40B4-BE49-F238E27FC236}">
                  <a16:creationId xmlns:a16="http://schemas.microsoft.com/office/drawing/2014/main" id="{44A905EA-C589-4BDA-B0B3-C670A6684D43}"/>
                </a:ext>
              </a:extLst>
            </p:cNvPr>
            <p:cNvSpPr/>
            <p:nvPr/>
          </p:nvSpPr>
          <p:spPr>
            <a:xfrm>
              <a:off x="3925806" y="3875360"/>
              <a:ext cx="482063" cy="461665"/>
            </a:xfrm>
            <a:prstGeom prst="ellipse">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9" name="Straight Connector 78">
              <a:extLst>
                <a:ext uri="{FF2B5EF4-FFF2-40B4-BE49-F238E27FC236}">
                  <a16:creationId xmlns:a16="http://schemas.microsoft.com/office/drawing/2014/main" id="{36457DDC-3265-47D1-BC6F-0CD6F569B0CE}"/>
                </a:ext>
              </a:extLst>
            </p:cNvPr>
            <p:cNvCxnSpPr>
              <a:cxnSpLocks/>
            </p:cNvCxnSpPr>
            <p:nvPr/>
          </p:nvCxnSpPr>
          <p:spPr>
            <a:xfrm>
              <a:off x="2562293" y="3332559"/>
              <a:ext cx="486000" cy="0"/>
            </a:xfrm>
            <a:prstGeom prst="line">
              <a:avLst/>
            </a:prstGeom>
            <a:ln w="571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D843BBB-3B88-4452-B49B-6EB9403A1849}"/>
                </a:ext>
              </a:extLst>
            </p:cNvPr>
            <p:cNvCxnSpPr>
              <a:cxnSpLocks/>
            </p:cNvCxnSpPr>
            <p:nvPr/>
          </p:nvCxnSpPr>
          <p:spPr>
            <a:xfrm>
              <a:off x="2602417" y="3478167"/>
              <a:ext cx="428438" cy="0"/>
            </a:xfrm>
            <a:prstGeom prst="line">
              <a:avLst/>
            </a:prstGeom>
            <a:ln w="5715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625B46D-6F7D-4489-B7D7-4D3A4A53A506}"/>
                </a:ext>
              </a:extLst>
            </p:cNvPr>
            <p:cNvCxnSpPr>
              <a:cxnSpLocks/>
              <a:stCxn id="59" idx="5"/>
              <a:endCxn id="2" idx="1"/>
            </p:cNvCxnSpPr>
            <p:nvPr/>
          </p:nvCxnSpPr>
          <p:spPr>
            <a:xfrm>
              <a:off x="1656298" y="3060328"/>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73D3F7A-AF73-40E1-878E-00CEB9E2A82C}"/>
                </a:ext>
              </a:extLst>
            </p:cNvPr>
            <p:cNvCxnSpPr>
              <a:cxnSpLocks/>
              <a:endCxn id="75" idx="3"/>
            </p:cNvCxnSpPr>
            <p:nvPr/>
          </p:nvCxnSpPr>
          <p:spPr>
            <a:xfrm flipV="1">
              <a:off x="3925806" y="3100125"/>
              <a:ext cx="119899" cy="92604"/>
            </a:xfrm>
            <a:prstGeom prst="line">
              <a:avLst/>
            </a:prstGeom>
            <a:ln w="38100"/>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4D4884A3-7201-48BB-9D00-C0E0FA9BAA66}"/>
                </a:ext>
              </a:extLst>
            </p:cNvPr>
            <p:cNvCxnSpPr>
              <a:cxnSpLocks/>
              <a:stCxn id="73" idx="7"/>
              <a:endCxn id="2" idx="3"/>
            </p:cNvCxnSpPr>
            <p:nvPr/>
          </p:nvCxnSpPr>
          <p:spPr>
            <a:xfrm flipV="1">
              <a:off x="1624532" y="3828397"/>
              <a:ext cx="116095" cy="133737"/>
            </a:xfrm>
            <a:prstGeom prst="line">
              <a:avLst/>
            </a:prstGeom>
            <a:ln w="381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FC4A8E0A-D364-4CC3-9C3E-9EE111F7703A}"/>
                </a:ext>
              </a:extLst>
            </p:cNvPr>
            <p:cNvCxnSpPr>
              <a:cxnSpLocks/>
              <a:stCxn id="77" idx="1"/>
            </p:cNvCxnSpPr>
            <p:nvPr/>
          </p:nvCxnSpPr>
          <p:spPr>
            <a:xfrm flipH="1" flipV="1">
              <a:off x="3860692" y="3786807"/>
              <a:ext cx="135710" cy="156162"/>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10" name="Straight Connector 9">
            <a:extLst>
              <a:ext uri="{FF2B5EF4-FFF2-40B4-BE49-F238E27FC236}">
                <a16:creationId xmlns:a16="http://schemas.microsoft.com/office/drawing/2014/main" id="{4FF1E6A7-78D0-4BF6-93D7-69D87A5E52C2}"/>
              </a:ext>
            </a:extLst>
          </p:cNvPr>
          <p:cNvCxnSpPr>
            <a:cxnSpLocks/>
          </p:cNvCxnSpPr>
          <p:nvPr/>
        </p:nvCxnSpPr>
        <p:spPr>
          <a:xfrm>
            <a:off x="5436140" y="4257335"/>
            <a:ext cx="669100"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6605D337-6340-4139-A0A3-0E8253EFA937}"/>
              </a:ext>
            </a:extLst>
          </p:cNvPr>
          <p:cNvCxnSpPr>
            <a:cxnSpLocks/>
          </p:cNvCxnSpPr>
          <p:nvPr/>
        </p:nvCxnSpPr>
        <p:spPr>
          <a:xfrm>
            <a:off x="5450962" y="3365896"/>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13" name="Rectangle 3">
            <a:extLst>
              <a:ext uri="{FF2B5EF4-FFF2-40B4-BE49-F238E27FC236}">
                <a16:creationId xmlns:a16="http://schemas.microsoft.com/office/drawing/2014/main" id="{8D6297D5-589A-44FC-81CB-0A675C30352E}"/>
              </a:ext>
            </a:extLst>
          </p:cNvPr>
          <p:cNvSpPr>
            <a:spLocks noChangeArrowheads="1"/>
          </p:cNvSpPr>
          <p:nvPr/>
        </p:nvSpPr>
        <p:spPr bwMode="auto">
          <a:xfrm>
            <a:off x="1744153" y="4642706"/>
            <a:ext cx="1171448"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1</a:t>
            </a:r>
            <a:r>
              <a:rPr kumimoji="0" lang="en-US" sz="3600" b="0" i="0" u="none" strike="noStrike" cap="none" normalizeH="0" baseline="0" dirty="0">
                <a:ln>
                  <a:noFill/>
                </a:ln>
                <a:solidFill>
                  <a:srgbClr val="3310B2"/>
                </a:solidFill>
                <a:effectLst/>
                <a:latin typeface="Century" pitchFamily="18" charset="0"/>
                <a:ea typeface="Calibri" pitchFamily="34" charset="0"/>
                <a:cs typeface="Arial" pitchFamily="34" charset="0"/>
              </a:rPr>
              <a:t>A</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g</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sp>
        <p:nvSpPr>
          <p:cNvPr id="15" name="Rectangle 3">
            <a:extLst>
              <a:ext uri="{FF2B5EF4-FFF2-40B4-BE49-F238E27FC236}">
                <a16:creationId xmlns:a16="http://schemas.microsoft.com/office/drawing/2014/main" id="{01345420-B72B-459E-9998-3FD233F0BAB6}"/>
              </a:ext>
            </a:extLst>
          </p:cNvPr>
          <p:cNvSpPr>
            <a:spLocks noChangeArrowheads="1"/>
          </p:cNvSpPr>
          <p:nvPr/>
        </p:nvSpPr>
        <p:spPr bwMode="auto">
          <a:xfrm>
            <a:off x="9021676" y="4631359"/>
            <a:ext cx="1231331"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3</a:t>
            </a:r>
            <a:r>
              <a:rPr kumimoji="0" lang="en-US" sz="3600" b="0" i="0" u="none" strike="noStrike" cap="none" normalizeH="0" baseline="0" dirty="0">
                <a:ln>
                  <a:noFill/>
                </a:ln>
                <a:solidFill>
                  <a:srgbClr val="3310B2"/>
                </a:solidFill>
                <a:effectLst/>
                <a:latin typeface="Century" pitchFamily="18" charset="0"/>
                <a:ea typeface="Calibri" pitchFamily="34" charset="0"/>
                <a:cs typeface="Arial" pitchFamily="34" charset="0"/>
              </a:rPr>
              <a:t>B</a:t>
            </a:r>
            <a:r>
              <a:rPr kumimoji="0" lang="en-US" sz="3600" b="0" i="0" u="none" strike="noStrike" cap="none" normalizeH="0" baseline="-25000" dirty="0">
                <a:ln>
                  <a:noFill/>
                </a:ln>
                <a:solidFill>
                  <a:srgbClr val="3310B2"/>
                </a:solidFill>
                <a:effectLst/>
                <a:latin typeface="Century" pitchFamily="18" charset="0"/>
                <a:ea typeface="Calibri" pitchFamily="34" charset="0"/>
                <a:cs typeface="Arial" pitchFamily="34" charset="0"/>
              </a:rPr>
              <a:t>3</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u</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sp>
        <p:nvSpPr>
          <p:cNvPr id="4" name="Arrow: Up 3">
            <a:extLst>
              <a:ext uri="{FF2B5EF4-FFF2-40B4-BE49-F238E27FC236}">
                <a16:creationId xmlns:a16="http://schemas.microsoft.com/office/drawing/2014/main" id="{7169448A-FA82-498E-8AE9-AF637CC27654}"/>
              </a:ext>
            </a:extLst>
          </p:cNvPr>
          <p:cNvSpPr/>
          <p:nvPr/>
        </p:nvSpPr>
        <p:spPr>
          <a:xfrm flipV="1">
            <a:off x="5803011" y="4032853"/>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F8E1CF41-F92C-47E1-BABE-D276A3D7823D}"/>
              </a:ext>
            </a:extLst>
          </p:cNvPr>
          <p:cNvSpPr/>
          <p:nvPr/>
        </p:nvSpPr>
        <p:spPr>
          <a:xfrm>
            <a:off x="8161823" y="3091281"/>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a:t>
            </a:r>
          </a:p>
        </p:txBody>
      </p:sp>
      <p:sp>
        <p:nvSpPr>
          <p:cNvPr id="47" name="Oval 46">
            <a:extLst>
              <a:ext uri="{FF2B5EF4-FFF2-40B4-BE49-F238E27FC236}">
                <a16:creationId xmlns:a16="http://schemas.microsoft.com/office/drawing/2014/main" id="{7AD49505-C30E-4EB5-B068-FC1D7738F23E}"/>
              </a:ext>
            </a:extLst>
          </p:cNvPr>
          <p:cNvSpPr/>
          <p:nvPr/>
        </p:nvSpPr>
        <p:spPr>
          <a:xfrm>
            <a:off x="7794459" y="2774686"/>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49" name="Oval 48">
            <a:extLst>
              <a:ext uri="{FF2B5EF4-FFF2-40B4-BE49-F238E27FC236}">
                <a16:creationId xmlns:a16="http://schemas.microsoft.com/office/drawing/2014/main" id="{7D1F1A01-278C-47F4-887F-A9BEC14BD5DC}"/>
              </a:ext>
            </a:extLst>
          </p:cNvPr>
          <p:cNvSpPr/>
          <p:nvPr/>
        </p:nvSpPr>
        <p:spPr>
          <a:xfrm>
            <a:off x="7762693" y="4002939"/>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51" name="Oval 50">
            <a:extLst>
              <a:ext uri="{FF2B5EF4-FFF2-40B4-BE49-F238E27FC236}">
                <a16:creationId xmlns:a16="http://schemas.microsoft.com/office/drawing/2014/main" id="{7B761965-23D2-42FB-8871-335F643C7308}"/>
              </a:ext>
            </a:extLst>
          </p:cNvPr>
          <p:cNvSpPr/>
          <p:nvPr/>
        </p:nvSpPr>
        <p:spPr>
          <a:xfrm>
            <a:off x="10428728" y="3794942"/>
            <a:ext cx="482063" cy="461665"/>
          </a:xfrm>
          <a:prstGeom prst="ellipse">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53" name="Straight Connector 52">
            <a:extLst>
              <a:ext uri="{FF2B5EF4-FFF2-40B4-BE49-F238E27FC236}">
                <a16:creationId xmlns:a16="http://schemas.microsoft.com/office/drawing/2014/main" id="{5B3B282E-7B66-42DD-AE00-AF8DF4918556}"/>
              </a:ext>
            </a:extLst>
          </p:cNvPr>
          <p:cNvCxnSpPr>
            <a:cxnSpLocks/>
            <a:stCxn id="45" idx="6"/>
            <a:endCxn id="48" idx="2"/>
          </p:cNvCxnSpPr>
          <p:nvPr/>
        </p:nvCxnSpPr>
        <p:spPr>
          <a:xfrm flipV="1">
            <a:off x="9171473" y="3551218"/>
            <a:ext cx="674432" cy="35363"/>
          </a:xfrm>
          <a:prstGeom prst="line">
            <a:avLst/>
          </a:prstGeom>
          <a:ln w="57150">
            <a:solidFill>
              <a:schemeClr val="tx2">
                <a:lumMod val="50000"/>
              </a:schemeClr>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53252D4-23F2-465B-A94A-16BA99C6B252}"/>
              </a:ext>
            </a:extLst>
          </p:cNvPr>
          <p:cNvCxnSpPr>
            <a:cxnSpLocks/>
            <a:stCxn id="47" idx="5"/>
            <a:endCxn id="45" idx="1"/>
          </p:cNvCxnSpPr>
          <p:nvPr/>
        </p:nvCxnSpPr>
        <p:spPr>
          <a:xfrm>
            <a:off x="8225354" y="3168742"/>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32E5756-C7DA-426E-AFF3-6D45E8E86421}"/>
              </a:ext>
            </a:extLst>
          </p:cNvPr>
          <p:cNvCxnSpPr>
            <a:cxnSpLocks/>
            <a:stCxn id="49" idx="7"/>
            <a:endCxn id="45" idx="3"/>
          </p:cNvCxnSpPr>
          <p:nvPr/>
        </p:nvCxnSpPr>
        <p:spPr>
          <a:xfrm flipV="1">
            <a:off x="8193588" y="3936811"/>
            <a:ext cx="116095" cy="133737"/>
          </a:xfrm>
          <a:prstGeom prst="line">
            <a:avLst/>
          </a:prstGeom>
          <a:ln w="38100"/>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14931370-F7D3-43A9-A168-16E7E50D2044}"/>
              </a:ext>
            </a:extLst>
          </p:cNvPr>
          <p:cNvSpPr/>
          <p:nvPr/>
        </p:nvSpPr>
        <p:spPr>
          <a:xfrm>
            <a:off x="9845905" y="3055918"/>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t>
            </a:r>
          </a:p>
        </p:txBody>
      </p:sp>
      <p:sp>
        <p:nvSpPr>
          <p:cNvPr id="50" name="Oval 49">
            <a:extLst>
              <a:ext uri="{FF2B5EF4-FFF2-40B4-BE49-F238E27FC236}">
                <a16:creationId xmlns:a16="http://schemas.microsoft.com/office/drawing/2014/main" id="{A7EE5637-74C2-4825-8759-C798F90040D1}"/>
              </a:ext>
            </a:extLst>
          </p:cNvPr>
          <p:cNvSpPr/>
          <p:nvPr/>
        </p:nvSpPr>
        <p:spPr>
          <a:xfrm>
            <a:off x="10213269" y="2767568"/>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14" name="Arrow: Up 13">
            <a:extLst>
              <a:ext uri="{FF2B5EF4-FFF2-40B4-BE49-F238E27FC236}">
                <a16:creationId xmlns:a16="http://schemas.microsoft.com/office/drawing/2014/main" id="{F82ED7D0-F5C7-4C5A-AEB6-762D8798A0F0}"/>
              </a:ext>
            </a:extLst>
          </p:cNvPr>
          <p:cNvSpPr/>
          <p:nvPr/>
        </p:nvSpPr>
        <p:spPr>
          <a:xfrm>
            <a:off x="5594953" y="4003792"/>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74" name="Arrow: Curved Left 73">
            <a:extLst>
              <a:ext uri="{FF2B5EF4-FFF2-40B4-BE49-F238E27FC236}">
                <a16:creationId xmlns:a16="http://schemas.microsoft.com/office/drawing/2014/main" id="{37451A6D-23E4-4089-A471-A438A1E02AEC}"/>
              </a:ext>
            </a:extLst>
          </p:cNvPr>
          <p:cNvSpPr/>
          <p:nvPr/>
        </p:nvSpPr>
        <p:spPr>
          <a:xfrm flipH="1">
            <a:off x="9357239" y="3327006"/>
            <a:ext cx="297490" cy="521854"/>
          </a:xfrm>
          <a:prstGeom prst="curvedLeftArrow">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6" name="Straight Connector 75">
            <a:extLst>
              <a:ext uri="{FF2B5EF4-FFF2-40B4-BE49-F238E27FC236}">
                <a16:creationId xmlns:a16="http://schemas.microsoft.com/office/drawing/2014/main" id="{A764D870-794C-4EC6-9CF8-00A3895A158A}"/>
              </a:ext>
            </a:extLst>
          </p:cNvPr>
          <p:cNvCxnSpPr>
            <a:cxnSpLocks/>
          </p:cNvCxnSpPr>
          <p:nvPr/>
        </p:nvCxnSpPr>
        <p:spPr>
          <a:xfrm>
            <a:off x="5514238" y="5188907"/>
            <a:ext cx="669100" cy="0"/>
          </a:xfrm>
          <a:prstGeom prst="line">
            <a:avLst/>
          </a:prstGeom>
          <a:ln w="57150"/>
        </p:spPr>
        <p:style>
          <a:lnRef idx="3">
            <a:schemeClr val="dk1"/>
          </a:lnRef>
          <a:fillRef idx="0">
            <a:schemeClr val="dk1"/>
          </a:fillRef>
          <a:effectRef idx="2">
            <a:schemeClr val="dk1"/>
          </a:effectRef>
          <a:fontRef idx="minor">
            <a:schemeClr val="tx1"/>
          </a:fontRef>
        </p:style>
      </p:cxnSp>
      <p:sp>
        <p:nvSpPr>
          <p:cNvPr id="78" name="Arrow: Up 77">
            <a:extLst>
              <a:ext uri="{FF2B5EF4-FFF2-40B4-BE49-F238E27FC236}">
                <a16:creationId xmlns:a16="http://schemas.microsoft.com/office/drawing/2014/main" id="{1B47051C-98EB-4A08-AB53-1D31EA8FD230}"/>
              </a:ext>
            </a:extLst>
          </p:cNvPr>
          <p:cNvSpPr/>
          <p:nvPr/>
        </p:nvSpPr>
        <p:spPr>
          <a:xfrm>
            <a:off x="5642175" y="4914021"/>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6" name="Arrow: Up 15">
            <a:extLst>
              <a:ext uri="{FF2B5EF4-FFF2-40B4-BE49-F238E27FC236}">
                <a16:creationId xmlns:a16="http://schemas.microsoft.com/office/drawing/2014/main" id="{DF5A1716-4A53-4ACF-8E8E-5AF38348BB87}"/>
              </a:ext>
            </a:extLst>
          </p:cNvPr>
          <p:cNvSpPr/>
          <p:nvPr/>
        </p:nvSpPr>
        <p:spPr>
          <a:xfrm rot="10800000">
            <a:off x="5828443" y="4930951"/>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2" name="TextBox 81">
            <a:extLst>
              <a:ext uri="{FF2B5EF4-FFF2-40B4-BE49-F238E27FC236}">
                <a16:creationId xmlns:a16="http://schemas.microsoft.com/office/drawing/2014/main" id="{C0C25697-2476-4CFF-8E19-721D051FADA5}"/>
              </a:ext>
            </a:extLst>
          </p:cNvPr>
          <p:cNvSpPr txBox="1"/>
          <p:nvPr/>
        </p:nvSpPr>
        <p:spPr>
          <a:xfrm>
            <a:off x="6369605" y="4903341"/>
            <a:ext cx="383438" cy="523220"/>
          </a:xfrm>
          <a:prstGeom prst="rect">
            <a:avLst/>
          </a:prstGeom>
          <a:noFill/>
        </p:spPr>
        <p:txBody>
          <a:bodyPr wrap="none" rtlCol="0">
            <a:spAutoFit/>
          </a:bodyPr>
          <a:lstStyle/>
          <a:p>
            <a:r>
              <a:rPr lang="el-GR" sz="2800" dirty="0">
                <a:solidFill>
                  <a:srgbClr val="C00000"/>
                </a:solidFill>
              </a:rPr>
              <a:t>σ</a:t>
            </a:r>
            <a:endParaRPr lang="en-IN" sz="2800" dirty="0">
              <a:solidFill>
                <a:srgbClr val="C00000"/>
              </a:solidFill>
            </a:endParaRPr>
          </a:p>
        </p:txBody>
      </p:sp>
      <p:cxnSp>
        <p:nvCxnSpPr>
          <p:cNvPr id="52" name="Straight Connector 51">
            <a:extLst>
              <a:ext uri="{FF2B5EF4-FFF2-40B4-BE49-F238E27FC236}">
                <a16:creationId xmlns:a16="http://schemas.microsoft.com/office/drawing/2014/main" id="{E28B9FA5-E824-4890-8264-48AA64D9B3EE}"/>
              </a:ext>
            </a:extLst>
          </p:cNvPr>
          <p:cNvCxnSpPr>
            <a:cxnSpLocks/>
          </p:cNvCxnSpPr>
          <p:nvPr/>
        </p:nvCxnSpPr>
        <p:spPr>
          <a:xfrm>
            <a:off x="5409416" y="2630529"/>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3C061C8B-AC3C-4926-9DF0-B6395EB13B0B}"/>
              </a:ext>
            </a:extLst>
          </p:cNvPr>
          <p:cNvSpPr txBox="1"/>
          <p:nvPr/>
        </p:nvSpPr>
        <p:spPr>
          <a:xfrm>
            <a:off x="6139166" y="2404738"/>
            <a:ext cx="669600" cy="523220"/>
          </a:xfrm>
          <a:prstGeom prst="rect">
            <a:avLst/>
          </a:prstGeom>
          <a:noFill/>
        </p:spPr>
        <p:txBody>
          <a:bodyPr wrap="square" rtlCol="0">
            <a:spAutoFit/>
          </a:bodyPr>
          <a:lstStyle/>
          <a:p>
            <a:r>
              <a:rPr lang="el-GR" sz="2800" dirty="0">
                <a:solidFill>
                  <a:srgbClr val="C00000"/>
                </a:solidFill>
              </a:rPr>
              <a:t>σ</a:t>
            </a:r>
            <a:r>
              <a:rPr lang="en-IN" sz="2800" dirty="0">
                <a:solidFill>
                  <a:srgbClr val="C00000"/>
                </a:solidFill>
              </a:rPr>
              <a:t>*</a:t>
            </a:r>
          </a:p>
        </p:txBody>
      </p:sp>
      <p:sp>
        <p:nvSpPr>
          <p:cNvPr id="58" name="TextBox 57">
            <a:extLst>
              <a:ext uri="{FF2B5EF4-FFF2-40B4-BE49-F238E27FC236}">
                <a16:creationId xmlns:a16="http://schemas.microsoft.com/office/drawing/2014/main" id="{02AF4FF8-E02F-4BB3-A345-19BA001BF970}"/>
              </a:ext>
            </a:extLst>
          </p:cNvPr>
          <p:cNvSpPr txBox="1"/>
          <p:nvPr/>
        </p:nvSpPr>
        <p:spPr>
          <a:xfrm>
            <a:off x="6398998" y="3956463"/>
            <a:ext cx="383438" cy="523220"/>
          </a:xfrm>
          <a:prstGeom prst="rect">
            <a:avLst/>
          </a:prstGeom>
          <a:noFill/>
        </p:spPr>
        <p:txBody>
          <a:bodyPr wrap="none" rtlCol="0">
            <a:spAutoFit/>
          </a:bodyPr>
          <a:lstStyle/>
          <a:p>
            <a:r>
              <a:rPr lang="el-GR" sz="2800" dirty="0">
                <a:solidFill>
                  <a:srgbClr val="C00000"/>
                </a:solidFill>
              </a:rPr>
              <a:t>π</a:t>
            </a:r>
            <a:endParaRPr lang="en-IN" sz="2800" dirty="0">
              <a:solidFill>
                <a:srgbClr val="C00000"/>
              </a:solidFill>
            </a:endParaRPr>
          </a:p>
        </p:txBody>
      </p:sp>
      <p:sp>
        <p:nvSpPr>
          <p:cNvPr id="71" name="TextBox 70">
            <a:extLst>
              <a:ext uri="{FF2B5EF4-FFF2-40B4-BE49-F238E27FC236}">
                <a16:creationId xmlns:a16="http://schemas.microsoft.com/office/drawing/2014/main" id="{10EA9F8E-9FC3-4CD6-ADD8-4264402C071E}"/>
              </a:ext>
            </a:extLst>
          </p:cNvPr>
          <p:cNvSpPr txBox="1"/>
          <p:nvPr/>
        </p:nvSpPr>
        <p:spPr>
          <a:xfrm>
            <a:off x="6260940" y="3058792"/>
            <a:ext cx="562975" cy="523220"/>
          </a:xfrm>
          <a:prstGeom prst="rect">
            <a:avLst/>
          </a:prstGeom>
          <a:noFill/>
        </p:spPr>
        <p:txBody>
          <a:bodyPr wrap="none" rtlCol="0">
            <a:spAutoFit/>
          </a:bodyPr>
          <a:lstStyle/>
          <a:p>
            <a:r>
              <a:rPr lang="el-GR" sz="2800" dirty="0">
                <a:solidFill>
                  <a:srgbClr val="C00000"/>
                </a:solidFill>
              </a:rPr>
              <a:t>π</a:t>
            </a:r>
            <a:r>
              <a:rPr lang="en-IN" sz="2800" dirty="0">
                <a:solidFill>
                  <a:srgbClr val="C00000"/>
                </a:solidFill>
              </a:rPr>
              <a:t>*</a:t>
            </a:r>
          </a:p>
        </p:txBody>
      </p:sp>
      <p:cxnSp>
        <p:nvCxnSpPr>
          <p:cNvPr id="72" name="Straight Connector 71">
            <a:extLst>
              <a:ext uri="{FF2B5EF4-FFF2-40B4-BE49-F238E27FC236}">
                <a16:creationId xmlns:a16="http://schemas.microsoft.com/office/drawing/2014/main" id="{986BF2B6-34FC-4E43-8BDF-92C72E1EB9A5}"/>
              </a:ext>
            </a:extLst>
          </p:cNvPr>
          <p:cNvCxnSpPr>
            <a:cxnSpLocks/>
          </p:cNvCxnSpPr>
          <p:nvPr/>
        </p:nvCxnSpPr>
        <p:spPr>
          <a:xfrm>
            <a:off x="5455804" y="4268015"/>
            <a:ext cx="669100"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6E28EA87-AD5F-4E6F-91A9-27B0949B039F}"/>
              </a:ext>
            </a:extLst>
          </p:cNvPr>
          <p:cNvCxnSpPr>
            <a:cxnSpLocks/>
          </p:cNvCxnSpPr>
          <p:nvPr/>
        </p:nvCxnSpPr>
        <p:spPr>
          <a:xfrm>
            <a:off x="5470626" y="3376576"/>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83" name="Arrow: Up 82">
            <a:extLst>
              <a:ext uri="{FF2B5EF4-FFF2-40B4-BE49-F238E27FC236}">
                <a16:creationId xmlns:a16="http://schemas.microsoft.com/office/drawing/2014/main" id="{3CF55B66-9203-459D-AB64-53FF9F34E1F2}"/>
              </a:ext>
            </a:extLst>
          </p:cNvPr>
          <p:cNvSpPr/>
          <p:nvPr/>
        </p:nvSpPr>
        <p:spPr>
          <a:xfrm>
            <a:off x="5696441" y="3058792"/>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4" name="Arrow: Up 83">
            <a:extLst>
              <a:ext uri="{FF2B5EF4-FFF2-40B4-BE49-F238E27FC236}">
                <a16:creationId xmlns:a16="http://schemas.microsoft.com/office/drawing/2014/main" id="{5A2FE63C-3996-43E2-9514-00976F0C814D}"/>
              </a:ext>
            </a:extLst>
          </p:cNvPr>
          <p:cNvSpPr/>
          <p:nvPr/>
        </p:nvSpPr>
        <p:spPr>
          <a:xfrm>
            <a:off x="5721935" y="3988011"/>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cxnSp>
        <p:nvCxnSpPr>
          <p:cNvPr id="85" name="Straight Connector 84">
            <a:extLst>
              <a:ext uri="{FF2B5EF4-FFF2-40B4-BE49-F238E27FC236}">
                <a16:creationId xmlns:a16="http://schemas.microsoft.com/office/drawing/2014/main" id="{A0725C64-A74C-4633-A02D-623655CCD43B}"/>
              </a:ext>
            </a:extLst>
          </p:cNvPr>
          <p:cNvCxnSpPr>
            <a:cxnSpLocks/>
          </p:cNvCxnSpPr>
          <p:nvPr/>
        </p:nvCxnSpPr>
        <p:spPr>
          <a:xfrm>
            <a:off x="5533902" y="5199587"/>
            <a:ext cx="669100" cy="0"/>
          </a:xfrm>
          <a:prstGeom prst="line">
            <a:avLst/>
          </a:prstGeom>
          <a:ln w="57150"/>
        </p:spPr>
        <p:style>
          <a:lnRef idx="3">
            <a:schemeClr val="dk1"/>
          </a:lnRef>
          <a:fillRef idx="0">
            <a:schemeClr val="dk1"/>
          </a:fillRef>
          <a:effectRef idx="2">
            <a:schemeClr val="dk1"/>
          </a:effectRef>
          <a:fontRef idx="minor">
            <a:schemeClr val="tx1"/>
          </a:fontRef>
        </p:style>
      </p:cxnSp>
      <p:sp>
        <p:nvSpPr>
          <p:cNvPr id="87" name="Arrow: Up 86">
            <a:extLst>
              <a:ext uri="{FF2B5EF4-FFF2-40B4-BE49-F238E27FC236}">
                <a16:creationId xmlns:a16="http://schemas.microsoft.com/office/drawing/2014/main" id="{A8722A9E-E478-4AFF-BF6C-64F5986B7E98}"/>
              </a:ext>
            </a:extLst>
          </p:cNvPr>
          <p:cNvSpPr/>
          <p:nvPr/>
        </p:nvSpPr>
        <p:spPr>
          <a:xfrm>
            <a:off x="5661839" y="4924701"/>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8" name="Arrow: Up 87">
            <a:extLst>
              <a:ext uri="{FF2B5EF4-FFF2-40B4-BE49-F238E27FC236}">
                <a16:creationId xmlns:a16="http://schemas.microsoft.com/office/drawing/2014/main" id="{08AFE32D-0778-4652-A9CE-0B35C2224BD7}"/>
              </a:ext>
            </a:extLst>
          </p:cNvPr>
          <p:cNvSpPr/>
          <p:nvPr/>
        </p:nvSpPr>
        <p:spPr>
          <a:xfrm rot="10800000">
            <a:off x="5848107" y="4941631"/>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9" name="TextBox 88">
            <a:extLst>
              <a:ext uri="{FF2B5EF4-FFF2-40B4-BE49-F238E27FC236}">
                <a16:creationId xmlns:a16="http://schemas.microsoft.com/office/drawing/2014/main" id="{E5A8CB30-183A-4F62-9A0F-64DFD1240634}"/>
              </a:ext>
            </a:extLst>
          </p:cNvPr>
          <p:cNvSpPr txBox="1"/>
          <p:nvPr/>
        </p:nvSpPr>
        <p:spPr>
          <a:xfrm>
            <a:off x="6389269" y="4914021"/>
            <a:ext cx="383438" cy="523220"/>
          </a:xfrm>
          <a:prstGeom prst="rect">
            <a:avLst/>
          </a:prstGeom>
          <a:noFill/>
        </p:spPr>
        <p:txBody>
          <a:bodyPr wrap="none" rtlCol="0">
            <a:spAutoFit/>
          </a:bodyPr>
          <a:lstStyle/>
          <a:p>
            <a:r>
              <a:rPr lang="el-GR" sz="2800" dirty="0">
                <a:solidFill>
                  <a:srgbClr val="C00000"/>
                </a:solidFill>
              </a:rPr>
              <a:t>σ</a:t>
            </a:r>
            <a:endParaRPr lang="en-IN" sz="2800" dirty="0">
              <a:solidFill>
                <a:srgbClr val="C00000"/>
              </a:solidFill>
            </a:endParaRPr>
          </a:p>
        </p:txBody>
      </p:sp>
      <p:cxnSp>
        <p:nvCxnSpPr>
          <p:cNvPr id="90" name="Straight Connector 89">
            <a:extLst>
              <a:ext uri="{FF2B5EF4-FFF2-40B4-BE49-F238E27FC236}">
                <a16:creationId xmlns:a16="http://schemas.microsoft.com/office/drawing/2014/main" id="{237582E6-B997-43CE-9298-F2386BCE0B49}"/>
              </a:ext>
            </a:extLst>
          </p:cNvPr>
          <p:cNvCxnSpPr>
            <a:cxnSpLocks/>
          </p:cNvCxnSpPr>
          <p:nvPr/>
        </p:nvCxnSpPr>
        <p:spPr>
          <a:xfrm>
            <a:off x="5429080" y="2641209"/>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B4BBA369-9C32-4D38-A8E1-F0B396DE66BF}"/>
              </a:ext>
            </a:extLst>
          </p:cNvPr>
          <p:cNvSpPr txBox="1"/>
          <p:nvPr/>
        </p:nvSpPr>
        <p:spPr>
          <a:xfrm>
            <a:off x="6158830" y="2415418"/>
            <a:ext cx="669600" cy="523220"/>
          </a:xfrm>
          <a:prstGeom prst="rect">
            <a:avLst/>
          </a:prstGeom>
          <a:noFill/>
        </p:spPr>
        <p:txBody>
          <a:bodyPr wrap="square" rtlCol="0">
            <a:spAutoFit/>
          </a:bodyPr>
          <a:lstStyle/>
          <a:p>
            <a:r>
              <a:rPr lang="el-GR" sz="2800" dirty="0">
                <a:solidFill>
                  <a:srgbClr val="C00000"/>
                </a:solidFill>
              </a:rPr>
              <a:t>σ</a:t>
            </a:r>
            <a:r>
              <a:rPr lang="en-IN" sz="2800" dirty="0">
                <a:solidFill>
                  <a:srgbClr val="C00000"/>
                </a:solidFill>
              </a:rPr>
              <a:t>*</a:t>
            </a:r>
          </a:p>
        </p:txBody>
      </p:sp>
    </p:spTree>
    <p:extLst>
      <p:ext uri="{BB962C8B-B14F-4D97-AF65-F5344CB8AC3E}">
        <p14:creationId xmlns:p14="http://schemas.microsoft.com/office/powerpoint/2010/main" val="36553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4"/>
                                        </p:tgtEl>
                                      </p:cBhvr>
                                    </p:animEffect>
                                    <p:set>
                                      <p:cBhvr>
                                        <p:cTn id="13" dur="1" fill="hold">
                                          <p:stCondLst>
                                            <p:cond delay="499"/>
                                          </p:stCondLst>
                                        </p:cTn>
                                        <p:tgtEl>
                                          <p:spTgt spid="6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5"/>
                                        </p:tgtEl>
                                      </p:cBhvr>
                                    </p:animEffect>
                                    <p:set>
                                      <p:cBhvr>
                                        <p:cTn id="16" dur="1" fill="hold">
                                          <p:stCondLst>
                                            <p:cond delay="499"/>
                                          </p:stCondLst>
                                        </p:cTn>
                                        <p:tgtEl>
                                          <p:spTgt spid="6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76"/>
                                        </p:tgtEl>
                                      </p:cBhvr>
                                    </p:animEffect>
                                    <p:set>
                                      <p:cBhvr>
                                        <p:cTn id="19" dur="1" fill="hold">
                                          <p:stCondLst>
                                            <p:cond delay="499"/>
                                          </p:stCondLst>
                                        </p:cTn>
                                        <p:tgtEl>
                                          <p:spTgt spid="7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2"/>
                                        </p:tgtEl>
                                      </p:cBhvr>
                                    </p:animEffect>
                                    <p:set>
                                      <p:cBhvr>
                                        <p:cTn id="22" dur="1" fill="hold">
                                          <p:stCondLst>
                                            <p:cond delay="499"/>
                                          </p:stCondLst>
                                        </p:cTn>
                                        <p:tgtEl>
                                          <p:spTgt spid="8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2"/>
                                        </p:tgtEl>
                                      </p:cBhvr>
                                    </p:animEffect>
                                    <p:set>
                                      <p:cBhvr>
                                        <p:cTn id="25" dur="1" fill="hold">
                                          <p:stCondLst>
                                            <p:cond delay="499"/>
                                          </p:stCondLst>
                                        </p:cTn>
                                        <p:tgtEl>
                                          <p:spTgt spid="5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78"/>
                                        </p:tgtEl>
                                      </p:cBhvr>
                                    </p:animEffect>
                                    <p:set>
                                      <p:cBhvr>
                                        <p:cTn id="34" dur="1" fill="hold">
                                          <p:stCondLst>
                                            <p:cond delay="499"/>
                                          </p:stCondLst>
                                        </p:cTn>
                                        <p:tgtEl>
                                          <p:spTgt spid="78"/>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15" grpId="0" animBg="1"/>
      <p:bldP spid="4" grpId="0" animBg="1"/>
      <p:bldP spid="45" grpId="0" animBg="1"/>
      <p:bldP spid="47" grpId="0" animBg="1"/>
      <p:bldP spid="49" grpId="0" animBg="1"/>
      <p:bldP spid="51" grpId="0" animBg="1"/>
      <p:bldP spid="48" grpId="0" animBg="1"/>
      <p:bldP spid="50" grpId="0" animBg="1"/>
      <p:bldP spid="14" grpId="0" animBg="1"/>
      <p:bldP spid="74" grpId="0" animBg="1"/>
      <p:bldP spid="78" grpId="0" animBg="1"/>
      <p:bldP spid="16" grpId="0" animBg="1"/>
      <p:bldP spid="82" grpId="0"/>
      <p:bldP spid="3" grpId="0"/>
      <p:bldP spid="58" grpId="0"/>
      <p:bldP spid="71" grpId="0"/>
      <p:bldP spid="83" grpId="0" animBg="1"/>
      <p:bldP spid="84" grpId="0" animBg="1"/>
      <p:bldP spid="87" grpId="0" animBg="1"/>
      <p:bldP spid="88" grpId="0" animBg="1"/>
      <p:bldP spid="89" grpId="0"/>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0" y="936535"/>
            <a:ext cx="12192000" cy="5334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Century" panose="02040604050505020304" pitchFamily="18" charset="0"/>
              </a:rPr>
              <a:t>Multiple Bonding in Molecules</a:t>
            </a:r>
          </a:p>
        </p:txBody>
      </p:sp>
      <p:sp>
        <p:nvSpPr>
          <p:cNvPr id="63" name="Rectangle 62"/>
          <p:cNvSpPr/>
          <p:nvPr/>
        </p:nvSpPr>
        <p:spPr>
          <a:xfrm>
            <a:off x="4044778" y="1732"/>
            <a:ext cx="8147221" cy="94314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Century" pitchFamily="18" charset="0"/>
              </a:rPr>
              <a:t>Bonding from Excited State Perspective</a:t>
            </a:r>
            <a:endParaRPr lang="en-US" sz="3200" b="1" baseline="-25000" dirty="0">
              <a:solidFill>
                <a:schemeClr val="bg1"/>
              </a:solidFill>
              <a:latin typeface="Century" pitchFamily="18" charset="0"/>
            </a:endParaRPr>
          </a:p>
        </p:txBody>
      </p:sp>
      <p:sp>
        <p:nvSpPr>
          <p:cNvPr id="69" name="Slide Number Placeholder 28"/>
          <p:cNvSpPr>
            <a:spLocks noGrp="1"/>
          </p:cNvSpPr>
          <p:nvPr>
            <p:ph type="sldNum" sz="quarter" idx="12"/>
          </p:nvPr>
        </p:nvSpPr>
        <p:spPr>
          <a:xfrm>
            <a:off x="11372850" y="6483080"/>
            <a:ext cx="819149" cy="365125"/>
          </a:xfrm>
        </p:spPr>
        <p:txBody>
          <a:bodyPr/>
          <a:lstStyle/>
          <a:p>
            <a:fld id="{CC75E9F9-C243-4524-A2A8-22188A3EA96B}" type="slidenum">
              <a:rPr lang="en-IN" sz="1400" smtClean="0">
                <a:solidFill>
                  <a:schemeClr val="tx1"/>
                </a:solidFill>
                <a:latin typeface="Century" pitchFamily="18" charset="0"/>
              </a:rPr>
              <a:pPr/>
              <a:t>9</a:t>
            </a:fld>
            <a:endParaRPr lang="en-IN" sz="1400" dirty="0">
              <a:solidFill>
                <a:schemeClr val="tx1"/>
              </a:solidFill>
              <a:latin typeface="Century" pitchFamily="18" charset="0"/>
            </a:endParaRPr>
          </a:p>
        </p:txBody>
      </p:sp>
      <p:sp>
        <p:nvSpPr>
          <p:cNvPr id="62" name="Rectangle 61"/>
          <p:cNvSpPr/>
          <p:nvPr/>
        </p:nvSpPr>
        <p:spPr>
          <a:xfrm>
            <a:off x="0" y="1109"/>
            <a:ext cx="4136333" cy="943149"/>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bg1">
                    <a:lumMod val="50000"/>
                  </a:schemeClr>
                </a:solidFill>
                <a:latin typeface="Century" pitchFamily="18" charset="0"/>
              </a:rPr>
              <a:t>Introduction</a:t>
            </a:r>
          </a:p>
          <a:p>
            <a:pPr algn="r"/>
            <a:r>
              <a:rPr lang="en-US" sz="1200" b="1" dirty="0">
                <a:solidFill>
                  <a:schemeClr val="bg1">
                    <a:lumMod val="95000"/>
                  </a:schemeClr>
                </a:solidFill>
                <a:latin typeface="Century" pitchFamily="18" charset="0"/>
              </a:rPr>
              <a:t>Methodology and Working Principle</a:t>
            </a:r>
          </a:p>
          <a:p>
            <a:pPr algn="r"/>
            <a:r>
              <a:rPr lang="en-US" sz="1200" b="1" dirty="0">
                <a:solidFill>
                  <a:schemeClr val="bg2">
                    <a:lumMod val="50000"/>
                  </a:schemeClr>
                </a:solidFill>
                <a:latin typeface="Century" pitchFamily="18" charset="0"/>
              </a:rPr>
              <a:t>Electronic States, Bonding and PECs</a:t>
            </a:r>
          </a:p>
          <a:p>
            <a:pPr algn="r"/>
            <a:r>
              <a:rPr lang="en-US" sz="1200" b="1" dirty="0">
                <a:solidFill>
                  <a:schemeClr val="bg2">
                    <a:lumMod val="50000"/>
                  </a:schemeClr>
                </a:solidFill>
                <a:latin typeface="Century" pitchFamily="18" charset="0"/>
              </a:rPr>
              <a:t>Concluding Remarks</a:t>
            </a:r>
          </a:p>
          <a:p>
            <a:pPr algn="r"/>
            <a:r>
              <a:rPr lang="en-US" sz="1200" b="1" dirty="0">
                <a:solidFill>
                  <a:schemeClr val="bg2">
                    <a:lumMod val="50000"/>
                  </a:schemeClr>
                </a:solidFill>
                <a:latin typeface="Century" pitchFamily="18" charset="0"/>
              </a:rPr>
              <a:t>Acknowledgement</a:t>
            </a:r>
            <a:endParaRPr lang="en-US" sz="1200" b="1" dirty="0">
              <a:latin typeface="Century" pitchFamily="18" charset="0"/>
            </a:endParaRPr>
          </a:p>
        </p:txBody>
      </p:sp>
      <p:sp>
        <p:nvSpPr>
          <p:cNvPr id="3" name="Oval 2">
            <a:extLst>
              <a:ext uri="{FF2B5EF4-FFF2-40B4-BE49-F238E27FC236}">
                <a16:creationId xmlns:a16="http://schemas.microsoft.com/office/drawing/2014/main" id="{57D3C545-DE04-487A-8297-9BD260AEA439}"/>
              </a:ext>
            </a:extLst>
          </p:cNvPr>
          <p:cNvSpPr/>
          <p:nvPr/>
        </p:nvSpPr>
        <p:spPr>
          <a:xfrm>
            <a:off x="981623" y="3290288"/>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a:t>
            </a:r>
          </a:p>
        </p:txBody>
      </p:sp>
      <p:sp>
        <p:nvSpPr>
          <p:cNvPr id="4" name="Oval 3">
            <a:extLst>
              <a:ext uri="{FF2B5EF4-FFF2-40B4-BE49-F238E27FC236}">
                <a16:creationId xmlns:a16="http://schemas.microsoft.com/office/drawing/2014/main" id="{A4CEC3AA-34EB-4D17-956D-BEE10AD2FF18}"/>
              </a:ext>
            </a:extLst>
          </p:cNvPr>
          <p:cNvSpPr/>
          <p:nvPr/>
        </p:nvSpPr>
        <p:spPr>
          <a:xfrm>
            <a:off x="614259" y="2973693"/>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5" name="Oval 4">
            <a:extLst>
              <a:ext uri="{FF2B5EF4-FFF2-40B4-BE49-F238E27FC236}">
                <a16:creationId xmlns:a16="http://schemas.microsoft.com/office/drawing/2014/main" id="{D2A487C4-16CC-4452-B2A2-C1CB2FE4B8E8}"/>
              </a:ext>
            </a:extLst>
          </p:cNvPr>
          <p:cNvSpPr/>
          <p:nvPr/>
        </p:nvSpPr>
        <p:spPr>
          <a:xfrm>
            <a:off x="2419711" y="3259790"/>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t>
            </a:r>
          </a:p>
        </p:txBody>
      </p:sp>
      <p:sp>
        <p:nvSpPr>
          <p:cNvPr id="6" name="Oval 5">
            <a:extLst>
              <a:ext uri="{FF2B5EF4-FFF2-40B4-BE49-F238E27FC236}">
                <a16:creationId xmlns:a16="http://schemas.microsoft.com/office/drawing/2014/main" id="{46DFEDE4-D873-4325-971C-13CC5D966547}"/>
              </a:ext>
            </a:extLst>
          </p:cNvPr>
          <p:cNvSpPr/>
          <p:nvPr/>
        </p:nvSpPr>
        <p:spPr>
          <a:xfrm>
            <a:off x="582493" y="4201946"/>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7" name="Oval 6">
            <a:extLst>
              <a:ext uri="{FF2B5EF4-FFF2-40B4-BE49-F238E27FC236}">
                <a16:creationId xmlns:a16="http://schemas.microsoft.com/office/drawing/2014/main" id="{407BDBA6-112A-4FC7-8EE7-973360206D8D}"/>
              </a:ext>
            </a:extLst>
          </p:cNvPr>
          <p:cNvSpPr/>
          <p:nvPr/>
        </p:nvSpPr>
        <p:spPr>
          <a:xfrm>
            <a:off x="3295926" y="2848018"/>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8" name="Oval 7">
            <a:extLst>
              <a:ext uri="{FF2B5EF4-FFF2-40B4-BE49-F238E27FC236}">
                <a16:creationId xmlns:a16="http://schemas.microsoft.com/office/drawing/2014/main" id="{F4FE17B6-AB93-41D5-A1C2-550DAEA83D97}"/>
              </a:ext>
            </a:extLst>
          </p:cNvPr>
          <p:cNvSpPr/>
          <p:nvPr/>
        </p:nvSpPr>
        <p:spPr>
          <a:xfrm>
            <a:off x="3277770" y="4235102"/>
            <a:ext cx="482063" cy="461665"/>
          </a:xfrm>
          <a:prstGeom prst="ellipse">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47" name="Straight Connector 46">
            <a:extLst>
              <a:ext uri="{FF2B5EF4-FFF2-40B4-BE49-F238E27FC236}">
                <a16:creationId xmlns:a16="http://schemas.microsoft.com/office/drawing/2014/main" id="{0AAC3DDB-35F3-4C3B-AD97-AEAD32BA1F82}"/>
              </a:ext>
            </a:extLst>
          </p:cNvPr>
          <p:cNvCxnSpPr>
            <a:cxnSpLocks/>
          </p:cNvCxnSpPr>
          <p:nvPr/>
        </p:nvCxnSpPr>
        <p:spPr>
          <a:xfrm>
            <a:off x="1040789" y="3374971"/>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1937C2-66C8-42A9-A227-76DE322F163E}"/>
              </a:ext>
            </a:extLst>
          </p:cNvPr>
          <p:cNvCxnSpPr>
            <a:cxnSpLocks/>
          </p:cNvCxnSpPr>
          <p:nvPr/>
        </p:nvCxnSpPr>
        <p:spPr>
          <a:xfrm flipV="1">
            <a:off x="1009023" y="4143040"/>
            <a:ext cx="116095" cy="133737"/>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C6E88A5-DE13-434F-B923-F4E3385B2456}"/>
              </a:ext>
            </a:extLst>
          </p:cNvPr>
          <p:cNvCxnSpPr>
            <a:cxnSpLocks/>
          </p:cNvCxnSpPr>
          <p:nvPr/>
        </p:nvCxnSpPr>
        <p:spPr>
          <a:xfrm flipV="1">
            <a:off x="3189686" y="3182260"/>
            <a:ext cx="139399" cy="168329"/>
          </a:xfrm>
          <a:prstGeom prst="line">
            <a:avLst/>
          </a:prstGeom>
          <a:ln w="381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AAE7719-FCD1-4317-B488-883105EA5964}"/>
              </a:ext>
            </a:extLst>
          </p:cNvPr>
          <p:cNvCxnSpPr>
            <a:cxnSpLocks/>
          </p:cNvCxnSpPr>
          <p:nvPr/>
        </p:nvCxnSpPr>
        <p:spPr>
          <a:xfrm flipH="1" flipV="1">
            <a:off x="3165477" y="4177537"/>
            <a:ext cx="139399" cy="168329"/>
          </a:xfrm>
          <a:prstGeom prst="line">
            <a:avLst/>
          </a:prstGeom>
          <a:ln w="38100"/>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AA24D77E-5E20-4658-B7B2-06649F6CB0ED}"/>
              </a:ext>
            </a:extLst>
          </p:cNvPr>
          <p:cNvCxnSpPr>
            <a:cxnSpLocks/>
          </p:cNvCxnSpPr>
          <p:nvPr/>
        </p:nvCxnSpPr>
        <p:spPr>
          <a:xfrm>
            <a:off x="1991273" y="3754241"/>
            <a:ext cx="428438" cy="0"/>
          </a:xfrm>
          <a:prstGeom prst="line">
            <a:avLst/>
          </a:prstGeom>
          <a:ln w="57150">
            <a:solidFill>
              <a:schemeClr val="tx2">
                <a:lumMod val="50000"/>
              </a:schemeClr>
            </a:solidFill>
            <a:prstDash val="solid"/>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7A0EF5AA-F392-40AE-BA97-F1DA50289BA5}"/>
              </a:ext>
            </a:extLst>
          </p:cNvPr>
          <p:cNvSpPr txBox="1"/>
          <p:nvPr/>
        </p:nvSpPr>
        <p:spPr>
          <a:xfrm>
            <a:off x="6036371" y="3880850"/>
            <a:ext cx="383438" cy="523220"/>
          </a:xfrm>
          <a:prstGeom prst="rect">
            <a:avLst/>
          </a:prstGeom>
          <a:noFill/>
        </p:spPr>
        <p:txBody>
          <a:bodyPr wrap="none" rtlCol="0">
            <a:spAutoFit/>
          </a:bodyPr>
          <a:lstStyle/>
          <a:p>
            <a:r>
              <a:rPr lang="el-GR" sz="2800" dirty="0">
                <a:solidFill>
                  <a:srgbClr val="C00000"/>
                </a:solidFill>
              </a:rPr>
              <a:t>π</a:t>
            </a:r>
            <a:endParaRPr lang="en-IN" sz="2800" dirty="0">
              <a:solidFill>
                <a:srgbClr val="C00000"/>
              </a:solidFill>
            </a:endParaRPr>
          </a:p>
        </p:txBody>
      </p:sp>
      <p:sp>
        <p:nvSpPr>
          <p:cNvPr id="41" name="TextBox 40">
            <a:extLst>
              <a:ext uri="{FF2B5EF4-FFF2-40B4-BE49-F238E27FC236}">
                <a16:creationId xmlns:a16="http://schemas.microsoft.com/office/drawing/2014/main" id="{7CDD1666-233A-40F5-BDD7-8DFE49ABB869}"/>
              </a:ext>
            </a:extLst>
          </p:cNvPr>
          <p:cNvSpPr txBox="1"/>
          <p:nvPr/>
        </p:nvSpPr>
        <p:spPr>
          <a:xfrm>
            <a:off x="5898313" y="2983179"/>
            <a:ext cx="562975" cy="523220"/>
          </a:xfrm>
          <a:prstGeom prst="rect">
            <a:avLst/>
          </a:prstGeom>
          <a:noFill/>
        </p:spPr>
        <p:txBody>
          <a:bodyPr wrap="none" rtlCol="0">
            <a:spAutoFit/>
          </a:bodyPr>
          <a:lstStyle/>
          <a:p>
            <a:r>
              <a:rPr lang="el-GR" sz="2800" dirty="0">
                <a:solidFill>
                  <a:srgbClr val="C00000"/>
                </a:solidFill>
              </a:rPr>
              <a:t>π</a:t>
            </a:r>
            <a:r>
              <a:rPr lang="en-IN" sz="2800" dirty="0">
                <a:solidFill>
                  <a:srgbClr val="C00000"/>
                </a:solidFill>
              </a:rPr>
              <a:t>*</a:t>
            </a:r>
          </a:p>
        </p:txBody>
      </p:sp>
      <p:cxnSp>
        <p:nvCxnSpPr>
          <p:cNvPr id="42" name="Straight Connector 41">
            <a:extLst>
              <a:ext uri="{FF2B5EF4-FFF2-40B4-BE49-F238E27FC236}">
                <a16:creationId xmlns:a16="http://schemas.microsoft.com/office/drawing/2014/main" id="{325CB4B8-57C8-40B9-A7BE-6969934EAD22}"/>
              </a:ext>
            </a:extLst>
          </p:cNvPr>
          <p:cNvCxnSpPr>
            <a:cxnSpLocks/>
          </p:cNvCxnSpPr>
          <p:nvPr/>
        </p:nvCxnSpPr>
        <p:spPr>
          <a:xfrm>
            <a:off x="5093177" y="4192402"/>
            <a:ext cx="669100"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19D0B522-1698-4C2F-BC50-B053E8247315}"/>
              </a:ext>
            </a:extLst>
          </p:cNvPr>
          <p:cNvCxnSpPr>
            <a:cxnSpLocks/>
          </p:cNvCxnSpPr>
          <p:nvPr/>
        </p:nvCxnSpPr>
        <p:spPr>
          <a:xfrm>
            <a:off x="5107999" y="3300963"/>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45" name="Arrow: Up 44">
            <a:extLst>
              <a:ext uri="{FF2B5EF4-FFF2-40B4-BE49-F238E27FC236}">
                <a16:creationId xmlns:a16="http://schemas.microsoft.com/office/drawing/2014/main" id="{14AC77E6-6394-4C6A-A135-62348992E802}"/>
              </a:ext>
            </a:extLst>
          </p:cNvPr>
          <p:cNvSpPr/>
          <p:nvPr/>
        </p:nvSpPr>
        <p:spPr>
          <a:xfrm>
            <a:off x="5313700" y="3940976"/>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cxnSp>
        <p:nvCxnSpPr>
          <p:cNvPr id="46" name="Straight Connector 45">
            <a:extLst>
              <a:ext uri="{FF2B5EF4-FFF2-40B4-BE49-F238E27FC236}">
                <a16:creationId xmlns:a16="http://schemas.microsoft.com/office/drawing/2014/main" id="{E4F7E7A6-7724-479A-9727-7E2FFC3B6CD7}"/>
              </a:ext>
            </a:extLst>
          </p:cNvPr>
          <p:cNvCxnSpPr>
            <a:cxnSpLocks/>
          </p:cNvCxnSpPr>
          <p:nvPr/>
        </p:nvCxnSpPr>
        <p:spPr>
          <a:xfrm>
            <a:off x="5171275" y="5123974"/>
            <a:ext cx="669100" cy="0"/>
          </a:xfrm>
          <a:prstGeom prst="line">
            <a:avLst/>
          </a:prstGeom>
          <a:ln w="57150"/>
        </p:spPr>
        <p:style>
          <a:lnRef idx="3">
            <a:schemeClr val="dk1"/>
          </a:lnRef>
          <a:fillRef idx="0">
            <a:schemeClr val="dk1"/>
          </a:fillRef>
          <a:effectRef idx="2">
            <a:schemeClr val="dk1"/>
          </a:effectRef>
          <a:fontRef idx="minor">
            <a:schemeClr val="tx1"/>
          </a:fontRef>
        </p:style>
      </p:cxnSp>
      <p:sp>
        <p:nvSpPr>
          <p:cNvPr id="50" name="Arrow: Up 49">
            <a:extLst>
              <a:ext uri="{FF2B5EF4-FFF2-40B4-BE49-F238E27FC236}">
                <a16:creationId xmlns:a16="http://schemas.microsoft.com/office/drawing/2014/main" id="{385F581A-46D8-42E9-929F-6D89AA98AD1E}"/>
              </a:ext>
            </a:extLst>
          </p:cNvPr>
          <p:cNvSpPr/>
          <p:nvPr/>
        </p:nvSpPr>
        <p:spPr>
          <a:xfrm>
            <a:off x="5299212" y="4849088"/>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1" name="Arrow: Up 50">
            <a:extLst>
              <a:ext uri="{FF2B5EF4-FFF2-40B4-BE49-F238E27FC236}">
                <a16:creationId xmlns:a16="http://schemas.microsoft.com/office/drawing/2014/main" id="{E7C387FA-2811-4D0A-B484-793E7A0E6874}"/>
              </a:ext>
            </a:extLst>
          </p:cNvPr>
          <p:cNvSpPr/>
          <p:nvPr/>
        </p:nvSpPr>
        <p:spPr>
          <a:xfrm rot="10800000">
            <a:off x="5485480" y="4866018"/>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2" name="TextBox 51">
            <a:extLst>
              <a:ext uri="{FF2B5EF4-FFF2-40B4-BE49-F238E27FC236}">
                <a16:creationId xmlns:a16="http://schemas.microsoft.com/office/drawing/2014/main" id="{BEE48A23-56B7-4BEF-883C-2D64F14D32CE}"/>
              </a:ext>
            </a:extLst>
          </p:cNvPr>
          <p:cNvSpPr txBox="1"/>
          <p:nvPr/>
        </p:nvSpPr>
        <p:spPr>
          <a:xfrm>
            <a:off x="6026642" y="4838408"/>
            <a:ext cx="383438" cy="523220"/>
          </a:xfrm>
          <a:prstGeom prst="rect">
            <a:avLst/>
          </a:prstGeom>
          <a:noFill/>
        </p:spPr>
        <p:txBody>
          <a:bodyPr wrap="none" rtlCol="0">
            <a:spAutoFit/>
          </a:bodyPr>
          <a:lstStyle/>
          <a:p>
            <a:r>
              <a:rPr lang="el-GR" sz="2800" dirty="0">
                <a:solidFill>
                  <a:srgbClr val="C00000"/>
                </a:solidFill>
              </a:rPr>
              <a:t>σ</a:t>
            </a:r>
            <a:endParaRPr lang="en-IN" sz="2800" dirty="0">
              <a:solidFill>
                <a:srgbClr val="C00000"/>
              </a:solidFill>
            </a:endParaRPr>
          </a:p>
        </p:txBody>
      </p:sp>
      <p:cxnSp>
        <p:nvCxnSpPr>
          <p:cNvPr id="55" name="Straight Connector 54">
            <a:extLst>
              <a:ext uri="{FF2B5EF4-FFF2-40B4-BE49-F238E27FC236}">
                <a16:creationId xmlns:a16="http://schemas.microsoft.com/office/drawing/2014/main" id="{7424C984-8CCF-4E68-A65B-A722C74639EA}"/>
              </a:ext>
            </a:extLst>
          </p:cNvPr>
          <p:cNvCxnSpPr>
            <a:cxnSpLocks/>
          </p:cNvCxnSpPr>
          <p:nvPr/>
        </p:nvCxnSpPr>
        <p:spPr>
          <a:xfrm>
            <a:off x="5066453" y="2565596"/>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25D5AB32-F2A5-4760-93A1-887DA19E10C9}"/>
              </a:ext>
            </a:extLst>
          </p:cNvPr>
          <p:cNvSpPr txBox="1"/>
          <p:nvPr/>
        </p:nvSpPr>
        <p:spPr>
          <a:xfrm>
            <a:off x="5796203" y="2339805"/>
            <a:ext cx="669600" cy="523220"/>
          </a:xfrm>
          <a:prstGeom prst="rect">
            <a:avLst/>
          </a:prstGeom>
          <a:noFill/>
        </p:spPr>
        <p:txBody>
          <a:bodyPr wrap="square" rtlCol="0">
            <a:spAutoFit/>
          </a:bodyPr>
          <a:lstStyle/>
          <a:p>
            <a:r>
              <a:rPr lang="el-GR" sz="2800" dirty="0">
                <a:solidFill>
                  <a:srgbClr val="C00000"/>
                </a:solidFill>
              </a:rPr>
              <a:t>σ</a:t>
            </a:r>
            <a:r>
              <a:rPr lang="en-IN" sz="2800" dirty="0">
                <a:solidFill>
                  <a:srgbClr val="C00000"/>
                </a:solidFill>
              </a:rPr>
              <a:t>*</a:t>
            </a:r>
          </a:p>
        </p:txBody>
      </p:sp>
      <p:sp>
        <p:nvSpPr>
          <p:cNvPr id="57" name="TextBox 56">
            <a:extLst>
              <a:ext uri="{FF2B5EF4-FFF2-40B4-BE49-F238E27FC236}">
                <a16:creationId xmlns:a16="http://schemas.microsoft.com/office/drawing/2014/main" id="{8731ECA0-07EB-4A63-B5A2-ED66E06E4E48}"/>
              </a:ext>
            </a:extLst>
          </p:cNvPr>
          <p:cNvSpPr txBox="1"/>
          <p:nvPr/>
        </p:nvSpPr>
        <p:spPr>
          <a:xfrm>
            <a:off x="6022907" y="3880850"/>
            <a:ext cx="383438" cy="523220"/>
          </a:xfrm>
          <a:prstGeom prst="rect">
            <a:avLst/>
          </a:prstGeom>
          <a:noFill/>
        </p:spPr>
        <p:txBody>
          <a:bodyPr wrap="none" rtlCol="0">
            <a:spAutoFit/>
          </a:bodyPr>
          <a:lstStyle/>
          <a:p>
            <a:r>
              <a:rPr lang="el-GR" sz="2800" dirty="0">
                <a:solidFill>
                  <a:srgbClr val="C00000"/>
                </a:solidFill>
              </a:rPr>
              <a:t>π</a:t>
            </a:r>
            <a:endParaRPr lang="en-IN" sz="2800" dirty="0">
              <a:solidFill>
                <a:srgbClr val="C00000"/>
              </a:solidFill>
            </a:endParaRPr>
          </a:p>
        </p:txBody>
      </p:sp>
      <p:sp>
        <p:nvSpPr>
          <p:cNvPr id="58" name="TextBox 57">
            <a:extLst>
              <a:ext uri="{FF2B5EF4-FFF2-40B4-BE49-F238E27FC236}">
                <a16:creationId xmlns:a16="http://schemas.microsoft.com/office/drawing/2014/main" id="{5F03241D-FE9A-4830-9D62-F94CE82182A9}"/>
              </a:ext>
            </a:extLst>
          </p:cNvPr>
          <p:cNvSpPr txBox="1"/>
          <p:nvPr/>
        </p:nvSpPr>
        <p:spPr>
          <a:xfrm>
            <a:off x="5884849" y="2983179"/>
            <a:ext cx="562975" cy="523220"/>
          </a:xfrm>
          <a:prstGeom prst="rect">
            <a:avLst/>
          </a:prstGeom>
          <a:noFill/>
        </p:spPr>
        <p:txBody>
          <a:bodyPr wrap="none" rtlCol="0">
            <a:spAutoFit/>
          </a:bodyPr>
          <a:lstStyle/>
          <a:p>
            <a:r>
              <a:rPr lang="el-GR" sz="2800" dirty="0">
                <a:solidFill>
                  <a:srgbClr val="C00000"/>
                </a:solidFill>
              </a:rPr>
              <a:t>π</a:t>
            </a:r>
            <a:r>
              <a:rPr lang="en-IN" sz="2800" dirty="0">
                <a:solidFill>
                  <a:srgbClr val="C00000"/>
                </a:solidFill>
              </a:rPr>
              <a:t>*</a:t>
            </a:r>
          </a:p>
        </p:txBody>
      </p:sp>
      <p:cxnSp>
        <p:nvCxnSpPr>
          <p:cNvPr id="59" name="Straight Connector 58">
            <a:extLst>
              <a:ext uri="{FF2B5EF4-FFF2-40B4-BE49-F238E27FC236}">
                <a16:creationId xmlns:a16="http://schemas.microsoft.com/office/drawing/2014/main" id="{49051A69-2161-447F-B457-1E42E65CB57F}"/>
              </a:ext>
            </a:extLst>
          </p:cNvPr>
          <p:cNvCxnSpPr>
            <a:cxnSpLocks/>
          </p:cNvCxnSpPr>
          <p:nvPr/>
        </p:nvCxnSpPr>
        <p:spPr>
          <a:xfrm>
            <a:off x="5079713" y="4192402"/>
            <a:ext cx="669100"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FB2865D2-B728-43F0-A135-8406E7216BD1}"/>
              </a:ext>
            </a:extLst>
          </p:cNvPr>
          <p:cNvCxnSpPr>
            <a:cxnSpLocks/>
          </p:cNvCxnSpPr>
          <p:nvPr/>
        </p:nvCxnSpPr>
        <p:spPr>
          <a:xfrm>
            <a:off x="5094535" y="3300963"/>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71" name="Arrow: Up 70">
            <a:extLst>
              <a:ext uri="{FF2B5EF4-FFF2-40B4-BE49-F238E27FC236}">
                <a16:creationId xmlns:a16="http://schemas.microsoft.com/office/drawing/2014/main" id="{F32A9F04-8080-437D-AF5F-6C2FA75806C6}"/>
              </a:ext>
            </a:extLst>
          </p:cNvPr>
          <p:cNvSpPr/>
          <p:nvPr/>
        </p:nvSpPr>
        <p:spPr>
          <a:xfrm>
            <a:off x="5312839" y="3066633"/>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73" name="Arrow: Up 72">
            <a:extLst>
              <a:ext uri="{FF2B5EF4-FFF2-40B4-BE49-F238E27FC236}">
                <a16:creationId xmlns:a16="http://schemas.microsoft.com/office/drawing/2014/main" id="{BE804CA1-6E02-470A-9563-1993053F610A}"/>
              </a:ext>
            </a:extLst>
          </p:cNvPr>
          <p:cNvSpPr/>
          <p:nvPr/>
        </p:nvSpPr>
        <p:spPr>
          <a:xfrm>
            <a:off x="5345844" y="3912398"/>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cxnSp>
        <p:nvCxnSpPr>
          <p:cNvPr id="75" name="Straight Connector 74">
            <a:extLst>
              <a:ext uri="{FF2B5EF4-FFF2-40B4-BE49-F238E27FC236}">
                <a16:creationId xmlns:a16="http://schemas.microsoft.com/office/drawing/2014/main" id="{14C55E06-3902-4662-A579-8F350E877F9A}"/>
              </a:ext>
            </a:extLst>
          </p:cNvPr>
          <p:cNvCxnSpPr>
            <a:cxnSpLocks/>
          </p:cNvCxnSpPr>
          <p:nvPr/>
        </p:nvCxnSpPr>
        <p:spPr>
          <a:xfrm>
            <a:off x="5157811" y="5123974"/>
            <a:ext cx="669100" cy="0"/>
          </a:xfrm>
          <a:prstGeom prst="line">
            <a:avLst/>
          </a:prstGeom>
          <a:ln w="57150"/>
        </p:spPr>
        <p:style>
          <a:lnRef idx="3">
            <a:schemeClr val="dk1"/>
          </a:lnRef>
          <a:fillRef idx="0">
            <a:schemeClr val="dk1"/>
          </a:fillRef>
          <a:effectRef idx="2">
            <a:schemeClr val="dk1"/>
          </a:effectRef>
          <a:fontRef idx="minor">
            <a:schemeClr val="tx1"/>
          </a:fontRef>
        </p:style>
      </p:cxnSp>
      <p:sp>
        <p:nvSpPr>
          <p:cNvPr id="76" name="Arrow: Up 75">
            <a:extLst>
              <a:ext uri="{FF2B5EF4-FFF2-40B4-BE49-F238E27FC236}">
                <a16:creationId xmlns:a16="http://schemas.microsoft.com/office/drawing/2014/main" id="{56CD7CBD-7DB8-4B8F-B1B4-E503F386ADD2}"/>
              </a:ext>
            </a:extLst>
          </p:cNvPr>
          <p:cNvSpPr/>
          <p:nvPr/>
        </p:nvSpPr>
        <p:spPr>
          <a:xfrm>
            <a:off x="5382412" y="4840534"/>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79" name="TextBox 78">
            <a:extLst>
              <a:ext uri="{FF2B5EF4-FFF2-40B4-BE49-F238E27FC236}">
                <a16:creationId xmlns:a16="http://schemas.microsoft.com/office/drawing/2014/main" id="{3F2A5801-B23A-4BEA-B2E3-A77BC5A58007}"/>
              </a:ext>
            </a:extLst>
          </p:cNvPr>
          <p:cNvSpPr txBox="1"/>
          <p:nvPr/>
        </p:nvSpPr>
        <p:spPr>
          <a:xfrm>
            <a:off x="6013178" y="4838408"/>
            <a:ext cx="383438" cy="523220"/>
          </a:xfrm>
          <a:prstGeom prst="rect">
            <a:avLst/>
          </a:prstGeom>
          <a:noFill/>
        </p:spPr>
        <p:txBody>
          <a:bodyPr wrap="none" rtlCol="0">
            <a:spAutoFit/>
          </a:bodyPr>
          <a:lstStyle/>
          <a:p>
            <a:r>
              <a:rPr lang="el-GR" sz="2800" dirty="0">
                <a:solidFill>
                  <a:srgbClr val="C00000"/>
                </a:solidFill>
              </a:rPr>
              <a:t>σ</a:t>
            </a:r>
            <a:endParaRPr lang="en-IN" sz="2800" dirty="0">
              <a:solidFill>
                <a:srgbClr val="C00000"/>
              </a:solidFill>
            </a:endParaRPr>
          </a:p>
        </p:txBody>
      </p:sp>
      <p:cxnSp>
        <p:nvCxnSpPr>
          <p:cNvPr id="81" name="Straight Connector 80">
            <a:extLst>
              <a:ext uri="{FF2B5EF4-FFF2-40B4-BE49-F238E27FC236}">
                <a16:creationId xmlns:a16="http://schemas.microsoft.com/office/drawing/2014/main" id="{DBAB065B-4BA2-4AA8-9DB0-3415AB09C8EB}"/>
              </a:ext>
            </a:extLst>
          </p:cNvPr>
          <p:cNvCxnSpPr>
            <a:cxnSpLocks/>
          </p:cNvCxnSpPr>
          <p:nvPr/>
        </p:nvCxnSpPr>
        <p:spPr>
          <a:xfrm>
            <a:off x="5052989" y="2565596"/>
            <a:ext cx="669600" cy="0"/>
          </a:xfrm>
          <a:prstGeom prst="line">
            <a:avLst/>
          </a:prstGeom>
          <a:ln w="57150"/>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966B8569-13E2-4D7C-9906-D0C369478A29}"/>
              </a:ext>
            </a:extLst>
          </p:cNvPr>
          <p:cNvSpPr txBox="1"/>
          <p:nvPr/>
        </p:nvSpPr>
        <p:spPr>
          <a:xfrm>
            <a:off x="5782739" y="2339805"/>
            <a:ext cx="669600" cy="523220"/>
          </a:xfrm>
          <a:prstGeom prst="rect">
            <a:avLst/>
          </a:prstGeom>
          <a:noFill/>
        </p:spPr>
        <p:txBody>
          <a:bodyPr wrap="square" rtlCol="0">
            <a:spAutoFit/>
          </a:bodyPr>
          <a:lstStyle/>
          <a:p>
            <a:r>
              <a:rPr lang="el-GR" sz="2800" dirty="0">
                <a:solidFill>
                  <a:srgbClr val="C00000"/>
                </a:solidFill>
              </a:rPr>
              <a:t>σ</a:t>
            </a:r>
            <a:r>
              <a:rPr lang="en-IN" sz="2800" dirty="0">
                <a:solidFill>
                  <a:srgbClr val="C00000"/>
                </a:solidFill>
              </a:rPr>
              <a:t>*</a:t>
            </a:r>
          </a:p>
        </p:txBody>
      </p:sp>
      <p:sp>
        <p:nvSpPr>
          <p:cNvPr id="77" name="Arrow: Up 76">
            <a:extLst>
              <a:ext uri="{FF2B5EF4-FFF2-40B4-BE49-F238E27FC236}">
                <a16:creationId xmlns:a16="http://schemas.microsoft.com/office/drawing/2014/main" id="{0D266C81-A2D0-480F-8A45-688033574D1F}"/>
              </a:ext>
            </a:extLst>
          </p:cNvPr>
          <p:cNvSpPr/>
          <p:nvPr/>
        </p:nvSpPr>
        <p:spPr>
          <a:xfrm rot="10800000" flipV="1">
            <a:off x="5304314" y="2256234"/>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86" name="Rectangle 3">
            <a:extLst>
              <a:ext uri="{FF2B5EF4-FFF2-40B4-BE49-F238E27FC236}">
                <a16:creationId xmlns:a16="http://schemas.microsoft.com/office/drawing/2014/main" id="{EFD6F87D-36DF-4599-A60E-9FC3BCFDD0C9}"/>
              </a:ext>
            </a:extLst>
          </p:cNvPr>
          <p:cNvSpPr>
            <a:spLocks noChangeArrowheads="1"/>
          </p:cNvSpPr>
          <p:nvPr/>
        </p:nvSpPr>
        <p:spPr bwMode="auto">
          <a:xfrm>
            <a:off x="1494322" y="4434406"/>
            <a:ext cx="1231331"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3</a:t>
            </a:r>
            <a:r>
              <a:rPr kumimoji="0" lang="en-US" sz="3600" b="0" i="0" u="none" strike="noStrike" cap="none" normalizeH="0" baseline="0" dirty="0">
                <a:ln>
                  <a:noFill/>
                </a:ln>
                <a:solidFill>
                  <a:srgbClr val="3310B2"/>
                </a:solidFill>
                <a:effectLst/>
                <a:latin typeface="Century" pitchFamily="18" charset="0"/>
                <a:ea typeface="Calibri" pitchFamily="34" charset="0"/>
                <a:cs typeface="Arial" pitchFamily="34" charset="0"/>
              </a:rPr>
              <a:t>B</a:t>
            </a:r>
            <a:r>
              <a:rPr kumimoji="0" lang="en-US" sz="3600" b="0" i="0" u="none" strike="noStrike" cap="none" normalizeH="0" baseline="-25000" dirty="0">
                <a:ln>
                  <a:noFill/>
                </a:ln>
                <a:solidFill>
                  <a:srgbClr val="3310B2"/>
                </a:solidFill>
                <a:effectLst/>
                <a:latin typeface="Century" pitchFamily="18" charset="0"/>
                <a:ea typeface="Calibri" pitchFamily="34" charset="0"/>
                <a:cs typeface="Arial" pitchFamily="34" charset="0"/>
              </a:rPr>
              <a:t>3</a:t>
            </a: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u</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sp>
        <p:nvSpPr>
          <p:cNvPr id="66" name="TextBox 65">
            <a:extLst>
              <a:ext uri="{FF2B5EF4-FFF2-40B4-BE49-F238E27FC236}">
                <a16:creationId xmlns:a16="http://schemas.microsoft.com/office/drawing/2014/main" id="{33D1ADBE-3427-4052-832B-412E9401A656}"/>
              </a:ext>
            </a:extLst>
          </p:cNvPr>
          <p:cNvSpPr txBox="1"/>
          <p:nvPr/>
        </p:nvSpPr>
        <p:spPr>
          <a:xfrm>
            <a:off x="84578" y="5928214"/>
            <a:ext cx="12022843" cy="461665"/>
          </a:xfrm>
          <a:prstGeom prst="rect">
            <a:avLst/>
          </a:prstGeom>
          <a:noFill/>
        </p:spPr>
        <p:txBody>
          <a:bodyPr wrap="none" rtlCol="0">
            <a:spAutoFit/>
          </a:bodyPr>
          <a:lstStyle/>
          <a:p>
            <a:r>
              <a:rPr lang="en-IN" sz="2400" dirty="0">
                <a:solidFill>
                  <a:srgbClr val="C00000"/>
                </a:solidFill>
                <a:latin typeface="Century" panose="02040604050505020304" pitchFamily="18" charset="0"/>
              </a:rPr>
              <a:t>Higher Bond Order Means One has to reach higher Spin State to decimate Bonding </a:t>
            </a:r>
          </a:p>
        </p:txBody>
      </p:sp>
      <p:grpSp>
        <p:nvGrpSpPr>
          <p:cNvPr id="64" name="Group 63">
            <a:extLst>
              <a:ext uri="{FF2B5EF4-FFF2-40B4-BE49-F238E27FC236}">
                <a16:creationId xmlns:a16="http://schemas.microsoft.com/office/drawing/2014/main" id="{7B2A953A-CC0E-430B-8345-B3E3CD5A99FA}"/>
              </a:ext>
            </a:extLst>
          </p:cNvPr>
          <p:cNvGrpSpPr/>
          <p:nvPr/>
        </p:nvGrpSpPr>
        <p:grpSpPr>
          <a:xfrm>
            <a:off x="7558927" y="2436729"/>
            <a:ext cx="4284007" cy="3095376"/>
            <a:chOff x="2927896" y="1660072"/>
            <a:chExt cx="4284007" cy="3095376"/>
          </a:xfrm>
        </p:grpSpPr>
        <p:cxnSp>
          <p:nvCxnSpPr>
            <p:cNvPr id="65" name="Straight Connector 64">
              <a:extLst>
                <a:ext uri="{FF2B5EF4-FFF2-40B4-BE49-F238E27FC236}">
                  <a16:creationId xmlns:a16="http://schemas.microsoft.com/office/drawing/2014/main" id="{18F43D4E-E27A-4597-819F-EBA02F4EDCD4}"/>
                </a:ext>
              </a:extLst>
            </p:cNvPr>
            <p:cNvCxnSpPr>
              <a:cxnSpLocks/>
              <a:stCxn id="87" idx="5"/>
              <a:endCxn id="94" idx="1"/>
            </p:cNvCxnSpPr>
            <p:nvPr/>
          </p:nvCxnSpPr>
          <p:spPr>
            <a:xfrm>
              <a:off x="3572452" y="2054128"/>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AF0B71C-C4FF-41B0-8272-6198A664875A}"/>
                </a:ext>
              </a:extLst>
            </p:cNvPr>
            <p:cNvCxnSpPr>
              <a:cxnSpLocks/>
              <a:stCxn id="95" idx="7"/>
              <a:endCxn id="94" idx="3"/>
            </p:cNvCxnSpPr>
            <p:nvPr/>
          </p:nvCxnSpPr>
          <p:spPr>
            <a:xfrm flipV="1">
              <a:off x="3540686" y="2822197"/>
              <a:ext cx="116095" cy="133737"/>
            </a:xfrm>
            <a:prstGeom prst="line">
              <a:avLst/>
            </a:prstGeom>
            <a:ln w="3810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7A9E7667-1B71-4E72-98EA-7345B25F680D}"/>
                </a:ext>
              </a:extLst>
            </p:cNvPr>
            <p:cNvCxnSpPr>
              <a:cxnSpLocks/>
            </p:cNvCxnSpPr>
            <p:nvPr/>
          </p:nvCxnSpPr>
          <p:spPr>
            <a:xfrm flipH="1">
              <a:off x="6326582" y="2032667"/>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D332B422-0F9D-4D8B-AF1B-88E0E4A18DB2}"/>
                </a:ext>
              </a:extLst>
            </p:cNvPr>
            <p:cNvCxnSpPr>
              <a:cxnSpLocks/>
            </p:cNvCxnSpPr>
            <p:nvPr/>
          </p:nvCxnSpPr>
          <p:spPr>
            <a:xfrm flipH="1" flipV="1">
              <a:off x="6352863" y="2762120"/>
              <a:ext cx="116095" cy="133737"/>
            </a:xfrm>
            <a:prstGeom prst="line">
              <a:avLst/>
            </a:prstGeom>
            <a:ln w="38100"/>
          </p:spPr>
          <p:style>
            <a:lnRef idx="1">
              <a:schemeClr val="dk1"/>
            </a:lnRef>
            <a:fillRef idx="0">
              <a:schemeClr val="dk1"/>
            </a:fillRef>
            <a:effectRef idx="0">
              <a:schemeClr val="dk1"/>
            </a:effectRef>
            <a:fontRef idx="minor">
              <a:schemeClr val="tx1"/>
            </a:fontRef>
          </p:style>
        </p:cxnSp>
        <p:grpSp>
          <p:nvGrpSpPr>
            <p:cNvPr id="85" name="Group 84">
              <a:extLst>
                <a:ext uri="{FF2B5EF4-FFF2-40B4-BE49-F238E27FC236}">
                  <a16:creationId xmlns:a16="http://schemas.microsoft.com/office/drawing/2014/main" id="{07AAB8A2-358A-4994-ACBB-9568BDCAFCF1}"/>
                </a:ext>
              </a:extLst>
            </p:cNvPr>
            <p:cNvGrpSpPr/>
            <p:nvPr/>
          </p:nvGrpSpPr>
          <p:grpSpPr>
            <a:xfrm>
              <a:off x="2927896" y="1660072"/>
              <a:ext cx="4284007" cy="3095376"/>
              <a:chOff x="7650817" y="2472884"/>
              <a:chExt cx="4284007" cy="3095376"/>
            </a:xfrm>
          </p:grpSpPr>
          <p:sp>
            <p:nvSpPr>
              <p:cNvPr id="87" name="Oval 86">
                <a:extLst>
                  <a:ext uri="{FF2B5EF4-FFF2-40B4-BE49-F238E27FC236}">
                    <a16:creationId xmlns:a16="http://schemas.microsoft.com/office/drawing/2014/main" id="{C580C09B-0EEF-4999-962E-DEB3A9E09ECB}"/>
                  </a:ext>
                </a:extLst>
              </p:cNvPr>
              <p:cNvSpPr/>
              <p:nvPr/>
            </p:nvSpPr>
            <p:spPr>
              <a:xfrm>
                <a:off x="7864478" y="2472884"/>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88" name="Oval 87">
                <a:extLst>
                  <a:ext uri="{FF2B5EF4-FFF2-40B4-BE49-F238E27FC236}">
                    <a16:creationId xmlns:a16="http://schemas.microsoft.com/office/drawing/2014/main" id="{AF602EA9-F062-4230-ADA7-0B1D0B2347EF}"/>
                  </a:ext>
                </a:extLst>
              </p:cNvPr>
              <p:cNvSpPr/>
              <p:nvPr/>
            </p:nvSpPr>
            <p:spPr>
              <a:xfrm>
                <a:off x="10172557" y="2760952"/>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t>
                </a:r>
              </a:p>
            </p:txBody>
          </p:sp>
          <p:sp>
            <p:nvSpPr>
              <p:cNvPr id="89" name="Oval 88">
                <a:extLst>
                  <a:ext uri="{FF2B5EF4-FFF2-40B4-BE49-F238E27FC236}">
                    <a16:creationId xmlns:a16="http://schemas.microsoft.com/office/drawing/2014/main" id="{A45C47BB-6F09-4F90-A7FE-945F68EB797A}"/>
                  </a:ext>
                </a:extLst>
              </p:cNvPr>
              <p:cNvSpPr/>
              <p:nvPr/>
            </p:nvSpPr>
            <p:spPr>
              <a:xfrm>
                <a:off x="11113477" y="2514652"/>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90" name="Oval 89">
                <a:extLst>
                  <a:ext uri="{FF2B5EF4-FFF2-40B4-BE49-F238E27FC236}">
                    <a16:creationId xmlns:a16="http://schemas.microsoft.com/office/drawing/2014/main" id="{2D729A53-8560-42F4-80C6-C6DB260DECD6}"/>
                  </a:ext>
                </a:extLst>
              </p:cNvPr>
              <p:cNvSpPr/>
              <p:nvPr/>
            </p:nvSpPr>
            <p:spPr>
              <a:xfrm>
                <a:off x="11067508" y="3683943"/>
                <a:ext cx="482063" cy="461665"/>
              </a:xfrm>
              <a:prstGeom prst="ellipse">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91" name="Straight Connector 90">
                <a:extLst>
                  <a:ext uri="{FF2B5EF4-FFF2-40B4-BE49-F238E27FC236}">
                    <a16:creationId xmlns:a16="http://schemas.microsoft.com/office/drawing/2014/main" id="{A70C6E39-799A-41D0-8914-4D15205C87B0}"/>
                  </a:ext>
                </a:extLst>
              </p:cNvPr>
              <p:cNvCxnSpPr>
                <a:cxnSpLocks/>
                <a:endCxn id="88" idx="2"/>
              </p:cNvCxnSpPr>
              <p:nvPr/>
            </p:nvCxnSpPr>
            <p:spPr>
              <a:xfrm>
                <a:off x="9241492" y="3256252"/>
                <a:ext cx="931065" cy="0"/>
              </a:xfrm>
              <a:prstGeom prst="line">
                <a:avLst/>
              </a:prstGeom>
              <a:ln w="57150">
                <a:solidFill>
                  <a:schemeClr val="tx2">
                    <a:lumMod val="50000"/>
                  </a:schemeClr>
                </a:solidFill>
                <a:prstDash val="sysDot"/>
              </a:ln>
            </p:spPr>
            <p:style>
              <a:lnRef idx="1">
                <a:schemeClr val="dk1"/>
              </a:lnRef>
              <a:fillRef idx="0">
                <a:schemeClr val="dk1"/>
              </a:fillRef>
              <a:effectRef idx="0">
                <a:schemeClr val="dk1"/>
              </a:effectRef>
              <a:fontRef idx="minor">
                <a:schemeClr val="tx1"/>
              </a:fontRef>
            </p:style>
          </p:cxnSp>
          <p:sp>
            <p:nvSpPr>
              <p:cNvPr id="92" name="Rectangle 3">
                <a:extLst>
                  <a:ext uri="{FF2B5EF4-FFF2-40B4-BE49-F238E27FC236}">
                    <a16:creationId xmlns:a16="http://schemas.microsoft.com/office/drawing/2014/main" id="{3C210132-3A83-4F4B-8ABC-A9024793D0FD}"/>
                  </a:ext>
                </a:extLst>
              </p:cNvPr>
              <p:cNvSpPr>
                <a:spLocks noChangeArrowheads="1"/>
              </p:cNvSpPr>
              <p:nvPr/>
            </p:nvSpPr>
            <p:spPr bwMode="auto">
              <a:xfrm>
                <a:off x="9282075" y="3910787"/>
                <a:ext cx="1171448"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5</a:t>
                </a:r>
                <a:r>
                  <a:rPr lang="en-US" sz="3600" dirty="0">
                    <a:solidFill>
                      <a:srgbClr val="3310B2"/>
                    </a:solidFill>
                    <a:latin typeface="Century" pitchFamily="18" charset="0"/>
                    <a:ea typeface="Calibri" pitchFamily="34" charset="0"/>
                    <a:cs typeface="Arial" pitchFamily="34" charset="0"/>
                  </a:rPr>
                  <a:t>B</a:t>
                </a:r>
                <a:r>
                  <a:rPr lang="en-US" sz="3600" baseline="-25000" dirty="0">
                    <a:solidFill>
                      <a:srgbClr val="3310B2"/>
                    </a:solidFill>
                    <a:latin typeface="Century" pitchFamily="18" charset="0"/>
                    <a:ea typeface="Calibri" pitchFamily="34" charset="0"/>
                    <a:cs typeface="Arial" pitchFamily="34" charset="0"/>
                  </a:rPr>
                  <a:t>2g</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grpSp>
            <p:nvGrpSpPr>
              <p:cNvPr id="93" name="Group 92">
                <a:extLst>
                  <a:ext uri="{FF2B5EF4-FFF2-40B4-BE49-F238E27FC236}">
                    <a16:creationId xmlns:a16="http://schemas.microsoft.com/office/drawing/2014/main" id="{76F237C6-C418-4332-84C5-FE24CFAF0F11}"/>
                  </a:ext>
                </a:extLst>
              </p:cNvPr>
              <p:cNvGrpSpPr/>
              <p:nvPr/>
            </p:nvGrpSpPr>
            <p:grpSpPr>
              <a:xfrm>
                <a:off x="7650817" y="2789479"/>
                <a:ext cx="4284007" cy="2778781"/>
                <a:chOff x="7650817" y="2789479"/>
                <a:chExt cx="4284007" cy="2778781"/>
              </a:xfrm>
            </p:grpSpPr>
            <p:sp>
              <p:nvSpPr>
                <p:cNvPr id="94" name="Oval 93">
                  <a:extLst>
                    <a:ext uri="{FF2B5EF4-FFF2-40B4-BE49-F238E27FC236}">
                      <a16:creationId xmlns:a16="http://schemas.microsoft.com/office/drawing/2014/main" id="{9221A1AA-7829-4542-9026-B18E5DECBF54}"/>
                    </a:ext>
                  </a:extLst>
                </p:cNvPr>
                <p:cNvSpPr/>
                <p:nvPr/>
              </p:nvSpPr>
              <p:spPr>
                <a:xfrm>
                  <a:off x="8231842" y="2789479"/>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a:t>
                  </a:r>
                </a:p>
              </p:txBody>
            </p:sp>
            <p:sp>
              <p:nvSpPr>
                <p:cNvPr id="95" name="Oval 94">
                  <a:extLst>
                    <a:ext uri="{FF2B5EF4-FFF2-40B4-BE49-F238E27FC236}">
                      <a16:creationId xmlns:a16="http://schemas.microsoft.com/office/drawing/2014/main" id="{C58A7099-7FD3-4C4E-9C97-F43E9A44FBD6}"/>
                    </a:ext>
                  </a:extLst>
                </p:cNvPr>
                <p:cNvSpPr/>
                <p:nvPr/>
              </p:nvSpPr>
              <p:spPr>
                <a:xfrm>
                  <a:off x="7832712" y="3701137"/>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96" name="Arrow: Striped Right 95">
                  <a:extLst>
                    <a:ext uri="{FF2B5EF4-FFF2-40B4-BE49-F238E27FC236}">
                      <a16:creationId xmlns:a16="http://schemas.microsoft.com/office/drawing/2014/main" id="{757A412E-9786-48B7-A470-5594756F1398}"/>
                    </a:ext>
                  </a:extLst>
                </p:cNvPr>
                <p:cNvSpPr/>
                <p:nvPr/>
              </p:nvSpPr>
              <p:spPr>
                <a:xfrm>
                  <a:off x="10848974" y="4677486"/>
                  <a:ext cx="1085850" cy="839573"/>
                </a:xfrm>
                <a:prstGeom prst="stripedRightArrow">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Arrow: Striped Right 96">
                  <a:extLst>
                    <a:ext uri="{FF2B5EF4-FFF2-40B4-BE49-F238E27FC236}">
                      <a16:creationId xmlns:a16="http://schemas.microsoft.com/office/drawing/2014/main" id="{8D352B60-A155-477B-8065-615F1D172714}"/>
                    </a:ext>
                  </a:extLst>
                </p:cNvPr>
                <p:cNvSpPr/>
                <p:nvPr/>
              </p:nvSpPr>
              <p:spPr>
                <a:xfrm rot="10800000">
                  <a:off x="7650817" y="4728687"/>
                  <a:ext cx="1085850" cy="839573"/>
                </a:xfrm>
                <a:prstGeom prst="stripedRightArrow">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118" name="Group 117">
            <a:extLst>
              <a:ext uri="{FF2B5EF4-FFF2-40B4-BE49-F238E27FC236}">
                <a16:creationId xmlns:a16="http://schemas.microsoft.com/office/drawing/2014/main" id="{5E35DA82-F2AC-473D-8531-4AC948C2245B}"/>
              </a:ext>
            </a:extLst>
          </p:cNvPr>
          <p:cNvGrpSpPr/>
          <p:nvPr/>
        </p:nvGrpSpPr>
        <p:grpSpPr>
          <a:xfrm>
            <a:off x="7549198" y="2430109"/>
            <a:ext cx="4284007" cy="3095376"/>
            <a:chOff x="2927896" y="1660072"/>
            <a:chExt cx="4284007" cy="3095376"/>
          </a:xfrm>
        </p:grpSpPr>
        <p:cxnSp>
          <p:nvCxnSpPr>
            <p:cNvPr id="119" name="Straight Connector 118">
              <a:extLst>
                <a:ext uri="{FF2B5EF4-FFF2-40B4-BE49-F238E27FC236}">
                  <a16:creationId xmlns:a16="http://schemas.microsoft.com/office/drawing/2014/main" id="{122DE939-B55F-4967-B1E6-68A8161A9529}"/>
                </a:ext>
              </a:extLst>
            </p:cNvPr>
            <p:cNvCxnSpPr>
              <a:cxnSpLocks/>
              <a:stCxn id="126" idx="5"/>
              <a:endCxn id="133" idx="1"/>
            </p:cNvCxnSpPr>
            <p:nvPr/>
          </p:nvCxnSpPr>
          <p:spPr>
            <a:xfrm>
              <a:off x="3572452" y="2054128"/>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B2AE5CFB-AE0A-46C0-83DD-7EDD274DDDEC}"/>
                </a:ext>
              </a:extLst>
            </p:cNvPr>
            <p:cNvCxnSpPr>
              <a:cxnSpLocks/>
              <a:stCxn id="134" idx="7"/>
              <a:endCxn id="133" idx="3"/>
            </p:cNvCxnSpPr>
            <p:nvPr/>
          </p:nvCxnSpPr>
          <p:spPr>
            <a:xfrm flipV="1">
              <a:off x="3540686" y="2822197"/>
              <a:ext cx="116095" cy="133737"/>
            </a:xfrm>
            <a:prstGeom prst="line">
              <a:avLst/>
            </a:prstGeom>
            <a:ln w="381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CADB8C30-BA30-4901-9402-7D18F56EC1E7}"/>
                </a:ext>
              </a:extLst>
            </p:cNvPr>
            <p:cNvCxnSpPr>
              <a:cxnSpLocks/>
            </p:cNvCxnSpPr>
            <p:nvPr/>
          </p:nvCxnSpPr>
          <p:spPr>
            <a:xfrm flipH="1">
              <a:off x="6326582" y="2032667"/>
              <a:ext cx="84329" cy="67609"/>
            </a:xfrm>
            <a:prstGeom prst="line">
              <a:avLst/>
            </a:prstGeom>
            <a:ln w="38100"/>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E70244B-FB9F-4687-BD7F-33941DA81013}"/>
                </a:ext>
              </a:extLst>
            </p:cNvPr>
            <p:cNvCxnSpPr>
              <a:cxnSpLocks/>
            </p:cNvCxnSpPr>
            <p:nvPr/>
          </p:nvCxnSpPr>
          <p:spPr>
            <a:xfrm flipH="1" flipV="1">
              <a:off x="6352863" y="2762120"/>
              <a:ext cx="116095" cy="133737"/>
            </a:xfrm>
            <a:prstGeom prst="line">
              <a:avLst/>
            </a:prstGeom>
            <a:ln w="38100"/>
          </p:spPr>
          <p:style>
            <a:lnRef idx="1">
              <a:schemeClr val="dk1"/>
            </a:lnRef>
            <a:fillRef idx="0">
              <a:schemeClr val="dk1"/>
            </a:fillRef>
            <a:effectRef idx="0">
              <a:schemeClr val="dk1"/>
            </a:effectRef>
            <a:fontRef idx="minor">
              <a:schemeClr val="tx1"/>
            </a:fontRef>
          </p:style>
        </p:cxnSp>
        <p:grpSp>
          <p:nvGrpSpPr>
            <p:cNvPr id="125" name="Group 124">
              <a:extLst>
                <a:ext uri="{FF2B5EF4-FFF2-40B4-BE49-F238E27FC236}">
                  <a16:creationId xmlns:a16="http://schemas.microsoft.com/office/drawing/2014/main" id="{4754E815-A37E-4E9C-8AEF-BCD1FE5C9F90}"/>
                </a:ext>
              </a:extLst>
            </p:cNvPr>
            <p:cNvGrpSpPr/>
            <p:nvPr/>
          </p:nvGrpSpPr>
          <p:grpSpPr>
            <a:xfrm>
              <a:off x="2927896" y="1660072"/>
              <a:ext cx="4284007" cy="3095376"/>
              <a:chOff x="7650817" y="2472884"/>
              <a:chExt cx="4284007" cy="3095376"/>
            </a:xfrm>
          </p:grpSpPr>
          <p:sp>
            <p:nvSpPr>
              <p:cNvPr id="126" name="Oval 125">
                <a:extLst>
                  <a:ext uri="{FF2B5EF4-FFF2-40B4-BE49-F238E27FC236}">
                    <a16:creationId xmlns:a16="http://schemas.microsoft.com/office/drawing/2014/main" id="{CFCD075D-4270-4D6D-85F5-0991C7F35503}"/>
                  </a:ext>
                </a:extLst>
              </p:cNvPr>
              <p:cNvSpPr/>
              <p:nvPr/>
            </p:nvSpPr>
            <p:spPr>
              <a:xfrm>
                <a:off x="7864478" y="2472884"/>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127" name="Oval 126">
                <a:extLst>
                  <a:ext uri="{FF2B5EF4-FFF2-40B4-BE49-F238E27FC236}">
                    <a16:creationId xmlns:a16="http://schemas.microsoft.com/office/drawing/2014/main" id="{00313C77-8248-4BFB-B0B5-522766DB1F47}"/>
                  </a:ext>
                </a:extLst>
              </p:cNvPr>
              <p:cNvSpPr/>
              <p:nvPr/>
            </p:nvSpPr>
            <p:spPr>
              <a:xfrm>
                <a:off x="10172557" y="2760952"/>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t>
                </a:r>
              </a:p>
            </p:txBody>
          </p:sp>
          <p:sp>
            <p:nvSpPr>
              <p:cNvPr id="128" name="Oval 127">
                <a:extLst>
                  <a:ext uri="{FF2B5EF4-FFF2-40B4-BE49-F238E27FC236}">
                    <a16:creationId xmlns:a16="http://schemas.microsoft.com/office/drawing/2014/main" id="{EABAFD74-B567-4C3F-AF15-2FE8EEA10C2F}"/>
                  </a:ext>
                </a:extLst>
              </p:cNvPr>
              <p:cNvSpPr/>
              <p:nvPr/>
            </p:nvSpPr>
            <p:spPr>
              <a:xfrm>
                <a:off x="11113477" y="2514652"/>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129" name="Oval 128">
                <a:extLst>
                  <a:ext uri="{FF2B5EF4-FFF2-40B4-BE49-F238E27FC236}">
                    <a16:creationId xmlns:a16="http://schemas.microsoft.com/office/drawing/2014/main" id="{C8706A57-EE7E-47EC-8CC5-FD340C64ADDB}"/>
                  </a:ext>
                </a:extLst>
              </p:cNvPr>
              <p:cNvSpPr/>
              <p:nvPr/>
            </p:nvSpPr>
            <p:spPr>
              <a:xfrm>
                <a:off x="11067508" y="3683943"/>
                <a:ext cx="482063" cy="461665"/>
              </a:xfrm>
              <a:prstGeom prst="ellipse">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130" name="Straight Connector 129">
                <a:extLst>
                  <a:ext uri="{FF2B5EF4-FFF2-40B4-BE49-F238E27FC236}">
                    <a16:creationId xmlns:a16="http://schemas.microsoft.com/office/drawing/2014/main" id="{FBBEA7DD-F87F-45AE-B2EE-836FBD2B90C2}"/>
                  </a:ext>
                </a:extLst>
              </p:cNvPr>
              <p:cNvCxnSpPr>
                <a:cxnSpLocks/>
                <a:endCxn id="127" idx="2"/>
              </p:cNvCxnSpPr>
              <p:nvPr/>
            </p:nvCxnSpPr>
            <p:spPr>
              <a:xfrm>
                <a:off x="9241492" y="3256252"/>
                <a:ext cx="931065" cy="0"/>
              </a:xfrm>
              <a:prstGeom prst="line">
                <a:avLst/>
              </a:prstGeom>
              <a:ln w="57150">
                <a:solidFill>
                  <a:schemeClr val="tx2">
                    <a:lumMod val="50000"/>
                  </a:schemeClr>
                </a:solidFill>
                <a:prstDash val="sysDot"/>
              </a:ln>
            </p:spPr>
            <p:style>
              <a:lnRef idx="1">
                <a:schemeClr val="dk1"/>
              </a:lnRef>
              <a:fillRef idx="0">
                <a:schemeClr val="dk1"/>
              </a:fillRef>
              <a:effectRef idx="0">
                <a:schemeClr val="dk1"/>
              </a:effectRef>
              <a:fontRef idx="minor">
                <a:schemeClr val="tx1"/>
              </a:fontRef>
            </p:style>
          </p:cxnSp>
          <p:sp>
            <p:nvSpPr>
              <p:cNvPr id="131" name="Rectangle 3">
                <a:extLst>
                  <a:ext uri="{FF2B5EF4-FFF2-40B4-BE49-F238E27FC236}">
                    <a16:creationId xmlns:a16="http://schemas.microsoft.com/office/drawing/2014/main" id="{B9240D18-9D09-4DEF-A4C1-313D214FCD41}"/>
                  </a:ext>
                </a:extLst>
              </p:cNvPr>
              <p:cNvSpPr>
                <a:spLocks noChangeArrowheads="1"/>
              </p:cNvSpPr>
              <p:nvPr/>
            </p:nvSpPr>
            <p:spPr bwMode="auto">
              <a:xfrm>
                <a:off x="9282075" y="3910787"/>
                <a:ext cx="1171448"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3600" b="0" i="0" u="none" strike="noStrike" cap="none" normalizeH="0" baseline="30000" dirty="0">
                    <a:ln>
                      <a:noFill/>
                    </a:ln>
                    <a:solidFill>
                      <a:srgbClr val="3310B2"/>
                    </a:solidFill>
                    <a:effectLst/>
                    <a:latin typeface="Century" pitchFamily="18" charset="0"/>
                    <a:ea typeface="Calibri" pitchFamily="34" charset="0"/>
                    <a:cs typeface="Arial" pitchFamily="34" charset="0"/>
                  </a:rPr>
                  <a:t>5</a:t>
                </a:r>
                <a:r>
                  <a:rPr lang="en-US" sz="3600" dirty="0">
                    <a:solidFill>
                      <a:srgbClr val="3310B2"/>
                    </a:solidFill>
                    <a:latin typeface="Century" pitchFamily="18" charset="0"/>
                    <a:ea typeface="Calibri" pitchFamily="34" charset="0"/>
                    <a:cs typeface="Arial" pitchFamily="34" charset="0"/>
                  </a:rPr>
                  <a:t>B</a:t>
                </a:r>
                <a:r>
                  <a:rPr lang="en-US" sz="3600" baseline="-25000" dirty="0">
                    <a:solidFill>
                      <a:srgbClr val="3310B2"/>
                    </a:solidFill>
                    <a:latin typeface="Century" pitchFamily="18" charset="0"/>
                    <a:ea typeface="Calibri" pitchFamily="34" charset="0"/>
                    <a:cs typeface="Arial" pitchFamily="34" charset="0"/>
                  </a:rPr>
                  <a:t>2g</a:t>
                </a:r>
                <a:endParaRPr kumimoji="0" lang="en-US" sz="3600" b="0" i="0" u="none" strike="noStrike" cap="none" normalizeH="0" baseline="0" dirty="0">
                  <a:ln>
                    <a:noFill/>
                  </a:ln>
                  <a:solidFill>
                    <a:srgbClr val="3310B2"/>
                  </a:solidFill>
                  <a:effectLst/>
                  <a:latin typeface="Arial" pitchFamily="34" charset="0"/>
                  <a:cs typeface="Arial" pitchFamily="34" charset="0"/>
                </a:endParaRPr>
              </a:p>
            </p:txBody>
          </p:sp>
          <p:grpSp>
            <p:nvGrpSpPr>
              <p:cNvPr id="132" name="Group 131">
                <a:extLst>
                  <a:ext uri="{FF2B5EF4-FFF2-40B4-BE49-F238E27FC236}">
                    <a16:creationId xmlns:a16="http://schemas.microsoft.com/office/drawing/2014/main" id="{5C1DB784-A1DA-4389-9C0F-50249A6B7F97}"/>
                  </a:ext>
                </a:extLst>
              </p:cNvPr>
              <p:cNvGrpSpPr/>
              <p:nvPr/>
            </p:nvGrpSpPr>
            <p:grpSpPr>
              <a:xfrm>
                <a:off x="7650817" y="2789479"/>
                <a:ext cx="4284007" cy="2778781"/>
                <a:chOff x="7650817" y="2789479"/>
                <a:chExt cx="4284007" cy="2778781"/>
              </a:xfrm>
            </p:grpSpPr>
            <p:sp>
              <p:nvSpPr>
                <p:cNvPr id="133" name="Oval 132">
                  <a:extLst>
                    <a:ext uri="{FF2B5EF4-FFF2-40B4-BE49-F238E27FC236}">
                      <a16:creationId xmlns:a16="http://schemas.microsoft.com/office/drawing/2014/main" id="{13E9169C-B5F6-42B0-8676-CB838E684B17}"/>
                    </a:ext>
                  </a:extLst>
                </p:cNvPr>
                <p:cNvSpPr/>
                <p:nvPr/>
              </p:nvSpPr>
              <p:spPr>
                <a:xfrm>
                  <a:off x="8231842" y="2789479"/>
                  <a:ext cx="1009650" cy="990600"/>
                </a:xfrm>
                <a:prstGeom prst="ellipse">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a:t>
                  </a:r>
                </a:p>
              </p:txBody>
            </p:sp>
            <p:sp>
              <p:nvSpPr>
                <p:cNvPr id="134" name="Oval 133">
                  <a:extLst>
                    <a:ext uri="{FF2B5EF4-FFF2-40B4-BE49-F238E27FC236}">
                      <a16:creationId xmlns:a16="http://schemas.microsoft.com/office/drawing/2014/main" id="{7A903885-8118-4513-9D1D-F755755AAF77}"/>
                    </a:ext>
                  </a:extLst>
                </p:cNvPr>
                <p:cNvSpPr/>
                <p:nvPr/>
              </p:nvSpPr>
              <p:spPr>
                <a:xfrm>
                  <a:off x="7832712" y="3701137"/>
                  <a:ext cx="504825" cy="461665"/>
                </a:xfrm>
                <a:prstGeom prst="ellips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135" name="Arrow: Striped Right 134">
                  <a:extLst>
                    <a:ext uri="{FF2B5EF4-FFF2-40B4-BE49-F238E27FC236}">
                      <a16:creationId xmlns:a16="http://schemas.microsoft.com/office/drawing/2014/main" id="{48CFC50A-0DDB-43C1-962F-DFE896D06988}"/>
                    </a:ext>
                  </a:extLst>
                </p:cNvPr>
                <p:cNvSpPr/>
                <p:nvPr/>
              </p:nvSpPr>
              <p:spPr>
                <a:xfrm>
                  <a:off x="10848974" y="4677486"/>
                  <a:ext cx="1085850" cy="839573"/>
                </a:xfrm>
                <a:prstGeom prst="stripedRightArrow">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Striped Right 135">
                  <a:extLst>
                    <a:ext uri="{FF2B5EF4-FFF2-40B4-BE49-F238E27FC236}">
                      <a16:creationId xmlns:a16="http://schemas.microsoft.com/office/drawing/2014/main" id="{B7DD311A-8243-4F24-971B-24DB0495C6E8}"/>
                    </a:ext>
                  </a:extLst>
                </p:cNvPr>
                <p:cNvSpPr/>
                <p:nvPr/>
              </p:nvSpPr>
              <p:spPr>
                <a:xfrm rot="10800000">
                  <a:off x="7650817" y="4728687"/>
                  <a:ext cx="1085850" cy="839573"/>
                </a:xfrm>
                <a:prstGeom prst="stripedRightArrow">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4" name="Arrow: Up 43">
            <a:extLst>
              <a:ext uri="{FF2B5EF4-FFF2-40B4-BE49-F238E27FC236}">
                <a16:creationId xmlns:a16="http://schemas.microsoft.com/office/drawing/2014/main" id="{46C9C7B7-FF8E-4902-A9AD-17668D5A1FEA}"/>
              </a:ext>
            </a:extLst>
          </p:cNvPr>
          <p:cNvSpPr/>
          <p:nvPr/>
        </p:nvSpPr>
        <p:spPr>
          <a:xfrm flipH="1">
            <a:off x="5307025" y="3062356"/>
            <a:ext cx="219898" cy="467999"/>
          </a:xfrm>
          <a:prstGeom prst="upArrow">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6693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2"/>
                                        </p:tgtEl>
                                      </p:cBhvr>
                                    </p:animEffect>
                                    <p:set>
                                      <p:cBhvr>
                                        <p:cTn id="10" dur="1" fill="hold">
                                          <p:stCondLst>
                                            <p:cond delay="499"/>
                                          </p:stCondLst>
                                        </p:cTn>
                                        <p:tgtEl>
                                          <p:spTgt spid="4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1"/>
                                        </p:tgtEl>
                                      </p:cBhvr>
                                    </p:animEffect>
                                    <p:set>
                                      <p:cBhvr>
                                        <p:cTn id="16" dur="1" fill="hold">
                                          <p:stCondLst>
                                            <p:cond delay="499"/>
                                          </p:stCondLst>
                                        </p:cTn>
                                        <p:tgtEl>
                                          <p:spTgt spid="4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6"/>
                                        </p:tgtEl>
                                      </p:cBhvr>
                                    </p:animEffect>
                                    <p:set>
                                      <p:cBhvr>
                                        <p:cTn id="19" dur="1" fill="hold">
                                          <p:stCondLst>
                                            <p:cond delay="499"/>
                                          </p:stCondLst>
                                        </p:cTn>
                                        <p:tgtEl>
                                          <p:spTgt spid="4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2"/>
                                        </p:tgtEl>
                                      </p:cBhvr>
                                    </p:animEffect>
                                    <p:set>
                                      <p:cBhvr>
                                        <p:cTn id="22" dur="1" fill="hold">
                                          <p:stCondLst>
                                            <p:cond delay="499"/>
                                          </p:stCondLst>
                                        </p:cTn>
                                        <p:tgtEl>
                                          <p:spTgt spid="5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5"/>
                                        </p:tgtEl>
                                      </p:cBhvr>
                                    </p:animEffect>
                                    <p:set>
                                      <p:cBhvr>
                                        <p:cTn id="25" dur="1" fill="hold">
                                          <p:stCondLst>
                                            <p:cond delay="499"/>
                                          </p:stCondLst>
                                        </p:cTn>
                                        <p:tgtEl>
                                          <p:spTgt spid="55"/>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5"/>
                                        </p:tgtEl>
                                      </p:cBhvr>
                                    </p:animEffect>
                                    <p:set>
                                      <p:cBhvr>
                                        <p:cTn id="31" dur="1" fill="hold">
                                          <p:stCondLst>
                                            <p:cond delay="499"/>
                                          </p:stCondLst>
                                        </p:cTn>
                                        <p:tgtEl>
                                          <p:spTgt spid="4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1"/>
                                        </p:tgtEl>
                                      </p:cBhvr>
                                    </p:animEffect>
                                    <p:set>
                                      <p:cBhvr>
                                        <p:cTn id="37" dur="1" fill="hold">
                                          <p:stCondLst>
                                            <p:cond delay="499"/>
                                          </p:stCondLst>
                                        </p:cTn>
                                        <p:tgtEl>
                                          <p:spTgt spid="5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6"/>
                                        </p:tgtEl>
                                      </p:cBhvr>
                                    </p:animEffect>
                                    <p:set>
                                      <p:cBhvr>
                                        <p:cTn id="40" dur="1" fill="hold">
                                          <p:stCondLst>
                                            <p:cond delay="499"/>
                                          </p:stCondLst>
                                        </p:cTn>
                                        <p:tgtEl>
                                          <p:spTgt spid="5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64"/>
                                        </p:tgtEl>
                                        <p:attrNameLst>
                                          <p:attrName>style.visibility</p:attrName>
                                        </p:attrNameLst>
                                      </p:cBhvr>
                                      <p:to>
                                        <p:strVal val="visible"/>
                                      </p:to>
                                    </p:set>
                                    <p:anim calcmode="lin" valueType="num">
                                      <p:cBhvr>
                                        <p:cTn id="71" dur="500" fill="hold"/>
                                        <p:tgtEl>
                                          <p:spTgt spid="64"/>
                                        </p:tgtEl>
                                        <p:attrNameLst>
                                          <p:attrName>ppt_w</p:attrName>
                                        </p:attrNameLst>
                                      </p:cBhvr>
                                      <p:tavLst>
                                        <p:tav tm="0">
                                          <p:val>
                                            <p:fltVal val="0"/>
                                          </p:val>
                                        </p:tav>
                                        <p:tav tm="100000">
                                          <p:val>
                                            <p:strVal val="#ppt_w"/>
                                          </p:val>
                                        </p:tav>
                                      </p:tavLst>
                                    </p:anim>
                                    <p:anim calcmode="lin" valueType="num">
                                      <p:cBhvr>
                                        <p:cTn id="72" dur="500" fill="hold"/>
                                        <p:tgtEl>
                                          <p:spTgt spid="64"/>
                                        </p:tgtEl>
                                        <p:attrNameLst>
                                          <p:attrName>ppt_h</p:attrName>
                                        </p:attrNameLst>
                                      </p:cBhvr>
                                      <p:tavLst>
                                        <p:tav tm="0">
                                          <p:val>
                                            <p:fltVal val="0"/>
                                          </p:val>
                                        </p:tav>
                                        <p:tav tm="100000">
                                          <p:val>
                                            <p:strVal val="#ppt_h"/>
                                          </p:val>
                                        </p:tav>
                                      </p:tavLst>
                                    </p:anim>
                                    <p:animEffect transition="in" filter="fade">
                                      <p:cBhvr>
                                        <p:cTn id="73" dur="500"/>
                                        <p:tgtEl>
                                          <p:spTgt spid="64"/>
                                        </p:tgtEl>
                                      </p:cBhvr>
                                    </p:animEffect>
                                  </p:childTnLst>
                                </p:cTn>
                              </p:par>
                            </p:childTnLst>
                          </p:cTn>
                        </p:par>
                        <p:par>
                          <p:cTn id="74" fill="hold">
                            <p:stCondLst>
                              <p:cond delay="500"/>
                            </p:stCondLst>
                            <p:childTnLst>
                              <p:par>
                                <p:cTn id="75" presetID="6" presetClass="emph" presetSubtype="0" fill="hold" nodeType="afterEffect">
                                  <p:stCondLst>
                                    <p:cond delay="0"/>
                                  </p:stCondLst>
                                  <p:childTnLst>
                                    <p:animScale>
                                      <p:cBhvr>
                                        <p:cTn id="76" dur="500" fill="hold"/>
                                        <p:tgtEl>
                                          <p:spTgt spid="64"/>
                                        </p:tgtEl>
                                      </p:cBhvr>
                                      <p:by x="150000" y="100000"/>
                                    </p:animScale>
                                  </p:childTnLst>
                                </p:cTn>
                              </p:par>
                            </p:childTnLst>
                          </p:cTn>
                        </p:par>
                        <p:par>
                          <p:cTn id="77" fill="hold">
                            <p:stCondLst>
                              <p:cond delay="1000"/>
                            </p:stCondLst>
                            <p:childTnLst>
                              <p:par>
                                <p:cTn id="78" presetID="6" presetClass="emph" presetSubtype="0" fill="hold" nodeType="afterEffect">
                                  <p:stCondLst>
                                    <p:cond delay="0"/>
                                  </p:stCondLst>
                                  <p:childTnLst>
                                    <p:animScale>
                                      <p:cBhvr>
                                        <p:cTn id="79" dur="500" fill="hold"/>
                                        <p:tgtEl>
                                          <p:spTgt spid="64"/>
                                        </p:tgtEl>
                                      </p:cBhvr>
                                      <p:by x="50000" y="100000"/>
                                    </p:animScale>
                                  </p:childTnLst>
                                </p:cTn>
                              </p:par>
                            </p:childTnLst>
                          </p:cTn>
                        </p:par>
                        <p:par>
                          <p:cTn id="80" fill="hold">
                            <p:stCondLst>
                              <p:cond delay="1500"/>
                            </p:stCondLst>
                            <p:childTnLst>
                              <p:par>
                                <p:cTn id="81" presetID="6" presetClass="emph" presetSubtype="0" fill="hold" nodeType="afterEffect">
                                  <p:stCondLst>
                                    <p:cond delay="0"/>
                                  </p:stCondLst>
                                  <p:childTnLst>
                                    <p:animScale>
                                      <p:cBhvr>
                                        <p:cTn id="82" dur="1000" fill="hold"/>
                                        <p:tgtEl>
                                          <p:spTgt spid="64"/>
                                        </p:tgtEl>
                                      </p:cBhvr>
                                      <p:by x="150000" y="100000"/>
                                    </p:animScale>
                                  </p:childTnLst>
                                </p:cTn>
                              </p:par>
                            </p:childTnLst>
                          </p:cTn>
                        </p:par>
                        <p:par>
                          <p:cTn id="83" fill="hold">
                            <p:stCondLst>
                              <p:cond delay="2500"/>
                            </p:stCondLst>
                            <p:childTnLst>
                              <p:par>
                                <p:cTn id="84" presetID="6" presetClass="emph" presetSubtype="0" fill="hold" nodeType="afterEffect">
                                  <p:stCondLst>
                                    <p:cond delay="0"/>
                                  </p:stCondLst>
                                  <p:childTnLst>
                                    <p:animScale>
                                      <p:cBhvr>
                                        <p:cTn id="85" dur="1000" fill="hold"/>
                                        <p:tgtEl>
                                          <p:spTgt spid="64"/>
                                        </p:tgtEl>
                                      </p:cBhvr>
                                      <p:by x="50000" y="100000"/>
                                    </p:animScale>
                                  </p:childTnLst>
                                </p:cTn>
                              </p:par>
                            </p:childTnLst>
                          </p:cTn>
                        </p:par>
                        <p:par>
                          <p:cTn id="86" fill="hold">
                            <p:stCondLst>
                              <p:cond delay="3500"/>
                            </p:stCondLst>
                            <p:childTnLst>
                              <p:par>
                                <p:cTn id="87" presetID="1" presetClass="exit" presetSubtype="0" fill="hold" nodeType="afterEffect">
                                  <p:stCondLst>
                                    <p:cond delay="0"/>
                                  </p:stCondLst>
                                  <p:childTnLst>
                                    <p:set>
                                      <p:cBhvr>
                                        <p:cTn id="88" dur="1" fill="hold">
                                          <p:stCondLst>
                                            <p:cond delay="0"/>
                                          </p:stCondLst>
                                        </p:cTn>
                                        <p:tgtEl>
                                          <p:spTgt spid="64"/>
                                        </p:tgtEl>
                                        <p:attrNameLst>
                                          <p:attrName>style.visibility</p:attrName>
                                        </p:attrNameLst>
                                      </p:cBhvr>
                                      <p:to>
                                        <p:strVal val="hidden"/>
                                      </p:to>
                                    </p:set>
                                  </p:childTnLst>
                                </p:cTn>
                              </p:par>
                            </p:childTnLst>
                          </p:cTn>
                        </p:par>
                        <p:par>
                          <p:cTn id="89" fill="hold">
                            <p:stCondLst>
                              <p:cond delay="3500"/>
                            </p:stCondLst>
                            <p:childTnLst>
                              <p:par>
                                <p:cTn id="90" presetID="1" presetClass="entr" presetSubtype="0" fill="hold" nodeType="afterEffect">
                                  <p:stCondLst>
                                    <p:cond delay="0"/>
                                  </p:stCondLst>
                                  <p:childTnLst>
                                    <p:set>
                                      <p:cBhvr>
                                        <p:cTn id="91" dur="1" fill="hold">
                                          <p:stCondLst>
                                            <p:cond delay="0"/>
                                          </p:stCondLst>
                                        </p:cTn>
                                        <p:tgtEl>
                                          <p:spTgt spid="11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1000"/>
                                        <p:tgtEl>
                                          <p:spTgt spid="66"/>
                                        </p:tgtEl>
                                      </p:cBhvr>
                                    </p:animEffect>
                                    <p:anim calcmode="lin" valueType="num">
                                      <p:cBhvr>
                                        <p:cTn id="97" dur="1000" fill="hold"/>
                                        <p:tgtEl>
                                          <p:spTgt spid="66"/>
                                        </p:tgtEl>
                                        <p:attrNameLst>
                                          <p:attrName>ppt_x</p:attrName>
                                        </p:attrNameLst>
                                      </p:cBhvr>
                                      <p:tavLst>
                                        <p:tav tm="0">
                                          <p:val>
                                            <p:strVal val="#ppt_x"/>
                                          </p:val>
                                        </p:tav>
                                        <p:tav tm="100000">
                                          <p:val>
                                            <p:strVal val="#ppt_x"/>
                                          </p:val>
                                        </p:tav>
                                      </p:tavLst>
                                    </p:anim>
                                    <p:anim calcmode="lin" valueType="num">
                                      <p:cBhvr>
                                        <p:cTn id="98"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5" grpId="0" animBg="1"/>
      <p:bldP spid="50" grpId="0" animBg="1"/>
      <p:bldP spid="51" grpId="0" animBg="1"/>
      <p:bldP spid="52" grpId="0"/>
      <p:bldP spid="56" grpId="0"/>
      <p:bldP spid="57" grpId="0"/>
      <p:bldP spid="58" grpId="0"/>
      <p:bldP spid="71" grpId="0" animBg="1"/>
      <p:bldP spid="73" grpId="0" animBg="1"/>
      <p:bldP spid="76" grpId="0" animBg="1"/>
      <p:bldP spid="79" grpId="0"/>
      <p:bldP spid="83" grpId="0"/>
      <p:bldP spid="77" grpId="0" animBg="1"/>
      <p:bldP spid="66" grpId="0"/>
      <p:bldP spid="4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19187</TotalTime>
  <Words>1689</Words>
  <Application>Microsoft Office PowerPoint</Application>
  <PresentationFormat>Widescreen</PresentationFormat>
  <Paragraphs>394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Calibri Light</vt:lpstr>
      <vt:lpstr>Century</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ishita_bhat_2018@outlook.com</dc:creator>
  <cp:lastModifiedBy>Ishita</cp:lastModifiedBy>
  <cp:revision>577</cp:revision>
  <dcterms:created xsi:type="dcterms:W3CDTF">2019-09-01T02:33:10Z</dcterms:created>
  <dcterms:modified xsi:type="dcterms:W3CDTF">2024-06-28T05:56:08Z</dcterms:modified>
</cp:coreProperties>
</file>