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6" r:id="rId8"/>
    <p:sldId id="261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07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Robot Obstacle avoidance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Intelligent Systems and Reinforcement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11504-29B7-4C76-B7F3-BFD8165ECA5C}"/>
              </a:ext>
            </a:extLst>
          </p:cNvPr>
          <p:cNvSpPr txBox="1"/>
          <p:nvPr/>
        </p:nvSpPr>
        <p:spPr>
          <a:xfrm>
            <a:off x="9162084" y="1574953"/>
            <a:ext cx="2664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Group Members: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Alexandre Dietrich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Ankur Tyagi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Haitham Alamri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Rodolfo Vasconcelos 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Find the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1028" name="Picture 4" descr="Obstacle Avoidance for Autonomous Mobile Robots Based on Position ...">
            <a:extLst>
              <a:ext uri="{FF2B5EF4-FFF2-40B4-BE49-F238E27FC236}">
                <a16:creationId xmlns:a16="http://schemas.microsoft.com/office/drawing/2014/main" id="{F4732259-B161-422E-A72D-1BB11D48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24551"/>
            <a:ext cx="6831503" cy="37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5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Environment simulation using python 3 for the project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05862-2887-4A22-AC18-B88DE314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1" y="1594022"/>
            <a:ext cx="6731189" cy="482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F2B1A-BB25-4033-A2F8-FC207C175CE2}"/>
              </a:ext>
            </a:extLst>
          </p:cNvPr>
          <p:cNvSpPr txBox="1"/>
          <p:nvPr/>
        </p:nvSpPr>
        <p:spPr>
          <a:xfrm>
            <a:off x="6766958" y="1728034"/>
            <a:ext cx="48438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u="sng" dirty="0"/>
              <a:t>Simulation Steps:</a:t>
            </a:r>
          </a:p>
          <a:p>
            <a:pPr marL="342900" indent="-342900">
              <a:buAutoNum type="arabicPeriod"/>
            </a:pPr>
            <a:r>
              <a:rPr lang="en-CA" dirty="0"/>
              <a:t>Choose the starting coordinates of the robot</a:t>
            </a:r>
          </a:p>
          <a:p>
            <a:pPr marL="342900" indent="-342900">
              <a:buAutoNum type="arabicPeriod"/>
            </a:pPr>
            <a:r>
              <a:rPr lang="en-CA" dirty="0"/>
              <a:t>Choose the target coordinates</a:t>
            </a:r>
          </a:p>
          <a:p>
            <a:pPr marL="342900" indent="-342900">
              <a:buAutoNum type="arabicPeriod"/>
            </a:pPr>
            <a:r>
              <a:rPr lang="en-CA" dirty="0"/>
              <a:t>Define static obstacles – generated randomly for each episode</a:t>
            </a:r>
          </a:p>
          <a:p>
            <a:pPr marL="342900" indent="-342900">
              <a:buAutoNum type="arabicPeriod"/>
            </a:pPr>
            <a:r>
              <a:rPr lang="en-CA" dirty="0"/>
              <a:t>Define number of sensors on the robot</a:t>
            </a:r>
          </a:p>
          <a:p>
            <a:pPr marL="342900" indent="-342900">
              <a:buAutoNum type="arabicPeriod"/>
            </a:pPr>
            <a:r>
              <a:rPr lang="en-CA" dirty="0"/>
              <a:t>Navigate the path using the step and avoid any incoming obstacles while navigating towards the target state.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b="1" i="1" u="sng" dirty="0"/>
              <a:t>Objectives:</a:t>
            </a:r>
          </a:p>
          <a:p>
            <a:pPr marL="342900" indent="-342900">
              <a:buAutoNum type="arabicPeriod"/>
            </a:pPr>
            <a:r>
              <a:rPr lang="en-CA" dirty="0"/>
              <a:t>Identify and optimize the algorithm to avoid the obstacle and reach the destination</a:t>
            </a:r>
          </a:p>
          <a:p>
            <a:pPr marL="342900" indent="-342900">
              <a:buAutoNum type="arabicPeriod"/>
            </a:pPr>
            <a:r>
              <a:rPr lang="en-CA" dirty="0"/>
              <a:t>Compare the efficiency of algorithms against each other.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2F285-95F3-4699-AFE4-C8E4B5BA91B2}"/>
              </a:ext>
            </a:extLst>
          </p:cNvPr>
          <p:cNvSpPr txBox="1"/>
          <p:nvPr/>
        </p:nvSpPr>
        <p:spPr>
          <a:xfrm>
            <a:off x="581192" y="6214404"/>
            <a:ext cx="45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*sample screen shot</a:t>
            </a:r>
          </a:p>
        </p:txBody>
      </p:sp>
    </p:spTree>
    <p:extLst>
      <p:ext uri="{BB962C8B-B14F-4D97-AF65-F5344CB8AC3E}">
        <p14:creationId xmlns:p14="http://schemas.microsoft.com/office/powerpoint/2010/main" val="425600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Solution Approach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19AC6-6895-4B65-8744-43C91BA5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7221"/>
              </p:ext>
            </p:extLst>
          </p:nvPr>
        </p:nvGraphicFramePr>
        <p:xfrm>
          <a:off x="581192" y="1348575"/>
          <a:ext cx="10947254" cy="5389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2555209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Set the Canvas size to be 500*500 pixels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Grid of 50*50px with each grid of 12.5 pixels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Starting point : top corner(0,0)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End point : bottom right corner (500, 500)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0" i="0" dirty="0">
                        <a:effectLst/>
                        <a:latin typeface="-apple-system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Actions(s): Up, Down, Right and left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States: all possible states within a 4 x 4 grid with 0 or more obstacles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Reward function: </a:t>
                      </a:r>
                    </a:p>
                    <a:p>
                      <a:pPr marL="8001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-1 cost of step</a:t>
                      </a:r>
                    </a:p>
                    <a:p>
                      <a:pPr marL="8001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-5 cost of obstacle</a:t>
                      </a:r>
                    </a:p>
                    <a:p>
                      <a:pPr marL="8001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 goal end state</a:t>
                      </a:r>
                    </a:p>
                    <a:p>
                      <a:pPr marL="8001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  <a:tr h="2555209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6378"/>
                  </a:ext>
                </a:extLst>
              </a:tr>
            </a:tbl>
          </a:graphicData>
        </a:graphic>
      </p:graphicFrame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DA3C3760-16FD-4249-B653-F94FBA82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92" y="4183214"/>
            <a:ext cx="2836986" cy="2562122"/>
          </a:xfrm>
          <a:prstGeom prst="rect">
            <a:avLst/>
          </a:prstGeom>
        </p:spPr>
      </p:pic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8082E3E4-ECDE-43B9-989F-8FF5F9F4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78" y="4541271"/>
            <a:ext cx="6972535" cy="18460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C73A31-9EFC-49C9-8456-AE967296878D}"/>
              </a:ext>
            </a:extLst>
          </p:cNvPr>
          <p:cNvSpPr txBox="1"/>
          <p:nvPr/>
        </p:nvSpPr>
        <p:spPr>
          <a:xfrm>
            <a:off x="3532478" y="4356605"/>
            <a:ext cx="423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One grid - matrix with 2 possible obstacle</a:t>
            </a:r>
          </a:p>
        </p:txBody>
      </p:sp>
    </p:spTree>
    <p:extLst>
      <p:ext uri="{BB962C8B-B14F-4D97-AF65-F5344CB8AC3E}">
        <p14:creationId xmlns:p14="http://schemas.microsoft.com/office/powerpoint/2010/main" val="119984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algorithm – 1 (static policy) : Bayesian +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Execution Steps:</a:t>
            </a:r>
          </a:p>
          <a:p>
            <a:pPr marL="342900" indent="-342900">
              <a:buAutoNum type="alphaL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8A1479-5CF4-4DA7-9FE7-2215FB791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23968"/>
              </p:ext>
            </p:extLst>
          </p:nvPr>
        </p:nvGraphicFramePr>
        <p:xfrm>
          <a:off x="581191" y="1741271"/>
          <a:ext cx="109472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7496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Monte-</a:t>
                      </a:r>
                      <a:r>
                        <a:rPr lang="en-CA" dirty="0" err="1"/>
                        <a:t>carlo</a:t>
                      </a:r>
                      <a:r>
                        <a:rPr lang="en-CA" dirty="0"/>
                        <a:t> method to simulate 1000’s of episodes and value iteration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Find optimal q-value for every state in 4*4 grid and determine action based on epsilon soft policy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generated master policy is a dictionary of states and actions for all 50*50 grids</a:t>
                      </a:r>
                    </a:p>
                    <a:p>
                      <a:pPr marL="342900" indent="-34290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CA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the optimal policy to playing stage and then run through the agent from the starting point to the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</a:tbl>
          </a:graphicData>
        </a:graphic>
      </p:graphicFrame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2BA42B-804A-4024-A309-9421C7A6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8" y="3423819"/>
            <a:ext cx="5618464" cy="327743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5631E89-AE9C-4FFE-B4C2-CE05B673F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6" y="3478631"/>
            <a:ext cx="5449332" cy="21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algorithm – 2 (Dynamic policy) - Bayesian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634576"/>
            <a:ext cx="11029615" cy="2633061"/>
          </a:xfrm>
        </p:spPr>
        <p:txBody>
          <a:bodyPr anchor="t"/>
          <a:lstStyle/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19AC6-6895-4B65-8744-43C91BA5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44505"/>
              </p:ext>
            </p:extLst>
          </p:nvPr>
        </p:nvGraphicFramePr>
        <p:xfrm>
          <a:off x="581192" y="1348576"/>
          <a:ext cx="1094725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7496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Dynamic start </a:t>
                      </a:r>
                      <a:r>
                        <a:rPr lang="en-CA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 for the robot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Dynamic goal (end-point) for the robot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Dynamic obstacle creation (obstacle generated randomly)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start of every episode robot begins without a policy</a:t>
                      </a:r>
                    </a:p>
                    <a:p>
                      <a:pPr marL="342900" indent="-34290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CA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Robot using the dynamic policy</a:t>
                      </a:r>
                    </a:p>
                    <a:p>
                      <a:pPr marL="342900" indent="-34290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a policy is not available for that state, a new policy is created using the same Monte Carlo method</a:t>
                      </a:r>
                      <a:endParaRPr lang="en-CA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1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algorithm – 3 (Extended Dynamic Policy)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11" y="4224939"/>
            <a:ext cx="11029615" cy="2633061"/>
          </a:xfrm>
        </p:spPr>
        <p:txBody>
          <a:bodyPr anchor="t"/>
          <a:lstStyle/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19AC6-6895-4B65-8744-43C91BA5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22970"/>
              </p:ext>
            </p:extLst>
          </p:nvPr>
        </p:nvGraphicFramePr>
        <p:xfrm>
          <a:off x="581192" y="1348575"/>
          <a:ext cx="10947254" cy="2633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2633061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2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937BC-31AD-49C7-ADFE-56EE6569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Algorithm Comparisons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9910-F500-4087-8744-DFB0B324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8F9A4-5E74-4B60-AEC1-AAB2DE20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79" y="936141"/>
            <a:ext cx="662440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82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Conclusion – Lesson Learnt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Lesson Learnt</a:t>
            </a:r>
          </a:p>
          <a:p>
            <a:pPr marL="0" indent="0">
              <a:buNone/>
            </a:pPr>
            <a:r>
              <a:rPr lang="en-CA" dirty="0"/>
              <a:t>1. How to assemble a 360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Possible extensions of the work include :</a:t>
            </a:r>
          </a:p>
          <a:p>
            <a:pPr marL="342900" indent="-342900">
              <a:buAutoNum type="arabicPeriod"/>
            </a:pPr>
            <a:r>
              <a:rPr lang="en-CA" dirty="0"/>
              <a:t>Use deep learning – q network to further increases the accuracy / calculation for the program.</a:t>
            </a:r>
          </a:p>
          <a:p>
            <a:pPr marL="342900" indent="-342900">
              <a:buAutoNum type="arabicPeriod"/>
            </a:pPr>
            <a:r>
              <a:rPr lang="en-CA" dirty="0"/>
              <a:t>Use deep deterministic policy gradient for solving the problem (from the Haitham video)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11763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Franklin Gothic Book</vt:lpstr>
      <vt:lpstr>Franklin Gothic Demi</vt:lpstr>
      <vt:lpstr>Wingdings 2</vt:lpstr>
      <vt:lpstr>DividendVTI</vt:lpstr>
      <vt:lpstr>Robot Obstacle avoidance with reinforcement learning</vt:lpstr>
      <vt:lpstr>Problem Statement</vt:lpstr>
      <vt:lpstr>Environment</vt:lpstr>
      <vt:lpstr>Solution Approach</vt:lpstr>
      <vt:lpstr>algorithm – 1 (static policy) : Bayesian + static</vt:lpstr>
      <vt:lpstr>algorithm – 2 (Dynamic policy) - Bayesian</vt:lpstr>
      <vt:lpstr>algorithm – 3 (Extended Dynamic Policy)</vt:lpstr>
      <vt:lpstr>Algorithm Comparisons</vt:lpstr>
      <vt:lpstr>Conclusion – Lesson Learnt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Obstacle avoidance with reinforcement learning</dc:title>
  <dc:creator>Ankur Tyagi</dc:creator>
  <cp:lastModifiedBy>Ankur Tyagi</cp:lastModifiedBy>
  <cp:revision>13</cp:revision>
  <dcterms:created xsi:type="dcterms:W3CDTF">2020-08-03T17:32:00Z</dcterms:created>
  <dcterms:modified xsi:type="dcterms:W3CDTF">2020-08-03T18:11:38Z</dcterms:modified>
</cp:coreProperties>
</file>