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ayesianadventures.wordpress.com/2015/08/31/obstacle-avoidance-for-clever-robo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deskulptor.org/#user40_EEIxkOtKog_1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Robot Obstacle avoidance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Intelligent Systems and Reinforcement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1504-29B7-4C76-B7F3-BFD8165ECA5C}"/>
              </a:ext>
            </a:extLst>
          </p:cNvPr>
          <p:cNvSpPr txBox="1"/>
          <p:nvPr/>
        </p:nvSpPr>
        <p:spPr>
          <a:xfrm>
            <a:off x="9162084" y="1574953"/>
            <a:ext cx="2664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Alexandre Dietrich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Ankur Tyagi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Haitham </a:t>
            </a:r>
            <a:r>
              <a:rPr lang="en-CA" dirty="0" err="1">
                <a:solidFill>
                  <a:schemeClr val="accent2"/>
                </a:solidFill>
              </a:rPr>
              <a:t>Alamri</a:t>
            </a:r>
            <a:endParaRPr lang="en-CA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Rodolfo Vasconcelos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FFFFFF"/>
                </a:solidFill>
              </a:rPr>
              <a:t>Reference : </a:t>
            </a:r>
            <a:r>
              <a:rPr lang="en-CA" b="0" i="0" u="none" strike="noStrike" dirty="0">
                <a:effectLst/>
                <a:latin typeface="-apple-system"/>
                <a:hlinkClick r:id="rId2"/>
              </a:rPr>
              <a:t>https://bayesianadventures.wordpress.com/2015/08/31/obstacle-avoidance-for-clever-robots/</a:t>
            </a:r>
            <a:endParaRPr lang="en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28" name="Picture 4" descr="Obstacle Avoidance for Autonomous Mobile Robots Based on Position ...">
            <a:extLst>
              <a:ext uri="{FF2B5EF4-FFF2-40B4-BE49-F238E27FC236}">
                <a16:creationId xmlns:a16="http://schemas.microsoft.com/office/drawing/2014/main" id="{F4732259-B161-422E-A72D-1BB11D48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24551"/>
            <a:ext cx="6831503" cy="3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5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Original Environment simulation created on </a:t>
            </a:r>
            <a:r>
              <a:rPr lang="en-CA" dirty="0" err="1">
                <a:hlinkClick r:id="rId2"/>
              </a:rPr>
              <a:t>codeskulptor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205862-2887-4A22-AC18-B88DE314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1" y="1594022"/>
            <a:ext cx="6731189" cy="482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2B1A-BB25-4033-A2F8-FC207C175CE2}"/>
              </a:ext>
            </a:extLst>
          </p:cNvPr>
          <p:cNvSpPr txBox="1"/>
          <p:nvPr/>
        </p:nvSpPr>
        <p:spPr>
          <a:xfrm>
            <a:off x="6888892" y="2045043"/>
            <a:ext cx="4843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play :</a:t>
            </a:r>
          </a:p>
          <a:p>
            <a:pPr marL="342900" indent="-342900">
              <a:buAutoNum type="arabicPeriod"/>
            </a:pPr>
            <a:r>
              <a:rPr lang="en-CA" dirty="0"/>
              <a:t>Choose the staring point of the robot</a:t>
            </a:r>
          </a:p>
          <a:p>
            <a:pPr marL="342900" indent="-342900">
              <a:buAutoNum type="arabicPeriod"/>
            </a:pPr>
            <a:r>
              <a:rPr lang="en-CA" dirty="0"/>
              <a:t>Choose the goal</a:t>
            </a:r>
          </a:p>
          <a:p>
            <a:pPr marL="342900" indent="-342900">
              <a:buAutoNum type="arabicPeriod"/>
            </a:pPr>
            <a:r>
              <a:rPr lang="en-CA" dirty="0"/>
              <a:t>Define obstacles</a:t>
            </a:r>
          </a:p>
          <a:p>
            <a:pPr marL="342900" indent="-342900">
              <a:buAutoNum type="arabicPeriod"/>
            </a:pPr>
            <a:r>
              <a:rPr lang="en-CA" dirty="0"/>
              <a:t>Navigate the path using the step and avoid any incoming obstacles while navigating towards the target state.</a:t>
            </a:r>
          </a:p>
          <a:p>
            <a:endParaRPr lang="en-CA" dirty="0"/>
          </a:p>
          <a:p>
            <a:r>
              <a:rPr lang="en-CA" dirty="0"/>
              <a:t>Prerequisite for setup:</a:t>
            </a:r>
          </a:p>
          <a:p>
            <a:pPr marL="342900" indent="-342900">
              <a:buAutoNum type="arabicPeriod"/>
            </a:pPr>
            <a:r>
              <a:rPr lang="en-CA" dirty="0"/>
              <a:t>Converted </a:t>
            </a:r>
            <a:r>
              <a:rPr lang="en-CA" dirty="0" err="1"/>
              <a:t>codeskulptor</a:t>
            </a:r>
            <a:r>
              <a:rPr lang="en-CA" dirty="0"/>
              <a:t> to run on python3 in local environment</a:t>
            </a:r>
          </a:p>
          <a:p>
            <a:pPr marL="342900" indent="-342900">
              <a:buAutoNum type="arabicPeriod"/>
            </a:pPr>
            <a:r>
              <a:rPr lang="en-CA" dirty="0"/>
              <a:t>Understand the Bayesian working of the module.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0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Approach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Assumptions:</a:t>
            </a:r>
          </a:p>
          <a:p>
            <a:pPr marL="342900" indent="-342900">
              <a:buAutoNum type="alphaL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8A1479-5CF4-4DA7-9FE7-2215FB791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7543"/>
              </p:ext>
            </p:extLst>
          </p:nvPr>
        </p:nvGraphicFramePr>
        <p:xfrm>
          <a:off x="581191" y="1741271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States: all possible states within a 4 x 4 grid with 0, 1 or 2 obstacles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T(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s'|s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; a): probability of s0 if take action a in state s = 1 (No uncertainty)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Reward(s; a; s0): -1 without 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obsctacle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, -5 when there is an obstacle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Discount factor = 0.6</a:t>
                      </a:r>
                      <a:endParaRPr lang="en-CA" dirty="0"/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0B5CD-EEF8-49AA-B4A5-86CC44171BFD}"/>
              </a:ext>
            </a:extLst>
          </p:cNvPr>
          <p:cNvSpPr txBox="1"/>
          <p:nvPr/>
        </p:nvSpPr>
        <p:spPr>
          <a:xfrm>
            <a:off x="581191" y="3739581"/>
            <a:ext cx="1094725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Sample policy : </a:t>
            </a:r>
            <a:r>
              <a:rPr lang="en-CA" sz="1050" dirty="0" err="1"/>
              <a:t>policy_key</a:t>
            </a:r>
            <a:r>
              <a:rPr lang="en-CA" sz="1050" dirty="0"/>
              <a:t>=(3, 0)|[]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-1.00|-1.00|-1.00|-1.00|</a:t>
            </a:r>
          </a:p>
          <a:p>
            <a:r>
              <a:rPr lang="en-CA" sz="1050" dirty="0"/>
              <a:t>---------------------------</a:t>
            </a:r>
          </a:p>
          <a:p>
            <a:r>
              <a:rPr lang="en-CA" sz="1050" dirty="0"/>
              <a:t> 0.00|-1.00|-1.00|-1.00|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A6890-C39A-4788-B9FF-37DC362C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35" y="3661964"/>
            <a:ext cx="4301451" cy="30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Approach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42289"/>
            <a:ext cx="11029615" cy="2633061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19AC6-6895-4B65-8744-43C91BA5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9879"/>
              </p:ext>
            </p:extLst>
          </p:nvPr>
        </p:nvGraphicFramePr>
        <p:xfrm>
          <a:off x="581192" y="1348576"/>
          <a:ext cx="10947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627">
                  <a:extLst>
                    <a:ext uri="{9D8B030D-6E8A-4147-A177-3AD203B41FA5}">
                      <a16:colId xmlns:a16="http://schemas.microsoft.com/office/drawing/2014/main" val="507858612"/>
                    </a:ext>
                  </a:extLst>
                </a:gridCol>
                <a:gridCol w="5473627">
                  <a:extLst>
                    <a:ext uri="{9D8B030D-6E8A-4147-A177-3AD203B41FA5}">
                      <a16:colId xmlns:a16="http://schemas.microsoft.com/office/drawing/2014/main" val="2069053511"/>
                    </a:ext>
                  </a:extLst>
                </a:gridCol>
              </a:tblGrid>
              <a:tr h="74968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500*500 pixels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Starting point : top corner(10,10)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End point : bottom right corner (450, 450)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Actions(s): Up, Down, Right and left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States: all possible states within a 4 x 4 grid with 0, 1 or 2 obstacles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T(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s'|s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; a): probability of s0 if take action a in state s = 1 (No uncertainty)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Reward(s; a; s0): -1 without </a:t>
                      </a:r>
                      <a:r>
                        <a:rPr lang="en-US" b="0" i="0" dirty="0" err="1">
                          <a:effectLst/>
                          <a:latin typeface="-apple-system"/>
                        </a:rPr>
                        <a:t>obsctacle</a:t>
                      </a:r>
                      <a:r>
                        <a:rPr lang="en-US" b="0" i="0" dirty="0">
                          <a:effectLst/>
                          <a:latin typeface="-apple-system"/>
                        </a:rPr>
                        <a:t>, -5 when there is an obstacle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>
                          <a:effectLst/>
                          <a:latin typeface="-apple-system"/>
                        </a:rPr>
                        <a:t>Discount factor = 0.6</a:t>
                      </a:r>
                      <a:endParaRPr lang="en-CA" dirty="0"/>
                    </a:p>
                    <a:p>
                      <a:pPr algn="l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D2A4-493A-43DE-8F94-D2877F8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420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D0A-3896-42CE-AE92-3B0BA87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577"/>
            <a:ext cx="11029615" cy="4626774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Find the optimal path for robot to reach an end point (goal state) while avoiding randomly generated obstacles in a 2D space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Franklin Gothic Book</vt:lpstr>
      <vt:lpstr>Franklin Gothic Demi</vt:lpstr>
      <vt:lpstr>Wingdings 2</vt:lpstr>
      <vt:lpstr>DividendVTI</vt:lpstr>
      <vt:lpstr>Robot Obstacle avoidance with reinforcement learning</vt:lpstr>
      <vt:lpstr>Problem Statement</vt:lpstr>
      <vt:lpstr>Background</vt:lpstr>
      <vt:lpstr>Approach - 1</vt:lpstr>
      <vt:lpstr>Approach - 2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Obstacle avoidance with reinforcement learning</dc:title>
  <dc:creator>Ankur Tyagi</dc:creator>
  <cp:lastModifiedBy>Ankur Tyagi</cp:lastModifiedBy>
  <cp:revision>16</cp:revision>
  <dcterms:created xsi:type="dcterms:W3CDTF">2020-08-02T02:39:47Z</dcterms:created>
  <dcterms:modified xsi:type="dcterms:W3CDTF">2020-08-02T09:20:30Z</dcterms:modified>
</cp:coreProperties>
</file>