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6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20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Robot Obstacle avoidance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Intelligent Systems and Reinforcement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1504-29B7-4C76-B7F3-BFD8165ECA5C}"/>
              </a:ext>
            </a:extLst>
          </p:cNvPr>
          <p:cNvSpPr txBox="1"/>
          <p:nvPr/>
        </p:nvSpPr>
        <p:spPr>
          <a:xfrm>
            <a:off x="9162084" y="1574953"/>
            <a:ext cx="2664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Alexandre Dietrich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Ankur Tyagi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Haitham Alamri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Rodolfo Vasconcelos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28" name="Picture 4" descr="Obstacle Avoidance for Autonomous Mobile Robots Based on Position ...">
            <a:extLst>
              <a:ext uri="{FF2B5EF4-FFF2-40B4-BE49-F238E27FC236}">
                <a16:creationId xmlns:a16="http://schemas.microsoft.com/office/drawing/2014/main" id="{F4732259-B161-422E-A72D-1BB11D48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24551"/>
            <a:ext cx="6831503" cy="3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Environment simulation using python 3 for the project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05862-2887-4A22-AC18-B88DE31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1" y="1594022"/>
            <a:ext cx="6731189" cy="482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2B1A-BB25-4033-A2F8-FC207C175CE2}"/>
              </a:ext>
            </a:extLst>
          </p:cNvPr>
          <p:cNvSpPr txBox="1"/>
          <p:nvPr/>
        </p:nvSpPr>
        <p:spPr>
          <a:xfrm>
            <a:off x="6766958" y="1728034"/>
            <a:ext cx="4843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u="sng" dirty="0"/>
              <a:t>Simulation Steps:</a:t>
            </a:r>
          </a:p>
          <a:p>
            <a:pPr marL="342900" indent="-342900">
              <a:buAutoNum type="arabicPeriod"/>
            </a:pPr>
            <a:r>
              <a:rPr lang="en-CA" dirty="0"/>
              <a:t>Choose the starting coordinates of the robot</a:t>
            </a:r>
          </a:p>
          <a:p>
            <a:pPr marL="342900" indent="-342900">
              <a:buAutoNum type="arabicPeriod"/>
            </a:pPr>
            <a:r>
              <a:rPr lang="en-CA" dirty="0"/>
              <a:t>Choose the target coordinates</a:t>
            </a:r>
          </a:p>
          <a:p>
            <a:pPr marL="342900" indent="-342900">
              <a:buAutoNum type="arabicPeriod"/>
            </a:pPr>
            <a:r>
              <a:rPr lang="en-CA" dirty="0"/>
              <a:t>Define static obstacles – generated randomly for each episode</a:t>
            </a:r>
          </a:p>
          <a:p>
            <a:pPr marL="342900" indent="-342900">
              <a:buAutoNum type="arabicPeriod"/>
            </a:pPr>
            <a:r>
              <a:rPr lang="en-CA" dirty="0"/>
              <a:t>Define number of sensors on the robot</a:t>
            </a:r>
          </a:p>
          <a:p>
            <a:pPr marL="342900" indent="-342900">
              <a:buAutoNum type="arabicPeriod"/>
            </a:pPr>
            <a:r>
              <a:rPr lang="en-CA" dirty="0"/>
              <a:t>Navigate the path using the step and avoid any incoming obstacles while navigating towards the target state.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b="1" i="1" u="sng" dirty="0"/>
              <a:t>Objectives:</a:t>
            </a:r>
          </a:p>
          <a:p>
            <a:pPr marL="342900" indent="-342900">
              <a:buAutoNum type="arabicPeriod"/>
            </a:pPr>
            <a:r>
              <a:rPr lang="en-CA" dirty="0"/>
              <a:t>Identify and optimize the algorithm to avoid the obstacle and reach the destination in least amount of steps</a:t>
            </a:r>
          </a:p>
          <a:p>
            <a:pPr marL="342900" indent="-342900">
              <a:buAutoNum type="arabicPeriod"/>
            </a:pPr>
            <a:r>
              <a:rPr lang="en-CA" dirty="0"/>
              <a:t>Compare the efficiency of algorithms against each other.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285-95F3-4699-AFE4-C8E4B5BA91B2}"/>
              </a:ext>
            </a:extLst>
          </p:cNvPr>
          <p:cNvSpPr txBox="1"/>
          <p:nvPr/>
        </p:nvSpPr>
        <p:spPr>
          <a:xfrm>
            <a:off x="581192" y="6214404"/>
            <a:ext cx="45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*sample screen shot</a:t>
            </a:r>
          </a:p>
        </p:txBody>
      </p:sp>
    </p:spTree>
    <p:extLst>
      <p:ext uri="{BB962C8B-B14F-4D97-AF65-F5344CB8AC3E}">
        <p14:creationId xmlns:p14="http://schemas.microsoft.com/office/powerpoint/2010/main" val="42560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Solution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6031"/>
              </p:ext>
            </p:extLst>
          </p:nvPr>
        </p:nvGraphicFramePr>
        <p:xfrm>
          <a:off x="581192" y="1348575"/>
          <a:ext cx="1094725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255520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Set the Canvas size to be 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Grid of 40*40 with each grid of 12.5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i="0" dirty="0">
                        <a:effectLst/>
                        <a:latin typeface="-apple-system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States: all possible states within a 4 x 4 grid with 0, 1 or 2 obstacles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s'|s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a): probability of s0 if take action a in state s = 1 (No uncertainty)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Reward(s; a; s0): -1 without obstacle, -5 when there is an obstacle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DA3C3760-16FD-4249-B653-F94FBA82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92" y="4183214"/>
            <a:ext cx="2836986" cy="2562122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8082E3E4-ECDE-43B9-989F-8FF5F9F4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78" y="4541271"/>
            <a:ext cx="6972535" cy="18460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73A31-9EFC-49C9-8456-AE967296878D}"/>
              </a:ext>
            </a:extLst>
          </p:cNvPr>
          <p:cNvSpPr txBox="1"/>
          <p:nvPr/>
        </p:nvSpPr>
        <p:spPr>
          <a:xfrm>
            <a:off x="3532478" y="4356605"/>
            <a:ext cx="423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One grid - matrix with 2 possible obstacle</a:t>
            </a:r>
          </a:p>
        </p:txBody>
      </p:sp>
    </p:spTree>
    <p:extLst>
      <p:ext uri="{BB962C8B-B14F-4D97-AF65-F5344CB8AC3E}">
        <p14:creationId xmlns:p14="http://schemas.microsoft.com/office/powerpoint/2010/main" val="11998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1 (static policy) : Bayesian +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Assumptions:</a:t>
            </a:r>
          </a:p>
          <a:p>
            <a:pPr marL="342900" indent="-342900">
              <a:buAutoNum type="alphaL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8A1479-5CF4-4DA7-9FE7-2215FB791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7543"/>
              </p:ext>
            </p:extLst>
          </p:nvPr>
        </p:nvGraphicFramePr>
        <p:xfrm>
          <a:off x="581191" y="1741271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States: all possible states within a 4 x 4 grid with 0, 1 or 2 obstacles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T(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s'|s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; a): probability of s0 if take action a in state s = 1 (No uncertainty)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Reward(s; a; s0): -1 without 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obsctacle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, -5 when there is an obstacle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Discount factor = 0.6</a:t>
                      </a:r>
                      <a:endParaRPr lang="en-CA" dirty="0"/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0B5CD-EEF8-49AA-B4A5-86CC44171BFD}"/>
              </a:ext>
            </a:extLst>
          </p:cNvPr>
          <p:cNvSpPr txBox="1"/>
          <p:nvPr/>
        </p:nvSpPr>
        <p:spPr>
          <a:xfrm>
            <a:off x="581191" y="3739581"/>
            <a:ext cx="1094725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Sample policy : </a:t>
            </a:r>
            <a:r>
              <a:rPr lang="en-CA" sz="1050" dirty="0" err="1"/>
              <a:t>policy_key</a:t>
            </a:r>
            <a:r>
              <a:rPr lang="en-CA" sz="1050" dirty="0"/>
              <a:t>=(3, 0)|[]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 0.00|-1.00|-1.00|-1.00|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A6890-C39A-4788-B9FF-37DC362C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35" y="3661964"/>
            <a:ext cx="4301451" cy="30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2 (Dynamic policy) - </a:t>
            </a:r>
            <a:r>
              <a:rPr lang="en-CA" dirty="0" err="1"/>
              <a:t>BAyesian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42289"/>
            <a:ext cx="11029615" cy="2633061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9879"/>
              </p:ext>
            </p:extLst>
          </p:nvPr>
        </p:nvGraphicFramePr>
        <p:xfrm>
          <a:off x="581192" y="1348576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States: all possible states within a 4 x 4 grid with 0, 1 or 2 obstacles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T(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s'|s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; a): probability of s0 if take action a in state s = 1 (No uncertainty)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Reward(s; a; s0): -1 without 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obsctacle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, -5 when there is an obstacle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Discount factor = 0.6</a:t>
                      </a:r>
                      <a:endParaRPr lang="en-CA" dirty="0"/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1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algorithm – 3 (</a:t>
            </a:r>
            <a:r>
              <a:rPr lang="en-CA" dirty="0" err="1"/>
              <a:t>HyBrid</a:t>
            </a:r>
            <a:r>
              <a:rPr lang="en-CA" dirty="0"/>
              <a:t> - Bayesian and Dynamic policy)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42289"/>
            <a:ext cx="11029615" cy="2633061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/>
        </p:nvGraphicFramePr>
        <p:xfrm>
          <a:off x="581192" y="1348576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States: all possible states within a 4 x 4 grid with 0, 1 or 2 obstacles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T(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s'|s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; a): probability of s0 if take action a in state s = 1 (No uncertainty)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Reward(s; a; s0): -1 without 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obsctacle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, -5 when there is an obstacle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Discount factor = 0.6</a:t>
                      </a:r>
                      <a:endParaRPr lang="en-CA" dirty="0"/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2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37BC-31AD-49C7-ADFE-56EE6569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5E90-810D-4DDE-8AD4-07571F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Conclusion – Lesson Learnt </a:t>
            </a:r>
            <a:r>
              <a:rPr lang="en-CA"/>
              <a:t>and 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717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Robot Obstacle avoidance with reinforcement learning</vt:lpstr>
      <vt:lpstr>Problem Statement</vt:lpstr>
      <vt:lpstr>Environment</vt:lpstr>
      <vt:lpstr>Solution Approach</vt:lpstr>
      <vt:lpstr>algorithm – 1 (static policy) : Bayesian + static</vt:lpstr>
      <vt:lpstr>algorithm – 2 (Dynamic policy) - BAyesian</vt:lpstr>
      <vt:lpstr>algorithm – 3 (HyBrid - Bayesian and Dynamic policy)</vt:lpstr>
      <vt:lpstr>Performance Slides</vt:lpstr>
      <vt:lpstr>Conclusion – Lesson Learnt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Obstacle avoidance with reinforcement learning</dc:title>
  <dc:creator>Ankur Tyagi</dc:creator>
  <cp:lastModifiedBy>Ankur Tyagi</cp:lastModifiedBy>
  <cp:revision>60</cp:revision>
  <dcterms:created xsi:type="dcterms:W3CDTF">2020-08-02T02:39:47Z</dcterms:created>
  <dcterms:modified xsi:type="dcterms:W3CDTF">2020-08-03T08:11:16Z</dcterms:modified>
</cp:coreProperties>
</file>