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sldIdLst>
    <p:sldId id="1007" r:id="rId2"/>
    <p:sldId id="2393" r:id="rId3"/>
    <p:sldId id="2368" r:id="rId4"/>
    <p:sldId id="2371" r:id="rId5"/>
    <p:sldId id="2375" r:id="rId6"/>
    <p:sldId id="2394" r:id="rId7"/>
    <p:sldId id="2374" r:id="rId8"/>
    <p:sldId id="2395" r:id="rId9"/>
    <p:sldId id="2378" r:id="rId10"/>
    <p:sldId id="2379" r:id="rId11"/>
    <p:sldId id="2397" r:id="rId12"/>
    <p:sldId id="2396" r:id="rId13"/>
    <p:sldId id="2398" r:id="rId14"/>
    <p:sldId id="23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62626"/>
    <a:srgbClr val="D7E4BD"/>
    <a:srgbClr val="CCC1DA"/>
    <a:srgbClr val="E6B9B8"/>
    <a:srgbClr val="8000FF"/>
    <a:srgbClr val="EBF1DE"/>
    <a:srgbClr val="F0C99C"/>
    <a:srgbClr val="FCD5B5"/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 autoAdjust="0"/>
    <p:restoredTop sz="96327" autoAdjust="0"/>
  </p:normalViewPr>
  <p:slideViewPr>
    <p:cSldViewPr snapToGrid="0" showGuides="1">
      <p:cViewPr varScale="1">
        <p:scale>
          <a:sx n="123" d="100"/>
          <a:sy n="123" d="100"/>
        </p:scale>
        <p:origin x="1016" y="192"/>
      </p:cViewPr>
      <p:guideLst>
        <p:guide orient="horz" pos="2160"/>
        <p:guide pos="3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F50F-9858-475B-8610-5320390D74E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11B4D-AB58-409D-9350-BB9887F4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kern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F824B-CEC0-4902-AEDD-E750B7641D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44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97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77C5-940B-41DB-A12F-5F1479E8871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850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DE48201-D059-4021-922E-3E5BF91155F1}"/>
              </a:ext>
            </a:extLst>
          </p:cNvPr>
          <p:cNvSpPr/>
          <p:nvPr userDrawn="1"/>
        </p:nvSpPr>
        <p:spPr>
          <a:xfrm>
            <a:off x="0" y="0"/>
            <a:ext cx="12192000" cy="586154"/>
          </a:xfrm>
          <a:prstGeom prst="rect">
            <a:avLst/>
          </a:prstGeom>
          <a:gradFill flip="none" rotWithShape="1">
            <a:gsLst>
              <a:gs pos="39000">
                <a:srgbClr val="087196"/>
              </a:gs>
              <a:gs pos="0">
                <a:srgbClr val="0A7DA6"/>
              </a:gs>
              <a:gs pos="100000">
                <a:srgbClr val="0F65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F627-069A-4DD2-BF8F-D9FB5551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6155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DE48201-D059-4021-922E-3E5BF91155F1}"/>
              </a:ext>
            </a:extLst>
          </p:cNvPr>
          <p:cNvSpPr/>
          <p:nvPr userDrawn="1"/>
        </p:nvSpPr>
        <p:spPr>
          <a:xfrm>
            <a:off x="0" y="0"/>
            <a:ext cx="12192000" cy="586154"/>
          </a:xfrm>
          <a:prstGeom prst="rect">
            <a:avLst/>
          </a:prstGeom>
          <a:gradFill flip="none" rotWithShape="1">
            <a:gsLst>
              <a:gs pos="39000">
                <a:srgbClr val="9E0000"/>
              </a:gs>
              <a:gs pos="0">
                <a:srgbClr val="B00000"/>
              </a:gs>
              <a:gs pos="100000">
                <a:srgbClr val="74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F627-069A-4DD2-BF8F-D9FB5551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615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2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ABCA-4B4D-4581-AE10-86726D93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C69D6853-57B8-4BA3-BC3C-15DFF581DB86}"/>
              </a:ext>
            </a:extLst>
          </p:cNvPr>
          <p:cNvSpPr/>
          <p:nvPr userDrawn="1"/>
        </p:nvSpPr>
        <p:spPr>
          <a:xfrm>
            <a:off x="0" y="6604058"/>
            <a:ext cx="6096000" cy="253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Xuecheng Shao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406EEEFF-31FC-4DCB-A709-C3546D4E7A42}"/>
              </a:ext>
            </a:extLst>
          </p:cNvPr>
          <p:cNvSpPr/>
          <p:nvPr userDrawn="1"/>
        </p:nvSpPr>
        <p:spPr>
          <a:xfrm>
            <a:off x="6096000" y="6604057"/>
            <a:ext cx="6096000" cy="253943"/>
          </a:xfrm>
          <a:prstGeom prst="rect">
            <a:avLst/>
          </a:prstGeom>
          <a:solidFill>
            <a:srgbClr val="B2333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Pbcpy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86BE2-7D41-413D-81A8-ECBF0F775BA9}"/>
              </a:ext>
            </a:extLst>
          </p:cNvPr>
          <p:cNvSpPr txBox="1"/>
          <p:nvPr userDrawn="1"/>
        </p:nvSpPr>
        <p:spPr>
          <a:xfrm>
            <a:off x="11600111" y="6576842"/>
            <a:ext cx="77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64CEC8-C766-4336-BBD6-5750F120DC0A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55D79-470C-4F29-9E91-3F14F72451E7}"/>
              </a:ext>
            </a:extLst>
          </p:cNvPr>
          <p:cNvSpPr/>
          <p:nvPr userDrawn="1"/>
        </p:nvSpPr>
        <p:spPr>
          <a:xfrm>
            <a:off x="121112" y="2736383"/>
            <a:ext cx="11805920" cy="1385234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1000">
                <a:srgbClr val="740000"/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635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A3F2B8-0501-48EA-A371-A179E8A1525B}"/>
              </a:ext>
            </a:extLst>
          </p:cNvPr>
          <p:cNvGrpSpPr/>
          <p:nvPr userDrawn="1"/>
        </p:nvGrpSpPr>
        <p:grpSpPr>
          <a:xfrm>
            <a:off x="2142734" y="809023"/>
            <a:ext cx="7906532" cy="5884607"/>
            <a:chOff x="1416757" y="528606"/>
            <a:chExt cx="5929899" cy="588460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4623583-0D73-46F5-ADF3-3A3B5E01F9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0701" y="895943"/>
              <a:ext cx="5282012" cy="52820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16D0DE-1DAB-495E-94E7-9EBCA745FBBA}"/>
                </a:ext>
              </a:extLst>
            </p:cNvPr>
            <p:cNvSpPr/>
            <p:nvPr userDrawn="1"/>
          </p:nvSpPr>
          <p:spPr>
            <a:xfrm>
              <a:off x="1416757" y="528606"/>
              <a:ext cx="5929899" cy="5884607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C34F86-8405-4448-9B21-16F52AB4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46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2605"/>
            <a:ext cx="12192000" cy="561174"/>
          </a:xfrm>
        </p:spPr>
        <p:txBody>
          <a:bodyPr/>
          <a:lstStyle>
            <a:lvl1pPr>
              <a:defRPr sz="2800" b="1" i="0" baseline="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0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174"/>
          </a:xfrm>
        </p:spPr>
        <p:txBody>
          <a:bodyPr/>
          <a:lstStyle>
            <a:lvl1pPr>
              <a:defRPr sz="2700" b="1" i="0" baseline="0">
                <a:latin typeface="Times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145D7-FE03-6846-AA94-555DD1B6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121CB-89FD-6C43-A375-F7ABA6DE8302}" type="datetime1">
              <a:rPr lang="zh-CN" altLang="en-US"/>
              <a:pPr>
                <a:defRPr/>
              </a:pPr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A0A8D-11A7-3947-B8BA-53C84434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3B67B-FCFC-A243-9A3D-359E0CBF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700CB-B5F7-6E49-BE5C-2171550D42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AD09B-7C34-4A22-8E06-DE93CD85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AA0BA-06BA-C242-B8BD-B8A129DD8CF2}" type="datetime1">
              <a:rPr lang="zh-CN" altLang="en-US"/>
              <a:pPr>
                <a:defRPr/>
              </a:pPr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52431-B5D6-4EE5-8660-922A9C7F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330D2-53C8-4B9D-8F2B-2062DFFB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AFDB-00B5-9C42-BD88-757B9A50E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3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lang="en-US" altLang="zh-CN" sz="3600" b="1" i="0" kern="1200" baseline="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lt"/>
          <a:ea typeface="+mj-ea"/>
          <a:cs typeface="宋体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lt"/>
          <a:ea typeface="+mj-ea"/>
          <a:cs typeface="宋体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j-ea"/>
          <a:cs typeface="宋体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lt"/>
          <a:ea typeface="+mj-ea"/>
          <a:cs typeface="宋体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fysik.dtu.dk/as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QEF/q-e/-/releases/qe-6.5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gitlab.com/shaoxc/qepy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E855F-0A20-44C5-84E0-AAB20BE85A0F}"/>
              </a:ext>
            </a:extLst>
          </p:cNvPr>
          <p:cNvSpPr/>
          <p:nvPr/>
        </p:nvSpPr>
        <p:spPr>
          <a:xfrm>
            <a:off x="1898210" y="3275577"/>
            <a:ext cx="835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Team Embedding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914C2-4F16-4B1B-9BAA-A29F6188D68D}"/>
              </a:ext>
            </a:extLst>
          </p:cNvPr>
          <p:cNvSpPr/>
          <p:nvPr/>
        </p:nvSpPr>
        <p:spPr>
          <a:xfrm>
            <a:off x="2591122" y="3913277"/>
            <a:ext cx="6970776" cy="79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Department of Chemistry &amp; Department of Physics</a:t>
            </a:r>
          </a:p>
          <a:p>
            <a:pPr lvl="1" algn="ctr">
              <a:lnSpc>
                <a:spcPct val="120000"/>
              </a:lnSpc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Rutgers, the State University of New Jersey, Newark, NJ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F03914-8871-4E35-8E37-B318F382FFF8}"/>
              </a:ext>
            </a:extLst>
          </p:cNvPr>
          <p:cNvGrpSpPr/>
          <p:nvPr/>
        </p:nvGrpSpPr>
        <p:grpSpPr>
          <a:xfrm>
            <a:off x="274874" y="1579615"/>
            <a:ext cx="11642252" cy="1385234"/>
            <a:chOff x="93670" y="3591942"/>
            <a:chExt cx="8884185" cy="13852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6AC953-3B45-4E82-AE89-6E74C1F90616}"/>
                </a:ext>
              </a:extLst>
            </p:cNvPr>
            <p:cNvSpPr/>
            <p:nvPr/>
          </p:nvSpPr>
          <p:spPr>
            <a:xfrm>
              <a:off x="123415" y="3591942"/>
              <a:ext cx="8854440" cy="1385234"/>
            </a:xfrm>
            <a:prstGeom prst="rect">
              <a:avLst/>
            </a:prstGeom>
            <a:gradFill flip="none" rotWithShape="1">
              <a:gsLst>
                <a:gs pos="100000">
                  <a:srgbClr val="0F6557"/>
                </a:gs>
                <a:gs pos="0">
                  <a:srgbClr val="0B493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A2929F-E9CB-4AF8-8D20-0C4CD0094B17}"/>
                </a:ext>
              </a:extLst>
            </p:cNvPr>
            <p:cNvSpPr/>
            <p:nvPr/>
          </p:nvSpPr>
          <p:spPr>
            <a:xfrm>
              <a:off x="93670" y="3961639"/>
              <a:ext cx="8818880" cy="740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600" b="1" dirty="0">
                  <a:solidFill>
                    <a:prstClr val="white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Quantum ESPRESSO in Python: </a:t>
              </a:r>
              <a:r>
                <a:rPr lang="en-US" sz="3600" b="1" dirty="0" err="1">
                  <a:solidFill>
                    <a:prstClr val="white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QEpy</a:t>
              </a:r>
              <a:endParaRPr lang="en-US" sz="3600" b="1" dirty="0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289DB3C-2631-4E3F-A4BB-1504ADA470BF}"/>
              </a:ext>
            </a:extLst>
          </p:cNvPr>
          <p:cNvSpPr/>
          <p:nvPr/>
        </p:nvSpPr>
        <p:spPr>
          <a:xfrm>
            <a:off x="2496759" y="6243632"/>
            <a:ext cx="6970776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</a:pPr>
            <a:r>
              <a:rPr lang="en-US" sz="2000" b="1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Wednesday, October 13</a:t>
            </a:r>
            <a:r>
              <a:rPr lang="en-US" sz="2000" b="1" baseline="30000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th</a:t>
            </a:r>
            <a:r>
              <a:rPr lang="en-US" sz="2000" b="1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958BAA-B024-4804-8697-F8844142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900" y="4857637"/>
            <a:ext cx="3161178" cy="1344289"/>
          </a:xfrm>
          <a:prstGeom prst="rect">
            <a:avLst/>
          </a:prstGeom>
        </p:spPr>
      </p:pic>
      <p:pic>
        <p:nvPicPr>
          <p:cNvPr id="26" name="Picture 2" descr="mage result for national science foundation logo">
            <a:extLst>
              <a:ext uri="{FF2B5EF4-FFF2-40B4-BE49-F238E27FC236}">
                <a16:creationId xmlns:a16="http://schemas.microsoft.com/office/drawing/2014/main" id="{2578FA15-036A-4DA6-BF54-50C1816C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3" y="118196"/>
            <a:ext cx="1378237" cy="137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mage result for rutgers newark logo">
            <a:extLst>
              <a:ext uri="{FF2B5EF4-FFF2-40B4-BE49-F238E27FC236}">
                <a16:creationId xmlns:a16="http://schemas.microsoft.com/office/drawing/2014/main" id="{BA98C1E7-1CE5-4993-B6FC-E14DC032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88" y="323828"/>
            <a:ext cx="1592956" cy="106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0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QEpyCalculator</a:t>
            </a:r>
            <a:r>
              <a:rPr lang="en-US" altLang="zh-CN" dirty="0"/>
              <a:t> in ASE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10F01-14F7-45D4-9A78-8CF33CFD2EA6}"/>
              </a:ext>
            </a:extLst>
          </p:cNvPr>
          <p:cNvSpPr txBox="1"/>
          <p:nvPr/>
        </p:nvSpPr>
        <p:spPr>
          <a:xfrm>
            <a:off x="274320" y="799516"/>
            <a:ext cx="5364480" cy="575542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kern="0" dirty="0" err="1"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QEpyCalculator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: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get_bz_k_points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get_density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get_effective_potential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get_eigenvalues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get_fermi_level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get_forces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get_ibz_k_points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get_k_point_weights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get_magnetic_moment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get_number_of_bands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get_number_of_grid_points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get_number_of_k_points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get_number_of_spins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get_occupation_numbers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get_potential_energy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get_pseudo_density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get_pseudo_wave_function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get_spin_polarized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get_stress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get_wave_function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get_xc_functional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+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rank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8AAA04F-9AC4-4C59-A9EE-F3955445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163" y="1901955"/>
            <a:ext cx="6091518" cy="338554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mpi4py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comm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MPI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COMM_WORLD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87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comm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D787AF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calculator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QEpyCalculator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QEpyCalculator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comm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comm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qe_in.in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080F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energy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get_potential_energy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forces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get_forces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29870-9BED-415E-97ED-EB4E208199AF}"/>
              </a:ext>
            </a:extLst>
          </p:cNvPr>
          <p:cNvSpPr txBox="1"/>
          <p:nvPr/>
        </p:nvSpPr>
        <p:spPr>
          <a:xfrm>
            <a:off x="6311044" y="1280552"/>
            <a:ext cx="5231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Run it with ASE (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wiki.fysik.dtu.dk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ase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28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6268-AC4E-D545-B1E8-5888DF49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with 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D1AE8-9DE0-C14D-9B90-CC6678ABDF6A}"/>
              </a:ext>
            </a:extLst>
          </p:cNvPr>
          <p:cNvSpPr/>
          <p:nvPr/>
        </p:nvSpPr>
        <p:spPr>
          <a:xfrm>
            <a:off x="612743" y="830459"/>
            <a:ext cx="9294828" cy="587853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mpi4py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MPI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MPI</a:t>
            </a:r>
            <a:r>
              <a:rPr lang="en-US" sz="1400" b="1" dirty="0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COMM_WORLD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8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QEpyCalculator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Trajectory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andersen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Andersen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velocitydistribution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MaxwellBoltzmannDistribution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qe_in.in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QEpyCalculator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atoms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87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'espresso-in'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atoms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set_calculator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MaxwellBoltzmannDistribution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atoms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temperature_K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force_temp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Andersen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atoms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temperature_K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andersen_prob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md.traj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"w"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atoms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1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5F62-910C-FC4E-94AE-C5BB94A9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applications with </a:t>
            </a:r>
            <a:r>
              <a:rPr lang="en-US" dirty="0" err="1"/>
              <a:t>QEpy</a:t>
            </a:r>
            <a:r>
              <a:rPr lang="en-US" dirty="0"/>
              <a:t>: nonadiabatic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95C36-3E04-C64D-90B7-8A741B737A64}"/>
              </a:ext>
            </a:extLst>
          </p:cNvPr>
          <p:cNvSpPr txBox="1"/>
          <p:nvPr/>
        </p:nvSpPr>
        <p:spPr>
          <a:xfrm>
            <a:off x="3290347" y="2120448"/>
            <a:ext cx="8488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versions of nonadiabatic dynamics require the computation of overlaps between KS orbitals at consecutive time steps. </a:t>
            </a:r>
            <a:r>
              <a:rPr lang="en-US" sz="2400" dirty="0" err="1"/>
              <a:t>QEpy</a:t>
            </a:r>
            <a:r>
              <a:rPr lang="en-US" sz="2400" dirty="0"/>
              <a:t> can provide the needed quantities easily with just a few lines of code.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Let’s look at a </a:t>
            </a:r>
            <a:r>
              <a:rPr lang="en-US" sz="2400" dirty="0" err="1"/>
              <a:t>Jupyter</a:t>
            </a:r>
            <a:r>
              <a:rPr lang="en-US" sz="2400" dirty="0"/>
              <a:t> Notebook: </a:t>
            </a:r>
            <a:r>
              <a:rPr lang="en-US" sz="2400" i="1" dirty="0"/>
              <a:t>Materials/</a:t>
            </a:r>
            <a:r>
              <a:rPr lang="en-US" sz="2400" i="1" dirty="0" err="1"/>
              <a:t>jupyter-nvt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811DB-0997-6049-A1E6-751BEC7A67AB}"/>
              </a:ext>
            </a:extLst>
          </p:cNvPr>
          <p:cNvSpPr txBox="1"/>
          <p:nvPr/>
        </p:nvSpPr>
        <p:spPr>
          <a:xfrm>
            <a:off x="2392837" y="1391523"/>
            <a:ext cx="1028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QEpy</a:t>
            </a:r>
            <a:r>
              <a:rPr lang="en-US" sz="2400" dirty="0"/>
              <a:t> is designed to help you run nonstandard workflows: NAMD!</a:t>
            </a:r>
          </a:p>
        </p:txBody>
      </p:sp>
      <p:pic>
        <p:nvPicPr>
          <p:cNvPr id="2052" name="Picture 4" descr="An avoided crossing and a schematic drawing of the diabatic (fast) and... |  Download Scientific Diagram">
            <a:extLst>
              <a:ext uri="{FF2B5EF4-FFF2-40B4-BE49-F238E27FC236}">
                <a16:creationId xmlns:a16="http://schemas.microsoft.com/office/drawing/2014/main" id="{A127F910-BF83-0D4B-92C3-31FF43780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t="3048" r="3225"/>
          <a:stretch/>
        </p:blipFill>
        <p:spPr bwMode="auto">
          <a:xfrm>
            <a:off x="252490" y="1391523"/>
            <a:ext cx="2903664" cy="20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1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0F81-81FF-3E44-B8DB-8C7689A4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compilation of </a:t>
            </a:r>
            <a:r>
              <a:rPr lang="en-US" dirty="0" err="1"/>
              <a:t>QEpy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A8FB5-3A73-5849-923D-0AF2A13AFCF2}"/>
              </a:ext>
            </a:extLst>
          </p:cNvPr>
          <p:cNvSpPr txBox="1"/>
          <p:nvPr/>
        </p:nvSpPr>
        <p:spPr>
          <a:xfrm>
            <a:off x="289707" y="3303105"/>
            <a:ext cx="4404469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QEpy</a:t>
            </a:r>
            <a:r>
              <a:rPr lang="en-US" sz="2000" dirty="0"/>
              <a:t> can easily include additional QE routines/quantities as Python methods/quantities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AF5CF1-C689-1248-9FE3-105379311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176" y="1441722"/>
            <a:ext cx="7299704" cy="353943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QEDIR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}, ../../../)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7AF87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87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include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make.inc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MODULES_SOURCES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constants.f90 cell_base.f90 ions_base.f90 \ wavefunctions.f90 funct.f90</a:t>
            </a:r>
            <a:r>
              <a:rPr lang="en-US" altLang="en-US" sz="1600" dirty="0">
                <a:solidFill>
                  <a:srgbClr val="FFD7AF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recvec.f90 control_flags.f90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MODULES_FILES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addprefix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${QEDIR}/Modules/,${MODULES_SOURCES})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FD7AF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PW_SOURCES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pwcom.f90 scf_mod.f90 read_file_new.f90 punch.f90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atomic_wfc_mod.f90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close_files.f90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stress.f90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electrons.f90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PW_FILES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addprefix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${QEDIR}/PW/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/,${PW_SOURCES})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A8A8A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A8A8A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A8A8A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is the final list to wrap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QE_FILES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${MODULES_FILES}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${PW_FILES}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E48FE-D361-AA42-8C1C-155E29354076}"/>
              </a:ext>
            </a:extLst>
          </p:cNvPr>
          <p:cNvSpPr txBox="1"/>
          <p:nvPr/>
        </p:nvSpPr>
        <p:spPr>
          <a:xfrm>
            <a:off x="9045071" y="1487616"/>
            <a:ext cx="3592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make.qe.inc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B2784-5D2B-CD4A-9B02-C55E11535D75}"/>
              </a:ext>
            </a:extLst>
          </p:cNvPr>
          <p:cNvSpPr txBox="1"/>
          <p:nvPr/>
        </p:nvSpPr>
        <p:spPr>
          <a:xfrm>
            <a:off x="4602589" y="5266800"/>
            <a:ext cx="705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Microsoft YaHei"/>
                <a:cs typeface="+mn-cs"/>
              </a:rPr>
              <a:t>You can put any files you want to wrap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MODULES_SOURCES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/>
                <a:ea typeface="Microsoft YaHei"/>
              </a:rPr>
              <a:t>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PW_SOURCES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/>
                <a:ea typeface="Microsoft YaHei"/>
              </a:rPr>
              <a:t>without </a:t>
            </a:r>
            <a:r>
              <a:rPr lang="en-US" sz="2000" dirty="0">
                <a:latin typeface="Times New Roman"/>
                <a:ea typeface="Microsoft YaHei"/>
              </a:rPr>
              <a:t>any modification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Microsoft YaHei"/>
                <a:cs typeface="+mn-cs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prstClr val="black"/>
              </a:solidFill>
              <a:latin typeface="Times New Roman"/>
              <a:ea typeface="Microsoft YaHei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5250E8-8EDC-E441-B4A7-9D993155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707" y="2250344"/>
            <a:ext cx="2243433" cy="954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FB378-03AC-D74D-82D1-523B00F27494}"/>
              </a:ext>
            </a:extLst>
          </p:cNvPr>
          <p:cNvSpPr txBox="1"/>
          <p:nvPr/>
        </p:nvSpPr>
        <p:spPr>
          <a:xfrm>
            <a:off x="2240110" y="243496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+=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3200" dirty="0">
                <a:latin typeface="Courier" pitchFamily="2" charset="0"/>
              </a:rPr>
              <a:t>*.f90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3204A-0A3B-0A46-AD3C-EB21D20805D0}"/>
              </a:ext>
            </a:extLst>
          </p:cNvPr>
          <p:cNvSpPr/>
          <p:nvPr/>
        </p:nvSpPr>
        <p:spPr>
          <a:xfrm>
            <a:off x="170245" y="2163098"/>
            <a:ext cx="4336026" cy="22319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2D74-FC3F-FE46-A98D-3A6107F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FB8C3-B99E-E747-8172-A4443F910696}"/>
              </a:ext>
            </a:extLst>
          </p:cNvPr>
          <p:cNvSpPr txBox="1"/>
          <p:nvPr/>
        </p:nvSpPr>
        <p:spPr>
          <a:xfrm>
            <a:off x="2352827" y="1424960"/>
            <a:ext cx="7486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Hope you enjoyed it, 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7B07D-9EC7-7843-92F9-1AB89C2685A8}"/>
              </a:ext>
            </a:extLst>
          </p:cNvPr>
          <p:cNvSpPr txBox="1"/>
          <p:nvPr/>
        </p:nvSpPr>
        <p:spPr>
          <a:xfrm>
            <a:off x="4982905" y="2887686"/>
            <a:ext cx="4118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@</a:t>
            </a:r>
            <a:r>
              <a:rPr lang="en-US" sz="4400" dirty="0" err="1">
                <a:solidFill>
                  <a:srgbClr val="0070C0"/>
                </a:solidFill>
              </a:rPr>
              <a:t>MikPavanello</a:t>
            </a:r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@</a:t>
            </a:r>
            <a:r>
              <a:rPr lang="en-US" sz="4400" dirty="0" err="1">
                <a:solidFill>
                  <a:srgbClr val="0070C0"/>
                </a:solidFill>
              </a:rPr>
              <a:t>XuechengShao</a:t>
            </a:r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@</a:t>
            </a:r>
            <a:r>
              <a:rPr lang="en-US" sz="4400" dirty="0" err="1">
                <a:solidFill>
                  <a:srgbClr val="0070C0"/>
                </a:solidFill>
              </a:rPr>
              <a:t>alesgeno</a:t>
            </a:r>
            <a:endParaRPr lang="en-US" sz="4400" dirty="0">
              <a:solidFill>
                <a:srgbClr val="0070C0"/>
              </a:solidFill>
            </a:endParaRPr>
          </a:p>
        </p:txBody>
      </p:sp>
      <p:pic>
        <p:nvPicPr>
          <p:cNvPr id="1028" name="Picture 4" descr="logo-rond-twitter - Danone Institute">
            <a:extLst>
              <a:ext uri="{FF2B5EF4-FFF2-40B4-BE49-F238E27FC236}">
                <a16:creationId xmlns:a16="http://schemas.microsoft.com/office/drawing/2014/main" id="{99278B36-28D9-EA4A-B24B-428153C6D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04" y="2887686"/>
            <a:ext cx="2194401" cy="21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9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FC62-1E4D-6C45-90FF-4F5B6A20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Quantum ESPRESSO in Python?</a:t>
            </a:r>
          </a:p>
        </p:txBody>
      </p:sp>
      <p:pic>
        <p:nvPicPr>
          <p:cNvPr id="3074" name="Picture 2" descr="Did cavemen use toothpicks?">
            <a:extLst>
              <a:ext uri="{FF2B5EF4-FFF2-40B4-BE49-F238E27FC236}">
                <a16:creationId xmlns:a16="http://schemas.microsoft.com/office/drawing/2014/main" id="{9341B32F-AF02-174D-8A33-840C11FD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39" y="1342561"/>
            <a:ext cx="3440979" cy="258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oltron: Legendary Defender feels like a return for Saturday morning  cartoons | The Verge">
            <a:extLst>
              <a:ext uri="{FF2B5EF4-FFF2-40B4-BE49-F238E27FC236}">
                <a16:creationId xmlns:a16="http://schemas.microsoft.com/office/drawing/2014/main" id="{C41587C8-658B-6745-A4A1-2B089ED8F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8"/>
          <a:stretch/>
        </p:blipFill>
        <p:spPr bwMode="auto">
          <a:xfrm>
            <a:off x="7311339" y="1090485"/>
            <a:ext cx="3873911" cy="30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7A763B-027D-0A41-8ED3-72805AA7525B}"/>
              </a:ext>
            </a:extLst>
          </p:cNvPr>
          <p:cNvSpPr/>
          <p:nvPr/>
        </p:nvSpPr>
        <p:spPr>
          <a:xfrm>
            <a:off x="348360" y="3923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Make an input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Run it… collect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568CA-822B-104B-BC69-11EC8662AA8E}"/>
              </a:ext>
            </a:extLst>
          </p:cNvPr>
          <p:cNvSpPr txBox="1"/>
          <p:nvPr/>
        </p:nvSpPr>
        <p:spPr>
          <a:xfrm>
            <a:off x="3301236" y="1090485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#$@%@#$%@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23EE95BC-ABE0-3945-83B9-1A9A5B3B6C5A}"/>
              </a:ext>
            </a:extLst>
          </p:cNvPr>
          <p:cNvSpPr/>
          <p:nvPr/>
        </p:nvSpPr>
        <p:spPr>
          <a:xfrm>
            <a:off x="3180844" y="928922"/>
            <a:ext cx="1886673" cy="701533"/>
          </a:xfrm>
          <a:prstGeom prst="wedgeEllipseCallou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A9AD8-F986-1E41-AACC-7FBBE9CDD44F}"/>
              </a:ext>
            </a:extLst>
          </p:cNvPr>
          <p:cNvSpPr/>
          <p:nvPr/>
        </p:nvSpPr>
        <p:spPr>
          <a:xfrm>
            <a:off x="348360" y="4531545"/>
            <a:ext cx="67174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Can I add an external potential of my choice to QE?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Can I run AIMD with the latest thermostat?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or functional?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or do something not among the keywords?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or have access to density and wavefunctions during an SCF?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1759B-8B22-5D46-BDCB-386B7DCBE7C3}"/>
              </a:ext>
            </a:extLst>
          </p:cNvPr>
          <p:cNvSpPr txBox="1"/>
          <p:nvPr/>
        </p:nvSpPr>
        <p:spPr>
          <a:xfrm>
            <a:off x="8856712" y="4529006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6C0FB-917C-F144-A316-87F773AFCCFE}"/>
              </a:ext>
            </a:extLst>
          </p:cNvPr>
          <p:cNvSpPr txBox="1"/>
          <p:nvPr/>
        </p:nvSpPr>
        <p:spPr>
          <a:xfrm>
            <a:off x="1199909" y="6109290"/>
            <a:ext cx="979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basic programming skills, any workflow is accessible with </a:t>
            </a:r>
            <a:r>
              <a:rPr lang="en-US" sz="2400" dirty="0" err="1"/>
              <a:t>QEpy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61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 of </a:t>
            </a:r>
            <a:r>
              <a:rPr lang="en-US" altLang="zh-CN" dirty="0" err="1"/>
              <a:t>QEpy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32F97-82B1-4B24-9A62-F087A7146217}"/>
              </a:ext>
            </a:extLst>
          </p:cNvPr>
          <p:cNvSpPr txBox="1"/>
          <p:nvPr/>
        </p:nvSpPr>
        <p:spPr>
          <a:xfrm>
            <a:off x="115783" y="662602"/>
            <a:ext cx="3701837" cy="2766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Requirements</a:t>
            </a:r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&gt;= 3</a:t>
            </a:r>
            <a:r>
              <a:rPr lang="en-US" altLang="zh-CN" dirty="0"/>
              <a:t>.6</a:t>
            </a:r>
            <a:endParaRPr lang="en-US" dirty="0"/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&gt;= 1.18</a:t>
            </a:r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dirty="0"/>
              <a:t>ompiler (GNU or Intel)</a:t>
            </a:r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f90wrap</a:t>
            </a:r>
            <a:r>
              <a:rPr lang="en-US" dirty="0"/>
              <a:t> &gt;= 0.2.5</a:t>
            </a:r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Quantum-Espresso == 6.5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E5C7D-E7F1-4B1B-B12B-E44D5863C868}"/>
              </a:ext>
            </a:extLst>
          </p:cNvPr>
          <p:cNvSpPr txBox="1"/>
          <p:nvPr/>
        </p:nvSpPr>
        <p:spPr>
          <a:xfrm>
            <a:off x="4079920" y="768960"/>
            <a:ext cx="7616780" cy="4901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/>
              <a:t>Installation</a:t>
            </a:r>
          </a:p>
          <a:p>
            <a:pPr marL="36576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QE</a:t>
            </a:r>
          </a:p>
          <a:p>
            <a:pPr marL="731520" lvl="2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>
                <a:ea typeface="Arial" charset="0"/>
                <a:cs typeface="Arial" charset="0"/>
              </a:rPr>
              <a:t>Only support version 6.5 (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https://</a:t>
            </a:r>
            <a:r>
              <a:rPr lang="en-US" dirty="0" err="1">
                <a:ea typeface="Arial" charset="0"/>
                <a:cs typeface="Arial" charset="0"/>
                <a:hlinkClick r:id="rId3"/>
              </a:rPr>
              <a:t>gitlab.com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/QEF/q-e/-/releases/</a:t>
            </a:r>
            <a:r>
              <a:rPr lang="en-US" dirty="0" err="1">
                <a:ea typeface="Arial" charset="0"/>
                <a:cs typeface="Arial" charset="0"/>
                <a:hlinkClick r:id="rId3"/>
              </a:rPr>
              <a:t>qe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-6.5</a:t>
            </a:r>
            <a:r>
              <a:rPr lang="en-US" dirty="0">
                <a:ea typeface="Arial" charset="0"/>
                <a:cs typeface="Arial" charset="0"/>
              </a:rPr>
              <a:t>)</a:t>
            </a:r>
          </a:p>
          <a:p>
            <a:pPr marL="731520" lvl="2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>
                <a:ea typeface="Arial" charset="0"/>
                <a:cs typeface="Arial" charset="0"/>
              </a:rPr>
              <a:t>Need add compiler option '</a:t>
            </a:r>
            <a:r>
              <a:rPr lang="en-US" altLang="zh-CN" dirty="0">
                <a:ea typeface="Arial" charset="0"/>
                <a:cs typeface="Arial" charset="0"/>
              </a:rPr>
              <a:t>-</a:t>
            </a:r>
            <a:r>
              <a:rPr lang="en-US" altLang="zh-CN" dirty="0" err="1">
                <a:ea typeface="Arial" charset="0"/>
                <a:cs typeface="Arial" charset="0"/>
              </a:rPr>
              <a:t>fPIC</a:t>
            </a:r>
            <a:r>
              <a:rPr lang="en-US" dirty="0" err="1">
                <a:ea typeface="Arial" charset="0"/>
                <a:cs typeface="Arial" charset="0"/>
              </a:rPr>
              <a:t>'to</a:t>
            </a:r>
            <a:r>
              <a:rPr lang="en-US" dirty="0">
                <a:ea typeface="Arial" charset="0"/>
                <a:cs typeface="Arial" charset="0"/>
              </a:rPr>
              <a:t> all the FLAGS</a:t>
            </a:r>
          </a:p>
          <a:p>
            <a:pPr marL="1200150" lvl="2" indent="-285750">
              <a:buFont typeface="Times New Roman" panose="02020603050405020304" pitchFamily="18" charset="0"/>
              <a:buChar char="$"/>
            </a:pPr>
            <a:r>
              <a:rPr lang="en-US" b="1" i="1" dirty="0">
                <a:cs typeface="Arial" charset="0"/>
              </a:rPr>
              <a:t>./configure -enable-parallel=yes \</a:t>
            </a:r>
          </a:p>
          <a:p>
            <a:pPr lvl="2"/>
            <a:r>
              <a:rPr lang="en-US" b="1" i="1" dirty="0">
                <a:cs typeface="Arial" charset="0"/>
              </a:rPr>
              <a:t>     </a:t>
            </a:r>
            <a:r>
              <a:rPr lang="en-US" b="1" i="1" dirty="0" err="1">
                <a:cs typeface="Arial" charset="0"/>
              </a:rPr>
              <a:t>CFLAGS</a:t>
            </a:r>
            <a:r>
              <a:rPr lang="en-US" b="1" i="1" dirty="0">
                <a:cs typeface="Arial" charset="0"/>
              </a:rPr>
              <a:t>=-</a:t>
            </a:r>
            <a:r>
              <a:rPr lang="en-US" b="1" i="1" dirty="0" err="1">
                <a:cs typeface="Arial" charset="0"/>
              </a:rPr>
              <a:t>fPIC</a:t>
            </a:r>
            <a:r>
              <a:rPr lang="en-US" b="1" i="1" dirty="0">
                <a:cs typeface="Arial" charset="0"/>
              </a:rPr>
              <a:t> </a:t>
            </a:r>
            <a:r>
              <a:rPr lang="en-US" b="1" i="1" dirty="0" err="1">
                <a:cs typeface="Arial" charset="0"/>
              </a:rPr>
              <a:t>FFLAGS</a:t>
            </a:r>
            <a:r>
              <a:rPr lang="en-US" b="1" i="1" dirty="0">
                <a:cs typeface="Arial" charset="0"/>
              </a:rPr>
              <a:t>=-</a:t>
            </a:r>
            <a:r>
              <a:rPr lang="en-US" b="1" i="1" dirty="0" err="1">
                <a:cs typeface="Arial" charset="0"/>
              </a:rPr>
              <a:t>fPIC</a:t>
            </a:r>
            <a:r>
              <a:rPr lang="en-US" b="1" i="1" dirty="0">
                <a:cs typeface="Arial" charset="0"/>
              </a:rPr>
              <a:t> </a:t>
            </a:r>
            <a:r>
              <a:rPr lang="en-US" b="1" i="1" dirty="0" err="1">
                <a:cs typeface="Arial" charset="0"/>
              </a:rPr>
              <a:t>try_foxflags</a:t>
            </a:r>
            <a:r>
              <a:rPr lang="en-US" b="1" i="1" dirty="0">
                <a:cs typeface="Arial" charset="0"/>
              </a:rPr>
              <a:t>=-</a:t>
            </a:r>
            <a:r>
              <a:rPr lang="en-US" b="1" i="1" dirty="0" err="1">
                <a:cs typeface="Arial" charset="0"/>
              </a:rPr>
              <a:t>fPIC</a:t>
            </a:r>
            <a:endParaRPr lang="en-US" b="1" i="1" dirty="0">
              <a:cs typeface="Arial" charset="0"/>
            </a:endParaRPr>
          </a:p>
          <a:p>
            <a:pPr marL="1200150" lvl="2" indent="-285750">
              <a:buFont typeface="Times New Roman" panose="02020603050405020304" pitchFamily="18" charset="0"/>
              <a:buChar char="$"/>
            </a:pPr>
            <a:endParaRPr lang="en-US" b="1" i="1" dirty="0">
              <a:cs typeface="Arial" charset="0"/>
            </a:endParaRPr>
          </a:p>
          <a:p>
            <a:pPr marL="1200150" lvl="2" indent="-285750">
              <a:buFont typeface="Times New Roman" panose="02020603050405020304" pitchFamily="18" charset="0"/>
              <a:buChar char="$"/>
            </a:pPr>
            <a:r>
              <a:rPr lang="en-US" b="1" i="1" dirty="0">
                <a:cs typeface="Arial" charset="0"/>
              </a:rPr>
              <a:t>make pw</a:t>
            </a:r>
          </a:p>
          <a:p>
            <a:pPr marL="731520" lvl="2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365760" lvl="1" indent="-28575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0000"/>
                </a:solidFill>
              </a:rPr>
              <a:t>QEpy</a:t>
            </a:r>
            <a:endParaRPr lang="en-US" sz="24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cs typeface="Arial" charset="0"/>
              </a:rPr>
              <a:t>$QE is the installation directory of QE.</a:t>
            </a:r>
          </a:p>
          <a:p>
            <a:pPr marL="1200150" lvl="2" indent="-285750">
              <a:buFont typeface="Times New Roman" panose="02020603050405020304" pitchFamily="18" charset="0"/>
              <a:buChar char="$"/>
            </a:pPr>
            <a:r>
              <a:rPr lang="en-US" b="1" i="1" dirty="0">
                <a:ea typeface="Arial" charset="0"/>
                <a:cs typeface="Arial" charset="0"/>
              </a:rPr>
              <a:t>git clone --recurse-submodules </a:t>
            </a:r>
            <a:r>
              <a:rPr lang="en-US" b="1" i="1" dirty="0">
                <a:ea typeface="Arial" charset="0"/>
                <a:cs typeface="Arial" charset="0"/>
                <a:hlinkClick r:id="rId4"/>
              </a:rPr>
              <a:t>https://</a:t>
            </a:r>
            <a:r>
              <a:rPr lang="en-US" b="1" i="1" dirty="0" err="1">
                <a:ea typeface="Arial" charset="0"/>
                <a:cs typeface="Arial" charset="0"/>
                <a:hlinkClick r:id="rId4"/>
              </a:rPr>
              <a:t>gitlab.com</a:t>
            </a:r>
            <a:r>
              <a:rPr lang="en-US" b="1" i="1" dirty="0">
                <a:ea typeface="Arial" charset="0"/>
                <a:cs typeface="Arial" charset="0"/>
                <a:hlinkClick r:id="rId4"/>
              </a:rPr>
              <a:t>/</a:t>
            </a:r>
            <a:r>
              <a:rPr lang="en-US" b="1" i="1" dirty="0" err="1">
                <a:ea typeface="Arial" charset="0"/>
                <a:cs typeface="Arial" charset="0"/>
                <a:hlinkClick r:id="rId4"/>
              </a:rPr>
              <a:t>shaoxc</a:t>
            </a:r>
            <a:r>
              <a:rPr lang="en-US" b="1" i="1" dirty="0">
                <a:ea typeface="Arial" charset="0"/>
                <a:cs typeface="Arial" charset="0"/>
                <a:hlinkClick r:id="rId4"/>
              </a:rPr>
              <a:t>/</a:t>
            </a:r>
            <a:r>
              <a:rPr lang="en-US" b="1" i="1" dirty="0" err="1">
                <a:ea typeface="Arial" charset="0"/>
                <a:cs typeface="Arial" charset="0"/>
                <a:hlinkClick r:id="rId4"/>
              </a:rPr>
              <a:t>qepy.git</a:t>
            </a:r>
            <a:endParaRPr lang="en-US" b="1" i="1" dirty="0">
              <a:ea typeface="Arial" charset="0"/>
              <a:cs typeface="Arial" charset="0"/>
            </a:endParaRPr>
          </a:p>
          <a:p>
            <a:pPr marL="1200150" lvl="2" indent="-285750">
              <a:buFont typeface="Times New Roman" panose="02020603050405020304" pitchFamily="18" charset="0"/>
              <a:buChar char="$"/>
            </a:pPr>
            <a:r>
              <a:rPr lang="en-US" b="1" i="1" dirty="0" err="1">
                <a:ea typeface="Arial" charset="0"/>
                <a:cs typeface="Arial" charset="0"/>
              </a:rPr>
              <a:t>qedir</a:t>
            </a:r>
            <a:r>
              <a:rPr lang="en-US" b="1" i="1" dirty="0">
                <a:ea typeface="Arial" charset="0"/>
                <a:cs typeface="Arial" charset="0"/>
              </a:rPr>
              <a:t>=${QE} </a:t>
            </a:r>
            <a:r>
              <a:rPr lang="en-US" b="1" i="1" dirty="0" err="1">
                <a:ea typeface="Arial" charset="0"/>
                <a:cs typeface="Arial" charset="0"/>
              </a:rPr>
              <a:t>python3</a:t>
            </a:r>
            <a:r>
              <a:rPr lang="en-US" b="1" i="1" dirty="0">
                <a:ea typeface="Arial" charset="0"/>
                <a:cs typeface="Arial" charset="0"/>
              </a:rPr>
              <a:t> -m pip install ./</a:t>
            </a:r>
            <a:r>
              <a:rPr lang="en-US" b="1" i="1" dirty="0" err="1">
                <a:ea typeface="Arial" charset="0"/>
                <a:cs typeface="Arial" charset="0"/>
              </a:rPr>
              <a:t>qepy</a:t>
            </a:r>
            <a:endParaRPr lang="en-US" b="1" i="1" dirty="0">
              <a:ea typeface="Arial" charset="0"/>
              <a:cs typeface="Arial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06600D-022C-4D2D-871C-25D5283E2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00" y="5174649"/>
            <a:ext cx="2928884" cy="1245506"/>
          </a:xfrm>
          <a:prstGeom prst="rect">
            <a:avLst/>
          </a:prstGeom>
        </p:spPr>
      </p:pic>
      <p:pic>
        <p:nvPicPr>
          <p:cNvPr id="8" name="Picture 4" descr="UANTUMESPRESSO">
            <a:extLst>
              <a:ext uri="{FF2B5EF4-FFF2-40B4-BE49-F238E27FC236}">
                <a16:creationId xmlns:a16="http://schemas.microsoft.com/office/drawing/2014/main" id="{4FDAA9A0-2976-4DFA-A45E-0CE02FC9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856814"/>
            <a:ext cx="2780185" cy="119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3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give </a:t>
            </a:r>
            <a:r>
              <a:rPr lang="en-US" altLang="zh-CN" dirty="0" err="1"/>
              <a:t>QEpy</a:t>
            </a:r>
            <a:r>
              <a:rPr lang="en-US" altLang="zh-CN" dirty="0"/>
              <a:t> a try…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B4610-77ED-4B87-886F-BB607F7E4398}"/>
              </a:ext>
            </a:extLst>
          </p:cNvPr>
          <p:cNvSpPr txBox="1"/>
          <p:nvPr/>
        </p:nvSpPr>
        <p:spPr>
          <a:xfrm>
            <a:off x="6639791" y="713446"/>
            <a:ext cx="54468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QEpy</a:t>
            </a:r>
            <a:endParaRPr lang="en-US" sz="2400" dirty="0"/>
          </a:p>
          <a:p>
            <a:pPr algn="ctr"/>
            <a:r>
              <a:rPr lang="en-US" sz="2000" dirty="0" err="1">
                <a:latin typeface="Courier" pitchFamily="2" charset="0"/>
              </a:rPr>
              <a:t>mpirun</a:t>
            </a:r>
            <a:r>
              <a:rPr lang="en-US" sz="2000" dirty="0">
                <a:latin typeface="Courier" pitchFamily="2" charset="0"/>
              </a:rPr>
              <a:t> -n 2 python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test_pwscf.py</a:t>
            </a: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DEA2A-85C2-4C45-97B2-D8D1AB98B202}"/>
              </a:ext>
            </a:extLst>
          </p:cNvPr>
          <p:cNvSpPr txBox="1"/>
          <p:nvPr/>
        </p:nvSpPr>
        <p:spPr>
          <a:xfrm>
            <a:off x="105340" y="713446"/>
            <a:ext cx="65344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Original QE</a:t>
            </a:r>
          </a:p>
          <a:p>
            <a:pPr algn="ctr"/>
            <a:r>
              <a:rPr lang="en-US" sz="2000" dirty="0" err="1">
                <a:latin typeface="Courier" pitchFamily="2" charset="0"/>
                <a:cs typeface="Consolas" panose="020B0609020204030204" pitchFamily="49" charset="0"/>
              </a:rPr>
              <a:t>mpirun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 -n 2 </a:t>
            </a:r>
            <a:r>
              <a:rPr lang="en-US" sz="2000" dirty="0" err="1">
                <a:latin typeface="Courier" pitchFamily="2" charset="0"/>
                <a:cs typeface="Consolas" panose="020B0609020204030204" pitchFamily="49" charset="0"/>
              </a:rPr>
              <a:t>pw.x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 -pw2casino -in </a:t>
            </a:r>
            <a:r>
              <a:rPr lang="en-US" sz="2000" dirty="0" err="1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qe_in.in</a:t>
            </a:r>
            <a:endParaRPr lang="en-US" sz="20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8516C4D-C40D-47BE-BFA4-8AC89B2F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340" y="1698181"/>
            <a:ext cx="11981319" cy="446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F11999-DD7D-314A-B1B4-2E63725DDF8F}"/>
              </a:ext>
            </a:extLst>
          </p:cNvPr>
          <p:cNvSpPr txBox="1"/>
          <p:nvPr/>
        </p:nvSpPr>
        <p:spPr>
          <a:xfrm>
            <a:off x="105340" y="6236869"/>
            <a:ext cx="119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Same results, about same timing!</a:t>
            </a:r>
          </a:p>
        </p:txBody>
      </p:sp>
    </p:spTree>
    <p:extLst>
      <p:ext uri="{BB962C8B-B14F-4D97-AF65-F5344CB8AC3E}">
        <p14:creationId xmlns:p14="http://schemas.microsoft.com/office/powerpoint/2010/main" val="77409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dissect an example of a </a:t>
            </a:r>
            <a:r>
              <a:rPr lang="en-US" altLang="zh-CN" dirty="0" err="1"/>
              <a:t>QEpy</a:t>
            </a:r>
            <a:r>
              <a:rPr lang="en-US" altLang="zh-CN" dirty="0"/>
              <a:t> Python script: </a:t>
            </a:r>
            <a:r>
              <a:rPr lang="en-US" altLang="zh-CN" dirty="0" err="1"/>
              <a:t>test_pwscf.py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3AA5B-3002-48DC-9D94-59FEE72A38E7}"/>
              </a:ext>
            </a:extLst>
          </p:cNvPr>
          <p:cNvSpPr txBox="1"/>
          <p:nvPr/>
        </p:nvSpPr>
        <p:spPr>
          <a:xfrm>
            <a:off x="674188" y="1095442"/>
            <a:ext cx="5269412" cy="5478423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mpi4py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COMM_WORLD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py2f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qe_in.in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qepy_pwscf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qepy_common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embed_base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qepy_electrons_scf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qepy.electrons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nscf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control_flags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get_n_scf_steps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conv_flag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8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control_flags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get_conv_elec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'Converged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steps'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conv_flag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nscf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flush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qepy_calc_energies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0" dirty="0">
              <a:solidFill>
                <a:srgbClr val="FFD7A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qepy_forces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force_mod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get_array_force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kern="0" dirty="0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B7C742-981F-433E-9C2D-20B686157933}"/>
              </a:ext>
            </a:extLst>
          </p:cNvPr>
          <p:cNvSpPr/>
          <p:nvPr/>
        </p:nvSpPr>
        <p:spPr>
          <a:xfrm>
            <a:off x="674188" y="1145411"/>
            <a:ext cx="1684548" cy="508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DCF9EB-F824-41C5-9A01-A67B8BBA2453}"/>
              </a:ext>
            </a:extLst>
          </p:cNvPr>
          <p:cNvSpPr/>
          <p:nvPr/>
        </p:nvSpPr>
        <p:spPr>
          <a:xfrm>
            <a:off x="6248401" y="1106656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A032A6-0CB2-420E-8B63-30ACD47DFE4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358736" y="1399716"/>
            <a:ext cx="3889665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8DF8FA-EB7B-3945-8850-C4FEE5E9C929}"/>
              </a:ext>
            </a:extLst>
          </p:cNvPr>
          <p:cNvSpPr txBox="1"/>
          <p:nvPr/>
        </p:nvSpPr>
        <p:spPr>
          <a:xfrm>
            <a:off x="6650182" y="121504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we import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qepy</a:t>
            </a:r>
            <a:endParaRPr lang="en-US" dirty="0"/>
          </a:p>
        </p:txBody>
      </p:sp>
      <p:sp>
        <p:nvSpPr>
          <p:cNvPr id="21" name="Rectangle: Rounded Corners 2">
            <a:extLst>
              <a:ext uri="{FF2B5EF4-FFF2-40B4-BE49-F238E27FC236}">
                <a16:creationId xmlns:a16="http://schemas.microsoft.com/office/drawing/2014/main" id="{33CE8555-744D-7547-BC63-8F179BEFC0D5}"/>
              </a:ext>
            </a:extLst>
          </p:cNvPr>
          <p:cNvSpPr/>
          <p:nvPr/>
        </p:nvSpPr>
        <p:spPr>
          <a:xfrm>
            <a:off x="674188" y="1763526"/>
            <a:ext cx="2484648" cy="7248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C3A4C09E-DB7A-6449-968B-B03D9CA90243}"/>
              </a:ext>
            </a:extLst>
          </p:cNvPr>
          <p:cNvSpPr/>
          <p:nvPr/>
        </p:nvSpPr>
        <p:spPr>
          <a:xfrm>
            <a:off x="6248400" y="1832884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B96D04-4BB1-3448-B914-86944DA551D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158836" y="2125944"/>
            <a:ext cx="3089564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4BC3BF-8B5E-434B-B1AC-CA555E4A8D8C}"/>
              </a:ext>
            </a:extLst>
          </p:cNvPr>
          <p:cNvSpPr txBox="1"/>
          <p:nvPr/>
        </p:nvSpPr>
        <p:spPr>
          <a:xfrm>
            <a:off x="6650182" y="1941276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we set up the MPI communicators**</a:t>
            </a:r>
          </a:p>
        </p:txBody>
      </p:sp>
      <p:sp>
        <p:nvSpPr>
          <p:cNvPr id="30" name="Rectangle: Rounded Corners 2">
            <a:extLst>
              <a:ext uri="{FF2B5EF4-FFF2-40B4-BE49-F238E27FC236}">
                <a16:creationId xmlns:a16="http://schemas.microsoft.com/office/drawing/2014/main" id="{7E7239F3-4B91-314F-AA8F-ABF6B5D128C9}"/>
              </a:ext>
            </a:extLst>
          </p:cNvPr>
          <p:cNvSpPr/>
          <p:nvPr/>
        </p:nvSpPr>
        <p:spPr>
          <a:xfrm>
            <a:off x="674187" y="2582921"/>
            <a:ext cx="3357485" cy="1427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0F5FF4-5997-EC4C-82A6-8FFBA06F401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031672" y="3296906"/>
            <a:ext cx="2216728" cy="10851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Rectangle: Rounded Corners 12">
            <a:extLst>
              <a:ext uri="{FF2B5EF4-FFF2-40B4-BE49-F238E27FC236}">
                <a16:creationId xmlns:a16="http://schemas.microsoft.com/office/drawing/2014/main" id="{F79210AF-F90A-D34F-B4B9-282E5014549A}"/>
              </a:ext>
            </a:extLst>
          </p:cNvPr>
          <p:cNvSpPr/>
          <p:nvPr/>
        </p:nvSpPr>
        <p:spPr>
          <a:xfrm>
            <a:off x="6248400" y="2939316"/>
            <a:ext cx="5269411" cy="736882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DF356-44A2-C940-889F-57B4BC6F5B14}"/>
              </a:ext>
            </a:extLst>
          </p:cNvPr>
          <p:cNvSpPr txBox="1"/>
          <p:nvPr/>
        </p:nvSpPr>
        <p:spPr>
          <a:xfrm>
            <a:off x="6650182" y="2973739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we initialize </a:t>
            </a:r>
            <a:r>
              <a:rPr lang="en-US" dirty="0" err="1"/>
              <a:t>QEpy</a:t>
            </a:r>
            <a:r>
              <a:rPr lang="en-US" dirty="0"/>
              <a:t> from file and we </a:t>
            </a:r>
          </a:p>
          <a:p>
            <a:r>
              <a:rPr lang="en-US" dirty="0"/>
              <a:t>Initialize the “embedding” class</a:t>
            </a:r>
          </a:p>
        </p:txBody>
      </p:sp>
      <p:sp>
        <p:nvSpPr>
          <p:cNvPr id="36" name="Rectangle: Rounded Corners 2">
            <a:extLst>
              <a:ext uri="{FF2B5EF4-FFF2-40B4-BE49-F238E27FC236}">
                <a16:creationId xmlns:a16="http://schemas.microsoft.com/office/drawing/2014/main" id="{AD46374D-ED13-9445-A6DA-E00C039EEB3F}"/>
              </a:ext>
            </a:extLst>
          </p:cNvPr>
          <p:cNvSpPr/>
          <p:nvPr/>
        </p:nvSpPr>
        <p:spPr>
          <a:xfrm>
            <a:off x="684577" y="4105448"/>
            <a:ext cx="5175895" cy="7248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12">
            <a:extLst>
              <a:ext uri="{FF2B5EF4-FFF2-40B4-BE49-F238E27FC236}">
                <a16:creationId xmlns:a16="http://schemas.microsoft.com/office/drawing/2014/main" id="{097BF3AC-12BD-584C-B0BB-0DC4ED19615F}"/>
              </a:ext>
            </a:extLst>
          </p:cNvPr>
          <p:cNvSpPr/>
          <p:nvPr/>
        </p:nvSpPr>
        <p:spPr>
          <a:xfrm>
            <a:off x="6258790" y="4174806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EB43-58A3-EA4C-994A-BFDD993B8F16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5860472" y="4467866"/>
            <a:ext cx="398318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16FB73-18EC-4F4E-BAA1-BF2627F38EB5}"/>
              </a:ext>
            </a:extLst>
          </p:cNvPr>
          <p:cNvSpPr txBox="1"/>
          <p:nvPr/>
        </p:nvSpPr>
        <p:spPr>
          <a:xfrm>
            <a:off x="6660572" y="4283198"/>
            <a:ext cx="404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Check convergence and # of SCF steps</a:t>
            </a:r>
          </a:p>
        </p:txBody>
      </p:sp>
      <p:sp>
        <p:nvSpPr>
          <p:cNvPr id="41" name="Rectangle: Rounded Corners 2">
            <a:extLst>
              <a:ext uri="{FF2B5EF4-FFF2-40B4-BE49-F238E27FC236}">
                <a16:creationId xmlns:a16="http://schemas.microsoft.com/office/drawing/2014/main" id="{B0F7D47A-1996-E149-99E4-7715CE76B6DF}"/>
              </a:ext>
            </a:extLst>
          </p:cNvPr>
          <p:cNvSpPr/>
          <p:nvPr/>
        </p:nvSpPr>
        <p:spPr>
          <a:xfrm>
            <a:off x="684577" y="4942916"/>
            <a:ext cx="5175895" cy="315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12">
            <a:extLst>
              <a:ext uri="{FF2B5EF4-FFF2-40B4-BE49-F238E27FC236}">
                <a16:creationId xmlns:a16="http://schemas.microsoft.com/office/drawing/2014/main" id="{A0FCE737-5B68-4941-9C34-9920EA69F2F5}"/>
              </a:ext>
            </a:extLst>
          </p:cNvPr>
          <p:cNvSpPr/>
          <p:nvPr/>
        </p:nvSpPr>
        <p:spPr>
          <a:xfrm>
            <a:off x="6258790" y="4973141"/>
            <a:ext cx="5269411" cy="255425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3CD6C0-2FCE-1640-8C90-C4A8FE61D68C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860472" y="5100854"/>
            <a:ext cx="398318" cy="1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04C0E4-CDCF-6143-A09D-2D3DB74E2DFE}"/>
              </a:ext>
            </a:extLst>
          </p:cNvPr>
          <p:cNvSpPr txBox="1"/>
          <p:nvPr/>
        </p:nvSpPr>
        <p:spPr>
          <a:xfrm>
            <a:off x="6650182" y="4897298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Evaluate energy</a:t>
            </a:r>
          </a:p>
        </p:txBody>
      </p:sp>
      <p:sp>
        <p:nvSpPr>
          <p:cNvPr id="53" name="Rectangle: Rounded Corners 2">
            <a:extLst>
              <a:ext uri="{FF2B5EF4-FFF2-40B4-BE49-F238E27FC236}">
                <a16:creationId xmlns:a16="http://schemas.microsoft.com/office/drawing/2014/main" id="{A168C958-D8A7-2144-99A2-C2AF42A2DD2D}"/>
              </a:ext>
            </a:extLst>
          </p:cNvPr>
          <p:cNvSpPr/>
          <p:nvPr/>
        </p:nvSpPr>
        <p:spPr>
          <a:xfrm>
            <a:off x="684577" y="5395255"/>
            <a:ext cx="3492568" cy="508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12">
            <a:extLst>
              <a:ext uri="{FF2B5EF4-FFF2-40B4-BE49-F238E27FC236}">
                <a16:creationId xmlns:a16="http://schemas.microsoft.com/office/drawing/2014/main" id="{A33BD402-C86E-0E4B-8BCE-5F1225C3AEB9}"/>
              </a:ext>
            </a:extLst>
          </p:cNvPr>
          <p:cNvSpPr/>
          <p:nvPr/>
        </p:nvSpPr>
        <p:spPr>
          <a:xfrm>
            <a:off x="6258790" y="5356500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834E57-3648-A14B-82A8-A4F8FFE52098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177145" y="5649560"/>
            <a:ext cx="2081645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051F141-0357-BC48-A7DF-5570E51E43FA}"/>
              </a:ext>
            </a:extLst>
          </p:cNvPr>
          <p:cNvSpPr txBox="1"/>
          <p:nvPr/>
        </p:nvSpPr>
        <p:spPr>
          <a:xfrm>
            <a:off x="6660571" y="5464893"/>
            <a:ext cx="308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we get and print forces</a:t>
            </a:r>
          </a:p>
        </p:txBody>
      </p:sp>
      <p:sp>
        <p:nvSpPr>
          <p:cNvPr id="66" name="Rectangle: Rounded Corners 2">
            <a:extLst>
              <a:ext uri="{FF2B5EF4-FFF2-40B4-BE49-F238E27FC236}">
                <a16:creationId xmlns:a16="http://schemas.microsoft.com/office/drawing/2014/main" id="{94C87DAE-6337-F74C-AF29-09A93EA5298E}"/>
              </a:ext>
            </a:extLst>
          </p:cNvPr>
          <p:cNvSpPr/>
          <p:nvPr/>
        </p:nvSpPr>
        <p:spPr>
          <a:xfrm>
            <a:off x="674187" y="6028172"/>
            <a:ext cx="2578168" cy="508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12">
            <a:extLst>
              <a:ext uri="{FF2B5EF4-FFF2-40B4-BE49-F238E27FC236}">
                <a16:creationId xmlns:a16="http://schemas.microsoft.com/office/drawing/2014/main" id="{B9A4CB3D-D492-4F4E-85B7-2DA058864E15}"/>
              </a:ext>
            </a:extLst>
          </p:cNvPr>
          <p:cNvSpPr/>
          <p:nvPr/>
        </p:nvSpPr>
        <p:spPr>
          <a:xfrm>
            <a:off x="6248400" y="5989417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BA7058-23D3-3144-B2C5-C345CFB5B66E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3252355" y="6282477"/>
            <a:ext cx="2996045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A5306C-A1AC-AA42-8C73-A16BA3F39A9A}"/>
              </a:ext>
            </a:extLst>
          </p:cNvPr>
          <p:cNvSpPr txBox="1"/>
          <p:nvPr/>
        </p:nvSpPr>
        <p:spPr>
          <a:xfrm>
            <a:off x="6650181" y="6097810"/>
            <a:ext cx="308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7) we get and print stresses</a:t>
            </a:r>
          </a:p>
        </p:txBody>
      </p:sp>
    </p:spTree>
    <p:extLst>
      <p:ext uri="{BB962C8B-B14F-4D97-AF65-F5344CB8AC3E}">
        <p14:creationId xmlns:p14="http://schemas.microsoft.com/office/powerpoint/2010/main" val="39604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1" grpId="0" animBg="1"/>
      <p:bldP spid="22" grpId="0" animBg="1"/>
      <p:bldP spid="30" grpId="0" animBg="1"/>
      <p:bldP spid="33" grpId="0" animBg="1"/>
      <p:bldP spid="36" grpId="0" animBg="1"/>
      <p:bldP spid="37" grpId="0" animBg="1"/>
      <p:bldP spid="41" grpId="0" animBg="1"/>
      <p:bldP spid="42" grpId="0" animBg="1"/>
      <p:bldP spid="53" grpId="0" animBg="1"/>
      <p:bldP spid="54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can do it in a different way: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8332F-FD7C-4D5A-9514-FBFD5F194499}"/>
              </a:ext>
            </a:extLst>
          </p:cNvPr>
          <p:cNvSpPr txBox="1"/>
          <p:nvPr/>
        </p:nvSpPr>
        <p:spPr>
          <a:xfrm>
            <a:off x="6376155" y="1091813"/>
            <a:ext cx="5334000" cy="483209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mpi4py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COMM_WORLD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py2f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0" dirty="0">
              <a:solidFill>
                <a:srgbClr val="FFD7A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qe_in.in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qepy_pwscf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qepy_common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embed_base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0" dirty="0">
              <a:solidFill>
                <a:srgbClr val="808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qepy.control_flags.</a:t>
            </a:r>
            <a:r>
              <a:rPr lang="en-US" sz="1400" b="1" kern="0" dirty="0" err="1">
                <a:solidFill>
                  <a:srgbClr val="AF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set_niter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D7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 : </a:t>
            </a: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 err="1">
                <a:solidFill>
                  <a:srgbClr val="A8A8A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mix_coef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qepy_electrons_scf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mix_coef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qepy_electrons_scf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D7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qepy.control_flags.</a:t>
            </a:r>
            <a:r>
              <a:rPr lang="en-US" sz="1400" b="1" kern="0" dirty="0" err="1">
                <a:solidFill>
                  <a:srgbClr val="AF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get_conv_elec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US" sz="1400" kern="0" dirty="0">
                <a:solidFill>
                  <a:srgbClr val="D7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qepy_calc_energies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3AA5B-3002-48DC-9D94-59FEE72A38E7}"/>
              </a:ext>
            </a:extLst>
          </p:cNvPr>
          <p:cNvSpPr txBox="1"/>
          <p:nvPr/>
        </p:nvSpPr>
        <p:spPr>
          <a:xfrm>
            <a:off x="674188" y="1095442"/>
            <a:ext cx="5269412" cy="5478423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mpi4py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COMM_WORLD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py2f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qe_in.in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qepy_pwscf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qepy_common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embed_base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qepy_electrons_scf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qepy.electrons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nscf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control_flags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get_n_scf_steps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conv_flag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8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control_flags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get_conv_elec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'Converged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steps'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conv_flag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nscf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flush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qepy_calc_energies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0" dirty="0">
              <a:solidFill>
                <a:srgbClr val="FFD7A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qepy_forces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force_mod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get_array_force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kern="0" dirty="0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727BE-2E99-41D6-8E34-BCF0D3C5C01D}"/>
              </a:ext>
            </a:extLst>
          </p:cNvPr>
          <p:cNvSpPr txBox="1"/>
          <p:nvPr/>
        </p:nvSpPr>
        <p:spPr>
          <a:xfrm>
            <a:off x="774944" y="640067"/>
            <a:ext cx="4541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test_pwscf.py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1F3A5-A27B-4571-9B62-D8C5F6DBB2CE}"/>
              </a:ext>
            </a:extLst>
          </p:cNvPr>
          <p:cNvSpPr txBox="1"/>
          <p:nvPr/>
        </p:nvSpPr>
        <p:spPr>
          <a:xfrm>
            <a:off x="6690420" y="640067"/>
            <a:ext cx="4541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test_pwscf_scf.py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B7C742-981F-433E-9C2D-20B686157933}"/>
              </a:ext>
            </a:extLst>
          </p:cNvPr>
          <p:cNvSpPr/>
          <p:nvPr/>
        </p:nvSpPr>
        <p:spPr>
          <a:xfrm>
            <a:off x="716280" y="3429000"/>
            <a:ext cx="2941320" cy="5892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DCF9EB-F824-41C5-9A01-A67B8BBA2453}"/>
              </a:ext>
            </a:extLst>
          </p:cNvPr>
          <p:cNvSpPr/>
          <p:nvPr/>
        </p:nvSpPr>
        <p:spPr>
          <a:xfrm>
            <a:off x="6441439" y="3429000"/>
            <a:ext cx="3500875" cy="203722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13176E-7CA2-4231-96DA-D2E41FE9C85D}"/>
              </a:ext>
            </a:extLst>
          </p:cNvPr>
          <p:cNvGrpSpPr/>
          <p:nvPr/>
        </p:nvGrpSpPr>
        <p:grpSpPr>
          <a:xfrm>
            <a:off x="3657600" y="3438919"/>
            <a:ext cx="2783840" cy="2027310"/>
            <a:chOff x="3657600" y="3438919"/>
            <a:chExt cx="2783840" cy="20273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51BE7D-80F6-4018-90C5-CE3E3B44A82F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3657600" y="3438919"/>
              <a:ext cx="2783840" cy="284721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A032A6-0CB2-420E-8B63-30ACD47DFE4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657600" y="3723640"/>
              <a:ext cx="2783839" cy="174258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904AFC-B879-4F0B-B8E0-CB2A8A271CBA}"/>
              </a:ext>
            </a:extLst>
          </p:cNvPr>
          <p:cNvSpPr txBox="1"/>
          <p:nvPr/>
        </p:nvSpPr>
        <p:spPr>
          <a:xfrm>
            <a:off x="7061871" y="6190562"/>
            <a:ext cx="396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Same result, one SCF step at a time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your own potential. With </a:t>
            </a:r>
            <a:r>
              <a:rPr lang="en-US" altLang="zh-CN" dirty="0" err="1"/>
              <a:t>QEpy</a:t>
            </a:r>
            <a:r>
              <a:rPr lang="en-US" altLang="zh-CN" dirty="0"/>
              <a:t>, the ball is in your court!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7145E-7CFD-495F-906E-5B331E7BD0A0}"/>
              </a:ext>
            </a:extLst>
          </p:cNvPr>
          <p:cNvSpPr txBox="1"/>
          <p:nvPr/>
        </p:nvSpPr>
        <p:spPr>
          <a:xfrm>
            <a:off x="433089" y="4680638"/>
            <a:ext cx="98934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Energies determined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pw2casino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-------------------------------------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		-276.467386944339		au  =    -552.934773888678       		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energy0		-276.467386944338       		au  =    -552.934773888675       		Ry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energy0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0.000000000000000E+000  	au  =    0.000000000000000E+000  	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ADB30-07A1-473C-A526-C5B228B0961A}"/>
              </a:ext>
            </a:extLst>
          </p:cNvPr>
          <p:cNvSpPr txBox="1"/>
          <p:nvPr/>
        </p:nvSpPr>
        <p:spPr>
          <a:xfrm>
            <a:off x="433089" y="1518318"/>
            <a:ext cx="5810912" cy="193899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6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int32</a:t>
            </a:r>
            <a:r>
              <a:rPr lang="en-US" sz="20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6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qepy_mod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qepy_get_grid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6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extpot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6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qepy_mod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qepy_set_extpot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extpot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embed.exttype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796146A9-DE52-4BB4-B687-5D7F72B10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26990"/>
              </p:ext>
            </p:extLst>
          </p:nvPr>
        </p:nvGraphicFramePr>
        <p:xfrm>
          <a:off x="7011055" y="808844"/>
          <a:ext cx="4580309" cy="35133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7205">
                  <a:extLst>
                    <a:ext uri="{9D8B030D-6E8A-4147-A177-3AD203B41FA5}">
                      <a16:colId xmlns:a16="http://schemas.microsoft.com/office/drawing/2014/main" val="3196559799"/>
                    </a:ext>
                  </a:extLst>
                </a:gridCol>
                <a:gridCol w="2721509">
                  <a:extLst>
                    <a:ext uri="{9D8B030D-6E8A-4147-A177-3AD203B41FA5}">
                      <a16:colId xmlns:a16="http://schemas.microsoft.com/office/drawing/2014/main" val="761734574"/>
                    </a:ext>
                  </a:extLst>
                </a:gridCol>
                <a:gridCol w="1071595">
                  <a:extLst>
                    <a:ext uri="{9D8B030D-6E8A-4147-A177-3AD203B41FA5}">
                      <a16:colId xmlns:a16="http://schemas.microsoft.com/office/drawing/2014/main" val="3571432998"/>
                    </a:ext>
                  </a:extLst>
                </a:gridCol>
              </a:tblGrid>
              <a:tr h="5466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/>
                        <a:t>embed.exttype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10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0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external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000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063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1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pseudo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FF"/>
                          </a:solidFill>
                          <a:effectLst/>
                        </a:rPr>
                        <a:t> 001</a:t>
                      </a:r>
                      <a:endParaRPr lang="en-US" sz="2000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695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rgbClr val="0000FF"/>
                          </a:solidFill>
                          <a:effectLst/>
                        </a:rPr>
                        <a:t>hartree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010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04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3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rgbClr val="000000"/>
                          </a:solidFill>
                          <a:effectLst/>
                        </a:rPr>
                        <a:t>hartree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+ pseudo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011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2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4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xc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100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269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5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pseudo + xc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101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075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6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</a:rPr>
                        <a:t> hartree + xc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110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86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7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pseudo + </a:t>
                      </a:r>
                      <a:r>
                        <a:rPr lang="en-US" sz="2000" kern="1200" dirty="0" err="1">
                          <a:solidFill>
                            <a:srgbClr val="000000"/>
                          </a:solidFill>
                          <a:effectLst/>
                        </a:rPr>
                        <a:t>hartree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+ xc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111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286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1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8BB9-D3B5-774F-B563-B6F50984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</a:t>
            </a:r>
            <a:r>
              <a:rPr lang="en-US" dirty="0"/>
              <a:t>: </a:t>
            </a:r>
            <a:r>
              <a:rPr lang="en-US" dirty="0" err="1"/>
              <a:t>QEpy</a:t>
            </a:r>
            <a:r>
              <a:rPr lang="en-US" dirty="0"/>
              <a:t> with </a:t>
            </a:r>
            <a:r>
              <a:rPr lang="en-US" dirty="0" err="1"/>
              <a:t>Jupyter</a:t>
            </a:r>
            <a:r>
              <a:rPr lang="en-US" dirty="0"/>
              <a:t> Notebooks!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3E16CD-7533-BC4E-90C9-2A0AECE7B0AB}"/>
                  </a:ext>
                </a:extLst>
              </p:cNvPr>
              <p:cNvSpPr txBox="1"/>
              <p:nvPr/>
            </p:nvSpPr>
            <p:spPr>
              <a:xfrm>
                <a:off x="1633104" y="1471976"/>
                <a:ext cx="8925791" cy="344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Make a </a:t>
                </a:r>
                <a:r>
                  <a:rPr lang="en-US" sz="2400" dirty="0" err="1"/>
                  <a:t>Jupyter</a:t>
                </a:r>
                <a:r>
                  <a:rPr lang="en-US" sz="2400" dirty="0"/>
                  <a:t> Notebook running </a:t>
                </a:r>
                <a:r>
                  <a:rPr lang="en-US" sz="2400" dirty="0" err="1"/>
                  <a:t>QEpy</a:t>
                </a:r>
                <a:r>
                  <a:rPr lang="en-US" sz="2400" dirty="0"/>
                  <a:t> with a null additional embedding potential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Run a small molecule in the center of the cell with the following additional external potential: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ext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 is the total number of grid points in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direction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 is the value of a grid point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3E16CD-7533-BC4E-90C9-2A0AECE7B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104" y="1471976"/>
                <a:ext cx="8925791" cy="3441583"/>
              </a:xfrm>
              <a:prstGeom prst="rect">
                <a:avLst/>
              </a:prstGeom>
              <a:blipFill>
                <a:blip r:embed="rId2"/>
                <a:stretch>
                  <a:fillRect l="-994" t="-1471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D89E1C-5E93-7B49-B8AB-748A59981AE5}"/>
              </a:ext>
            </a:extLst>
          </p:cNvPr>
          <p:cNvSpPr txBox="1"/>
          <p:nvPr/>
        </p:nvSpPr>
        <p:spPr>
          <a:xfrm>
            <a:off x="339364" y="5929460"/>
            <a:ext cx="112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 minutes in, feel free to check out: Materials/</a:t>
            </a:r>
            <a:r>
              <a:rPr lang="en-US" i="1" dirty="0" err="1"/>
              <a:t>jupyter-scf</a:t>
            </a:r>
            <a:r>
              <a:rPr lang="en-US" i="1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27416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B41AE-ED9C-4B5F-AE55-947E8AD1F120}"/>
              </a:ext>
            </a:extLst>
          </p:cNvPr>
          <p:cNvSpPr txBox="1"/>
          <p:nvPr/>
        </p:nvSpPr>
        <p:spPr>
          <a:xfrm>
            <a:off x="588032" y="1993665"/>
            <a:ext cx="5486400" cy="92333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icalc</a:t>
            </a:r>
            <a:r>
              <a:rPr lang="en-US" kern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qepy_force</a:t>
            </a:r>
            <a:r>
              <a:rPr lang="en-US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icalc</a:t>
            </a:r>
            <a:r>
              <a:rPr lang="en-US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= </a:t>
            </a:r>
            <a:r>
              <a:rPr lang="en-US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kern="0" dirty="0" err="1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force_mod</a:t>
            </a:r>
            <a:r>
              <a:rPr lang="en-US" kern="0" dirty="0" err="1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kern="0" dirty="0" err="1">
                <a:solidFill>
                  <a:srgbClr val="AF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get_array_force</a:t>
            </a:r>
            <a:r>
              <a:rPr lang="en-US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1E55B-2E93-419F-8349-1D86443B7444}"/>
              </a:ext>
            </a:extLst>
          </p:cNvPr>
          <p:cNvSpPr txBox="1"/>
          <p:nvPr/>
        </p:nvSpPr>
        <p:spPr>
          <a:xfrm>
            <a:off x="277494" y="1510824"/>
            <a:ext cx="26069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get forces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FBF29-B505-4F7A-976F-AC8B4A32C992}"/>
              </a:ext>
            </a:extLst>
          </p:cNvPr>
          <p:cNvSpPr txBox="1"/>
          <p:nvPr/>
        </p:nvSpPr>
        <p:spPr>
          <a:xfrm>
            <a:off x="277494" y="3500425"/>
            <a:ext cx="26069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get density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1FBCA-E7FC-408A-91B8-0E97835E5E73}"/>
              </a:ext>
            </a:extLst>
          </p:cNvPr>
          <p:cNvSpPr txBox="1"/>
          <p:nvPr/>
        </p:nvSpPr>
        <p:spPr>
          <a:xfrm>
            <a:off x="593500" y="4018219"/>
            <a:ext cx="5486400" cy="175432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 err="1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D75F5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'int32'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qepy_mod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qepy_get_grid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nspin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lsda_mod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get_nspin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density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en-US" sz="1800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1800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nspin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qepy_mod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qepy_get_rho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23768-F32B-40D8-9B54-DA97C9A6E3A2}"/>
              </a:ext>
            </a:extLst>
          </p:cNvPr>
          <p:cNvSpPr txBox="1"/>
          <p:nvPr/>
        </p:nvSpPr>
        <p:spPr>
          <a:xfrm>
            <a:off x="6519372" y="4249051"/>
            <a:ext cx="52317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</a:t>
            </a:r>
            <a:r>
              <a:rPr lang="en-US" sz="2000" b="1" i="1" dirty="0" err="1">
                <a:solidFill>
                  <a:srgbClr val="FF0000"/>
                </a:solidFill>
              </a:rPr>
              <a:t>inone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only root processor returns a gathered density. Otherwise, processors return a distributed density.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99989BB2-32B0-41EF-8B55-1BD72320C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79996"/>
              </p:ext>
            </p:extLst>
          </p:nvPr>
        </p:nvGraphicFramePr>
        <p:xfrm>
          <a:off x="6519372" y="1440340"/>
          <a:ext cx="4580309" cy="20299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7205">
                  <a:extLst>
                    <a:ext uri="{9D8B030D-6E8A-4147-A177-3AD203B41FA5}">
                      <a16:colId xmlns:a16="http://schemas.microsoft.com/office/drawing/2014/main" val="3196559799"/>
                    </a:ext>
                  </a:extLst>
                </a:gridCol>
                <a:gridCol w="2721509">
                  <a:extLst>
                    <a:ext uri="{9D8B030D-6E8A-4147-A177-3AD203B41FA5}">
                      <a16:colId xmlns:a16="http://schemas.microsoft.com/office/drawing/2014/main" val="761734574"/>
                    </a:ext>
                  </a:extLst>
                </a:gridCol>
                <a:gridCol w="1071595">
                  <a:extLst>
                    <a:ext uri="{9D8B030D-6E8A-4147-A177-3AD203B41FA5}">
                      <a16:colId xmlns:a16="http://schemas.microsoft.com/office/drawing/2014/main" val="3571432998"/>
                    </a:ext>
                  </a:extLst>
                </a:gridCol>
              </a:tblGrid>
              <a:tr h="5466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/>
                        <a:t>icalc</a:t>
                      </a:r>
                      <a:endParaRPr lang="en-US" sz="2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10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0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all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000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063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1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ewald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FF"/>
                          </a:solidFill>
                          <a:effectLst/>
                        </a:rPr>
                        <a:t> 001</a:t>
                      </a:r>
                      <a:endParaRPr lang="en-US" sz="2000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695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010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04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3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ewald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and local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011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27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798"/>
      </p:ext>
    </p:extLst>
  </p:cSld>
  <p:clrMapOvr>
    <a:masterClrMapping/>
  </p:clrMapOvr>
</p:sld>
</file>

<file path=ppt/theme/theme1.xml><?xml version="1.0" encoding="utf-8"?>
<a:theme xmlns:a="http://schemas.openxmlformats.org/drawingml/2006/main" name="1_TN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n2k5yi1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NR1" id="{BD6EB487-7878-400D-9CB9-C5C01EEE3C72}" vid="{74B3BD1C-B901-4E58-AF99-B33698026D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TNR1</Template>
  <TotalTime>6513</TotalTime>
  <Words>2021</Words>
  <Application>Microsoft Macintosh PowerPoint</Application>
  <PresentationFormat>Widescreen</PresentationFormat>
  <Paragraphs>301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等线</vt:lpstr>
      <vt:lpstr>Arial</vt:lpstr>
      <vt:lpstr>Calibri</vt:lpstr>
      <vt:lpstr>Cambria Math</vt:lpstr>
      <vt:lpstr>Courier</vt:lpstr>
      <vt:lpstr>Courier New</vt:lpstr>
      <vt:lpstr>Times</vt:lpstr>
      <vt:lpstr>Times New Roman</vt:lpstr>
      <vt:lpstr>1_TNR1</vt:lpstr>
      <vt:lpstr>PowerPoint Presentation</vt:lpstr>
      <vt:lpstr>Why Quantum ESPRESSO in Python?</vt:lpstr>
      <vt:lpstr>Installation of QEpy</vt:lpstr>
      <vt:lpstr>Let’s give QEpy a try…</vt:lpstr>
      <vt:lpstr>Let’s dissect an example of a QEpy Python script: test_pwscf.py</vt:lpstr>
      <vt:lpstr>We can do it in a different way:</vt:lpstr>
      <vt:lpstr>Use your own potential. With QEpy, the ball is in your court!</vt:lpstr>
      <vt:lpstr>Challenge: QEpy with Jupyter Notebooks!</vt:lpstr>
      <vt:lpstr>Advanced</vt:lpstr>
      <vt:lpstr>QEpyCalculator in ASE</vt:lpstr>
      <vt:lpstr>AIMD with ASE</vt:lpstr>
      <vt:lpstr>Advanced applications with QEpy: nonadiabatic dynamics</vt:lpstr>
      <vt:lpstr>Advanced compilation of QEpy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xc shao</dc:creator>
  <cp:lastModifiedBy>Michele Pavanello</cp:lastModifiedBy>
  <cp:revision>432</cp:revision>
  <dcterms:created xsi:type="dcterms:W3CDTF">2020-11-12T13:11:41Z</dcterms:created>
  <dcterms:modified xsi:type="dcterms:W3CDTF">2021-10-06T20:41:54Z</dcterms:modified>
</cp:coreProperties>
</file>