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8"/>
  </p:notesMasterIdLst>
  <p:sldIdLst>
    <p:sldId id="1007" r:id="rId2"/>
    <p:sldId id="2393" r:id="rId3"/>
    <p:sldId id="2368" r:id="rId4"/>
    <p:sldId id="2371" r:id="rId5"/>
    <p:sldId id="2401" r:id="rId6"/>
    <p:sldId id="2375" r:id="rId7"/>
    <p:sldId id="2394" r:id="rId8"/>
    <p:sldId id="2374" r:id="rId9"/>
    <p:sldId id="2395" r:id="rId10"/>
    <p:sldId id="2378" r:id="rId11"/>
    <p:sldId id="2400" r:id="rId12"/>
    <p:sldId id="2379" r:id="rId13"/>
    <p:sldId id="2397" r:id="rId14"/>
    <p:sldId id="2396" r:id="rId15"/>
    <p:sldId id="2398" r:id="rId16"/>
    <p:sldId id="239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5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272B"/>
    <a:srgbClr val="0000FF"/>
    <a:srgbClr val="262626"/>
    <a:srgbClr val="D7E4BD"/>
    <a:srgbClr val="CCC1DA"/>
    <a:srgbClr val="E6B9B8"/>
    <a:srgbClr val="8000FF"/>
    <a:srgbClr val="EBF1DE"/>
    <a:srgbClr val="F0C99C"/>
    <a:srgbClr val="FCD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01" autoAdjust="0"/>
    <p:restoredTop sz="96327" autoAdjust="0"/>
  </p:normalViewPr>
  <p:slideViewPr>
    <p:cSldViewPr snapToGrid="0" showGuides="1">
      <p:cViewPr varScale="1">
        <p:scale>
          <a:sx n="123" d="100"/>
          <a:sy n="123" d="100"/>
        </p:scale>
        <p:origin x="1016" y="192"/>
      </p:cViewPr>
      <p:guideLst>
        <p:guide orient="horz" pos="2160"/>
        <p:guide pos="35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2F50F-9858-475B-8610-5320390D74E7}" type="datetimeFigureOut">
              <a:rPr lang="en-US" smtClean="0"/>
              <a:t>10/8/21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C11B4D-AB58-409D-9350-BB9887F4C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kern="12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DF824B-CEC0-4902-AEDD-E750B7641D0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8443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C11B4D-AB58-409D-9350-BB9887F4C9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7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C11B4D-AB58-409D-9350-BB9887F4C9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80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C11B4D-AB58-409D-9350-BB9887F4C9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35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C11B4D-AB58-409D-9350-BB9887F4C9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368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C11B4D-AB58-409D-9350-BB9887F4C9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40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C11B4D-AB58-409D-9350-BB9887F4C9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992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C11B4D-AB58-409D-9350-BB9887F4C9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94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8975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8C77C5-940B-41DB-A12F-5F1479E8871B}" type="slidenum">
              <a:rPr lang="zh-CN" altLang="en-US"/>
              <a:pPr>
                <a:defRPr/>
              </a:pPr>
              <a:t>‹#›</a:t>
            </a:fld>
            <a:endParaRPr lang="en-US" altLang="zh-CN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38500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DE48201-D059-4021-922E-3E5BF91155F1}"/>
              </a:ext>
            </a:extLst>
          </p:cNvPr>
          <p:cNvSpPr/>
          <p:nvPr userDrawn="1"/>
        </p:nvSpPr>
        <p:spPr>
          <a:xfrm>
            <a:off x="0" y="0"/>
            <a:ext cx="12192000" cy="586154"/>
          </a:xfrm>
          <a:prstGeom prst="rect">
            <a:avLst/>
          </a:prstGeom>
          <a:gradFill flip="none" rotWithShape="1">
            <a:gsLst>
              <a:gs pos="39000">
                <a:srgbClr val="087196"/>
              </a:gs>
              <a:gs pos="0">
                <a:srgbClr val="0A7DA6"/>
              </a:gs>
              <a:gs pos="100000">
                <a:srgbClr val="0F655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89F627-069A-4DD2-BF8F-D9FB5551F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86155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587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DE48201-D059-4021-922E-3E5BF91155F1}"/>
              </a:ext>
            </a:extLst>
          </p:cNvPr>
          <p:cNvSpPr/>
          <p:nvPr userDrawn="1"/>
        </p:nvSpPr>
        <p:spPr>
          <a:xfrm>
            <a:off x="0" y="0"/>
            <a:ext cx="12192000" cy="586154"/>
          </a:xfrm>
          <a:prstGeom prst="rect">
            <a:avLst/>
          </a:prstGeom>
          <a:gradFill flip="none" rotWithShape="1">
            <a:gsLst>
              <a:gs pos="39000">
                <a:srgbClr val="9E0000"/>
              </a:gs>
              <a:gs pos="0">
                <a:srgbClr val="B00000"/>
              </a:gs>
              <a:gs pos="100000">
                <a:srgbClr val="740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89F627-069A-4DD2-BF8F-D9FB5551F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86155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76223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2ABCA-4B4D-4581-AE10-86726D93C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矩形 6">
            <a:extLst>
              <a:ext uri="{FF2B5EF4-FFF2-40B4-BE49-F238E27FC236}">
                <a16:creationId xmlns:a16="http://schemas.microsoft.com/office/drawing/2014/main" id="{C69D6853-57B8-4BA3-BC3C-15DFF581DB86}"/>
              </a:ext>
            </a:extLst>
          </p:cNvPr>
          <p:cNvSpPr/>
          <p:nvPr userDrawn="1"/>
        </p:nvSpPr>
        <p:spPr>
          <a:xfrm>
            <a:off x="0" y="6604058"/>
            <a:ext cx="6096000" cy="2539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1600" dirty="0">
                <a:solidFill>
                  <a:schemeClr val="bg1"/>
                </a:solidFill>
              </a:rPr>
              <a:t>Xuecheng Shao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4" name="矩形 7">
            <a:extLst>
              <a:ext uri="{FF2B5EF4-FFF2-40B4-BE49-F238E27FC236}">
                <a16:creationId xmlns:a16="http://schemas.microsoft.com/office/drawing/2014/main" id="{406EEEFF-31FC-4DCB-A709-C3546D4E7A42}"/>
              </a:ext>
            </a:extLst>
          </p:cNvPr>
          <p:cNvSpPr/>
          <p:nvPr userDrawn="1"/>
        </p:nvSpPr>
        <p:spPr>
          <a:xfrm>
            <a:off x="6096000" y="6604057"/>
            <a:ext cx="6096000" cy="253943"/>
          </a:xfrm>
          <a:prstGeom prst="rect">
            <a:avLst/>
          </a:prstGeom>
          <a:solidFill>
            <a:srgbClr val="B23333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spcAft>
                <a:spcPts val="600"/>
              </a:spcAft>
            </a:pPr>
            <a:r>
              <a:rPr lang="en-US" altLang="zh-CN" sz="1600" dirty="0">
                <a:solidFill>
                  <a:schemeClr val="bg1"/>
                </a:solidFill>
              </a:rPr>
              <a:t>Pbcpy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586BE2-7D41-413D-81A8-ECBF0F775BA9}"/>
              </a:ext>
            </a:extLst>
          </p:cNvPr>
          <p:cNvSpPr txBox="1"/>
          <p:nvPr userDrawn="1"/>
        </p:nvSpPr>
        <p:spPr>
          <a:xfrm>
            <a:off x="11600111" y="6576842"/>
            <a:ext cx="771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564CEC8-C766-4336-BBD6-5750F120DC0A}" type="slidenum">
              <a:rPr lang="en-US" sz="1400" smtClean="0">
                <a:solidFill>
                  <a:schemeClr val="bg1"/>
                </a:solidFill>
              </a:rPr>
              <a:t>‹#›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755D79-470C-4F29-9E91-3F14F72451E7}"/>
              </a:ext>
            </a:extLst>
          </p:cNvPr>
          <p:cNvSpPr/>
          <p:nvPr userDrawn="1"/>
        </p:nvSpPr>
        <p:spPr>
          <a:xfrm>
            <a:off x="121112" y="2736383"/>
            <a:ext cx="11805920" cy="1385234"/>
          </a:xfrm>
          <a:prstGeom prst="rect">
            <a:avLst/>
          </a:prstGeom>
          <a:gradFill flip="none" rotWithShape="1">
            <a:gsLst>
              <a:gs pos="100000">
                <a:srgbClr val="C00000"/>
              </a:gs>
              <a:gs pos="1000">
                <a:srgbClr val="740000"/>
              </a:gs>
            </a:gsLst>
            <a:lin ang="5400000" scaled="1"/>
            <a:tileRect/>
          </a:gra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966352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DA3F2B8-0501-48EA-A371-A179E8A1525B}"/>
              </a:ext>
            </a:extLst>
          </p:cNvPr>
          <p:cNvGrpSpPr/>
          <p:nvPr userDrawn="1"/>
        </p:nvGrpSpPr>
        <p:grpSpPr>
          <a:xfrm>
            <a:off x="2142734" y="809023"/>
            <a:ext cx="7906532" cy="5884607"/>
            <a:chOff x="1416757" y="528606"/>
            <a:chExt cx="5929899" cy="5884607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54623583-0D73-46F5-ADF3-3A3B5E01F92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40701" y="895943"/>
              <a:ext cx="5282012" cy="5282012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016D0DE-1DAB-495E-94E7-9EBCA745FBBA}"/>
                </a:ext>
              </a:extLst>
            </p:cNvPr>
            <p:cNvSpPr/>
            <p:nvPr userDrawn="1"/>
          </p:nvSpPr>
          <p:spPr>
            <a:xfrm>
              <a:off x="1416757" y="528606"/>
              <a:ext cx="5929899" cy="5884607"/>
            </a:xfrm>
            <a:prstGeom prst="rect">
              <a:avLst/>
            </a:prstGeom>
            <a:solidFill>
              <a:schemeClr val="lt1">
                <a:alpha val="93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9C34F86-8405-4448-9B21-16F52AB4D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46461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202605"/>
            <a:ext cx="12192000" cy="561174"/>
          </a:xfrm>
        </p:spPr>
        <p:txBody>
          <a:bodyPr/>
          <a:lstStyle>
            <a:lvl1pPr>
              <a:defRPr sz="2800" b="1" i="0" baseline="0">
                <a:latin typeface="+mj-lt"/>
                <a:ea typeface="黑体" panose="02010609060101010101" pitchFamily="49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807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61174"/>
          </a:xfrm>
        </p:spPr>
        <p:txBody>
          <a:bodyPr/>
          <a:lstStyle>
            <a:lvl1pPr>
              <a:defRPr sz="2700" b="1" i="0" baseline="0">
                <a:latin typeface="Times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051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D145D7-FE03-6846-AA94-555DD1B6A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E121CB-89FD-6C43-A375-F7ABA6DE8302}" type="datetime1">
              <a:rPr lang="zh-CN" altLang="en-US"/>
              <a:pPr>
                <a:defRPr/>
              </a:pPr>
              <a:t>2021/10/8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9A0A8D-11A7-3947-B8BA-53C84434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23B67B-FCFC-A243-9A3D-359E0CBFC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0700CB-B5F7-6E49-BE5C-2171550D42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340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FAD09B-7C34-4A22-8E06-DE93CD85A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FAA0BA-06BA-C242-B8BD-B8A129DD8CF2}" type="datetime1">
              <a:rPr lang="zh-CN" altLang="en-US"/>
              <a:pPr>
                <a:defRPr/>
              </a:pPr>
              <a:t>2021/10/8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152431-B5D6-4EE5-8660-922A9C7FE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1330D2-53C8-4B9D-8F2B-2062DFFB1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2AAFDB-00B5-9C42-BD88-757B9A50E1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235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737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lang="en-US" altLang="zh-CN" sz="3600" b="1" i="0" kern="1200" baseline="0">
          <a:solidFill>
            <a:schemeClr val="tx1"/>
          </a:solidFill>
          <a:latin typeface="+mj-lt"/>
          <a:ea typeface="+mj-ea"/>
          <a:cs typeface="宋体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0"/>
          <a:cs typeface="宋体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0"/>
          <a:cs typeface="宋体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0"/>
          <a:cs typeface="宋体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0"/>
          <a:cs typeface="宋体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0"/>
          <a:cs typeface="宋体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0"/>
          <a:cs typeface="宋体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0"/>
          <a:cs typeface="宋体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宋体" charset="0"/>
          <a:cs typeface="宋体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j-lt"/>
          <a:ea typeface="+mj-ea"/>
          <a:cs typeface="宋体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j-lt"/>
          <a:ea typeface="+mj-ea"/>
          <a:cs typeface="宋体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j-lt"/>
          <a:ea typeface="+mj-ea"/>
          <a:cs typeface="宋体" charset="0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j-lt"/>
          <a:ea typeface="+mj-ea"/>
          <a:cs typeface="宋体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j-lt"/>
          <a:ea typeface="+mj-ea"/>
          <a:cs typeface="宋体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fysik.dtu.dk/ase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QEF/q-e/-/releases/qe-6.5" TargetMode="External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hyperlink" Target="https://gitlab.com/shaoxc/qepy.gi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2CE855F-0A20-44C5-84E0-AAB20BE85A0F}"/>
              </a:ext>
            </a:extLst>
          </p:cNvPr>
          <p:cNvSpPr/>
          <p:nvPr/>
        </p:nvSpPr>
        <p:spPr>
          <a:xfrm>
            <a:off x="1898210" y="3275577"/>
            <a:ext cx="8356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prstClr val="black"/>
                </a:solidFill>
                <a:latin typeface="Times New Roman"/>
                <a:ea typeface="Microsoft YaHei"/>
                <a:cs typeface="+mn-ea"/>
                <a:sym typeface="+mn-lt"/>
              </a:rPr>
              <a:t>Team Embedding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4914C2-4F16-4B1B-9BAA-A29F6188D68D}"/>
              </a:ext>
            </a:extLst>
          </p:cNvPr>
          <p:cNvSpPr/>
          <p:nvPr/>
        </p:nvSpPr>
        <p:spPr>
          <a:xfrm>
            <a:off x="2591122" y="3913277"/>
            <a:ext cx="6970776" cy="798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lnSpc>
                <a:spcPct val="120000"/>
              </a:lnSpc>
            </a:pPr>
            <a:r>
              <a:rPr lang="en-US" sz="2000" dirty="0">
                <a:solidFill>
                  <a:prstClr val="black"/>
                </a:solidFill>
                <a:latin typeface="Times New Roman"/>
                <a:ea typeface="Microsoft YaHei"/>
                <a:cs typeface="+mn-ea"/>
                <a:sym typeface="+mn-lt"/>
              </a:rPr>
              <a:t>Department of Chemistry &amp; Department of Physics</a:t>
            </a:r>
          </a:p>
          <a:p>
            <a:pPr lvl="1" algn="ctr">
              <a:lnSpc>
                <a:spcPct val="120000"/>
              </a:lnSpc>
            </a:pPr>
            <a:r>
              <a:rPr lang="en-US" sz="2000" dirty="0">
                <a:solidFill>
                  <a:prstClr val="black"/>
                </a:solidFill>
                <a:latin typeface="Times New Roman"/>
                <a:ea typeface="Microsoft YaHei"/>
                <a:cs typeface="+mn-ea"/>
                <a:sym typeface="+mn-lt"/>
              </a:rPr>
              <a:t>Rutgers, the State University of New Jersey, Newark, NJ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FF03914-8871-4E35-8E37-B318F382FFF8}"/>
              </a:ext>
            </a:extLst>
          </p:cNvPr>
          <p:cNvGrpSpPr/>
          <p:nvPr/>
        </p:nvGrpSpPr>
        <p:grpSpPr>
          <a:xfrm>
            <a:off x="274874" y="1579615"/>
            <a:ext cx="11642252" cy="1385234"/>
            <a:chOff x="93670" y="3591942"/>
            <a:chExt cx="8884185" cy="138523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6AC953-3B45-4E82-AE89-6E74C1F90616}"/>
                </a:ext>
              </a:extLst>
            </p:cNvPr>
            <p:cNvSpPr/>
            <p:nvPr/>
          </p:nvSpPr>
          <p:spPr>
            <a:xfrm>
              <a:off x="123415" y="3591942"/>
              <a:ext cx="8854440" cy="1385234"/>
            </a:xfrm>
            <a:prstGeom prst="rect">
              <a:avLst/>
            </a:prstGeom>
            <a:gradFill flip="none" rotWithShape="1">
              <a:gsLst>
                <a:gs pos="100000">
                  <a:srgbClr val="0F6557"/>
                </a:gs>
                <a:gs pos="0">
                  <a:srgbClr val="0B493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prstClr val="white"/>
                </a:solidFill>
                <a:latin typeface="Times New Roman"/>
                <a:ea typeface="Microsoft YaHei"/>
                <a:cs typeface="+mn-ea"/>
                <a:sym typeface="+mn-lt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6A2929F-E9CB-4AF8-8D20-0C4CD0094B17}"/>
                </a:ext>
              </a:extLst>
            </p:cNvPr>
            <p:cNvSpPr/>
            <p:nvPr/>
          </p:nvSpPr>
          <p:spPr>
            <a:xfrm>
              <a:off x="93670" y="3961639"/>
              <a:ext cx="8818880" cy="7406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3600" b="1" dirty="0">
                  <a:solidFill>
                    <a:prstClr val="white"/>
                  </a:solidFill>
                  <a:latin typeface="Times New Roman"/>
                  <a:ea typeface="Microsoft YaHei"/>
                  <a:cs typeface="+mn-ea"/>
                  <a:sym typeface="+mn-lt"/>
                </a:rPr>
                <a:t>Quantum ESPRESSO in Python: </a:t>
              </a:r>
              <a:r>
                <a:rPr lang="en-US" sz="3600" b="1" dirty="0" err="1">
                  <a:solidFill>
                    <a:prstClr val="white"/>
                  </a:solidFill>
                  <a:latin typeface="Times New Roman"/>
                  <a:ea typeface="Microsoft YaHei"/>
                  <a:cs typeface="+mn-ea"/>
                  <a:sym typeface="+mn-lt"/>
                </a:rPr>
                <a:t>QEpy</a:t>
              </a:r>
              <a:endParaRPr lang="en-US" sz="3600" b="1" dirty="0">
                <a:solidFill>
                  <a:prstClr val="white"/>
                </a:solidFill>
                <a:latin typeface="Times New Roman"/>
                <a:ea typeface="Microsoft YaHei"/>
                <a:cs typeface="+mn-ea"/>
                <a:sym typeface="+mn-lt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A289DB3C-2631-4E3F-A4BB-1504ADA470BF}"/>
              </a:ext>
            </a:extLst>
          </p:cNvPr>
          <p:cNvSpPr/>
          <p:nvPr/>
        </p:nvSpPr>
        <p:spPr>
          <a:xfrm>
            <a:off x="2496759" y="6243632"/>
            <a:ext cx="6970776" cy="429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lnSpc>
                <a:spcPct val="120000"/>
              </a:lnSpc>
            </a:pPr>
            <a:r>
              <a:rPr lang="en-US" sz="2000" b="1" dirty="0">
                <a:solidFill>
                  <a:prstClr val="black"/>
                </a:solidFill>
                <a:latin typeface="Times New Roman"/>
                <a:ea typeface="Microsoft YaHei"/>
                <a:cs typeface="+mn-ea"/>
                <a:sym typeface="+mn-lt"/>
              </a:rPr>
              <a:t>Wednesday, October 13</a:t>
            </a:r>
            <a:r>
              <a:rPr lang="en-US" sz="2000" b="1" baseline="30000" dirty="0">
                <a:solidFill>
                  <a:prstClr val="black"/>
                </a:solidFill>
                <a:latin typeface="Times New Roman"/>
                <a:ea typeface="Microsoft YaHei"/>
                <a:cs typeface="+mn-ea"/>
                <a:sym typeface="+mn-lt"/>
              </a:rPr>
              <a:t>th</a:t>
            </a:r>
            <a:r>
              <a:rPr lang="en-US" sz="2000" b="1" dirty="0">
                <a:solidFill>
                  <a:prstClr val="black"/>
                </a:solidFill>
                <a:latin typeface="Times New Roman"/>
                <a:ea typeface="Microsoft YaHei"/>
                <a:cs typeface="+mn-ea"/>
                <a:sym typeface="+mn-lt"/>
              </a:rPr>
              <a:t> 2021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3958BAA-B024-4804-8697-F884414271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34900" y="4857637"/>
            <a:ext cx="3161178" cy="1344289"/>
          </a:xfrm>
          <a:prstGeom prst="rect">
            <a:avLst/>
          </a:prstGeom>
        </p:spPr>
      </p:pic>
      <p:pic>
        <p:nvPicPr>
          <p:cNvPr id="26" name="Picture 2" descr="mage result for national science foundation logo">
            <a:extLst>
              <a:ext uri="{FF2B5EF4-FFF2-40B4-BE49-F238E27FC236}">
                <a16:creationId xmlns:a16="http://schemas.microsoft.com/office/drawing/2014/main" id="{2578FA15-036A-4DA6-BF54-50C1816C7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63" y="118196"/>
            <a:ext cx="1378237" cy="1375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mage result for rutgers newark logo">
            <a:extLst>
              <a:ext uri="{FF2B5EF4-FFF2-40B4-BE49-F238E27FC236}">
                <a16:creationId xmlns:a16="http://schemas.microsoft.com/office/drawing/2014/main" id="{BA98C1E7-1CE5-4993-B6FC-E14DC0322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0488" y="323828"/>
            <a:ext cx="1592956" cy="1062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405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6740-49DE-41A1-A32E-DA01FB3D5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Advanced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8B41AE-ED9C-4B5F-AE55-947E8AD1F120}"/>
              </a:ext>
            </a:extLst>
          </p:cNvPr>
          <p:cNvSpPr txBox="1"/>
          <p:nvPr/>
        </p:nvSpPr>
        <p:spPr>
          <a:xfrm>
            <a:off x="588032" y="1993665"/>
            <a:ext cx="5486400" cy="923330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kern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icalc</a:t>
            </a:r>
            <a:r>
              <a:rPr lang="en-US" kern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>
                <a:solidFill>
                  <a:srgbClr val="D75F5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kern="0" dirty="0">
                <a:solidFill>
                  <a:srgbClr val="D75F5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qepy</a:t>
            </a:r>
            <a:r>
              <a:rPr lang="en-US" kern="0" dirty="0" err="1">
                <a:solidFill>
                  <a:srgbClr val="A8A8A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1" kern="0" dirty="0" err="1">
                <a:solidFill>
                  <a:srgbClr val="AFA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qepy_force</a:t>
            </a:r>
            <a:r>
              <a:rPr lang="en-US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icalc</a:t>
            </a:r>
            <a:r>
              <a:rPr lang="en-US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 algn="l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kern="0">
                <a:solidFill>
                  <a:srgbClr val="FFD7A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force = </a:t>
            </a:r>
            <a:r>
              <a:rPr lang="en-US" kern="0" dirty="0" err="1">
                <a:solidFill>
                  <a:srgbClr val="FFD7A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qepy</a:t>
            </a:r>
            <a:r>
              <a:rPr lang="en-US" kern="0" dirty="0" err="1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kern="0" dirty="0" err="1">
                <a:solidFill>
                  <a:srgbClr val="FFD7A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force_mod</a:t>
            </a:r>
            <a:r>
              <a:rPr lang="en-US" kern="0" dirty="0" err="1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1" kern="0" dirty="0" err="1">
                <a:solidFill>
                  <a:srgbClr val="AFA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get_array_force</a:t>
            </a:r>
            <a:r>
              <a:rPr lang="en-US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E1E55B-2E93-419F-8349-1D86443B7444}"/>
              </a:ext>
            </a:extLst>
          </p:cNvPr>
          <p:cNvSpPr txBox="1"/>
          <p:nvPr/>
        </p:nvSpPr>
        <p:spPr>
          <a:xfrm>
            <a:off x="277494" y="1510824"/>
            <a:ext cx="2606900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get forces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AFBF29-B505-4F7A-976F-AC8B4A32C992}"/>
              </a:ext>
            </a:extLst>
          </p:cNvPr>
          <p:cNvSpPr txBox="1"/>
          <p:nvPr/>
        </p:nvSpPr>
        <p:spPr>
          <a:xfrm>
            <a:off x="277494" y="3500425"/>
            <a:ext cx="2606900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get density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C1FBCA-E7FC-408A-91B8-0E97835E5E73}"/>
              </a:ext>
            </a:extLst>
          </p:cNvPr>
          <p:cNvSpPr txBox="1"/>
          <p:nvPr/>
        </p:nvSpPr>
        <p:spPr>
          <a:xfrm>
            <a:off x="593500" y="4018219"/>
            <a:ext cx="5486400" cy="1754326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kern="0" dirty="0" err="1">
                <a:solidFill>
                  <a:srgbClr val="FFD7A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en-US" sz="18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D75F5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True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nr </a:t>
            </a:r>
            <a:r>
              <a:rPr lang="en-US" sz="1800" kern="0" dirty="0">
                <a:solidFill>
                  <a:srgbClr val="D75F5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np</a:t>
            </a:r>
            <a:r>
              <a:rPr lang="en-US" sz="1800" kern="0" dirty="0" err="1">
                <a:solidFill>
                  <a:srgbClr val="A8A8A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kern="0" dirty="0" err="1">
                <a:solidFill>
                  <a:srgbClr val="AFA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zeros</a:t>
            </a:r>
            <a:r>
              <a:rPr lang="en-US" sz="18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kern="0" dirty="0">
                <a:solidFill>
                  <a:srgbClr val="D78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8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sz="18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D75F5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AFA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'int32'</a:t>
            </a:r>
            <a:r>
              <a:rPr lang="en-US" sz="18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qepy</a:t>
            </a:r>
            <a:r>
              <a:rPr lang="en-US" sz="1800" kern="0" dirty="0" err="1">
                <a:solidFill>
                  <a:srgbClr val="A8A8A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qepy_mod</a:t>
            </a:r>
            <a:r>
              <a:rPr lang="en-US" sz="1800" kern="0" dirty="0" err="1">
                <a:solidFill>
                  <a:srgbClr val="A8A8A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kern="0" dirty="0" err="1">
                <a:solidFill>
                  <a:srgbClr val="AFA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qepy_get_grid</a:t>
            </a:r>
            <a:r>
              <a:rPr lang="en-US" sz="18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nr</a:t>
            </a:r>
            <a:r>
              <a:rPr lang="en-US" sz="18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inone</a:t>
            </a:r>
            <a:r>
              <a:rPr lang="en-US" sz="18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D75F5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inone</a:t>
            </a:r>
            <a:r>
              <a:rPr lang="en-US" sz="18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nspin</a:t>
            </a:r>
            <a:r>
              <a:rPr lang="en-US" sz="18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D75F5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qepy</a:t>
            </a:r>
            <a:r>
              <a:rPr lang="en-US" sz="1800" kern="0" dirty="0" err="1">
                <a:solidFill>
                  <a:srgbClr val="A8A8A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lsda_mod</a:t>
            </a:r>
            <a:r>
              <a:rPr lang="en-US" sz="1800" kern="0" dirty="0" err="1">
                <a:solidFill>
                  <a:srgbClr val="A8A8A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kern="0" dirty="0" err="1">
                <a:solidFill>
                  <a:srgbClr val="AFA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get_nspin</a:t>
            </a:r>
            <a:r>
              <a:rPr lang="en-US" sz="18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density </a:t>
            </a:r>
            <a:r>
              <a:rPr lang="en-US" sz="1800" kern="0" dirty="0">
                <a:solidFill>
                  <a:srgbClr val="D75F5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np</a:t>
            </a:r>
            <a:r>
              <a:rPr lang="en-US" sz="1800" kern="0" dirty="0" err="1">
                <a:solidFill>
                  <a:srgbClr val="A8A8A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kern="0" dirty="0" err="1">
                <a:solidFill>
                  <a:srgbClr val="AFA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en-US" sz="18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kern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np</a:t>
            </a:r>
            <a:r>
              <a:rPr lang="en-US" sz="1800" kern="0" dirty="0" err="1">
                <a:solidFill>
                  <a:srgbClr val="A8A8A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kern="0" dirty="0" err="1">
                <a:solidFill>
                  <a:srgbClr val="AFA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</a:t>
            </a:r>
            <a:r>
              <a:rPr lang="en-US" sz="1800" kern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nr</a:t>
            </a:r>
            <a:r>
              <a:rPr lang="en-US" sz="1800" kern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kern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nspin</a:t>
            </a:r>
            <a:r>
              <a:rPr lang="en-US" sz="1800" kern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order </a:t>
            </a:r>
            <a:r>
              <a:rPr lang="en-US" sz="1800" kern="0" dirty="0">
                <a:solidFill>
                  <a:srgbClr val="D75F5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AFA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'F'</a:t>
            </a:r>
            <a:r>
              <a:rPr lang="en-US" sz="18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qepy</a:t>
            </a:r>
            <a:r>
              <a:rPr lang="en-US" sz="1800" kern="0" dirty="0" err="1">
                <a:solidFill>
                  <a:srgbClr val="A8A8A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qepy_mod</a:t>
            </a:r>
            <a:r>
              <a:rPr lang="en-US" sz="1800" kern="0" dirty="0" err="1">
                <a:solidFill>
                  <a:srgbClr val="A8A8A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kern="0" dirty="0" err="1">
                <a:solidFill>
                  <a:srgbClr val="AFA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qepy_get_rho</a:t>
            </a:r>
            <a:r>
              <a:rPr lang="en-US" sz="18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density</a:t>
            </a:r>
            <a:r>
              <a:rPr lang="en-US" sz="18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inone</a:t>
            </a:r>
            <a:r>
              <a:rPr lang="en-US" sz="18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D75F5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inone</a:t>
            </a:r>
            <a:r>
              <a:rPr lang="en-US" sz="18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B23768-F32B-40D8-9B54-DA97C9A6E3A2}"/>
              </a:ext>
            </a:extLst>
          </p:cNvPr>
          <p:cNvSpPr txBox="1"/>
          <p:nvPr/>
        </p:nvSpPr>
        <p:spPr>
          <a:xfrm>
            <a:off x="6519372" y="4249051"/>
            <a:ext cx="523175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If </a:t>
            </a:r>
            <a:r>
              <a:rPr lang="en-US" sz="2000" b="1" i="1" dirty="0" err="1">
                <a:solidFill>
                  <a:srgbClr val="FF0000"/>
                </a:solidFill>
              </a:rPr>
              <a:t>inone</a:t>
            </a:r>
            <a:r>
              <a:rPr lang="en-US" sz="2000" dirty="0"/>
              <a:t>=</a:t>
            </a:r>
            <a:r>
              <a:rPr lang="en-US" sz="2000" dirty="0">
                <a:solidFill>
                  <a:srgbClr val="00B050"/>
                </a:solidFill>
              </a:rPr>
              <a:t>True</a:t>
            </a:r>
            <a:r>
              <a:rPr lang="en-US" sz="2000" dirty="0"/>
              <a:t>, only root processor returns a gathered density. Otherwise, processors return a distributed density.</a:t>
            </a:r>
            <a:endParaRPr lang="en-US" sz="2000" dirty="0">
              <a:solidFill>
                <a:srgbClr val="FF0000"/>
              </a:solidFill>
            </a:endParaRPr>
          </a:p>
        </p:txBody>
      </p:sp>
      <p:graphicFrame>
        <p:nvGraphicFramePr>
          <p:cNvPr id="17" name="Table 13">
            <a:extLst>
              <a:ext uri="{FF2B5EF4-FFF2-40B4-BE49-F238E27FC236}">
                <a16:creationId xmlns:a16="http://schemas.microsoft.com/office/drawing/2014/main" id="{99989BB2-32B0-41EF-8B55-1BD72320CE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679996"/>
              </p:ext>
            </p:extLst>
          </p:nvPr>
        </p:nvGraphicFramePr>
        <p:xfrm>
          <a:off x="6519372" y="1440340"/>
          <a:ext cx="4580309" cy="202997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87205">
                  <a:extLst>
                    <a:ext uri="{9D8B030D-6E8A-4147-A177-3AD203B41FA5}">
                      <a16:colId xmlns:a16="http://schemas.microsoft.com/office/drawing/2014/main" val="3196559799"/>
                    </a:ext>
                  </a:extLst>
                </a:gridCol>
                <a:gridCol w="2721509">
                  <a:extLst>
                    <a:ext uri="{9D8B030D-6E8A-4147-A177-3AD203B41FA5}">
                      <a16:colId xmlns:a16="http://schemas.microsoft.com/office/drawing/2014/main" val="761734574"/>
                    </a:ext>
                  </a:extLst>
                </a:gridCol>
                <a:gridCol w="1071595">
                  <a:extLst>
                    <a:ext uri="{9D8B030D-6E8A-4147-A177-3AD203B41FA5}">
                      <a16:colId xmlns:a16="http://schemas.microsoft.com/office/drawing/2014/main" val="3571432998"/>
                    </a:ext>
                  </a:extLst>
                </a:gridCol>
              </a:tblGrid>
              <a:tr h="546619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err="1"/>
                        <a:t>icalc</a:t>
                      </a:r>
                      <a:endParaRPr lang="en-US" sz="28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8104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rgbClr val="000000"/>
                          </a:solidFill>
                          <a:effectLst/>
                        </a:rPr>
                        <a:t>0 </a:t>
                      </a:r>
                      <a:endParaRPr lang="en-US" sz="20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all</a:t>
                      </a:r>
                      <a:endParaRPr lang="en-US" sz="105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0000FF"/>
                          </a:solidFill>
                          <a:effectLst/>
                        </a:rPr>
                        <a:t> 000</a:t>
                      </a:r>
                      <a:endParaRPr lang="en-US" sz="2000" kern="1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30633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rgbClr val="000000"/>
                          </a:solidFill>
                          <a:effectLst/>
                        </a:rPr>
                        <a:t>1 </a:t>
                      </a:r>
                      <a:endParaRPr lang="en-US" sz="20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no </a:t>
                      </a:r>
                      <a:r>
                        <a:rPr lang="en-US" sz="1800" kern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ewald</a:t>
                      </a:r>
                      <a:endParaRPr lang="en-US" sz="105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rgbClr val="0000FF"/>
                          </a:solidFill>
                          <a:effectLst/>
                        </a:rPr>
                        <a:t> 001</a:t>
                      </a:r>
                      <a:endParaRPr lang="en-US" sz="2000" kern="10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66957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rgbClr val="000000"/>
                          </a:solidFill>
                          <a:effectLst/>
                        </a:rPr>
                        <a:t>2 </a:t>
                      </a:r>
                      <a:endParaRPr lang="en-US" sz="20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no 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local</a:t>
                      </a:r>
                      <a:endParaRPr lang="en-US" sz="105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0000FF"/>
                          </a:solidFill>
                          <a:effectLst/>
                        </a:rPr>
                        <a:t> 010</a:t>
                      </a:r>
                      <a:endParaRPr lang="en-US" sz="2000" kern="1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80474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rgbClr val="000000"/>
                          </a:solidFill>
                          <a:effectLst/>
                        </a:rPr>
                        <a:t>3 </a:t>
                      </a:r>
                      <a:endParaRPr lang="en-US" sz="20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no </a:t>
                      </a:r>
                      <a:r>
                        <a:rPr lang="en-US" sz="1800" kern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ewald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and local</a:t>
                      </a:r>
                      <a:endParaRPr lang="en-US" sz="105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000000"/>
                          </a:solidFill>
                          <a:effectLst/>
                        </a:rPr>
                        <a:t> 011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95275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64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8AB04-9FBF-5342-A08E-1DEF53BC9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Qepy</a:t>
            </a:r>
            <a:r>
              <a:rPr lang="en-US" dirty="0"/>
              <a:t> with ASE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2DE674-1237-A94F-8E5F-36A48BD08444}"/>
              </a:ext>
            </a:extLst>
          </p:cNvPr>
          <p:cNvSpPr txBox="1"/>
          <p:nvPr/>
        </p:nvSpPr>
        <p:spPr>
          <a:xfrm>
            <a:off x="1163781" y="2767280"/>
            <a:ext cx="119495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Anything = ASE(         )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935657A-FF67-B149-8E0A-64C146F936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41883" y="3117238"/>
            <a:ext cx="2289200" cy="97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745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6740-49DE-41A1-A32E-DA01FB3D5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QEpyCalculator</a:t>
            </a:r>
            <a:r>
              <a:rPr lang="en-US" altLang="zh-CN" dirty="0"/>
              <a:t> in ASE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810F01-14F7-45D4-9A78-8CF33CFD2EA6}"/>
              </a:ext>
            </a:extLst>
          </p:cNvPr>
          <p:cNvSpPr txBox="1"/>
          <p:nvPr/>
        </p:nvSpPr>
        <p:spPr>
          <a:xfrm>
            <a:off x="274320" y="799516"/>
            <a:ext cx="5364480" cy="5755422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kern="0" dirty="0" err="1">
                <a:solidFill>
                  <a:srgbClr val="AFAF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QEpyCalculator</a:t>
            </a:r>
            <a:r>
              <a:rPr lang="en-US" sz="1600" kern="0" dirty="0"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:</a:t>
            </a:r>
            <a:endParaRPr lang="en-US" sz="1600" kern="100" dirty="0">
              <a:effectLst/>
              <a:latin typeface="+mj-lt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kern="0" dirty="0">
                <a:solidFill>
                  <a:srgbClr val="00FF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  +</a:t>
            </a:r>
            <a:r>
              <a:rPr lang="en-US" sz="1600" kern="0" dirty="0" err="1"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get_bz_k_points</a:t>
            </a:r>
            <a:r>
              <a:rPr lang="en-US" sz="1600" kern="0" dirty="0"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en-US" sz="1600" kern="100" dirty="0">
              <a:effectLst/>
              <a:latin typeface="+mj-lt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kern="0" dirty="0"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US" sz="1600" kern="0" dirty="0">
                <a:solidFill>
                  <a:srgbClr val="00FF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+</a:t>
            </a:r>
            <a:r>
              <a:rPr lang="en-US" sz="1600" kern="0" dirty="0" err="1"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get_density</a:t>
            </a:r>
            <a:r>
              <a:rPr lang="en-US" sz="1600" kern="0" dirty="0"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en-US" sz="1600" kern="100" dirty="0">
              <a:effectLst/>
              <a:latin typeface="+mj-lt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kern="0" dirty="0"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US" sz="1600" kern="0" dirty="0">
                <a:solidFill>
                  <a:srgbClr val="00FF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+</a:t>
            </a:r>
            <a:r>
              <a:rPr lang="en-US" sz="1600" kern="0" dirty="0" err="1"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get_effective_potential</a:t>
            </a:r>
            <a:r>
              <a:rPr lang="en-US" sz="1600" kern="0" dirty="0"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en-US" sz="1600" kern="100" dirty="0">
              <a:effectLst/>
              <a:latin typeface="+mj-lt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kern="0" dirty="0"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US" sz="1600" kern="0" dirty="0">
                <a:solidFill>
                  <a:srgbClr val="00FF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+</a:t>
            </a:r>
            <a:r>
              <a:rPr lang="en-US" sz="1600" kern="0" dirty="0" err="1"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get_eigenvalues</a:t>
            </a:r>
            <a:r>
              <a:rPr lang="en-US" sz="1600" kern="0" dirty="0"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en-US" sz="1600" kern="100" dirty="0">
              <a:effectLst/>
              <a:latin typeface="+mj-lt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kern="0" dirty="0"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US" sz="1600" kern="0" dirty="0">
                <a:solidFill>
                  <a:srgbClr val="00FF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+</a:t>
            </a:r>
            <a:r>
              <a:rPr lang="en-US" sz="1600" kern="0" dirty="0" err="1"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get_fermi_level</a:t>
            </a:r>
            <a:r>
              <a:rPr lang="en-US" sz="1600" kern="0" dirty="0"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en-US" sz="1600" kern="100" dirty="0">
              <a:effectLst/>
              <a:latin typeface="+mj-lt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kern="0" dirty="0"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US" sz="1600" kern="0" dirty="0">
                <a:solidFill>
                  <a:srgbClr val="00FF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+</a:t>
            </a:r>
            <a:r>
              <a:rPr lang="en-US" sz="1600" kern="0" dirty="0" err="1"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get_forces</a:t>
            </a:r>
            <a:r>
              <a:rPr lang="en-US" sz="1600" kern="0" dirty="0"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en-US" sz="1600" kern="100" dirty="0">
              <a:effectLst/>
              <a:latin typeface="+mj-lt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kern="0" dirty="0"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US" sz="1600" kern="0" dirty="0">
                <a:solidFill>
                  <a:srgbClr val="00FF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+</a:t>
            </a:r>
            <a:r>
              <a:rPr lang="en-US" sz="1600" kern="0" dirty="0" err="1"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get_ibz_k_points</a:t>
            </a:r>
            <a:r>
              <a:rPr lang="en-US" sz="1600" kern="0" dirty="0"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en-US" sz="1600" kern="100" dirty="0">
              <a:effectLst/>
              <a:latin typeface="+mj-lt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kern="0" dirty="0"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US" sz="1600" kern="0" dirty="0">
                <a:solidFill>
                  <a:srgbClr val="00FF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+</a:t>
            </a:r>
            <a:r>
              <a:rPr lang="en-US" sz="1600" kern="0" dirty="0" err="1"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get_k_point_weights</a:t>
            </a:r>
            <a:r>
              <a:rPr lang="en-US" sz="1600" kern="0" dirty="0"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en-US" sz="1600" kern="100" dirty="0">
              <a:effectLst/>
              <a:latin typeface="+mj-lt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kern="0" dirty="0"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US" sz="1600" kern="0" dirty="0">
                <a:solidFill>
                  <a:srgbClr val="00FF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+</a:t>
            </a:r>
            <a:r>
              <a:rPr lang="en-US" sz="1600" kern="0" dirty="0" err="1"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get_magnetic_moment</a:t>
            </a:r>
            <a:r>
              <a:rPr lang="en-US" sz="1600" kern="0" dirty="0"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en-US" sz="1600" kern="100" dirty="0">
              <a:effectLst/>
              <a:latin typeface="+mj-lt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kern="0" dirty="0"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US" sz="1600" kern="0" dirty="0">
                <a:solidFill>
                  <a:srgbClr val="00FF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+</a:t>
            </a:r>
            <a:r>
              <a:rPr lang="en-US" sz="1600" kern="0" dirty="0" err="1"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get_number_of_bands</a:t>
            </a:r>
            <a:r>
              <a:rPr lang="en-US" sz="1600" kern="0" dirty="0"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en-US" sz="1600" kern="100" dirty="0">
              <a:effectLst/>
              <a:latin typeface="+mj-lt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kern="0" dirty="0"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US" sz="1600" kern="0" dirty="0">
                <a:solidFill>
                  <a:srgbClr val="00FF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+</a:t>
            </a:r>
            <a:r>
              <a:rPr lang="en-US" sz="1600" kern="0" dirty="0" err="1"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get_number_of_grid_points</a:t>
            </a:r>
            <a:r>
              <a:rPr lang="en-US" sz="1600" kern="0" dirty="0"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en-US" sz="1600" kern="100" dirty="0">
              <a:effectLst/>
              <a:latin typeface="+mj-lt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kern="0" dirty="0"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US" sz="1600" kern="0" dirty="0">
                <a:solidFill>
                  <a:srgbClr val="00FF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+</a:t>
            </a:r>
            <a:r>
              <a:rPr lang="en-US" sz="1600" kern="0" dirty="0" err="1"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get_number_of_k_points</a:t>
            </a:r>
            <a:r>
              <a:rPr lang="en-US" sz="1600" kern="0" dirty="0"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en-US" sz="1600" kern="100" dirty="0">
              <a:effectLst/>
              <a:latin typeface="+mj-lt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kern="0" dirty="0"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US" sz="1600" kern="0" dirty="0">
                <a:solidFill>
                  <a:srgbClr val="00FF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+</a:t>
            </a:r>
            <a:r>
              <a:rPr lang="en-US" sz="1600" kern="0" dirty="0" err="1"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get_number_of_spins</a:t>
            </a:r>
            <a:r>
              <a:rPr lang="en-US" sz="1600" kern="0" dirty="0"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en-US" sz="1600" kern="100" dirty="0">
              <a:effectLst/>
              <a:latin typeface="+mj-lt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kern="0" dirty="0"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US" sz="1600" kern="0" dirty="0">
                <a:solidFill>
                  <a:srgbClr val="00FF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+</a:t>
            </a:r>
            <a:r>
              <a:rPr lang="en-US" sz="1600" kern="0" dirty="0" err="1"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get_occupation_numbers</a:t>
            </a:r>
            <a:r>
              <a:rPr lang="en-US" sz="1600" kern="0" dirty="0"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en-US" sz="1600" kern="100" dirty="0">
              <a:effectLst/>
              <a:latin typeface="+mj-lt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kern="0" dirty="0"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US" sz="1600" kern="0" dirty="0">
                <a:solidFill>
                  <a:srgbClr val="00FF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+</a:t>
            </a:r>
            <a:r>
              <a:rPr lang="en-US" sz="1600" kern="0" dirty="0" err="1"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get_potential_energy</a:t>
            </a:r>
            <a:r>
              <a:rPr lang="en-US" sz="1600" kern="0" dirty="0"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en-US" sz="1600" kern="100" dirty="0">
              <a:effectLst/>
              <a:latin typeface="+mj-lt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kern="0" dirty="0"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US" sz="1600" kern="0" dirty="0">
                <a:solidFill>
                  <a:srgbClr val="00FF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+</a:t>
            </a:r>
            <a:r>
              <a:rPr lang="en-US" sz="1600" kern="0" dirty="0" err="1"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get_pseudo_density</a:t>
            </a:r>
            <a:r>
              <a:rPr lang="en-US" sz="1600" kern="0" dirty="0"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en-US" sz="1600" kern="100" dirty="0">
              <a:effectLst/>
              <a:latin typeface="+mj-lt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kern="0" dirty="0"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US" sz="1600" kern="0" dirty="0">
                <a:solidFill>
                  <a:srgbClr val="00FF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+</a:t>
            </a:r>
            <a:r>
              <a:rPr lang="en-US" sz="1600" kern="0" dirty="0" err="1"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get_pseudo_wave_function</a:t>
            </a:r>
            <a:r>
              <a:rPr lang="en-US" sz="1600" kern="0" dirty="0"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en-US" sz="1600" kern="100" dirty="0">
              <a:effectLst/>
              <a:latin typeface="+mj-lt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kern="0" dirty="0"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US" sz="1600" kern="0" dirty="0">
                <a:solidFill>
                  <a:srgbClr val="00FF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+</a:t>
            </a:r>
            <a:r>
              <a:rPr lang="en-US" sz="1600" kern="0" dirty="0" err="1"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get_spin_polarized</a:t>
            </a:r>
            <a:r>
              <a:rPr lang="en-US" sz="1600" kern="0" dirty="0"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en-US" sz="1600" kern="100" dirty="0">
              <a:effectLst/>
              <a:latin typeface="+mj-lt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kern="0" dirty="0"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US" sz="1600" kern="0" dirty="0">
                <a:solidFill>
                  <a:srgbClr val="00FF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+</a:t>
            </a:r>
            <a:r>
              <a:rPr lang="en-US" sz="1600" kern="0" dirty="0" err="1"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get_stress</a:t>
            </a:r>
            <a:r>
              <a:rPr lang="en-US" sz="1600" kern="0" dirty="0"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en-US" sz="1600" kern="100" dirty="0">
              <a:effectLst/>
              <a:latin typeface="+mj-lt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kern="0" dirty="0"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US" sz="1600" kern="0" dirty="0">
                <a:solidFill>
                  <a:srgbClr val="00FF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+</a:t>
            </a:r>
            <a:r>
              <a:rPr lang="en-US" sz="1600" kern="0" dirty="0" err="1"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get_wave_function</a:t>
            </a:r>
            <a:r>
              <a:rPr lang="en-US" sz="1600" kern="0" dirty="0"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en-US" sz="1600" kern="100" dirty="0">
              <a:effectLst/>
              <a:latin typeface="+mj-lt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kern="0" dirty="0"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US" sz="1600" kern="0" dirty="0">
                <a:solidFill>
                  <a:srgbClr val="00FF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+</a:t>
            </a:r>
            <a:r>
              <a:rPr lang="en-US" sz="1600" kern="0" dirty="0" err="1"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get_xc_functional</a:t>
            </a:r>
            <a:r>
              <a:rPr lang="en-US" sz="1600" kern="0" dirty="0"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en-US" sz="1600" kern="100" dirty="0">
              <a:effectLst/>
              <a:latin typeface="+mj-lt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kern="0" dirty="0">
                <a:solidFill>
                  <a:srgbClr val="00FF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  +</a:t>
            </a:r>
            <a:r>
              <a:rPr lang="en-US" sz="1600" kern="0" dirty="0"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rank </a:t>
            </a:r>
            <a:endParaRPr lang="en-US" sz="1600" kern="100" dirty="0">
              <a:effectLst/>
              <a:latin typeface="+mj-lt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D8AAA04F-9AC4-4C59-A9EE-F39554457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1163" y="1901955"/>
            <a:ext cx="6091518" cy="3385542"/>
          </a:xfrm>
          <a:prstGeom prst="rect">
            <a:avLst/>
          </a:prstGeom>
          <a:solidFill>
            <a:srgbClr val="26262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91440" rIns="91440" bIns="914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AF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import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qepy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FFD7AF"/>
              </a:solidFill>
              <a:effectLst/>
              <a:latin typeface="+mj-lt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AF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import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time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75F5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try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AF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from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mpi4py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AF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import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MPI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FFD7AF"/>
              </a:solidFill>
              <a:effectLst/>
              <a:latin typeface="+mj-lt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   comm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75F5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MPI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8A8A8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COMM_WORLD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FFD7AF"/>
              </a:solidFill>
              <a:effectLst/>
              <a:latin typeface="+mj-lt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75F5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except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AF87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Exception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   comm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75F5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78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None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D787AF"/>
              </a:solidFill>
              <a:latin typeface="+mj-lt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AF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from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qepy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8A8A8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calculator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AF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import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QEpyCalculator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FFD7AF"/>
              </a:solidFill>
              <a:effectLst/>
              <a:latin typeface="+mj-lt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calc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75F5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AFAF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QEpyCalculator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F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comm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75F5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comm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F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inputfile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75F5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FAF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FAF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qe_in.in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FAF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F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8080FF"/>
              </a:solidFill>
              <a:effectLst/>
              <a:latin typeface="+mj-lt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energy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75F5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calc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8A8A8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AFAF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get_potential_energy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F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forces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75F5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D7A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calc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8A8A8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AFAF00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get_forces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FF"/>
                </a:solidFill>
                <a:effectLst/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829870-9BED-415E-97ED-EB4E208199AF}"/>
              </a:ext>
            </a:extLst>
          </p:cNvPr>
          <p:cNvSpPr txBox="1"/>
          <p:nvPr/>
        </p:nvSpPr>
        <p:spPr>
          <a:xfrm>
            <a:off x="6311044" y="1280552"/>
            <a:ext cx="52317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Run it with ASE (</a:t>
            </a:r>
            <a:r>
              <a:rPr lang="en-US" sz="2000" dirty="0">
                <a:hlinkClick r:id="rId3"/>
              </a:rPr>
              <a:t>https://</a:t>
            </a:r>
            <a:r>
              <a:rPr lang="en-US" sz="2000" dirty="0" err="1">
                <a:hlinkClick r:id="rId3"/>
              </a:rPr>
              <a:t>wiki.fysik.dtu.dk</a:t>
            </a:r>
            <a:r>
              <a:rPr lang="en-US" sz="2000" dirty="0">
                <a:hlinkClick r:id="rId3"/>
              </a:rPr>
              <a:t>/</a:t>
            </a:r>
            <a:r>
              <a:rPr lang="en-US" sz="2000" dirty="0" err="1">
                <a:hlinkClick r:id="rId3"/>
              </a:rPr>
              <a:t>ase</a:t>
            </a:r>
            <a:r>
              <a:rPr lang="en-US" sz="2000" dirty="0">
                <a:hlinkClick r:id="rId3"/>
              </a:rPr>
              <a:t>/</a:t>
            </a:r>
            <a:r>
              <a:rPr lang="en-US" sz="2000" dirty="0"/>
              <a:t>)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13288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86268-AC4E-D545-B1E8-5888DF490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AIMD with ASE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6D1AE8-9DE0-C14D-9B90-CC6678ABDF6A}"/>
              </a:ext>
            </a:extLst>
          </p:cNvPr>
          <p:cNvSpPr/>
          <p:nvPr/>
        </p:nvSpPr>
        <p:spPr>
          <a:xfrm>
            <a:off x="612743" y="830459"/>
            <a:ext cx="9294828" cy="5878532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>
                <a:solidFill>
                  <a:srgbClr val="87AF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400" b="1" dirty="0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qepy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>
                <a:solidFill>
                  <a:srgbClr val="D75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US" sz="1400" b="1" dirty="0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solidFill>
                  <a:srgbClr val="87AF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400" b="1" dirty="0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mpi4py </a:t>
            </a:r>
            <a:r>
              <a:rPr lang="en-US" sz="1400" b="1" dirty="0">
                <a:solidFill>
                  <a:srgbClr val="87AF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400" b="1" dirty="0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MPI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comm </a:t>
            </a:r>
            <a:r>
              <a:rPr lang="en-US" sz="1400" b="1" dirty="0">
                <a:solidFill>
                  <a:srgbClr val="D75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b="1" dirty="0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MPI</a:t>
            </a:r>
            <a:r>
              <a:rPr lang="en-US" sz="1400" b="1" dirty="0">
                <a:solidFill>
                  <a:srgbClr val="A8A8A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dirty="0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COMM_WORLD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>
                <a:solidFill>
                  <a:srgbClr val="D75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</a:t>
            </a:r>
            <a:r>
              <a:rPr lang="en-US" sz="1400" b="1" dirty="0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87AF8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en-US" sz="1400" b="1" dirty="0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comm </a:t>
            </a:r>
            <a:r>
              <a:rPr lang="en-US" sz="1400" b="1" dirty="0">
                <a:solidFill>
                  <a:srgbClr val="D75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b="1" dirty="0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D78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>
                <a:solidFill>
                  <a:srgbClr val="87AF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400" b="1" dirty="0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qepy</a:t>
            </a:r>
            <a:r>
              <a:rPr lang="en-US" sz="1400" b="1" dirty="0" err="1">
                <a:solidFill>
                  <a:srgbClr val="A8A8A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dirty="0" err="1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calculator</a:t>
            </a:r>
            <a:r>
              <a:rPr lang="en-US" sz="1400" b="1" dirty="0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87AF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400" b="1" dirty="0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QEpyCalculator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>
                <a:solidFill>
                  <a:srgbClr val="87AF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400" b="1" dirty="0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ase</a:t>
            </a:r>
            <a:r>
              <a:rPr lang="en-US" sz="1400" b="1" dirty="0" err="1">
                <a:solidFill>
                  <a:srgbClr val="A8A8A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dirty="0" err="1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>
                <a:solidFill>
                  <a:srgbClr val="87AF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400" b="1" dirty="0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ase</a:t>
            </a:r>
            <a:r>
              <a:rPr lang="en-US" sz="1400" b="1" dirty="0" err="1">
                <a:solidFill>
                  <a:srgbClr val="A8A8A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dirty="0" err="1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</a:t>
            </a:r>
            <a:r>
              <a:rPr lang="en-US" sz="1400" b="1" dirty="0" err="1">
                <a:solidFill>
                  <a:srgbClr val="A8A8A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dirty="0" err="1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trajectory</a:t>
            </a:r>
            <a:r>
              <a:rPr lang="en-US" sz="1400" b="1" dirty="0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87AF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400" b="1" dirty="0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Trajectory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>
                <a:solidFill>
                  <a:srgbClr val="87AF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400" b="1" dirty="0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ase</a:t>
            </a:r>
            <a:r>
              <a:rPr lang="en-US" sz="1400" b="1" dirty="0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87AF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400" b="1" dirty="0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units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>
                <a:solidFill>
                  <a:srgbClr val="87AF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400" b="1" dirty="0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ase</a:t>
            </a:r>
            <a:r>
              <a:rPr lang="en-US" sz="1400" b="1" dirty="0" err="1">
                <a:solidFill>
                  <a:srgbClr val="A8A8A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dirty="0" err="1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md</a:t>
            </a:r>
            <a:r>
              <a:rPr lang="en-US" sz="1400" b="1" dirty="0" err="1">
                <a:solidFill>
                  <a:srgbClr val="A8A8A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dirty="0" err="1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andersen</a:t>
            </a:r>
            <a:r>
              <a:rPr lang="en-US" sz="1400" b="1" dirty="0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87AF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400" b="1" dirty="0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Andersen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>
                <a:solidFill>
                  <a:srgbClr val="87AF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400" b="1" dirty="0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ase</a:t>
            </a:r>
            <a:r>
              <a:rPr lang="en-US" sz="1400" b="1" dirty="0" err="1">
                <a:solidFill>
                  <a:srgbClr val="A8A8A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dirty="0" err="1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md</a:t>
            </a:r>
            <a:r>
              <a:rPr lang="en-US" sz="1400" b="1" dirty="0" err="1">
                <a:solidFill>
                  <a:srgbClr val="A8A8A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dirty="0" err="1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velocitydistribution</a:t>
            </a:r>
            <a:r>
              <a:rPr lang="en-US" sz="1400" b="1" dirty="0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87AF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400" b="1" dirty="0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MaxwellBoltzmannDistribution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 err="1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inputfile</a:t>
            </a:r>
            <a:r>
              <a:rPr lang="en-US" sz="1400" b="1" dirty="0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D75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b="1" dirty="0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AFAF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400" b="1" dirty="0" err="1">
                <a:solidFill>
                  <a:srgbClr val="AFAF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qe_in.in</a:t>
            </a:r>
            <a:r>
              <a:rPr lang="en-US" sz="1400" b="1" dirty="0">
                <a:solidFill>
                  <a:srgbClr val="AFAF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 </a:t>
            </a:r>
            <a:r>
              <a:rPr lang="en-US" sz="1400" b="1" dirty="0">
                <a:solidFill>
                  <a:srgbClr val="D75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b="1" dirty="0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AFAF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QEpyCalculator</a:t>
            </a:r>
            <a:r>
              <a:rPr lang="en-US" sz="1400" b="1" dirty="0">
                <a:solidFill>
                  <a:srgbClr val="808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 </a:t>
            </a:r>
            <a:r>
              <a:rPr lang="en-US" sz="1400" b="1" dirty="0">
                <a:solidFill>
                  <a:srgbClr val="D75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b="1" dirty="0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</a:t>
            </a:r>
            <a:r>
              <a:rPr lang="en-US" sz="1400" b="1" dirty="0">
                <a:solidFill>
                  <a:srgbClr val="808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b="1" dirty="0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inputfile</a:t>
            </a:r>
            <a:r>
              <a:rPr lang="en-US" sz="1400" b="1" dirty="0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D75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b="1" dirty="0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inputfile</a:t>
            </a:r>
            <a:r>
              <a:rPr lang="en-US" sz="1400" b="1" dirty="0">
                <a:solidFill>
                  <a:srgbClr val="808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atoms </a:t>
            </a:r>
            <a:r>
              <a:rPr lang="en-US" sz="1400" b="1" dirty="0">
                <a:solidFill>
                  <a:srgbClr val="D75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b="1" dirty="0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ase</a:t>
            </a:r>
            <a:r>
              <a:rPr lang="en-US" sz="1400" b="1" dirty="0" err="1">
                <a:solidFill>
                  <a:srgbClr val="A8A8A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dirty="0" err="1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</a:t>
            </a:r>
            <a:r>
              <a:rPr lang="en-US" sz="1400" b="1" dirty="0" err="1">
                <a:solidFill>
                  <a:srgbClr val="A8A8A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dirty="0" err="1">
                <a:solidFill>
                  <a:srgbClr val="AFAF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US" sz="1400" b="1" dirty="0">
                <a:solidFill>
                  <a:srgbClr val="808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inputfile</a:t>
            </a:r>
            <a:r>
              <a:rPr lang="en-US" sz="1400" b="1" dirty="0">
                <a:solidFill>
                  <a:srgbClr val="808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b="1" dirty="0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FF87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en-US" sz="1400" b="1" dirty="0">
                <a:solidFill>
                  <a:srgbClr val="D75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b="1" dirty="0">
                <a:solidFill>
                  <a:srgbClr val="AFAF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'espresso-in'</a:t>
            </a:r>
            <a:r>
              <a:rPr lang="en-US" sz="1400" b="1" dirty="0">
                <a:solidFill>
                  <a:srgbClr val="808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 err="1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atoms</a:t>
            </a:r>
            <a:r>
              <a:rPr lang="en-US" sz="1400" b="1" dirty="0" err="1">
                <a:solidFill>
                  <a:srgbClr val="A8A8A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dirty="0" err="1">
                <a:solidFill>
                  <a:srgbClr val="AFAF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set_calculator</a:t>
            </a:r>
            <a:r>
              <a:rPr lang="en-US" sz="1400" b="1" dirty="0">
                <a:solidFill>
                  <a:srgbClr val="808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</a:t>
            </a:r>
            <a:r>
              <a:rPr lang="en-US" sz="1400" b="1" dirty="0">
                <a:solidFill>
                  <a:srgbClr val="808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sz="1400" b="1" dirty="0">
                <a:solidFill>
                  <a:srgbClr val="D75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b="1" dirty="0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D78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340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 err="1">
                <a:solidFill>
                  <a:srgbClr val="AFAF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MaxwellBoltzmannDistribution</a:t>
            </a:r>
            <a:r>
              <a:rPr lang="en-US" sz="1400" b="1" dirty="0">
                <a:solidFill>
                  <a:srgbClr val="808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atoms</a:t>
            </a:r>
            <a:r>
              <a:rPr lang="en-US" sz="1400" b="1" dirty="0">
                <a:solidFill>
                  <a:srgbClr val="808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b="1" dirty="0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temperature_K</a:t>
            </a:r>
            <a:r>
              <a:rPr lang="en-US" sz="1400" b="1" dirty="0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D75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b="1" dirty="0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US" sz="1400" b="1" dirty="0">
                <a:solidFill>
                  <a:srgbClr val="808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b="1" dirty="0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force_temp</a:t>
            </a:r>
            <a:r>
              <a:rPr lang="en-US" sz="1400" b="1" dirty="0">
                <a:solidFill>
                  <a:srgbClr val="D75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b="1" dirty="0">
                <a:solidFill>
                  <a:srgbClr val="D78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1400" b="1" dirty="0">
                <a:solidFill>
                  <a:srgbClr val="808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 err="1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dyn</a:t>
            </a:r>
            <a:r>
              <a:rPr lang="en-US" sz="1400" b="1" dirty="0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D75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b="1" dirty="0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AFAF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Andersen</a:t>
            </a:r>
            <a:r>
              <a:rPr lang="en-US" sz="1400" b="1" dirty="0">
                <a:solidFill>
                  <a:srgbClr val="808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atoms</a:t>
            </a:r>
            <a:r>
              <a:rPr lang="en-US" sz="1400" b="1" dirty="0">
                <a:solidFill>
                  <a:srgbClr val="808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b="1" dirty="0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D78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1.5</a:t>
            </a:r>
            <a:r>
              <a:rPr lang="en-US" sz="1400" b="1" dirty="0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D75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400" b="1" dirty="0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units</a:t>
            </a:r>
            <a:r>
              <a:rPr lang="en-US" sz="1400" b="1" dirty="0" err="1">
                <a:solidFill>
                  <a:srgbClr val="A8A8A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dirty="0" err="1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fs</a:t>
            </a:r>
            <a:r>
              <a:rPr lang="en-US" sz="1400" b="1" dirty="0">
                <a:solidFill>
                  <a:srgbClr val="808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b="1" dirty="0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temperature_K</a:t>
            </a:r>
            <a:r>
              <a:rPr lang="en-US" sz="1400" b="1" dirty="0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D75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b="1" dirty="0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US" sz="1400" b="1" dirty="0">
                <a:solidFill>
                  <a:srgbClr val="808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b="1" dirty="0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andersen_prob</a:t>
            </a:r>
            <a:r>
              <a:rPr lang="en-US" sz="1400" b="1" dirty="0">
                <a:solidFill>
                  <a:srgbClr val="D75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b="1" dirty="0">
                <a:solidFill>
                  <a:srgbClr val="D78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0.02</a:t>
            </a:r>
            <a:r>
              <a:rPr lang="en-US" sz="1400" b="1" dirty="0">
                <a:solidFill>
                  <a:srgbClr val="808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 err="1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traj</a:t>
            </a:r>
            <a:r>
              <a:rPr lang="en-US" sz="1400" b="1" dirty="0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D75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b="1" dirty="0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AFAF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Trajectory</a:t>
            </a:r>
            <a:r>
              <a:rPr lang="en-US" sz="1400" b="1" dirty="0">
                <a:solidFill>
                  <a:srgbClr val="808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>
                <a:solidFill>
                  <a:srgbClr val="AFAF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b="1" dirty="0" err="1">
                <a:solidFill>
                  <a:srgbClr val="AFAF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md.traj</a:t>
            </a:r>
            <a:r>
              <a:rPr lang="en-US" sz="1400" b="1" dirty="0">
                <a:solidFill>
                  <a:srgbClr val="AFAF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400" b="1" dirty="0">
                <a:solidFill>
                  <a:srgbClr val="808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b="1" dirty="0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AFAF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"w"</a:t>
            </a:r>
            <a:r>
              <a:rPr lang="en-US" sz="1400" b="1" dirty="0">
                <a:solidFill>
                  <a:srgbClr val="808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b="1" dirty="0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atoms</a:t>
            </a:r>
            <a:r>
              <a:rPr lang="en-US" sz="1400" b="1" dirty="0">
                <a:solidFill>
                  <a:srgbClr val="808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 err="1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dyn</a:t>
            </a:r>
            <a:r>
              <a:rPr lang="en-US" sz="1400" b="1" dirty="0" err="1">
                <a:solidFill>
                  <a:srgbClr val="A8A8A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dirty="0" err="1">
                <a:solidFill>
                  <a:srgbClr val="AFAF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attach</a:t>
            </a:r>
            <a:r>
              <a:rPr lang="en-US" sz="1400" b="1" dirty="0">
                <a:solidFill>
                  <a:srgbClr val="808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traj</a:t>
            </a:r>
            <a:r>
              <a:rPr lang="en-US" sz="1400" b="1" dirty="0" err="1">
                <a:solidFill>
                  <a:srgbClr val="A8A8A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dirty="0" err="1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US" sz="1400" b="1" dirty="0">
                <a:solidFill>
                  <a:srgbClr val="808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b="1" dirty="0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interval</a:t>
            </a:r>
            <a:r>
              <a:rPr lang="en-US" sz="1400" b="1" dirty="0">
                <a:solidFill>
                  <a:srgbClr val="D75F5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b="1" dirty="0">
                <a:solidFill>
                  <a:srgbClr val="D78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400" b="1" dirty="0">
                <a:solidFill>
                  <a:srgbClr val="808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 err="1">
                <a:solidFill>
                  <a:srgbClr val="FFD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dyn</a:t>
            </a:r>
            <a:r>
              <a:rPr lang="en-US" sz="1400" b="1" dirty="0" err="1">
                <a:solidFill>
                  <a:srgbClr val="A8A8A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dirty="0" err="1">
                <a:solidFill>
                  <a:srgbClr val="AFAF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US" sz="1400" b="1" dirty="0">
                <a:solidFill>
                  <a:srgbClr val="808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>
                <a:solidFill>
                  <a:srgbClr val="D787A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400" b="1" dirty="0">
                <a:solidFill>
                  <a:srgbClr val="808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219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05F62-910C-FC4E-94AE-C5BB94A93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applications with </a:t>
            </a:r>
            <a:r>
              <a:rPr lang="en-US" dirty="0" err="1"/>
              <a:t>QEpy</a:t>
            </a:r>
            <a:r>
              <a:rPr lang="en-US" dirty="0"/>
              <a:t>: nonadiabatic dynamics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595C36-3E04-C64D-90B7-8A741B737A64}"/>
              </a:ext>
            </a:extLst>
          </p:cNvPr>
          <p:cNvSpPr txBox="1"/>
          <p:nvPr/>
        </p:nvSpPr>
        <p:spPr>
          <a:xfrm>
            <a:off x="3290347" y="2120448"/>
            <a:ext cx="84880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Some versions of nonadiabatic dynamics require the computation of overlaps between KS orbitals at consecutive time steps. </a:t>
            </a:r>
            <a:r>
              <a:rPr lang="en-US" sz="2400" dirty="0" err="1"/>
              <a:t>QEpy</a:t>
            </a:r>
            <a:r>
              <a:rPr lang="en-US" sz="2400" dirty="0"/>
              <a:t> can provide the needed quantities easily with just a few lines of code.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Let’s look at a </a:t>
            </a:r>
            <a:r>
              <a:rPr lang="en-US" sz="2400" dirty="0" err="1"/>
              <a:t>Jupyter</a:t>
            </a:r>
            <a:r>
              <a:rPr lang="en-US" sz="2400" dirty="0"/>
              <a:t> Notebook: </a:t>
            </a:r>
            <a:r>
              <a:rPr lang="en-US" sz="2400" i="1" dirty="0"/>
              <a:t>Materials/</a:t>
            </a:r>
            <a:r>
              <a:rPr lang="en-US" sz="2400" i="1" dirty="0" err="1"/>
              <a:t>jupyter-nvt</a:t>
            </a:r>
            <a:endParaRPr lang="en-US" sz="2400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7811DB-0997-6049-A1E6-751BEC7A67AB}"/>
              </a:ext>
            </a:extLst>
          </p:cNvPr>
          <p:cNvSpPr txBox="1"/>
          <p:nvPr/>
        </p:nvSpPr>
        <p:spPr>
          <a:xfrm>
            <a:off x="2392837" y="1391523"/>
            <a:ext cx="10283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QEpy</a:t>
            </a:r>
            <a:r>
              <a:rPr lang="en-US" sz="2400" dirty="0"/>
              <a:t> is designed to help you run nonstandard workflows: NAMD!</a:t>
            </a:r>
          </a:p>
        </p:txBody>
      </p:sp>
      <p:pic>
        <p:nvPicPr>
          <p:cNvPr id="2052" name="Picture 4" descr="An avoided crossing and a schematic drawing of the diabatic (fast) and... |  Download Scientific Diagram">
            <a:extLst>
              <a:ext uri="{FF2B5EF4-FFF2-40B4-BE49-F238E27FC236}">
                <a16:creationId xmlns:a16="http://schemas.microsoft.com/office/drawing/2014/main" id="{A127F910-BF83-0D4B-92C3-31FF437801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0" t="3048" r="3225"/>
          <a:stretch/>
        </p:blipFill>
        <p:spPr bwMode="auto">
          <a:xfrm>
            <a:off x="252490" y="1391523"/>
            <a:ext cx="2903664" cy="2091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7317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80F81-81FF-3E44-B8DB-8C7689A42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compilation of </a:t>
            </a:r>
            <a:r>
              <a:rPr lang="en-US" dirty="0" err="1"/>
              <a:t>QEpy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0A8FB5-3A73-5849-923D-0AF2A13AFCF2}"/>
              </a:ext>
            </a:extLst>
          </p:cNvPr>
          <p:cNvSpPr txBox="1"/>
          <p:nvPr/>
        </p:nvSpPr>
        <p:spPr>
          <a:xfrm>
            <a:off x="289707" y="3303105"/>
            <a:ext cx="4404469" cy="10156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/>
              <a:t>QEpy</a:t>
            </a:r>
            <a:r>
              <a:rPr lang="en-US" sz="2000" dirty="0"/>
              <a:t> can easily include additional QE routines/quantities as Python methods/quantities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EAF5CF1-C689-1248-9FE3-105379311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4176" y="1441722"/>
            <a:ext cx="7299704" cy="3539430"/>
          </a:xfrm>
          <a:prstGeom prst="rect">
            <a:avLst/>
          </a:prstGeom>
          <a:solidFill>
            <a:srgbClr val="26262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AFAF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QEDIR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AFAF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$(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75F5F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AFAF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${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AFAF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qedir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AFAF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}, ../../../)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87AF87"/>
              </a:solidFill>
              <a:effectLst/>
              <a:latin typeface="Times New Roman" panose="02020603050405020304" pitchFamily="18" charset="0"/>
              <a:ea typeface="Courier New" panose="02070309020205020404" pitchFamily="49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AF87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include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AFAF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${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AFAF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QEDIR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AFAF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make.inc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FFD7AF"/>
              </a:solidFill>
              <a:effectLst/>
              <a:latin typeface="Times New Roman" panose="02020603050405020304" pitchFamily="18" charset="0"/>
              <a:ea typeface="Courier New" panose="02070309020205020404" pitchFamily="49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FFD7AF"/>
              </a:solidFill>
              <a:effectLst/>
              <a:latin typeface="Times New Roman" panose="02020603050405020304" pitchFamily="18" charset="0"/>
              <a:ea typeface="Courier New" panose="02070309020205020404" pitchFamily="49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AFAF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MODULES_SOURCES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= constants.f90 cell_base.f90 ions_base.f90 \ wavefunctions.f90 funct.f90</a:t>
            </a:r>
            <a:r>
              <a:rPr lang="en-US" altLang="en-US" sz="1600" dirty="0">
                <a:solidFill>
                  <a:srgbClr val="FFD7AF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recvec.f90 control_flags.f90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AFAF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MODULES_FILES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AFAF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$(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D75F5F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addprefix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AFAF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${QEDIR}/Modules/,${MODULES_SOURCES})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FFD7AF"/>
              </a:solidFill>
              <a:effectLst/>
              <a:latin typeface="Times New Roman" panose="02020603050405020304" pitchFamily="18" charset="0"/>
              <a:ea typeface="Courier New" panose="02070309020205020404" pitchFamily="49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FFD7AF"/>
              </a:solidFill>
              <a:latin typeface="Times New Roman" panose="02020603050405020304" pitchFamily="18" charset="0"/>
              <a:ea typeface="Courier New" panose="02070309020205020404" pitchFamily="49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AFAF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PW_SOURCES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= pwcom.f90 scf_mod.f90 read_file_new.f90 punch.f90 \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atomic_wfc_mod.f90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close_files.f90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stress.f90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electrons.f90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FFD7AF"/>
              </a:solidFill>
              <a:effectLst/>
              <a:latin typeface="Times New Roman" panose="02020603050405020304" pitchFamily="18" charset="0"/>
              <a:ea typeface="Courier New" panose="02070309020205020404" pitchFamily="49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AFAF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PW_FILES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AFAF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$(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D75F5F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addprefix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AFAF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${QEDIR}/PW/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AFAF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src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AFAF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/,${PW_SOURCES})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FFD7AF"/>
              </a:solidFill>
              <a:effectLst/>
              <a:latin typeface="Times New Roman" panose="02020603050405020304" pitchFamily="18" charset="0"/>
              <a:ea typeface="Courier New" panose="02070309020205020404" pitchFamily="49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A8A8A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#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A8A8A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QE_FILES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A8A8A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is the final list to wrap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FFD7AF"/>
              </a:solidFill>
              <a:effectLst/>
              <a:latin typeface="Times New Roman" panose="02020603050405020304" pitchFamily="18" charset="0"/>
              <a:ea typeface="Courier New" panose="02070309020205020404" pitchFamily="49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AFAF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QE_FILES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AFAF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${MODULES_FILES}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AFAF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${PW_FILES}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1E48FE-D361-AA42-8C1C-155E29354076}"/>
              </a:ext>
            </a:extLst>
          </p:cNvPr>
          <p:cNvSpPr txBox="1"/>
          <p:nvPr/>
        </p:nvSpPr>
        <p:spPr>
          <a:xfrm>
            <a:off x="9045071" y="1487616"/>
            <a:ext cx="35927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 err="1">
                <a:solidFill>
                  <a:schemeClr val="bg1"/>
                </a:solidFill>
              </a:rPr>
              <a:t>make.qe.inc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7B2784-5D2B-CD4A-9B02-C55E11535D75}"/>
              </a:ext>
            </a:extLst>
          </p:cNvPr>
          <p:cNvSpPr txBox="1"/>
          <p:nvPr/>
        </p:nvSpPr>
        <p:spPr>
          <a:xfrm>
            <a:off x="4602589" y="5266800"/>
            <a:ext cx="7055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/>
                <a:ea typeface="Microsoft YaHei"/>
                <a:cs typeface="+mn-cs"/>
              </a:rPr>
              <a:t>You can put any files you want to wrap to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MODULES_SOURCES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7AFAF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/>
                <a:ea typeface="Microsoft YaHei"/>
              </a:rPr>
              <a:t>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7AFAF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PW_SOURCES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/>
                <a:ea typeface="Microsoft YaHei"/>
              </a:rPr>
              <a:t>without </a:t>
            </a:r>
            <a:r>
              <a:rPr lang="en-US" sz="2000" dirty="0">
                <a:latin typeface="Times New Roman"/>
                <a:ea typeface="Microsoft YaHei"/>
              </a:rPr>
              <a:t>any modification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/>
                <a:ea typeface="Microsoft YaHei"/>
                <a:cs typeface="+mn-cs"/>
              </a:rPr>
              <a:t>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7AFAF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prstClr val="black"/>
              </a:solidFill>
              <a:latin typeface="Times New Roman"/>
              <a:ea typeface="Microsoft YaHei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45250E8-8EDC-E441-B4A7-9D9931559D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707" y="2250344"/>
            <a:ext cx="2243433" cy="9540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9FB378-03AC-D74D-82D1-523B00F27494}"/>
              </a:ext>
            </a:extLst>
          </p:cNvPr>
          <p:cNvSpPr txBox="1"/>
          <p:nvPr/>
        </p:nvSpPr>
        <p:spPr>
          <a:xfrm>
            <a:off x="2240110" y="2434965"/>
            <a:ext cx="20665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" pitchFamily="2" charset="0"/>
              </a:rPr>
              <a:t>+=</a:t>
            </a:r>
            <a:r>
              <a:rPr lang="en-US" sz="1100" dirty="0">
                <a:latin typeface="Courier" pitchFamily="2" charset="0"/>
              </a:rPr>
              <a:t> </a:t>
            </a:r>
            <a:r>
              <a:rPr lang="en-US" sz="3200" dirty="0">
                <a:latin typeface="Courier" pitchFamily="2" charset="0"/>
              </a:rPr>
              <a:t>*.f90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F3204A-0A3B-0A46-AD3C-EB21D20805D0}"/>
              </a:ext>
            </a:extLst>
          </p:cNvPr>
          <p:cNvSpPr/>
          <p:nvPr/>
        </p:nvSpPr>
        <p:spPr>
          <a:xfrm>
            <a:off x="170245" y="2163098"/>
            <a:ext cx="4336026" cy="2231922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452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42D74-FC3F-FE46-A98D-3A6107FFF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7FB8C3-B99E-E747-8172-A4443F910696}"/>
              </a:ext>
            </a:extLst>
          </p:cNvPr>
          <p:cNvSpPr txBox="1"/>
          <p:nvPr/>
        </p:nvSpPr>
        <p:spPr>
          <a:xfrm>
            <a:off x="2352827" y="1424960"/>
            <a:ext cx="74863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Hope you enjoyed it, thank you!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D7B07D-9EC7-7843-92F9-1AB89C2685A8}"/>
              </a:ext>
            </a:extLst>
          </p:cNvPr>
          <p:cNvSpPr txBox="1"/>
          <p:nvPr/>
        </p:nvSpPr>
        <p:spPr>
          <a:xfrm>
            <a:off x="4982905" y="2887686"/>
            <a:ext cx="411843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@</a:t>
            </a:r>
            <a:r>
              <a:rPr lang="en-US" sz="4400" dirty="0" err="1">
                <a:solidFill>
                  <a:srgbClr val="0070C0"/>
                </a:solidFill>
              </a:rPr>
              <a:t>MikPavanello</a:t>
            </a:r>
            <a:endParaRPr lang="en-US" sz="4400" dirty="0">
              <a:solidFill>
                <a:srgbClr val="0070C0"/>
              </a:solidFill>
            </a:endParaRPr>
          </a:p>
          <a:p>
            <a:r>
              <a:rPr lang="en-US" sz="4400" dirty="0">
                <a:solidFill>
                  <a:srgbClr val="0070C0"/>
                </a:solidFill>
              </a:rPr>
              <a:t>@</a:t>
            </a:r>
            <a:r>
              <a:rPr lang="en-US" sz="4400" dirty="0" err="1">
                <a:solidFill>
                  <a:srgbClr val="0070C0"/>
                </a:solidFill>
              </a:rPr>
              <a:t>XuechengShao</a:t>
            </a:r>
            <a:endParaRPr lang="en-US" sz="4400" dirty="0">
              <a:solidFill>
                <a:srgbClr val="0070C0"/>
              </a:solidFill>
            </a:endParaRPr>
          </a:p>
          <a:p>
            <a:r>
              <a:rPr lang="en-US" sz="4400" dirty="0">
                <a:solidFill>
                  <a:srgbClr val="0070C0"/>
                </a:solidFill>
              </a:rPr>
              <a:t>@</a:t>
            </a:r>
            <a:r>
              <a:rPr lang="en-US" sz="4400" dirty="0" err="1">
                <a:solidFill>
                  <a:srgbClr val="0070C0"/>
                </a:solidFill>
              </a:rPr>
              <a:t>alesgeno</a:t>
            </a:r>
            <a:endParaRPr lang="en-US" sz="4400" dirty="0">
              <a:solidFill>
                <a:srgbClr val="0070C0"/>
              </a:solidFill>
            </a:endParaRPr>
          </a:p>
        </p:txBody>
      </p:sp>
      <p:pic>
        <p:nvPicPr>
          <p:cNvPr id="1028" name="Picture 4" descr="logo-rond-twitter - Danone Institute">
            <a:extLst>
              <a:ext uri="{FF2B5EF4-FFF2-40B4-BE49-F238E27FC236}">
                <a16:creationId xmlns:a16="http://schemas.microsoft.com/office/drawing/2014/main" id="{99278B36-28D9-EA4A-B24B-428153C6D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504" y="2887686"/>
            <a:ext cx="2194401" cy="219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599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DFC62-1E4D-6C45-90FF-4F5B6A20C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Quantum ESPRESSO in Python?</a:t>
            </a:r>
          </a:p>
        </p:txBody>
      </p:sp>
      <p:pic>
        <p:nvPicPr>
          <p:cNvPr id="3074" name="Picture 2" descr="Did cavemen use toothpicks?">
            <a:extLst>
              <a:ext uri="{FF2B5EF4-FFF2-40B4-BE49-F238E27FC236}">
                <a16:creationId xmlns:a16="http://schemas.microsoft.com/office/drawing/2014/main" id="{9341B32F-AF02-174D-8A33-840C11FDD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339" y="1342561"/>
            <a:ext cx="3440979" cy="2580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Voltron: Legendary Defender feels like a return for Saturday morning  cartoons | The Verge">
            <a:extLst>
              <a:ext uri="{FF2B5EF4-FFF2-40B4-BE49-F238E27FC236}">
                <a16:creationId xmlns:a16="http://schemas.microsoft.com/office/drawing/2014/main" id="{C41587C8-658B-6745-A4A1-2B089ED8F5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08"/>
          <a:stretch/>
        </p:blipFill>
        <p:spPr bwMode="auto">
          <a:xfrm>
            <a:off x="7311339" y="1090485"/>
            <a:ext cx="3873911" cy="3033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37A763B-027D-0A41-8ED3-72805AA7525B}"/>
              </a:ext>
            </a:extLst>
          </p:cNvPr>
          <p:cNvSpPr/>
          <p:nvPr/>
        </p:nvSpPr>
        <p:spPr>
          <a:xfrm>
            <a:off x="348360" y="392329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Make an input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Run it… collect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5568CA-822B-104B-BC69-11EC8662AA8E}"/>
              </a:ext>
            </a:extLst>
          </p:cNvPr>
          <p:cNvSpPr txBox="1"/>
          <p:nvPr/>
        </p:nvSpPr>
        <p:spPr>
          <a:xfrm>
            <a:off x="3301236" y="1090485"/>
            <a:ext cx="16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#$@%@#$%@</a:t>
            </a:r>
          </a:p>
        </p:txBody>
      </p:sp>
      <p:sp>
        <p:nvSpPr>
          <p:cNvPr id="9" name="Oval Callout 8">
            <a:extLst>
              <a:ext uri="{FF2B5EF4-FFF2-40B4-BE49-F238E27FC236}">
                <a16:creationId xmlns:a16="http://schemas.microsoft.com/office/drawing/2014/main" id="{23EE95BC-ABE0-3945-83B9-1A9A5B3B6C5A}"/>
              </a:ext>
            </a:extLst>
          </p:cNvPr>
          <p:cNvSpPr/>
          <p:nvPr/>
        </p:nvSpPr>
        <p:spPr>
          <a:xfrm>
            <a:off x="3180844" y="928922"/>
            <a:ext cx="1886673" cy="701533"/>
          </a:xfrm>
          <a:prstGeom prst="wedgeEllipseCallout">
            <a:avLst/>
          </a:prstGeom>
          <a:noFill/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0A9AD8-F986-1E41-AACC-7FBBE9CDD44F}"/>
              </a:ext>
            </a:extLst>
          </p:cNvPr>
          <p:cNvSpPr/>
          <p:nvPr/>
        </p:nvSpPr>
        <p:spPr>
          <a:xfrm>
            <a:off x="348360" y="4531545"/>
            <a:ext cx="671745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Can I add an external potential of my choice to QE?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Can I run AIMD with the latest-gen thermostat?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or functional?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or do something not among the keywords?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or have access to density and wavefunctions during an SCF?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91759B-8B22-5D46-BDCB-386B7DCBE7C3}"/>
              </a:ext>
            </a:extLst>
          </p:cNvPr>
          <p:cNvSpPr txBox="1"/>
          <p:nvPr/>
        </p:nvSpPr>
        <p:spPr>
          <a:xfrm>
            <a:off x="8856712" y="4529006"/>
            <a:ext cx="7831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Yes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76C0FB-917C-F144-A316-87F773AFCCFE}"/>
              </a:ext>
            </a:extLst>
          </p:cNvPr>
          <p:cNvSpPr txBox="1"/>
          <p:nvPr/>
        </p:nvSpPr>
        <p:spPr>
          <a:xfrm>
            <a:off x="1199909" y="6109290"/>
            <a:ext cx="9792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With basic programming skills, any workflow is accessible with </a:t>
            </a:r>
            <a:r>
              <a:rPr lang="en-US" sz="2400" dirty="0" err="1"/>
              <a:t>QEpy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26618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6740-49DE-41A1-A32E-DA01FB3D5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Installation of </a:t>
            </a:r>
            <a:r>
              <a:rPr lang="en-US" altLang="zh-CN" dirty="0" err="1"/>
              <a:t>QEpy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232F97-82B1-4B24-9A62-F087A7146217}"/>
              </a:ext>
            </a:extLst>
          </p:cNvPr>
          <p:cNvSpPr txBox="1"/>
          <p:nvPr/>
        </p:nvSpPr>
        <p:spPr>
          <a:xfrm>
            <a:off x="115783" y="662602"/>
            <a:ext cx="3701837" cy="27663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/>
              <a:t>Requirements</a:t>
            </a:r>
          </a:p>
          <a:p>
            <a:pPr marL="36576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Python &gt;= 3</a:t>
            </a:r>
            <a:r>
              <a:rPr lang="en-US" altLang="zh-CN" dirty="0"/>
              <a:t>.6</a:t>
            </a:r>
            <a:endParaRPr lang="en-US" dirty="0"/>
          </a:p>
          <a:p>
            <a:pPr marL="36576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Numpy</a:t>
            </a:r>
            <a:r>
              <a:rPr lang="en-US" dirty="0"/>
              <a:t> &gt;= 1.18</a:t>
            </a:r>
          </a:p>
          <a:p>
            <a:pPr marL="36576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C</a:t>
            </a:r>
            <a:r>
              <a:rPr lang="en-US" dirty="0"/>
              <a:t>ompiler (GNU or Intel)</a:t>
            </a:r>
          </a:p>
          <a:p>
            <a:pPr marL="36576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f90wrap</a:t>
            </a:r>
            <a:r>
              <a:rPr lang="en-US" dirty="0"/>
              <a:t> &gt;= 0.2.5</a:t>
            </a:r>
          </a:p>
          <a:p>
            <a:pPr marL="36576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Quantum ESPRESSO == 6.5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7E5C7D-E7F1-4B1B-B12B-E44D5863C868}"/>
              </a:ext>
            </a:extLst>
          </p:cNvPr>
          <p:cNvSpPr txBox="1"/>
          <p:nvPr/>
        </p:nvSpPr>
        <p:spPr>
          <a:xfrm>
            <a:off x="4079920" y="768960"/>
            <a:ext cx="7616780" cy="4901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b="1" dirty="0"/>
              <a:t>Installation</a:t>
            </a:r>
          </a:p>
          <a:p>
            <a:pPr marL="36576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QE</a:t>
            </a:r>
          </a:p>
          <a:p>
            <a:pPr marL="731520" lvl="2" indent="-28575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dirty="0">
                <a:ea typeface="Arial" charset="0"/>
                <a:cs typeface="Arial" charset="0"/>
              </a:rPr>
              <a:t>Only support version 6.5 (</a:t>
            </a:r>
            <a:r>
              <a:rPr lang="en-US" dirty="0">
                <a:ea typeface="Arial" charset="0"/>
                <a:cs typeface="Arial" charset="0"/>
                <a:hlinkClick r:id="rId3"/>
              </a:rPr>
              <a:t>https://</a:t>
            </a:r>
            <a:r>
              <a:rPr lang="en-US" dirty="0" err="1">
                <a:ea typeface="Arial" charset="0"/>
                <a:cs typeface="Arial" charset="0"/>
                <a:hlinkClick r:id="rId3"/>
              </a:rPr>
              <a:t>gitlab.com</a:t>
            </a:r>
            <a:r>
              <a:rPr lang="en-US" dirty="0">
                <a:ea typeface="Arial" charset="0"/>
                <a:cs typeface="Arial" charset="0"/>
                <a:hlinkClick r:id="rId3"/>
              </a:rPr>
              <a:t>/QEF/q-e/-/releases/</a:t>
            </a:r>
            <a:r>
              <a:rPr lang="en-US" dirty="0" err="1">
                <a:ea typeface="Arial" charset="0"/>
                <a:cs typeface="Arial" charset="0"/>
                <a:hlinkClick r:id="rId3"/>
              </a:rPr>
              <a:t>qe</a:t>
            </a:r>
            <a:r>
              <a:rPr lang="en-US" dirty="0">
                <a:ea typeface="Arial" charset="0"/>
                <a:cs typeface="Arial" charset="0"/>
                <a:hlinkClick r:id="rId3"/>
              </a:rPr>
              <a:t>-6.5</a:t>
            </a:r>
            <a:r>
              <a:rPr lang="en-US" dirty="0">
                <a:ea typeface="Arial" charset="0"/>
                <a:cs typeface="Arial" charset="0"/>
              </a:rPr>
              <a:t>)</a:t>
            </a:r>
          </a:p>
          <a:p>
            <a:pPr marL="731520" lvl="2" indent="-28575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dirty="0">
                <a:ea typeface="Arial" charset="0"/>
                <a:cs typeface="Arial" charset="0"/>
              </a:rPr>
              <a:t>Need add compiler option '</a:t>
            </a:r>
            <a:r>
              <a:rPr lang="en-US" altLang="zh-CN" dirty="0">
                <a:ea typeface="Arial" charset="0"/>
                <a:cs typeface="Arial" charset="0"/>
              </a:rPr>
              <a:t>-</a:t>
            </a:r>
            <a:r>
              <a:rPr lang="en-US" altLang="zh-CN" dirty="0" err="1">
                <a:ea typeface="Arial" charset="0"/>
                <a:cs typeface="Arial" charset="0"/>
              </a:rPr>
              <a:t>fPIC</a:t>
            </a:r>
            <a:r>
              <a:rPr lang="en-US" dirty="0" err="1">
                <a:ea typeface="Arial" charset="0"/>
                <a:cs typeface="Arial" charset="0"/>
              </a:rPr>
              <a:t>'to</a:t>
            </a:r>
            <a:r>
              <a:rPr lang="en-US" dirty="0">
                <a:ea typeface="Arial" charset="0"/>
                <a:cs typeface="Arial" charset="0"/>
              </a:rPr>
              <a:t> all the FLAGS</a:t>
            </a:r>
          </a:p>
          <a:p>
            <a:pPr marL="1200150" lvl="2" indent="-285750">
              <a:buFont typeface="Times New Roman" panose="02020603050405020304" pitchFamily="18" charset="0"/>
              <a:buChar char="$"/>
            </a:pPr>
            <a:r>
              <a:rPr lang="en-US" b="1" i="1" dirty="0">
                <a:cs typeface="Arial" charset="0"/>
              </a:rPr>
              <a:t>./configure -enable-parallel=yes \</a:t>
            </a:r>
          </a:p>
          <a:p>
            <a:pPr lvl="2"/>
            <a:r>
              <a:rPr lang="en-US" b="1" i="1" dirty="0">
                <a:cs typeface="Arial" charset="0"/>
              </a:rPr>
              <a:t>     </a:t>
            </a:r>
            <a:r>
              <a:rPr lang="en-US" b="1" i="1" dirty="0" err="1">
                <a:cs typeface="Arial" charset="0"/>
              </a:rPr>
              <a:t>CFLAGS</a:t>
            </a:r>
            <a:r>
              <a:rPr lang="en-US" b="1" i="1" dirty="0">
                <a:cs typeface="Arial" charset="0"/>
              </a:rPr>
              <a:t>=-</a:t>
            </a:r>
            <a:r>
              <a:rPr lang="en-US" b="1" i="1" dirty="0" err="1">
                <a:cs typeface="Arial" charset="0"/>
              </a:rPr>
              <a:t>fPIC</a:t>
            </a:r>
            <a:r>
              <a:rPr lang="en-US" b="1" i="1" dirty="0">
                <a:cs typeface="Arial" charset="0"/>
              </a:rPr>
              <a:t> </a:t>
            </a:r>
            <a:r>
              <a:rPr lang="en-US" b="1" i="1" dirty="0" err="1">
                <a:cs typeface="Arial" charset="0"/>
              </a:rPr>
              <a:t>FFLAGS</a:t>
            </a:r>
            <a:r>
              <a:rPr lang="en-US" b="1" i="1" dirty="0">
                <a:cs typeface="Arial" charset="0"/>
              </a:rPr>
              <a:t>=-</a:t>
            </a:r>
            <a:r>
              <a:rPr lang="en-US" b="1" i="1" dirty="0" err="1">
                <a:cs typeface="Arial" charset="0"/>
              </a:rPr>
              <a:t>fPIC</a:t>
            </a:r>
            <a:r>
              <a:rPr lang="en-US" b="1" i="1" dirty="0">
                <a:cs typeface="Arial" charset="0"/>
              </a:rPr>
              <a:t> </a:t>
            </a:r>
            <a:r>
              <a:rPr lang="en-US" b="1" i="1" dirty="0" err="1">
                <a:cs typeface="Arial" charset="0"/>
              </a:rPr>
              <a:t>try_foxflags</a:t>
            </a:r>
            <a:r>
              <a:rPr lang="en-US" b="1" i="1" dirty="0">
                <a:cs typeface="Arial" charset="0"/>
              </a:rPr>
              <a:t>=-</a:t>
            </a:r>
            <a:r>
              <a:rPr lang="en-US" b="1" i="1" dirty="0" err="1">
                <a:cs typeface="Arial" charset="0"/>
              </a:rPr>
              <a:t>fPIC</a:t>
            </a:r>
            <a:endParaRPr lang="en-US" b="1" i="1" dirty="0">
              <a:cs typeface="Arial" charset="0"/>
            </a:endParaRPr>
          </a:p>
          <a:p>
            <a:pPr marL="1200150" lvl="2" indent="-285750">
              <a:buFont typeface="Times New Roman" panose="02020603050405020304" pitchFamily="18" charset="0"/>
              <a:buChar char="$"/>
            </a:pPr>
            <a:endParaRPr lang="en-US" b="1" i="1" dirty="0">
              <a:cs typeface="Arial" charset="0"/>
            </a:endParaRPr>
          </a:p>
          <a:p>
            <a:pPr marL="1200150" lvl="2" indent="-285750">
              <a:buFont typeface="Times New Roman" panose="02020603050405020304" pitchFamily="18" charset="0"/>
              <a:buChar char="$"/>
            </a:pPr>
            <a:r>
              <a:rPr lang="en-US" b="1" i="1" dirty="0">
                <a:cs typeface="Arial" charset="0"/>
              </a:rPr>
              <a:t>make pw</a:t>
            </a:r>
          </a:p>
          <a:p>
            <a:pPr marL="731520" lvl="2" indent="-285750">
              <a:lnSpc>
                <a:spcPct val="120000"/>
              </a:lnSpc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 marL="365760" lvl="1" indent="-285750">
              <a:lnSpc>
                <a:spcPct val="12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FF0000"/>
                </a:solidFill>
              </a:rPr>
              <a:t>QEpy</a:t>
            </a:r>
            <a:endParaRPr lang="en-US" sz="2400" b="1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cs typeface="Arial" charset="0"/>
              </a:rPr>
              <a:t>$QE is the installation directory of QE.</a:t>
            </a:r>
          </a:p>
          <a:p>
            <a:pPr marL="1200150" lvl="2" indent="-285750">
              <a:buFont typeface="Times New Roman" panose="02020603050405020304" pitchFamily="18" charset="0"/>
              <a:buChar char="$"/>
            </a:pPr>
            <a:r>
              <a:rPr lang="en-US" b="1" i="1" dirty="0">
                <a:ea typeface="Arial" charset="0"/>
                <a:cs typeface="Arial" charset="0"/>
              </a:rPr>
              <a:t>git clone --recurse-submodules </a:t>
            </a:r>
            <a:r>
              <a:rPr lang="en-US" b="1" i="1" dirty="0">
                <a:ea typeface="Arial" charset="0"/>
                <a:cs typeface="Arial" charset="0"/>
                <a:hlinkClick r:id="rId4"/>
              </a:rPr>
              <a:t>https://</a:t>
            </a:r>
            <a:r>
              <a:rPr lang="en-US" b="1" i="1" dirty="0" err="1">
                <a:ea typeface="Arial" charset="0"/>
                <a:cs typeface="Arial" charset="0"/>
                <a:hlinkClick r:id="rId4"/>
              </a:rPr>
              <a:t>gitlab.com</a:t>
            </a:r>
            <a:r>
              <a:rPr lang="en-US" b="1" i="1" dirty="0">
                <a:ea typeface="Arial" charset="0"/>
                <a:cs typeface="Arial" charset="0"/>
                <a:hlinkClick r:id="rId4"/>
              </a:rPr>
              <a:t>/</a:t>
            </a:r>
            <a:r>
              <a:rPr lang="en-US" b="1" i="1" dirty="0" err="1">
                <a:ea typeface="Arial" charset="0"/>
                <a:cs typeface="Arial" charset="0"/>
                <a:hlinkClick r:id="rId4"/>
              </a:rPr>
              <a:t>shaoxc</a:t>
            </a:r>
            <a:r>
              <a:rPr lang="en-US" b="1" i="1" dirty="0">
                <a:ea typeface="Arial" charset="0"/>
                <a:cs typeface="Arial" charset="0"/>
                <a:hlinkClick r:id="rId4"/>
              </a:rPr>
              <a:t>/</a:t>
            </a:r>
            <a:r>
              <a:rPr lang="en-US" b="1" i="1" dirty="0" err="1">
                <a:ea typeface="Arial" charset="0"/>
                <a:cs typeface="Arial" charset="0"/>
                <a:hlinkClick r:id="rId4"/>
              </a:rPr>
              <a:t>qepy.git</a:t>
            </a:r>
            <a:endParaRPr lang="en-US" b="1" i="1" dirty="0">
              <a:ea typeface="Arial" charset="0"/>
              <a:cs typeface="Arial" charset="0"/>
            </a:endParaRPr>
          </a:p>
          <a:p>
            <a:pPr marL="1200150" lvl="2" indent="-285750">
              <a:buFont typeface="Times New Roman" panose="02020603050405020304" pitchFamily="18" charset="0"/>
              <a:buChar char="$"/>
            </a:pPr>
            <a:r>
              <a:rPr lang="en-US" b="1" i="1" dirty="0" err="1">
                <a:ea typeface="Arial" charset="0"/>
                <a:cs typeface="Arial" charset="0"/>
              </a:rPr>
              <a:t>qedir</a:t>
            </a:r>
            <a:r>
              <a:rPr lang="en-US" b="1" i="1" dirty="0">
                <a:ea typeface="Arial" charset="0"/>
                <a:cs typeface="Arial" charset="0"/>
              </a:rPr>
              <a:t>=${QE} </a:t>
            </a:r>
            <a:r>
              <a:rPr lang="en-US" b="1" i="1" dirty="0" err="1">
                <a:ea typeface="Arial" charset="0"/>
                <a:cs typeface="Arial" charset="0"/>
              </a:rPr>
              <a:t>python3</a:t>
            </a:r>
            <a:r>
              <a:rPr lang="en-US" b="1" i="1" dirty="0">
                <a:ea typeface="Arial" charset="0"/>
                <a:cs typeface="Arial" charset="0"/>
              </a:rPr>
              <a:t> -m pip install ./</a:t>
            </a:r>
            <a:r>
              <a:rPr lang="en-US" b="1" i="1" dirty="0" err="1">
                <a:ea typeface="Arial" charset="0"/>
                <a:cs typeface="Arial" charset="0"/>
              </a:rPr>
              <a:t>qepy</a:t>
            </a:r>
            <a:endParaRPr lang="en-US" b="1" i="1" dirty="0">
              <a:ea typeface="Arial" charset="0"/>
              <a:cs typeface="Arial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F06600D-022C-4D2D-871C-25D5283E29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5300" y="5174649"/>
            <a:ext cx="2928884" cy="1245506"/>
          </a:xfrm>
          <a:prstGeom prst="rect">
            <a:avLst/>
          </a:prstGeom>
        </p:spPr>
      </p:pic>
      <p:pic>
        <p:nvPicPr>
          <p:cNvPr id="8" name="Picture 4" descr="UANTUMESPRESSO">
            <a:extLst>
              <a:ext uri="{FF2B5EF4-FFF2-40B4-BE49-F238E27FC236}">
                <a16:creationId xmlns:a16="http://schemas.microsoft.com/office/drawing/2014/main" id="{4FDAA9A0-2976-4DFA-A45E-0CE02FC9D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3856814"/>
            <a:ext cx="2780185" cy="1195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9538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6740-49DE-41A1-A32E-DA01FB3D5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Let’s give </a:t>
            </a:r>
            <a:r>
              <a:rPr lang="en-US" altLang="zh-CN" dirty="0" err="1"/>
              <a:t>QEpy</a:t>
            </a:r>
            <a:r>
              <a:rPr lang="en-US" altLang="zh-CN" dirty="0"/>
              <a:t> a try…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1B4610-77ED-4B87-886F-BB607F7E4398}"/>
              </a:ext>
            </a:extLst>
          </p:cNvPr>
          <p:cNvSpPr txBox="1"/>
          <p:nvPr/>
        </p:nvSpPr>
        <p:spPr>
          <a:xfrm>
            <a:off x="6639791" y="713446"/>
            <a:ext cx="544686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 err="1"/>
              <a:t>QEpy</a:t>
            </a:r>
            <a:endParaRPr lang="en-US" sz="2400" dirty="0"/>
          </a:p>
          <a:p>
            <a:pPr algn="ctr"/>
            <a:r>
              <a:rPr lang="en-US" sz="2000" dirty="0" err="1">
                <a:latin typeface="Courier" pitchFamily="2" charset="0"/>
              </a:rPr>
              <a:t>mpirun</a:t>
            </a:r>
            <a:r>
              <a:rPr lang="en-US" sz="2000" dirty="0">
                <a:latin typeface="Courier" pitchFamily="2" charset="0"/>
              </a:rPr>
              <a:t> -n 2 python </a:t>
            </a:r>
            <a:r>
              <a:rPr lang="en-US" sz="2000" dirty="0" err="1">
                <a:solidFill>
                  <a:srgbClr val="FF0000"/>
                </a:solidFill>
                <a:latin typeface="Courier" pitchFamily="2" charset="0"/>
              </a:rPr>
              <a:t>test_pwscf.py</a:t>
            </a:r>
            <a:endParaRPr lang="en-US" sz="2000" dirty="0">
              <a:solidFill>
                <a:srgbClr val="FF0000"/>
              </a:solidFill>
              <a:latin typeface="Courier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2DEA2A-85C2-4C45-97B2-D8D1AB98B202}"/>
              </a:ext>
            </a:extLst>
          </p:cNvPr>
          <p:cNvSpPr txBox="1"/>
          <p:nvPr/>
        </p:nvSpPr>
        <p:spPr>
          <a:xfrm>
            <a:off x="105340" y="713446"/>
            <a:ext cx="653445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Original QE</a:t>
            </a:r>
          </a:p>
          <a:p>
            <a:pPr algn="ctr"/>
            <a:r>
              <a:rPr lang="en-US" sz="2000" dirty="0" err="1">
                <a:latin typeface="Courier" pitchFamily="2" charset="0"/>
                <a:cs typeface="Consolas" panose="020B0609020204030204" pitchFamily="49" charset="0"/>
              </a:rPr>
              <a:t>mpirun</a:t>
            </a:r>
            <a:r>
              <a:rPr lang="en-US" sz="2000" dirty="0">
                <a:latin typeface="Courier" pitchFamily="2" charset="0"/>
                <a:cs typeface="Consolas" panose="020B0609020204030204" pitchFamily="49" charset="0"/>
              </a:rPr>
              <a:t> -n 2 </a:t>
            </a:r>
            <a:r>
              <a:rPr lang="en-US" sz="2000" dirty="0" err="1">
                <a:latin typeface="Courier" pitchFamily="2" charset="0"/>
                <a:cs typeface="Consolas" panose="020B0609020204030204" pitchFamily="49" charset="0"/>
              </a:rPr>
              <a:t>pw.x</a:t>
            </a:r>
            <a:r>
              <a:rPr lang="en-US" sz="2000" dirty="0">
                <a:latin typeface="Courier" pitchFamily="2" charset="0"/>
                <a:cs typeface="Consolas" panose="020B0609020204030204" pitchFamily="49" charset="0"/>
              </a:rPr>
              <a:t> -pw2casino -in </a:t>
            </a:r>
            <a:r>
              <a:rPr lang="en-US" sz="2000" dirty="0" err="1">
                <a:solidFill>
                  <a:srgbClr val="0000FF"/>
                </a:solidFill>
                <a:latin typeface="Courier" pitchFamily="2" charset="0"/>
                <a:cs typeface="Consolas" panose="020B0609020204030204" pitchFamily="49" charset="0"/>
              </a:rPr>
              <a:t>qe_in.in</a:t>
            </a:r>
            <a:endParaRPr lang="en-US" sz="2000" dirty="0">
              <a:solidFill>
                <a:srgbClr val="0000FF"/>
              </a:solidFill>
              <a:latin typeface="Courier" pitchFamily="2" charset="0"/>
              <a:cs typeface="Consolas" panose="020B0609020204030204" pitchFamily="49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8516C4D-C40D-47BE-BFA4-8AC89B2F0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5340" y="1698181"/>
            <a:ext cx="11981319" cy="446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BF11999-DD7D-314A-B1B4-2E63725DDF8F}"/>
              </a:ext>
            </a:extLst>
          </p:cNvPr>
          <p:cNvSpPr txBox="1"/>
          <p:nvPr/>
        </p:nvSpPr>
        <p:spPr>
          <a:xfrm>
            <a:off x="105340" y="6236869"/>
            <a:ext cx="119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Same results, about same timing!</a:t>
            </a:r>
          </a:p>
        </p:txBody>
      </p:sp>
    </p:spTree>
    <p:extLst>
      <p:ext uri="{BB962C8B-B14F-4D97-AF65-F5344CB8AC3E}">
        <p14:creationId xmlns:p14="http://schemas.microsoft.com/office/powerpoint/2010/main" val="774092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BE9A2-F797-504D-BC9F-3A50CF244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run of </a:t>
            </a:r>
            <a:r>
              <a:rPr lang="en-US" dirty="0" err="1"/>
              <a:t>QEpy</a:t>
            </a:r>
            <a:r>
              <a:rPr lang="en-US" dirty="0"/>
              <a:t>: </a:t>
            </a:r>
            <a:r>
              <a:rPr lang="en-US" dirty="0" err="1"/>
              <a:t>QEpyDriver</a:t>
            </a:r>
            <a:endParaRPr lang="en-US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0BA3350F-D957-E44F-A7C0-5D726BD49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782039"/>
            <a:ext cx="5616922" cy="5847755"/>
          </a:xfrm>
          <a:prstGeom prst="rect">
            <a:avLst/>
          </a:prstGeom>
          <a:solidFill>
            <a:srgbClr val="26262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7AF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import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numpy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75F5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np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7AF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import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qepy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FFD7AF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D75F5F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75F5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class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7AF8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QEpyDriver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75F5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def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7AF8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__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7AF8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init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7AF8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__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7AF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self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inputfile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comm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75F5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78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None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ldescf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75F5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78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False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75F5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**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kwargs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qepy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8A8A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AFAF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qepy_pwscf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inputfile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comm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  embed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75F5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qepy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8A8A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qepy_common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8A8A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AFAF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embed_base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embed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8A8A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ldescf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75F5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ldescf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FFD7AF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qepy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8A8A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control_flags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8A8A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AFAF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set_niter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78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7AF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8A8A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embed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75F5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embed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7AF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8A8A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iter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75F5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78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75F5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def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7AF8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diagonalize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7AF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self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print_level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75F5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78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2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75F5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**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kwargs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75F5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7AF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8A8A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iter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75F5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78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7AF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8A8A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embed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8A8A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initial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75F5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78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False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75F5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else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7AF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8A8A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embed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8A8A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initial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75F5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78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True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7AF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8A8A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iter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75F5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+=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78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7AF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8A8A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embed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8A8A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mix_coef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75F5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75F5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-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78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1.0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qepy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8A8A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AFAF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qepy_electrons_scf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print_level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78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7AF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8A8A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embed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8080FF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75F5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def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7AF8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mix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7AF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self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mix_coef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75F5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78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0.7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print_level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75F5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78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2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7AF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8A8A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embed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8A8A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mix_coef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75F5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mix_coef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FFD7AF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qepy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8A8A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AFAF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qepy_electrons_scf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print_level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78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7AF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8A8A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embed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75F5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def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7AF8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check_convergence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7AF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self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75F5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**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kwargs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75F5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return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qepy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8A8A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control_flags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8A8A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AFAF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get_conv_elec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75F5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def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7AF8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get_energy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7AF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self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75F5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**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kwargs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75F5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return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7AF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self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8A8A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embed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8A8A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etotal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FFD7AF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75F5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def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7AF8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get_forces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7AF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self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icalc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75F5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78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75F5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**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kwargs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qepy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8A8A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AFAF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qepy_forces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icalc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  forces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75F5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qepy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8A8A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force_mod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8A8A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AFAF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get_array_force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8A8A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75F5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return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forces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75F5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def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7AF8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get_stress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7AF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self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75F5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**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kwargs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  stress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75F5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np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8A8A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AFAF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ones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78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78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order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75F5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FAF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'F’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qepy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8A8A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AFAF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stress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stress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75F5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return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stress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75F5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def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7AF8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stop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7AF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self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75F5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**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kwargs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qepy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8A8A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AFAF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punch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FAF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'all’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qepy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8A8A8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AFAF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qepy_stop_run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787A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what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75F5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D7A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FAF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'no'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51DEE4-A5EC-2045-888F-D858F221C591}"/>
              </a:ext>
            </a:extLst>
          </p:cNvPr>
          <p:cNvSpPr txBox="1"/>
          <p:nvPr/>
        </p:nvSpPr>
        <p:spPr>
          <a:xfrm>
            <a:off x="6609714" y="1436786"/>
            <a:ext cx="4805794" cy="5047536"/>
          </a:xfrm>
          <a:prstGeom prst="rect">
            <a:avLst/>
          </a:prstGeom>
          <a:solidFill>
            <a:srgbClr val="2B272B"/>
          </a:solidFill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87AF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400" dirty="0"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qepy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87AF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400" dirty="0"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qepy</a:t>
            </a:r>
            <a:r>
              <a:rPr lang="en-US" sz="1400" dirty="0" err="1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r>
              <a:rPr lang="en-US" sz="1400" dirty="0"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7AF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400" dirty="0"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QEpyDriver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D75F5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US" sz="1400" dirty="0"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87AF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400" dirty="0"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mpi4py </a:t>
            </a:r>
            <a:r>
              <a:rPr lang="en-US" sz="1400" dirty="0">
                <a:solidFill>
                  <a:srgbClr val="87AF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400" dirty="0"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MPI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comm </a:t>
            </a:r>
            <a:r>
              <a:rPr lang="en-US" sz="1400" dirty="0">
                <a:solidFill>
                  <a:srgbClr val="D75F5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MPI</a:t>
            </a:r>
            <a:r>
              <a:rPr lang="en-US" sz="1400" dirty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COMM_WORLD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comm </a:t>
            </a:r>
            <a:r>
              <a:rPr lang="en-US" sz="1400" dirty="0">
                <a:solidFill>
                  <a:srgbClr val="D75F5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</a:t>
            </a:r>
            <a:r>
              <a:rPr lang="en-US" sz="1400" dirty="0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dirty="0">
                <a:solidFill>
                  <a:srgbClr val="AFAF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py2f</a:t>
            </a:r>
            <a:r>
              <a:rPr lang="en-US" sz="1400" dirty="0">
                <a:solidFill>
                  <a:srgbClr val="808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D75F5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</a:t>
            </a:r>
            <a:r>
              <a:rPr lang="en-US" sz="1400" dirty="0"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7AF87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en-US" sz="1400" dirty="0"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comm </a:t>
            </a:r>
            <a:r>
              <a:rPr lang="en-US" sz="1400" dirty="0">
                <a:solidFill>
                  <a:srgbClr val="D75F5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D78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err="1"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sz="1400" dirty="0"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D75F5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AFAF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400" dirty="0" err="1">
                <a:solidFill>
                  <a:srgbClr val="AFAF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qe_in.in</a:t>
            </a:r>
            <a:r>
              <a:rPr lang="en-US" sz="1400" dirty="0">
                <a:solidFill>
                  <a:srgbClr val="AFAF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driver </a:t>
            </a:r>
            <a:r>
              <a:rPr lang="en-US" sz="1400" dirty="0">
                <a:solidFill>
                  <a:srgbClr val="D75F5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AFAF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QEpyDriver</a:t>
            </a:r>
            <a:r>
              <a:rPr lang="en-US" sz="1400" dirty="0">
                <a:solidFill>
                  <a:srgbClr val="808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sz="1400" dirty="0">
                <a:solidFill>
                  <a:srgbClr val="808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</a:t>
            </a:r>
            <a:r>
              <a:rPr lang="en-US" sz="1400" dirty="0">
                <a:solidFill>
                  <a:srgbClr val="808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D75F5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400" dirty="0"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dirty="0"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D75F5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400" dirty="0"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FF8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-US" sz="1400" dirty="0">
                <a:solidFill>
                  <a:srgbClr val="808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D78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60</a:t>
            </a:r>
            <a:r>
              <a:rPr lang="en-US" sz="1400" dirty="0">
                <a:solidFill>
                  <a:srgbClr val="808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r>
              <a:rPr lang="en-US" sz="1400" dirty="0" err="1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dirty="0" err="1">
                <a:solidFill>
                  <a:srgbClr val="AFAF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diagonalize</a:t>
            </a:r>
            <a:r>
              <a:rPr lang="en-US" sz="1400" dirty="0">
                <a:solidFill>
                  <a:srgbClr val="808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r>
              <a:rPr lang="en-US" sz="1400" dirty="0" err="1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dirty="0" err="1">
                <a:solidFill>
                  <a:srgbClr val="AFAF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mix</a:t>
            </a:r>
            <a:r>
              <a:rPr lang="en-US" sz="1400" dirty="0">
                <a:solidFill>
                  <a:srgbClr val="808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mix_coef</a:t>
            </a:r>
            <a:r>
              <a:rPr lang="en-US" sz="1400" dirty="0"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D75F5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D78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r>
              <a:rPr lang="en-US" sz="1400" dirty="0">
                <a:solidFill>
                  <a:srgbClr val="808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D75F5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r>
              <a:rPr lang="en-US" sz="1400" dirty="0" err="1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dirty="0" err="1">
                <a:solidFill>
                  <a:srgbClr val="AFAF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check_convergence</a:t>
            </a:r>
            <a:r>
              <a:rPr lang="en-US" sz="1400" dirty="0">
                <a:solidFill>
                  <a:srgbClr val="808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400" dirty="0"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dirty="0">
                <a:solidFill>
                  <a:srgbClr val="D75F5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energy </a:t>
            </a:r>
            <a:r>
              <a:rPr lang="en-US" sz="1400" dirty="0">
                <a:solidFill>
                  <a:srgbClr val="D75F5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r>
              <a:rPr lang="en-US" sz="1400" dirty="0" err="1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dirty="0" err="1">
                <a:solidFill>
                  <a:srgbClr val="AFAF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get_energy</a:t>
            </a:r>
            <a:r>
              <a:rPr lang="en-US" sz="1400" dirty="0">
                <a:solidFill>
                  <a:srgbClr val="808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forces </a:t>
            </a:r>
            <a:r>
              <a:rPr lang="en-US" sz="1400" dirty="0">
                <a:solidFill>
                  <a:srgbClr val="D75F5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r>
              <a:rPr lang="en-US" sz="1400" dirty="0" err="1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dirty="0" err="1">
                <a:solidFill>
                  <a:srgbClr val="AFAF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get_forces</a:t>
            </a:r>
            <a:r>
              <a:rPr lang="en-US" sz="1400" dirty="0">
                <a:solidFill>
                  <a:srgbClr val="808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stress </a:t>
            </a:r>
            <a:r>
              <a:rPr lang="en-US" sz="1400" dirty="0">
                <a:solidFill>
                  <a:srgbClr val="D75F5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r>
              <a:rPr lang="en-US" sz="1400" dirty="0" err="1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dirty="0" err="1">
                <a:solidFill>
                  <a:srgbClr val="AFAF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get_stress</a:t>
            </a:r>
            <a:r>
              <a:rPr lang="en-US" sz="1400" dirty="0">
                <a:solidFill>
                  <a:srgbClr val="808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err="1">
                <a:solidFill>
                  <a:srgbClr val="FFD7A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r>
              <a:rPr lang="en-US" sz="1400" dirty="0" err="1">
                <a:solidFill>
                  <a:srgbClr val="A8A8A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dirty="0" err="1">
                <a:solidFill>
                  <a:srgbClr val="AFAF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stop</a:t>
            </a:r>
            <a:r>
              <a:rPr lang="en-US" sz="1400" dirty="0">
                <a:solidFill>
                  <a:srgbClr val="808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375878-B3B8-4F42-B831-6837EA071606}"/>
              </a:ext>
            </a:extLst>
          </p:cNvPr>
          <p:cNvSpPr txBox="1"/>
          <p:nvPr/>
        </p:nvSpPr>
        <p:spPr>
          <a:xfrm>
            <a:off x="6986383" y="924791"/>
            <a:ext cx="4052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How to use the </a:t>
            </a:r>
            <a:r>
              <a:rPr lang="en-US" sz="2000" dirty="0" err="1"/>
              <a:t>QEpyDriver</a:t>
            </a:r>
            <a:r>
              <a:rPr lang="en-US" sz="2000" dirty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3877775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6740-49DE-41A1-A32E-DA01FB3D5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QEpy</a:t>
            </a:r>
            <a:r>
              <a:rPr lang="en-US" altLang="zh-CN" dirty="0"/>
              <a:t> under the hood: </a:t>
            </a:r>
            <a:r>
              <a:rPr lang="en-US" altLang="zh-CN" dirty="0" err="1"/>
              <a:t>test_pwscf.py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13AA5B-3002-48DC-9D94-59FEE72A38E7}"/>
              </a:ext>
            </a:extLst>
          </p:cNvPr>
          <p:cNvSpPr txBox="1"/>
          <p:nvPr/>
        </p:nvSpPr>
        <p:spPr>
          <a:xfrm>
            <a:off x="674188" y="1095442"/>
            <a:ext cx="5269412" cy="5478423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>
                <a:solidFill>
                  <a:srgbClr val="87AF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>
                <a:solidFill>
                  <a:srgbClr val="D75F5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np</a:t>
            </a:r>
            <a:endParaRPr lang="en-US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>
                <a:solidFill>
                  <a:srgbClr val="87AF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qepy</a:t>
            </a:r>
            <a:endParaRPr lang="en-US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>
                <a:solidFill>
                  <a:srgbClr val="87AF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mpi4py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>
                <a:solidFill>
                  <a:srgbClr val="87AF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MPI</a:t>
            </a:r>
            <a:endParaRPr lang="en-US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 </a:t>
            </a:r>
            <a:r>
              <a:rPr lang="en-US" sz="1400" kern="0" dirty="0">
                <a:solidFill>
                  <a:srgbClr val="D75F5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MPI</a:t>
            </a:r>
            <a:r>
              <a:rPr lang="en-US" sz="1400" kern="0" dirty="0" err="1">
                <a:solidFill>
                  <a:srgbClr val="A8A8A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COMM_WORLD</a:t>
            </a:r>
            <a:endParaRPr lang="en-US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 </a:t>
            </a:r>
            <a:r>
              <a:rPr lang="en-US" sz="1400" kern="0" dirty="0">
                <a:solidFill>
                  <a:srgbClr val="D75F5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</a:t>
            </a:r>
            <a:r>
              <a:rPr lang="en-US" sz="1400" kern="0" dirty="0">
                <a:solidFill>
                  <a:srgbClr val="A8A8A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kern="0" dirty="0">
                <a:solidFill>
                  <a:srgbClr val="AFA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py2f</a:t>
            </a:r>
            <a:r>
              <a:rPr lang="en-US" sz="14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>
                <a:solidFill>
                  <a:srgbClr val="D75F5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>
                <a:solidFill>
                  <a:srgbClr val="AFA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400" kern="0" dirty="0" err="1">
                <a:solidFill>
                  <a:srgbClr val="AFA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qe_in.in</a:t>
            </a:r>
            <a:r>
              <a:rPr lang="en-US" sz="1400" kern="0" dirty="0">
                <a:solidFill>
                  <a:srgbClr val="AFA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endParaRPr lang="en-US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qepy</a:t>
            </a:r>
            <a:r>
              <a:rPr lang="en-US" sz="1400" kern="0" dirty="0" err="1">
                <a:solidFill>
                  <a:srgbClr val="A8A8A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kern="0" dirty="0" err="1">
                <a:solidFill>
                  <a:srgbClr val="AFA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qepy_pwscf</a:t>
            </a:r>
            <a:r>
              <a:rPr lang="en-US" sz="14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sz="14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</a:t>
            </a:r>
            <a:r>
              <a:rPr lang="en-US" sz="14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embed </a:t>
            </a:r>
            <a:r>
              <a:rPr lang="en-US" sz="1400" kern="0" dirty="0">
                <a:solidFill>
                  <a:srgbClr val="D75F5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qepy</a:t>
            </a:r>
            <a:r>
              <a:rPr lang="en-US" sz="1400" kern="0" dirty="0" err="1">
                <a:solidFill>
                  <a:srgbClr val="A8A8A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qepy_common</a:t>
            </a:r>
            <a:r>
              <a:rPr lang="en-US" sz="1400" kern="0" dirty="0" err="1">
                <a:solidFill>
                  <a:srgbClr val="A8A8A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kern="0" dirty="0" err="1">
                <a:solidFill>
                  <a:srgbClr val="AFA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embed_base</a:t>
            </a:r>
            <a:r>
              <a:rPr lang="en-US" sz="14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qepy</a:t>
            </a:r>
            <a:r>
              <a:rPr lang="en-US" sz="1400" kern="0" dirty="0" err="1">
                <a:solidFill>
                  <a:srgbClr val="A8A8A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kern="0" dirty="0" err="1">
                <a:solidFill>
                  <a:srgbClr val="AFA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qepy_electrons_scf</a:t>
            </a:r>
            <a:r>
              <a:rPr lang="en-US" sz="14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kern="0" dirty="0">
                <a:solidFill>
                  <a:srgbClr val="D78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4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>
                <a:solidFill>
                  <a:srgbClr val="D78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4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embed</a:t>
            </a:r>
            <a:r>
              <a:rPr lang="en-US" sz="14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qepy.electrons</a:t>
            </a: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400" kern="1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nscf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>
                <a:solidFill>
                  <a:srgbClr val="D75F5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qepy</a:t>
            </a:r>
            <a:r>
              <a:rPr lang="en-US" sz="1400" kern="0" dirty="0" err="1">
                <a:solidFill>
                  <a:srgbClr val="A8A8A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control_flags</a:t>
            </a:r>
            <a:r>
              <a:rPr lang="en-US" sz="1400" kern="0" dirty="0" err="1">
                <a:solidFill>
                  <a:srgbClr val="A8A8A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kern="0" dirty="0" err="1">
                <a:solidFill>
                  <a:srgbClr val="AFA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get_n_scf_steps</a:t>
            </a:r>
            <a:r>
              <a:rPr lang="en-US" sz="14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conv_flag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>
                <a:solidFill>
                  <a:srgbClr val="D75F5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>
                <a:solidFill>
                  <a:srgbClr val="87AF8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en-US" sz="14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qepy</a:t>
            </a:r>
            <a:r>
              <a:rPr lang="en-US" sz="1400" kern="0" dirty="0" err="1">
                <a:solidFill>
                  <a:srgbClr val="A8A8A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control_flags</a:t>
            </a:r>
            <a:r>
              <a:rPr lang="en-US" sz="1400" kern="0" dirty="0" err="1">
                <a:solidFill>
                  <a:srgbClr val="A8A8A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kern="0" dirty="0" err="1">
                <a:solidFill>
                  <a:srgbClr val="AFA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get_conv_elec</a:t>
            </a:r>
            <a:r>
              <a:rPr lang="en-US" sz="1400" kern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4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>
                <a:solidFill>
                  <a:srgbClr val="FF87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4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kern="0" dirty="0">
                <a:solidFill>
                  <a:srgbClr val="AFA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'Converged </a:t>
            </a:r>
            <a:r>
              <a:rPr lang="en-US" sz="1400" kern="0" dirty="0">
                <a:solidFill>
                  <a:srgbClr val="FF87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{}</a:t>
            </a:r>
            <a:r>
              <a:rPr lang="en-US" sz="1400" kern="0" dirty="0">
                <a:solidFill>
                  <a:srgbClr val="AFA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at </a:t>
            </a:r>
            <a:r>
              <a:rPr lang="en-US" sz="1400" kern="0" dirty="0">
                <a:solidFill>
                  <a:srgbClr val="FF87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{}</a:t>
            </a:r>
            <a:r>
              <a:rPr lang="en-US" sz="1400" kern="0" dirty="0">
                <a:solidFill>
                  <a:srgbClr val="AFA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 err="1">
                <a:solidFill>
                  <a:srgbClr val="AFA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steps'</a:t>
            </a:r>
            <a:r>
              <a:rPr lang="en-US" sz="1400" kern="0" dirty="0" err="1">
                <a:solidFill>
                  <a:srgbClr val="A8A8A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kern="0" dirty="0" err="1">
                <a:solidFill>
                  <a:srgbClr val="AFA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en-US" sz="1400" kern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conv_flag</a:t>
            </a:r>
            <a:r>
              <a:rPr lang="en-US" sz="1400" kern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nscf</a:t>
            </a:r>
            <a:r>
              <a:rPr lang="en-US" sz="1400" kern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flush </a:t>
            </a:r>
            <a:r>
              <a:rPr lang="en-US" sz="1400" kern="0" dirty="0">
                <a:solidFill>
                  <a:srgbClr val="D75F5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>
                <a:solidFill>
                  <a:srgbClr val="D78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14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qepy</a:t>
            </a:r>
            <a:r>
              <a:rPr lang="en-US" sz="1400" kern="0" dirty="0" err="1">
                <a:solidFill>
                  <a:srgbClr val="A8A8A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kern="0" dirty="0" err="1">
                <a:solidFill>
                  <a:srgbClr val="AFA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qepy_calc_energies</a:t>
            </a:r>
            <a:r>
              <a:rPr lang="en-US" sz="14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embed</a:t>
            </a:r>
            <a:r>
              <a:rPr lang="en-US" sz="14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400" kern="0" dirty="0">
              <a:solidFill>
                <a:srgbClr val="FFD7A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qepy</a:t>
            </a:r>
            <a:r>
              <a:rPr lang="en-US" sz="1400" kern="0" dirty="0" err="1">
                <a:solidFill>
                  <a:srgbClr val="A8A8A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kern="0" dirty="0" err="1">
                <a:solidFill>
                  <a:srgbClr val="AFA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qepy_forces</a:t>
            </a:r>
            <a:r>
              <a:rPr lang="en-US" sz="14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kern="0" dirty="0">
                <a:solidFill>
                  <a:srgbClr val="D78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4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forces </a:t>
            </a:r>
            <a:r>
              <a:rPr lang="en-US" sz="1400" kern="0" dirty="0">
                <a:solidFill>
                  <a:srgbClr val="D75F5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qepy</a:t>
            </a:r>
            <a:r>
              <a:rPr lang="en-US" sz="1400" kern="0" dirty="0" err="1">
                <a:solidFill>
                  <a:srgbClr val="A8A8A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force_mod</a:t>
            </a:r>
            <a:r>
              <a:rPr lang="en-US" sz="1400" kern="0" dirty="0" err="1">
                <a:solidFill>
                  <a:srgbClr val="A8A8A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kern="0" dirty="0" err="1">
                <a:solidFill>
                  <a:srgbClr val="AFA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get_array_force</a:t>
            </a:r>
            <a:r>
              <a:rPr lang="en-US" sz="14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400" kern="0" dirty="0">
                <a:solidFill>
                  <a:srgbClr val="A8A8A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stress </a:t>
            </a:r>
            <a:r>
              <a:rPr lang="en-US" sz="1400" kern="0" dirty="0">
                <a:solidFill>
                  <a:srgbClr val="D75F5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np</a:t>
            </a:r>
            <a:r>
              <a:rPr lang="en-US" sz="1400" kern="0" dirty="0" err="1">
                <a:solidFill>
                  <a:srgbClr val="A8A8A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kern="0" dirty="0" err="1">
                <a:solidFill>
                  <a:srgbClr val="AFA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ones</a:t>
            </a:r>
            <a:r>
              <a:rPr lang="en-US" sz="14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kern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kern="0" dirty="0">
                <a:solidFill>
                  <a:srgbClr val="D78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400" kern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>
                <a:solidFill>
                  <a:srgbClr val="D78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400" kern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order</a:t>
            </a:r>
            <a:r>
              <a:rPr lang="en-US" sz="1400" kern="0" dirty="0">
                <a:solidFill>
                  <a:srgbClr val="D75F5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kern="0" dirty="0">
                <a:solidFill>
                  <a:srgbClr val="AFA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'F'</a:t>
            </a:r>
            <a:r>
              <a:rPr lang="en-US" sz="14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qepy</a:t>
            </a:r>
            <a:r>
              <a:rPr lang="en-US" sz="1400" kern="0" dirty="0" err="1">
                <a:solidFill>
                  <a:srgbClr val="A8A8A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kern="0" dirty="0" err="1">
                <a:solidFill>
                  <a:srgbClr val="AFA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stress</a:t>
            </a:r>
            <a:r>
              <a:rPr lang="en-US" sz="14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stress</a:t>
            </a:r>
            <a:r>
              <a:rPr lang="en-US" sz="14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3B7C742-981F-433E-9C2D-20B686157933}"/>
              </a:ext>
            </a:extLst>
          </p:cNvPr>
          <p:cNvSpPr/>
          <p:nvPr/>
        </p:nvSpPr>
        <p:spPr>
          <a:xfrm>
            <a:off x="674188" y="1145411"/>
            <a:ext cx="1684548" cy="50860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0DCF9EB-F824-41C5-9A01-A67B8BBA2453}"/>
              </a:ext>
            </a:extLst>
          </p:cNvPr>
          <p:cNvSpPr/>
          <p:nvPr/>
        </p:nvSpPr>
        <p:spPr>
          <a:xfrm>
            <a:off x="6248401" y="1106656"/>
            <a:ext cx="5269411" cy="586119"/>
          </a:xfrm>
          <a:prstGeom prst="roundRect">
            <a:avLst>
              <a:gd name="adj" fmla="val 306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FA032A6-0CB2-420E-8B63-30ACD47DFE40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2358736" y="1399716"/>
            <a:ext cx="3889665" cy="0"/>
          </a:xfrm>
          <a:prstGeom prst="straightConnector1">
            <a:avLst/>
          </a:prstGeom>
          <a:noFill/>
          <a:ln>
            <a:solidFill>
              <a:srgbClr val="FF0000"/>
            </a:solidFill>
            <a:tailEnd type="stealth" w="lg" len="lg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F8DF8FA-EB7B-3945-8850-C4FEE5E9C929}"/>
              </a:ext>
            </a:extLst>
          </p:cNvPr>
          <p:cNvSpPr txBox="1"/>
          <p:nvPr/>
        </p:nvSpPr>
        <p:spPr>
          <a:xfrm>
            <a:off x="6650182" y="1215049"/>
            <a:ext cx="308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 we import </a:t>
            </a:r>
            <a:r>
              <a:rPr lang="en-US" dirty="0" err="1"/>
              <a:t>numpy</a:t>
            </a:r>
            <a:r>
              <a:rPr lang="en-US" dirty="0"/>
              <a:t> and </a:t>
            </a:r>
            <a:r>
              <a:rPr lang="en-US" dirty="0" err="1"/>
              <a:t>qepy</a:t>
            </a:r>
            <a:endParaRPr lang="en-US" dirty="0"/>
          </a:p>
        </p:txBody>
      </p:sp>
      <p:sp>
        <p:nvSpPr>
          <p:cNvPr id="21" name="Rectangle: Rounded Corners 2">
            <a:extLst>
              <a:ext uri="{FF2B5EF4-FFF2-40B4-BE49-F238E27FC236}">
                <a16:creationId xmlns:a16="http://schemas.microsoft.com/office/drawing/2014/main" id="{33CE8555-744D-7547-BC63-8F179BEFC0D5}"/>
              </a:ext>
            </a:extLst>
          </p:cNvPr>
          <p:cNvSpPr/>
          <p:nvPr/>
        </p:nvSpPr>
        <p:spPr>
          <a:xfrm>
            <a:off x="674188" y="1763526"/>
            <a:ext cx="2484648" cy="7248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12">
            <a:extLst>
              <a:ext uri="{FF2B5EF4-FFF2-40B4-BE49-F238E27FC236}">
                <a16:creationId xmlns:a16="http://schemas.microsoft.com/office/drawing/2014/main" id="{C3A4C09E-DB7A-6449-968B-B03D9CA90243}"/>
              </a:ext>
            </a:extLst>
          </p:cNvPr>
          <p:cNvSpPr/>
          <p:nvPr/>
        </p:nvSpPr>
        <p:spPr>
          <a:xfrm>
            <a:off x="6248400" y="1832884"/>
            <a:ext cx="5269411" cy="586119"/>
          </a:xfrm>
          <a:prstGeom prst="roundRect">
            <a:avLst>
              <a:gd name="adj" fmla="val 306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CB96D04-4BB1-3448-B914-86944DA551D4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3158836" y="2125944"/>
            <a:ext cx="3089564" cy="0"/>
          </a:xfrm>
          <a:prstGeom prst="straightConnector1">
            <a:avLst/>
          </a:prstGeom>
          <a:noFill/>
          <a:ln>
            <a:solidFill>
              <a:srgbClr val="FF0000"/>
            </a:solidFill>
            <a:tailEnd type="stealth" w="lg" len="lg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A4BC3BF-8B5E-434B-B1AC-CA555E4A8D8C}"/>
              </a:ext>
            </a:extLst>
          </p:cNvPr>
          <p:cNvSpPr txBox="1"/>
          <p:nvPr/>
        </p:nvSpPr>
        <p:spPr>
          <a:xfrm>
            <a:off x="6650182" y="1941276"/>
            <a:ext cx="382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2) we set up the MPI communicators**</a:t>
            </a:r>
          </a:p>
        </p:txBody>
      </p:sp>
      <p:sp>
        <p:nvSpPr>
          <p:cNvPr id="30" name="Rectangle: Rounded Corners 2">
            <a:extLst>
              <a:ext uri="{FF2B5EF4-FFF2-40B4-BE49-F238E27FC236}">
                <a16:creationId xmlns:a16="http://schemas.microsoft.com/office/drawing/2014/main" id="{7E7239F3-4B91-314F-AA8F-ABF6B5D128C9}"/>
              </a:ext>
            </a:extLst>
          </p:cNvPr>
          <p:cNvSpPr/>
          <p:nvPr/>
        </p:nvSpPr>
        <p:spPr>
          <a:xfrm>
            <a:off x="674187" y="2582921"/>
            <a:ext cx="3357485" cy="142796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E0F5FF4-5997-EC4C-82A6-8FFBA06F4017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4031672" y="3296906"/>
            <a:ext cx="2216728" cy="10851"/>
          </a:xfrm>
          <a:prstGeom prst="straightConnector1">
            <a:avLst/>
          </a:prstGeom>
          <a:noFill/>
          <a:ln>
            <a:solidFill>
              <a:srgbClr val="FF0000"/>
            </a:solidFill>
            <a:tailEnd type="stealth" w="lg" len="lg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3" name="Rectangle: Rounded Corners 12">
            <a:extLst>
              <a:ext uri="{FF2B5EF4-FFF2-40B4-BE49-F238E27FC236}">
                <a16:creationId xmlns:a16="http://schemas.microsoft.com/office/drawing/2014/main" id="{F79210AF-F90A-D34F-B4B9-282E5014549A}"/>
              </a:ext>
            </a:extLst>
          </p:cNvPr>
          <p:cNvSpPr/>
          <p:nvPr/>
        </p:nvSpPr>
        <p:spPr>
          <a:xfrm>
            <a:off x="6248400" y="2939316"/>
            <a:ext cx="5269411" cy="736882"/>
          </a:xfrm>
          <a:prstGeom prst="roundRect">
            <a:avLst>
              <a:gd name="adj" fmla="val 306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ADF356-44A2-C940-889F-57B4BC6F5B14}"/>
              </a:ext>
            </a:extLst>
          </p:cNvPr>
          <p:cNvSpPr txBox="1"/>
          <p:nvPr/>
        </p:nvSpPr>
        <p:spPr>
          <a:xfrm>
            <a:off x="6650182" y="2973739"/>
            <a:ext cx="3871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3) we initialize </a:t>
            </a:r>
            <a:r>
              <a:rPr lang="en-US" dirty="0" err="1"/>
              <a:t>QEpy</a:t>
            </a:r>
            <a:r>
              <a:rPr lang="en-US" dirty="0"/>
              <a:t> from file and we </a:t>
            </a:r>
          </a:p>
          <a:p>
            <a:r>
              <a:rPr lang="en-US" dirty="0"/>
              <a:t>Initialize the “embedding” class</a:t>
            </a:r>
          </a:p>
        </p:txBody>
      </p:sp>
      <p:sp>
        <p:nvSpPr>
          <p:cNvPr id="36" name="Rectangle: Rounded Corners 2">
            <a:extLst>
              <a:ext uri="{FF2B5EF4-FFF2-40B4-BE49-F238E27FC236}">
                <a16:creationId xmlns:a16="http://schemas.microsoft.com/office/drawing/2014/main" id="{AD46374D-ED13-9445-A6DA-E00C039EEB3F}"/>
              </a:ext>
            </a:extLst>
          </p:cNvPr>
          <p:cNvSpPr/>
          <p:nvPr/>
        </p:nvSpPr>
        <p:spPr>
          <a:xfrm>
            <a:off x="684577" y="4105448"/>
            <a:ext cx="5175895" cy="7248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12">
            <a:extLst>
              <a:ext uri="{FF2B5EF4-FFF2-40B4-BE49-F238E27FC236}">
                <a16:creationId xmlns:a16="http://schemas.microsoft.com/office/drawing/2014/main" id="{097BF3AC-12BD-584C-B0BB-0DC4ED19615F}"/>
              </a:ext>
            </a:extLst>
          </p:cNvPr>
          <p:cNvSpPr/>
          <p:nvPr/>
        </p:nvSpPr>
        <p:spPr>
          <a:xfrm>
            <a:off x="6258790" y="4174806"/>
            <a:ext cx="5269411" cy="586119"/>
          </a:xfrm>
          <a:prstGeom prst="roundRect">
            <a:avLst>
              <a:gd name="adj" fmla="val 306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B85EB43-58A3-EA4C-994A-BFDD993B8F16}"/>
              </a:ext>
            </a:extLst>
          </p:cNvPr>
          <p:cNvCxnSpPr>
            <a:cxnSpLocks/>
            <a:stCxn id="36" idx="3"/>
            <a:endCxn id="37" idx="1"/>
          </p:cNvCxnSpPr>
          <p:nvPr/>
        </p:nvCxnSpPr>
        <p:spPr>
          <a:xfrm>
            <a:off x="5860472" y="4467866"/>
            <a:ext cx="398318" cy="0"/>
          </a:xfrm>
          <a:prstGeom prst="straightConnector1">
            <a:avLst/>
          </a:prstGeom>
          <a:noFill/>
          <a:ln>
            <a:solidFill>
              <a:srgbClr val="FF0000"/>
            </a:solidFill>
            <a:tailEnd type="stealth" w="lg" len="lg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316FB73-18EC-4F4E-BAA1-BF2627F38EB5}"/>
              </a:ext>
            </a:extLst>
          </p:cNvPr>
          <p:cNvSpPr txBox="1"/>
          <p:nvPr/>
        </p:nvSpPr>
        <p:spPr>
          <a:xfrm>
            <a:off x="6660572" y="4283198"/>
            <a:ext cx="4046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4) Check convergence and # of SCF steps</a:t>
            </a:r>
          </a:p>
        </p:txBody>
      </p:sp>
      <p:sp>
        <p:nvSpPr>
          <p:cNvPr id="41" name="Rectangle: Rounded Corners 2">
            <a:extLst>
              <a:ext uri="{FF2B5EF4-FFF2-40B4-BE49-F238E27FC236}">
                <a16:creationId xmlns:a16="http://schemas.microsoft.com/office/drawing/2014/main" id="{B0F7D47A-1996-E149-99E4-7715CE76B6DF}"/>
              </a:ext>
            </a:extLst>
          </p:cNvPr>
          <p:cNvSpPr/>
          <p:nvPr/>
        </p:nvSpPr>
        <p:spPr>
          <a:xfrm>
            <a:off x="684577" y="4942916"/>
            <a:ext cx="5175895" cy="3158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12">
            <a:extLst>
              <a:ext uri="{FF2B5EF4-FFF2-40B4-BE49-F238E27FC236}">
                <a16:creationId xmlns:a16="http://schemas.microsoft.com/office/drawing/2014/main" id="{A0FCE737-5B68-4941-9C34-9920EA69F2F5}"/>
              </a:ext>
            </a:extLst>
          </p:cNvPr>
          <p:cNvSpPr/>
          <p:nvPr/>
        </p:nvSpPr>
        <p:spPr>
          <a:xfrm>
            <a:off x="6258790" y="4973141"/>
            <a:ext cx="5269411" cy="255425"/>
          </a:xfrm>
          <a:prstGeom prst="roundRect">
            <a:avLst>
              <a:gd name="adj" fmla="val 306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C3CD6C0-2FCE-1640-8C90-C4A8FE61D68C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 flipV="1">
            <a:off x="5860472" y="5100854"/>
            <a:ext cx="398318" cy="1"/>
          </a:xfrm>
          <a:prstGeom prst="straightConnector1">
            <a:avLst/>
          </a:prstGeom>
          <a:noFill/>
          <a:ln>
            <a:solidFill>
              <a:srgbClr val="FF0000"/>
            </a:solidFill>
            <a:tailEnd type="stealth" w="lg" len="lg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604C0E4-CDCF-6143-A09D-2D3DB74E2DFE}"/>
              </a:ext>
            </a:extLst>
          </p:cNvPr>
          <p:cNvSpPr txBox="1"/>
          <p:nvPr/>
        </p:nvSpPr>
        <p:spPr>
          <a:xfrm>
            <a:off x="6650182" y="4897298"/>
            <a:ext cx="1924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5) Evaluate energy</a:t>
            </a:r>
          </a:p>
        </p:txBody>
      </p:sp>
      <p:sp>
        <p:nvSpPr>
          <p:cNvPr id="53" name="Rectangle: Rounded Corners 2">
            <a:extLst>
              <a:ext uri="{FF2B5EF4-FFF2-40B4-BE49-F238E27FC236}">
                <a16:creationId xmlns:a16="http://schemas.microsoft.com/office/drawing/2014/main" id="{A168C958-D8A7-2144-99A2-C2AF42A2DD2D}"/>
              </a:ext>
            </a:extLst>
          </p:cNvPr>
          <p:cNvSpPr/>
          <p:nvPr/>
        </p:nvSpPr>
        <p:spPr>
          <a:xfrm>
            <a:off x="684577" y="5395255"/>
            <a:ext cx="3492568" cy="50860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Rounded Corners 12">
            <a:extLst>
              <a:ext uri="{FF2B5EF4-FFF2-40B4-BE49-F238E27FC236}">
                <a16:creationId xmlns:a16="http://schemas.microsoft.com/office/drawing/2014/main" id="{A33BD402-C86E-0E4B-8BCE-5F1225C3AEB9}"/>
              </a:ext>
            </a:extLst>
          </p:cNvPr>
          <p:cNvSpPr/>
          <p:nvPr/>
        </p:nvSpPr>
        <p:spPr>
          <a:xfrm>
            <a:off x="6258790" y="5356500"/>
            <a:ext cx="5269411" cy="586119"/>
          </a:xfrm>
          <a:prstGeom prst="roundRect">
            <a:avLst>
              <a:gd name="adj" fmla="val 306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9834E57-3648-A14B-82A8-A4F8FFE52098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4177145" y="5649560"/>
            <a:ext cx="2081645" cy="0"/>
          </a:xfrm>
          <a:prstGeom prst="straightConnector1">
            <a:avLst/>
          </a:prstGeom>
          <a:noFill/>
          <a:ln>
            <a:solidFill>
              <a:srgbClr val="FF0000"/>
            </a:solidFill>
            <a:tailEnd type="stealth" w="lg" len="lg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051F141-0357-BC48-A7DF-5570E51E43FA}"/>
              </a:ext>
            </a:extLst>
          </p:cNvPr>
          <p:cNvSpPr txBox="1"/>
          <p:nvPr/>
        </p:nvSpPr>
        <p:spPr>
          <a:xfrm>
            <a:off x="6660571" y="5464893"/>
            <a:ext cx="3089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6) We get and print forces</a:t>
            </a:r>
          </a:p>
        </p:txBody>
      </p:sp>
      <p:sp>
        <p:nvSpPr>
          <p:cNvPr id="66" name="Rectangle: Rounded Corners 2">
            <a:extLst>
              <a:ext uri="{FF2B5EF4-FFF2-40B4-BE49-F238E27FC236}">
                <a16:creationId xmlns:a16="http://schemas.microsoft.com/office/drawing/2014/main" id="{94C87DAE-6337-F74C-AF29-09A93EA5298E}"/>
              </a:ext>
            </a:extLst>
          </p:cNvPr>
          <p:cNvSpPr/>
          <p:nvPr/>
        </p:nvSpPr>
        <p:spPr>
          <a:xfrm>
            <a:off x="674187" y="6028172"/>
            <a:ext cx="2578168" cy="50860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: Rounded Corners 12">
            <a:extLst>
              <a:ext uri="{FF2B5EF4-FFF2-40B4-BE49-F238E27FC236}">
                <a16:creationId xmlns:a16="http://schemas.microsoft.com/office/drawing/2014/main" id="{B9A4CB3D-D492-4F4E-85B7-2DA058864E15}"/>
              </a:ext>
            </a:extLst>
          </p:cNvPr>
          <p:cNvSpPr/>
          <p:nvPr/>
        </p:nvSpPr>
        <p:spPr>
          <a:xfrm>
            <a:off x="6248400" y="5989417"/>
            <a:ext cx="5269411" cy="586119"/>
          </a:xfrm>
          <a:prstGeom prst="roundRect">
            <a:avLst>
              <a:gd name="adj" fmla="val 306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CBA7058-23D3-3144-B2C5-C345CFB5B66E}"/>
              </a:ext>
            </a:extLst>
          </p:cNvPr>
          <p:cNvCxnSpPr>
            <a:cxnSpLocks/>
            <a:stCxn id="66" idx="3"/>
          </p:cNvCxnSpPr>
          <p:nvPr/>
        </p:nvCxnSpPr>
        <p:spPr>
          <a:xfrm>
            <a:off x="3252355" y="6282477"/>
            <a:ext cx="2996045" cy="0"/>
          </a:xfrm>
          <a:prstGeom prst="straightConnector1">
            <a:avLst/>
          </a:prstGeom>
          <a:noFill/>
          <a:ln>
            <a:solidFill>
              <a:srgbClr val="FF0000"/>
            </a:solidFill>
            <a:tailEnd type="stealth" w="lg" len="lg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64A5306C-A1AC-AA42-8C73-A16BA3F39A9A}"/>
              </a:ext>
            </a:extLst>
          </p:cNvPr>
          <p:cNvSpPr txBox="1"/>
          <p:nvPr/>
        </p:nvSpPr>
        <p:spPr>
          <a:xfrm>
            <a:off x="6650181" y="6097810"/>
            <a:ext cx="3089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7) We get and print stresses</a:t>
            </a:r>
          </a:p>
        </p:txBody>
      </p:sp>
    </p:spTree>
    <p:extLst>
      <p:ext uri="{BB962C8B-B14F-4D97-AF65-F5344CB8AC3E}">
        <p14:creationId xmlns:p14="http://schemas.microsoft.com/office/powerpoint/2010/main" val="396044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  <p:bldP spid="21" grpId="0" animBg="1"/>
      <p:bldP spid="22" grpId="0" animBg="1"/>
      <p:bldP spid="30" grpId="0" animBg="1"/>
      <p:bldP spid="33" grpId="0" animBg="1"/>
      <p:bldP spid="36" grpId="0" animBg="1"/>
      <p:bldP spid="37" grpId="0" animBg="1"/>
      <p:bldP spid="41" grpId="0" animBg="1"/>
      <p:bldP spid="42" grpId="0" animBg="1"/>
      <p:bldP spid="53" grpId="0" animBg="1"/>
      <p:bldP spid="54" grpId="0" animBg="1"/>
      <p:bldP spid="66" grpId="0" animBg="1"/>
      <p:bldP spid="6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6740-49DE-41A1-A32E-DA01FB3D5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 can do it in a different way: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A8332F-FD7C-4D5A-9514-FBFD5F194499}"/>
              </a:ext>
            </a:extLst>
          </p:cNvPr>
          <p:cNvSpPr txBox="1"/>
          <p:nvPr/>
        </p:nvSpPr>
        <p:spPr>
          <a:xfrm>
            <a:off x="6376155" y="1091813"/>
            <a:ext cx="5334000" cy="4832092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>
                <a:solidFill>
                  <a:srgbClr val="87AF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>
                <a:solidFill>
                  <a:srgbClr val="D75F5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np</a:t>
            </a:r>
            <a:endParaRPr lang="en-US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>
                <a:solidFill>
                  <a:srgbClr val="87AF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qepy</a:t>
            </a:r>
            <a:endParaRPr lang="en-US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>
                <a:solidFill>
                  <a:srgbClr val="87AF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mpi4py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>
                <a:solidFill>
                  <a:srgbClr val="87AF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MPI</a:t>
            </a:r>
            <a:endParaRPr lang="en-US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 </a:t>
            </a:r>
            <a:r>
              <a:rPr lang="en-US" sz="1400" kern="0" dirty="0">
                <a:solidFill>
                  <a:srgbClr val="D75F5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MPI</a:t>
            </a:r>
            <a:r>
              <a:rPr lang="en-US" sz="1400" kern="0" dirty="0" err="1">
                <a:solidFill>
                  <a:srgbClr val="A8A8A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COMM_WORLD</a:t>
            </a:r>
            <a:endParaRPr lang="en-US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 </a:t>
            </a:r>
            <a:r>
              <a:rPr lang="en-US" sz="1400" kern="0" dirty="0">
                <a:solidFill>
                  <a:srgbClr val="D75F5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</a:t>
            </a:r>
            <a:r>
              <a:rPr lang="en-US" sz="1400" kern="0" dirty="0" err="1">
                <a:solidFill>
                  <a:srgbClr val="A8A8A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kern="0" dirty="0" err="1">
                <a:solidFill>
                  <a:srgbClr val="AFA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py2f</a:t>
            </a:r>
            <a:r>
              <a:rPr lang="en-US" sz="14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400" kern="0" dirty="0">
              <a:solidFill>
                <a:srgbClr val="FFD7A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>
                <a:solidFill>
                  <a:srgbClr val="D75F5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>
                <a:solidFill>
                  <a:srgbClr val="AFA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400" kern="0" dirty="0" err="1">
                <a:solidFill>
                  <a:srgbClr val="AFA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qe_in.in</a:t>
            </a:r>
            <a:r>
              <a:rPr lang="en-US" sz="1400" kern="0" dirty="0">
                <a:solidFill>
                  <a:srgbClr val="AFA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endParaRPr lang="en-US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qepy</a:t>
            </a:r>
            <a:r>
              <a:rPr lang="en-US" sz="1400" kern="0" dirty="0" err="1">
                <a:solidFill>
                  <a:srgbClr val="A8A8A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kern="0" dirty="0" err="1">
                <a:solidFill>
                  <a:srgbClr val="AFA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qepy_pwscf</a:t>
            </a:r>
            <a:r>
              <a:rPr lang="en-US" sz="14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sz="14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</a:t>
            </a:r>
            <a:r>
              <a:rPr lang="en-US" sz="14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embed </a:t>
            </a:r>
            <a:r>
              <a:rPr lang="en-US" sz="1400" kern="0" dirty="0">
                <a:solidFill>
                  <a:srgbClr val="D75F5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qepy</a:t>
            </a:r>
            <a:r>
              <a:rPr lang="en-US" sz="1400" kern="0" dirty="0" err="1">
                <a:solidFill>
                  <a:srgbClr val="A8A8A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qepy_common</a:t>
            </a:r>
            <a:r>
              <a:rPr lang="en-US" sz="1400" kern="0" dirty="0" err="1">
                <a:solidFill>
                  <a:srgbClr val="A8A8A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kern="0" dirty="0" err="1">
                <a:solidFill>
                  <a:srgbClr val="AFA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embed_base</a:t>
            </a:r>
            <a:r>
              <a:rPr lang="en-US" sz="14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400" kern="0" dirty="0">
              <a:solidFill>
                <a:srgbClr val="8080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 err="1">
                <a:solidFill>
                  <a:srgbClr val="FFD7A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qepy.control_flags.</a:t>
            </a:r>
            <a:r>
              <a:rPr lang="en-US" sz="1400" b="1" kern="0" dirty="0" err="1">
                <a:solidFill>
                  <a:srgbClr val="AFA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set_niter</a:t>
            </a:r>
            <a:r>
              <a:rPr lang="en-US" sz="14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kern="0" dirty="0">
                <a:solidFill>
                  <a:srgbClr val="D787A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4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>
                <a:solidFill>
                  <a:srgbClr val="D75F5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>
                <a:solidFill>
                  <a:srgbClr val="D75F5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>
                <a:solidFill>
                  <a:srgbClr val="FF87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-US" sz="14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kern="0" dirty="0">
                <a:solidFill>
                  <a:srgbClr val="D787A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  <a:r>
              <a:rPr lang="en-US" sz="14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sz="1400" kern="0" dirty="0">
                <a:solidFill>
                  <a:srgbClr val="D75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400" kern="0" dirty="0">
                <a:solidFill>
                  <a:srgbClr val="FFD7A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 err="1">
                <a:solidFill>
                  <a:srgbClr val="FFD7A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kern="0" dirty="0">
                <a:solidFill>
                  <a:srgbClr val="FFD7A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&gt;0 : </a:t>
            </a:r>
            <a:r>
              <a:rPr lang="en-US" sz="1400" kern="0" dirty="0" err="1">
                <a:solidFill>
                  <a:srgbClr val="FFD7A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embed</a:t>
            </a:r>
            <a:r>
              <a:rPr lang="en-US" sz="1400" kern="0" dirty="0" err="1">
                <a:solidFill>
                  <a:srgbClr val="A8A8A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err="1">
                <a:solidFill>
                  <a:srgbClr val="FFD7A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initial</a:t>
            </a:r>
            <a:r>
              <a:rPr lang="en-US" sz="1400" kern="0" dirty="0">
                <a:solidFill>
                  <a:srgbClr val="FFD7A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>
                <a:solidFill>
                  <a:srgbClr val="D75F5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kern="0" dirty="0">
                <a:solidFill>
                  <a:srgbClr val="FFD7A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>
                <a:solidFill>
                  <a:srgbClr val="D787A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en-US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embed</a:t>
            </a:r>
            <a:r>
              <a:rPr lang="en-US" sz="1400" kern="0" dirty="0" err="1">
                <a:solidFill>
                  <a:srgbClr val="A8A8A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mix_coef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>
                <a:solidFill>
                  <a:srgbClr val="D75F5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>
                <a:solidFill>
                  <a:srgbClr val="D75F5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400" kern="0" dirty="0">
                <a:solidFill>
                  <a:srgbClr val="D78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1.0</a:t>
            </a:r>
            <a:endParaRPr lang="en-US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qepy</a:t>
            </a:r>
            <a:r>
              <a:rPr lang="en-US" sz="1400" kern="0" dirty="0" err="1">
                <a:solidFill>
                  <a:srgbClr val="A8A8A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kern="0" dirty="0" err="1">
                <a:solidFill>
                  <a:srgbClr val="AFA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qepy_electrons_scf</a:t>
            </a:r>
            <a:r>
              <a:rPr lang="en-US" sz="14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kern="0" dirty="0">
                <a:solidFill>
                  <a:srgbClr val="D78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4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>
                <a:solidFill>
                  <a:srgbClr val="D78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4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embed</a:t>
            </a:r>
            <a:r>
              <a:rPr lang="en-US" sz="14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embed</a:t>
            </a:r>
            <a:r>
              <a:rPr lang="en-US" sz="1400" kern="0" dirty="0" err="1">
                <a:solidFill>
                  <a:srgbClr val="A8A8A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mix_coef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>
                <a:solidFill>
                  <a:srgbClr val="D75F5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>
                <a:solidFill>
                  <a:srgbClr val="D78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endParaRPr lang="en-US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qepy</a:t>
            </a:r>
            <a:r>
              <a:rPr lang="en-US" sz="1400" kern="0" dirty="0" err="1">
                <a:solidFill>
                  <a:srgbClr val="A8A8A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kern="0" dirty="0" err="1">
                <a:solidFill>
                  <a:srgbClr val="AFA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qepy_electrons_scf</a:t>
            </a:r>
            <a:r>
              <a:rPr lang="en-US" sz="14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kern="0" dirty="0">
                <a:solidFill>
                  <a:srgbClr val="D78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4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>
                <a:solidFill>
                  <a:srgbClr val="D78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4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embed</a:t>
            </a:r>
            <a:r>
              <a:rPr lang="en-US" sz="14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>
                <a:solidFill>
                  <a:srgbClr val="D75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if</a:t>
            </a:r>
            <a:r>
              <a:rPr lang="en-US" sz="1400" kern="0" dirty="0">
                <a:solidFill>
                  <a:srgbClr val="FFD7A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 err="1">
                <a:solidFill>
                  <a:srgbClr val="FFD7A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qepy.control_flags.</a:t>
            </a:r>
            <a:r>
              <a:rPr lang="en-US" sz="1400" b="1" kern="0" dirty="0" err="1">
                <a:solidFill>
                  <a:srgbClr val="AFA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get_conv_elec</a:t>
            </a:r>
            <a:r>
              <a:rPr lang="en-US" sz="1400" kern="0" dirty="0">
                <a:solidFill>
                  <a:srgbClr val="FFD7A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: </a:t>
            </a:r>
            <a:r>
              <a:rPr lang="en-US" sz="1400" kern="0" dirty="0">
                <a:solidFill>
                  <a:srgbClr val="D75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qepy</a:t>
            </a:r>
            <a:r>
              <a:rPr lang="en-US" sz="1400" kern="0" dirty="0" err="1">
                <a:solidFill>
                  <a:srgbClr val="A8A8A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kern="0" dirty="0" err="1">
                <a:solidFill>
                  <a:srgbClr val="AFA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qepy_calc_energies</a:t>
            </a:r>
            <a:r>
              <a:rPr lang="en-US" sz="14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embed</a:t>
            </a:r>
            <a:r>
              <a:rPr lang="en-US" sz="14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13AA5B-3002-48DC-9D94-59FEE72A38E7}"/>
              </a:ext>
            </a:extLst>
          </p:cNvPr>
          <p:cNvSpPr txBox="1"/>
          <p:nvPr/>
        </p:nvSpPr>
        <p:spPr>
          <a:xfrm>
            <a:off x="674188" y="1095442"/>
            <a:ext cx="5269412" cy="5478423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>
                <a:solidFill>
                  <a:srgbClr val="87AF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>
                <a:solidFill>
                  <a:srgbClr val="D75F5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np</a:t>
            </a:r>
            <a:endParaRPr lang="en-US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>
                <a:solidFill>
                  <a:srgbClr val="87AF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qepy</a:t>
            </a:r>
            <a:endParaRPr lang="en-US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>
                <a:solidFill>
                  <a:srgbClr val="87AF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mpi4py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>
                <a:solidFill>
                  <a:srgbClr val="87AF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MPI</a:t>
            </a:r>
            <a:endParaRPr lang="en-US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 </a:t>
            </a:r>
            <a:r>
              <a:rPr lang="en-US" sz="1400" kern="0" dirty="0">
                <a:solidFill>
                  <a:srgbClr val="D75F5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MPI</a:t>
            </a:r>
            <a:r>
              <a:rPr lang="en-US" sz="1400" kern="0" dirty="0" err="1">
                <a:solidFill>
                  <a:srgbClr val="A8A8A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COMM_WORLD</a:t>
            </a:r>
            <a:endParaRPr lang="en-US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 </a:t>
            </a:r>
            <a:r>
              <a:rPr lang="en-US" sz="1400" kern="0" dirty="0">
                <a:solidFill>
                  <a:srgbClr val="D75F5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</a:t>
            </a:r>
            <a:r>
              <a:rPr lang="en-US" sz="1400" kern="0" dirty="0">
                <a:solidFill>
                  <a:srgbClr val="A8A8A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kern="0" dirty="0">
                <a:solidFill>
                  <a:srgbClr val="AFA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py2f</a:t>
            </a:r>
            <a:r>
              <a:rPr lang="en-US" sz="14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>
                <a:solidFill>
                  <a:srgbClr val="D75F5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>
                <a:solidFill>
                  <a:srgbClr val="AFA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400" kern="0" dirty="0" err="1">
                <a:solidFill>
                  <a:srgbClr val="AFA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qe_in.in</a:t>
            </a:r>
            <a:r>
              <a:rPr lang="en-US" sz="1400" kern="0" dirty="0">
                <a:solidFill>
                  <a:srgbClr val="AFA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endParaRPr lang="en-US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qepy</a:t>
            </a:r>
            <a:r>
              <a:rPr lang="en-US" sz="1400" kern="0" dirty="0" err="1">
                <a:solidFill>
                  <a:srgbClr val="A8A8A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kern="0" dirty="0" err="1">
                <a:solidFill>
                  <a:srgbClr val="AFA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qepy_pwscf</a:t>
            </a:r>
            <a:r>
              <a:rPr lang="en-US" sz="14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sz="14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</a:t>
            </a:r>
            <a:r>
              <a:rPr lang="en-US" sz="14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embed </a:t>
            </a:r>
            <a:r>
              <a:rPr lang="en-US" sz="1400" kern="0" dirty="0">
                <a:solidFill>
                  <a:srgbClr val="D75F5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qepy</a:t>
            </a:r>
            <a:r>
              <a:rPr lang="en-US" sz="1400" kern="0" dirty="0" err="1">
                <a:solidFill>
                  <a:srgbClr val="A8A8A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qepy_common</a:t>
            </a:r>
            <a:r>
              <a:rPr lang="en-US" sz="1400" kern="0" dirty="0" err="1">
                <a:solidFill>
                  <a:srgbClr val="A8A8A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kern="0" dirty="0" err="1">
                <a:solidFill>
                  <a:srgbClr val="AFA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embed_base</a:t>
            </a:r>
            <a:r>
              <a:rPr lang="en-US" sz="14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qepy</a:t>
            </a:r>
            <a:r>
              <a:rPr lang="en-US" sz="1400" kern="0" dirty="0" err="1">
                <a:solidFill>
                  <a:srgbClr val="A8A8A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kern="0" dirty="0" err="1">
                <a:solidFill>
                  <a:srgbClr val="AFA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qepy_electrons_scf</a:t>
            </a:r>
            <a:r>
              <a:rPr lang="en-US" sz="14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kern="0" dirty="0">
                <a:solidFill>
                  <a:srgbClr val="D78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4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>
                <a:solidFill>
                  <a:srgbClr val="D78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4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embed</a:t>
            </a:r>
            <a:r>
              <a:rPr lang="en-US" sz="14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qepy.electrons</a:t>
            </a: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400" kern="1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nscf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>
                <a:solidFill>
                  <a:srgbClr val="D75F5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qepy</a:t>
            </a:r>
            <a:r>
              <a:rPr lang="en-US" sz="1400" kern="0" dirty="0" err="1">
                <a:solidFill>
                  <a:srgbClr val="A8A8A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control_flags</a:t>
            </a:r>
            <a:r>
              <a:rPr lang="en-US" sz="1400" kern="0" dirty="0" err="1">
                <a:solidFill>
                  <a:srgbClr val="A8A8A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kern="0" dirty="0" err="1">
                <a:solidFill>
                  <a:srgbClr val="AFA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get_n_scf_steps</a:t>
            </a:r>
            <a:r>
              <a:rPr lang="en-US" sz="14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conv_flag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>
                <a:solidFill>
                  <a:srgbClr val="D75F5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>
                <a:solidFill>
                  <a:srgbClr val="87AF8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en-US" sz="14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qepy</a:t>
            </a:r>
            <a:r>
              <a:rPr lang="en-US" sz="1400" kern="0" dirty="0" err="1">
                <a:solidFill>
                  <a:srgbClr val="A8A8A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control_flags</a:t>
            </a:r>
            <a:r>
              <a:rPr lang="en-US" sz="1400" kern="0" dirty="0" err="1">
                <a:solidFill>
                  <a:srgbClr val="A8A8A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kern="0" dirty="0" err="1">
                <a:solidFill>
                  <a:srgbClr val="AFA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get_conv_elec</a:t>
            </a:r>
            <a:r>
              <a:rPr lang="en-US" sz="1400" kern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4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>
                <a:solidFill>
                  <a:srgbClr val="FF87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4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kern="0" dirty="0">
                <a:solidFill>
                  <a:srgbClr val="AFA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'Converged </a:t>
            </a:r>
            <a:r>
              <a:rPr lang="en-US" sz="1400" kern="0" dirty="0">
                <a:solidFill>
                  <a:srgbClr val="FF87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{}</a:t>
            </a:r>
            <a:r>
              <a:rPr lang="en-US" sz="1400" kern="0" dirty="0">
                <a:solidFill>
                  <a:srgbClr val="AFA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at </a:t>
            </a:r>
            <a:r>
              <a:rPr lang="en-US" sz="1400" kern="0" dirty="0">
                <a:solidFill>
                  <a:srgbClr val="FF87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{}</a:t>
            </a:r>
            <a:r>
              <a:rPr lang="en-US" sz="1400" kern="0" dirty="0">
                <a:solidFill>
                  <a:srgbClr val="AFA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 err="1">
                <a:solidFill>
                  <a:srgbClr val="AFA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steps'</a:t>
            </a:r>
            <a:r>
              <a:rPr lang="en-US" sz="1400" kern="0" dirty="0" err="1">
                <a:solidFill>
                  <a:srgbClr val="A8A8A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kern="0" dirty="0" err="1">
                <a:solidFill>
                  <a:srgbClr val="AFA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en-US" sz="1400" kern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conv_flag</a:t>
            </a:r>
            <a:r>
              <a:rPr lang="en-US" sz="1400" kern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nscf</a:t>
            </a:r>
            <a:r>
              <a:rPr lang="en-US" sz="1400" kern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flush </a:t>
            </a:r>
            <a:r>
              <a:rPr lang="en-US" sz="1400" kern="0" dirty="0">
                <a:solidFill>
                  <a:srgbClr val="D75F5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>
                <a:solidFill>
                  <a:srgbClr val="D78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14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qepy</a:t>
            </a:r>
            <a:r>
              <a:rPr lang="en-US" sz="1400" kern="0" dirty="0" err="1">
                <a:solidFill>
                  <a:srgbClr val="A8A8A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kern="0" dirty="0" err="1">
                <a:solidFill>
                  <a:srgbClr val="AFA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qepy_calc_energies</a:t>
            </a:r>
            <a:r>
              <a:rPr lang="en-US" sz="14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embed</a:t>
            </a:r>
            <a:r>
              <a:rPr lang="en-US" sz="14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400" kern="0" dirty="0">
              <a:solidFill>
                <a:srgbClr val="FFD7A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qepy</a:t>
            </a:r>
            <a:r>
              <a:rPr lang="en-US" sz="1400" kern="0" dirty="0" err="1">
                <a:solidFill>
                  <a:srgbClr val="A8A8A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kern="0" dirty="0" err="1">
                <a:solidFill>
                  <a:srgbClr val="AFA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qepy_forces</a:t>
            </a:r>
            <a:r>
              <a:rPr lang="en-US" sz="14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kern="0" dirty="0">
                <a:solidFill>
                  <a:srgbClr val="D78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4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forces </a:t>
            </a:r>
            <a:r>
              <a:rPr lang="en-US" sz="1400" kern="0" dirty="0">
                <a:solidFill>
                  <a:srgbClr val="D75F5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qepy</a:t>
            </a:r>
            <a:r>
              <a:rPr lang="en-US" sz="1400" kern="0" dirty="0" err="1">
                <a:solidFill>
                  <a:srgbClr val="A8A8A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force_mod</a:t>
            </a:r>
            <a:r>
              <a:rPr lang="en-US" sz="1400" kern="0" dirty="0" err="1">
                <a:solidFill>
                  <a:srgbClr val="A8A8A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kern="0" dirty="0" err="1">
                <a:solidFill>
                  <a:srgbClr val="AFA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get_array_force</a:t>
            </a:r>
            <a:r>
              <a:rPr lang="en-US" sz="14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400" kern="0" dirty="0">
                <a:solidFill>
                  <a:srgbClr val="A8A8A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stress </a:t>
            </a:r>
            <a:r>
              <a:rPr lang="en-US" sz="1400" kern="0" dirty="0">
                <a:solidFill>
                  <a:srgbClr val="D75F5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np</a:t>
            </a:r>
            <a:r>
              <a:rPr lang="en-US" sz="1400" kern="0" dirty="0" err="1">
                <a:solidFill>
                  <a:srgbClr val="A8A8A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kern="0" dirty="0" err="1">
                <a:solidFill>
                  <a:srgbClr val="AFA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ones</a:t>
            </a:r>
            <a:r>
              <a:rPr lang="en-US" sz="14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kern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kern="0" dirty="0">
                <a:solidFill>
                  <a:srgbClr val="D78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400" kern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kern="0" dirty="0">
                <a:solidFill>
                  <a:srgbClr val="D78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400" kern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order</a:t>
            </a:r>
            <a:r>
              <a:rPr lang="en-US" sz="1400" kern="0" dirty="0">
                <a:solidFill>
                  <a:srgbClr val="D75F5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kern="0" dirty="0">
                <a:solidFill>
                  <a:srgbClr val="AFA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'F'</a:t>
            </a:r>
            <a:r>
              <a:rPr lang="en-US" sz="14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qepy</a:t>
            </a:r>
            <a:r>
              <a:rPr lang="en-US" sz="1400" kern="0" dirty="0" err="1">
                <a:solidFill>
                  <a:srgbClr val="A8A8A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1" kern="0" dirty="0" err="1">
                <a:solidFill>
                  <a:srgbClr val="AFA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stress</a:t>
            </a:r>
            <a:r>
              <a:rPr lang="en-US" sz="14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stress</a:t>
            </a:r>
            <a:r>
              <a:rPr lang="en-US" sz="14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9727BE-2E99-41D6-8E34-BCF0D3C5C01D}"/>
              </a:ext>
            </a:extLst>
          </p:cNvPr>
          <p:cNvSpPr txBox="1"/>
          <p:nvPr/>
        </p:nvSpPr>
        <p:spPr>
          <a:xfrm>
            <a:off x="774944" y="640067"/>
            <a:ext cx="4541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solidFill>
                  <a:srgbClr val="FF0000"/>
                </a:solidFill>
              </a:rPr>
              <a:t>test_pwscf.py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E1F3A5-A27B-4571-9B62-D8C5F6DBB2CE}"/>
              </a:ext>
            </a:extLst>
          </p:cNvPr>
          <p:cNvSpPr txBox="1"/>
          <p:nvPr/>
        </p:nvSpPr>
        <p:spPr>
          <a:xfrm>
            <a:off x="6690420" y="640067"/>
            <a:ext cx="4541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solidFill>
                  <a:srgbClr val="FF0000"/>
                </a:solidFill>
              </a:rPr>
              <a:t>test_pwscf_scf.py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3B7C742-981F-433E-9C2D-20B686157933}"/>
              </a:ext>
            </a:extLst>
          </p:cNvPr>
          <p:cNvSpPr/>
          <p:nvPr/>
        </p:nvSpPr>
        <p:spPr>
          <a:xfrm>
            <a:off x="716280" y="3429000"/>
            <a:ext cx="2941320" cy="5892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0DCF9EB-F824-41C5-9A01-A67B8BBA2453}"/>
              </a:ext>
            </a:extLst>
          </p:cNvPr>
          <p:cNvSpPr/>
          <p:nvPr/>
        </p:nvSpPr>
        <p:spPr>
          <a:xfrm>
            <a:off x="6441439" y="3429000"/>
            <a:ext cx="3500875" cy="2037229"/>
          </a:xfrm>
          <a:prstGeom prst="roundRect">
            <a:avLst>
              <a:gd name="adj" fmla="val 306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A13176E-7CA2-4231-96DA-D2E41FE9C85D}"/>
              </a:ext>
            </a:extLst>
          </p:cNvPr>
          <p:cNvGrpSpPr/>
          <p:nvPr/>
        </p:nvGrpSpPr>
        <p:grpSpPr>
          <a:xfrm>
            <a:off x="3657600" y="3438919"/>
            <a:ext cx="2783840" cy="2027310"/>
            <a:chOff x="3657600" y="3438919"/>
            <a:chExt cx="2783840" cy="202731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351BE7D-80F6-4018-90C5-CE3E3B44A82F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 flipV="1">
              <a:off x="3657600" y="3438919"/>
              <a:ext cx="2783840" cy="284721"/>
            </a:xfrm>
            <a:prstGeom prst="straightConnector1">
              <a:avLst/>
            </a:prstGeom>
            <a:noFill/>
            <a:ln>
              <a:solidFill>
                <a:srgbClr val="FF0000"/>
              </a:solidFill>
              <a:tailEnd type="stealth" w="lg" len="lg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FA032A6-0CB2-420E-8B63-30ACD47DFE40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>
              <a:off x="3657600" y="3723640"/>
              <a:ext cx="2783839" cy="1742589"/>
            </a:xfrm>
            <a:prstGeom prst="straightConnector1">
              <a:avLst/>
            </a:prstGeom>
            <a:noFill/>
            <a:ln>
              <a:solidFill>
                <a:srgbClr val="FF0000"/>
              </a:solidFill>
              <a:tailEnd type="stealth" w="lg" len="lg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F904AFC-B879-4F0B-B8E0-CB2A8A271CBA}"/>
              </a:ext>
            </a:extLst>
          </p:cNvPr>
          <p:cNvSpPr txBox="1"/>
          <p:nvPr/>
        </p:nvSpPr>
        <p:spPr>
          <a:xfrm>
            <a:off x="7061871" y="6190562"/>
            <a:ext cx="39625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Same result, one SCF step at a time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30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6740-49DE-41A1-A32E-DA01FB3D5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 your own potential. With </a:t>
            </a:r>
            <a:r>
              <a:rPr lang="en-US" altLang="zh-CN" dirty="0" err="1"/>
              <a:t>QEpy</a:t>
            </a:r>
            <a:r>
              <a:rPr lang="en-US" altLang="zh-CN" dirty="0"/>
              <a:t>, the ball is in your court!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77145E-7CFD-495F-906E-5B331E7BD0A0}"/>
              </a:ext>
            </a:extLst>
          </p:cNvPr>
          <p:cNvSpPr txBox="1"/>
          <p:nvPr/>
        </p:nvSpPr>
        <p:spPr>
          <a:xfrm>
            <a:off x="433089" y="4680638"/>
            <a:ext cx="9893460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Energies determined by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pw2casino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tool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-------------------------------------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energy		-276.467386944339		au  =    -552.934773888678       		Ry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energy0		-276.467386944338       		au  =    -552.934773888675       		Ry</a:t>
            </a:r>
          </a:p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External energy0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0.000000000000000E+000  	au  =    0.000000000000000E+000  	Ry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DADB30-07A1-473C-A526-C5B228B0961A}"/>
              </a:ext>
            </a:extLst>
          </p:cNvPr>
          <p:cNvSpPr txBox="1"/>
          <p:nvPr/>
        </p:nvSpPr>
        <p:spPr>
          <a:xfrm>
            <a:off x="433089" y="1518318"/>
            <a:ext cx="5810912" cy="1938992"/>
          </a:xfrm>
          <a:prstGeom prst="rect">
            <a:avLst/>
          </a:prstGeom>
          <a:solidFill>
            <a:srgbClr val="262626"/>
          </a:solidFill>
        </p:spPr>
        <p:txBody>
          <a:bodyPr wrap="square">
            <a:spAutoFit/>
          </a:bodyPr>
          <a:lstStyle/>
          <a:p>
            <a:pPr marL="0" marR="0" algn="l">
              <a:spcBef>
                <a:spcPts val="60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nr </a:t>
            </a:r>
            <a:r>
              <a:rPr lang="en-US" sz="2000" kern="0" dirty="0">
                <a:solidFill>
                  <a:srgbClr val="D75F5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np</a:t>
            </a:r>
            <a:r>
              <a:rPr lang="en-US" sz="2000" kern="0" dirty="0" err="1">
                <a:solidFill>
                  <a:srgbClr val="A8A8A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kern="0" dirty="0" err="1">
                <a:solidFill>
                  <a:srgbClr val="AFA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zeros</a:t>
            </a:r>
            <a:r>
              <a:rPr lang="en-US" sz="20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kern="0" dirty="0">
                <a:solidFill>
                  <a:srgbClr val="D78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sz="20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>
                <a:solidFill>
                  <a:srgbClr val="D75F5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>
                <a:solidFill>
                  <a:srgbClr val="AFA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000" kern="0" dirty="0" err="1">
                <a:solidFill>
                  <a:srgbClr val="AFA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int32</a:t>
            </a:r>
            <a:r>
              <a:rPr lang="en-US" sz="2000" kern="0" dirty="0">
                <a:solidFill>
                  <a:srgbClr val="AFA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0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spcBef>
                <a:spcPts val="60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qepy</a:t>
            </a:r>
            <a:r>
              <a:rPr lang="en-US" sz="2000" kern="0" dirty="0" err="1">
                <a:solidFill>
                  <a:srgbClr val="A8A8A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qepy_mod</a:t>
            </a:r>
            <a:r>
              <a:rPr lang="en-US" sz="2000" kern="0" dirty="0" err="1">
                <a:solidFill>
                  <a:srgbClr val="A8A8A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kern="0" dirty="0" err="1">
                <a:solidFill>
                  <a:srgbClr val="AFA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qepy_get_grid</a:t>
            </a:r>
            <a:r>
              <a:rPr lang="en-US" sz="20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nr</a:t>
            </a:r>
            <a:r>
              <a:rPr lang="en-US" sz="20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spcBef>
                <a:spcPts val="60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extpot</a:t>
            </a:r>
            <a:r>
              <a:rPr lang="en-US" sz="20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>
                <a:solidFill>
                  <a:srgbClr val="D75F5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np</a:t>
            </a:r>
            <a:r>
              <a:rPr lang="en-US" sz="2000" kern="0" dirty="0" err="1">
                <a:solidFill>
                  <a:srgbClr val="A8A8A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kern="0" dirty="0" err="1">
                <a:solidFill>
                  <a:srgbClr val="AFA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zeros</a:t>
            </a:r>
            <a:r>
              <a:rPr lang="en-US" sz="20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np</a:t>
            </a:r>
            <a:r>
              <a:rPr lang="en-US" sz="2000" kern="0" dirty="0" err="1">
                <a:solidFill>
                  <a:srgbClr val="A8A8A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kern="0" dirty="0" err="1">
                <a:solidFill>
                  <a:srgbClr val="AFA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</a:t>
            </a:r>
            <a:r>
              <a:rPr lang="en-US" sz="2000" kern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nr</a:t>
            </a:r>
            <a:r>
              <a:rPr lang="en-US" sz="2000" kern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order </a:t>
            </a:r>
            <a:r>
              <a:rPr lang="en-US" sz="2000" kern="0" dirty="0">
                <a:solidFill>
                  <a:srgbClr val="D75F5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>
                <a:solidFill>
                  <a:srgbClr val="AFA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'F'</a:t>
            </a:r>
            <a:r>
              <a:rPr lang="en-US" sz="20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l">
              <a:spcBef>
                <a:spcPts val="60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qepy</a:t>
            </a:r>
            <a:r>
              <a:rPr lang="en-US" sz="2000" kern="0" dirty="0" err="1">
                <a:solidFill>
                  <a:srgbClr val="A8A8A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qepy_mod</a:t>
            </a:r>
            <a:r>
              <a:rPr lang="en-US" sz="2000" kern="0" dirty="0" err="1">
                <a:solidFill>
                  <a:srgbClr val="A8A8A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kern="0" dirty="0" err="1">
                <a:solidFill>
                  <a:srgbClr val="AFA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qepy_set_extpot</a:t>
            </a:r>
            <a:r>
              <a:rPr lang="en-US" sz="20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embed</a:t>
            </a:r>
            <a:r>
              <a:rPr lang="en-US" sz="20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extpot</a:t>
            </a:r>
            <a:r>
              <a:rPr lang="en-US" sz="2000" kern="0" dirty="0">
                <a:solidFill>
                  <a:srgbClr val="808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60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kern="0" dirty="0" err="1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embed.exttype</a:t>
            </a:r>
            <a:r>
              <a:rPr lang="en-US" sz="2000" kern="0" dirty="0">
                <a:solidFill>
                  <a:srgbClr val="FFD7A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>
                <a:solidFill>
                  <a:srgbClr val="D75F5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endParaRPr lang="en-US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5" name="Table 13">
            <a:extLst>
              <a:ext uri="{FF2B5EF4-FFF2-40B4-BE49-F238E27FC236}">
                <a16:creationId xmlns:a16="http://schemas.microsoft.com/office/drawing/2014/main" id="{796146A9-DE52-4BB4-B687-5D7F72B104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626990"/>
              </p:ext>
            </p:extLst>
          </p:nvPr>
        </p:nvGraphicFramePr>
        <p:xfrm>
          <a:off x="7011055" y="808844"/>
          <a:ext cx="4580309" cy="351333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87205">
                  <a:extLst>
                    <a:ext uri="{9D8B030D-6E8A-4147-A177-3AD203B41FA5}">
                      <a16:colId xmlns:a16="http://schemas.microsoft.com/office/drawing/2014/main" val="3196559799"/>
                    </a:ext>
                  </a:extLst>
                </a:gridCol>
                <a:gridCol w="2721509">
                  <a:extLst>
                    <a:ext uri="{9D8B030D-6E8A-4147-A177-3AD203B41FA5}">
                      <a16:colId xmlns:a16="http://schemas.microsoft.com/office/drawing/2014/main" val="761734574"/>
                    </a:ext>
                  </a:extLst>
                </a:gridCol>
                <a:gridCol w="1071595">
                  <a:extLst>
                    <a:ext uri="{9D8B030D-6E8A-4147-A177-3AD203B41FA5}">
                      <a16:colId xmlns:a16="http://schemas.microsoft.com/office/drawing/2014/main" val="3571432998"/>
                    </a:ext>
                  </a:extLst>
                </a:gridCol>
              </a:tblGrid>
              <a:tr h="546619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err="1"/>
                        <a:t>embed.exttype</a:t>
                      </a:r>
                      <a:endPara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8104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rgbClr val="000000"/>
                          </a:solidFill>
                          <a:effectLst/>
                        </a:rPr>
                        <a:t>0 </a:t>
                      </a:r>
                      <a:endParaRPr lang="en-US" sz="20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0000FF"/>
                          </a:solidFill>
                          <a:effectLst/>
                        </a:rPr>
                        <a:t> external</a:t>
                      </a:r>
                      <a:endParaRPr lang="en-US" sz="2000" kern="1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0000FF"/>
                          </a:solidFill>
                          <a:effectLst/>
                        </a:rPr>
                        <a:t> 000</a:t>
                      </a:r>
                      <a:endParaRPr lang="en-US" sz="2000" kern="1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30633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rgbClr val="000000"/>
                          </a:solidFill>
                          <a:effectLst/>
                        </a:rPr>
                        <a:t>1 </a:t>
                      </a:r>
                      <a:endParaRPr lang="en-US" sz="20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0000FF"/>
                          </a:solidFill>
                          <a:effectLst/>
                        </a:rPr>
                        <a:t> pseudo</a:t>
                      </a:r>
                      <a:endParaRPr lang="en-US" sz="2000" kern="1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rgbClr val="0000FF"/>
                          </a:solidFill>
                          <a:effectLst/>
                        </a:rPr>
                        <a:t> 001</a:t>
                      </a:r>
                      <a:endParaRPr lang="en-US" sz="2000" kern="10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66957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rgbClr val="000000"/>
                          </a:solidFill>
                          <a:effectLst/>
                        </a:rPr>
                        <a:t>2 </a:t>
                      </a:r>
                      <a:endParaRPr lang="en-US" sz="20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0000FF"/>
                          </a:solidFill>
                          <a:effectLst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rgbClr val="0000FF"/>
                          </a:solidFill>
                          <a:effectLst/>
                        </a:rPr>
                        <a:t>hartree</a:t>
                      </a:r>
                      <a:endParaRPr lang="en-US" sz="2000" kern="1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0000FF"/>
                          </a:solidFill>
                          <a:effectLst/>
                        </a:rPr>
                        <a:t> 010</a:t>
                      </a:r>
                      <a:endParaRPr lang="en-US" sz="2000" kern="1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80474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rgbClr val="000000"/>
                          </a:solidFill>
                          <a:effectLst/>
                        </a:rPr>
                        <a:t>3 </a:t>
                      </a:r>
                      <a:endParaRPr lang="en-US" sz="20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rgbClr val="000000"/>
                          </a:solidFill>
                          <a:effectLst/>
                        </a:rPr>
                        <a:t>hartree</a:t>
                      </a:r>
                      <a:r>
                        <a:rPr lang="en-US" sz="2000" kern="1200" dirty="0">
                          <a:solidFill>
                            <a:srgbClr val="000000"/>
                          </a:solidFill>
                          <a:effectLst/>
                        </a:rPr>
                        <a:t> + pseudo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000000"/>
                          </a:solidFill>
                          <a:effectLst/>
                        </a:rPr>
                        <a:t> 011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95275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rgbClr val="000000"/>
                          </a:solidFill>
                          <a:effectLst/>
                        </a:rPr>
                        <a:t>4 </a:t>
                      </a:r>
                      <a:endParaRPr lang="en-US" sz="20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0000FF"/>
                          </a:solidFill>
                          <a:effectLst/>
                        </a:rPr>
                        <a:t> xc</a:t>
                      </a:r>
                      <a:endParaRPr lang="en-US" sz="2000" kern="1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0000FF"/>
                          </a:solidFill>
                          <a:effectLst/>
                        </a:rPr>
                        <a:t> 100</a:t>
                      </a:r>
                      <a:endParaRPr lang="en-US" sz="2000" kern="10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22690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rgbClr val="000000"/>
                          </a:solidFill>
                          <a:effectLst/>
                        </a:rPr>
                        <a:t>5 </a:t>
                      </a:r>
                      <a:endParaRPr lang="en-US" sz="20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000000"/>
                          </a:solidFill>
                          <a:effectLst/>
                        </a:rPr>
                        <a:t> pseudo + xc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000000"/>
                          </a:solidFill>
                          <a:effectLst/>
                        </a:rPr>
                        <a:t> 101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30757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rgbClr val="000000"/>
                          </a:solidFill>
                          <a:effectLst/>
                        </a:rPr>
                        <a:t>6 </a:t>
                      </a:r>
                      <a:endParaRPr lang="en-US" sz="20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rgbClr val="000000"/>
                          </a:solidFill>
                          <a:effectLst/>
                        </a:rPr>
                        <a:t> hartree + xc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000000"/>
                          </a:solidFill>
                          <a:effectLst/>
                        </a:rPr>
                        <a:t> 110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15866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rgbClr val="000000"/>
                          </a:solidFill>
                          <a:effectLst/>
                        </a:rPr>
                        <a:t>7 </a:t>
                      </a:r>
                      <a:endParaRPr lang="en-US" sz="2000" b="1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000000"/>
                          </a:solidFill>
                          <a:effectLst/>
                        </a:rPr>
                        <a:t> pseudo + </a:t>
                      </a:r>
                      <a:r>
                        <a:rPr lang="en-US" sz="2000" kern="1200" dirty="0" err="1">
                          <a:solidFill>
                            <a:srgbClr val="000000"/>
                          </a:solidFill>
                          <a:effectLst/>
                        </a:rPr>
                        <a:t>hartree</a:t>
                      </a:r>
                      <a:r>
                        <a:rPr lang="en-US" sz="2000" kern="1200" dirty="0">
                          <a:solidFill>
                            <a:srgbClr val="000000"/>
                          </a:solidFill>
                          <a:effectLst/>
                        </a:rPr>
                        <a:t> + xc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000000"/>
                          </a:solidFill>
                          <a:effectLst/>
                        </a:rPr>
                        <a:t> 111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62869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3611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C8BB9-D3B5-774F-B563-B6F50984B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Challenge</a:t>
            </a:r>
            <a:r>
              <a:rPr lang="en-US" dirty="0"/>
              <a:t>: </a:t>
            </a:r>
            <a:r>
              <a:rPr lang="en-US" dirty="0" err="1"/>
              <a:t>QEpy</a:t>
            </a:r>
            <a:r>
              <a:rPr lang="en-US" dirty="0"/>
              <a:t> with </a:t>
            </a:r>
            <a:r>
              <a:rPr lang="en-US" dirty="0" err="1"/>
              <a:t>Jupyter</a:t>
            </a:r>
            <a:r>
              <a:rPr lang="en-US" dirty="0"/>
              <a:t> Notebooks!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E3E16CD-7533-BC4E-90C9-2A0AECE7B0AB}"/>
                  </a:ext>
                </a:extLst>
              </p:cNvPr>
              <p:cNvSpPr txBox="1"/>
              <p:nvPr/>
            </p:nvSpPr>
            <p:spPr>
              <a:xfrm>
                <a:off x="1633104" y="1471976"/>
                <a:ext cx="8925791" cy="34415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Make a </a:t>
                </a:r>
                <a:r>
                  <a:rPr lang="en-US" sz="2400" dirty="0" err="1"/>
                  <a:t>Jupyter</a:t>
                </a:r>
                <a:r>
                  <a:rPr lang="en-US" sz="2400" dirty="0"/>
                  <a:t> Notebook running </a:t>
                </a:r>
                <a:r>
                  <a:rPr lang="en-US" sz="2400" dirty="0" err="1"/>
                  <a:t>QEpy</a:t>
                </a:r>
                <a:r>
                  <a:rPr lang="en-US" sz="2400" dirty="0"/>
                  <a:t> with a null additional embedding potential</a:t>
                </a:r>
              </a:p>
              <a:p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Run a small molecule in the center of the cell with the following additional external potential: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ext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</m:d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sz="2400" dirty="0"/>
                  <a:t> is the total number of grid points in the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direction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sz="2400" dirty="0"/>
                  <a:t> is the value of a grid point (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i="1" dirty="0" err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i="1" dirty="0" err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sz="2400" dirty="0"/>
                  <a:t>).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E3E16CD-7533-BC4E-90C9-2A0AECE7B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104" y="1471976"/>
                <a:ext cx="8925791" cy="3441583"/>
              </a:xfrm>
              <a:prstGeom prst="rect">
                <a:avLst/>
              </a:prstGeom>
              <a:blipFill>
                <a:blip r:embed="rId2"/>
                <a:stretch>
                  <a:fillRect l="-994" t="-1471" b="-3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5D89E1C-5E93-7B49-B8AB-748A59981AE5}"/>
              </a:ext>
            </a:extLst>
          </p:cNvPr>
          <p:cNvSpPr txBox="1"/>
          <p:nvPr/>
        </p:nvSpPr>
        <p:spPr>
          <a:xfrm>
            <a:off x="339364" y="5929460"/>
            <a:ext cx="11270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5 minutes in, feel free to check out: Materials/</a:t>
            </a:r>
            <a:r>
              <a:rPr lang="en-US" i="1" dirty="0" err="1"/>
              <a:t>jupyter-scf</a:t>
            </a:r>
            <a:r>
              <a:rPr lang="en-US" i="1" dirty="0"/>
              <a:t>/ </a:t>
            </a:r>
          </a:p>
        </p:txBody>
      </p:sp>
    </p:spTree>
    <p:extLst>
      <p:ext uri="{BB962C8B-B14F-4D97-AF65-F5344CB8AC3E}">
        <p14:creationId xmlns:p14="http://schemas.microsoft.com/office/powerpoint/2010/main" val="3274161349"/>
      </p:ext>
    </p:extLst>
  </p:cSld>
  <p:clrMapOvr>
    <a:masterClrMapping/>
  </p:clrMapOvr>
</p:sld>
</file>

<file path=ppt/theme/theme1.xml><?xml version="1.0" encoding="utf-8"?>
<a:theme xmlns:a="http://schemas.openxmlformats.org/drawingml/2006/main" name="1_TNR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n2k5yi1">
      <a:majorFont>
        <a:latin typeface="Times New Roman"/>
        <a:ea typeface="Microsoft YaHei"/>
        <a:cs typeface=""/>
      </a:majorFont>
      <a:minorFont>
        <a:latin typeface="Times New Roman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NR1" id="{BD6EB487-7878-400D-9CB9-C5C01EEE3C72}" vid="{74B3BD1C-B901-4E58-AF99-B33698026D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TNR1</Template>
  <TotalTime>7863</TotalTime>
  <Words>2520</Words>
  <Application>Microsoft Macintosh PowerPoint</Application>
  <PresentationFormat>Widescreen</PresentationFormat>
  <Paragraphs>366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等线</vt:lpstr>
      <vt:lpstr>Arial</vt:lpstr>
      <vt:lpstr>Calibri</vt:lpstr>
      <vt:lpstr>Cambria Math</vt:lpstr>
      <vt:lpstr>Courier</vt:lpstr>
      <vt:lpstr>Courier New</vt:lpstr>
      <vt:lpstr>Times</vt:lpstr>
      <vt:lpstr>Times New Roman</vt:lpstr>
      <vt:lpstr>1_TNR1</vt:lpstr>
      <vt:lpstr>PowerPoint Presentation</vt:lpstr>
      <vt:lpstr>Why Quantum ESPRESSO in Python?</vt:lpstr>
      <vt:lpstr>Installation of QEpy</vt:lpstr>
      <vt:lpstr>Let’s give QEpy a try…</vt:lpstr>
      <vt:lpstr>High-level run of QEpy: QEpyDriver</vt:lpstr>
      <vt:lpstr>QEpy under the hood: test_pwscf.py</vt:lpstr>
      <vt:lpstr>We can do it in a different way:</vt:lpstr>
      <vt:lpstr>Use your own potential. With QEpy, the ball is in your court!</vt:lpstr>
      <vt:lpstr>Challenge: QEpy with Jupyter Notebooks!</vt:lpstr>
      <vt:lpstr>Advanced</vt:lpstr>
      <vt:lpstr>Using Qepy with ASE</vt:lpstr>
      <vt:lpstr>QEpyCalculator in ASE</vt:lpstr>
      <vt:lpstr>AIMD with ASE</vt:lpstr>
      <vt:lpstr>Advanced applications with QEpy: nonadiabatic dynamics</vt:lpstr>
      <vt:lpstr>Advanced compilation of QEpy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xc shao</dc:creator>
  <cp:lastModifiedBy>Michele Pavanello</cp:lastModifiedBy>
  <cp:revision>434</cp:revision>
  <dcterms:created xsi:type="dcterms:W3CDTF">2020-11-12T13:11:41Z</dcterms:created>
  <dcterms:modified xsi:type="dcterms:W3CDTF">2021-10-09T19:27:39Z</dcterms:modified>
</cp:coreProperties>
</file>