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7"/>
  </p:notesMasterIdLst>
  <p:sldIdLst>
    <p:sldId id="256" r:id="rId2"/>
    <p:sldId id="1245026694" r:id="rId3"/>
    <p:sldId id="1245026696" r:id="rId4"/>
    <p:sldId id="1245026695" r:id="rId5"/>
    <p:sldId id="1245026692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48"/>
  </p:normalViewPr>
  <p:slideViewPr>
    <p:cSldViewPr snapToGrid="0">
      <p:cViewPr>
        <p:scale>
          <a:sx n="146" d="100"/>
          <a:sy n="146" d="100"/>
        </p:scale>
        <p:origin x="603" y="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941da45fc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g11941da45fc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941da45fc_0_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11941da45f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5719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14"/>
          <p:cNvCxnSpPr/>
          <p:nvPr/>
        </p:nvCxnSpPr>
        <p:spPr>
          <a:xfrm>
            <a:off x="7315200" y="800100"/>
            <a:ext cx="0" cy="33718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60;p14"/>
          <p:cNvCxnSpPr/>
          <p:nvPr/>
        </p:nvCxnSpPr>
        <p:spPr>
          <a:xfrm>
            <a:off x="304800" y="211455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1" name="Google Shape;61;p14" descr="ietf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91400" y="2228850"/>
            <a:ext cx="1143000" cy="65365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5913" y="350044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849313" y="2287191"/>
            <a:ext cx="6248400" cy="177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SzPts val="2240"/>
              <a:buFont typeface="Noto Sans Symbols"/>
              <a:buNone/>
              <a:defRPr sz="3200"/>
            </a:lvl1pPr>
            <a:lvl2pPr lvl="1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457200" y="91678"/>
            <a:ext cx="6858000" cy="97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 rot="5400000">
            <a:off x="2917627" y="-1170979"/>
            <a:ext cx="3308746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marL="1828800" lvl="3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dt" idx="10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 rot="5400000">
            <a:off x="5404842" y="1316236"/>
            <a:ext cx="450651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 rot="5400000">
            <a:off x="1213842" y="-664964"/>
            <a:ext cx="450651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marL="1828800" lvl="3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dt" idx="10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457200" y="91678"/>
            <a:ext cx="6858000" cy="97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457200" y="1289447"/>
            <a:ext cx="8229600" cy="330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marL="1828800" lvl="3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dt" idx="10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Media Clip and Text" type="mediaAndTx">
  <p:cSld name="MEDIA_AND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457200" y="91678"/>
            <a:ext cx="6858000" cy="97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6"/>
          <p:cNvSpPr>
            <a:spLocks noGrp="1"/>
          </p:cNvSpPr>
          <p:nvPr>
            <p:ph type="media" idx="2"/>
          </p:nvPr>
        </p:nvSpPr>
        <p:spPr>
          <a:xfrm>
            <a:off x="457200" y="1289447"/>
            <a:ext cx="4038600" cy="330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>
            <a:off x="4648200" y="1289447"/>
            <a:ext cx="4038600" cy="330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marL="1828800" lvl="3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dt" idx="10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57200" y="91678"/>
            <a:ext cx="6858000" cy="97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57200" y="1289447"/>
            <a:ext cx="8229600" cy="330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marL="1828800" lvl="3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dt" idx="10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dt" idx="10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457200" y="91678"/>
            <a:ext cx="6858000" cy="97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457200" y="1289447"/>
            <a:ext cx="4038600" cy="330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306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1pPr>
            <a:lvl2pPr marL="914400" lvl="1" indent="-33528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3pPr>
            <a:lvl4pPr marL="1828800" lvl="3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/>
          </p:nvPr>
        </p:nvSpPr>
        <p:spPr>
          <a:xfrm>
            <a:off x="4648200" y="1289447"/>
            <a:ext cx="4038600" cy="330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306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1pPr>
            <a:lvl2pPr marL="914400" lvl="1" indent="-33528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3pPr>
            <a:lvl4pPr marL="1828800" lvl="3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dt" idx="10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1pPr>
            <a:lvl2pPr marL="914400" lvl="1" indent="-3175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3pPr>
            <a:lvl4pPr marL="1828800" lvl="3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1pPr>
            <a:lvl2pPr marL="914400" lvl="1" indent="-3175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3pPr>
            <a:lvl4pPr marL="1828800" lvl="3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dt" idx="10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457200" y="91678"/>
            <a:ext cx="6858000" cy="97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dt" idx="10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640"/>
              </a:spcBef>
              <a:spcAft>
                <a:spcPts val="0"/>
              </a:spcAft>
              <a:buSzPts val="2240"/>
              <a:buChar char="●"/>
              <a:defRPr sz="3200"/>
            </a:lvl1pPr>
            <a:lvl2pPr marL="914400" lvl="1" indent="-35306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3pPr>
            <a:lvl4pPr marL="1828800" lvl="3" indent="-32385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4pPr>
            <a:lvl5pPr marL="2286000" lvl="4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5pPr>
            <a:lvl6pPr marL="2743200" lvl="5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6pPr>
            <a:lvl7pPr marL="3200400" lvl="6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7pPr>
            <a:lvl8pPr marL="3657600" lvl="7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8pPr>
            <a:lvl9pPr marL="4114800" lvl="8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dt" idx="10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dt" idx="10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13"/>
          <p:cNvCxnSpPr/>
          <p:nvPr/>
        </p:nvCxnSpPr>
        <p:spPr>
          <a:xfrm>
            <a:off x="7391400" y="0"/>
            <a:ext cx="0" cy="114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7200" y="91678"/>
            <a:ext cx="6858000" cy="97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57200" y="1289447"/>
            <a:ext cx="8229600" cy="330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41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835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3" descr="ietflogo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391400" y="171450"/>
            <a:ext cx="1143000" cy="65365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draft-uni-qsckeys-00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falcon-sign.info/" TargetMode="External"/><Relationship Id="rId3" Type="http://schemas.openxmlformats.org/officeDocument/2006/relationships/hyperlink" Target="https://github.com/Quantum-Safe-Collaboration/qsc-key-rfc" TargetMode="External"/><Relationship Id="rId7" Type="http://schemas.openxmlformats.org/officeDocument/2006/relationships/hyperlink" Target="https://pq-crystals.org/dilithiu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q-crystals.org/kyber/" TargetMode="External"/><Relationship Id="rId5" Type="http://schemas.openxmlformats.org/officeDocument/2006/relationships/hyperlink" Target="https://csrc.nist.gov/projects/post-quantum-cryptography" TargetMode="External"/><Relationship Id="rId4" Type="http://schemas.openxmlformats.org/officeDocument/2006/relationships/hyperlink" Target="https://datatracker.ietf.org/doc/html/draft-uni-qsckeys-00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ctrTitle" idx="4294967295"/>
          </p:nvPr>
        </p:nvSpPr>
        <p:spPr>
          <a:xfrm>
            <a:off x="152400" y="3121050"/>
            <a:ext cx="7070700" cy="19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Mike </a:t>
            </a:r>
            <a:r>
              <a:rPr lang="en" sz="2400" b="0" dirty="0"/>
              <a:t>Osborne</a:t>
            </a:r>
            <a:br>
              <a:rPr lang="en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dirty="0"/>
              <a:t>IETF 114 Philadelphia</a:t>
            </a:r>
            <a:br>
              <a:rPr lang="en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 b="0" dirty="0"/>
              <a:t>July 27, 2022</a:t>
            </a:r>
            <a:endParaRPr sz="24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7"/>
          <p:cNvSpPr/>
          <p:nvPr/>
        </p:nvSpPr>
        <p:spPr>
          <a:xfrm>
            <a:off x="381000" y="95250"/>
            <a:ext cx="6896400" cy="20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/>
            <a:r>
              <a:rPr lang="en-GB" sz="4000" b="1" dirty="0">
                <a:solidFill>
                  <a:schemeClr val="dk1"/>
                </a:solidFill>
              </a:rPr>
              <a:t>QSC </a:t>
            </a:r>
            <a:br>
              <a:rPr lang="en-GB" sz="4000" b="1" dirty="0">
                <a:solidFill>
                  <a:schemeClr val="dk1"/>
                </a:solidFill>
              </a:rPr>
            </a:br>
            <a:r>
              <a:rPr lang="en-GB" sz="4000" b="1" dirty="0">
                <a:solidFill>
                  <a:schemeClr val="dk1"/>
                </a:solidFill>
              </a:rPr>
              <a:t>Key Identification </a:t>
            </a:r>
            <a:br>
              <a:rPr lang="en-GB" sz="4000" b="1" dirty="0">
                <a:solidFill>
                  <a:schemeClr val="dk1"/>
                </a:solidFill>
              </a:rPr>
            </a:br>
            <a:r>
              <a:rPr lang="en-GB" sz="4000" b="1" dirty="0">
                <a:solidFill>
                  <a:schemeClr val="dk1"/>
                </a:solidFill>
              </a:rPr>
              <a:t>and Serialization</a:t>
            </a:r>
            <a:endParaRPr sz="4000" b="1" i="0" u="none" strike="noStrike" cap="none" dirty="0">
              <a:solidFill>
                <a:srgbClr val="2B01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7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50" name="Google Shape;150;p27"/>
          <p:cNvSpPr/>
          <p:nvPr/>
        </p:nvSpPr>
        <p:spPr>
          <a:xfrm>
            <a:off x="8763000" y="342900"/>
            <a:ext cx="152400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120925" y="2227800"/>
            <a:ext cx="69750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r"/>
            <a:r>
              <a:rPr lang="en-GB" sz="3200" b="1" dirty="0">
                <a:solidFill>
                  <a:schemeClr val="dk2"/>
                </a:solidFill>
              </a:rPr>
              <a:t>draft-</a:t>
            </a:r>
            <a:r>
              <a:rPr lang="en-GB" sz="3200" b="1" dirty="0" err="1">
                <a:solidFill>
                  <a:schemeClr val="dk2"/>
                </a:solidFill>
              </a:rPr>
              <a:t>uni</a:t>
            </a:r>
            <a:r>
              <a:rPr lang="en-GB" sz="3200" b="1" dirty="0">
                <a:solidFill>
                  <a:schemeClr val="dk2"/>
                </a:solidFill>
              </a:rPr>
              <a:t>-</a:t>
            </a:r>
            <a:r>
              <a:rPr lang="en-GB" sz="3200" b="1" dirty="0" err="1">
                <a:solidFill>
                  <a:schemeClr val="dk2"/>
                </a:solidFill>
              </a:rPr>
              <a:t>qsckeys</a:t>
            </a:r>
            <a:endParaRPr sz="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C6219-A27B-4F6E-A976-1821BC537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" dirty="0"/>
              <a:t>raft update 01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6CCAF-6E9D-4F78-B0C4-4F7ECF0C00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>
              <a:buSzPts val="1000"/>
              <a:buNone/>
              <a:tabLst>
                <a:tab pos="457200" algn="l"/>
              </a:tabLst>
            </a:pPr>
            <a:r>
              <a:rPr lang="en-GB" sz="1800" u="sng" dirty="0">
                <a:solidFill>
                  <a:schemeClr val="hlink"/>
                </a:solidFill>
                <a:hlinkClick r:id="rId2"/>
              </a:rPr>
              <a:t>https://datatracker.ietf.org/doc/html/draft-uni-qsckeys-00.html </a:t>
            </a:r>
            <a:endParaRPr lang="en-GB" sz="1800" u="sng" dirty="0">
              <a:solidFill>
                <a:schemeClr val="hlink"/>
              </a:solidFill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GB" sz="1800" u="sng" dirty="0">
              <a:solidFill>
                <a:schemeClr val="hlink"/>
              </a:solidFill>
              <a:effectLst/>
              <a:latin typeface="Helvetica Neue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800" dirty="0">
                <a:effectLst/>
                <a:latin typeface="Helvetica Neue"/>
                <a:ea typeface="Times New Roman" panose="02020603050405020304" pitchFamily="18" charset="0"/>
                <a:cs typeface="Calibri" panose="020F0502020204030204" pitchFamily="34" charset="0"/>
              </a:rPr>
              <a:t>We refrain from assigning any preliminary OIDs for the algorithms. The goal is to use a single OID for each algorithm and to align with NIST on the assigned OIDs.</a:t>
            </a:r>
            <a:endParaRPr lang="en-US" sz="1800" dirty="0">
              <a:effectLst/>
              <a:latin typeface="Helvetica Neue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800" dirty="0">
                <a:effectLst/>
                <a:latin typeface="Helvetica Neue"/>
                <a:ea typeface="Times New Roman" panose="02020603050405020304" pitchFamily="18" charset="0"/>
                <a:cs typeface="Calibri" panose="020F0502020204030204" pitchFamily="34" charset="0"/>
              </a:rPr>
              <a:t>Revision of the ASN.1 syntax.</a:t>
            </a:r>
            <a:endParaRPr lang="en-US" sz="1800" dirty="0">
              <a:effectLst/>
              <a:latin typeface="Helvetica Neue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800" dirty="0">
                <a:effectLst/>
                <a:latin typeface="Helvetica Neue"/>
                <a:ea typeface="Times New Roman" panose="02020603050405020304" pitchFamily="18" charset="0"/>
                <a:cs typeface="Calibri" panose="020F0502020204030204" pitchFamily="34" charset="0"/>
              </a:rPr>
              <a:t>Revision of the private key encoding of </a:t>
            </a:r>
            <a:r>
              <a:rPr lang="en-CH" sz="1800" dirty="0" err="1">
                <a:effectLst/>
                <a:latin typeface="Helvetica Neue"/>
                <a:ea typeface="Times New Roman" panose="02020603050405020304" pitchFamily="18" charset="0"/>
                <a:cs typeface="Calibri" panose="020F0502020204030204" pitchFamily="34" charset="0"/>
              </a:rPr>
              <a:t>Kyber</a:t>
            </a:r>
            <a:r>
              <a:rPr lang="en-CH" sz="1800" dirty="0">
                <a:effectLst/>
                <a:latin typeface="Helvetica Neue"/>
                <a:ea typeface="Times New Roman" panose="02020603050405020304" pitchFamily="18" charset="0"/>
                <a:cs typeface="Calibri" panose="020F0502020204030204" pitchFamily="34" charset="0"/>
              </a:rPr>
              <a:t>. The parameters now have the same order as the raw keys.</a:t>
            </a:r>
            <a:endParaRPr lang="en-US" sz="1800" dirty="0">
              <a:effectLst/>
              <a:latin typeface="Helvetica Neue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H" sz="1800" dirty="0">
                <a:effectLst/>
                <a:latin typeface="Helvetica Neue"/>
                <a:ea typeface="Times New Roman" panose="02020603050405020304" pitchFamily="18" charset="0"/>
                <a:cs typeface="Calibri" panose="020F0502020204030204" pitchFamily="34" charset="0"/>
              </a:rPr>
              <a:t>Updated references.</a:t>
            </a:r>
            <a:endParaRPr lang="en-US" sz="1800" dirty="0">
              <a:effectLst/>
              <a:latin typeface="Helvetica Neue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51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C6219-A27B-4F6E-A976-1821BC537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PQC Update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6CCAF-6E9D-4F78-B0C4-4F7ECF0C00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600" dirty="0"/>
              <a:t>NIST has selected the PQC algorithms to standardize :</a:t>
            </a:r>
          </a:p>
          <a:p>
            <a:pPr lvl="1"/>
            <a:r>
              <a:rPr lang="en-US" sz="1200" b="1" dirty="0"/>
              <a:t>CRYSTALS-</a:t>
            </a:r>
            <a:r>
              <a:rPr lang="en-US" sz="1200" b="1" dirty="0" err="1"/>
              <a:t>Kyber</a:t>
            </a:r>
            <a:r>
              <a:rPr lang="en-US" sz="1200" b="1" dirty="0"/>
              <a:t> as primary KEM</a:t>
            </a:r>
          </a:p>
          <a:p>
            <a:pPr lvl="1"/>
            <a:r>
              <a:rPr lang="en-US" sz="1200" b="1" dirty="0"/>
              <a:t>CRYSTALS-</a:t>
            </a:r>
            <a:r>
              <a:rPr lang="en-US" sz="1200" b="1" dirty="0" err="1"/>
              <a:t>Dilithium</a:t>
            </a:r>
            <a:r>
              <a:rPr lang="en-US" sz="1200" b="1" dirty="0"/>
              <a:t> as primary Signature</a:t>
            </a:r>
            <a:endParaRPr lang="en-US" sz="1400" b="1" dirty="0"/>
          </a:p>
          <a:p>
            <a:pPr lvl="1"/>
            <a:r>
              <a:rPr lang="en-US" sz="1200" dirty="0"/>
              <a:t>FALCON as backup signature</a:t>
            </a:r>
          </a:p>
          <a:p>
            <a:pPr lvl="1"/>
            <a:r>
              <a:rPr lang="en-US" sz="1200" dirty="0"/>
              <a:t>SPHINCS+ as backup signature</a:t>
            </a:r>
            <a:endParaRPr lang="en-US" sz="1400" dirty="0"/>
          </a:p>
          <a:p>
            <a:r>
              <a:rPr lang="en-US" sz="1600" dirty="0"/>
              <a:t>NIST will evaluate the following KEM algorithms in a fourth round :</a:t>
            </a:r>
          </a:p>
          <a:p>
            <a:pPr lvl="1"/>
            <a:r>
              <a:rPr lang="en-US" sz="1200" dirty="0"/>
              <a:t>SIKE</a:t>
            </a:r>
          </a:p>
          <a:p>
            <a:pPr lvl="1"/>
            <a:r>
              <a:rPr lang="en-US" sz="1200" dirty="0"/>
              <a:t>BIKE</a:t>
            </a:r>
          </a:p>
          <a:p>
            <a:pPr lvl="1"/>
            <a:r>
              <a:rPr lang="en-US" sz="1200" dirty="0"/>
              <a:t>HQC</a:t>
            </a:r>
          </a:p>
          <a:p>
            <a:pPr lvl="1"/>
            <a:r>
              <a:rPr lang="en-US" sz="1200" dirty="0"/>
              <a:t>Classic </a:t>
            </a:r>
            <a:r>
              <a:rPr lang="en-US" sz="1200" dirty="0" err="1"/>
              <a:t>McEliece</a:t>
            </a:r>
            <a:endParaRPr lang="en-US" sz="1200" dirty="0"/>
          </a:p>
          <a:p>
            <a:r>
              <a:rPr lang="en-US" sz="1600" dirty="0"/>
              <a:t>NIST will hold a 4th NIST PQC Standardization Conference on Nov. 29 – Dec. 1, 2022.</a:t>
            </a:r>
          </a:p>
          <a:p>
            <a:r>
              <a:rPr lang="en-US" sz="1600" dirty="0"/>
              <a:t>NIST also plans to issue a new Call for Proposals for public-key digital signature algorithms by the end of summer 2022 (Deadline June 1</a:t>
            </a:r>
            <a:r>
              <a:rPr lang="en-US" sz="1600" baseline="30000" dirty="0"/>
              <a:t>st</a:t>
            </a:r>
            <a:r>
              <a:rPr lang="en-US" sz="1600" dirty="0"/>
              <a:t> 2023)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ED3F3FC-3FA2-43E8-AB46-37EF8156C096}"/>
              </a:ext>
            </a:extLst>
          </p:cNvPr>
          <p:cNvSpPr/>
          <p:nvPr/>
        </p:nvSpPr>
        <p:spPr>
          <a:xfrm>
            <a:off x="3350622" y="2803394"/>
            <a:ext cx="225334" cy="8215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90319C-CCE8-4E50-9572-C36926C88F12}"/>
              </a:ext>
            </a:extLst>
          </p:cNvPr>
          <p:cNvSpPr txBox="1"/>
          <p:nvPr/>
        </p:nvSpPr>
        <p:spPr>
          <a:xfrm>
            <a:off x="3575956" y="3060279"/>
            <a:ext cx="1837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most two selected</a:t>
            </a:r>
          </a:p>
        </p:txBody>
      </p:sp>
    </p:spTree>
    <p:extLst>
      <p:ext uri="{BB962C8B-B14F-4D97-AF65-F5344CB8AC3E}">
        <p14:creationId xmlns:p14="http://schemas.microsoft.com/office/powerpoint/2010/main" val="4039913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17FBD-5DC0-4098-8809-F1ED8D52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0A1AD-E1B6-4877-975A-2FCD5FC564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Work underway to update the document</a:t>
            </a:r>
          </a:p>
          <a:p>
            <a:pPr lvl="1"/>
            <a:r>
              <a:rPr lang="en-US" sz="1200" dirty="0"/>
              <a:t>Remove non finalist algorithms to a separate document</a:t>
            </a:r>
          </a:p>
          <a:p>
            <a:pPr lvl="1"/>
            <a:r>
              <a:rPr lang="en-US" sz="1200" dirty="0"/>
              <a:t>Restructure according to NIST decision</a:t>
            </a:r>
          </a:p>
          <a:p>
            <a:pPr lvl="1"/>
            <a:r>
              <a:rPr lang="en-US" sz="1200" dirty="0"/>
              <a:t>Add SPHINCS+ algorithm</a:t>
            </a:r>
          </a:p>
          <a:p>
            <a:pPr lvl="1"/>
            <a:r>
              <a:rPr lang="en-US" sz="1200" dirty="0"/>
              <a:t>Decided to wait before adding the Round 4 candidates to the draft </a:t>
            </a:r>
          </a:p>
          <a:p>
            <a:r>
              <a:rPr lang="en-US" sz="1800" dirty="0"/>
              <a:t>Debate parsing complexity tradeoff for structure definitions</a:t>
            </a:r>
          </a:p>
          <a:p>
            <a:pPr lvl="1"/>
            <a:r>
              <a:rPr lang="en-US" sz="1400" dirty="0"/>
              <a:t>The use of CHOICE ASN syntax for partially populated keys.</a:t>
            </a:r>
          </a:p>
          <a:p>
            <a:pPr lvl="1"/>
            <a:r>
              <a:rPr lang="en-US" sz="1400" dirty="0"/>
              <a:t>The definition of PKCS#8 v2 syntax (with optional public key).</a:t>
            </a:r>
          </a:p>
          <a:p>
            <a:pPr lvl="1"/>
            <a:r>
              <a:rPr lang="en-US" sz="1400" dirty="0"/>
              <a:t>A separate document being created for distribution/discussion </a:t>
            </a:r>
          </a:p>
          <a:p>
            <a:r>
              <a:rPr lang="en-US" sz="1800" dirty="0"/>
              <a:t>Align with NIST on algorithm OIDs</a:t>
            </a:r>
          </a:p>
          <a:p>
            <a:r>
              <a:rPr lang="en-US" sz="1800" dirty="0"/>
              <a:t>Resolve issues around multi key modes (IP, key serialization)</a:t>
            </a:r>
          </a:p>
          <a:p>
            <a:r>
              <a:rPr lang="en-US" sz="1800" dirty="0"/>
              <a:t>Encouraged format for migration</a:t>
            </a:r>
          </a:p>
          <a:p>
            <a:pPr marL="14859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055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90" name="Google Shape;190;p32"/>
          <p:cNvSpPr txBox="1"/>
          <p:nvPr/>
        </p:nvSpPr>
        <p:spPr>
          <a:xfrm>
            <a:off x="457200" y="1139898"/>
            <a:ext cx="8229600" cy="2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Work Item Repository (Issues, PRs, Details):</a:t>
            </a:r>
            <a:endParaRPr sz="1800" dirty="0">
              <a:solidFill>
                <a:schemeClr val="dk1"/>
              </a:solidFill>
            </a:endParaRPr>
          </a:p>
          <a:p>
            <a:pPr lvl="0"/>
            <a:r>
              <a:rPr lang="en-GB" sz="1800" u="sng" dirty="0">
                <a:solidFill>
                  <a:schemeClr val="hlink"/>
                </a:solidFill>
                <a:hlinkClick r:id="rId3"/>
              </a:rPr>
              <a:t>https://github.com/Quantum-Safe-Collaboration/qsc-key-rfc</a:t>
            </a:r>
            <a:endParaRPr lang="en-GB" sz="1800" u="sng" dirty="0">
              <a:solidFill>
                <a:schemeClr val="hlink"/>
              </a:solidFill>
            </a:endParaRPr>
          </a:p>
          <a:p>
            <a:pPr lvl="0"/>
            <a:endParaRPr sz="1050" dirty="0">
              <a:solidFill>
                <a:schemeClr val="dk1"/>
              </a:solidFill>
            </a:endParaRPr>
          </a:p>
          <a:p>
            <a:pPr lvl="0"/>
            <a:r>
              <a:rPr lang="en" sz="1800" dirty="0" err="1">
                <a:solidFill>
                  <a:schemeClr val="dk1"/>
                </a:solidFill>
              </a:rPr>
              <a:t>Datatracker</a:t>
            </a:r>
            <a:r>
              <a:rPr lang="en" sz="1800" dirty="0">
                <a:solidFill>
                  <a:schemeClr val="dk1"/>
                </a:solidFill>
              </a:rPr>
              <a:t>: </a:t>
            </a:r>
            <a:r>
              <a:rPr lang="en-GB" sz="1800" u="sng" dirty="0">
                <a:solidFill>
                  <a:schemeClr val="hlink"/>
                </a:solidFill>
                <a:hlinkClick r:id="rId4"/>
              </a:rPr>
              <a:t>https://</a:t>
            </a:r>
            <a:r>
              <a:rPr lang="en-GB" sz="1800" u="sng" dirty="0" err="1">
                <a:solidFill>
                  <a:schemeClr val="hlink"/>
                </a:solidFill>
                <a:hlinkClick r:id="rId4"/>
              </a:rPr>
              <a:t>datatracker.ietf.org</a:t>
            </a:r>
            <a:r>
              <a:rPr lang="en-GB" sz="1800" u="sng" dirty="0">
                <a:solidFill>
                  <a:schemeClr val="hlink"/>
                </a:solidFill>
                <a:hlinkClick r:id="rId4"/>
              </a:rPr>
              <a:t>/doc/html/draft-uni-qsckeys-00.html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NIST PQC: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hlinkClick r:id="rId5"/>
              </a:rPr>
              <a:t>https://csrc.nist.gov/projects/post-quantum-cryptography</a:t>
            </a:r>
            <a:r>
              <a:rPr lang="en" sz="1800" dirty="0">
                <a:solidFill>
                  <a:schemeClr val="dk1"/>
                </a:solidFill>
              </a:rPr>
              <a:t> 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91" name="Google Shape;191;p32"/>
          <p:cNvSpPr txBox="1">
            <a:spLocks noGrp="1"/>
          </p:cNvSpPr>
          <p:nvPr>
            <p:ph type="title"/>
          </p:nvPr>
        </p:nvSpPr>
        <p:spPr>
          <a:xfrm>
            <a:off x="457200" y="91678"/>
            <a:ext cx="6858000" cy="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Resources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0FE163-82C5-A04E-AD9A-014C35C3BAE5}"/>
              </a:ext>
            </a:extLst>
          </p:cNvPr>
          <p:cNvSpPr txBox="1"/>
          <p:nvPr/>
        </p:nvSpPr>
        <p:spPr>
          <a:xfrm>
            <a:off x="457200" y="3231036"/>
            <a:ext cx="383721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</a:rPr>
              <a:t>Relevant KEM Schemes:</a:t>
            </a:r>
          </a:p>
          <a:p>
            <a:pPr lvl="0"/>
            <a:r>
              <a:rPr lang="en-GB" sz="1600" dirty="0">
                <a:solidFill>
                  <a:schemeClr val="tx1"/>
                </a:solidFill>
                <a:hlinkClick r:id="rId6"/>
              </a:rPr>
              <a:t>https://pq-crystals.org/kyber/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1F65BC-8145-2E4C-B822-E3C44C04BE5D}"/>
              </a:ext>
            </a:extLst>
          </p:cNvPr>
          <p:cNvSpPr txBox="1"/>
          <p:nvPr/>
        </p:nvSpPr>
        <p:spPr>
          <a:xfrm>
            <a:off x="4634593" y="3231036"/>
            <a:ext cx="383721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</a:rPr>
              <a:t>Relevant Signature Schemes: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 dirty="0">
                <a:solidFill>
                  <a:schemeClr val="hlink"/>
                </a:solidFill>
                <a:hlinkClick r:id="rId7"/>
              </a:rPr>
              <a:t>https://pq-crystals.org/dilithium/</a:t>
            </a:r>
            <a:r>
              <a:rPr lang="en-GB" sz="1600" dirty="0">
                <a:solidFill>
                  <a:schemeClr val="dk1"/>
                </a:solidFill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 dirty="0">
                <a:solidFill>
                  <a:schemeClr val="hlink"/>
                </a:solidFill>
                <a:hlinkClick r:id="rId8"/>
              </a:rPr>
              <a:t>https://falcon-sign.info/</a:t>
            </a:r>
            <a:r>
              <a:rPr lang="en-GB" sz="1600" dirty="0">
                <a:solidFill>
                  <a:schemeClr val="dk1"/>
                </a:solidFill>
              </a:rPr>
              <a:t> </a:t>
            </a:r>
          </a:p>
          <a:p>
            <a:pPr lvl="0"/>
            <a:r>
              <a:rPr lang="en-GB" sz="1600" u="sng" dirty="0">
                <a:solidFill>
                  <a:schemeClr val="hlink"/>
                </a:solidFill>
              </a:rPr>
              <a:t>https://sphincs.org/</a:t>
            </a:r>
            <a:endParaRPr lang="en-GB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645511"/>
      </p:ext>
    </p:extLst>
  </p:cSld>
  <p:clrMapOvr>
    <a:masterClrMapping/>
  </p:clrMapOvr>
</p:sld>
</file>

<file path=ppt/theme/theme1.xml><?xml version="1.0" encoding="utf-8"?>
<a:theme xmlns:a="http://schemas.openxmlformats.org/drawingml/2006/main" name="IETF">
  <a:themeElements>
    <a:clrScheme name="IETF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4065</TotalTime>
  <Words>388</Words>
  <Application>Microsoft Office PowerPoint</Application>
  <PresentationFormat>On-screen Show (16:9)</PresentationFormat>
  <Paragraphs>54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Helvetica Neue</vt:lpstr>
      <vt:lpstr>Noto Sans Symbols</vt:lpstr>
      <vt:lpstr>Symbol</vt:lpstr>
      <vt:lpstr>IETF</vt:lpstr>
      <vt:lpstr>Mike Osborne IETF 114 Philadelphia July 27, 2022</vt:lpstr>
      <vt:lpstr>Draft update 01</vt:lpstr>
      <vt:lpstr>PQC Update</vt:lpstr>
      <vt:lpstr>Next Steps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Mike Prorock IETF 113, Viena March 21, 2022</dc:title>
  <cp:lastModifiedBy>Michael Osborne</cp:lastModifiedBy>
  <cp:revision>13</cp:revision>
  <dcterms:modified xsi:type="dcterms:W3CDTF">2022-07-25T18:25:10Z</dcterms:modified>
</cp:coreProperties>
</file>