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45026687" r:id="rId2"/>
    <p:sldId id="1245026688" r:id="rId3"/>
    <p:sldId id="267" r:id="rId4"/>
    <p:sldId id="259" r:id="rId5"/>
    <p:sldId id="262" r:id="rId6"/>
    <p:sldId id="1245026686" r:id="rId7"/>
    <p:sldId id="260" r:id="rId8"/>
    <p:sldId id="1245026684" r:id="rId9"/>
    <p:sldId id="1245026685" r:id="rId10"/>
    <p:sldId id="12450266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E38D-A822-476F-A036-A2ACA193E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B4F49-F9B8-4D6E-ACB0-56943DA1F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D8947-EAD8-4D93-B710-62C2F06C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FF1-5677-4476-8A6D-6A85474370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453A-93A8-4E40-B2A0-727ED55B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9F40-8721-46FF-9CC2-3D995D9B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3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59C9-A1F6-49FD-923D-044B939F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A2681-49D0-45BB-8F7A-4C0A60CC9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769D-0E79-4ABF-A717-178BC485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FF1-5677-4476-8A6D-6A85474370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7877D-32C4-41B7-A957-BD919789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AA57-8BF0-4532-8224-E6FAAAC4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5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778E3-D2D2-4DA4-8DE4-05E778CD9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70E2C-97B3-46F6-BF44-2A29167D0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11086-0239-4A51-8B8D-42BB4213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FF1-5677-4476-8A6D-6A85474370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06276-0977-4660-AD31-B1C4B2F4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AE2E-257B-420E-A443-4D48CEB3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2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1990-6F91-450A-9A82-010841DB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9E24A-D1A2-4F31-B250-9FE3CDE9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D64D-8617-4C71-A5F2-8F4FF546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FF1-5677-4476-8A6D-6A85474370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14FE-E772-4CAC-9EEE-A1D0BAD5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D403-3EC4-416C-97DB-0CE26785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2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1E2F-37C3-49F6-82A9-1E5CF0A3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459C5-D5EA-4F69-9C8A-275BA6E7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6D1F9-47AB-4448-A567-44DB6619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FF1-5677-4476-8A6D-6A85474370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99C79-4EAA-427B-A4A6-E82AE310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7C4DD-771E-4EA0-BBF7-BC3C72E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2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4A84-78FA-4831-BB8E-3B4D6AEC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41811-F445-4B2C-8B01-25B1A92C4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C349E-4CD1-4405-864D-B2C476BD2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11A48-0308-4197-8A12-08E26D70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FF1-5677-4476-8A6D-6A85474370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1A83B-4466-4CB6-854F-68B36091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50AF0-A0C2-4FF8-B68B-4D0D005D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8AD1-65CF-4B56-9777-775F99A6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F64A2-4B5C-4EF2-B4F3-0FFB918E1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E242B-BCFA-4B1D-BABB-B9DC220FF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8AD1B-5134-4AE2-87EA-96B64B6C0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F6BD0-65B4-48F3-8694-B57D6C643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4A6BB-0DC1-4C3B-8379-B33307D2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FF1-5677-4476-8A6D-6A85474370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0B43B-7E6C-4A3A-A818-D302B2B1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907F5-86C2-4C19-9D8D-DE399AB1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1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8AB9-FAF0-49EE-B0BF-DDCB718F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F52AA-371D-4500-B076-8D0D92A9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FF1-5677-4476-8A6D-6A85474370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2AA1D-21D7-46A4-8B4F-C11E120D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29D49-A400-498A-A3AE-D6FE8F58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C31C2-6CC9-4EDD-A7BC-A3414B2A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FF1-5677-4476-8A6D-6A85474370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C1E98-F0DE-4184-8DBA-3024747A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13B0F-8FFC-4411-B6CD-24093ED3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4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D810-205B-4C3A-82E7-29758E98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052B-57AF-4504-8CB1-FC16E20F6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643B1-580A-4812-A7CD-208A1DE1D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ECCDD-CFA3-4884-8F66-BD86E0C1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FF1-5677-4476-8A6D-6A85474370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A754D-2DDA-4BAF-BFA7-EB2B6FD2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E6332-A87B-474F-8764-DE6D9D53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66BB-C750-482A-957A-B1576F8D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9F107-8592-446C-A26A-56F592EEA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7E485-641D-4F46-8A37-8D7D31F76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D026D-3764-4CF0-A0E7-CDED53E2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FF1-5677-4476-8A6D-6A85474370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DA93-254C-47B0-98B5-EC0F62B8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9C774-7A26-4DE0-811E-0AC130DA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6502C-E452-43D7-846A-5D9EA27D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48426-93E9-47D3-8943-1227453D4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6622C-622F-4B9A-8A9D-9A55DF84D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DFF1-5677-4476-8A6D-6A85474370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3BCF0-7F4B-4CD5-82FF-C86AEB3DC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3E52F-FEFE-48B9-AFFA-467271CBD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ur01.safelinks.protection.outlook.com/?url=https%3A%2F%2Fgithub.com%2Fopen-quantum-safe%2Fliboqs%2Fissues%2F909&amp;data=04%7C01%7Cchristine.van.vredendaal%40nxp.com%7C407917ad301b4c8534ae08d8dee71295%7C686ea1d3bc2b4c6fa92cd99c5c301635%7C0%7C0%7C637504431333357535%7CUnknown%7CTWFpbGZsb3d8eyJWIjoiMC4wLjAwMDAiLCJQIjoiV2luMzIiLCJBTiI6Ik1haWwiLCJXVCI6Mn0%3D%7C1000&amp;sdata=Q6OqpIps54AyLY%2B2VgcF8YxYHubgDEqTjYPFgmsBjik%3D&amp;reserved=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27E2-E678-49DC-B574-09F135F73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/>
              <a:t>PQC </a:t>
            </a:r>
            <a:br>
              <a:rPr lang="en-US" sz="6000" dirty="0"/>
            </a:br>
            <a:r>
              <a:rPr lang="en-US" sz="6000" dirty="0"/>
              <a:t>Key Identification </a:t>
            </a:r>
            <a:br>
              <a:rPr lang="en-US" sz="6000" dirty="0"/>
            </a:br>
            <a:r>
              <a:rPr lang="en-US" sz="6000" dirty="0"/>
              <a:t>and Serialization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F1EE4-96E5-4441-9683-AA53D563D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Dieter Bong (</a:t>
            </a:r>
            <a:r>
              <a:rPr lang="en-US" sz="2400" dirty="0" err="1"/>
              <a:t>Utimaco</a:t>
            </a:r>
            <a:r>
              <a:rPr lang="en-US" sz="2400" dirty="0"/>
              <a:t>), Joppe Bos (NXP), </a:t>
            </a:r>
            <a:r>
              <a:rPr lang="en-US" dirty="0"/>
              <a:t>Christine Cloostermans (NXP),</a:t>
            </a:r>
            <a:r>
              <a:rPr lang="en-US" sz="2400" dirty="0"/>
              <a:t> Silvio Dragone (IBM), Basil Hess (IBM), Christopher Meyer (</a:t>
            </a:r>
            <a:r>
              <a:rPr lang="en-US" sz="2400" dirty="0" err="1"/>
              <a:t>Utimaco</a:t>
            </a:r>
            <a:r>
              <a:rPr lang="en-US" sz="2400" dirty="0"/>
              <a:t>), Mike Osborne (IBM), Karen </a:t>
            </a:r>
            <a:r>
              <a:rPr lang="en-US" sz="2400" dirty="0" err="1"/>
              <a:t>Willbrand</a:t>
            </a:r>
            <a:r>
              <a:rPr lang="en-US" sz="2400" dirty="0"/>
              <a:t> (</a:t>
            </a:r>
            <a:r>
              <a:rPr lang="en-US" sz="2400" dirty="0" err="1"/>
              <a:t>Utimaco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3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D3F8-5EAE-4071-B84D-55B3AA4C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D91B9-8139-42CB-8355-035EB6FC1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888705" cy="4486275"/>
          </a:xfrm>
        </p:spPr>
        <p:txBody>
          <a:bodyPr>
            <a:normAutofit/>
          </a:bodyPr>
          <a:lstStyle/>
          <a:p>
            <a:r>
              <a:rPr lang="en-US" dirty="0"/>
              <a:t>Align with NIST on algorithm OIDs</a:t>
            </a:r>
          </a:p>
          <a:p>
            <a:r>
              <a:rPr lang="en-US" dirty="0"/>
              <a:t>Align with ETSI / OASIS SAM / PKCS11 / KMIP TC / more </a:t>
            </a:r>
          </a:p>
          <a:p>
            <a:r>
              <a:rPr lang="en-US" dirty="0"/>
              <a:t>Resolve issues around hybrid modes (IP, key serialization)</a:t>
            </a:r>
          </a:p>
          <a:p>
            <a:pPr lvl="1"/>
            <a:r>
              <a:rPr lang="en-US" dirty="0"/>
              <a:t>Encouraged format for migration</a:t>
            </a:r>
          </a:p>
          <a:p>
            <a:pPr lvl="1"/>
            <a:r>
              <a:rPr lang="en-US" dirty="0"/>
              <a:t>Path is uncertain</a:t>
            </a:r>
          </a:p>
          <a:p>
            <a:r>
              <a:rPr lang="en-US" dirty="0"/>
              <a:t>Alternate Round 3 candidates</a:t>
            </a:r>
          </a:p>
        </p:txBody>
      </p:sp>
      <p:pic>
        <p:nvPicPr>
          <p:cNvPr id="1026" name="Picture 2" descr="What'S Next Yellow Sticker Note · Free image on Pixabay">
            <a:extLst>
              <a:ext uri="{FF2B5EF4-FFF2-40B4-BE49-F238E27FC236}">
                <a16:creationId xmlns:a16="http://schemas.microsoft.com/office/drawing/2014/main" id="{D0287DF7-7294-4615-B5B7-D5B59B8B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943" y="2398639"/>
            <a:ext cx="3070371" cy="307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17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6219-A27B-4F6E-A976-1821BC53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PQC Key serialization and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CCAF-6E9D-4F78-B0C4-4F7ECF0C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8543"/>
            <a:ext cx="10515600" cy="43760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NIST PQC submissions have single serialized structure for keys </a:t>
            </a:r>
          </a:p>
          <a:p>
            <a:pPr lvl="1"/>
            <a:r>
              <a:rPr lang="en-US" dirty="0"/>
              <a:t>Each algorithm variant has an implicit key format </a:t>
            </a:r>
          </a:p>
          <a:p>
            <a:pPr lvl="1"/>
            <a:r>
              <a:rPr lang="en-US" dirty="0"/>
              <a:t>Nice in theory for removing parsing vulnerabilities</a:t>
            </a:r>
          </a:p>
          <a:p>
            <a:pPr lvl="1"/>
            <a:r>
              <a:rPr lang="en-US" dirty="0"/>
              <a:t>Nice in theory to tie an algorithm identifier to an implicit key format </a:t>
            </a:r>
          </a:p>
          <a:p>
            <a:r>
              <a:rPr lang="en-US" dirty="0"/>
              <a:t>In practice :</a:t>
            </a:r>
          </a:p>
          <a:p>
            <a:pPr lvl="1"/>
            <a:r>
              <a:rPr lang="en-US" dirty="0"/>
              <a:t>Many possible algorithm variants for a single scheme (E.g. Dilithium)</a:t>
            </a:r>
          </a:p>
          <a:p>
            <a:pPr lvl="1"/>
            <a:r>
              <a:rPr lang="en-US" dirty="0"/>
              <a:t>Many submissions mention compression options</a:t>
            </a:r>
          </a:p>
          <a:p>
            <a:pPr lvl="1"/>
            <a:r>
              <a:rPr lang="en-US" dirty="0"/>
              <a:t>An explosion in variants for hybrid schemes</a:t>
            </a:r>
          </a:p>
          <a:p>
            <a:pPr lvl="1"/>
            <a:r>
              <a:rPr lang="en-US" dirty="0"/>
              <a:t>PQC Keys simply do not fit many legacy solutions </a:t>
            </a:r>
          </a:p>
          <a:p>
            <a:pPr lvl="1"/>
            <a:r>
              <a:rPr lang="en-US" dirty="0"/>
              <a:t>Schemes already being deployed in production </a:t>
            </a:r>
          </a:p>
          <a:p>
            <a:pPr lvl="1"/>
            <a:r>
              <a:rPr lang="en-US" dirty="0"/>
              <a:t>PQC Algorithms will continue to evolve together with the need to migrate keys for different versions</a:t>
            </a:r>
          </a:p>
          <a:p>
            <a:pPr lvl="1"/>
            <a:r>
              <a:rPr lang="en-US" dirty="0"/>
              <a:t>Interop testing already hampered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1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6219-A27B-4F6E-A976-1821BC53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PQC Key serialization and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CCAF-6E9D-4F78-B0C4-4F7ECF0C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339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Goal: Make sure that PQC algorithms can be used by the largest number of applications – </a:t>
            </a:r>
            <a:r>
              <a:rPr lang="en-US" b="1" i="1" dirty="0"/>
              <a:t>safely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sz="2600" dirty="0"/>
              <a:t>Learning from past mistakes with ECC in reducing multiple standards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Allowing as much interoperability and experience building ahead of NISTs final standard </a:t>
            </a:r>
          </a:p>
          <a:p>
            <a:r>
              <a:rPr lang="en-US" dirty="0"/>
              <a:t>Approach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To ensure correct communication key formats are serialized.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To recognize the need for key compression and deal with it early in a safe way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To identify the best identification algorithm/key identification approach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Higher level (than crypto API) considerations:</a:t>
            </a:r>
          </a:p>
          <a:p>
            <a:pPr lvl="2"/>
            <a:r>
              <a:rPr lang="en-US" dirty="0"/>
              <a:t>How to store / load the key from key formats (ordering)</a:t>
            </a:r>
          </a:p>
          <a:p>
            <a:pPr lvl="2"/>
            <a:r>
              <a:rPr lang="en-US" dirty="0"/>
              <a:t>Optional choices (for performance / size considerations)</a:t>
            </a:r>
          </a:p>
          <a:p>
            <a:pPr lvl="1"/>
            <a:r>
              <a:rPr lang="en-US" dirty="0"/>
              <a:t>Perhaps look at Hybrid modes?</a:t>
            </a:r>
          </a:p>
          <a:p>
            <a:pPr lvl="1"/>
            <a:endParaRPr lang="en-US" dirty="0"/>
          </a:p>
          <a:p>
            <a:r>
              <a:rPr lang="en-US" dirty="0"/>
              <a:t>Solving this now will avoid larger problems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68810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7FBD-5DC0-4098-8809-F1ED8D52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A1AD-E1B6-4877-975A-2FCD5FC56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solve the world, but we can take first step in the right direction</a:t>
            </a:r>
          </a:p>
          <a:p>
            <a:r>
              <a:rPr lang="en-US" dirty="0"/>
              <a:t>An RFC specifying key formats will help</a:t>
            </a:r>
          </a:p>
          <a:p>
            <a:pPr lvl="1"/>
            <a:r>
              <a:rPr lang="en-US" dirty="0"/>
              <a:t>Help manage algorithm versions and compatibility in key formats</a:t>
            </a:r>
          </a:p>
          <a:p>
            <a:pPr lvl="1"/>
            <a:r>
              <a:rPr lang="en-US" dirty="0"/>
              <a:t>Help interoperability of both testing and integration</a:t>
            </a:r>
          </a:p>
          <a:p>
            <a:pPr lvl="1"/>
            <a:r>
              <a:rPr lang="en-US" dirty="0"/>
              <a:t>Help make choices in future standards clear</a:t>
            </a:r>
          </a:p>
          <a:p>
            <a:pPr lvl="1"/>
            <a:r>
              <a:rPr lang="en-US" dirty="0"/>
              <a:t>Help prevent delays in integration and adoption</a:t>
            </a:r>
          </a:p>
          <a:p>
            <a:r>
              <a:rPr lang="en-US" dirty="0"/>
              <a:t>Draft RFC “PQC Key Identification and Serialization” is shared with the cryptographic community</a:t>
            </a:r>
          </a:p>
        </p:txBody>
      </p:sp>
    </p:spTree>
    <p:extLst>
      <p:ext uri="{BB962C8B-B14F-4D97-AF65-F5344CB8AC3E}">
        <p14:creationId xmlns:p14="http://schemas.microsoft.com/office/powerpoint/2010/main" val="372335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B99A-26AF-46DE-B01D-69C7EB75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Industry-wide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BBC0-10BC-42D7-ABC1-79F484CA7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Even at a limited deployment, challenges are arising</a:t>
            </a:r>
          </a:p>
          <a:p>
            <a:pPr lvl="1"/>
            <a:r>
              <a:rPr lang="en-US" dirty="0"/>
              <a:t>Interoperability between crypto-libraries</a:t>
            </a:r>
          </a:p>
          <a:p>
            <a:pPr lvl="2"/>
            <a:r>
              <a:rPr lang="en-US" dirty="0"/>
              <a:t>A </a:t>
            </a:r>
            <a:r>
              <a:rPr lang="en-US" dirty="0" err="1"/>
              <a:t>libOQS</a:t>
            </a:r>
            <a:r>
              <a:rPr lang="en-US" dirty="0"/>
              <a:t> issue was flagged*, where OQS and </a:t>
            </a:r>
            <a:r>
              <a:rPr lang="en-US" dirty="0" err="1"/>
              <a:t>Circl</a:t>
            </a:r>
            <a:r>
              <a:rPr lang="en-US" dirty="0"/>
              <a:t> were running different </a:t>
            </a:r>
            <a:r>
              <a:rPr lang="en-US" dirty="0" err="1"/>
              <a:t>Kyber</a:t>
            </a:r>
            <a:r>
              <a:rPr lang="en-US" dirty="0"/>
              <a:t> versions and confusion ensued</a:t>
            </a:r>
          </a:p>
          <a:p>
            <a:pPr lvl="1"/>
            <a:r>
              <a:rPr lang="en-US" dirty="0"/>
              <a:t>Interoperability between test set-ups</a:t>
            </a:r>
          </a:p>
          <a:p>
            <a:pPr lvl="2"/>
            <a:r>
              <a:rPr lang="en-US" dirty="0"/>
              <a:t>With each round/compression change, all devices need to be updated</a:t>
            </a:r>
          </a:p>
          <a:p>
            <a:pPr lvl="1"/>
            <a:r>
              <a:rPr lang="en-US" dirty="0" err="1"/>
              <a:t>Underspecification</a:t>
            </a:r>
            <a:r>
              <a:rPr lang="en-US" dirty="0"/>
              <a:t> of algorithms </a:t>
            </a:r>
          </a:p>
          <a:p>
            <a:pPr lvl="2"/>
            <a:r>
              <a:rPr lang="en-US" dirty="0"/>
              <a:t>Reducing interoperability; different implementation choices </a:t>
            </a:r>
          </a:p>
          <a:p>
            <a:pPr lvl="2"/>
            <a:r>
              <a:rPr lang="en-US" dirty="0"/>
              <a:t>Can even make wrong choices..</a:t>
            </a:r>
          </a:p>
          <a:p>
            <a:pPr lvl="1"/>
            <a:r>
              <a:rPr lang="en-US" dirty="0"/>
              <a:t>Overspecification of algorithms</a:t>
            </a:r>
          </a:p>
          <a:p>
            <a:pPr lvl="2"/>
            <a:r>
              <a:rPr lang="en-US" dirty="0"/>
              <a:t>Reduces adoption cross-industry; e.g. cloud versus embedded setting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8F144-0C91-4538-8DC9-35D817AA600D}"/>
              </a:ext>
            </a:extLst>
          </p:cNvPr>
          <p:cNvSpPr txBox="1"/>
          <p:nvPr/>
        </p:nvSpPr>
        <p:spPr>
          <a:xfrm>
            <a:off x="8204433" y="6409189"/>
            <a:ext cx="328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 </a:t>
            </a:r>
            <a:r>
              <a:rPr lang="en-US" sz="1200" u="sng" dirty="0">
                <a:hlinkClick r:id="rId2"/>
              </a:rPr>
              <a:t>https://github.com/open-quantum-safe/liboqs/issues/909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330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7FBD-5DC0-4098-8809-F1ED8D52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A1AD-E1B6-4877-975A-2FCD5FC56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solve the world, but we can take first step in the right direction</a:t>
            </a:r>
          </a:p>
          <a:p>
            <a:r>
              <a:rPr lang="en-US" dirty="0"/>
              <a:t>An RFC specifying key formats will help</a:t>
            </a:r>
          </a:p>
          <a:p>
            <a:pPr lvl="1"/>
            <a:r>
              <a:rPr lang="en-US" dirty="0"/>
              <a:t>Help manage algorithm versions and compatibility in key formats</a:t>
            </a:r>
          </a:p>
          <a:p>
            <a:pPr lvl="1"/>
            <a:r>
              <a:rPr lang="en-US" dirty="0"/>
              <a:t>Help interoperability of both testing and integration</a:t>
            </a:r>
          </a:p>
          <a:p>
            <a:pPr lvl="1"/>
            <a:r>
              <a:rPr lang="en-US" dirty="0"/>
              <a:t>Help make choices in future standards clear</a:t>
            </a:r>
          </a:p>
          <a:p>
            <a:pPr lvl="1"/>
            <a:r>
              <a:rPr lang="en-US" dirty="0"/>
              <a:t>Help prevent delays in integration and adoption</a:t>
            </a:r>
          </a:p>
          <a:p>
            <a:r>
              <a:rPr lang="en-US" dirty="0"/>
              <a:t>Draft RFC “PQC Key Identification and Serialization” is shared with the cryptographic community</a:t>
            </a:r>
          </a:p>
        </p:txBody>
      </p:sp>
    </p:spTree>
    <p:extLst>
      <p:ext uri="{BB962C8B-B14F-4D97-AF65-F5344CB8AC3E}">
        <p14:creationId xmlns:p14="http://schemas.microsoft.com/office/powerpoint/2010/main" val="244007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5897-F414-4B4D-A85C-7CDD3069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62" y="1007662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the RFC: parameter identifiers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CB8AE-70EC-49A3-B7B4-A8A3228C2444}"/>
              </a:ext>
            </a:extLst>
          </p:cNvPr>
          <p:cNvSpPr txBox="1"/>
          <p:nvPr/>
        </p:nvSpPr>
        <p:spPr>
          <a:xfrm>
            <a:off x="7264862" y="2445331"/>
            <a:ext cx="37490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Describe parameter choices of parameter sets</a:t>
            </a:r>
          </a:p>
          <a:p>
            <a:endParaRPr lang="en-US" sz="2400" dirty="0"/>
          </a:p>
          <a:p>
            <a:r>
              <a:rPr lang="en-US" sz="2400" dirty="0"/>
              <a:t>For now, includes Round 3 finalist sets</a:t>
            </a:r>
          </a:p>
          <a:p>
            <a:endParaRPr lang="en-US" sz="2400" dirty="0"/>
          </a:p>
          <a:p>
            <a:r>
              <a:rPr lang="en-US" sz="2400" dirty="0"/>
              <a:t>OIDs to be filled in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FE700-07D6-4DE5-AB4A-EBCE3ABED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0" y="2095481"/>
            <a:ext cx="6440424" cy="32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3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5897-F414-4B4D-A85C-7CDD3069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62" y="1007662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the RFC: </a:t>
            </a:r>
            <a:r>
              <a:rPr lang="en-US" sz="3400" dirty="0"/>
              <a:t>key descriptions and sizes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33852-3895-48D5-9890-89CF2D1825B7}"/>
              </a:ext>
            </a:extLst>
          </p:cNvPr>
          <p:cNvSpPr txBox="1"/>
          <p:nvPr/>
        </p:nvSpPr>
        <p:spPr>
          <a:xfrm>
            <a:off x="7264862" y="2356017"/>
            <a:ext cx="40599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parameters sets, descriptions of the various components key and their sizes</a:t>
            </a:r>
          </a:p>
          <a:p>
            <a:endParaRPr lang="en-US" sz="2400" dirty="0"/>
          </a:p>
          <a:p>
            <a:r>
              <a:rPr lang="en-US" sz="2400" dirty="0"/>
              <a:t>Byte sizes of the full keys</a:t>
            </a:r>
          </a:p>
          <a:p>
            <a:endParaRPr lang="en-US" sz="2400" dirty="0"/>
          </a:p>
          <a:p>
            <a:r>
              <a:rPr lang="en-US" sz="2400" dirty="0"/>
              <a:t>Different compression options, like e.g. Rainbow has, are also included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3EB192-3AB0-41D4-949C-8D3901F8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84" y="1982545"/>
            <a:ext cx="6440424" cy="35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0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5897-F414-4B4D-A85C-7CDD3069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62" y="1007662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the RFC: </a:t>
            </a:r>
            <a:r>
              <a:rPr lang="en-US" sz="3400" dirty="0"/>
              <a:t>ASN.1 formats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156BD-2ECA-4A60-B7B0-FF7D7607DDD1}"/>
              </a:ext>
            </a:extLst>
          </p:cNvPr>
          <p:cNvSpPr txBox="1"/>
          <p:nvPr/>
        </p:nvSpPr>
        <p:spPr>
          <a:xfrm>
            <a:off x="7264862" y="2479055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Indicates the version and order of the parameters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Optional fields for public keys / optional algorithm parameters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BIT/OCTET choice currently on what seemed logical from the specs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805141-D923-44BA-BF04-67F1BBACA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72" y="1996840"/>
            <a:ext cx="5138928" cy="1432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DFC80F-96A0-4237-BC44-8E6A536A5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95" y="3806579"/>
            <a:ext cx="5578282" cy="15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9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664</Words>
  <Application>Microsoft Macintosh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PQC  Key Identification  and Serialization</vt:lpstr>
      <vt:lpstr>PQC Key serialization and identification</vt:lpstr>
      <vt:lpstr>PQC Key serialization and identification</vt:lpstr>
      <vt:lpstr>Solution direction</vt:lpstr>
      <vt:lpstr>Industry-wide observations</vt:lpstr>
      <vt:lpstr>Solution direction</vt:lpstr>
      <vt:lpstr>In the RFC: parameter identifiers</vt:lpstr>
      <vt:lpstr>In the RFC: key descriptions and sizes</vt:lpstr>
      <vt:lpstr>In the RFC: ASN.1 formats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pqc  Key Identification  and Serialization</dc:title>
  <dc:creator>Christine van Vredendaal</dc:creator>
  <cp:lastModifiedBy>Michael Osborne</cp:lastModifiedBy>
  <cp:revision>3</cp:revision>
  <dcterms:created xsi:type="dcterms:W3CDTF">2022-02-22T13:27:44Z</dcterms:created>
  <dcterms:modified xsi:type="dcterms:W3CDTF">2022-03-04T16:54:46Z</dcterms:modified>
</cp:coreProperties>
</file>