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9"/>
  </p:notesMasterIdLst>
  <p:handoutMasterIdLst>
    <p:handoutMasterId r:id="rId20"/>
  </p:handoutMasterIdLst>
  <p:sldIdLst>
    <p:sldId id="1245026682" r:id="rId6"/>
    <p:sldId id="263" r:id="rId7"/>
    <p:sldId id="264" r:id="rId8"/>
    <p:sldId id="265" r:id="rId9"/>
    <p:sldId id="266" r:id="rId10"/>
    <p:sldId id="269" r:id="rId11"/>
    <p:sldId id="267" r:id="rId12"/>
    <p:sldId id="259" r:id="rId13"/>
    <p:sldId id="260" r:id="rId14"/>
    <p:sldId id="1245026684" r:id="rId15"/>
    <p:sldId id="1245026685" r:id="rId16"/>
    <p:sldId id="1245026683" r:id="rId17"/>
    <p:sldId id="305" r:id="rId18"/>
  </p:sldIdLst>
  <p:sldSz cx="12192000" cy="6858000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DC"/>
    <a:srgbClr val="060606"/>
    <a:srgbClr val="98B81E"/>
    <a:srgbClr val="FF9B09"/>
    <a:srgbClr val="FFFFFF"/>
    <a:srgbClr val="50ABE3"/>
    <a:srgbClr val="1B48AA"/>
    <a:srgbClr val="58595B"/>
    <a:srgbClr val="2290D4"/>
    <a:srgbClr val="4F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71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86" y="5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6/3/2021 2:59:15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Public,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C3BF46-A6F5-4DB5-9DFF-F4C01756D6D6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5D0D75-DED7-4284-906B-21F7E0368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C1692CE-743A-4BF7-AB0A-671B4AF96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AE49670-FCC3-460C-A108-EF544742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CB7E71A-70DC-403D-8B75-49ECCC6CF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7F7E096-4FB5-4555-83CB-390C6A75C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6/3/2021 2:59:04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public,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150A0C-E6D4-49DA-8653-F6247E6F039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980C33D-A300-4AD4-B29C-DB5DB48BF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EF4A5A6-0833-4CBA-83F6-B67AC40DA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7B0BAF0-F0F9-4BAB-B024-016469F1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22B1E9B-0DB2-4458-B851-F9044721E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4BEF329-F78C-43AC-92A3-343811ED7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0FC6-71EF-467D-A113-F7A662C4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8856-5880-4077-B530-3E17CF1A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1F6-CFA6-4E84-942A-2E219F6F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954F-D474-49A6-B058-FA53D792860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D7D-BC25-4632-AC5C-59FE4740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872D-35F0-4E87-98EF-2FF0BAB0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6CB0-9340-4587-BCF2-EB3D0F1A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2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 err="1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US" sz="900" b="1" i="0" cap="all" spc="50" baseline="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12" r:id="rId23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pqc@nxp.com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654803"/>
            <a:ext cx="6174317" cy="399042"/>
          </a:xfrm>
        </p:spPr>
        <p:txBody>
          <a:bodyPr/>
          <a:lstStyle/>
          <a:p>
            <a:r>
              <a:rPr lang="en-US" dirty="0" err="1"/>
              <a:t>june</a:t>
            </a:r>
            <a:r>
              <a:rPr lang="en-US"/>
              <a:t> 2021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87" y="3469052"/>
            <a:ext cx="6174317" cy="1185752"/>
          </a:xfrm>
        </p:spPr>
        <p:txBody>
          <a:bodyPr/>
          <a:lstStyle/>
          <a:p>
            <a:r>
              <a:rPr lang="en-US" dirty="0"/>
              <a:t>Christine van Vredendaal (NXP)</a:t>
            </a:r>
          </a:p>
          <a:p>
            <a:r>
              <a:rPr lang="en-US" sz="1600" dirty="0"/>
              <a:t>Joint work with: Dieter Bong (</a:t>
            </a:r>
            <a:r>
              <a:rPr lang="en-US" sz="1600" dirty="0" err="1"/>
              <a:t>Utimaco</a:t>
            </a:r>
            <a:r>
              <a:rPr lang="en-US" sz="1600" dirty="0"/>
              <a:t>), Joppe Bos (NXP) Silvio Dragone (IBM), Basil Hess (IBM), Christopher Meyer (</a:t>
            </a:r>
            <a:r>
              <a:rPr lang="en-US" sz="1600" dirty="0" err="1"/>
              <a:t>Utimaco</a:t>
            </a:r>
            <a:r>
              <a:rPr lang="en-US" sz="1600" dirty="0"/>
              <a:t>), Mike Osborne (IBM), Karen </a:t>
            </a:r>
            <a:r>
              <a:rPr lang="en-US" sz="1600" dirty="0" err="1"/>
              <a:t>Willbrand</a:t>
            </a:r>
            <a:r>
              <a:rPr lang="en-US" sz="1600" dirty="0"/>
              <a:t> (</a:t>
            </a:r>
            <a:r>
              <a:rPr lang="en-US" sz="1600" dirty="0" err="1"/>
              <a:t>Utimaco</a:t>
            </a:r>
            <a:r>
              <a:rPr lang="en-US" sz="16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RFC </a:t>
            </a:r>
            <a:r>
              <a:rPr lang="en-US" sz="4000" dirty="0" err="1"/>
              <a:t>pqc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Key Identification </a:t>
            </a:r>
            <a:br>
              <a:rPr lang="en-US" sz="4000" dirty="0"/>
            </a:br>
            <a:r>
              <a:rPr lang="en-US" sz="4000" dirty="0"/>
              <a:t>and Serialization</a:t>
            </a:r>
            <a:br>
              <a:rPr lang="en-US" spc="-50" dirty="0"/>
            </a:br>
            <a:r>
              <a:rPr lang="en-US" sz="2700" spc="-5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key descriptions and sizes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3852-3895-48D5-9890-89CF2D1825B7}"/>
              </a:ext>
            </a:extLst>
          </p:cNvPr>
          <p:cNvSpPr txBox="1"/>
          <p:nvPr/>
        </p:nvSpPr>
        <p:spPr>
          <a:xfrm>
            <a:off x="7264862" y="2356017"/>
            <a:ext cx="4059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parameters sets, descriptions of the various components key and their sizes</a:t>
            </a:r>
          </a:p>
          <a:p>
            <a:endParaRPr lang="en-US" sz="2400" dirty="0"/>
          </a:p>
          <a:p>
            <a:r>
              <a:rPr lang="en-US" sz="2400" dirty="0"/>
              <a:t>Byte sizes of the full keys</a:t>
            </a:r>
          </a:p>
          <a:p>
            <a:endParaRPr lang="en-US" sz="2400" dirty="0"/>
          </a:p>
          <a:p>
            <a:r>
              <a:rPr lang="en-US" sz="2400" dirty="0"/>
              <a:t>Different compression options, like e.g. Rainbow has, are also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EB192-3AB0-41D4-949C-8D3901F8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4" y="1982545"/>
            <a:ext cx="6440424" cy="35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</a:t>
            </a:r>
            <a:r>
              <a:rPr lang="en-US" sz="3400" dirty="0"/>
              <a:t>ASN.1 formats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156BD-2ECA-4A60-B7B0-FF7D7607DDD1}"/>
              </a:ext>
            </a:extLst>
          </p:cNvPr>
          <p:cNvSpPr txBox="1"/>
          <p:nvPr/>
        </p:nvSpPr>
        <p:spPr>
          <a:xfrm>
            <a:off x="7264862" y="2479055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Indicates the version and order of the parameters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Optional fields for public keys / optional algorithm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BIT/OCTET choice currently on what seemed logical from the specs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05141-D923-44BA-BF04-67F1BBAC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996840"/>
            <a:ext cx="5138928" cy="143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FC80F-96A0-4237-BC44-8E6A536A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5" y="3806579"/>
            <a:ext cx="5578282" cy="15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D3F8-5EAE-4071-B84D-55B3AA4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91B9-8139-42CB-8355-035EB6FC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8705" cy="4486275"/>
          </a:xfrm>
        </p:spPr>
        <p:txBody>
          <a:bodyPr/>
          <a:lstStyle/>
          <a:p>
            <a:r>
              <a:rPr lang="en-US" dirty="0"/>
              <a:t>Post draft as IETF RFC</a:t>
            </a:r>
          </a:p>
          <a:p>
            <a:r>
              <a:rPr lang="en-US" dirty="0"/>
              <a:t>Align with NIST on algorithm OIDs</a:t>
            </a:r>
          </a:p>
          <a:p>
            <a:r>
              <a:rPr lang="en-US" dirty="0"/>
              <a:t>Align with ETSI / OASIS SAM / PKCS11 / KMIP TC / more </a:t>
            </a:r>
          </a:p>
          <a:p>
            <a:r>
              <a:rPr lang="en-US" dirty="0"/>
              <a:t>Resolve issues around hybrid modes (IP, key serialization)</a:t>
            </a:r>
          </a:p>
          <a:p>
            <a:pPr lvl="1"/>
            <a:r>
              <a:rPr lang="en-US" dirty="0"/>
              <a:t>Encouraged format for migration</a:t>
            </a:r>
          </a:p>
          <a:p>
            <a:pPr lvl="1"/>
            <a:r>
              <a:rPr lang="en-US" dirty="0"/>
              <a:t>Path is uncertain</a:t>
            </a:r>
          </a:p>
          <a:p>
            <a:r>
              <a:rPr lang="en-US" dirty="0"/>
              <a:t>Alternate Round 3 candidates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Interested in keeping updated? Or contributing as a reviewer? </a:t>
            </a:r>
          </a:p>
          <a:p>
            <a:pPr marL="457200" lvl="1" indent="0">
              <a:buNone/>
            </a:pPr>
            <a:r>
              <a:rPr lang="en-US" dirty="0"/>
              <a:t>Contact us through: </a:t>
            </a:r>
            <a:r>
              <a:rPr lang="en-US" dirty="0">
                <a:hlinkClick r:id="rId2"/>
              </a:rPr>
              <a:t>pqc@nxp.com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'S Next Yellow Sticker Note · Free image on Pixabay">
            <a:extLst>
              <a:ext uri="{FF2B5EF4-FFF2-40B4-BE49-F238E27FC236}">
                <a16:creationId xmlns:a16="http://schemas.microsoft.com/office/drawing/2014/main" id="{D0287DF7-7294-4615-B5B7-D5B59B8B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43" y="2398639"/>
            <a:ext cx="3070371" cy="30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7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210-150C-438B-B2E8-C546539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Pre-quantum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AFBEF-5D3C-4F58-965A-6E26BDC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1641798" cy="1641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1CB5F-741D-4C40-8FA5-E37D824F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92" y="2876873"/>
            <a:ext cx="19145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D6AD-C4A3-4628-8A95-072B6110C343}"/>
              </a:ext>
            </a:extLst>
          </p:cNvPr>
          <p:cNvSpPr txBox="1"/>
          <p:nvPr/>
        </p:nvSpPr>
        <p:spPr>
          <a:xfrm>
            <a:off x="1339273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B483-8B00-40EB-A3AE-76CFDABB6EBD}"/>
              </a:ext>
            </a:extLst>
          </p:cNvPr>
          <p:cNvSpPr txBox="1"/>
          <p:nvPr/>
        </p:nvSpPr>
        <p:spPr>
          <a:xfrm>
            <a:off x="10430164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D41C10-470C-4509-AB91-A1CC6B87C7BA}"/>
              </a:ext>
            </a:extLst>
          </p:cNvPr>
          <p:cNvSpPr/>
          <p:nvPr/>
        </p:nvSpPr>
        <p:spPr>
          <a:xfrm>
            <a:off x="3029526" y="3531766"/>
            <a:ext cx="6123709" cy="425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RSA/ECC Key exchange</a:t>
            </a:r>
          </a:p>
        </p:txBody>
      </p:sp>
      <p:pic>
        <p:nvPicPr>
          <p:cNvPr id="1026" name="Picture 2" descr="WARM SUNSHINE. | Smiley, Good morning sunshine, My sunshine">
            <a:extLst>
              <a:ext uri="{FF2B5EF4-FFF2-40B4-BE49-F238E27FC236}">
                <a16:creationId xmlns:a16="http://schemas.microsoft.com/office/drawing/2014/main" id="{1423BACC-243F-4B78-8D44-9D4A7CBF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94" y="286903"/>
            <a:ext cx="2335297" cy="2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EA6CC-F305-4E65-8103-2789DA45F92A}"/>
              </a:ext>
            </a:extLst>
          </p:cNvPr>
          <p:cNvSpPr txBox="1"/>
          <p:nvPr/>
        </p:nvSpPr>
        <p:spPr>
          <a:xfrm>
            <a:off x="4974671" y="3887776"/>
            <a:ext cx="34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NIST P-256 (secp256r1)”</a:t>
            </a:r>
          </a:p>
        </p:txBody>
      </p:sp>
    </p:spTree>
    <p:extLst>
      <p:ext uri="{BB962C8B-B14F-4D97-AF65-F5344CB8AC3E}">
        <p14:creationId xmlns:p14="http://schemas.microsoft.com/office/powerpoint/2010/main" val="32117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210-150C-438B-B2E8-C546539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Quantum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AFBEF-5D3C-4F58-965A-6E26BDC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1641798" cy="1641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1CB5F-741D-4C40-8FA5-E37D824F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92" y="2876873"/>
            <a:ext cx="19145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D6AD-C4A3-4628-8A95-072B6110C343}"/>
              </a:ext>
            </a:extLst>
          </p:cNvPr>
          <p:cNvSpPr txBox="1"/>
          <p:nvPr/>
        </p:nvSpPr>
        <p:spPr>
          <a:xfrm>
            <a:off x="1339273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B483-8B00-40EB-A3AE-76CFDABB6EBD}"/>
              </a:ext>
            </a:extLst>
          </p:cNvPr>
          <p:cNvSpPr txBox="1"/>
          <p:nvPr/>
        </p:nvSpPr>
        <p:spPr>
          <a:xfrm>
            <a:off x="10430164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D41C10-470C-4509-AB91-A1CC6B87C7BA}"/>
              </a:ext>
            </a:extLst>
          </p:cNvPr>
          <p:cNvSpPr/>
          <p:nvPr/>
        </p:nvSpPr>
        <p:spPr>
          <a:xfrm>
            <a:off x="3029526" y="3531766"/>
            <a:ext cx="6123709" cy="425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RSA/ECC Key 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F487F-25FD-4479-9C1F-0DB6D1614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73" y="4391348"/>
            <a:ext cx="1396272" cy="129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2624A-E429-4A6B-A802-7C740291D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618" y="456475"/>
            <a:ext cx="2422073" cy="21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CCF8B-25CC-45EA-BCA7-DBE98A3C32DB}"/>
              </a:ext>
            </a:extLst>
          </p:cNvPr>
          <p:cNvSpPr txBox="1"/>
          <p:nvPr/>
        </p:nvSpPr>
        <p:spPr>
          <a:xfrm>
            <a:off x="4225806" y="3833718"/>
            <a:ext cx="432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NIST P-256 (secp256r1)”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CA6D880-78F0-4A33-94C7-43688EE180E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r="35364" b="2998"/>
          <a:stretch/>
        </p:blipFill>
        <p:spPr>
          <a:xfrm>
            <a:off x="5986805" y="4372547"/>
            <a:ext cx="1448850" cy="1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210-150C-438B-B2E8-C546539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Post-Quantum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AFBEF-5D3C-4F58-965A-6E26BDC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1641798" cy="1641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1CB5F-741D-4C40-8FA5-E37D824F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92" y="2876873"/>
            <a:ext cx="19145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D6AD-C4A3-4628-8A95-072B6110C343}"/>
              </a:ext>
            </a:extLst>
          </p:cNvPr>
          <p:cNvSpPr txBox="1"/>
          <p:nvPr/>
        </p:nvSpPr>
        <p:spPr>
          <a:xfrm>
            <a:off x="1339273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B483-8B00-40EB-A3AE-76CFDABB6EBD}"/>
              </a:ext>
            </a:extLst>
          </p:cNvPr>
          <p:cNvSpPr txBox="1"/>
          <p:nvPr/>
        </p:nvSpPr>
        <p:spPr>
          <a:xfrm>
            <a:off x="10430164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D41C10-470C-4509-AB91-A1CC6B87C7BA}"/>
              </a:ext>
            </a:extLst>
          </p:cNvPr>
          <p:cNvSpPr/>
          <p:nvPr/>
        </p:nvSpPr>
        <p:spPr>
          <a:xfrm>
            <a:off x="3029526" y="3531766"/>
            <a:ext cx="6123709" cy="425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PQC Key exchange</a:t>
            </a:r>
          </a:p>
        </p:txBody>
      </p:sp>
      <p:pic>
        <p:nvPicPr>
          <p:cNvPr id="11" name="Picture 2" descr="WARM SUNSHINE. | Smiley, Good morning sunshine, My sunshine">
            <a:extLst>
              <a:ext uri="{FF2B5EF4-FFF2-40B4-BE49-F238E27FC236}">
                <a16:creationId xmlns:a16="http://schemas.microsoft.com/office/drawing/2014/main" id="{6A60BE56-3B86-4F69-B824-645C27A3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57" y="414063"/>
            <a:ext cx="2335297" cy="2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46455-0D72-4FEF-A93F-EEFC61614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689" y="4416499"/>
            <a:ext cx="1147091" cy="1423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B200CA-45DD-449C-953B-B13B78B58F63}"/>
              </a:ext>
            </a:extLst>
          </p:cNvPr>
          <p:cNvSpPr txBox="1"/>
          <p:nvPr/>
        </p:nvSpPr>
        <p:spPr>
          <a:xfrm>
            <a:off x="4929162" y="3843595"/>
            <a:ext cx="28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KyberKEM-768”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5AF59DF-0DB0-466A-8570-50B3EAF440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r="35364" b="2998"/>
          <a:stretch/>
        </p:blipFill>
        <p:spPr>
          <a:xfrm>
            <a:off x="5837780" y="4526193"/>
            <a:ext cx="1448850" cy="1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9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210-150C-438B-B2E8-C546539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Pre-quantum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AFBEF-5D3C-4F58-965A-6E26BDC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1641798" cy="1641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1CB5F-741D-4C40-8FA5-E37D824F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92" y="2876873"/>
            <a:ext cx="19145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D6AD-C4A3-4628-8A95-072B6110C343}"/>
              </a:ext>
            </a:extLst>
          </p:cNvPr>
          <p:cNvSpPr txBox="1"/>
          <p:nvPr/>
        </p:nvSpPr>
        <p:spPr>
          <a:xfrm>
            <a:off x="1339273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B483-8B00-40EB-A3AE-76CFDABB6EBD}"/>
              </a:ext>
            </a:extLst>
          </p:cNvPr>
          <p:cNvSpPr txBox="1"/>
          <p:nvPr/>
        </p:nvSpPr>
        <p:spPr>
          <a:xfrm>
            <a:off x="10430164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D41C10-470C-4509-AB91-A1CC6B87C7BA}"/>
              </a:ext>
            </a:extLst>
          </p:cNvPr>
          <p:cNvSpPr/>
          <p:nvPr/>
        </p:nvSpPr>
        <p:spPr>
          <a:xfrm>
            <a:off x="3029526" y="3531766"/>
            <a:ext cx="6123709" cy="425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RSA/ECC Key exchange</a:t>
            </a:r>
          </a:p>
        </p:txBody>
      </p:sp>
      <p:pic>
        <p:nvPicPr>
          <p:cNvPr id="1026" name="Picture 2" descr="WARM SUNSHINE. | Smiley, Good morning sunshine, My sunshine">
            <a:extLst>
              <a:ext uri="{FF2B5EF4-FFF2-40B4-BE49-F238E27FC236}">
                <a16:creationId xmlns:a16="http://schemas.microsoft.com/office/drawing/2014/main" id="{1423BACC-243F-4B78-8D44-9D4A7CBF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94" y="251267"/>
            <a:ext cx="2335297" cy="2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EA6CC-F305-4E65-8103-2789DA45F92A}"/>
              </a:ext>
            </a:extLst>
          </p:cNvPr>
          <p:cNvSpPr txBox="1"/>
          <p:nvPr/>
        </p:nvSpPr>
        <p:spPr>
          <a:xfrm>
            <a:off x="3548652" y="3829901"/>
            <a:ext cx="548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NIST P-256 (secp256r1), here’s a key”</a:t>
            </a:r>
          </a:p>
        </p:txBody>
      </p:sp>
      <p:pic>
        <p:nvPicPr>
          <p:cNvPr id="3076" name="Picture 4" descr="High Performance Computing Lab | GE Research">
            <a:extLst>
              <a:ext uri="{FF2B5EF4-FFF2-40B4-BE49-F238E27FC236}">
                <a16:creationId xmlns:a16="http://schemas.microsoft.com/office/drawing/2014/main" id="{24156DCC-0DD1-4CF8-8E61-D4CFB2E0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69" y="3019289"/>
            <a:ext cx="1580529" cy="10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CIMX8M-EVK NXP Semiconductors Evaluation Kit by NXP Semiconductors | Embedded  System Development Boards and Kits | Arrow.com">
            <a:extLst>
              <a:ext uri="{FF2B5EF4-FFF2-40B4-BE49-F238E27FC236}">
                <a16:creationId xmlns:a16="http://schemas.microsoft.com/office/drawing/2014/main" id="{06AE8964-6C01-4887-B132-DE64D437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46" y="3088002"/>
            <a:ext cx="1262772" cy="9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77BB4-1528-4026-A03F-DB7A4C16B119}"/>
              </a:ext>
            </a:extLst>
          </p:cNvPr>
          <p:cNvCxnSpPr/>
          <p:nvPr/>
        </p:nvCxnSpPr>
        <p:spPr>
          <a:xfrm>
            <a:off x="5788404" y="4269996"/>
            <a:ext cx="0" cy="60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CC95EA-950E-4CCA-8CA6-DF308CBBCFA9}"/>
              </a:ext>
            </a:extLst>
          </p:cNvPr>
          <p:cNvSpPr txBox="1"/>
          <p:nvPr/>
        </p:nvSpPr>
        <p:spPr>
          <a:xfrm>
            <a:off x="4791074" y="5102484"/>
            <a:ext cx="447675" cy="369332"/>
          </a:xfrm>
          <a:prstGeom prst="rect">
            <a:avLst/>
          </a:prstGeom>
          <a:solidFill>
            <a:srgbClr val="9933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FF"/>
                </a:solidFill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39918-C830-442B-B519-A70BD26F852E}"/>
              </a:ext>
            </a:extLst>
          </p:cNvPr>
          <p:cNvSpPr txBox="1"/>
          <p:nvPr/>
        </p:nvSpPr>
        <p:spPr>
          <a:xfrm>
            <a:off x="4791074" y="6138166"/>
            <a:ext cx="447675" cy="369332"/>
          </a:xfrm>
          <a:prstGeom prst="rect">
            <a:avLst/>
          </a:prstGeom>
          <a:solidFill>
            <a:srgbClr val="9933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FF"/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57B9F-69AE-4712-B92A-507ECCA47252}"/>
              </a:ext>
            </a:extLst>
          </p:cNvPr>
          <p:cNvSpPr txBox="1"/>
          <p:nvPr/>
        </p:nvSpPr>
        <p:spPr>
          <a:xfrm>
            <a:off x="5238749" y="5102484"/>
            <a:ext cx="306704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7132b0b1255f …..  abcdef1337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FC99FC-2D9D-4168-9E90-5651FC43B2BD}"/>
              </a:ext>
            </a:extLst>
          </p:cNvPr>
          <p:cNvSpPr txBox="1"/>
          <p:nvPr/>
        </p:nvSpPr>
        <p:spPr>
          <a:xfrm>
            <a:off x="8305797" y="5102484"/>
            <a:ext cx="306704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4961ee7e7a1 ….. 9d9bada551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A90A8-0482-416B-A35B-F7722D80892A}"/>
              </a:ext>
            </a:extLst>
          </p:cNvPr>
          <p:cNvSpPr txBox="1"/>
          <p:nvPr/>
        </p:nvSpPr>
        <p:spPr>
          <a:xfrm>
            <a:off x="5238749" y="6138166"/>
            <a:ext cx="306704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14916253649 …..  42deadb33f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B77CC-2E0D-4569-B365-F9576AF25E9E}"/>
              </a:ext>
            </a:extLst>
          </p:cNvPr>
          <p:cNvSpPr txBox="1"/>
          <p:nvPr/>
        </p:nvSpPr>
        <p:spPr>
          <a:xfrm>
            <a:off x="6415230" y="54504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21D6A-9143-4F0D-A5E8-FEF4890B6CAC}"/>
              </a:ext>
            </a:extLst>
          </p:cNvPr>
          <p:cNvSpPr txBox="1"/>
          <p:nvPr/>
        </p:nvSpPr>
        <p:spPr>
          <a:xfrm>
            <a:off x="6078304" y="4771783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{32 bytes}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664A3-DEF1-4DAF-AD32-932656A2BE0D}"/>
              </a:ext>
            </a:extLst>
          </p:cNvPr>
          <p:cNvSpPr txBox="1"/>
          <p:nvPr/>
        </p:nvSpPr>
        <p:spPr>
          <a:xfrm>
            <a:off x="9145352" y="474565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{32 bytes}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EADB9-71F6-4D42-B08B-365F8F51116B}"/>
              </a:ext>
            </a:extLst>
          </p:cNvPr>
          <p:cNvSpPr txBox="1"/>
          <p:nvPr/>
        </p:nvSpPr>
        <p:spPr>
          <a:xfrm>
            <a:off x="4560061" y="4759585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 byte}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057AF-7D46-4461-BAFC-3C78A1431A1D}"/>
              </a:ext>
            </a:extLst>
          </p:cNvPr>
          <p:cNvSpPr txBox="1"/>
          <p:nvPr/>
        </p:nvSpPr>
        <p:spPr>
          <a:xfrm>
            <a:off x="6078303" y="5832751"/>
            <a:ext cx="12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{32 bytes}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36AEF-406E-4CBD-B824-793CE7AC234D}"/>
              </a:ext>
            </a:extLst>
          </p:cNvPr>
          <p:cNvSpPr txBox="1"/>
          <p:nvPr/>
        </p:nvSpPr>
        <p:spPr>
          <a:xfrm>
            <a:off x="4560061" y="5767308"/>
            <a:ext cx="1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 byte}</a:t>
            </a:r>
          </a:p>
        </p:txBody>
      </p:sp>
    </p:spTree>
    <p:extLst>
      <p:ext uri="{BB962C8B-B14F-4D97-AF65-F5344CB8AC3E}">
        <p14:creationId xmlns:p14="http://schemas.microsoft.com/office/powerpoint/2010/main" val="12800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386D04-23B4-4A97-B71B-6B8A612E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85" y="311227"/>
            <a:ext cx="2422073" cy="2174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E8210-150C-438B-B2E8-C546539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Post-Quantum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AFBEF-5D3C-4F58-965A-6E26BDCF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9550"/>
            <a:ext cx="1641798" cy="1641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1CB5F-741D-4C40-8FA5-E37D824F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392" y="2876873"/>
            <a:ext cx="19145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D6AD-C4A3-4628-8A95-072B6110C343}"/>
              </a:ext>
            </a:extLst>
          </p:cNvPr>
          <p:cNvSpPr txBox="1"/>
          <p:nvPr/>
        </p:nvSpPr>
        <p:spPr>
          <a:xfrm>
            <a:off x="1339273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CB483-8B00-40EB-A3AE-76CFDABB6EBD}"/>
              </a:ext>
            </a:extLst>
          </p:cNvPr>
          <p:cNvSpPr txBox="1"/>
          <p:nvPr/>
        </p:nvSpPr>
        <p:spPr>
          <a:xfrm>
            <a:off x="10430164" y="4391348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D41C10-470C-4509-AB91-A1CC6B87C7BA}"/>
              </a:ext>
            </a:extLst>
          </p:cNvPr>
          <p:cNvSpPr/>
          <p:nvPr/>
        </p:nvSpPr>
        <p:spPr>
          <a:xfrm>
            <a:off x="3029526" y="3531766"/>
            <a:ext cx="6123709" cy="425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PQC Key exchange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200CA-45DD-449C-953B-B13B78B58F63}"/>
              </a:ext>
            </a:extLst>
          </p:cNvPr>
          <p:cNvSpPr txBox="1"/>
          <p:nvPr/>
        </p:nvSpPr>
        <p:spPr>
          <a:xfrm>
            <a:off x="4929162" y="3843595"/>
            <a:ext cx="287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KyberKEM-768, here is a 90s version key and I assume the round 2 structuring”</a:t>
            </a:r>
          </a:p>
        </p:txBody>
      </p:sp>
      <p:pic>
        <p:nvPicPr>
          <p:cNvPr id="12" name="Picture 4" descr="High Performance Computing Lab | GE Research">
            <a:extLst>
              <a:ext uri="{FF2B5EF4-FFF2-40B4-BE49-F238E27FC236}">
                <a16:creationId xmlns:a16="http://schemas.microsoft.com/office/drawing/2014/main" id="{586F3B5D-B6C8-4C35-B81D-57478AB03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69" y="3019289"/>
            <a:ext cx="1580529" cy="10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MCIMX8M-EVK NXP Semiconductors Evaluation Kit by NXP Semiconductors | Embedded  System Development Boards and Kits | Arrow.com">
            <a:extLst>
              <a:ext uri="{FF2B5EF4-FFF2-40B4-BE49-F238E27FC236}">
                <a16:creationId xmlns:a16="http://schemas.microsoft.com/office/drawing/2014/main" id="{10936659-ECD6-4831-B730-EF1C34C3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46" y="3088002"/>
            <a:ext cx="1262772" cy="9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question-marks - 1-Stop Media">
            <a:extLst>
              <a:ext uri="{FF2B5EF4-FFF2-40B4-BE49-F238E27FC236}">
                <a16:creationId xmlns:a16="http://schemas.microsoft.com/office/drawing/2014/main" id="{472E659A-47F3-4259-BE97-C58F59C4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9" y="1768545"/>
            <a:ext cx="2252439" cy="117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9A2D7D-971A-4C13-B495-CC221CABF34A}"/>
              </a:ext>
            </a:extLst>
          </p:cNvPr>
          <p:cNvSpPr txBox="1"/>
          <p:nvPr/>
        </p:nvSpPr>
        <p:spPr>
          <a:xfrm>
            <a:off x="4977450" y="2962562"/>
            <a:ext cx="287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“Let’s use KyberKEM-768, here is a key”</a:t>
            </a:r>
          </a:p>
        </p:txBody>
      </p:sp>
      <p:pic>
        <p:nvPicPr>
          <p:cNvPr id="16" name="Picture 2" descr="question-marks - 1-Stop Media">
            <a:extLst>
              <a:ext uri="{FF2B5EF4-FFF2-40B4-BE49-F238E27FC236}">
                <a16:creationId xmlns:a16="http://schemas.microsoft.com/office/drawing/2014/main" id="{1E5AEC30-0CF5-48AC-A7E5-DAA4E1F9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612" y="1740182"/>
            <a:ext cx="2252439" cy="117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PQC Key serialization and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67"/>
            <a:ext cx="10515600" cy="4886433"/>
          </a:xfrm>
        </p:spPr>
        <p:txBody>
          <a:bodyPr>
            <a:normAutofit/>
          </a:bodyPr>
          <a:lstStyle/>
          <a:p>
            <a:r>
              <a:rPr lang="en-US" dirty="0"/>
              <a:t>To ensure correct communication key formats are serialized.</a:t>
            </a:r>
          </a:p>
          <a:p>
            <a:r>
              <a:rPr lang="en-US" dirty="0"/>
              <a:t>PQC key formats are unspecified, yet</a:t>
            </a:r>
          </a:p>
          <a:p>
            <a:pPr lvl="1"/>
            <a:r>
              <a:rPr lang="en-US" dirty="0"/>
              <a:t>Different versions: Round 1, 2, 3, standardized</a:t>
            </a:r>
          </a:p>
          <a:p>
            <a:pPr lvl="1"/>
            <a:r>
              <a:rPr lang="en-US" dirty="0"/>
              <a:t>Different compression choices</a:t>
            </a:r>
          </a:p>
          <a:p>
            <a:pPr lvl="1"/>
            <a:r>
              <a:rPr lang="en-US" dirty="0"/>
              <a:t>Higher level (than crypto API) considerations:</a:t>
            </a:r>
          </a:p>
          <a:p>
            <a:pPr lvl="2"/>
            <a:r>
              <a:rPr lang="en-US" dirty="0"/>
              <a:t>How to store / load the key from key formats (ordering)</a:t>
            </a:r>
          </a:p>
          <a:p>
            <a:pPr lvl="2"/>
            <a:r>
              <a:rPr lang="en-US" dirty="0"/>
              <a:t>Optional choices (for performance / size considerations)</a:t>
            </a:r>
          </a:p>
          <a:p>
            <a:pPr lvl="1"/>
            <a:r>
              <a:rPr lang="en-US" dirty="0"/>
              <a:t>Hybrid modes?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 submissions are being deployed in practice NOW (positive!)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interoperability gets challenging</a:t>
            </a:r>
          </a:p>
          <a:p>
            <a:r>
              <a:rPr lang="en-US" dirty="0"/>
              <a:t>Solving this now will avoid larger problems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68810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solve the world, but we can take first step in the right direction</a:t>
            </a:r>
          </a:p>
          <a:p>
            <a:r>
              <a:rPr lang="en-US" dirty="0"/>
              <a:t>An RFC specifying key formats will help</a:t>
            </a:r>
          </a:p>
          <a:p>
            <a:pPr lvl="1"/>
            <a:r>
              <a:rPr lang="en-US" dirty="0"/>
              <a:t>Help manage algorithm versions and compatibility in key formats</a:t>
            </a:r>
          </a:p>
          <a:p>
            <a:pPr lvl="1"/>
            <a:r>
              <a:rPr lang="en-US" dirty="0"/>
              <a:t>Help interoperability of both testing and integration</a:t>
            </a:r>
          </a:p>
          <a:p>
            <a:pPr lvl="1"/>
            <a:r>
              <a:rPr lang="en-US" dirty="0"/>
              <a:t>Help make choices in future standards clear</a:t>
            </a:r>
          </a:p>
          <a:p>
            <a:pPr lvl="1"/>
            <a:r>
              <a:rPr lang="en-US" dirty="0"/>
              <a:t>Help prevent delays in integration and adoption</a:t>
            </a:r>
          </a:p>
          <a:p>
            <a:r>
              <a:rPr lang="en-US" dirty="0"/>
              <a:t>Draft RFC “PQC Key Identification and Serialization” is shared with the cryptographic community</a:t>
            </a:r>
          </a:p>
        </p:txBody>
      </p:sp>
    </p:spTree>
    <p:extLst>
      <p:ext uri="{BB962C8B-B14F-4D97-AF65-F5344CB8AC3E}">
        <p14:creationId xmlns:p14="http://schemas.microsoft.com/office/powerpoint/2010/main" val="372335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897-F414-4B4D-A85C-7CDD306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62" y="1007662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RFC: parameter identifiers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CB8AE-70EC-49A3-B7B4-A8A3228C2444}"/>
              </a:ext>
            </a:extLst>
          </p:cNvPr>
          <p:cNvSpPr txBox="1"/>
          <p:nvPr/>
        </p:nvSpPr>
        <p:spPr>
          <a:xfrm>
            <a:off x="7264862" y="2445331"/>
            <a:ext cx="3749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Describe parameter choices of parameter sets</a:t>
            </a:r>
          </a:p>
          <a:p>
            <a:endParaRPr lang="en-US" sz="2400" dirty="0"/>
          </a:p>
          <a:p>
            <a:r>
              <a:rPr lang="en-US" sz="2400" dirty="0"/>
              <a:t>For now, includes Round 3 finalist sets</a:t>
            </a:r>
          </a:p>
          <a:p>
            <a:endParaRPr lang="en-US" sz="2400" dirty="0"/>
          </a:p>
          <a:p>
            <a:r>
              <a:rPr lang="en-US" sz="2400" dirty="0"/>
              <a:t>OIDs to be filled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FE700-07D6-4DE5-AB4A-EBCE3ABE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0" y="2095481"/>
            <a:ext cx="6440424" cy="32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Public_template_2020" id="{33DC2665-1B87-E04B-AA24-88A9C4833A42}" vid="{639ED03A-F95F-6E40-8C80-A587770D7B72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Public_template_2020" id="{33DC2665-1B87-E04B-AA24-88A9C4833A42}" vid="{2BE940C2-649F-2C4A-9878-4EFC87D95A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17A8083BDF94E85015614CA6835A7" ma:contentTypeVersion="9" ma:contentTypeDescription="Create a new document." ma:contentTypeScope="" ma:versionID="c2bd5e330a9b42136c811760961a236c">
  <xsd:schema xmlns:xsd="http://www.w3.org/2001/XMLSchema" xmlns:xs="http://www.w3.org/2001/XMLSchema" xmlns:p="http://schemas.microsoft.com/office/2006/metadata/properties" xmlns:ns2="23495ac5-28d1-42bf-9bbd-46fa9e025b56" targetNamespace="http://schemas.microsoft.com/office/2006/metadata/properties" ma:root="true" ma:fieldsID="07811ef40c59e64da777786b6e56481a" ns2:_="">
    <xsd:import namespace="23495ac5-28d1-42bf-9bbd-46fa9e025b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95ac5-28d1-42bf-9bbd-46fa9e025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3C5E79-B2F9-47B5-86AD-AB36A7DE7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95ac5-28d1-42bf-9bbd-46fa9e025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02EF57-E97F-4655-9497-89CEF19225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2A71CC-D287-4411-ADCF-6703FEDA89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NXP_Public_template_2020</Template>
  <TotalTime>0</TotalTime>
  <Pages>0</Pages>
  <Words>533</Words>
  <Characters>0</Characters>
  <Application>Microsoft Office PowerPoint</Application>
  <DocSecurity>0</DocSecurity>
  <PresentationFormat>Widescreen</PresentationFormat>
  <Lines>0</Lines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Master Content Slide</vt:lpstr>
      <vt:lpstr>Logo Slide</vt:lpstr>
      <vt:lpstr>RFC pqc  Key Identification  and Serialization public</vt:lpstr>
      <vt:lpstr>Pre-quantum world</vt:lpstr>
      <vt:lpstr>Post Quantum world</vt:lpstr>
      <vt:lpstr>Post-Quantum world</vt:lpstr>
      <vt:lpstr>Pre-quantum world</vt:lpstr>
      <vt:lpstr>Post-Quantum world</vt:lpstr>
      <vt:lpstr>PQC Key serialization and identification</vt:lpstr>
      <vt:lpstr>Solution direction</vt:lpstr>
      <vt:lpstr>In the RFC: parameter identifiers</vt:lpstr>
      <vt:lpstr>In the RFC: key descriptions and sizes</vt:lpstr>
      <vt:lpstr>In the RFC: ASN.1 formats</vt:lpstr>
      <vt:lpstr>What’s next?</vt:lpstr>
      <vt:lpstr>PowerPoint Presentation</vt:lpstr>
    </vt:vector>
  </TitlesOfParts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Key Identification and Serialization public</dc:title>
  <dc:subject>050520 update</dc:subject>
  <dc:creator>Christine van Vredendaal</dc:creator>
  <dc:description>333696-CS_2020 PowerPoint Template</dc:description>
  <cp:lastModifiedBy>Christine van Vredendaal</cp:lastModifiedBy>
  <cp:revision>15</cp:revision>
  <dcterms:created xsi:type="dcterms:W3CDTF">2021-04-15T06:22:00Z</dcterms:created>
  <dcterms:modified xsi:type="dcterms:W3CDTF">2021-06-03T13:23:26Z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0x01010067617A8083BDF94E85015614CA6835A7</vt:lpwstr>
  </property>
</Properties>
</file>