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4"/>
  </p:sldMasterIdLst>
  <p:sldIdLst>
    <p:sldId id="256" r:id="rId5"/>
    <p:sldId id="272" r:id="rId6"/>
    <p:sldId id="257" r:id="rId7"/>
    <p:sldId id="258" r:id="rId8"/>
    <p:sldId id="259" r:id="rId9"/>
    <p:sldId id="260" r:id="rId10"/>
    <p:sldId id="273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7676CA5-F76D-4310-B2C2-3667A7B5DB63}" v="116" dt="2025-09-30T17:12:39.6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56" autoAdjust="0"/>
    <p:restoredTop sz="94660"/>
  </p:normalViewPr>
  <p:slideViewPr>
    <p:cSldViewPr snapToGrid="0">
      <p:cViewPr varScale="1">
        <p:scale>
          <a:sx n="87" d="100"/>
          <a:sy n="87" d="100"/>
        </p:scale>
        <p:origin x="38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455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37617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897072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893313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081148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6406112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pt-BR"/>
              <a:t>Clique para editar os estilos de texto Mestres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067330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90593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401676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38665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14422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25387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83311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0639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6081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417055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9195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62142E90-97EF-4F25-9F5B-BDAFF5E80D48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9393F2B7-3E55-403C-817F-4B2B928EC18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095812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BAB84D-9487-7ACE-3509-E71C427D4F9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Uso do algoritmo </a:t>
            </a:r>
            <a:r>
              <a:rPr lang="pt-BR" dirty="0" err="1"/>
              <a:t>KMeans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2E0099F-04BC-7511-304F-57FBA3B630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Pedro Barenco, Pedro </a:t>
            </a:r>
            <a:r>
              <a:rPr lang="pt-BR" dirty="0" err="1"/>
              <a:t>Vyctor</a:t>
            </a:r>
            <a:r>
              <a:rPr lang="pt-BR" dirty="0"/>
              <a:t>, Fabiana, José e Luan</a:t>
            </a:r>
          </a:p>
        </p:txBody>
      </p:sp>
    </p:spTree>
    <p:extLst>
      <p:ext uri="{BB962C8B-B14F-4D97-AF65-F5344CB8AC3E}">
        <p14:creationId xmlns:p14="http://schemas.microsoft.com/office/powerpoint/2010/main" val="5604846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D59442-11A0-3085-AE9D-96EE66F842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301478"/>
            <a:ext cx="8534400" cy="1507067"/>
          </a:xfrm>
        </p:spPr>
        <p:txBody>
          <a:bodyPr/>
          <a:lstStyle/>
          <a:p>
            <a:r>
              <a:rPr lang="pt-BR" dirty="0"/>
              <a:t>Análise do gráfico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7231229-6FED-98E0-F01E-F10177F502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27780"/>
            <a:ext cx="8534400" cy="3615267"/>
          </a:xfrm>
        </p:spPr>
        <p:txBody>
          <a:bodyPr>
            <a:normAutofit fontScale="77500" lnSpcReduction="20000"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O gráfico do "Método do Cotovelo" mostra a relação entre o número de clusters (K) e a inércia do modelo. A inércia representa a soma das distâncias quadráticas das amostras para o centro do cluster mais próximo. Idealmente, procuramos o "cotovelo", o ponto onde a diminuição da inércia se torna significativamente mais lenta.</a:t>
            </a:r>
          </a:p>
          <a:p>
            <a:r>
              <a:rPr lang="pt-BR" sz="2400" dirty="0">
                <a:solidFill>
                  <a:schemeClr val="tx1"/>
                </a:solidFill>
              </a:rPr>
              <a:t>Observa-se uma queda muito acentuada na inércia de K=2 para K=3.</a:t>
            </a:r>
          </a:p>
          <a:p>
            <a:r>
              <a:rPr lang="pt-BR" sz="2400" dirty="0">
                <a:solidFill>
                  <a:schemeClr val="tx1"/>
                </a:solidFill>
              </a:rPr>
              <a:t>A queda continua de forma relevante até K=5, após o qual a curva se achata consideravelmente.</a:t>
            </a:r>
          </a:p>
          <a:p>
            <a:r>
              <a:rPr lang="pt-BR" sz="2400" dirty="0">
                <a:solidFill>
                  <a:schemeClr val="tx1"/>
                </a:solidFill>
              </a:rPr>
              <a:t>Como destacado pelas linhas tracejadas, o gráfico apresenta uma certa ambiguidade, com "cotovelos" potenciais em K=3 e K=5. Isso indica que, embora o método seja útil, ele não é conclusivo por si só neste caso.</a:t>
            </a:r>
          </a:p>
          <a:p>
            <a:endParaRPr lang="pt-BR" sz="2400" dirty="0"/>
          </a:p>
        </p:txBody>
      </p:sp>
    </p:spTree>
    <p:extLst>
      <p:ext uri="{BB962C8B-B14F-4D97-AF65-F5344CB8AC3E}">
        <p14:creationId xmlns:p14="http://schemas.microsoft.com/office/powerpoint/2010/main" val="328899785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B86AB801-D6C2-4456-7ECB-6792898264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199" y="3960813"/>
            <a:ext cx="10515600" cy="2293937"/>
          </a:xfrm>
        </p:spPr>
        <p:txBody>
          <a:bodyPr>
            <a:normAutofit fontScale="85000" lnSpcReduction="10000"/>
          </a:bodyPr>
          <a:lstStyle/>
          <a:p>
            <a:r>
              <a:rPr lang="pt-BR" sz="2000" dirty="0">
                <a:solidFill>
                  <a:schemeClr val="tx1"/>
                </a:solidFill>
              </a:rPr>
              <a:t>O Coeficiente de Silhueta é uma métrica que avalia a qualidade da clusterização. Ele mede quão semelhante um objeto é ao seu próprio cluster (coesão) em comparação com outros clusters (separação). O score varia de -1 a 1, onde um valor mais alto indica que os objetos estão bem pareados com seus próprios clusters e mal pareados com clusters vizinhos.</a:t>
            </a:r>
          </a:p>
          <a:p>
            <a:r>
              <a:rPr lang="pt-BR" sz="2000" dirty="0">
                <a:solidFill>
                  <a:schemeClr val="tx1"/>
                </a:solidFill>
              </a:rPr>
              <a:t>O resultado desta métrica é inequívoco: K=4 obteve o maior </a:t>
            </a:r>
            <a:r>
              <a:rPr lang="pt-BR" sz="2000" dirty="0" err="1">
                <a:solidFill>
                  <a:schemeClr val="tx1"/>
                </a:solidFill>
              </a:rPr>
              <a:t>silhouette_score</a:t>
            </a:r>
            <a:r>
              <a:rPr lang="pt-BR" sz="2000" dirty="0">
                <a:solidFill>
                  <a:schemeClr val="tx1"/>
                </a:solidFill>
              </a:rPr>
              <a:t>. Isso sugere que a configuração com 4 clusters proporciona o melhor equilíbrio entre coesão e separação, sendo a escolha matematicamente mais forte entre as opções testadas.</a:t>
            </a:r>
          </a:p>
        </p:txBody>
      </p:sp>
      <p:pic>
        <p:nvPicPr>
          <p:cNvPr id="7" name="Imagem 6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59BA253F-85AA-4641-19EB-AD4C735C3F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2773" y="603250"/>
            <a:ext cx="10766453" cy="3130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2145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wind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B449946A-627B-8A06-13E7-8202602944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1776"/>
            <a:ext cx="12192000" cy="4414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9257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prestige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Gráfico&#10;&#10;O conteúdo gerado por IA pode estar incorreto.">
            <a:extLst>
              <a:ext uri="{FF2B5EF4-FFF2-40B4-BE49-F238E27FC236}">
                <a16:creationId xmlns:a16="http://schemas.microsoft.com/office/drawing/2014/main" id="{971037F9-FEEE-E679-B2AA-D3035AD7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6662" y="0"/>
            <a:ext cx="487867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45394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1E4831-DCF3-20F2-6CF4-A763C3E2DD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00438"/>
            <a:ext cx="8534400" cy="1507067"/>
          </a:xfrm>
        </p:spPr>
        <p:txBody>
          <a:bodyPr/>
          <a:lstStyle/>
          <a:p>
            <a:r>
              <a:rPr lang="pt-BR" dirty="0"/>
              <a:t>Análise dos gráficos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E60059C-9C8D-C2AB-629F-B83E634290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587750"/>
            <a:ext cx="8534400" cy="3615267"/>
          </a:xfrm>
        </p:spPr>
        <p:txBody>
          <a:bodyPr>
            <a:normAutofit fontScale="62500" lnSpcReduction="20000"/>
          </a:bodyPr>
          <a:lstStyle/>
          <a:p>
            <a:r>
              <a:rPr lang="pt-BR" sz="2400" dirty="0">
                <a:solidFill>
                  <a:schemeClr val="tx1"/>
                </a:solidFill>
              </a:rPr>
              <a:t>A visualização dos dados </a:t>
            </a:r>
            <a:r>
              <a:rPr lang="pt-BR" sz="2400" dirty="0" err="1">
                <a:solidFill>
                  <a:schemeClr val="tx1"/>
                </a:solidFill>
              </a:rPr>
              <a:t>clusterizados</a:t>
            </a:r>
            <a:r>
              <a:rPr lang="pt-BR" sz="2400" dirty="0">
                <a:solidFill>
                  <a:schemeClr val="tx1"/>
                </a:solidFill>
              </a:rPr>
              <a:t> nos permite avaliar qualitativamente se os agrupamentos fazem sentido intuitivo.</a:t>
            </a:r>
          </a:p>
          <a:p>
            <a:r>
              <a:rPr lang="pt-BR" sz="2400" dirty="0">
                <a:solidFill>
                  <a:schemeClr val="tx1"/>
                </a:solidFill>
              </a:rPr>
              <a:t>K = 3: O agrupamento parece razoável, mas o cluster laranja à esquerda é muito extenso e parece conter duas "nuvens" de pontos distintas que poderiam ser separadas.</a:t>
            </a:r>
          </a:p>
          <a:p>
            <a:r>
              <a:rPr lang="pt-BR" sz="2400" dirty="0">
                <a:solidFill>
                  <a:schemeClr val="tx1"/>
                </a:solidFill>
              </a:rPr>
              <a:t>K = 5: Este modelo divide o grande cluster laranja visto em K=3 em dois (laranja e verde claro). Embora isso capture a subestrutura, a separação entre os outros clusters pode não ser tão otimizada quanto em outras configurações.</a:t>
            </a:r>
          </a:p>
          <a:p>
            <a:r>
              <a:rPr lang="pt-BR" sz="2400" dirty="0">
                <a:solidFill>
                  <a:schemeClr val="tx1"/>
                </a:solidFill>
              </a:rPr>
              <a:t>K = 4: Esta configuração parece ser a mais natural. Ela separa claramente os quatro principais grupos de dados visíveis no gráfico. Cada cluster parece denso e bem-definido, correspondendo ao que se esperaria de uma boa segmentação. O modelo consegue separar o grupo do meio-superior (rosa) do grupo da direita (verde-água), uma distinção que K=3 não faz.</a:t>
            </a:r>
          </a:p>
          <a:p>
            <a:endParaRPr lang="pt-BR" sz="2000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3661093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Interface gráfica do usuário, Texto, Aplicativo, Email&#10;&#10;O conteúdo gerado por IA pode estar incorreto.">
            <a:extLst>
              <a:ext uri="{FF2B5EF4-FFF2-40B4-BE49-F238E27FC236}">
                <a16:creationId xmlns:a16="http://schemas.microsoft.com/office/drawing/2014/main" id="{DF9D5311-6C9B-542F-5133-15BD5C76D8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7906" y="518987"/>
            <a:ext cx="10496188" cy="582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63510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m 2" descr="Tabela&#10;&#10;O conteúdo gerado por IA pode estar incorreto.">
            <a:extLst>
              <a:ext uri="{FF2B5EF4-FFF2-40B4-BE49-F238E27FC236}">
                <a16:creationId xmlns:a16="http://schemas.microsoft.com/office/drawing/2014/main" id="{55B71B4D-2725-52EE-A2A0-1FA1F27CED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0611" y="374904"/>
            <a:ext cx="4645389" cy="6108192"/>
          </a:xfrm>
          <a:prstGeom prst="rect">
            <a:avLst/>
          </a:prstGeom>
        </p:spPr>
      </p:pic>
      <p:pic>
        <p:nvPicPr>
          <p:cNvPr id="5" name="Imagem 4" descr="Tabela&#10;&#10;O conteúdo gerado por IA pode estar incorreto.">
            <a:extLst>
              <a:ext uri="{FF2B5EF4-FFF2-40B4-BE49-F238E27FC236}">
                <a16:creationId xmlns:a16="http://schemas.microsoft.com/office/drawing/2014/main" id="{07A8CC27-0021-5A0D-27F0-3C30E9AECF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374904"/>
            <a:ext cx="4716369" cy="6108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7532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ageCurlDouble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B35564-44D3-3E4F-7488-132D882C1D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212" y="407754"/>
            <a:ext cx="8534400" cy="1507067"/>
          </a:xfrm>
        </p:spPr>
        <p:txBody>
          <a:bodyPr/>
          <a:lstStyle/>
          <a:p>
            <a:r>
              <a:rPr lang="pt-BR" dirty="0"/>
              <a:t>Conclusão final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CCD7DE6-AC40-4EED-CB4A-0F9EA0BF9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2624328"/>
            <a:ext cx="8534400" cy="3615267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O Método do Cotovelo foi inconclusivo, sugerindo K=3 ou K=5 como candidatos, mas sem uma resposta definitiva.</a:t>
            </a:r>
          </a:p>
          <a:p>
            <a:r>
              <a:rPr lang="pt-BR" dirty="0">
                <a:solidFill>
                  <a:schemeClr val="tx1"/>
                </a:solidFill>
              </a:rPr>
              <a:t>O </a:t>
            </a:r>
            <a:r>
              <a:rPr lang="pt-BR" dirty="0" err="1">
                <a:solidFill>
                  <a:schemeClr val="tx1"/>
                </a:solidFill>
              </a:rPr>
              <a:t>silhouette_score</a:t>
            </a:r>
            <a:r>
              <a:rPr lang="pt-BR" dirty="0">
                <a:solidFill>
                  <a:schemeClr val="tx1"/>
                </a:solidFill>
              </a:rPr>
              <a:t> apontou claramente para K=4 como a melhor opção quantitativa, com o valor mais alto de 0.699.</a:t>
            </a:r>
          </a:p>
          <a:p>
            <a:r>
              <a:rPr lang="pt-BR" dirty="0">
                <a:solidFill>
                  <a:schemeClr val="tx1"/>
                </a:solidFill>
              </a:rPr>
              <a:t>A inspeção visual reforçou essa escolha, mostrando que a clusterização com K=4 resulta nos agrupamentos mais intuitivos e visualmente distintos, alinhando-se perfeitamente com a distribuição espacial dos dados.</a:t>
            </a:r>
          </a:p>
          <a:p>
            <a:r>
              <a:rPr lang="pt-BR" dirty="0">
                <a:solidFill>
                  <a:schemeClr val="tx1"/>
                </a:solidFill>
              </a:rPr>
              <a:t>Portanto, a decisão de prosseguir com o aprendizado usando o K-</a:t>
            </a:r>
            <a:r>
              <a:rPr lang="pt-BR" dirty="0" err="1">
                <a:solidFill>
                  <a:schemeClr val="tx1"/>
                </a:solidFill>
              </a:rPr>
              <a:t>Means</a:t>
            </a:r>
            <a:r>
              <a:rPr lang="pt-BR" dirty="0">
                <a:solidFill>
                  <a:schemeClr val="tx1"/>
                </a:solidFill>
              </a:rPr>
              <a:t> com K=4 é a mais bem fundamentada, combinando a melhor performance em métricas de avaliação com a interpretação visual mais lógica da estrutura dos dados.</a:t>
            </a:r>
          </a:p>
        </p:txBody>
      </p:sp>
    </p:spTree>
    <p:extLst>
      <p:ext uri="{BB962C8B-B14F-4D97-AF65-F5344CB8AC3E}">
        <p14:creationId xmlns:p14="http://schemas.microsoft.com/office/powerpoint/2010/main" val="1607088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:dissolve/>
      </p:transition>
    </mc:Choice>
    <mc:Fallback xmlns="">
      <p:transition spd="slow">
        <p:dissolv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DB3B9DFB-86CA-140E-249F-62F2D848D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FIM</a:t>
            </a:r>
          </a:p>
        </p:txBody>
      </p:sp>
    </p:spTree>
    <p:extLst>
      <p:ext uri="{BB962C8B-B14F-4D97-AF65-F5344CB8AC3E}">
        <p14:creationId xmlns:p14="http://schemas.microsoft.com/office/powerpoint/2010/main" val="35237854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A0B945C2-5A81-188E-7D6B-6E813C94C4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235200"/>
            <a:ext cx="9144000" cy="2387600"/>
          </a:xfrm>
        </p:spPr>
        <p:txBody>
          <a:bodyPr/>
          <a:lstStyle/>
          <a:p>
            <a:r>
              <a:rPr lang="pt-BR" dirty="0"/>
              <a:t>Pré-processamento de dados</a:t>
            </a:r>
          </a:p>
        </p:txBody>
      </p:sp>
    </p:spTree>
    <p:extLst>
      <p:ext uri="{BB962C8B-B14F-4D97-AF65-F5344CB8AC3E}">
        <p14:creationId xmlns:p14="http://schemas.microsoft.com/office/powerpoint/2010/main" val="2177573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8ADD8E63-ECEF-E9C7-37FD-0167CF3468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88912"/>
            <a:ext cx="3932237" cy="1600200"/>
          </a:xfrm>
        </p:spPr>
        <p:txBody>
          <a:bodyPr/>
          <a:lstStyle/>
          <a:p>
            <a:r>
              <a:rPr lang="pt-BR" dirty="0"/>
              <a:t>Tabela com os dados</a:t>
            </a:r>
          </a:p>
        </p:txBody>
      </p:sp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AE507A4B-C82B-6917-E8ED-EF4B96D384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12" y="2404533"/>
            <a:ext cx="6021388" cy="2048933"/>
          </a:xfrm>
        </p:spPr>
        <p:txBody>
          <a:bodyPr/>
          <a:lstStyle/>
          <a:p>
            <a:r>
              <a:rPr lang="pt-BR" dirty="0">
                <a:solidFill>
                  <a:schemeClr val="tx1"/>
                </a:solidFill>
              </a:rPr>
              <a:t>Na tabela, exibimos apenas a </a:t>
            </a:r>
            <a:r>
              <a:rPr lang="pt-BR" b="1" dirty="0">
                <a:solidFill>
                  <a:schemeClr val="tx1"/>
                </a:solidFill>
              </a:rPr>
              <a:t>“Coluna1” </a:t>
            </a:r>
            <a:r>
              <a:rPr lang="pt-BR" dirty="0">
                <a:solidFill>
                  <a:schemeClr val="tx1"/>
                </a:solidFill>
              </a:rPr>
              <a:t>e </a:t>
            </a:r>
            <a:r>
              <a:rPr lang="pt-BR" b="1" dirty="0">
                <a:solidFill>
                  <a:schemeClr val="tx1"/>
                </a:solidFill>
              </a:rPr>
              <a:t>"Coluna2"</a:t>
            </a:r>
            <a:r>
              <a:rPr lang="pt-BR" dirty="0">
                <a:solidFill>
                  <a:schemeClr val="tx1"/>
                </a:solidFill>
              </a:rPr>
              <a:t>. A coluna </a:t>
            </a:r>
            <a:r>
              <a:rPr lang="pt-BR" b="1" dirty="0">
                <a:solidFill>
                  <a:schemeClr val="tx1"/>
                </a:solidFill>
              </a:rPr>
              <a:t>"</a:t>
            </a:r>
            <a:r>
              <a:rPr lang="pt-BR" b="1" dirty="0" err="1">
                <a:solidFill>
                  <a:schemeClr val="tx1"/>
                </a:solidFill>
              </a:rPr>
              <a:t>Unnamed</a:t>
            </a:r>
            <a:r>
              <a:rPr lang="pt-BR" b="1" dirty="0">
                <a:solidFill>
                  <a:schemeClr val="tx1"/>
                </a:solidFill>
              </a:rPr>
              <a:t>: 0"</a:t>
            </a:r>
            <a:r>
              <a:rPr lang="pt-BR" dirty="0">
                <a:solidFill>
                  <a:schemeClr val="tx1"/>
                </a:solidFill>
              </a:rPr>
              <a:t> foi descartada por ser um índice sem utilidade analítica, resultando em 2 colunas e 9.308 linhas no conjunto final.</a:t>
            </a:r>
          </a:p>
        </p:txBody>
      </p:sp>
      <p:pic>
        <p:nvPicPr>
          <p:cNvPr id="24" name="Imagem 23" descr="Interface gráfica do usuário&#10;&#10;O conteúdo gerado por IA pode estar incorreto.">
            <a:extLst>
              <a:ext uri="{FF2B5EF4-FFF2-40B4-BE49-F238E27FC236}">
                <a16:creationId xmlns:a16="http://schemas.microsoft.com/office/drawing/2014/main" id="{CDE6EAD3-AA5D-BD8D-4BEF-77D34537D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799733"/>
            <a:ext cx="3105583" cy="5258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016243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2DF9FB-8FBA-243D-EDA0-0E79AE0A3C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7" y="188912"/>
            <a:ext cx="3932237" cy="1600200"/>
          </a:xfrm>
        </p:spPr>
        <p:txBody>
          <a:bodyPr/>
          <a:lstStyle/>
          <a:p>
            <a:r>
              <a:rPr lang="pt-BR" dirty="0"/>
              <a:t>Gráfico dos dados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C1136683-AEF6-5425-8BDB-97BD2FD6BF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0" y="2423915"/>
            <a:ext cx="5121609" cy="1999758"/>
          </a:xfrm>
        </p:spPr>
        <p:txBody>
          <a:bodyPr>
            <a:normAutofit fontScale="92500" lnSpcReduction="20000"/>
          </a:bodyPr>
          <a:lstStyle/>
          <a:p>
            <a:r>
              <a:rPr lang="pt-BR" dirty="0">
                <a:solidFill>
                  <a:schemeClr val="tx1"/>
                </a:solidFill>
              </a:rPr>
              <a:t>O gráfico acima foi construído para explorar o comportamento dos dados. A inspeção visual sugere que a base é adequada para aplicar um modelo de agrupamento (K-</a:t>
            </a:r>
            <a:r>
              <a:rPr lang="pt-BR" dirty="0" err="1">
                <a:solidFill>
                  <a:schemeClr val="tx1"/>
                </a:solidFill>
              </a:rPr>
              <a:t>means</a:t>
            </a:r>
            <a:r>
              <a:rPr lang="pt-BR" dirty="0">
                <a:solidFill>
                  <a:schemeClr val="tx1"/>
                </a:solidFill>
              </a:rPr>
              <a:t>). Como hipótese inicial, estima-se a presença de 4 a 6 grupos; no entanto, essa escolha será validada por análises adicionais — como o método do cotovelo e o índice de silhueta — a serem realizadas a seguir.</a:t>
            </a:r>
          </a:p>
        </p:txBody>
      </p:sp>
      <p:pic>
        <p:nvPicPr>
          <p:cNvPr id="10" name="Imagem 9" descr="Gráfico, Gráfico de dispersão&#10;&#10;O conteúdo gerado por IA pode estar incorreto.">
            <a:extLst>
              <a:ext uri="{FF2B5EF4-FFF2-40B4-BE49-F238E27FC236}">
                <a16:creationId xmlns:a16="http://schemas.microsoft.com/office/drawing/2014/main" id="{2C814DFA-6CD8-383B-BA1E-48D0BA3A0BB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1609" y="1257300"/>
            <a:ext cx="6230603" cy="43329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4869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Texto 5">
            <a:extLst>
              <a:ext uri="{FF2B5EF4-FFF2-40B4-BE49-F238E27FC236}">
                <a16:creationId xmlns:a16="http://schemas.microsoft.com/office/drawing/2014/main" id="{FBD4F277-1C96-F516-6C34-AF58ABB6FF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Considerando que a tabela inicial possui 9.308 linhas, observa-se que cada coluna tem 9.306 valores não nulos — ou seja, há 2 valores ausentes por coluna. Como o algoritmo de agrupamento K-</a:t>
            </a:r>
            <a:r>
              <a:rPr lang="pt-BR" dirty="0" err="1">
                <a:solidFill>
                  <a:schemeClr val="tx1"/>
                </a:solidFill>
              </a:rPr>
              <a:t>means</a:t>
            </a:r>
            <a:r>
              <a:rPr lang="pt-BR" dirty="0">
                <a:solidFill>
                  <a:schemeClr val="tx1"/>
                </a:solidFill>
              </a:rPr>
              <a:t> não lida com valores faltantes, iremos imputá-los utilizando a média de cada coluna para viabilizar a modelagem.</a:t>
            </a:r>
          </a:p>
        </p:txBody>
      </p:sp>
      <p:pic>
        <p:nvPicPr>
          <p:cNvPr id="8" name="Imagem 7" descr="Tabela&#10;&#10;O conteúdo gerado por IA pode estar incorreto.">
            <a:extLst>
              <a:ext uri="{FF2B5EF4-FFF2-40B4-BE49-F238E27FC236}">
                <a16:creationId xmlns:a16="http://schemas.microsoft.com/office/drawing/2014/main" id="{69B6EC87-75E9-7A93-E3AC-6F0A4CFF43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5563" y="769653"/>
            <a:ext cx="3359387" cy="3661355"/>
          </a:xfrm>
          <a:prstGeom prst="rect">
            <a:avLst/>
          </a:prstGeom>
        </p:spPr>
      </p:pic>
      <p:pic>
        <p:nvPicPr>
          <p:cNvPr id="10" name="Imagem 9" descr="Uma imagem contendo Texto&#10;&#10;O conteúdo gerado por IA pode estar incorreto.">
            <a:extLst>
              <a:ext uri="{FF2B5EF4-FFF2-40B4-BE49-F238E27FC236}">
                <a16:creationId xmlns:a16="http://schemas.microsoft.com/office/drawing/2014/main" id="{35B54A67-7647-EF3F-B4DA-2C46B7FE22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67081" y="1418120"/>
            <a:ext cx="4381769" cy="236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2658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5AC4DD9-F94B-FBDC-0FDD-DECD0A8D54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05060" y="5235587"/>
            <a:ext cx="10569275" cy="1472153"/>
          </a:xfrm>
        </p:spPr>
        <p:txBody>
          <a:bodyPr>
            <a:normAutofit fontScale="92500" lnSpcReduction="10000"/>
          </a:bodyPr>
          <a:lstStyle/>
          <a:p>
            <a:r>
              <a:rPr lang="pt-BR" dirty="0">
                <a:solidFill>
                  <a:schemeClr val="tx1"/>
                </a:solidFill>
              </a:rPr>
              <a:t>Para viabilizar o treinamento do K-</a:t>
            </a:r>
            <a:r>
              <a:rPr lang="pt-BR" dirty="0" err="1">
                <a:solidFill>
                  <a:schemeClr val="tx1"/>
                </a:solidFill>
              </a:rPr>
              <a:t>means</a:t>
            </a:r>
            <a:r>
              <a:rPr lang="pt-BR" dirty="0">
                <a:solidFill>
                  <a:schemeClr val="tx1"/>
                </a:solidFill>
              </a:rPr>
              <a:t> sem valores ausentes, imputamos os </a:t>
            </a:r>
            <a:r>
              <a:rPr lang="pt-BR" dirty="0" err="1">
                <a:solidFill>
                  <a:schemeClr val="tx1"/>
                </a:solidFill>
              </a:rPr>
              <a:t>NaNs</a:t>
            </a:r>
            <a:r>
              <a:rPr lang="pt-BR" dirty="0">
                <a:solidFill>
                  <a:schemeClr val="tx1"/>
                </a:solidFill>
              </a:rPr>
              <a:t> de cada coluna utilizando a média da própria coluna.</a:t>
            </a:r>
          </a:p>
          <a:p>
            <a:r>
              <a:rPr lang="pt-BR" dirty="0">
                <a:solidFill>
                  <a:schemeClr val="tx1"/>
                </a:solidFill>
              </a:rPr>
              <a:t>Com base em dois comandos, identificamos valores duplicados em Coluna1 e Coluna2. Em seguida, removemos as linhas duplicadas (mantendo a primeira ocorrência) para evitar redundâncias no conjunto de dados.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A9E84AD2-4066-21B8-1730-69106D5CA8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8751" y="530268"/>
            <a:ext cx="8994498" cy="537315"/>
          </a:xfrm>
          <a:prstGeom prst="rect">
            <a:avLst/>
          </a:prstGeom>
        </p:spPr>
      </p:pic>
      <p:pic>
        <p:nvPicPr>
          <p:cNvPr id="13" name="Imagem 12" descr="Tabela&#10;&#10;O conteúdo gerado por IA pode estar incorreto.">
            <a:extLst>
              <a:ext uri="{FF2B5EF4-FFF2-40B4-BE49-F238E27FC236}">
                <a16:creationId xmlns:a16="http://schemas.microsoft.com/office/drawing/2014/main" id="{6996A95D-9A88-8A56-C486-36DF5042C1F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6632" y="1344899"/>
            <a:ext cx="3051169" cy="3671602"/>
          </a:xfrm>
          <a:prstGeom prst="rect">
            <a:avLst/>
          </a:prstGeom>
        </p:spPr>
      </p:pic>
      <p:pic>
        <p:nvPicPr>
          <p:cNvPr id="15" name="Imagem 14" descr="Tabela&#10;&#10;O conteúdo gerado por IA pode estar incorreto.">
            <a:extLst>
              <a:ext uri="{FF2B5EF4-FFF2-40B4-BE49-F238E27FC236}">
                <a16:creationId xmlns:a16="http://schemas.microsoft.com/office/drawing/2014/main" id="{B62504D6-203D-794F-4493-1AE02FE362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112" y="1344899"/>
            <a:ext cx="3051169" cy="3700717"/>
          </a:xfrm>
          <a:prstGeom prst="rect">
            <a:avLst/>
          </a:prstGeom>
        </p:spPr>
      </p:pic>
      <p:pic>
        <p:nvPicPr>
          <p:cNvPr id="17" name="Imagem 16" descr="Tabela&#10;&#10;O conteúdo gerado por IA pode estar incorreto.">
            <a:extLst>
              <a:ext uri="{FF2B5EF4-FFF2-40B4-BE49-F238E27FC236}">
                <a16:creationId xmlns:a16="http://schemas.microsoft.com/office/drawing/2014/main" id="{F7FBD5D6-C9E1-1ABF-387B-8118C68B9F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8444" y="1785764"/>
            <a:ext cx="3155891" cy="2731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1548063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B17B4-7E17-0659-C6BE-13A726FB7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02631"/>
            <a:ext cx="10515600" cy="2852737"/>
          </a:xfrm>
        </p:spPr>
        <p:txBody>
          <a:bodyPr/>
          <a:lstStyle/>
          <a:p>
            <a:pPr algn="ctr"/>
            <a:r>
              <a:rPr lang="pt-BR" dirty="0"/>
              <a:t>Estudo e aplicação do </a:t>
            </a:r>
            <a:r>
              <a:rPr lang="pt-BR" dirty="0" err="1"/>
              <a:t>KMeans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805637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800">
        <p:circle/>
      </p:transition>
    </mc:Choice>
    <mc:Fallback xmlns="">
      <p:transition spd="slow">
        <p:circl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4A73D896-787E-1CFB-E3E4-18410A6C6B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Aplicamos a normalização (</a:t>
            </a:r>
            <a:r>
              <a:rPr lang="pt-BR" dirty="0" err="1">
                <a:solidFill>
                  <a:schemeClr val="tx1"/>
                </a:solidFill>
              </a:rPr>
              <a:t>MinMaxScaler</a:t>
            </a:r>
            <a:r>
              <a:rPr lang="pt-BR" dirty="0">
                <a:solidFill>
                  <a:schemeClr val="tx1"/>
                </a:solidFill>
              </a:rPr>
              <a:t>) para trazer as colunas à mesma escala [0, 1]. Como o K-</a:t>
            </a:r>
            <a:r>
              <a:rPr lang="pt-BR" dirty="0" err="1">
                <a:solidFill>
                  <a:schemeClr val="tx1"/>
                </a:solidFill>
              </a:rPr>
              <a:t>means</a:t>
            </a:r>
            <a:r>
              <a:rPr lang="pt-BR" dirty="0">
                <a:solidFill>
                  <a:schemeClr val="tx1"/>
                </a:solidFill>
              </a:rPr>
              <a:t> é sensível à escala por usar distâncias, essa etapa evita vieses de magnitude e melhora a qualidade dos agrupamentos. Podemos perceber que a tabela está de fato padronizada, uma vez que o menor valor é 0 e o maior é 1.</a:t>
            </a:r>
          </a:p>
        </p:txBody>
      </p:sp>
      <p:pic>
        <p:nvPicPr>
          <p:cNvPr id="5" name="Imagem 4" descr="Interface gráfica do usuário, Texto, Aplicativo&#10;&#10;O conteúdo gerado por IA pode estar incorreto.">
            <a:extLst>
              <a:ext uri="{FF2B5EF4-FFF2-40B4-BE49-F238E27FC236}">
                <a16:creationId xmlns:a16="http://schemas.microsoft.com/office/drawing/2014/main" id="{DF6D8EE3-9D8A-6AF6-3450-E0EEFA2649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1850" y="544995"/>
            <a:ext cx="7346950" cy="3755232"/>
          </a:xfrm>
          <a:prstGeom prst="rect">
            <a:avLst/>
          </a:prstGeom>
        </p:spPr>
      </p:pic>
      <p:pic>
        <p:nvPicPr>
          <p:cNvPr id="7" name="Imagem 6" descr="Tabela&#10;&#10;O conteúdo gerado por IA pode estar incorreto.">
            <a:extLst>
              <a:ext uri="{FF2B5EF4-FFF2-40B4-BE49-F238E27FC236}">
                <a16:creationId xmlns:a16="http://schemas.microsoft.com/office/drawing/2014/main" id="{3AD37857-3801-A92B-B85F-D5D2C99121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88422" y="919631"/>
            <a:ext cx="2771728" cy="3005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1466653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xto&#10;&#10;O conteúdo gerado por IA pode estar incorreto.">
            <a:extLst>
              <a:ext uri="{FF2B5EF4-FFF2-40B4-BE49-F238E27FC236}">
                <a16:creationId xmlns:a16="http://schemas.microsoft.com/office/drawing/2014/main" id="{FDFA59A0-7663-8356-0D4B-3AF146E335F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12142"/>
            <a:ext cx="6549569" cy="3576596"/>
          </a:xfrm>
          <a:prstGeom prst="rect">
            <a:avLst/>
          </a:prstGeom>
        </p:spPr>
      </p:pic>
      <p:pic>
        <p:nvPicPr>
          <p:cNvPr id="7" name="Imagem 6" descr="Gráfico, Gráfico de linhas&#10;&#10;O conteúdo gerado por IA pode estar incorreto.">
            <a:extLst>
              <a:ext uri="{FF2B5EF4-FFF2-40B4-BE49-F238E27FC236}">
                <a16:creationId xmlns:a16="http://schemas.microsoft.com/office/drawing/2014/main" id="{83B7021F-0C1E-0FA2-F3A4-48CE97F18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34219" y="1412142"/>
            <a:ext cx="5557781" cy="3576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980098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Fatia">
  <a:themeElements>
    <a:clrScheme name="Fatia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Fatia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atia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55E1C1BD398BC64C8F816E3B9C847F17" ma:contentTypeVersion="8" ma:contentTypeDescription="Crie um novo documento." ma:contentTypeScope="" ma:versionID="8adea0382ad63b94d0195331e2fdb4e2">
  <xsd:schema xmlns:xsd="http://www.w3.org/2001/XMLSchema" xmlns:xs="http://www.w3.org/2001/XMLSchema" xmlns:p="http://schemas.microsoft.com/office/2006/metadata/properties" xmlns:ns3="de041e58-8f51-42de-96a1-3b01229aa691" xmlns:ns4="891fdc90-1c72-498b-b5e7-4be924515385" targetNamespace="http://schemas.microsoft.com/office/2006/metadata/properties" ma:root="true" ma:fieldsID="34af109f348c13db7df19095b800a316" ns3:_="" ns4:_="">
    <xsd:import namespace="de041e58-8f51-42de-96a1-3b01229aa691"/>
    <xsd:import namespace="891fdc90-1c72-498b-b5e7-4be924515385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e041e58-8f51-42de-96a1-3b01229aa6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91fdc90-1c72-498b-b5e7-4be924515385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Hash de Dica de Compartilhamento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de041e58-8f51-42de-96a1-3b01229aa691" xsi:nil="true"/>
  </documentManagement>
</p:properties>
</file>

<file path=customXml/itemProps1.xml><?xml version="1.0" encoding="utf-8"?>
<ds:datastoreItem xmlns:ds="http://schemas.openxmlformats.org/officeDocument/2006/customXml" ds:itemID="{D4C59E0F-C3BB-4B88-98BC-AD0224A3ED06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B772575-66EA-49C1-B807-D89715D14F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de041e58-8f51-42de-96a1-3b01229aa691"/>
    <ds:schemaRef ds:uri="891fdc90-1c72-498b-b5e7-4be92451538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FF5B1232-9A11-4AA2-8AC2-C90ECB15B711}">
  <ds:schemaRefs>
    <ds:schemaRef ds:uri="http://www.w3.org/XML/1998/namespace"/>
    <ds:schemaRef ds:uri="de041e58-8f51-42de-96a1-3b01229aa691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  <ds:schemaRef ds:uri="http://schemas.microsoft.com/office/2006/documentManagement/types"/>
    <ds:schemaRef ds:uri="891fdc90-1c72-498b-b5e7-4be924515385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172</TotalTime>
  <Words>874</Words>
  <Application>Microsoft Office PowerPoint</Application>
  <PresentationFormat>Widescreen</PresentationFormat>
  <Paragraphs>30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Fatia</vt:lpstr>
      <vt:lpstr>Uso do algoritmo KMeans</vt:lpstr>
      <vt:lpstr>Pré-processamento de dados</vt:lpstr>
      <vt:lpstr>Tabela com os dados</vt:lpstr>
      <vt:lpstr>Gráfico dos dados</vt:lpstr>
      <vt:lpstr>PowerPoint Presentation</vt:lpstr>
      <vt:lpstr>PowerPoint Presentation</vt:lpstr>
      <vt:lpstr>Estudo e aplicação do KMeans</vt:lpstr>
      <vt:lpstr>PowerPoint Presentation</vt:lpstr>
      <vt:lpstr>PowerPoint Presentation</vt:lpstr>
      <vt:lpstr>Análise do gráfico</vt:lpstr>
      <vt:lpstr>PowerPoint Presentation</vt:lpstr>
      <vt:lpstr>PowerPoint Presentation</vt:lpstr>
      <vt:lpstr>PowerPoint Presentation</vt:lpstr>
      <vt:lpstr>Análise dos gráficos</vt:lpstr>
      <vt:lpstr>PowerPoint Presentation</vt:lpstr>
      <vt:lpstr>PowerPoint Presentation</vt:lpstr>
      <vt:lpstr>Conclusão final</vt:lpstr>
      <vt:lpstr>FIM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GALLEGO BARENCO</dc:creator>
  <cp:lastModifiedBy>PEDRO GALLEGO BARENCO</cp:lastModifiedBy>
  <cp:revision>2</cp:revision>
  <dcterms:created xsi:type="dcterms:W3CDTF">2025-09-28T18:19:49Z</dcterms:created>
  <dcterms:modified xsi:type="dcterms:W3CDTF">2025-10-01T12:07:33Z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0x01010055E1C1BD398BC64C8F816E3B9C847F17</vt:lpwstr>
  </property>
</Properties>
</file>