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5975" y="570606"/>
            <a:ext cx="17016049" cy="1062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76750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5185" y="2438121"/>
            <a:ext cx="15478125" cy="6534150"/>
          </a:xfrm>
          <a:custGeom>
            <a:avLst/>
            <a:gdLst/>
            <a:ahLst/>
            <a:cxnLst/>
            <a:rect l="l" t="t" r="r" b="b"/>
            <a:pathLst>
              <a:path w="15478125" h="6534150">
                <a:moveTo>
                  <a:pt x="15478125" y="0"/>
                </a:moveTo>
                <a:lnTo>
                  <a:pt x="15478125" y="6534150"/>
                </a:lnTo>
                <a:lnTo>
                  <a:pt x="0" y="6534150"/>
                </a:lnTo>
                <a:lnTo>
                  <a:pt x="0" y="0"/>
                </a:lnTo>
                <a:lnTo>
                  <a:pt x="15478125" y="0"/>
                </a:lnTo>
                <a:close/>
              </a:path>
            </a:pathLst>
          </a:custGeom>
          <a:solidFill>
            <a:srgbClr val="00000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2352675"/>
          </a:xfrm>
          <a:custGeom>
            <a:avLst/>
            <a:gdLst/>
            <a:ahLst/>
            <a:cxnLst/>
            <a:rect l="l" t="t" r="r" b="b"/>
            <a:pathLst>
              <a:path w="18288000" h="2352675">
                <a:moveTo>
                  <a:pt x="0" y="0"/>
                </a:moveTo>
                <a:lnTo>
                  <a:pt x="18288000" y="0"/>
                </a:lnTo>
                <a:lnTo>
                  <a:pt x="18288000" y="2352675"/>
                </a:lnTo>
                <a:lnTo>
                  <a:pt x="0" y="2352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975" y="570596"/>
            <a:ext cx="17016049" cy="1062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062" y="2479386"/>
            <a:ext cx="17597875" cy="577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66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0"/>
            <a:ext cx="18288000" cy="10227945"/>
          </a:xfrm>
          <a:custGeom>
            <a:avLst/>
            <a:gdLst/>
            <a:ahLst/>
            <a:cxnLst/>
            <a:rect l="l" t="t" r="r" b="b"/>
            <a:pathLst>
              <a:path w="18288000" h="10227945">
                <a:moveTo>
                  <a:pt x="18288000" y="10227941"/>
                </a:moveTo>
                <a:lnTo>
                  <a:pt x="0" y="53966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27941"/>
                </a:lnTo>
                <a:close/>
              </a:path>
            </a:pathLst>
          </a:custGeom>
          <a:solidFill>
            <a:srgbClr val="00000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0" y="76750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1638300"/>
            <a:ext cx="13639800" cy="4524375"/>
          </a:xfrm>
          <a:custGeom>
            <a:avLst/>
            <a:gdLst/>
            <a:ahLst/>
            <a:cxnLst/>
            <a:rect l="l" t="t" r="r" b="b"/>
            <a:pathLst>
              <a:path w="13639800" h="4524375">
                <a:moveTo>
                  <a:pt x="0" y="0"/>
                </a:moveTo>
                <a:lnTo>
                  <a:pt x="13639800" y="0"/>
                </a:lnTo>
                <a:lnTo>
                  <a:pt x="13639800" y="4524375"/>
                </a:lnTo>
                <a:lnTo>
                  <a:pt x="0" y="45243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14800" y="2476500"/>
            <a:ext cx="10851846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600" b="0" spc="-160" dirty="0" smtClean="0">
                <a:latin typeface="Noto Sans"/>
                <a:cs typeface="Noto Sans"/>
              </a:rPr>
              <a:t>IDS</a:t>
            </a:r>
            <a:r>
              <a:rPr lang="en-US" sz="7600" b="0" spc="-160" dirty="0" smtClean="0">
                <a:latin typeface="Noto Sans"/>
                <a:cs typeface="Noto Sans"/>
              </a:rPr>
              <a:t> </a:t>
            </a:r>
            <a:r>
              <a:rPr sz="7600" b="0" spc="-25" dirty="0" smtClean="0">
                <a:latin typeface="Noto Sans"/>
                <a:cs typeface="Noto Sans"/>
              </a:rPr>
              <a:t>PROJECT</a:t>
            </a:r>
            <a:endParaRPr sz="760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7700" y="3815099"/>
            <a:ext cx="12567920" cy="1205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750" spc="-45" dirty="0">
                <a:solidFill>
                  <a:srgbClr val="FFFFFF"/>
                </a:solidFill>
                <a:latin typeface="Noto Sans"/>
                <a:cs typeface="Noto Sans"/>
              </a:rPr>
              <a:t>Australian weather</a:t>
            </a:r>
            <a:r>
              <a:rPr sz="7750"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7750" spc="-40" dirty="0">
                <a:solidFill>
                  <a:srgbClr val="FFFFFF"/>
                </a:solidFill>
                <a:latin typeface="Noto Sans"/>
                <a:cs typeface="Noto Sans"/>
              </a:rPr>
              <a:t>analysis</a:t>
            </a:r>
            <a:endParaRPr sz="7750" dirty="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3241" y="6550571"/>
            <a:ext cx="5198159" cy="273613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850" spc="-15" dirty="0">
                <a:latin typeface="Noto Sans"/>
                <a:cs typeface="Noto Sans"/>
              </a:rPr>
              <a:t>BY</a:t>
            </a:r>
            <a:endParaRPr sz="385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850" spc="-5" dirty="0">
                <a:latin typeface="Noto Sans"/>
                <a:cs typeface="Noto Sans"/>
              </a:rPr>
              <a:t>1.TUSHAR</a:t>
            </a:r>
            <a:r>
              <a:rPr sz="3850" spc="-10" dirty="0">
                <a:latin typeface="Noto Sans"/>
                <a:cs typeface="Noto Sans"/>
              </a:rPr>
              <a:t> </a:t>
            </a:r>
            <a:r>
              <a:rPr sz="3850" spc="-105" dirty="0">
                <a:latin typeface="Noto Sans"/>
                <a:cs typeface="Noto Sans"/>
              </a:rPr>
              <a:t>DIXIT</a:t>
            </a:r>
            <a:endParaRPr sz="3850" dirty="0">
              <a:latin typeface="Noto Sans"/>
              <a:cs typeface="Noto Sans"/>
            </a:endParaRPr>
          </a:p>
          <a:p>
            <a:pPr marL="12700" marR="5080">
              <a:lnSpc>
                <a:spcPct val="114599"/>
              </a:lnSpc>
            </a:pPr>
            <a:r>
              <a:rPr sz="3850" spc="20" dirty="0">
                <a:latin typeface="Noto Sans"/>
                <a:cs typeface="Noto Sans"/>
              </a:rPr>
              <a:t>2.G </a:t>
            </a:r>
            <a:r>
              <a:rPr sz="3850" spc="-20" dirty="0" smtClean="0">
                <a:latin typeface="Noto Sans"/>
                <a:cs typeface="Noto Sans"/>
              </a:rPr>
              <a:t>GHANA</a:t>
            </a:r>
            <a:r>
              <a:rPr lang="en-US" sz="3850" spc="-20" dirty="0" smtClean="0">
                <a:latin typeface="Noto Sans"/>
                <a:cs typeface="Noto Sans"/>
              </a:rPr>
              <a:t> </a:t>
            </a:r>
            <a:r>
              <a:rPr sz="3850" spc="-15" dirty="0" smtClean="0">
                <a:latin typeface="Noto Sans"/>
                <a:cs typeface="Noto Sans"/>
              </a:rPr>
              <a:t>GOKUL  </a:t>
            </a:r>
            <a:r>
              <a:rPr sz="3850" spc="-35" dirty="0">
                <a:latin typeface="Noto Sans"/>
                <a:cs typeface="Noto Sans"/>
              </a:rPr>
              <a:t>3.WARIS </a:t>
            </a:r>
            <a:r>
              <a:rPr sz="3850" spc="-25" dirty="0">
                <a:latin typeface="Noto Sans"/>
                <a:cs typeface="Noto Sans"/>
              </a:rPr>
              <a:t>K</a:t>
            </a:r>
            <a:r>
              <a:rPr sz="3850" spc="25" dirty="0">
                <a:latin typeface="Noto Sans"/>
                <a:cs typeface="Noto Sans"/>
              </a:rPr>
              <a:t> </a:t>
            </a:r>
            <a:r>
              <a:rPr sz="3850" spc="-15" dirty="0">
                <a:latin typeface="Noto Sans"/>
                <a:cs typeface="Noto Sans"/>
              </a:rPr>
              <a:t>R</a:t>
            </a:r>
            <a:endParaRPr sz="385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672" y="3089242"/>
            <a:ext cx="12324563" cy="552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"/>
            <a:ext cx="18288000" cy="2352675"/>
          </a:xfrm>
          <a:custGeom>
            <a:avLst/>
            <a:gdLst/>
            <a:ahLst/>
            <a:cxnLst/>
            <a:rect l="l" t="t" r="r" b="b"/>
            <a:pathLst>
              <a:path w="18288000" h="2352675">
                <a:moveTo>
                  <a:pt x="0" y="0"/>
                </a:moveTo>
                <a:lnTo>
                  <a:pt x="18288000" y="0"/>
                </a:lnTo>
                <a:lnTo>
                  <a:pt x="18288000" y="2352675"/>
                </a:lnTo>
                <a:lnTo>
                  <a:pt x="0" y="2352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975" y="570606"/>
            <a:ext cx="633222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Preprocessing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20185" y="3865945"/>
            <a:ext cx="3330575" cy="3111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4450" spc="-10" dirty="0">
                <a:latin typeface="Noto Sans"/>
                <a:cs typeface="Noto Sans"/>
              </a:rPr>
              <a:t>and </a:t>
            </a:r>
            <a:r>
              <a:rPr sz="4450" spc="-15" dirty="0">
                <a:latin typeface="Noto Sans"/>
                <a:cs typeface="Noto Sans"/>
              </a:rPr>
              <a:t>we</a:t>
            </a:r>
            <a:r>
              <a:rPr sz="4450" spc="-80" dirty="0">
                <a:latin typeface="Noto Sans"/>
                <a:cs typeface="Noto Sans"/>
              </a:rPr>
              <a:t> </a:t>
            </a:r>
            <a:r>
              <a:rPr sz="4450" spc="-15" dirty="0">
                <a:latin typeface="Noto Sans"/>
                <a:cs typeface="Noto Sans"/>
              </a:rPr>
              <a:t>have</a:t>
            </a:r>
            <a:endParaRPr sz="44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sz="4450" spc="100" dirty="0">
                <a:latin typeface="Noto Sans"/>
                <a:cs typeface="Noto Sans"/>
              </a:rPr>
              <a:t>17</a:t>
            </a:r>
            <a:endParaRPr sz="4450">
              <a:latin typeface="Noto Sans"/>
              <a:cs typeface="Noto Sans"/>
            </a:endParaRPr>
          </a:p>
          <a:p>
            <a:pPr marR="461645">
              <a:lnSpc>
                <a:spcPts val="6140"/>
              </a:lnSpc>
              <a:spcBef>
                <a:spcPts val="340"/>
              </a:spcBef>
            </a:pPr>
            <a:r>
              <a:rPr sz="4450" spc="-40" dirty="0">
                <a:latin typeface="Noto Sans"/>
                <a:cs typeface="Noto Sans"/>
              </a:rPr>
              <a:t>categorical  </a:t>
            </a:r>
            <a:r>
              <a:rPr sz="4450" spc="-15" dirty="0">
                <a:latin typeface="Noto Sans"/>
                <a:cs typeface="Noto Sans"/>
              </a:rPr>
              <a:t>variables</a:t>
            </a:r>
            <a:endParaRPr sz="44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81389" y="3203245"/>
            <a:ext cx="3819525" cy="3876675"/>
          </a:xfrm>
          <a:custGeom>
            <a:avLst/>
            <a:gdLst/>
            <a:ahLst/>
            <a:cxnLst/>
            <a:rect l="l" t="t" r="r" b="b"/>
            <a:pathLst>
              <a:path w="3819525" h="3876675">
                <a:moveTo>
                  <a:pt x="3819525" y="0"/>
                </a:moveTo>
                <a:lnTo>
                  <a:pt x="3819525" y="3876675"/>
                </a:lnTo>
                <a:lnTo>
                  <a:pt x="0" y="3876675"/>
                </a:lnTo>
                <a:lnTo>
                  <a:pt x="0" y="0"/>
                </a:lnTo>
                <a:lnTo>
                  <a:pt x="3819525" y="0"/>
                </a:lnTo>
                <a:close/>
              </a:path>
            </a:pathLst>
          </a:custGeom>
          <a:solidFill>
            <a:srgbClr val="00000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75" y="570596"/>
            <a:ext cx="633222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9" y="2910277"/>
            <a:ext cx="17040225" cy="161925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139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10"/>
              </a:spcBef>
              <a:tabLst>
                <a:tab pos="824865" algn="l"/>
                <a:tab pos="2327910" algn="l"/>
                <a:tab pos="4465955" algn="l"/>
                <a:tab pos="5000625" algn="l"/>
                <a:tab pos="6684009" algn="l"/>
                <a:tab pos="7920355" algn="l"/>
                <a:tab pos="8783320" algn="l"/>
                <a:tab pos="9747250" algn="l"/>
                <a:tab pos="12395200" algn="l"/>
                <a:tab pos="12843510" algn="l"/>
                <a:tab pos="14862175" algn="l"/>
              </a:tabLst>
            </a:pPr>
            <a:r>
              <a:rPr sz="4250" spc="-15" dirty="0">
                <a:latin typeface="Noto Sans"/>
                <a:cs typeface="Noto Sans"/>
              </a:rPr>
              <a:t>as	</a:t>
            </a:r>
            <a:r>
              <a:rPr sz="4250" spc="-165" dirty="0">
                <a:latin typeface="Noto Sans"/>
                <a:cs typeface="Noto Sans"/>
              </a:rPr>
              <a:t>'date'	</a:t>
            </a:r>
            <a:r>
              <a:rPr sz="4250" spc="-20" dirty="0">
                <a:latin typeface="Noto Sans"/>
                <a:cs typeface="Noto Sans"/>
              </a:rPr>
              <a:t>variable	</a:t>
            </a:r>
            <a:r>
              <a:rPr sz="4250" spc="-15" dirty="0">
                <a:latin typeface="Noto Sans"/>
                <a:cs typeface="Noto Sans"/>
              </a:rPr>
              <a:t>is	</a:t>
            </a:r>
            <a:r>
              <a:rPr sz="4250" spc="-20" dirty="0">
                <a:latin typeface="Noto Sans"/>
                <a:cs typeface="Noto Sans"/>
              </a:rPr>
              <a:t>object	</a:t>
            </a:r>
            <a:r>
              <a:rPr sz="4250" spc="-25" dirty="0">
                <a:latin typeface="Noto Sans"/>
                <a:cs typeface="Noto Sans"/>
              </a:rPr>
              <a:t>type	we	</a:t>
            </a:r>
            <a:r>
              <a:rPr sz="4250" spc="-20" dirty="0">
                <a:latin typeface="Noto Sans"/>
                <a:cs typeface="Noto Sans"/>
              </a:rPr>
              <a:t>are	</a:t>
            </a:r>
            <a:r>
              <a:rPr sz="4250" spc="-50" dirty="0">
                <a:latin typeface="Noto Sans"/>
                <a:cs typeface="Noto Sans"/>
              </a:rPr>
              <a:t>extracting	</a:t>
            </a:r>
            <a:r>
              <a:rPr sz="4250" spc="85" dirty="0">
                <a:latin typeface="Noto Sans"/>
                <a:cs typeface="Noto Sans"/>
              </a:rPr>
              <a:t>3	</a:t>
            </a:r>
            <a:r>
              <a:rPr sz="4250" spc="-25" dirty="0">
                <a:latin typeface="Noto Sans"/>
                <a:cs typeface="Noto Sans"/>
              </a:rPr>
              <a:t>diffrent	</a:t>
            </a:r>
            <a:r>
              <a:rPr sz="4250" spc="-80" dirty="0">
                <a:latin typeface="Noto Sans"/>
                <a:cs typeface="Noto Sans"/>
              </a:rPr>
              <a:t>(day</a:t>
            </a:r>
            <a:endParaRPr sz="4250">
              <a:latin typeface="Noto Sans"/>
              <a:cs typeface="Noto Sans"/>
            </a:endParaRPr>
          </a:p>
          <a:p>
            <a:pPr marL="127000">
              <a:lnSpc>
                <a:spcPct val="100000"/>
              </a:lnSpc>
              <a:spcBef>
                <a:spcPts val="745"/>
              </a:spcBef>
              <a:tabLst>
                <a:tab pos="2212975" algn="l"/>
                <a:tab pos="3448685" algn="l"/>
                <a:tab pos="3748404" algn="l"/>
                <a:tab pos="6144260" algn="l"/>
                <a:tab pos="7515225" algn="l"/>
                <a:tab pos="9018905" algn="l"/>
                <a:tab pos="11156950" algn="l"/>
                <a:tab pos="12773025" algn="l"/>
                <a:tab pos="13736319" algn="l"/>
                <a:tab pos="14385290" algn="l"/>
                <a:tab pos="15422880" algn="l"/>
              </a:tabLst>
            </a:pPr>
            <a:r>
              <a:rPr sz="4250" spc="-20" dirty="0">
                <a:latin typeface="Noto Sans"/>
                <a:cs typeface="Noto Sans"/>
              </a:rPr>
              <a:t>,month,	year	</a:t>
            </a:r>
            <a:r>
              <a:rPr sz="4250" spc="-245" dirty="0">
                <a:latin typeface="Noto Sans"/>
                <a:cs typeface="Noto Sans"/>
              </a:rPr>
              <a:t>)	</a:t>
            </a:r>
            <a:r>
              <a:rPr sz="4250" spc="-20" dirty="0">
                <a:latin typeface="Noto Sans"/>
                <a:cs typeface="Noto Sans"/>
              </a:rPr>
              <a:t>variables	from	</a:t>
            </a:r>
            <a:r>
              <a:rPr sz="4250" spc="-165" dirty="0">
                <a:latin typeface="Noto Sans"/>
                <a:cs typeface="Noto Sans"/>
              </a:rPr>
              <a:t>'date'	</a:t>
            </a:r>
            <a:r>
              <a:rPr sz="4250" spc="-20" dirty="0">
                <a:latin typeface="Noto Sans"/>
                <a:cs typeface="Noto Sans"/>
              </a:rPr>
              <a:t>variable	</a:t>
            </a:r>
            <a:r>
              <a:rPr sz="4250" spc="-25" dirty="0">
                <a:latin typeface="Noto Sans"/>
                <a:cs typeface="Noto Sans"/>
              </a:rPr>
              <a:t>which	</a:t>
            </a:r>
            <a:r>
              <a:rPr sz="4250" spc="-20" dirty="0">
                <a:latin typeface="Noto Sans"/>
                <a:cs typeface="Noto Sans"/>
              </a:rPr>
              <a:t>are	</a:t>
            </a:r>
            <a:r>
              <a:rPr sz="4250" spc="-15" dirty="0">
                <a:latin typeface="Noto Sans"/>
                <a:cs typeface="Noto Sans"/>
              </a:rPr>
              <a:t>of	</a:t>
            </a:r>
            <a:r>
              <a:rPr sz="4250" spc="-195" dirty="0">
                <a:latin typeface="Noto Sans"/>
                <a:cs typeface="Noto Sans"/>
              </a:rPr>
              <a:t>'int'	</a:t>
            </a:r>
            <a:r>
              <a:rPr sz="4250" spc="-20" dirty="0">
                <a:latin typeface="Noto Sans"/>
                <a:cs typeface="Noto Sans"/>
              </a:rPr>
              <a:t>type.</a:t>
            </a:r>
            <a:endParaRPr sz="42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2289" y="4581930"/>
            <a:ext cx="5325745" cy="5654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0110" y="4577985"/>
            <a:ext cx="4737188" cy="5640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75" y="570596"/>
            <a:ext cx="583247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5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30835" y="2817808"/>
            <a:ext cx="9060913" cy="676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9225" y="3203293"/>
            <a:ext cx="6381750" cy="638175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8050">
              <a:latin typeface="Times New Roman"/>
              <a:cs typeface="Times New Roman"/>
            </a:endParaRPr>
          </a:p>
          <a:p>
            <a:pPr marL="865505" marR="883919">
              <a:lnSpc>
                <a:spcPct val="114599"/>
              </a:lnSpc>
              <a:spcBef>
                <a:spcPts val="5"/>
              </a:spcBef>
              <a:tabLst>
                <a:tab pos="1757045" algn="l"/>
                <a:tab pos="1868805" algn="l"/>
                <a:tab pos="2863215" algn="l"/>
                <a:tab pos="3021330" algn="l"/>
                <a:tab pos="3738245" algn="l"/>
                <a:tab pos="4601210" algn="l"/>
              </a:tabLst>
            </a:pPr>
            <a:r>
              <a:rPr sz="4250" spc="-15" dirty="0">
                <a:latin typeface="Noto Sans"/>
                <a:cs typeface="Noto Sans"/>
              </a:rPr>
              <a:t>On	closer  </a:t>
            </a:r>
            <a:r>
              <a:rPr sz="4250" spc="-20" dirty="0">
                <a:latin typeface="Noto Sans"/>
                <a:cs typeface="Noto Sans"/>
              </a:rPr>
              <a:t>inspection,</a:t>
            </a:r>
            <a:r>
              <a:rPr sz="4250" dirty="0">
                <a:latin typeface="Noto Sans"/>
                <a:cs typeface="Noto Sans"/>
              </a:rPr>
              <a:t>	</a:t>
            </a:r>
            <a:r>
              <a:rPr sz="4250" spc="-25" dirty="0">
                <a:latin typeface="Noto Sans"/>
                <a:cs typeface="Noto Sans"/>
              </a:rPr>
              <a:t>we</a:t>
            </a:r>
            <a:r>
              <a:rPr sz="4250" dirty="0">
                <a:latin typeface="Noto Sans"/>
                <a:cs typeface="Noto Sans"/>
              </a:rPr>
              <a:t>	</a:t>
            </a:r>
            <a:r>
              <a:rPr sz="4250" spc="-15" dirty="0">
                <a:latin typeface="Noto Sans"/>
                <a:cs typeface="Noto Sans"/>
              </a:rPr>
              <a:t>can  see		</a:t>
            </a:r>
            <a:r>
              <a:rPr sz="4250" spc="-30" dirty="0">
                <a:latin typeface="Noto Sans"/>
                <a:cs typeface="Noto Sans"/>
              </a:rPr>
              <a:t>that	</a:t>
            </a:r>
            <a:r>
              <a:rPr sz="4250" spc="-25" dirty="0">
                <a:latin typeface="Noto Sans"/>
                <a:cs typeface="Noto Sans"/>
              </a:rPr>
              <a:t>the  Rainfall	may  </a:t>
            </a:r>
            <a:r>
              <a:rPr sz="4250" spc="-20" dirty="0">
                <a:latin typeface="Noto Sans"/>
                <a:cs typeface="Noto Sans"/>
              </a:rPr>
              <a:t>contain	outliers.</a:t>
            </a:r>
            <a:endParaRPr sz="42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660" y="2496393"/>
            <a:ext cx="8835564" cy="7442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9225" y="3203294"/>
            <a:ext cx="6381750" cy="638175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8050">
              <a:latin typeface="Times New Roman"/>
              <a:cs typeface="Times New Roman"/>
            </a:endParaRPr>
          </a:p>
          <a:p>
            <a:pPr marL="865505" marR="1360805">
              <a:lnSpc>
                <a:spcPct val="114599"/>
              </a:lnSpc>
              <a:spcBef>
                <a:spcPts val="5"/>
              </a:spcBef>
              <a:tabLst>
                <a:tab pos="1514475" algn="l"/>
                <a:tab pos="2018030" algn="l"/>
                <a:tab pos="2484120" algn="l"/>
                <a:tab pos="2889885" algn="l"/>
                <a:tab pos="3918585" algn="l"/>
                <a:tab pos="4359275" algn="l"/>
              </a:tabLst>
            </a:pPr>
            <a:r>
              <a:rPr sz="4250" spc="-15" dirty="0">
                <a:latin typeface="Noto Sans"/>
                <a:cs typeface="Noto Sans"/>
              </a:rPr>
              <a:t>This	boxplot  </a:t>
            </a:r>
            <a:r>
              <a:rPr sz="4250" spc="-75" dirty="0">
                <a:latin typeface="Noto Sans"/>
                <a:cs typeface="Noto Sans"/>
              </a:rPr>
              <a:t>graph	</a:t>
            </a:r>
            <a:r>
              <a:rPr sz="4250" spc="-20" dirty="0">
                <a:latin typeface="Noto Sans"/>
                <a:cs typeface="Noto Sans"/>
              </a:rPr>
              <a:t>confirms  </a:t>
            </a:r>
            <a:r>
              <a:rPr sz="4250" spc="-30" dirty="0">
                <a:latin typeface="Noto Sans"/>
                <a:cs typeface="Noto Sans"/>
              </a:rPr>
              <a:t>that	</a:t>
            </a:r>
            <a:r>
              <a:rPr sz="4250" spc="-25" dirty="0">
                <a:latin typeface="Noto Sans"/>
                <a:cs typeface="Noto Sans"/>
              </a:rPr>
              <a:t>rainfall  </a:t>
            </a:r>
            <a:r>
              <a:rPr sz="4250" spc="-20" dirty="0">
                <a:latin typeface="Noto Sans"/>
                <a:cs typeface="Noto Sans"/>
              </a:rPr>
              <a:t>column</a:t>
            </a:r>
            <a:r>
              <a:rPr sz="4250" dirty="0">
                <a:latin typeface="Noto Sans"/>
                <a:cs typeface="Noto Sans"/>
              </a:rPr>
              <a:t>	</a:t>
            </a:r>
            <a:r>
              <a:rPr sz="4250" spc="-20" dirty="0">
                <a:latin typeface="Noto Sans"/>
                <a:cs typeface="Noto Sans"/>
              </a:rPr>
              <a:t>has</a:t>
            </a:r>
            <a:r>
              <a:rPr sz="4250" dirty="0">
                <a:latin typeface="Noto Sans"/>
                <a:cs typeface="Noto Sans"/>
              </a:rPr>
              <a:t>	</a:t>
            </a:r>
            <a:r>
              <a:rPr sz="4250" spc="-25" dirty="0">
                <a:latin typeface="Noto Sans"/>
                <a:cs typeface="Noto Sans"/>
              </a:rPr>
              <a:t>a</a:t>
            </a:r>
            <a:r>
              <a:rPr sz="4250" dirty="0">
                <a:latin typeface="Noto Sans"/>
                <a:cs typeface="Noto Sans"/>
              </a:rPr>
              <a:t>	</a:t>
            </a:r>
            <a:r>
              <a:rPr sz="4250" spc="-20" dirty="0">
                <a:latin typeface="Noto Sans"/>
                <a:cs typeface="Noto Sans"/>
              </a:rPr>
              <a:t>lot  </a:t>
            </a:r>
            <a:r>
              <a:rPr sz="4250" spc="-15" dirty="0">
                <a:latin typeface="Noto Sans"/>
                <a:cs typeface="Noto Sans"/>
              </a:rPr>
              <a:t>of	</a:t>
            </a:r>
            <a:r>
              <a:rPr sz="4250" spc="-20" dirty="0">
                <a:latin typeface="Noto Sans"/>
                <a:cs typeface="Noto Sans"/>
              </a:rPr>
              <a:t>outliers.</a:t>
            </a:r>
            <a:endParaRPr sz="4250"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975" y="570600"/>
            <a:ext cx="583247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5" dirty="0"/>
              <a:t>Visualization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75" y="570596"/>
            <a:ext cx="583247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5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51856" y="3045704"/>
            <a:ext cx="8422799" cy="675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9225" y="3203293"/>
            <a:ext cx="6381750" cy="638175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8050">
              <a:latin typeface="Times New Roman"/>
              <a:cs typeface="Times New Roman"/>
            </a:endParaRPr>
          </a:p>
          <a:p>
            <a:pPr marL="865505" marR="2055495">
              <a:lnSpc>
                <a:spcPct val="114599"/>
              </a:lnSpc>
              <a:spcBef>
                <a:spcPts val="5"/>
              </a:spcBef>
              <a:tabLst>
                <a:tab pos="2821940" algn="l"/>
                <a:tab pos="3565525" algn="l"/>
                <a:tab pos="3924300" algn="l"/>
              </a:tabLst>
            </a:pPr>
            <a:r>
              <a:rPr sz="4250" spc="-55" dirty="0">
                <a:latin typeface="Noto Sans"/>
                <a:cs typeface="Noto Sans"/>
              </a:rPr>
              <a:t>Plotting  </a:t>
            </a:r>
            <a:r>
              <a:rPr sz="4250" spc="-50" dirty="0">
                <a:latin typeface="Noto Sans"/>
                <a:cs typeface="Noto Sans"/>
              </a:rPr>
              <a:t>histogram	</a:t>
            </a:r>
            <a:r>
              <a:rPr sz="4250" spc="-20" dirty="0">
                <a:latin typeface="Noto Sans"/>
                <a:cs typeface="Noto Sans"/>
              </a:rPr>
              <a:t>to  </a:t>
            </a:r>
            <a:r>
              <a:rPr sz="4250" spc="-25" dirty="0">
                <a:latin typeface="Noto Sans"/>
                <a:cs typeface="Noto Sans"/>
              </a:rPr>
              <a:t>check  </a:t>
            </a:r>
            <a:r>
              <a:rPr sz="4250" spc="-20" dirty="0">
                <a:latin typeface="Noto Sans"/>
                <a:cs typeface="Noto Sans"/>
              </a:rPr>
              <a:t>distribution</a:t>
            </a:r>
            <a:r>
              <a:rPr sz="4250" dirty="0">
                <a:latin typeface="Noto Sans"/>
                <a:cs typeface="Noto Sans"/>
              </a:rPr>
              <a:t>	</a:t>
            </a:r>
            <a:r>
              <a:rPr sz="4250" spc="-15" dirty="0">
                <a:latin typeface="Noto Sans"/>
                <a:cs typeface="Noto Sans"/>
              </a:rPr>
              <a:t>is  </a:t>
            </a:r>
            <a:r>
              <a:rPr sz="4250" spc="-20" dirty="0">
                <a:latin typeface="Noto Sans"/>
                <a:cs typeface="Noto Sans"/>
              </a:rPr>
              <a:t>normal	</a:t>
            </a:r>
            <a:r>
              <a:rPr sz="4250" spc="-15" dirty="0">
                <a:latin typeface="Noto Sans"/>
                <a:cs typeface="Noto Sans"/>
              </a:rPr>
              <a:t>or  </a:t>
            </a:r>
            <a:r>
              <a:rPr sz="4250" spc="-20" dirty="0">
                <a:latin typeface="Noto Sans"/>
                <a:cs typeface="Noto Sans"/>
              </a:rPr>
              <a:t>skewed.</a:t>
            </a:r>
            <a:endParaRPr sz="42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75" y="570596"/>
            <a:ext cx="583247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5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24233" y="3578212"/>
            <a:ext cx="16963144" cy="188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033" y="6539644"/>
            <a:ext cx="17087850" cy="304800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224154" rIns="0" bIns="0" rtlCol="0">
            <a:spAutoFit/>
          </a:bodyPr>
          <a:lstStyle/>
          <a:p>
            <a:pPr marL="1125855" marR="1272540">
              <a:lnSpc>
                <a:spcPct val="114599"/>
              </a:lnSpc>
              <a:spcBef>
                <a:spcPts val="1764"/>
              </a:spcBef>
              <a:tabLst>
                <a:tab pos="1823720" algn="l"/>
                <a:tab pos="2247265" algn="l"/>
                <a:tab pos="4882515" algn="l"/>
                <a:tab pos="5416550" algn="l"/>
                <a:tab pos="7453630" algn="l"/>
                <a:tab pos="8316595" algn="l"/>
                <a:tab pos="9286240" algn="l"/>
                <a:tab pos="10318115" algn="l"/>
                <a:tab pos="13700125" algn="l"/>
                <a:tab pos="15290165" algn="l"/>
              </a:tabLst>
            </a:pPr>
            <a:r>
              <a:rPr sz="4250" spc="-15" dirty="0">
                <a:latin typeface="Noto Sans"/>
                <a:cs typeface="Noto Sans"/>
              </a:rPr>
              <a:t>as	</a:t>
            </a:r>
            <a:r>
              <a:rPr sz="4250" spc="-20" dirty="0">
                <a:latin typeface="Noto Sans"/>
                <a:cs typeface="Noto Sans"/>
              </a:rPr>
              <a:t>distribution	</a:t>
            </a:r>
            <a:r>
              <a:rPr sz="4250" spc="-15" dirty="0">
                <a:latin typeface="Noto Sans"/>
                <a:cs typeface="Noto Sans"/>
              </a:rPr>
              <a:t>is	</a:t>
            </a:r>
            <a:r>
              <a:rPr sz="4250" spc="-20" dirty="0">
                <a:latin typeface="Noto Sans"/>
                <a:cs typeface="Noto Sans"/>
              </a:rPr>
              <a:t>skewed	</a:t>
            </a:r>
            <a:r>
              <a:rPr sz="4250" spc="-25" dirty="0">
                <a:latin typeface="Noto Sans"/>
                <a:cs typeface="Noto Sans"/>
              </a:rPr>
              <a:t>we	will	</a:t>
            </a:r>
            <a:r>
              <a:rPr sz="4250" spc="-15" dirty="0">
                <a:latin typeface="Noto Sans"/>
                <a:cs typeface="Noto Sans"/>
              </a:rPr>
              <a:t>use	</a:t>
            </a:r>
            <a:r>
              <a:rPr sz="4250" spc="-25" dirty="0">
                <a:latin typeface="Noto Sans"/>
                <a:cs typeface="Noto Sans"/>
              </a:rPr>
              <a:t>interquantile	</a:t>
            </a:r>
            <a:r>
              <a:rPr sz="4250" spc="-75" dirty="0">
                <a:latin typeface="Noto Sans"/>
                <a:cs typeface="Noto Sans"/>
              </a:rPr>
              <a:t>range	</a:t>
            </a:r>
            <a:r>
              <a:rPr sz="4250" spc="-15" dirty="0">
                <a:latin typeface="Noto Sans"/>
                <a:cs typeface="Noto Sans"/>
              </a:rPr>
              <a:t>to  </a:t>
            </a:r>
            <a:r>
              <a:rPr sz="4250" spc="-20" dirty="0">
                <a:latin typeface="Noto Sans"/>
                <a:cs typeface="Noto Sans"/>
              </a:rPr>
              <a:t>find	outliers.</a:t>
            </a:r>
            <a:endParaRPr sz="4250">
              <a:latin typeface="Noto Sans"/>
              <a:cs typeface="Noto Sans"/>
            </a:endParaRPr>
          </a:p>
          <a:p>
            <a:pPr marL="1125855">
              <a:lnSpc>
                <a:spcPct val="100000"/>
              </a:lnSpc>
              <a:spcBef>
                <a:spcPts val="745"/>
              </a:spcBef>
              <a:tabLst>
                <a:tab pos="1887855" algn="l"/>
                <a:tab pos="3886200" algn="l"/>
                <a:tab pos="5927725" algn="l"/>
                <a:tab pos="6891655" algn="l"/>
                <a:tab pos="8630285" algn="l"/>
                <a:tab pos="9079230" algn="l"/>
                <a:tab pos="14783435" algn="l"/>
                <a:tab pos="15469869" algn="l"/>
                <a:tab pos="15918815" algn="l"/>
              </a:tabLst>
            </a:pPr>
            <a:r>
              <a:rPr sz="4250" spc="-5" dirty="0">
                <a:latin typeface="Noto Sans"/>
                <a:cs typeface="Noto Sans"/>
              </a:rPr>
              <a:t>So	</a:t>
            </a:r>
            <a:r>
              <a:rPr sz="4250" spc="-25" dirty="0">
                <a:latin typeface="Noto Sans"/>
                <a:cs typeface="Noto Sans"/>
              </a:rPr>
              <a:t>Rainfall	</a:t>
            </a:r>
            <a:r>
              <a:rPr sz="4250" spc="-20" dirty="0">
                <a:latin typeface="Noto Sans"/>
                <a:cs typeface="Noto Sans"/>
              </a:rPr>
              <a:t>outliers	are	values	</a:t>
            </a:r>
            <a:r>
              <a:rPr sz="4250" spc="85" dirty="0">
                <a:latin typeface="Noto Sans"/>
                <a:cs typeface="Noto Sans"/>
              </a:rPr>
              <a:t>&lt;	</a:t>
            </a:r>
            <a:r>
              <a:rPr sz="4250" spc="75" dirty="0">
                <a:latin typeface="Noto Sans"/>
                <a:cs typeface="Noto Sans"/>
              </a:rPr>
              <a:t>-2.4000000000000004	</a:t>
            </a:r>
            <a:r>
              <a:rPr sz="4250" spc="-15" dirty="0">
                <a:latin typeface="Noto Sans"/>
                <a:cs typeface="Noto Sans"/>
              </a:rPr>
              <a:t>or	</a:t>
            </a:r>
            <a:r>
              <a:rPr sz="4250" spc="85" dirty="0">
                <a:latin typeface="Noto Sans"/>
                <a:cs typeface="Noto Sans"/>
              </a:rPr>
              <a:t>&gt;	</a:t>
            </a:r>
            <a:r>
              <a:rPr sz="4250" spc="55" dirty="0">
                <a:latin typeface="Noto Sans"/>
                <a:cs typeface="Noto Sans"/>
              </a:rPr>
              <a:t>3.2</a:t>
            </a:r>
            <a:endParaRPr sz="42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49" y="2516044"/>
            <a:ext cx="7686659" cy="777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18077815" cy="21272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6800" b="1" spc="215" dirty="0">
                <a:solidFill>
                  <a:srgbClr val="FFFFFF"/>
                </a:solidFill>
                <a:latin typeface="Arial"/>
                <a:cs typeface="Arial"/>
              </a:rPr>
              <a:t>Visualising</a:t>
            </a:r>
            <a:r>
              <a:rPr sz="6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5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330" dirty="0">
                <a:solidFill>
                  <a:srgbClr val="FFFFFF"/>
                </a:solidFill>
                <a:latin typeface="Arial"/>
                <a:cs typeface="Arial"/>
              </a:rPr>
              <a:t>correlations</a:t>
            </a:r>
            <a:r>
              <a:rPr sz="6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535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6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254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6800">
              <a:latin typeface="Arial"/>
              <a:cs typeface="Arial"/>
            </a:endParaRPr>
          </a:p>
          <a:p>
            <a:pPr marR="1457325" algn="ctr">
              <a:lnSpc>
                <a:spcPct val="100000"/>
              </a:lnSpc>
              <a:spcBef>
                <a:spcPts val="1240"/>
              </a:spcBef>
            </a:pPr>
            <a:r>
              <a:rPr sz="4400" spc="-90" dirty="0">
                <a:solidFill>
                  <a:srgbClr val="FFFFFF"/>
                </a:solidFill>
                <a:latin typeface="Noto Sans"/>
                <a:cs typeface="Noto Sans"/>
              </a:rPr>
              <a:t>(Using</a:t>
            </a:r>
            <a:r>
              <a:rPr sz="440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4400" spc="-35" dirty="0">
                <a:solidFill>
                  <a:srgbClr val="FFFFFF"/>
                </a:solidFill>
                <a:latin typeface="Noto Sans"/>
                <a:cs typeface="Noto Sans"/>
              </a:rPr>
              <a:t>heatmap)</a:t>
            </a:r>
            <a:endParaRPr sz="44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64394" y="4890095"/>
            <a:ext cx="9771985" cy="4265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87969" y="2706784"/>
            <a:ext cx="8553450" cy="156210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44894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3535"/>
              </a:spcBef>
            </a:pPr>
            <a:r>
              <a:rPr sz="4750" spc="-40" dirty="0">
                <a:latin typeface="Noto Sans"/>
                <a:cs typeface="Noto Sans"/>
              </a:rPr>
              <a:t>Interpretation</a:t>
            </a:r>
            <a:endParaRPr sz="47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14" y="62109"/>
            <a:ext cx="14422119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spc="270" dirty="0"/>
              <a:t>Visualization</a:t>
            </a:r>
            <a:r>
              <a:rPr sz="5750" spc="-110" dirty="0"/>
              <a:t> </a:t>
            </a:r>
            <a:r>
              <a:rPr sz="5750" spc="250" dirty="0"/>
              <a:t>on</a:t>
            </a:r>
            <a:r>
              <a:rPr sz="5750" spc="-110" dirty="0"/>
              <a:t> </a:t>
            </a:r>
            <a:r>
              <a:rPr sz="5750" spc="480" dirty="0"/>
              <a:t>the</a:t>
            </a:r>
            <a:r>
              <a:rPr sz="5750" spc="-110" dirty="0"/>
              <a:t> </a:t>
            </a:r>
            <a:r>
              <a:rPr sz="5750" spc="315" dirty="0"/>
              <a:t>relations</a:t>
            </a:r>
            <a:r>
              <a:rPr sz="5750" spc="-110" dirty="0"/>
              <a:t> </a:t>
            </a:r>
            <a:r>
              <a:rPr sz="5750" spc="310" dirty="0"/>
              <a:t>of</a:t>
            </a:r>
            <a:r>
              <a:rPr sz="5750" spc="-110" dirty="0"/>
              <a:t> </a:t>
            </a:r>
            <a:r>
              <a:rPr sz="5750" spc="210" dirty="0"/>
              <a:t>Rainy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26314" y="1072111"/>
            <a:ext cx="1073975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spc="190" dirty="0">
                <a:solidFill>
                  <a:srgbClr val="FFFFFF"/>
                </a:solidFill>
                <a:latin typeface="Arial"/>
                <a:cs typeface="Arial"/>
              </a:rPr>
              <a:t>days </a:t>
            </a:r>
            <a:r>
              <a:rPr sz="5750" b="1" spc="3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750" b="1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750" b="1" spc="325" dirty="0">
                <a:solidFill>
                  <a:srgbClr val="FFFFFF"/>
                </a:solidFill>
                <a:latin typeface="Arial"/>
                <a:cs typeface="Arial"/>
              </a:rPr>
              <a:t>Humidity/Pressure</a:t>
            </a:r>
            <a:endParaRPr sz="5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647" y="1270425"/>
            <a:ext cx="39852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90" dirty="0">
                <a:solidFill>
                  <a:srgbClr val="FFFFFF"/>
                </a:solidFill>
                <a:latin typeface="Noto Sans"/>
                <a:cs typeface="Noto Sans"/>
              </a:rPr>
              <a:t>(Using</a:t>
            </a:r>
            <a:r>
              <a:rPr sz="4400" spc="-6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Noto Sans"/>
                <a:cs typeface="Noto Sans"/>
              </a:rPr>
              <a:t>boxplot)</a:t>
            </a:r>
            <a:endParaRPr sz="4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2743" y="2445751"/>
            <a:ext cx="10048889" cy="7624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396" y="4724078"/>
            <a:ext cx="3324225" cy="3286125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259080" rIns="0" bIns="0" rtlCol="0">
            <a:spAutoFit/>
          </a:bodyPr>
          <a:lstStyle/>
          <a:p>
            <a:pPr marL="179705" marR="249554">
              <a:lnSpc>
                <a:spcPct val="114799"/>
              </a:lnSpc>
              <a:spcBef>
                <a:spcPts val="2040"/>
              </a:spcBef>
            </a:pPr>
            <a:r>
              <a:rPr sz="3050" spc="-10" dirty="0">
                <a:latin typeface="Noto Sans"/>
                <a:cs typeface="Noto Sans"/>
              </a:rPr>
              <a:t>As </a:t>
            </a:r>
            <a:r>
              <a:rPr sz="3050" spc="-15" dirty="0">
                <a:latin typeface="Noto Sans"/>
                <a:cs typeface="Noto Sans"/>
              </a:rPr>
              <a:t>humidity  </a:t>
            </a:r>
            <a:r>
              <a:rPr sz="3050" spc="-10" dirty="0">
                <a:latin typeface="Noto Sans"/>
                <a:cs typeface="Noto Sans"/>
              </a:rPr>
              <a:t>increases</a:t>
            </a:r>
            <a:r>
              <a:rPr sz="3050" spc="-65" dirty="0">
                <a:latin typeface="Noto Sans"/>
                <a:cs typeface="Noto Sans"/>
              </a:rPr>
              <a:t> </a:t>
            </a:r>
            <a:r>
              <a:rPr sz="3050" spc="-10" dirty="0">
                <a:latin typeface="Noto Sans"/>
                <a:cs typeface="Noto Sans"/>
              </a:rPr>
              <a:t>proba  </a:t>
            </a:r>
            <a:r>
              <a:rPr sz="3050" spc="-15" dirty="0">
                <a:latin typeface="Noto Sans"/>
                <a:cs typeface="Noto Sans"/>
              </a:rPr>
              <a:t>bility </a:t>
            </a:r>
            <a:r>
              <a:rPr sz="3050" spc="-10" dirty="0">
                <a:latin typeface="Noto Sans"/>
                <a:cs typeface="Noto Sans"/>
              </a:rPr>
              <a:t>of </a:t>
            </a:r>
            <a:r>
              <a:rPr sz="3050" spc="-40" dirty="0">
                <a:latin typeface="Noto Sans"/>
                <a:cs typeface="Noto Sans"/>
              </a:rPr>
              <a:t>raining  </a:t>
            </a:r>
            <a:r>
              <a:rPr sz="3050" spc="-10" dirty="0">
                <a:latin typeface="Noto Sans"/>
                <a:cs typeface="Noto Sans"/>
              </a:rPr>
              <a:t>tomorrow is  more.</a:t>
            </a:r>
            <a:endParaRPr sz="30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8875" y="4724078"/>
            <a:ext cx="3324225" cy="3286125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259080" rIns="0" bIns="0" rtlCol="0">
            <a:spAutoFit/>
          </a:bodyPr>
          <a:lstStyle/>
          <a:p>
            <a:pPr marL="238125" marR="191770">
              <a:lnSpc>
                <a:spcPct val="114799"/>
              </a:lnSpc>
              <a:spcBef>
                <a:spcPts val="2040"/>
              </a:spcBef>
            </a:pPr>
            <a:r>
              <a:rPr sz="3050" spc="-10" dirty="0">
                <a:latin typeface="Noto Sans"/>
                <a:cs typeface="Noto Sans"/>
              </a:rPr>
              <a:t>As pressure  increases</a:t>
            </a:r>
            <a:r>
              <a:rPr sz="3050" spc="-65" dirty="0">
                <a:latin typeface="Noto Sans"/>
                <a:cs typeface="Noto Sans"/>
              </a:rPr>
              <a:t> </a:t>
            </a:r>
            <a:r>
              <a:rPr sz="3050" spc="-10" dirty="0">
                <a:latin typeface="Noto Sans"/>
                <a:cs typeface="Noto Sans"/>
              </a:rPr>
              <a:t>proba  </a:t>
            </a:r>
            <a:r>
              <a:rPr sz="3050" spc="-15" dirty="0">
                <a:latin typeface="Noto Sans"/>
                <a:cs typeface="Noto Sans"/>
              </a:rPr>
              <a:t>bility </a:t>
            </a:r>
            <a:r>
              <a:rPr sz="3050" spc="-10" dirty="0">
                <a:latin typeface="Noto Sans"/>
                <a:cs typeface="Noto Sans"/>
              </a:rPr>
              <a:t>of </a:t>
            </a:r>
            <a:r>
              <a:rPr sz="3050" spc="-40" dirty="0">
                <a:latin typeface="Noto Sans"/>
                <a:cs typeface="Noto Sans"/>
              </a:rPr>
              <a:t>raining  </a:t>
            </a:r>
            <a:r>
              <a:rPr sz="3050" spc="-10" dirty="0">
                <a:latin typeface="Noto Sans"/>
                <a:cs typeface="Noto Sans"/>
              </a:rPr>
              <a:t>tomorrow is  less.</a:t>
            </a:r>
            <a:endParaRPr sz="30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73" y="62109"/>
            <a:ext cx="1540573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spc="270" dirty="0"/>
              <a:t>Visualization </a:t>
            </a:r>
            <a:r>
              <a:rPr sz="5750" spc="250" dirty="0"/>
              <a:t>on </a:t>
            </a:r>
            <a:r>
              <a:rPr sz="5750" spc="385" dirty="0"/>
              <a:t>monthwise</a:t>
            </a:r>
            <a:r>
              <a:rPr sz="5750" spc="-830" dirty="0"/>
              <a:t> </a:t>
            </a:r>
            <a:r>
              <a:rPr sz="5750" spc="240" dirty="0"/>
              <a:t>comparision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6173" y="1072111"/>
            <a:ext cx="977963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spc="3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75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750" b="1" spc="409" dirty="0">
                <a:solidFill>
                  <a:srgbClr val="FFFFFF"/>
                </a:solidFill>
                <a:latin typeface="Arial"/>
                <a:cs typeface="Arial"/>
              </a:rPr>
              <a:t>Temparature/Humidity</a:t>
            </a:r>
            <a:endParaRPr sz="5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2297" y="1152678"/>
            <a:ext cx="39852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90" dirty="0">
                <a:solidFill>
                  <a:srgbClr val="FFFFFF"/>
                </a:solidFill>
                <a:latin typeface="Noto Sans"/>
                <a:cs typeface="Noto Sans"/>
              </a:rPr>
              <a:t>(Using</a:t>
            </a:r>
            <a:r>
              <a:rPr sz="4400" spc="-6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Noto Sans"/>
                <a:cs typeface="Noto Sans"/>
              </a:rPr>
              <a:t>boxplot)</a:t>
            </a:r>
            <a:endParaRPr sz="4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93597" y="2327059"/>
            <a:ext cx="10220309" cy="795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975" y="570606"/>
            <a:ext cx="716407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b="1" spc="345" dirty="0">
                <a:solidFill>
                  <a:srgbClr val="FFFFFF"/>
                </a:solidFill>
                <a:latin typeface="Arial"/>
                <a:cs typeface="Arial"/>
              </a:rPr>
              <a:t>Standardization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171" y="5342686"/>
            <a:ext cx="16230599" cy="3805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765" y="2881478"/>
            <a:ext cx="17087850" cy="2028825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595630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4690"/>
              </a:spcBef>
            </a:pPr>
            <a:r>
              <a:rPr sz="5400" spc="-5" dirty="0">
                <a:latin typeface="Noto Sans"/>
                <a:cs typeface="Noto Sans"/>
              </a:rPr>
              <a:t>Data </a:t>
            </a:r>
            <a:r>
              <a:rPr sz="5400" dirty="0">
                <a:latin typeface="Noto Sans"/>
                <a:cs typeface="Noto Sans"/>
              </a:rPr>
              <a:t>before</a:t>
            </a:r>
            <a:r>
              <a:rPr sz="5400" spc="10" dirty="0">
                <a:latin typeface="Noto Sans"/>
                <a:cs typeface="Noto Sans"/>
              </a:rPr>
              <a:t> </a:t>
            </a:r>
            <a:r>
              <a:rPr sz="5400" spc="-35" dirty="0">
                <a:latin typeface="Noto Sans"/>
                <a:cs typeface="Noto Sans"/>
              </a:rPr>
              <a:t>standardizing</a:t>
            </a:r>
            <a:endParaRPr sz="5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66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76750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195" y="324895"/>
            <a:ext cx="8039100" cy="1590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8464" rIns="0" bIns="0" rtlCol="0">
            <a:spAutoFit/>
          </a:bodyPr>
          <a:lstStyle/>
          <a:p>
            <a:pPr marL="1288415">
              <a:lnSpc>
                <a:spcPct val="100000"/>
              </a:lnSpc>
              <a:spcBef>
                <a:spcPts val="3294"/>
              </a:spcBef>
            </a:pPr>
            <a:r>
              <a:rPr sz="5050" spc="65" dirty="0"/>
              <a:t>INTRODUCTION</a:t>
            </a:r>
            <a:endParaRPr sz="5050"/>
          </a:p>
        </p:txBody>
      </p:sp>
      <p:sp>
        <p:nvSpPr>
          <p:cNvPr id="5" name="object 5"/>
          <p:cNvSpPr/>
          <p:nvPr/>
        </p:nvSpPr>
        <p:spPr>
          <a:xfrm>
            <a:off x="883550" y="2831666"/>
            <a:ext cx="201067" cy="20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726" y="4957219"/>
            <a:ext cx="198722" cy="198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777" y="7109594"/>
            <a:ext cx="201359" cy="201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5062" y="2479386"/>
            <a:ext cx="17597875" cy="58622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8230" marR="5080">
              <a:lnSpc>
                <a:spcPct val="115199"/>
              </a:lnSpc>
              <a:spcBef>
                <a:spcPts val="95"/>
              </a:spcBef>
              <a:tabLst>
                <a:tab pos="7478395" algn="l"/>
              </a:tabLst>
            </a:pPr>
            <a:r>
              <a:rPr spc="-5" dirty="0"/>
              <a:t>This </a:t>
            </a:r>
            <a:r>
              <a:rPr spc="-10" dirty="0"/>
              <a:t>dataset</a:t>
            </a:r>
            <a:r>
              <a:rPr spc="20" dirty="0"/>
              <a:t> </a:t>
            </a:r>
            <a:r>
              <a:rPr spc="-5" dirty="0"/>
              <a:t>from</a:t>
            </a:r>
            <a:r>
              <a:rPr spc="10" dirty="0"/>
              <a:t> </a:t>
            </a:r>
            <a:r>
              <a:rPr spc="-100" dirty="0" err="1" smtClean="0"/>
              <a:t>kaggle</a:t>
            </a:r>
            <a:r>
              <a:rPr lang="en-US" spc="-100" dirty="0" smtClean="0"/>
              <a:t> </a:t>
            </a:r>
            <a:r>
              <a:rPr spc="-10" dirty="0" smtClean="0"/>
              <a:t>contains </a:t>
            </a:r>
            <a:r>
              <a:rPr spc="-10" dirty="0"/>
              <a:t>about </a:t>
            </a:r>
            <a:r>
              <a:rPr spc="100" dirty="0"/>
              <a:t>10 </a:t>
            </a:r>
            <a:r>
              <a:rPr spc="-10" dirty="0"/>
              <a:t>years </a:t>
            </a:r>
            <a:r>
              <a:rPr spc="-5" dirty="0"/>
              <a:t>of </a:t>
            </a:r>
            <a:r>
              <a:rPr spc="-10" dirty="0"/>
              <a:t>daily</a:t>
            </a:r>
            <a:r>
              <a:rPr spc="-55" dirty="0"/>
              <a:t> </a:t>
            </a:r>
            <a:r>
              <a:rPr spc="-10" dirty="0"/>
              <a:t>weather  </a:t>
            </a:r>
            <a:r>
              <a:rPr spc="-5" dirty="0"/>
              <a:t>observations from numerous </a:t>
            </a:r>
            <a:r>
              <a:rPr spc="-15" dirty="0"/>
              <a:t>Australian </a:t>
            </a:r>
            <a:r>
              <a:rPr spc="-10" dirty="0"/>
              <a:t>weather</a:t>
            </a:r>
            <a:r>
              <a:rPr spc="55" dirty="0"/>
              <a:t> </a:t>
            </a:r>
            <a:r>
              <a:rPr spc="-10" dirty="0"/>
              <a:t>stations.</a:t>
            </a:r>
          </a:p>
          <a:p>
            <a:pPr marL="1057910"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070610" marR="4648835">
              <a:lnSpc>
                <a:spcPct val="115199"/>
              </a:lnSpc>
            </a:pPr>
            <a:r>
              <a:rPr sz="4150" spc="-5" dirty="0"/>
              <a:t>And </a:t>
            </a:r>
            <a:r>
              <a:rPr sz="4150" spc="-10" dirty="0"/>
              <a:t>we </a:t>
            </a:r>
            <a:r>
              <a:rPr sz="4150" spc="-20" dirty="0"/>
              <a:t>will </a:t>
            </a:r>
            <a:r>
              <a:rPr sz="4150" spc="-5" dirty="0"/>
              <a:t>use </a:t>
            </a:r>
            <a:r>
              <a:rPr sz="4150" spc="-15" dirty="0"/>
              <a:t>this </a:t>
            </a:r>
            <a:r>
              <a:rPr sz="4150" spc="-10" dirty="0"/>
              <a:t>data set to analyze different  </a:t>
            </a:r>
            <a:r>
              <a:rPr sz="4150" spc="-15" dirty="0"/>
              <a:t>attributes </a:t>
            </a:r>
            <a:r>
              <a:rPr sz="4150" spc="-5" dirty="0"/>
              <a:t>of </a:t>
            </a:r>
            <a:r>
              <a:rPr sz="4150" spc="-10" dirty="0"/>
              <a:t>the</a:t>
            </a:r>
            <a:r>
              <a:rPr sz="4150" spc="30" dirty="0"/>
              <a:t> </a:t>
            </a:r>
            <a:r>
              <a:rPr sz="4150" spc="-10" dirty="0"/>
              <a:t>weather.</a:t>
            </a:r>
            <a:endParaRPr sz="4150" dirty="0"/>
          </a:p>
          <a:p>
            <a:pPr marL="1057910">
              <a:lnSpc>
                <a:spcPct val="100000"/>
              </a:lnSpc>
              <a:spcBef>
                <a:spcPts val="3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1079500" marR="3691890">
              <a:lnSpc>
                <a:spcPct val="115300"/>
              </a:lnSpc>
              <a:tabLst>
                <a:tab pos="10072370" algn="l"/>
              </a:tabLst>
            </a:pPr>
            <a:r>
              <a:rPr spc="-5" dirty="0"/>
              <a:t>Also we </a:t>
            </a:r>
            <a:r>
              <a:rPr spc="-15" dirty="0"/>
              <a:t>will try </a:t>
            </a:r>
            <a:r>
              <a:rPr spc="-10" dirty="0"/>
              <a:t>to</a:t>
            </a:r>
            <a:r>
              <a:rPr spc="105" dirty="0"/>
              <a:t> </a:t>
            </a:r>
            <a:r>
              <a:rPr spc="-5" dirty="0"/>
              <a:t>forecast</a:t>
            </a:r>
            <a:r>
              <a:rPr spc="15" dirty="0"/>
              <a:t> </a:t>
            </a:r>
            <a:r>
              <a:rPr spc="-10" dirty="0" smtClean="0"/>
              <a:t>weather</a:t>
            </a:r>
            <a:r>
              <a:rPr lang="en-US" spc="-10" dirty="0" smtClean="0"/>
              <a:t> </a:t>
            </a:r>
            <a:r>
              <a:rPr dirty="0" smtClean="0"/>
              <a:t>based </a:t>
            </a:r>
            <a:r>
              <a:rPr spc="5" dirty="0"/>
              <a:t>on</a:t>
            </a:r>
            <a:r>
              <a:rPr spc="-60" dirty="0"/>
              <a:t> </a:t>
            </a:r>
            <a:r>
              <a:rPr spc="-5" dirty="0"/>
              <a:t>these  </a:t>
            </a:r>
            <a:r>
              <a:rPr spc="-10" dirty="0"/>
              <a:t>attributes.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7886680" cy="1976120"/>
          </a:xfrm>
          <a:custGeom>
            <a:avLst/>
            <a:gdLst/>
            <a:ahLst/>
            <a:cxnLst/>
            <a:rect l="l" t="t" r="r" b="b"/>
            <a:pathLst>
              <a:path w="17886680" h="1976120">
                <a:moveTo>
                  <a:pt x="0" y="0"/>
                </a:moveTo>
                <a:lnTo>
                  <a:pt x="17886091" y="0"/>
                </a:lnTo>
                <a:lnTo>
                  <a:pt x="17886091" y="1975777"/>
                </a:lnTo>
                <a:lnTo>
                  <a:pt x="0" y="19757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975" y="570606"/>
            <a:ext cx="716407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b="1" spc="345" dirty="0">
                <a:solidFill>
                  <a:srgbClr val="FFFFFF"/>
                </a:solidFill>
                <a:latin typeface="Arial"/>
                <a:cs typeface="Arial"/>
              </a:rPr>
              <a:t>Standardization</a:t>
            </a:r>
            <a:endParaRPr sz="6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765" y="2881478"/>
            <a:ext cx="17087850" cy="2028825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595630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4690"/>
              </a:spcBef>
              <a:tabLst>
                <a:tab pos="10435590" algn="l"/>
              </a:tabLst>
            </a:pPr>
            <a:r>
              <a:rPr sz="5400" spc="-30" dirty="0">
                <a:latin typeface="Noto Sans"/>
                <a:cs typeface="Noto Sans"/>
              </a:rPr>
              <a:t>Standardizing </a:t>
            </a:r>
            <a:r>
              <a:rPr sz="5400" dirty="0">
                <a:latin typeface="Noto Sans"/>
                <a:cs typeface="Noto Sans"/>
              </a:rPr>
              <a:t>our</a:t>
            </a:r>
            <a:r>
              <a:rPr sz="5400" spc="50" dirty="0">
                <a:latin typeface="Noto Sans"/>
                <a:cs typeface="Noto Sans"/>
              </a:rPr>
              <a:t> </a:t>
            </a:r>
            <a:r>
              <a:rPr sz="5400" spc="-10" dirty="0">
                <a:latin typeface="Noto Sans"/>
                <a:cs typeface="Noto Sans"/>
              </a:rPr>
              <a:t>data</a:t>
            </a:r>
            <a:r>
              <a:rPr sz="5400" spc="15" dirty="0">
                <a:latin typeface="Noto Sans"/>
                <a:cs typeface="Noto Sans"/>
              </a:rPr>
              <a:t> </a:t>
            </a:r>
            <a:r>
              <a:rPr sz="5400" spc="-75" dirty="0">
                <a:latin typeface="Noto Sans"/>
                <a:cs typeface="Noto Sans"/>
              </a:rPr>
              <a:t>using	</a:t>
            </a:r>
            <a:r>
              <a:rPr sz="5400" spc="-85" dirty="0">
                <a:latin typeface="Noto Sans"/>
                <a:cs typeface="Noto Sans"/>
              </a:rPr>
              <a:t>'MinMaxScaler'</a:t>
            </a:r>
            <a:endParaRPr sz="5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709" y="5093038"/>
            <a:ext cx="15930538" cy="483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75" y="570596"/>
            <a:ext cx="843724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0" dirty="0"/>
              <a:t>Hypothesis</a:t>
            </a:r>
            <a:r>
              <a:rPr spc="-200" dirty="0"/>
              <a:t> </a:t>
            </a:r>
            <a:r>
              <a:rPr spc="38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297961" y="2636486"/>
            <a:ext cx="12045655" cy="734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122" y="2643440"/>
            <a:ext cx="5324475" cy="735330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125095" rIns="0" bIns="0" rtlCol="0">
            <a:spAutoFit/>
          </a:bodyPr>
          <a:lstStyle/>
          <a:p>
            <a:pPr marL="269240" marR="925830">
              <a:lnSpc>
                <a:spcPct val="114900"/>
              </a:lnSpc>
              <a:spcBef>
                <a:spcPts val="985"/>
              </a:spcBef>
            </a:pPr>
            <a:r>
              <a:rPr sz="3850" spc="-10" dirty="0">
                <a:latin typeface="Noto Sans"/>
                <a:cs typeface="Noto Sans"/>
              </a:rPr>
              <a:t>As mean is</a:t>
            </a:r>
            <a:r>
              <a:rPr sz="3850" spc="-65" dirty="0">
                <a:latin typeface="Noto Sans"/>
                <a:cs typeface="Noto Sans"/>
              </a:rPr>
              <a:t> </a:t>
            </a:r>
            <a:r>
              <a:rPr sz="3850" spc="70" dirty="0">
                <a:latin typeface="Noto Sans"/>
                <a:cs typeface="Noto Sans"/>
              </a:rPr>
              <a:t>51.482  </a:t>
            </a:r>
            <a:r>
              <a:rPr sz="3850" spc="-15" dirty="0">
                <a:latin typeface="Noto Sans"/>
                <a:cs typeface="Noto Sans"/>
              </a:rPr>
              <a:t>Null </a:t>
            </a:r>
            <a:r>
              <a:rPr sz="3850" spc="-20" dirty="0">
                <a:latin typeface="Noto Sans"/>
                <a:cs typeface="Noto Sans"/>
              </a:rPr>
              <a:t>hypothesis:  </a:t>
            </a:r>
            <a:r>
              <a:rPr sz="3850" spc="-10" dirty="0">
                <a:latin typeface="Noto Sans"/>
                <a:cs typeface="Noto Sans"/>
              </a:rPr>
              <a:t>H0: Mean </a:t>
            </a:r>
            <a:r>
              <a:rPr sz="3850" spc="85" dirty="0">
                <a:latin typeface="Noto Sans"/>
                <a:cs typeface="Noto Sans"/>
              </a:rPr>
              <a:t>&lt;</a:t>
            </a:r>
            <a:r>
              <a:rPr sz="3850" spc="-30" dirty="0">
                <a:latin typeface="Noto Sans"/>
                <a:cs typeface="Noto Sans"/>
              </a:rPr>
              <a:t> </a:t>
            </a:r>
            <a:r>
              <a:rPr sz="3850" spc="65" dirty="0">
                <a:latin typeface="Noto Sans"/>
                <a:cs typeface="Noto Sans"/>
              </a:rPr>
              <a:t>51.48</a:t>
            </a:r>
            <a:endParaRPr sz="3850">
              <a:latin typeface="Noto Sans"/>
              <a:cs typeface="Noto Sans"/>
            </a:endParaRPr>
          </a:p>
          <a:p>
            <a:pPr marL="269240">
              <a:lnSpc>
                <a:spcPct val="100000"/>
              </a:lnSpc>
              <a:spcBef>
                <a:spcPts val="685"/>
              </a:spcBef>
            </a:pPr>
            <a:r>
              <a:rPr sz="3850" spc="-15" dirty="0">
                <a:latin typeface="Noto Sans"/>
                <a:cs typeface="Noto Sans"/>
              </a:rPr>
              <a:t>Alternate</a:t>
            </a:r>
            <a:r>
              <a:rPr sz="3850" spc="-30" dirty="0">
                <a:latin typeface="Noto Sans"/>
                <a:cs typeface="Noto Sans"/>
              </a:rPr>
              <a:t> </a:t>
            </a:r>
            <a:r>
              <a:rPr sz="3850" spc="-20" dirty="0">
                <a:latin typeface="Noto Sans"/>
                <a:cs typeface="Noto Sans"/>
              </a:rPr>
              <a:t>hypothesis:</a:t>
            </a:r>
            <a:endParaRPr sz="3850">
              <a:latin typeface="Noto Sans"/>
              <a:cs typeface="Noto Sans"/>
            </a:endParaRPr>
          </a:p>
          <a:p>
            <a:pPr marL="269240">
              <a:lnSpc>
                <a:spcPct val="100000"/>
              </a:lnSpc>
              <a:spcBef>
                <a:spcPts val="690"/>
              </a:spcBef>
            </a:pPr>
            <a:r>
              <a:rPr sz="3850" spc="-10" dirty="0">
                <a:latin typeface="Noto Sans"/>
                <a:cs typeface="Noto Sans"/>
              </a:rPr>
              <a:t>H1: </a:t>
            </a:r>
            <a:r>
              <a:rPr sz="3850" spc="20" dirty="0">
                <a:latin typeface="Noto Sans"/>
                <a:cs typeface="Noto Sans"/>
              </a:rPr>
              <a:t>Mean&gt;=</a:t>
            </a:r>
            <a:r>
              <a:rPr sz="3850" spc="-5" dirty="0">
                <a:latin typeface="Noto Sans"/>
                <a:cs typeface="Noto Sans"/>
              </a:rPr>
              <a:t> </a:t>
            </a:r>
            <a:r>
              <a:rPr sz="3850" spc="65" dirty="0">
                <a:latin typeface="Noto Sans"/>
                <a:cs typeface="Noto Sans"/>
              </a:rPr>
              <a:t>51.48</a:t>
            </a:r>
            <a:endParaRPr sz="38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3850" spc="-10" dirty="0">
                <a:latin typeface="Noto Sans"/>
                <a:cs typeface="Noto Sans"/>
              </a:rPr>
              <a:t>p-value=</a:t>
            </a:r>
            <a:r>
              <a:rPr sz="3850" spc="-5" dirty="0">
                <a:latin typeface="Noto Sans"/>
                <a:cs typeface="Noto Sans"/>
              </a:rPr>
              <a:t> </a:t>
            </a:r>
            <a:r>
              <a:rPr sz="3850" spc="70" dirty="0">
                <a:latin typeface="Noto Sans"/>
                <a:cs typeface="Noto Sans"/>
              </a:rPr>
              <a:t>0.4809</a:t>
            </a:r>
            <a:endParaRPr sz="3850">
              <a:latin typeface="Noto Sans"/>
              <a:cs typeface="Noto Sans"/>
            </a:endParaRPr>
          </a:p>
          <a:p>
            <a:pPr marL="269240">
              <a:lnSpc>
                <a:spcPct val="100000"/>
              </a:lnSpc>
              <a:spcBef>
                <a:spcPts val="685"/>
              </a:spcBef>
            </a:pPr>
            <a:r>
              <a:rPr sz="3850" spc="-20" dirty="0">
                <a:latin typeface="Noto Sans"/>
                <a:cs typeface="Noto Sans"/>
              </a:rPr>
              <a:t>p-value </a:t>
            </a:r>
            <a:r>
              <a:rPr sz="3850" spc="85" dirty="0">
                <a:latin typeface="Noto Sans"/>
                <a:cs typeface="Noto Sans"/>
              </a:rPr>
              <a:t>&gt;</a:t>
            </a:r>
            <a:r>
              <a:rPr sz="3850" spc="10" dirty="0">
                <a:latin typeface="Noto Sans"/>
                <a:cs typeface="Noto Sans"/>
              </a:rPr>
              <a:t> </a:t>
            </a:r>
            <a:r>
              <a:rPr sz="3850" spc="60" dirty="0">
                <a:latin typeface="Noto Sans"/>
                <a:cs typeface="Noto Sans"/>
              </a:rPr>
              <a:t>0.05</a:t>
            </a:r>
            <a:endParaRPr sz="3850">
              <a:latin typeface="Noto Sans"/>
              <a:cs typeface="Noto Sans"/>
            </a:endParaRPr>
          </a:p>
          <a:p>
            <a:pPr marL="269240" marR="913765">
              <a:lnSpc>
                <a:spcPct val="114900"/>
              </a:lnSpc>
              <a:spcBef>
                <a:spcPts val="5"/>
              </a:spcBef>
            </a:pPr>
            <a:r>
              <a:rPr sz="3850" dirty="0">
                <a:latin typeface="Noto Sans"/>
                <a:cs typeface="Noto Sans"/>
              </a:rPr>
              <a:t>so </a:t>
            </a:r>
            <a:r>
              <a:rPr sz="3850" spc="-15" dirty="0">
                <a:latin typeface="Noto Sans"/>
                <a:cs typeface="Noto Sans"/>
              </a:rPr>
              <a:t>we </a:t>
            </a:r>
            <a:r>
              <a:rPr sz="3850" spc="-20" dirty="0">
                <a:latin typeface="Noto Sans"/>
                <a:cs typeface="Noto Sans"/>
              </a:rPr>
              <a:t>fail </a:t>
            </a:r>
            <a:r>
              <a:rPr sz="3850" spc="-15" dirty="0">
                <a:latin typeface="Noto Sans"/>
                <a:cs typeface="Noto Sans"/>
              </a:rPr>
              <a:t>to reject  </a:t>
            </a:r>
            <a:r>
              <a:rPr sz="3850" spc="-10" dirty="0">
                <a:latin typeface="Noto Sans"/>
                <a:cs typeface="Noto Sans"/>
              </a:rPr>
              <a:t>hypothesis.</a:t>
            </a:r>
            <a:endParaRPr sz="38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352675"/>
          </a:xfrm>
          <a:custGeom>
            <a:avLst/>
            <a:gdLst/>
            <a:ahLst/>
            <a:cxnLst/>
            <a:rect l="l" t="t" r="r" b="b"/>
            <a:pathLst>
              <a:path w="18288000" h="2352675">
                <a:moveTo>
                  <a:pt x="0" y="0"/>
                </a:moveTo>
                <a:lnTo>
                  <a:pt x="18288000" y="0"/>
                </a:lnTo>
                <a:lnTo>
                  <a:pt x="18288000" y="2352675"/>
                </a:lnTo>
                <a:lnTo>
                  <a:pt x="0" y="2352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975" y="570596"/>
            <a:ext cx="16330294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09534" algn="l"/>
              </a:tabLst>
            </a:pPr>
            <a:r>
              <a:rPr spc="295" dirty="0"/>
              <a:t>Prediction</a:t>
            </a:r>
            <a:r>
              <a:rPr spc="-120" dirty="0"/>
              <a:t> </a:t>
            </a:r>
            <a:r>
              <a:rPr spc="190" dirty="0"/>
              <a:t>using	</a:t>
            </a:r>
            <a:r>
              <a:rPr spc="150" dirty="0"/>
              <a:t>Logistic</a:t>
            </a:r>
            <a:r>
              <a:rPr spc="-170" dirty="0"/>
              <a:t> </a:t>
            </a:r>
            <a:r>
              <a:rPr spc="165" dirty="0"/>
              <a:t>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595879" y="2760260"/>
            <a:ext cx="9788351" cy="2493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349" y="5942348"/>
            <a:ext cx="9398875" cy="2907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135" y="234293"/>
            <a:ext cx="5810250" cy="1590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767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3210"/>
              </a:spcBef>
            </a:pPr>
            <a:r>
              <a:rPr sz="5050" b="1" spc="-330" dirty="0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5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0886" y="3215283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405" y="272811"/>
                </a:moveTo>
                <a:lnTo>
                  <a:pt x="96808" y="266939"/>
                </a:lnTo>
                <a:lnTo>
                  <a:pt x="60622" y="249822"/>
                </a:lnTo>
                <a:lnTo>
                  <a:pt x="30961" y="222940"/>
                </a:lnTo>
                <a:lnTo>
                  <a:pt x="10383" y="188606"/>
                </a:lnTo>
                <a:lnTo>
                  <a:pt x="655" y="149776"/>
                </a:lnTo>
                <a:lnTo>
                  <a:pt x="0" y="136405"/>
                </a:lnTo>
                <a:lnTo>
                  <a:pt x="163" y="129704"/>
                </a:lnTo>
                <a:lnTo>
                  <a:pt x="7970" y="90458"/>
                </a:lnTo>
                <a:lnTo>
                  <a:pt x="26847" y="55141"/>
                </a:lnTo>
                <a:lnTo>
                  <a:pt x="55141" y="26847"/>
                </a:lnTo>
                <a:lnTo>
                  <a:pt x="90459" y="7969"/>
                </a:lnTo>
                <a:lnTo>
                  <a:pt x="129704" y="163"/>
                </a:lnTo>
                <a:lnTo>
                  <a:pt x="136405" y="0"/>
                </a:lnTo>
                <a:lnTo>
                  <a:pt x="143107" y="163"/>
                </a:lnTo>
                <a:lnTo>
                  <a:pt x="182352" y="7969"/>
                </a:lnTo>
                <a:lnTo>
                  <a:pt x="217669" y="26847"/>
                </a:lnTo>
                <a:lnTo>
                  <a:pt x="245964" y="55141"/>
                </a:lnTo>
                <a:lnTo>
                  <a:pt x="264841" y="90458"/>
                </a:lnTo>
                <a:lnTo>
                  <a:pt x="272647" y="129704"/>
                </a:lnTo>
                <a:lnTo>
                  <a:pt x="272811" y="136405"/>
                </a:lnTo>
                <a:lnTo>
                  <a:pt x="272647" y="143107"/>
                </a:lnTo>
                <a:lnTo>
                  <a:pt x="264841" y="182352"/>
                </a:lnTo>
                <a:lnTo>
                  <a:pt x="245964" y="217669"/>
                </a:lnTo>
                <a:lnTo>
                  <a:pt x="217669" y="245964"/>
                </a:lnTo>
                <a:lnTo>
                  <a:pt x="182352" y="264841"/>
                </a:lnTo>
                <a:lnTo>
                  <a:pt x="143107" y="272647"/>
                </a:lnTo>
                <a:lnTo>
                  <a:pt x="136405" y="272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544" y="4400889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85" y="263371"/>
                </a:moveTo>
                <a:lnTo>
                  <a:pt x="93458" y="257701"/>
                </a:lnTo>
                <a:lnTo>
                  <a:pt x="58524" y="241177"/>
                </a:lnTo>
                <a:lnTo>
                  <a:pt x="29890" y="215226"/>
                </a:lnTo>
                <a:lnTo>
                  <a:pt x="10023" y="182080"/>
                </a:lnTo>
                <a:lnTo>
                  <a:pt x="632" y="144593"/>
                </a:lnTo>
                <a:lnTo>
                  <a:pt x="0" y="131685"/>
                </a:lnTo>
                <a:lnTo>
                  <a:pt x="158" y="125215"/>
                </a:lnTo>
                <a:lnTo>
                  <a:pt x="7694" y="87328"/>
                </a:lnTo>
                <a:lnTo>
                  <a:pt x="25918" y="53233"/>
                </a:lnTo>
                <a:lnTo>
                  <a:pt x="53233" y="25918"/>
                </a:lnTo>
                <a:lnTo>
                  <a:pt x="87328" y="7694"/>
                </a:lnTo>
                <a:lnTo>
                  <a:pt x="125215" y="158"/>
                </a:lnTo>
                <a:lnTo>
                  <a:pt x="131685" y="0"/>
                </a:lnTo>
                <a:lnTo>
                  <a:pt x="138155" y="158"/>
                </a:lnTo>
                <a:lnTo>
                  <a:pt x="176042" y="7694"/>
                </a:lnTo>
                <a:lnTo>
                  <a:pt x="210137" y="25918"/>
                </a:lnTo>
                <a:lnTo>
                  <a:pt x="237452" y="53233"/>
                </a:lnTo>
                <a:lnTo>
                  <a:pt x="255676" y="87328"/>
                </a:lnTo>
                <a:lnTo>
                  <a:pt x="263212" y="125215"/>
                </a:lnTo>
                <a:lnTo>
                  <a:pt x="263371" y="131685"/>
                </a:lnTo>
                <a:lnTo>
                  <a:pt x="263212" y="138155"/>
                </a:lnTo>
                <a:lnTo>
                  <a:pt x="255676" y="176042"/>
                </a:lnTo>
                <a:lnTo>
                  <a:pt x="237452" y="210137"/>
                </a:lnTo>
                <a:lnTo>
                  <a:pt x="210137" y="237452"/>
                </a:lnTo>
                <a:lnTo>
                  <a:pt x="176042" y="255676"/>
                </a:lnTo>
                <a:lnTo>
                  <a:pt x="138155" y="263212"/>
                </a:lnTo>
                <a:lnTo>
                  <a:pt x="131685" y="263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7284" y="5444208"/>
            <a:ext cx="255904" cy="255904"/>
          </a:xfrm>
          <a:custGeom>
            <a:avLst/>
            <a:gdLst/>
            <a:ahLst/>
            <a:cxnLst/>
            <a:rect l="l" t="t" r="r" b="b"/>
            <a:pathLst>
              <a:path w="255905" h="255904">
                <a:moveTo>
                  <a:pt x="136044" y="255323"/>
                </a:moveTo>
                <a:lnTo>
                  <a:pt x="119278" y="255323"/>
                </a:lnTo>
                <a:lnTo>
                  <a:pt x="110977" y="254506"/>
                </a:lnTo>
                <a:lnTo>
                  <a:pt x="71063" y="242398"/>
                </a:lnTo>
                <a:lnTo>
                  <a:pt x="31464" y="212003"/>
                </a:lnTo>
                <a:lnTo>
                  <a:pt x="6509" y="168771"/>
                </a:lnTo>
                <a:lnTo>
                  <a:pt x="0" y="136044"/>
                </a:lnTo>
                <a:lnTo>
                  <a:pt x="0" y="119278"/>
                </a:lnTo>
                <a:lnTo>
                  <a:pt x="12925" y="71062"/>
                </a:lnTo>
                <a:lnTo>
                  <a:pt x="43318" y="31464"/>
                </a:lnTo>
                <a:lnTo>
                  <a:pt x="86551" y="6510"/>
                </a:lnTo>
                <a:lnTo>
                  <a:pt x="119278" y="0"/>
                </a:lnTo>
                <a:lnTo>
                  <a:pt x="136044" y="0"/>
                </a:lnTo>
                <a:lnTo>
                  <a:pt x="184261" y="12925"/>
                </a:lnTo>
                <a:lnTo>
                  <a:pt x="223858" y="43317"/>
                </a:lnTo>
                <a:lnTo>
                  <a:pt x="248812" y="86551"/>
                </a:lnTo>
                <a:lnTo>
                  <a:pt x="255323" y="119278"/>
                </a:lnTo>
                <a:lnTo>
                  <a:pt x="255323" y="136044"/>
                </a:lnTo>
                <a:lnTo>
                  <a:pt x="242398" y="184261"/>
                </a:lnTo>
                <a:lnTo>
                  <a:pt x="212003" y="223858"/>
                </a:lnTo>
                <a:lnTo>
                  <a:pt x="168771" y="248812"/>
                </a:lnTo>
                <a:lnTo>
                  <a:pt x="136044" y="25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4676" y="6604065"/>
            <a:ext cx="251970" cy="251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5000" y="775109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30" h="278129">
                <a:moveTo>
                  <a:pt x="139050" y="278100"/>
                </a:moveTo>
                <a:lnTo>
                  <a:pt x="98685" y="272114"/>
                </a:lnTo>
                <a:lnTo>
                  <a:pt x="61797" y="254665"/>
                </a:lnTo>
                <a:lnTo>
                  <a:pt x="31561" y="227262"/>
                </a:lnTo>
                <a:lnTo>
                  <a:pt x="10584" y="192262"/>
                </a:lnTo>
                <a:lnTo>
                  <a:pt x="667" y="152679"/>
                </a:lnTo>
                <a:lnTo>
                  <a:pt x="0" y="139050"/>
                </a:lnTo>
                <a:lnTo>
                  <a:pt x="166" y="132218"/>
                </a:lnTo>
                <a:lnTo>
                  <a:pt x="8124" y="92212"/>
                </a:lnTo>
                <a:lnTo>
                  <a:pt x="27368" y="56210"/>
                </a:lnTo>
                <a:lnTo>
                  <a:pt x="56210" y="27367"/>
                </a:lnTo>
                <a:lnTo>
                  <a:pt x="92212" y="8124"/>
                </a:lnTo>
                <a:lnTo>
                  <a:pt x="132218" y="166"/>
                </a:lnTo>
                <a:lnTo>
                  <a:pt x="139050" y="0"/>
                </a:lnTo>
                <a:lnTo>
                  <a:pt x="145881" y="166"/>
                </a:lnTo>
                <a:lnTo>
                  <a:pt x="185887" y="8124"/>
                </a:lnTo>
                <a:lnTo>
                  <a:pt x="221888" y="27367"/>
                </a:lnTo>
                <a:lnTo>
                  <a:pt x="250732" y="56210"/>
                </a:lnTo>
                <a:lnTo>
                  <a:pt x="269975" y="92212"/>
                </a:lnTo>
                <a:lnTo>
                  <a:pt x="277933" y="132218"/>
                </a:lnTo>
                <a:lnTo>
                  <a:pt x="278100" y="139050"/>
                </a:lnTo>
                <a:lnTo>
                  <a:pt x="277933" y="145881"/>
                </a:lnTo>
                <a:lnTo>
                  <a:pt x="269975" y="185887"/>
                </a:lnTo>
                <a:lnTo>
                  <a:pt x="250732" y="221888"/>
                </a:lnTo>
                <a:lnTo>
                  <a:pt x="221888" y="250732"/>
                </a:lnTo>
                <a:lnTo>
                  <a:pt x="185887" y="269975"/>
                </a:lnTo>
                <a:lnTo>
                  <a:pt x="145881" y="277933"/>
                </a:lnTo>
                <a:lnTo>
                  <a:pt x="139050" y="27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5185" y="2533381"/>
            <a:ext cx="15478125" cy="57810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376045" marR="8493125" indent="71755">
              <a:lnSpc>
                <a:spcPct val="135200"/>
              </a:lnSpc>
              <a:spcBef>
                <a:spcPts val="365"/>
              </a:spcBef>
            </a:pPr>
            <a:r>
              <a:rPr sz="5700" spc="-15" dirty="0">
                <a:latin typeface="Noto Sans"/>
                <a:cs typeface="Noto Sans"/>
              </a:rPr>
              <a:t>Data </a:t>
            </a:r>
            <a:r>
              <a:rPr sz="5700" spc="-60" dirty="0">
                <a:latin typeface="Noto Sans"/>
                <a:cs typeface="Noto Sans"/>
              </a:rPr>
              <a:t>cleaning  </a:t>
            </a:r>
            <a:r>
              <a:rPr sz="5500" spc="-30" dirty="0">
                <a:latin typeface="Noto Sans"/>
                <a:cs typeface="Noto Sans"/>
              </a:rPr>
              <a:t>Preprocessing  </a:t>
            </a:r>
            <a:r>
              <a:rPr sz="5350" spc="-20" dirty="0">
                <a:latin typeface="Noto Sans"/>
                <a:cs typeface="Noto Sans"/>
              </a:rPr>
              <a:t>Data </a:t>
            </a:r>
            <a:r>
              <a:rPr sz="5350" spc="-20">
                <a:latin typeface="Noto Sans"/>
                <a:cs typeface="Noto Sans"/>
              </a:rPr>
              <a:t>visualization  </a:t>
            </a:r>
            <a:r>
              <a:rPr lang="en-US" sz="5300" spc="-30" smtClean="0">
                <a:latin typeface="Noto Sans"/>
                <a:cs typeface="Noto Sans"/>
              </a:rPr>
              <a:t>Standardization</a:t>
            </a:r>
            <a:endParaRPr sz="5300" dirty="0">
              <a:latin typeface="Noto Sans"/>
              <a:cs typeface="Noto Sans"/>
            </a:endParaRPr>
          </a:p>
          <a:p>
            <a:pPr marL="1466850">
              <a:lnSpc>
                <a:spcPct val="100000"/>
              </a:lnSpc>
              <a:spcBef>
                <a:spcPts val="2465"/>
              </a:spcBef>
            </a:pPr>
            <a:r>
              <a:rPr sz="5800" spc="-5" dirty="0">
                <a:latin typeface="Noto Sans"/>
                <a:cs typeface="Noto Sans"/>
              </a:rPr>
              <a:t>Prediction</a:t>
            </a:r>
            <a:endParaRPr sz="58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66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209942"/>
            <a:ext cx="15135225" cy="2352675"/>
          </a:xfrm>
          <a:custGeom>
            <a:avLst/>
            <a:gdLst/>
            <a:ahLst/>
            <a:cxnLst/>
            <a:rect l="l" t="t" r="r" b="b"/>
            <a:pathLst>
              <a:path w="15135225" h="2352675">
                <a:moveTo>
                  <a:pt x="0" y="0"/>
                </a:moveTo>
                <a:lnTo>
                  <a:pt x="15135225" y="0"/>
                </a:lnTo>
                <a:lnTo>
                  <a:pt x="15135225" y="2352675"/>
                </a:lnTo>
                <a:lnTo>
                  <a:pt x="0" y="2352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9445" y="931995"/>
            <a:ext cx="104590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00" spc="335" dirty="0"/>
              <a:t>Importing </a:t>
            </a:r>
            <a:r>
              <a:rPr sz="5600" spc="459" dirty="0"/>
              <a:t>the</a:t>
            </a:r>
            <a:r>
              <a:rPr sz="5600" spc="-800" dirty="0"/>
              <a:t> </a:t>
            </a:r>
            <a:r>
              <a:rPr sz="5600" spc="114" dirty="0"/>
              <a:t>basic </a:t>
            </a:r>
            <a:r>
              <a:rPr sz="5600" spc="270" dirty="0"/>
              <a:t>libraries</a:t>
            </a:r>
            <a:endParaRPr sz="5600"/>
          </a:p>
        </p:txBody>
      </p:sp>
      <p:sp>
        <p:nvSpPr>
          <p:cNvPr id="5" name="object 5"/>
          <p:cNvSpPr/>
          <p:nvPr/>
        </p:nvSpPr>
        <p:spPr>
          <a:xfrm>
            <a:off x="1294153" y="3784877"/>
            <a:ext cx="15965145" cy="3716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3877" y="2"/>
            <a:ext cx="8664575" cy="10287000"/>
          </a:xfrm>
          <a:custGeom>
            <a:avLst/>
            <a:gdLst/>
            <a:ahLst/>
            <a:cxnLst/>
            <a:rect l="l" t="t" r="r" b="b"/>
            <a:pathLst>
              <a:path w="8664575" h="10287000">
                <a:moveTo>
                  <a:pt x="8664123" y="0"/>
                </a:moveTo>
                <a:lnTo>
                  <a:pt x="8664123" y="10286997"/>
                </a:lnTo>
                <a:lnTo>
                  <a:pt x="0" y="10286997"/>
                </a:lnTo>
                <a:lnTo>
                  <a:pt x="0" y="0"/>
                </a:lnTo>
                <a:lnTo>
                  <a:pt x="8664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95" y="0"/>
            <a:ext cx="6999605" cy="208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5900" b="0" spc="-25" dirty="0">
                <a:solidFill>
                  <a:srgbClr val="000000"/>
                </a:solidFill>
                <a:latin typeface="Noto Sans"/>
                <a:cs typeface="Noto Sans"/>
              </a:rPr>
              <a:t>Data </a:t>
            </a:r>
            <a:r>
              <a:rPr sz="5900" b="0" spc="-20" dirty="0">
                <a:solidFill>
                  <a:srgbClr val="000000"/>
                </a:solidFill>
                <a:latin typeface="Noto Sans"/>
                <a:cs typeface="Noto Sans"/>
              </a:rPr>
              <a:t>Types of </a:t>
            </a:r>
            <a:r>
              <a:rPr sz="5900" b="0" spc="-30" dirty="0">
                <a:solidFill>
                  <a:srgbClr val="000000"/>
                </a:solidFill>
                <a:latin typeface="Noto Sans"/>
                <a:cs typeface="Noto Sans"/>
              </a:rPr>
              <a:t>the  </a:t>
            </a:r>
            <a:r>
              <a:rPr sz="5900" b="0" spc="-65" dirty="0">
                <a:solidFill>
                  <a:srgbClr val="000000"/>
                </a:solidFill>
                <a:latin typeface="Noto Sans"/>
                <a:cs typeface="Noto Sans"/>
              </a:rPr>
              <a:t>Following </a:t>
            </a:r>
            <a:r>
              <a:rPr sz="5900" b="0" spc="-30" dirty="0">
                <a:solidFill>
                  <a:srgbClr val="000000"/>
                </a:solidFill>
                <a:latin typeface="Noto Sans"/>
                <a:cs typeface="Noto Sans"/>
              </a:rPr>
              <a:t>Attributes</a:t>
            </a:r>
            <a:endParaRPr sz="59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6818" y="2181835"/>
            <a:ext cx="6736612" cy="7980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97012" y="3000505"/>
            <a:ext cx="6541134" cy="414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5900" spc="-35" dirty="0">
                <a:solidFill>
                  <a:srgbClr val="FFFFFF"/>
                </a:solidFill>
                <a:latin typeface="Noto Sans"/>
                <a:cs typeface="Noto Sans"/>
              </a:rPr>
              <a:t>we </a:t>
            </a:r>
            <a:r>
              <a:rPr sz="5900" spc="-25" dirty="0">
                <a:solidFill>
                  <a:srgbClr val="FFFFFF"/>
                </a:solidFill>
                <a:latin typeface="Noto Sans"/>
                <a:cs typeface="Noto Sans"/>
              </a:rPr>
              <a:t>can </a:t>
            </a:r>
            <a:r>
              <a:rPr sz="5900" spc="-15" dirty="0">
                <a:solidFill>
                  <a:srgbClr val="FFFFFF"/>
                </a:solidFill>
                <a:latin typeface="Noto Sans"/>
                <a:cs typeface="Noto Sans"/>
              </a:rPr>
              <a:t>see </a:t>
            </a:r>
            <a:r>
              <a:rPr sz="5900" spc="-40" dirty="0">
                <a:solidFill>
                  <a:srgbClr val="FFFFFF"/>
                </a:solidFill>
                <a:latin typeface="Noto Sans"/>
                <a:cs typeface="Noto Sans"/>
              </a:rPr>
              <a:t>that  </a:t>
            </a:r>
            <a:r>
              <a:rPr sz="5900" spc="-25" dirty="0">
                <a:solidFill>
                  <a:srgbClr val="FFFFFF"/>
                </a:solidFill>
                <a:latin typeface="Noto Sans"/>
                <a:cs typeface="Noto Sans"/>
              </a:rPr>
              <a:t>most </a:t>
            </a:r>
            <a:r>
              <a:rPr sz="5900" spc="-20" dirty="0">
                <a:solidFill>
                  <a:srgbClr val="FFFFFF"/>
                </a:solidFill>
                <a:latin typeface="Noto Sans"/>
                <a:cs typeface="Noto Sans"/>
              </a:rPr>
              <a:t>of our  </a:t>
            </a:r>
            <a:r>
              <a:rPr sz="5900" spc="-30" dirty="0">
                <a:solidFill>
                  <a:srgbClr val="FFFFFF"/>
                </a:solidFill>
                <a:latin typeface="Noto Sans"/>
                <a:cs typeface="Noto Sans"/>
              </a:rPr>
              <a:t>attributes </a:t>
            </a:r>
            <a:r>
              <a:rPr sz="5900" spc="-25" dirty="0">
                <a:solidFill>
                  <a:srgbClr val="FFFFFF"/>
                </a:solidFill>
                <a:latin typeface="Noto Sans"/>
                <a:cs typeface="Noto Sans"/>
              </a:rPr>
              <a:t>are</a:t>
            </a:r>
            <a:r>
              <a:rPr sz="5900" spc="-3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900" spc="-30" dirty="0">
                <a:solidFill>
                  <a:srgbClr val="FFFFFF"/>
                </a:solidFill>
                <a:latin typeface="Noto Sans"/>
                <a:cs typeface="Noto Sans"/>
              </a:rPr>
              <a:t>float  </a:t>
            </a:r>
            <a:r>
              <a:rPr sz="5900" spc="-25" dirty="0">
                <a:solidFill>
                  <a:srgbClr val="FFFFFF"/>
                </a:solidFill>
                <a:latin typeface="Noto Sans"/>
                <a:cs typeface="Noto Sans"/>
              </a:rPr>
              <a:t>and object</a:t>
            </a:r>
            <a:r>
              <a:rPr sz="5900" spc="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900" spc="-25" dirty="0">
                <a:solidFill>
                  <a:srgbClr val="FFFFFF"/>
                </a:solidFill>
                <a:latin typeface="Noto Sans"/>
                <a:cs typeface="Noto Sans"/>
              </a:rPr>
              <a:t>type.</a:t>
            </a:r>
            <a:endParaRPr sz="5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20927"/>
            <a:ext cx="6209665" cy="107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50" spc="484" dirty="0"/>
              <a:t>Data</a:t>
            </a:r>
            <a:r>
              <a:rPr sz="6850" spc="-210" dirty="0"/>
              <a:t> </a:t>
            </a:r>
            <a:r>
              <a:rPr sz="6850" spc="290" dirty="0"/>
              <a:t>cleaning</a:t>
            </a:r>
            <a:endParaRPr sz="6850"/>
          </a:p>
        </p:txBody>
      </p:sp>
      <p:sp>
        <p:nvSpPr>
          <p:cNvPr id="3" name="object 3"/>
          <p:cNvSpPr/>
          <p:nvPr/>
        </p:nvSpPr>
        <p:spPr>
          <a:xfrm>
            <a:off x="1043770" y="2902591"/>
            <a:ext cx="16019616" cy="3677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7540" y="7371742"/>
            <a:ext cx="15478125" cy="2124075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410209" rIns="0" bIns="0" rtlCol="0">
            <a:spAutoFit/>
          </a:bodyPr>
          <a:lstStyle/>
          <a:p>
            <a:pPr marL="1229360" marR="1268095">
              <a:lnSpc>
                <a:spcPct val="114900"/>
              </a:lnSpc>
              <a:spcBef>
                <a:spcPts val="3229"/>
              </a:spcBef>
            </a:pPr>
            <a:r>
              <a:rPr sz="4650" spc="-10" dirty="0">
                <a:latin typeface="Noto Sans"/>
                <a:cs typeface="Noto Sans"/>
              </a:rPr>
              <a:t>The above </a:t>
            </a:r>
            <a:r>
              <a:rPr sz="4650" spc="-15" dirty="0">
                <a:latin typeface="Noto Sans"/>
                <a:cs typeface="Noto Sans"/>
              </a:rPr>
              <a:t>mentioned </a:t>
            </a:r>
            <a:r>
              <a:rPr sz="4650" spc="-10" dirty="0">
                <a:latin typeface="Noto Sans"/>
                <a:cs typeface="Noto Sans"/>
              </a:rPr>
              <a:t>columns </a:t>
            </a:r>
            <a:r>
              <a:rPr sz="4650" spc="-15" dirty="0">
                <a:latin typeface="Noto Sans"/>
                <a:cs typeface="Noto Sans"/>
              </a:rPr>
              <a:t>have </a:t>
            </a:r>
            <a:r>
              <a:rPr sz="4650" spc="-20" dirty="0">
                <a:latin typeface="Noto Sans"/>
                <a:cs typeface="Noto Sans"/>
              </a:rPr>
              <a:t>lot </a:t>
            </a:r>
            <a:r>
              <a:rPr sz="4650" spc="-10" dirty="0">
                <a:latin typeface="Noto Sans"/>
                <a:cs typeface="Noto Sans"/>
              </a:rPr>
              <a:t>of </a:t>
            </a:r>
            <a:r>
              <a:rPr sz="4650" spc="-20" dirty="0">
                <a:latin typeface="Noto Sans"/>
                <a:cs typeface="Noto Sans"/>
              </a:rPr>
              <a:t>NaN  </a:t>
            </a:r>
            <a:r>
              <a:rPr sz="4650" spc="-15" dirty="0">
                <a:latin typeface="Noto Sans"/>
                <a:cs typeface="Noto Sans"/>
              </a:rPr>
              <a:t>values </a:t>
            </a:r>
            <a:r>
              <a:rPr sz="4650" dirty="0">
                <a:latin typeface="Noto Sans"/>
                <a:cs typeface="Noto Sans"/>
              </a:rPr>
              <a:t>so </a:t>
            </a:r>
            <a:r>
              <a:rPr sz="4650" spc="-50" dirty="0">
                <a:latin typeface="Noto Sans"/>
                <a:cs typeface="Noto Sans"/>
              </a:rPr>
              <a:t>removing </a:t>
            </a:r>
            <a:r>
              <a:rPr sz="4650" spc="-20" dirty="0">
                <a:latin typeface="Noto Sans"/>
                <a:cs typeface="Noto Sans"/>
              </a:rPr>
              <a:t>then </a:t>
            </a:r>
            <a:r>
              <a:rPr sz="4650" spc="-15" dirty="0">
                <a:latin typeface="Noto Sans"/>
                <a:cs typeface="Noto Sans"/>
              </a:rPr>
              <a:t>from </a:t>
            </a:r>
            <a:r>
              <a:rPr sz="4650" spc="-10" dirty="0">
                <a:latin typeface="Noto Sans"/>
                <a:cs typeface="Noto Sans"/>
              </a:rPr>
              <a:t>our</a:t>
            </a:r>
            <a:r>
              <a:rPr sz="4650" spc="85" dirty="0">
                <a:latin typeface="Noto Sans"/>
                <a:cs typeface="Noto Sans"/>
              </a:rPr>
              <a:t> </a:t>
            </a:r>
            <a:r>
              <a:rPr sz="4650" spc="-15" dirty="0">
                <a:latin typeface="Noto Sans"/>
                <a:cs typeface="Noto Sans"/>
              </a:rPr>
              <a:t>dataset.</a:t>
            </a:r>
            <a:endParaRPr sz="46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20927"/>
            <a:ext cx="6209665" cy="107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50" spc="484" dirty="0"/>
              <a:t>Data</a:t>
            </a:r>
            <a:r>
              <a:rPr sz="6850" spc="-210" dirty="0"/>
              <a:t> </a:t>
            </a:r>
            <a:r>
              <a:rPr sz="6850" spc="290" dirty="0"/>
              <a:t>cleaning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7830413" y="784940"/>
            <a:ext cx="7760334" cy="820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200" spc="-90" dirty="0">
                <a:solidFill>
                  <a:srgbClr val="FFFFFF"/>
                </a:solidFill>
                <a:latin typeface="Noto Sans"/>
                <a:cs typeface="Noto Sans"/>
              </a:rPr>
              <a:t>- </a:t>
            </a:r>
            <a:r>
              <a:rPr sz="5200" spc="-60" dirty="0">
                <a:solidFill>
                  <a:srgbClr val="FFFFFF"/>
                </a:solidFill>
                <a:latin typeface="Noto Sans"/>
                <a:cs typeface="Noto Sans"/>
              </a:rPr>
              <a:t>handling missing</a:t>
            </a:r>
            <a:r>
              <a:rPr sz="5200" spc="114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20" dirty="0">
                <a:solidFill>
                  <a:srgbClr val="FFFFFF"/>
                </a:solidFill>
                <a:latin typeface="Noto Sans"/>
                <a:cs typeface="Noto Sans"/>
              </a:rPr>
              <a:t>values</a:t>
            </a:r>
            <a:endParaRPr sz="52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313" y="2632740"/>
            <a:ext cx="8606520" cy="689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67501" y="3120425"/>
            <a:ext cx="6810375" cy="6372225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260985" rIns="0" bIns="0" rtlCol="0">
            <a:spAutoFit/>
          </a:bodyPr>
          <a:lstStyle/>
          <a:p>
            <a:pPr marL="339090" marR="1289685">
              <a:lnSpc>
                <a:spcPct val="114900"/>
              </a:lnSpc>
              <a:spcBef>
                <a:spcPts val="2055"/>
              </a:spcBef>
            </a:pPr>
            <a:r>
              <a:rPr sz="5600" spc="-15" dirty="0">
                <a:latin typeface="Noto Sans"/>
                <a:cs typeface="Noto Sans"/>
              </a:rPr>
              <a:t>Before</a:t>
            </a:r>
            <a:r>
              <a:rPr sz="5600" spc="-45" dirty="0">
                <a:latin typeface="Noto Sans"/>
                <a:cs typeface="Noto Sans"/>
              </a:rPr>
              <a:t> </a:t>
            </a:r>
            <a:r>
              <a:rPr sz="5600" spc="-65" dirty="0">
                <a:latin typeface="Noto Sans"/>
                <a:cs typeface="Noto Sans"/>
              </a:rPr>
              <a:t>cleaning  </a:t>
            </a:r>
            <a:r>
              <a:rPr sz="5600" spc="-25" dirty="0">
                <a:latin typeface="Noto Sans"/>
                <a:cs typeface="Noto Sans"/>
              </a:rPr>
              <a:t>we </a:t>
            </a:r>
            <a:r>
              <a:rPr sz="5600" spc="-20" dirty="0">
                <a:latin typeface="Noto Sans"/>
                <a:cs typeface="Noto Sans"/>
              </a:rPr>
              <a:t>have these  many </a:t>
            </a:r>
            <a:r>
              <a:rPr sz="5600" spc="-70" dirty="0">
                <a:latin typeface="Noto Sans"/>
                <a:cs typeface="Noto Sans"/>
              </a:rPr>
              <a:t>missing  </a:t>
            </a:r>
            <a:r>
              <a:rPr sz="5600" spc="-20" dirty="0">
                <a:latin typeface="Noto Sans"/>
                <a:cs typeface="Noto Sans"/>
              </a:rPr>
              <a:t>values in  </a:t>
            </a:r>
            <a:r>
              <a:rPr sz="5600" spc="-15" dirty="0">
                <a:latin typeface="Noto Sans"/>
                <a:cs typeface="Noto Sans"/>
              </a:rPr>
              <a:t>respected  columns</a:t>
            </a:r>
            <a:endParaRPr sz="5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085" y="8925072"/>
            <a:ext cx="12617631" cy="1143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9383" y="2065921"/>
            <a:ext cx="7166426" cy="6028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7654270" cy="2007235"/>
          </a:xfrm>
          <a:custGeom>
            <a:avLst/>
            <a:gdLst/>
            <a:ahLst/>
            <a:cxnLst/>
            <a:rect l="l" t="t" r="r" b="b"/>
            <a:pathLst>
              <a:path w="17654270" h="2007235">
                <a:moveTo>
                  <a:pt x="0" y="2006933"/>
                </a:moveTo>
                <a:lnTo>
                  <a:pt x="0" y="0"/>
                </a:lnTo>
                <a:lnTo>
                  <a:pt x="17654153" y="0"/>
                </a:lnTo>
                <a:lnTo>
                  <a:pt x="17654153" y="2006933"/>
                </a:lnTo>
                <a:lnTo>
                  <a:pt x="0" y="2006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92937" y="3405251"/>
            <a:ext cx="4829810" cy="48926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5600" spc="-25" dirty="0">
                <a:latin typeface="Noto Sans"/>
                <a:cs typeface="Noto Sans"/>
              </a:rPr>
              <a:t>After</a:t>
            </a:r>
            <a:r>
              <a:rPr sz="5600" spc="-30" dirty="0">
                <a:latin typeface="Noto Sans"/>
                <a:cs typeface="Noto Sans"/>
              </a:rPr>
              <a:t> </a:t>
            </a:r>
            <a:r>
              <a:rPr sz="5600" spc="-65" dirty="0">
                <a:latin typeface="Noto Sans"/>
                <a:cs typeface="Noto Sans"/>
              </a:rPr>
              <a:t>cleaning</a:t>
            </a:r>
            <a:endParaRPr sz="5600">
              <a:latin typeface="Noto Sans"/>
              <a:cs typeface="Noto Sans"/>
            </a:endParaRPr>
          </a:p>
          <a:p>
            <a:pPr>
              <a:lnSpc>
                <a:spcPts val="7720"/>
              </a:lnSpc>
              <a:spcBef>
                <a:spcPts val="425"/>
              </a:spcBef>
            </a:pPr>
            <a:r>
              <a:rPr sz="5600" spc="-90" dirty="0">
                <a:latin typeface="Noto Sans"/>
                <a:cs typeface="Noto Sans"/>
              </a:rPr>
              <a:t>using </a:t>
            </a:r>
            <a:r>
              <a:rPr sz="5600" spc="-15" dirty="0">
                <a:latin typeface="Noto Sans"/>
                <a:cs typeface="Noto Sans"/>
              </a:rPr>
              <a:t>below  </a:t>
            </a:r>
            <a:r>
              <a:rPr sz="5600" spc="-10" dirty="0">
                <a:latin typeface="Noto Sans"/>
                <a:cs typeface="Noto Sans"/>
              </a:rPr>
              <a:t>code </a:t>
            </a:r>
            <a:r>
              <a:rPr sz="5600" spc="-25" dirty="0">
                <a:latin typeface="Noto Sans"/>
                <a:cs typeface="Noto Sans"/>
              </a:rPr>
              <a:t>we </a:t>
            </a:r>
            <a:r>
              <a:rPr sz="5600" spc="-130" dirty="0">
                <a:latin typeface="Noto Sans"/>
                <a:cs typeface="Noto Sans"/>
              </a:rPr>
              <a:t>don't  </a:t>
            </a:r>
            <a:r>
              <a:rPr sz="5600" spc="-20" dirty="0">
                <a:latin typeface="Noto Sans"/>
                <a:cs typeface="Noto Sans"/>
              </a:rPr>
              <a:t>have </a:t>
            </a:r>
            <a:r>
              <a:rPr sz="5600" spc="-25" dirty="0">
                <a:latin typeface="Noto Sans"/>
                <a:cs typeface="Noto Sans"/>
              </a:rPr>
              <a:t>any  </a:t>
            </a:r>
            <a:r>
              <a:rPr sz="5600" spc="-70" dirty="0">
                <a:latin typeface="Noto Sans"/>
                <a:cs typeface="Noto Sans"/>
              </a:rPr>
              <a:t>missing</a:t>
            </a:r>
            <a:r>
              <a:rPr sz="5600" spc="-50" dirty="0">
                <a:latin typeface="Noto Sans"/>
                <a:cs typeface="Noto Sans"/>
              </a:rPr>
              <a:t> </a:t>
            </a:r>
            <a:r>
              <a:rPr sz="5600" spc="-20" dirty="0">
                <a:latin typeface="Noto Sans"/>
                <a:cs typeface="Noto Sans"/>
              </a:rPr>
              <a:t>values</a:t>
            </a:r>
            <a:endParaRPr sz="56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3936" y="2379666"/>
            <a:ext cx="6810375" cy="6372225"/>
          </a:xfrm>
          <a:custGeom>
            <a:avLst/>
            <a:gdLst/>
            <a:ahLst/>
            <a:cxnLst/>
            <a:rect l="l" t="t" r="r" b="b"/>
            <a:pathLst>
              <a:path w="6810375" h="6372225">
                <a:moveTo>
                  <a:pt x="6810375" y="0"/>
                </a:moveTo>
                <a:lnTo>
                  <a:pt x="6810375" y="6372225"/>
                </a:lnTo>
                <a:lnTo>
                  <a:pt x="0" y="6372225"/>
                </a:lnTo>
                <a:lnTo>
                  <a:pt x="0" y="0"/>
                </a:lnTo>
                <a:lnTo>
                  <a:pt x="6810375" y="0"/>
                </a:lnTo>
                <a:close/>
              </a:path>
            </a:pathLst>
          </a:custGeom>
          <a:solidFill>
            <a:srgbClr val="00000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143" y="489710"/>
            <a:ext cx="6209665" cy="107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50" spc="484" dirty="0"/>
              <a:t>Data</a:t>
            </a:r>
            <a:r>
              <a:rPr sz="6850" spc="-210" dirty="0"/>
              <a:t> </a:t>
            </a:r>
            <a:r>
              <a:rPr sz="6850" spc="290" dirty="0"/>
              <a:t>cleaning</a:t>
            </a:r>
            <a:endParaRPr sz="6850"/>
          </a:p>
        </p:txBody>
      </p:sp>
      <p:sp>
        <p:nvSpPr>
          <p:cNvPr id="8" name="object 8"/>
          <p:cNvSpPr txBox="1"/>
          <p:nvPr/>
        </p:nvSpPr>
        <p:spPr>
          <a:xfrm>
            <a:off x="7410551" y="758699"/>
            <a:ext cx="7760334" cy="820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200" spc="-90" dirty="0">
                <a:solidFill>
                  <a:srgbClr val="FFFFFF"/>
                </a:solidFill>
                <a:latin typeface="Noto Sans"/>
                <a:cs typeface="Noto Sans"/>
              </a:rPr>
              <a:t>- </a:t>
            </a:r>
            <a:r>
              <a:rPr sz="5200" spc="-60" dirty="0">
                <a:solidFill>
                  <a:srgbClr val="FFFFFF"/>
                </a:solidFill>
                <a:latin typeface="Noto Sans"/>
                <a:cs typeface="Noto Sans"/>
              </a:rPr>
              <a:t>handling missing</a:t>
            </a:r>
            <a:r>
              <a:rPr sz="5200" spc="114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20" dirty="0">
                <a:solidFill>
                  <a:srgbClr val="FFFFFF"/>
                </a:solidFill>
                <a:latin typeface="Noto Sans"/>
                <a:cs typeface="Noto Sans"/>
              </a:rPr>
              <a:t>values</a:t>
            </a:r>
            <a:endParaRPr sz="5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75" y="570606"/>
            <a:ext cx="633222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024" y="2687258"/>
            <a:ext cx="15659100" cy="1123950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236854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864"/>
              </a:spcBef>
              <a:tabLst>
                <a:tab pos="2599055" algn="l"/>
                <a:tab pos="5462270" algn="l"/>
                <a:tab pos="6564630" algn="l"/>
                <a:tab pos="9222740" algn="l"/>
              </a:tabLst>
            </a:pPr>
            <a:r>
              <a:rPr sz="4250" spc="-55" dirty="0">
                <a:latin typeface="Noto Sans"/>
                <a:cs typeface="Noto Sans"/>
              </a:rPr>
              <a:t>checking	</a:t>
            </a:r>
            <a:r>
              <a:rPr sz="4250" spc="-45" dirty="0">
                <a:latin typeface="Noto Sans"/>
                <a:cs typeface="Noto Sans"/>
              </a:rPr>
              <a:t>categorical	</a:t>
            </a:r>
            <a:r>
              <a:rPr sz="4250" spc="-20" dirty="0">
                <a:latin typeface="Noto Sans"/>
                <a:cs typeface="Noto Sans"/>
              </a:rPr>
              <a:t>and	numerical	</a:t>
            </a:r>
            <a:r>
              <a:rPr sz="4250" spc="-25" dirty="0">
                <a:latin typeface="Noto Sans"/>
                <a:cs typeface="Noto Sans"/>
              </a:rPr>
              <a:t>data</a:t>
            </a:r>
            <a:endParaRPr sz="42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645" y="4461284"/>
            <a:ext cx="12650795" cy="4748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84656" y="4873543"/>
            <a:ext cx="3819525" cy="3876675"/>
          </a:xfrm>
          <a:prstGeom prst="rect">
            <a:avLst/>
          </a:prstGeom>
          <a:solidFill>
            <a:srgbClr val="000000">
              <a:alpha val="9799"/>
            </a:srgbClr>
          </a:solidFill>
        </p:spPr>
        <p:txBody>
          <a:bodyPr vert="horz" wrap="square" lIns="0" tIns="472440" rIns="0" bIns="0" rtlCol="0">
            <a:spAutoFit/>
          </a:bodyPr>
          <a:lstStyle/>
          <a:p>
            <a:pPr marL="135255" marR="344170">
              <a:lnSpc>
                <a:spcPct val="114999"/>
              </a:lnSpc>
              <a:spcBef>
                <a:spcPts val="3720"/>
              </a:spcBef>
            </a:pPr>
            <a:r>
              <a:rPr sz="4450" dirty="0">
                <a:latin typeface="Noto Sans"/>
                <a:cs typeface="Noto Sans"/>
              </a:rPr>
              <a:t>so </a:t>
            </a:r>
            <a:r>
              <a:rPr sz="4450" spc="-15" dirty="0">
                <a:latin typeface="Noto Sans"/>
                <a:cs typeface="Noto Sans"/>
              </a:rPr>
              <a:t>we have  </a:t>
            </a:r>
            <a:r>
              <a:rPr sz="4450" spc="100" dirty="0">
                <a:latin typeface="Noto Sans"/>
                <a:cs typeface="Noto Sans"/>
              </a:rPr>
              <a:t>7</a:t>
            </a:r>
            <a:r>
              <a:rPr sz="4450" spc="-80" dirty="0">
                <a:latin typeface="Noto Sans"/>
                <a:cs typeface="Noto Sans"/>
              </a:rPr>
              <a:t> </a:t>
            </a:r>
            <a:r>
              <a:rPr sz="4450" spc="-40" dirty="0">
                <a:latin typeface="Noto Sans"/>
                <a:cs typeface="Noto Sans"/>
              </a:rPr>
              <a:t>categorical  </a:t>
            </a:r>
            <a:r>
              <a:rPr sz="4450" spc="-15" dirty="0">
                <a:latin typeface="Noto Sans"/>
                <a:cs typeface="Noto Sans"/>
              </a:rPr>
              <a:t>variables</a:t>
            </a:r>
            <a:endParaRPr sz="44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271</Words>
  <Application>Microsoft Office PowerPoint</Application>
  <PresentationFormat>Custom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IDS PROJECT</vt:lpstr>
      <vt:lpstr>INTRODUCTION</vt:lpstr>
      <vt:lpstr>Slide 3</vt:lpstr>
      <vt:lpstr>Importing the basic libraries</vt:lpstr>
      <vt:lpstr>Data Types of the  Following Attributes</vt:lpstr>
      <vt:lpstr>Data cleaning</vt:lpstr>
      <vt:lpstr>Data cleaning</vt:lpstr>
      <vt:lpstr>Data cleaning</vt:lpstr>
      <vt:lpstr>Preprocessing</vt:lpstr>
      <vt:lpstr>Preprocessing</vt:lpstr>
      <vt:lpstr>Preprocessing</vt:lpstr>
      <vt:lpstr>Visualization</vt:lpstr>
      <vt:lpstr>Visualization</vt:lpstr>
      <vt:lpstr>Visualization</vt:lpstr>
      <vt:lpstr>Visualization</vt:lpstr>
      <vt:lpstr>Slide 16</vt:lpstr>
      <vt:lpstr>Visualization on the relations of Rainy</vt:lpstr>
      <vt:lpstr>Visualization on monthwise comparision</vt:lpstr>
      <vt:lpstr>Slide 19</vt:lpstr>
      <vt:lpstr>Slide 20</vt:lpstr>
      <vt:lpstr>Hypothesis testing</vt:lpstr>
      <vt:lpstr>Prediction using Logistic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PROJECT</dc:title>
  <cp:lastModifiedBy>admin</cp:lastModifiedBy>
  <cp:revision>2</cp:revision>
  <dcterms:created xsi:type="dcterms:W3CDTF">2019-11-22T13:55:58Z</dcterms:created>
  <dcterms:modified xsi:type="dcterms:W3CDTF">2019-11-22T13:59:19Z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2019-11-22T00:00:00Z</vt:filetime>
  </property>
</Properties>
</file>