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be0dc4d0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be0dc4d0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Youssef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53d53a4ee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53d53a4ee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Bassel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53d53a4ee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53d53a4ee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Bassel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53d53a4ee_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53d53a4ee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Bassel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53d53a4ee_6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53d53a4ee_6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Bassel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be0dc4d08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be0dc4d08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Omar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be0dc4d08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be0dc4d08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Omar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be0dc4d08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be0dc4d08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Omar</a:t>
            </a:r>
            <a:br>
              <a:rPr lang="en"/>
            </a:br>
            <a:br>
              <a:rPr lang="en"/>
            </a:br>
            <a:r>
              <a:rPr lang="en"/>
              <a:t>\begin{cases}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\sum_{i = 1}^6\sum_{j = 1}^6d_{i, j}\cdot x_{i, j}\\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i\neq j\\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x_{i, j}\in\{0, 1\}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\end{cases}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be0dc4d08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be0dc4d08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Omar</a:t>
            </a:r>
            <a:br>
              <a:rPr lang="en"/>
            </a:br>
            <a:br>
              <a:rPr lang="en"/>
            </a:br>
            <a:r>
              <a:rPr lang="en"/>
              <a:t>\sum_{i = 1}^6 x_{i, j} = \sum_{i = 1}^6 x_{j, i}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be0dc4d0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be0dc4d0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Omar</a:t>
            </a:r>
            <a:br>
              <a:rPr lang="en"/>
            </a:br>
            <a:br>
              <a:rPr lang="en"/>
            </a:br>
            <a:r>
              <a:rPr lang="en"/>
              <a:t>\sum_{j = 2}^6 x_{1, j} = 2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be0dc4d0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7be0dc4d0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Omar</a:t>
            </a:r>
            <a:br>
              <a:rPr lang="en"/>
            </a:br>
            <a:br>
              <a:rPr lang="en"/>
            </a:br>
            <a:r>
              <a:rPr lang="en"/>
              <a:t>x_{1, j} + x_{j, 1} \leq 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53d53a4ee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53d53a4ee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Youssef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ccf969d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ccf969d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be0dc4d0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be0dc4d0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Omar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\sum_{i = 1}^6 x_{i, j} = 1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53d53a4ee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53d53a4ee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Mohamed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\begin{cases}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\sum_{i = 1}^6 x_{i, j} = \sum_{i = 1}^6 x_{j, i}\\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\sum_{j = 2}^6 x_{1, j} = 2\\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x_{1, j} + x_{j, 1} \leq 1\\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\sum_{i = 1}^6 x_{i, j} = 1\\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\end{cases}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\begin{cases}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P_1:=P\cdot\left(\sum_{i = 1}^6x_{i, j} + \sum_{i = 1}^6x_{j, i} - 2\sum_{i = 1}^6 x_{i, j}\sum_{i = 1}x_{j, i}\right)\\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P_2:=P\cdot\left(1 - \frac{1}{2}\cdot\sum_{j = 2}^6x_{1, j} + 2\cdot\frac{1}{2}\cdot\sum_{j = 2}^5 x_{1,j}\cdot x_{1, 6} \right)\\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P_3:=P\cdot x_{1, j}\cdot x_{j, 1}\\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P_4:=P\cdot\left(1 - \sum_{i = 1}^6x_{i, j} + 2\sum_{i = 1}^5 x_{i, j}\cdot x_{i, 6}\right)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\end{cases}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53d53a4ee_1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53d53a4ee_1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Mohamed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Q(x) = </a:t>
            </a:r>
            <a:r>
              <a:rPr lang="en">
                <a:solidFill>
                  <a:schemeClr val="dk1"/>
                </a:solidFill>
              </a:rPr>
              <a:t>\sum_{i = 1}^6\sum_{j = 1}^6d_{i, j}\cdot x_{i, j} + P_1 + P_2 + P_3 + P_4//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53d53a4ee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653d53a4ee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\text{min}_{x\in\{0, 1\}^n}x^TQx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\{0, 1\}\ni x_i\mapsto z_i\in\{+1, -1\}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53d53a4ee_1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653d53a4ee_1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(\gamma, \beta)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\langle\psi|H|\psi\rangle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653d53a4ee_1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653d53a4ee_1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7be0dc4d08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7be0dc4d08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653d53a4ee_6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653d53a4ee_6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Hassan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53d53a4ee_1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653d53a4ee_1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53d53a4ee_6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53d53a4ee_6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Youssef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53d53a4ee_6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653d53a4ee_6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Hassan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7be0dc4d08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7be0dc4d08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be0dc4d0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be0dc4d0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Youssef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be0dc4d08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be0dc4d08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Youssef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53d53a4ee_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53d53a4ee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Bassel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be0dc4d08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be0dc4d08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Bassel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\left(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\begin{array}{cccccc}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d_{1,1}&amp;d_{1,2}&amp;d_{1,3}&amp;d_{1,4}&amp;d_{1,5}&amp;d_{1,6}\\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d_{2,1}&amp;..&amp;...&amp;...&amp;...&amp;d_{2,6}\\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\vdots&amp;\ddots&amp;\ddots&amp;\ddots&amp;\ddots&amp;\vdots\\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\vdots&amp;\ddots&amp;\ddots&amp;\ddots&amp;\ddots&amp;\vdots\\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\vdots&amp;\ddots&amp;\ddots&amp;\ddots&amp;\ddots&amp;\vdots\\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d_{6,1}&amp;...&amp;...&amp;...&amp;...&amp;d_{6,6}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\end{array}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\right)^T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be0dc4d08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be0dc4d0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Bassel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be0dc4d08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be0dc4d0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Bassel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13586"/>
            <a:ext cx="8467200" cy="2589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Montserrat"/>
                <a:ea typeface="Montserrat"/>
                <a:cs typeface="Montserrat"/>
                <a:sym typeface="Montserrat"/>
              </a:rPr>
              <a:t>QueueBo</a:t>
            </a:r>
            <a:endParaRPr sz="8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66">
                <a:latin typeface="Montserrat"/>
                <a:ea typeface="Montserrat"/>
                <a:cs typeface="Montserrat"/>
                <a:sym typeface="Montserrat"/>
              </a:rPr>
              <a:t>Smart Traffic Optimization in the New Capital</a:t>
            </a:r>
            <a:endParaRPr sz="2866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Team 4</a:t>
            </a:r>
            <a:r>
              <a:rPr lang="en" sz="2866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866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Classical Approach 2: Heuristic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 closest next node to our subset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Doesn’t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necessarily yield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accurate results with all test cases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213" y="2213932"/>
            <a:ext cx="5089575" cy="24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Classical Approach 3: A* 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Since we work on a graph, we use graph search algorithms.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Why A*? Complete &amp; Optimal (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guaranteed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find a solution if one exists)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213" y="2213932"/>
            <a:ext cx="5089575" cy="24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Montserrat"/>
                <a:ea typeface="Montserrat"/>
                <a:cs typeface="Montserrat"/>
                <a:sym typeface="Montserrat"/>
              </a:rPr>
              <a:t>Classical Approach 4: MILP</a:t>
            </a:r>
            <a:endParaRPr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ell-suited for constrained optimization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Linear objective function (distance)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213" y="2213932"/>
            <a:ext cx="5089575" cy="24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Classical Approach Results: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heuristic approach aces the problem with the current constraints, but for larger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maps, brute force and heuristic are going to fall behind.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49" y="3015225"/>
            <a:ext cx="8005200" cy="1342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Quantum Approach 1: Initial Idea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32275"/>
            <a:ext cx="85206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learned from “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Capacitated vehicle routing problem with column generation and reinforcement learning techniques” that our problem is a “capacitated vehicle routing problem” (CVRP) with objective function &amp; constraints: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89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6" title="CVRP objective func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52" y="2095500"/>
            <a:ext cx="3774100" cy="13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950" y="1803887"/>
            <a:ext cx="3519750" cy="286501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305550" y="3911100"/>
            <a:ext cx="44814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K indexes the trip number, </a:t>
            </a:r>
            <a:endParaRPr sz="18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V indexes the vertices/patients</a:t>
            </a:r>
            <a:endParaRPr sz="18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Quantum approach 1 - Refinement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16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prior approach requires (a priori)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maximum # of trips x # of initial vertices x # of final vertices =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 x 6 x 5 = 180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qubits: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7" title="CVRP objective func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376" y="2039125"/>
            <a:ext cx="3461499" cy="12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311700" y="3318525"/>
            <a:ext cx="81159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an effort to reduce the number of qubits from 180 down to 60, we assume the average optimal solution takes 2 trips.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Quantum Approach 1: Cost/objective 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reduce the number of qubits from 60 to 30 by encoding the “2 trip” hypothesis as two joint constraints, explained later, to this objective function: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begin{cases}&#10;\sum_{i = 1}^6\sum_{j = 1}^6d_{i, j}\cdot x_{i, j}\\&#10;i\neq j\\&#10;x_{i, j}\in\{0, 1\}&#10;\end{cases}" id="178" name="Google Shape;178;p28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875" y="2226525"/>
            <a:ext cx="5302250" cy="22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Quantum Approach 1: Constraints – “Enter-leave”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ensure the ambulance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returns to the hospital on each trip, we require each vertex be entered as many times as it is left.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sum_{i = 1}^6 x_{i, j} = \sum_{i = 1}^6 x_{j, i}" id="186" name="Google Shape;186;p29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87" y="2460625"/>
            <a:ext cx="7783426" cy="11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Quantum Approach 1 : Constraints – 2 trips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limit the number of trips to exactly 2 by setting the number of outgoing edges to 2.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sum_{j = 2}^6 x_{1, j} = 2" id="194" name="Google Shape;194;p30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025" y="2225675"/>
            <a:ext cx="4769954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Quantum Approach 1 : Constraints - no little loops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previous 2 constraints yield 2 possible ways to make the trips {2, 3}, {1, 4} we only need {2, 3}, to prevent the second case from being considered we disallow taking only 1 patient in the trip.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x_{1, j} + x_{j, 1} \leq 1" id="202" name="Google Shape;202;p31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338" y="2571750"/>
            <a:ext cx="6773334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81000" y="984250"/>
            <a:ext cx="8203500" cy="3882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Team 4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Omar Ayoub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Bassel Ahmed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Mohamed Ahmed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Hassan Khalifa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Youssef Kamel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Mentors</a:t>
            </a: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James Austin Myer (Mentor)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Ahmed Saad El Fiky (Mentor)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49250" y="254000"/>
            <a:ext cx="82035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Who Are We?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\sum i,j x_i,j \le 4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Quantum Approach 1 : Constraints - Visit all Nodes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visit all patients, every vertex should have 1 edge coming from a different vertex.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sum_{i = 1}^6 x_{i, j} = 1" id="217" name="Google Shape;217;p33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438" y="2225675"/>
            <a:ext cx="5237114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Quantum Approach 1: Formulating the QUBO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draw our inspiration from Glover et al. to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include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 constraints in the objective function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850" y="2060425"/>
            <a:ext cx="2734774" cy="1847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cases}&#10;\sum_{i = 1}^6 x_{i, j} = \sum_{i = 1}^6 x_{j, i}\\&#10;\sum_{j = 2}^6 x_{1, j} = 2\\&#10;x_{1, j} + x_{j, 1} \leq 1\\&#10;\sum_{i = 1}^6 x_{i, j} = 1\\&#10;\end{cases}&#10;" id="226" name="Google Shape;226;p34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35125"/>
            <a:ext cx="1894926" cy="105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cases}&#10;P_1:=P\cdot\left(\sum_{i = 1}^6x_{i, j} + \sum_{i = 1}^6x_{j, i} - 2\sum_{i = 1}^6 x_{i, j}\sum_{i = 1}x_{j, i}\right)\\&#10;P_2:=P\cdot\left(1 - \frac{1}{2}\cdot\sum_{j = 2}^6x_{1, j} + 2\cdot\frac{1}{2}\cdot\sum_{j = 2}^5 x_{1,j}\cdot x_{1, 6} \right)\\&#10;P_3:=P\cdot x_{1, j}\cdot x_{j, 1}\\&#10;&#10;P_4:=P\cdot\left(1 - \sum_{i = 1}^6x_{i, j} + 2\sum_{i = 1}^5 x_{i, j}\cdot x_{i, 6}\right)&#10;\end{cases}" id="227" name="Google Shape;227;p34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393225"/>
            <a:ext cx="4398268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/>
          <p:nvPr/>
        </p:nvSpPr>
        <p:spPr>
          <a:xfrm rot="2562798">
            <a:off x="907611" y="2967250"/>
            <a:ext cx="744328" cy="3694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 rot="2562798">
            <a:off x="4674261" y="2675975"/>
            <a:ext cx="744328" cy="36940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Quantum Approach 1: Final QUBO form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662" y="2776200"/>
            <a:ext cx="7235427" cy="47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/>
        </p:nvSpPr>
        <p:spPr>
          <a:xfrm>
            <a:off x="454050" y="1097332"/>
            <a:ext cx="80184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Combining all of the constraints with the objective function: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1. Problem Formulation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81000" y="1152475"/>
            <a:ext cx="84513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Start with a combinatorial optimization problem (e.g., TSP, MaxCut).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Express it as a QUBO: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\text{min}_{x\in\{0, 1\}^n}x^TQx&#10;" id="245" name="Google Shape;245;p36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421" y="1784363"/>
            <a:ext cx="2880178" cy="61923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264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2. Convert QUBO → Ising Hamiltonian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81000" y="3216775"/>
            <a:ext cx="7711500" cy="15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Start with a combinatorial optimization problem (e.g., TSP, MaxCut).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Express it as a QUBO: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\{0, 1\}\ni x_i\mapsto z_i\in\{+1, -1\}" id="248" name="Google Shape;248;p36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575" y="3886262"/>
            <a:ext cx="4798874" cy="4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3. Define Cost Hamiltonian in QAOA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Ising Hamiltonian HCH_CHC​ from QUBO is used as the cost Hamiltonian.</a:t>
            </a:r>
            <a:b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QAOA alternates between:</a:t>
            </a:r>
            <a:b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Hamiltonian evolution (encode problem).</a:t>
            </a:r>
            <a:b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Mixer Hamiltonian evolution (explore solution space).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7"/>
          <p:cNvSpPr txBox="1"/>
          <p:nvPr>
            <p:ph type="title"/>
          </p:nvPr>
        </p:nvSpPr>
        <p:spPr>
          <a:xfrm>
            <a:off x="247700" y="284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4. Variational Optimization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624850" y="3542150"/>
            <a:ext cx="6912000" cy="14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a classical optimizer to tune QAOA parameters </a:t>
            </a:r>
            <a:b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Minimize expected energy</a:t>
            </a:r>
            <a:b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solution corresponds to the optimal QUBO assignment.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(\gamma, \beta)" id="258" name="Google Shape;258;p3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639" y="3542150"/>
            <a:ext cx="76613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langle\psi|H|\psi\rangle" id="259" name="Google Shape;259;p3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7474" y="3877027"/>
            <a:ext cx="2550526" cy="8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3020">
                <a:latin typeface="Montserrat"/>
                <a:ea typeface="Montserrat"/>
                <a:cs typeface="Montserrat"/>
                <a:sym typeface="Montserrat"/>
              </a:rPr>
              <a:t>Another</a:t>
            </a:r>
            <a:r>
              <a:rPr lang="en" sz="3020">
                <a:latin typeface="Montserrat"/>
                <a:ea typeface="Montserrat"/>
                <a:cs typeface="Montserrat"/>
                <a:sym typeface="Montserrat"/>
              </a:rPr>
              <a:t> Quantum Approach</a:t>
            </a:r>
            <a:endParaRPr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11700" y="1152475"/>
            <a:ext cx="8520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QUBO with 25 (&amp; later 5) qubits applied to discover minimum over all partitions of 5 patients into subsets that contain patients 1-3, choosing optimal combinations of patients from each subset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801" y="1953175"/>
            <a:ext cx="2339775" cy="13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430" y="3485825"/>
            <a:ext cx="7527133" cy="13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Montserrat"/>
                <a:ea typeface="Montserrat"/>
                <a:cs typeface="Montserrat"/>
                <a:sym typeface="Montserrat"/>
              </a:rPr>
              <a:t>Now, with 5 Qubits</a:t>
            </a:r>
            <a:endParaRPr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3224950"/>
            <a:ext cx="66865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375" y="1170125"/>
            <a:ext cx="3263258" cy="19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Classical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vs. </a:t>
            </a:r>
            <a:r>
              <a:rPr lang="en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Quantum</a:t>
            </a:r>
            <a:endParaRPr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52475"/>
            <a:ext cx="8520600" cy="28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Quantum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advantage?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As the number of patients increases, </a:t>
            </a:r>
            <a:r>
              <a:rPr lang="en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classical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algorithms will struggle: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Brute Force (O(n!))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Heuristic (Greedy) O(n^4)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A* Search (O(b</a:t>
            </a:r>
            <a:r>
              <a:rPr baseline="30000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), where b branch factor &amp; d is least depth)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Mixed Integer Linear Programming (O(2</a:t>
            </a:r>
            <a:r>
              <a:rPr baseline="30000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Via QUBO, for n binary variables, we must search over 2</a:t>
            </a:r>
            <a:r>
              <a:rPr baseline="30000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(&lt; n!) binary vectors, so O(2</a:t>
            </a:r>
            <a:r>
              <a:rPr baseline="30000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1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5334000" y="0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Hybrid</a:t>
            </a:r>
            <a:r>
              <a:rPr lang="en" sz="3020">
                <a:latin typeface="Montserrat"/>
                <a:ea typeface="Montserrat"/>
                <a:cs typeface="Montserrat"/>
                <a:sym typeface="Montserrat"/>
              </a:rPr>
              <a:t> Approach?</a:t>
            </a:r>
            <a:endParaRPr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214650" y="1139850"/>
            <a:ext cx="8520600" cy="28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Hybrid quantum reduces qubits without losing accuracy, 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combining 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classical preprocessing</a:t>
            </a:r>
            <a:r>
              <a:rPr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with </a:t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quantum optimization</a:t>
            </a:r>
            <a:r>
              <a:rPr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397000" y="260850"/>
            <a:ext cx="60324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Every Second Counts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96700" y="1319550"/>
            <a:ext cx="7228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Survival to 30 days is 19.5% when EMS arrives within 0–6 minutes, but </a:t>
            </a:r>
            <a:r>
              <a:rPr lang="en" sz="1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drops to 9.4%</a:t>
            </a: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when arrival is 10 minutes or later</a:t>
            </a:r>
            <a:endParaRPr sz="1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Each minute of delay in CPR reduces neurologically favorable 1-month survival by approximately 6.4%</a:t>
            </a:r>
            <a:r>
              <a:rPr baseline="30000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a lot</a:t>
            </a: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other cases …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27950" y="4583025"/>
            <a:ext cx="7282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aseline="30000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varying by rhythm type (e.g., 8.3% for VF/pVT)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375" y="3400200"/>
            <a:ext cx="138112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Montserrat"/>
                <a:ea typeface="Montserrat"/>
                <a:cs typeface="Montserrat"/>
                <a:sym typeface="Montserrat"/>
              </a:rPr>
              <a:t>Future Work</a:t>
            </a:r>
            <a:endParaRPr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Serve more Patients with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ess qubits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Explore High Order Binary Optimization (HUBO)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Update Distance Function to include Traffic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Citations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C3E50"/>
                </a:solidFill>
                <a:highlight>
                  <a:srgbClr val="FEF1C4"/>
                </a:highlight>
                <a:latin typeface="Montserrat"/>
                <a:ea typeface="Montserrat"/>
                <a:cs typeface="Montserrat"/>
                <a:sym typeface="Montserrat"/>
              </a:rPr>
              <a:t>[1]N. G. Bircher </a:t>
            </a:r>
            <a:r>
              <a:rPr i="1" lang="en" sz="1350">
                <a:solidFill>
                  <a:srgbClr val="2C3E50"/>
                </a:solidFill>
                <a:highlight>
                  <a:srgbClr val="FEF1C4"/>
                </a:highlight>
                <a:latin typeface="Montserrat"/>
                <a:ea typeface="Montserrat"/>
                <a:cs typeface="Montserrat"/>
                <a:sym typeface="Montserrat"/>
              </a:rPr>
              <a:t>et al.</a:t>
            </a:r>
            <a:r>
              <a:rPr lang="en" sz="1350">
                <a:solidFill>
                  <a:srgbClr val="2C3E50"/>
                </a:solidFill>
                <a:highlight>
                  <a:srgbClr val="FEF1C4"/>
                </a:highlight>
                <a:latin typeface="Montserrat"/>
                <a:ea typeface="Montserrat"/>
                <a:cs typeface="Montserrat"/>
                <a:sym typeface="Montserrat"/>
              </a:rPr>
              <a:t>, “Delays in Cardiopulmonary Resuscitation, Defibrillation, and Epinephrine Administration All Decrease Survival in In-hospital Cardiac Arrest,” </a:t>
            </a:r>
            <a:r>
              <a:rPr i="1" lang="en" sz="1350">
                <a:solidFill>
                  <a:srgbClr val="2C3E50"/>
                </a:solidFill>
                <a:highlight>
                  <a:srgbClr val="FEF1C4"/>
                </a:highlight>
                <a:latin typeface="Montserrat"/>
                <a:ea typeface="Montserrat"/>
                <a:cs typeface="Montserrat"/>
                <a:sym typeface="Montserrat"/>
              </a:rPr>
              <a:t>Anesthesiology</a:t>
            </a:r>
            <a:r>
              <a:rPr lang="en" sz="1350">
                <a:solidFill>
                  <a:srgbClr val="2C3E50"/>
                </a:solidFill>
                <a:highlight>
                  <a:srgbClr val="FEF1C4"/>
                </a:highlight>
                <a:latin typeface="Montserrat"/>
                <a:ea typeface="Montserrat"/>
                <a:cs typeface="Montserrat"/>
                <a:sym typeface="Montserrat"/>
              </a:rPr>
              <a:t>, vol. 130, no. 3, pp. 414–422, Mar. 2019, doi: https://doi.org/10.1097/aln.0000000000002563.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C3E50"/>
                </a:solidFill>
                <a:highlight>
                  <a:srgbClr val="FEF1C4"/>
                </a:highlight>
                <a:latin typeface="Montserrat"/>
                <a:ea typeface="Montserrat"/>
                <a:cs typeface="Montserrat"/>
                <a:sym typeface="Montserrat"/>
              </a:rPr>
              <a:t>J. Holmén </a:t>
            </a:r>
            <a:r>
              <a:rPr i="1" lang="en" sz="1350">
                <a:solidFill>
                  <a:srgbClr val="2C3E50"/>
                </a:solidFill>
                <a:highlight>
                  <a:srgbClr val="FEF1C4"/>
                </a:highlight>
                <a:latin typeface="Montserrat"/>
                <a:ea typeface="Montserrat"/>
                <a:cs typeface="Montserrat"/>
                <a:sym typeface="Montserrat"/>
              </a:rPr>
              <a:t>et al.</a:t>
            </a:r>
            <a:r>
              <a:rPr lang="en" sz="1350">
                <a:solidFill>
                  <a:srgbClr val="2C3E50"/>
                </a:solidFill>
                <a:highlight>
                  <a:srgbClr val="FEF1C4"/>
                </a:highlight>
                <a:latin typeface="Montserrat"/>
                <a:ea typeface="Montserrat"/>
                <a:cs typeface="Montserrat"/>
                <a:sym typeface="Montserrat"/>
              </a:rPr>
              <a:t>, “Shortening ambulance response time increases survival in out‐of‐hospital cardiac arrest,” </a:t>
            </a:r>
            <a:r>
              <a:rPr i="1" lang="en" sz="1350">
                <a:solidFill>
                  <a:srgbClr val="2C3E50"/>
                </a:solidFill>
                <a:highlight>
                  <a:srgbClr val="FEF1C4"/>
                </a:highlight>
                <a:latin typeface="Montserrat"/>
                <a:ea typeface="Montserrat"/>
                <a:cs typeface="Montserrat"/>
                <a:sym typeface="Montserrat"/>
              </a:rPr>
              <a:t>Journal of the American Heart Association</a:t>
            </a:r>
            <a:r>
              <a:rPr lang="en" sz="1350">
                <a:solidFill>
                  <a:srgbClr val="2C3E50"/>
                </a:solidFill>
                <a:highlight>
                  <a:srgbClr val="FEF1C4"/>
                </a:highlight>
                <a:latin typeface="Montserrat"/>
                <a:ea typeface="Montserrat"/>
                <a:cs typeface="Montserrat"/>
                <a:sym typeface="Montserrat"/>
              </a:rPr>
              <a:t>, vol. 9, no. 21, Nov. 2020, doi: https://doi.org/10.1161/jaha.120.017048.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C3E50"/>
                </a:solidFill>
                <a:highlight>
                  <a:srgbClr val="FEF1C4"/>
                </a:highlight>
                <a:latin typeface="Montserrat"/>
                <a:ea typeface="Montserrat"/>
                <a:cs typeface="Montserrat"/>
                <a:sym typeface="Montserrat"/>
              </a:rPr>
              <a:t>I. A.A, L. N., A. R.O, and I. J.A, “CAPACITATED VEHICLE ROUTING PROBLEM,” </a:t>
            </a:r>
            <a:r>
              <a:rPr i="1" lang="en" sz="1350">
                <a:solidFill>
                  <a:srgbClr val="2C3E50"/>
                </a:solidFill>
                <a:highlight>
                  <a:srgbClr val="FEF1C4"/>
                </a:highlight>
                <a:latin typeface="Montserrat"/>
                <a:ea typeface="Montserrat"/>
                <a:cs typeface="Montserrat"/>
                <a:sym typeface="Montserrat"/>
              </a:rPr>
              <a:t>International Journal of Research -GRANTHAALAYAH</a:t>
            </a:r>
            <a:r>
              <a:rPr lang="en" sz="1350">
                <a:solidFill>
                  <a:srgbClr val="2C3E50"/>
                </a:solidFill>
                <a:highlight>
                  <a:srgbClr val="FEF1C4"/>
                </a:highlight>
                <a:latin typeface="Montserrat"/>
                <a:ea typeface="Montserrat"/>
                <a:cs typeface="Montserrat"/>
                <a:sym typeface="Montserrat"/>
              </a:rPr>
              <a:t>, vol. 7, no. 3, pp. 310–327, Mar. 2019, doi: https://doi.org/10.29121/granthaalayah.v7.i3.2019.976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C3E50"/>
                </a:solidFill>
                <a:highlight>
                  <a:srgbClr val="FEF1C4"/>
                </a:highlight>
                <a:latin typeface="Montserrat"/>
                <a:ea typeface="Montserrat"/>
                <a:cs typeface="Montserrat"/>
                <a:sym typeface="Montserrat"/>
              </a:rPr>
              <a:t>“Capacitated Vehicle Routing Problem formulation — AIMMS How-To,” </a:t>
            </a:r>
            <a:r>
              <a:rPr i="1" lang="en" sz="1350">
                <a:solidFill>
                  <a:srgbClr val="2C3E50"/>
                </a:solidFill>
                <a:highlight>
                  <a:srgbClr val="FEF1C4"/>
                </a:highlight>
                <a:latin typeface="Montserrat"/>
                <a:ea typeface="Montserrat"/>
                <a:cs typeface="Montserrat"/>
                <a:sym typeface="Montserrat"/>
              </a:rPr>
              <a:t>how-to.aimms.com</a:t>
            </a:r>
            <a:r>
              <a:rPr lang="en" sz="1350">
                <a:solidFill>
                  <a:srgbClr val="2C3E50"/>
                </a:solidFill>
                <a:highlight>
                  <a:srgbClr val="FEF1C4"/>
                </a:highlight>
                <a:latin typeface="Montserrat"/>
                <a:ea typeface="Montserrat"/>
                <a:cs typeface="Montserrat"/>
                <a:sym typeface="Montserrat"/>
              </a:rPr>
              <a:t>. https://how-to.aimms.com/Articles/332/332-Formulation-CVRP.html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C3E50"/>
                </a:solidFill>
                <a:highlight>
                  <a:srgbClr val="FEF1C4"/>
                </a:highlight>
                <a:latin typeface="Montserrat"/>
                <a:ea typeface="Montserrat"/>
                <a:cs typeface="Montserrat"/>
                <a:sym typeface="Montserrat"/>
              </a:rPr>
              <a:t>F. Glover, G. Kochenberger, and Y. Du, “Quantum Bridge Analytics I: a tutorial on formulating and using QUBO models,” </a:t>
            </a:r>
            <a:r>
              <a:rPr i="1" lang="en" sz="1350">
                <a:solidFill>
                  <a:srgbClr val="2C3E50"/>
                </a:solidFill>
                <a:highlight>
                  <a:srgbClr val="FEF1C4"/>
                </a:highlight>
                <a:latin typeface="Montserrat"/>
                <a:ea typeface="Montserrat"/>
                <a:cs typeface="Montserrat"/>
                <a:sym typeface="Montserrat"/>
              </a:rPr>
              <a:t>4OR</a:t>
            </a:r>
            <a:r>
              <a:rPr lang="en" sz="1350">
                <a:solidFill>
                  <a:srgbClr val="2C3E50"/>
                </a:solidFill>
                <a:highlight>
                  <a:srgbClr val="FEF1C4"/>
                </a:highlight>
                <a:latin typeface="Montserrat"/>
                <a:ea typeface="Montserrat"/>
                <a:cs typeface="Montserrat"/>
                <a:sym typeface="Montserrat"/>
              </a:rPr>
              <a:t>, vol. 17, no. 4, pp. 335–371, Nov. 2019, doi: https://doi.org/10.1007/s10288-019-00424-y.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3020">
                <a:latin typeface="Montserrat"/>
                <a:ea typeface="Montserrat"/>
                <a:cs typeface="Montserrat"/>
                <a:sym typeface="Montserrat"/>
              </a:rPr>
              <a:t> of Contents</a:t>
            </a:r>
            <a:endParaRPr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Why does it matter?” &amp; problem statement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Matrix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Classical Approach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Quantum Approach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via paper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lphaL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via subsets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Quantum vs. Classical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AutoNum type="arabicPeriod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Future Directions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Emergency Patient Transportation Challenge Scenario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 patients need urgent transport to a hospital . You have 1 ambulance.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Each ambulance can make multiple trips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Maximum 3 stops per trip (3 patient per stop)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 patients must reach the hospital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Find the optimal routes that minimize total travel distance. 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733925" y="761996"/>
            <a:ext cx="4663949" cy="285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Preprocessing &amp; Mathematical Setup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55950" y="1955100"/>
            <a:ext cx="8432100" cy="21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Mathematically: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discover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shortest path on a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directed weighted graph where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location of each patient is a vertex, and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1</a:t>
            </a:r>
            <a:r>
              <a:rPr baseline="30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vertex is reserved for the location of the hospital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6695" y="1263450"/>
            <a:ext cx="2905600" cy="2485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Montserrat"/>
                <a:ea typeface="Montserrat"/>
                <a:cs typeface="Montserrat"/>
                <a:sym typeface="Montserrat"/>
              </a:rPr>
              <a:t>Cost Matrix</a:t>
            </a:r>
            <a:endParaRPr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3569475"/>
            <a:ext cx="8520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use a map API to calculate the distances between patients and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construct the cost matrix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109" y="1576125"/>
            <a:ext cx="4099800" cy="1434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descr="\left(&#10;&#10;\begin{array}{cccccc}&#10;&#10;d_{1,1}&amp;d_{1,2}&amp;d_{1,3}&amp;d_{1,4}&amp;d_{1,5}&amp;d_{1,6}\\&#10;&#10;d_{2,1}&amp;..&amp;...&amp;...&amp;...&amp;d_{2,6}\\&#10;&#10;\vdots&amp;\ddots&amp;\ddots&amp;\ddots&amp;\ddots&amp;\vdots\\&#10;&#10;\vdots&amp;\ddots&amp;\ddots&amp;\ddots&amp;\ddots&amp;\vdots\\&#10;&#10;\vdots&amp;\ddots&amp;\ddots&amp;\ddots&amp;\ddots&amp;\vdots\\&#10;&#10;d_{6,1}&amp;...&amp;...&amp;...&amp;...&amp;d_{6,6}&#10;&#10;\end{array}&#10;&#10;\right)^T&#10;&#10;" id="103" name="Google Shape;103;p19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750" y="1576125"/>
            <a:ext cx="2237732" cy="143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Montserrat"/>
                <a:ea typeface="Montserrat"/>
                <a:cs typeface="Montserrat"/>
                <a:sym typeface="Montserrat"/>
              </a:rPr>
              <a:t>Classical Approach</a:t>
            </a:r>
            <a:endParaRPr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Brute Force, 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Heuristic (Greedy), 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A* Search, 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Mixed Integer Linear Programming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Montserrat"/>
                <a:ea typeface="Montserrat"/>
                <a:cs typeface="Montserrat"/>
                <a:sym typeface="Montserrat"/>
              </a:rPr>
              <a:t>Classical Approach 1: Brute Force</a:t>
            </a:r>
            <a:endParaRPr sz="3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Going through all possible subsets.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Computationally Intensive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Combinatorial explosion!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200" y="1706974"/>
            <a:ext cx="3594099" cy="17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052" y="2841450"/>
            <a:ext cx="3438950" cy="193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