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401" r:id="rId3"/>
    <p:sldId id="402" r:id="rId4"/>
    <p:sldId id="404" r:id="rId5"/>
    <p:sldId id="406" r:id="rId6"/>
    <p:sldId id="403" r:id="rId7"/>
    <p:sldId id="405" r:id="rId8"/>
    <p:sldId id="407" r:id="rId9"/>
    <p:sldId id="408" r:id="rId10"/>
    <p:sldId id="410" r:id="rId12"/>
    <p:sldId id="409" r:id="rId13"/>
    <p:sldId id="411" r:id="rId14"/>
    <p:sldId id="412" r:id="rId15"/>
    <p:sldId id="413" r:id="rId16"/>
    <p:sldId id="415" r:id="rId17"/>
    <p:sldId id="414" r:id="rId18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31"/>
    <p:restoredTop sz="89915"/>
  </p:normalViewPr>
  <p:slideViewPr>
    <p:cSldViewPr showGuides="1">
      <p:cViewPr varScale="1">
        <p:scale>
          <a:sx n="67" d="100"/>
          <a:sy n="67" d="100"/>
        </p:scale>
        <p:origin x="149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7" Type="http://schemas.openxmlformats.org/officeDocument/2006/relationships/image" Target="../media/image23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36.wmf"/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737AB1-8C37-4CA2-A72F-38A06747BA7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模型：用一些基本元件等效放大电路的特性，而不管实际的内部结构</a:t>
            </a:r>
            <a:endParaRPr lang="zh-CN" altLang="en-US" dirty="0">
              <a:solidFill>
                <a:srgbClr val="000000"/>
              </a:solidFill>
            </a:endParaRPr>
          </a:p>
          <a:p>
            <a:pPr lvl="0"/>
            <a:endParaRPr lang="zh-CN" altLang="en-US" dirty="0"/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104AFC-0B89-49DC-A041-4C1CE5745F4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104AFC-0B89-49DC-A041-4C1CE5745F4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60499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60499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104AFC-0B89-49DC-A041-4C1CE5745F4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104AFC-0B89-49DC-A041-4C1CE5745F4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066800"/>
            <a:ext cx="4038600" cy="24526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671888"/>
            <a:ext cx="4038600" cy="2454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104AFC-0B89-49DC-A041-4C1CE5745F4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104AFC-0B89-49DC-A041-4C1CE5745F4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104AFC-0B89-49DC-A041-4C1CE5745F4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104AFC-0B89-49DC-A041-4C1CE5745F4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104AFC-0B89-49DC-A041-4C1CE5745F4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104AFC-0B89-49DC-A041-4C1CE5745F4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104AFC-0B89-49DC-A041-4C1CE5745F4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104AFC-0B89-49DC-A041-4C1CE5745F4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104AFC-0B89-49DC-A041-4C1CE5745F4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10000" y="62484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104AFC-0B89-49DC-A041-4C1CE5745F4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Line 5"/>
          <p:cNvSpPr/>
          <p:nvPr userDrawn="1"/>
        </p:nvSpPr>
        <p:spPr>
          <a:xfrm>
            <a:off x="457200" y="6248400"/>
            <a:ext cx="7315200" cy="0"/>
          </a:xfrm>
          <a:prstGeom prst="line">
            <a:avLst/>
          </a:prstGeom>
          <a:ln w="50800" cap="flat" cmpd="sng">
            <a:solidFill>
              <a:srgbClr val="33996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0" name="Line 6"/>
          <p:cNvSpPr/>
          <p:nvPr userDrawn="1"/>
        </p:nvSpPr>
        <p:spPr>
          <a:xfrm>
            <a:off x="457200" y="990600"/>
            <a:ext cx="8229600" cy="0"/>
          </a:xfrm>
          <a:prstGeom prst="line">
            <a:avLst/>
          </a:prstGeom>
          <a:ln w="50800" cap="flat" cmpd="sng">
            <a:solidFill>
              <a:srgbClr val="339966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1031" name="Picture 7" descr="44745_214208008_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858125" y="5629275"/>
            <a:ext cx="1143000" cy="11430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hyperlink" Target="ch1-2.ppt" TargetMode="Externa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wmf"/><Relationship Id="rId8" Type="http://schemas.openxmlformats.org/officeDocument/2006/relationships/oleObject" Target="../embeddings/oleObject13.bin"/><Relationship Id="rId7" Type="http://schemas.openxmlformats.org/officeDocument/2006/relationships/image" Target="../media/image19.wmf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1.bin"/><Relationship Id="rId3" Type="http://schemas.openxmlformats.org/officeDocument/2006/relationships/image" Target="../media/image17.wmf"/><Relationship Id="rId20" Type="http://schemas.openxmlformats.org/officeDocument/2006/relationships/vmlDrawing" Target="../drawings/vmlDrawing5.vml"/><Relationship Id="rId2" Type="http://schemas.openxmlformats.org/officeDocument/2006/relationships/oleObject" Target="../embeddings/oleObject10.bin"/><Relationship Id="rId19" Type="http://schemas.openxmlformats.org/officeDocument/2006/relationships/slideLayout" Target="../slideLayouts/slideLayout6.xml"/><Relationship Id="rId18" Type="http://schemas.openxmlformats.org/officeDocument/2006/relationships/audio" Target="../media/audio1.wav"/><Relationship Id="rId17" Type="http://schemas.openxmlformats.org/officeDocument/2006/relationships/image" Target="../media/image24.wmf"/><Relationship Id="rId16" Type="http://schemas.openxmlformats.org/officeDocument/2006/relationships/oleObject" Target="../embeddings/oleObject17.bin"/><Relationship Id="rId15" Type="http://schemas.openxmlformats.org/officeDocument/2006/relationships/image" Target="../media/image23.wmf"/><Relationship Id="rId14" Type="http://schemas.openxmlformats.org/officeDocument/2006/relationships/oleObject" Target="../embeddings/oleObject16.bin"/><Relationship Id="rId13" Type="http://schemas.openxmlformats.org/officeDocument/2006/relationships/image" Target="../media/image22.wmf"/><Relationship Id="rId12" Type="http://schemas.openxmlformats.org/officeDocument/2006/relationships/oleObject" Target="../embeddings/oleObject15.bin"/><Relationship Id="rId11" Type="http://schemas.openxmlformats.org/officeDocument/2006/relationships/image" Target="../media/image21.wmf"/><Relationship Id="rId10" Type="http://schemas.openxmlformats.org/officeDocument/2006/relationships/oleObject" Target="../embeddings/oleObject14.bin"/><Relationship Id="rId1" Type="http://schemas.openxmlformats.org/officeDocument/2006/relationships/hyperlink" Target="ch1-2.ppt" TargetMode="Externa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6.vml"/><Relationship Id="rId6" Type="http://schemas.openxmlformats.org/officeDocument/2006/relationships/slideLayout" Target="../slideLayouts/slideLayout6.xml"/><Relationship Id="rId5" Type="http://schemas.openxmlformats.org/officeDocument/2006/relationships/audio" Target="../media/audio1.wav"/><Relationship Id="rId4" Type="http://schemas.openxmlformats.org/officeDocument/2006/relationships/image" Target="../media/image27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26.jpeg"/><Relationship Id="rId1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6.xml"/><Relationship Id="rId4" Type="http://schemas.openxmlformats.org/officeDocument/2006/relationships/audio" Target="../media/audio1.wav"/><Relationship Id="rId3" Type="http://schemas.openxmlformats.org/officeDocument/2006/relationships/image" Target="../media/image29.wmf"/><Relationship Id="rId2" Type="http://schemas.openxmlformats.org/officeDocument/2006/relationships/oleObject" Target="../embeddings/oleObject19.bin"/><Relationship Id="rId1" Type="http://schemas.openxmlformats.org/officeDocument/2006/relationships/image" Target="../media/image28.jpe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6.xml"/><Relationship Id="rId4" Type="http://schemas.openxmlformats.org/officeDocument/2006/relationships/audio" Target="../media/audio1.wav"/><Relationship Id="rId3" Type="http://schemas.openxmlformats.org/officeDocument/2006/relationships/image" Target="../media/image31.jpeg"/><Relationship Id="rId2" Type="http://schemas.openxmlformats.org/officeDocument/2006/relationships/image" Target="../media/image30.wmf"/><Relationship Id="rId1" Type="http://schemas.openxmlformats.org/officeDocument/2006/relationships/oleObject" Target="../embeddings/oleObject20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.wmf"/><Relationship Id="rId8" Type="http://schemas.openxmlformats.org/officeDocument/2006/relationships/oleObject" Target="../embeddings/oleObject24.bin"/><Relationship Id="rId7" Type="http://schemas.openxmlformats.org/officeDocument/2006/relationships/image" Target="../media/image35.wmf"/><Relationship Id="rId6" Type="http://schemas.openxmlformats.org/officeDocument/2006/relationships/oleObject" Target="../embeddings/oleObject23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2.bin"/><Relationship Id="rId3" Type="http://schemas.openxmlformats.org/officeDocument/2006/relationships/image" Target="../media/image33.wmf"/><Relationship Id="rId2" Type="http://schemas.openxmlformats.org/officeDocument/2006/relationships/oleObject" Target="../embeddings/oleObject21.bin"/><Relationship Id="rId12" Type="http://schemas.openxmlformats.org/officeDocument/2006/relationships/vmlDrawing" Target="../drawings/vmlDrawing9.vml"/><Relationship Id="rId11" Type="http://schemas.openxmlformats.org/officeDocument/2006/relationships/slideLayout" Target="../slideLayouts/slideLayout6.xml"/><Relationship Id="rId10" Type="http://schemas.openxmlformats.org/officeDocument/2006/relationships/audio" Target="../media/audio1.wav"/><Relationship Id="rId1" Type="http://schemas.openxmlformats.org/officeDocument/2006/relationships/image" Target="../media/image3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jpeg"/><Relationship Id="rId1" Type="http://schemas.openxmlformats.org/officeDocument/2006/relationships/hyperlink" Target="ch1-2.ppt" TargetMode="Externa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audio" Target="../media/audio1.wav"/><Relationship Id="rId8" Type="http://schemas.openxmlformats.org/officeDocument/2006/relationships/image" Target="../media/image10.w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7.wmf"/><Relationship Id="rId11" Type="http://schemas.openxmlformats.org/officeDocument/2006/relationships/vmlDrawing" Target="../drawings/vmlDrawing2.vml"/><Relationship Id="rId10" Type="http://schemas.openxmlformats.org/officeDocument/2006/relationships/slideLayout" Target="../slideLayouts/slideLayout6.xml"/><Relationship Id="rId1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6.xml"/><Relationship Id="rId6" Type="http://schemas.openxmlformats.org/officeDocument/2006/relationships/audio" Target="../media/audio1.wav"/><Relationship Id="rId5" Type="http://schemas.openxmlformats.org/officeDocument/2006/relationships/image" Target="../media/image13.wmf"/><Relationship Id="rId4" Type="http://schemas.openxmlformats.org/officeDocument/2006/relationships/oleObject" Target="../embeddings/oleObject7.bin"/><Relationship Id="rId3" Type="http://schemas.openxmlformats.org/officeDocument/2006/relationships/image" Target="../media/image12.wmf"/><Relationship Id="rId2" Type="http://schemas.openxmlformats.org/officeDocument/2006/relationships/oleObject" Target="../embeddings/oleObject6.bin"/><Relationship Id="rId1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6.xml"/><Relationship Id="rId6" Type="http://schemas.openxmlformats.org/officeDocument/2006/relationships/audio" Target="../media/audio1.wav"/><Relationship Id="rId5" Type="http://schemas.openxmlformats.org/officeDocument/2006/relationships/image" Target="../media/image16.wmf"/><Relationship Id="rId4" Type="http://schemas.openxmlformats.org/officeDocument/2006/relationships/oleObject" Target="../embeddings/oleObject9.bin"/><Relationship Id="rId3" Type="http://schemas.openxmlformats.org/officeDocument/2006/relationships/image" Target="../media/image15.wmf"/><Relationship Id="rId2" Type="http://schemas.openxmlformats.org/officeDocument/2006/relationships/oleObject" Target="../embeddings/oleObject8.bin"/><Relationship Id="rId1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第一章 绪论</a:t>
            </a:r>
            <a:endParaRPr lang="zh-CN" altLang="en-US" dirty="0"/>
          </a:p>
        </p:txBody>
      </p:sp>
      <p:sp>
        <p:nvSpPr>
          <p:cNvPr id="9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990600" y="1787525"/>
            <a:ext cx="6019800" cy="59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1.1  </a:t>
            </a:r>
            <a:r>
              <a:rPr kumimoji="1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电子系统</a:t>
            </a:r>
            <a:endParaRPr kumimoji="1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1" name="Text Box 4">
            <a:hlinkClick r:id="rId1" action="ppaction://hlinkpres?slideindex=1&amp;slidetitle="/>
          </p:cNvPr>
          <p:cNvSpPr txBox="1">
            <a:spLocks noChangeArrowheads="1"/>
          </p:cNvSpPr>
          <p:nvPr/>
        </p:nvSpPr>
        <p:spPr bwMode="auto">
          <a:xfrm>
            <a:off x="990600" y="3263900"/>
            <a:ext cx="67056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1.3  </a:t>
            </a:r>
            <a:r>
              <a:rPr kumimoji="1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放大电路的基本概念</a:t>
            </a:r>
            <a:endParaRPr kumimoji="1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2" name="Text Box 1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990600" y="2525713"/>
            <a:ext cx="6019800" cy="59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1.2  </a:t>
            </a:r>
            <a:r>
              <a:rPr kumimoji="1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信号及其分类</a:t>
            </a:r>
            <a:endParaRPr kumimoji="1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4" name="Text Box 15">
            <a:hlinkClick r:id="rId1" action="ppaction://hlinkpres?slideindex=1&amp;slidetitle="/>
          </p:cNvPr>
          <p:cNvSpPr txBox="1">
            <a:spLocks noChangeArrowheads="1"/>
          </p:cNvSpPr>
          <p:nvPr/>
        </p:nvSpPr>
        <p:spPr bwMode="auto">
          <a:xfrm>
            <a:off x="990600" y="4054475"/>
            <a:ext cx="67056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1.4  </a:t>
            </a:r>
            <a:r>
              <a:rPr kumimoji="1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放大电路的主要性能指标</a:t>
            </a:r>
            <a:endParaRPr kumimoji="1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第一章 绪论</a:t>
            </a:r>
            <a:endParaRPr lang="zh-CN" altLang="en-US" dirty="0"/>
          </a:p>
        </p:txBody>
      </p:sp>
      <p:sp>
        <p:nvSpPr>
          <p:cNvPr id="18" name="Text Box 15">
            <a:hlinkClick r:id="rId1" action="ppaction://hlinkpres?slideindex=1&amp;slidetitle="/>
          </p:cNvPr>
          <p:cNvSpPr txBox="1">
            <a:spLocks noChangeArrowheads="1"/>
          </p:cNvSpPr>
          <p:nvPr/>
        </p:nvSpPr>
        <p:spPr bwMode="auto">
          <a:xfrm>
            <a:off x="452438" y="1112838"/>
            <a:ext cx="67056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1.4  </a:t>
            </a:r>
            <a:r>
              <a:rPr kumimoji="1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放大电路的主要性能指标</a:t>
            </a:r>
            <a:endParaRPr kumimoji="1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9" name="Rectangle 7"/>
          <p:cNvSpPr/>
          <p:nvPr/>
        </p:nvSpPr>
        <p:spPr>
          <a:xfrm>
            <a:off x="530225" y="1752600"/>
            <a:ext cx="2449513" cy="46196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buClr>
                <a:srgbClr val="0000FF"/>
              </a:buClr>
              <a:buSzPct val="85000"/>
              <a:buFont typeface="Monotype Sorts"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一、增益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Rectangle 8"/>
          <p:cNvSpPr/>
          <p:nvPr/>
        </p:nvSpPr>
        <p:spPr>
          <a:xfrm>
            <a:off x="971550" y="2149475"/>
            <a:ext cx="7599363" cy="9683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buClr>
                <a:srgbClr val="0000FF"/>
              </a:buClr>
              <a:buSzPct val="85000"/>
              <a:buFont typeface="Monotype Sorts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反映放大电路在输入信号控制下，将供电电源能量转换为输出信号能量的能力。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" name="Rectangle 9"/>
          <p:cNvSpPr/>
          <p:nvPr/>
        </p:nvSpPr>
        <p:spPr>
          <a:xfrm>
            <a:off x="644525" y="4156075"/>
            <a:ext cx="874713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buClr>
                <a:srgbClr val="0000FF"/>
              </a:buClr>
              <a:buSzPct val="85000"/>
              <a:buFont typeface="Monotype Sorts"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其中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2" name="Object 10"/>
          <p:cNvGraphicFramePr>
            <a:graphicFrameLocks noChangeAspect="1"/>
          </p:cNvGraphicFramePr>
          <p:nvPr/>
        </p:nvGraphicFramePr>
        <p:xfrm>
          <a:off x="682625" y="4872038"/>
          <a:ext cx="38893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2" imgW="1930400" imgH="254000" progId="Equation.3">
                  <p:embed/>
                </p:oleObj>
              </mc:Choice>
              <mc:Fallback>
                <p:oleObj name="" r:id="rId2" imgW="1930400" imgH="2540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2625" y="4872038"/>
                        <a:ext cx="3889375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1"/>
          <p:cNvSpPr/>
          <p:nvPr/>
        </p:nvSpPr>
        <p:spPr>
          <a:xfrm>
            <a:off x="609600" y="3386138"/>
            <a:ext cx="1563688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buClr>
                <a:srgbClr val="0000FF"/>
              </a:buClr>
              <a:buSzPct val="85000"/>
              <a:buFont typeface="Monotype Sorts"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四种增益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4" name="Object 12"/>
          <p:cNvGraphicFramePr>
            <a:graphicFrameLocks noChangeAspect="1"/>
          </p:cNvGraphicFramePr>
          <p:nvPr/>
        </p:nvGraphicFramePr>
        <p:xfrm>
          <a:off x="2133600" y="3171825"/>
          <a:ext cx="110490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4" imgW="546100" imgH="444500" progId="Equation.3">
                  <p:embed/>
                </p:oleObj>
              </mc:Choice>
              <mc:Fallback>
                <p:oleObj name="" r:id="rId4" imgW="546100" imgH="4445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33600" y="3171825"/>
                        <a:ext cx="1104900" cy="887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3"/>
          <p:cNvGraphicFramePr>
            <a:graphicFrameLocks noChangeAspect="1"/>
          </p:cNvGraphicFramePr>
          <p:nvPr/>
        </p:nvGraphicFramePr>
        <p:xfrm>
          <a:off x="3621088" y="3171825"/>
          <a:ext cx="100012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6" imgW="495300" imgH="444500" progId="Equation.3">
                  <p:embed/>
                </p:oleObj>
              </mc:Choice>
              <mc:Fallback>
                <p:oleObj name="" r:id="rId6" imgW="495300" imgH="4445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21088" y="3171825"/>
                        <a:ext cx="1000125" cy="887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4"/>
          <p:cNvGraphicFramePr>
            <a:graphicFrameLocks noChangeAspect="1"/>
          </p:cNvGraphicFramePr>
          <p:nvPr/>
        </p:nvGraphicFramePr>
        <p:xfrm>
          <a:off x="5018088" y="3171825"/>
          <a:ext cx="1077912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8" imgW="533400" imgH="444500" progId="Equation.3">
                  <p:embed/>
                </p:oleObj>
              </mc:Choice>
              <mc:Fallback>
                <p:oleObj name="" r:id="rId8" imgW="533400" imgH="4445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18088" y="3171825"/>
                        <a:ext cx="1077912" cy="887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5"/>
          <p:cNvGraphicFramePr>
            <a:graphicFrameLocks noChangeAspect="1"/>
          </p:cNvGraphicFramePr>
          <p:nvPr/>
        </p:nvGraphicFramePr>
        <p:xfrm>
          <a:off x="6469063" y="3171825"/>
          <a:ext cx="107950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0" imgW="533400" imgH="444500" progId="Equation.3">
                  <p:embed/>
                </p:oleObj>
              </mc:Choice>
              <mc:Fallback>
                <p:oleObj name="" r:id="rId10" imgW="533400" imgH="4445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469063" y="3171825"/>
                        <a:ext cx="1079500" cy="887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16"/>
          <p:cNvGrpSpPr/>
          <p:nvPr/>
        </p:nvGrpSpPr>
        <p:grpSpPr>
          <a:xfrm>
            <a:off x="1308100" y="4156075"/>
            <a:ext cx="3949700" cy="465138"/>
            <a:chOff x="831" y="2234"/>
            <a:chExt cx="2488" cy="293"/>
          </a:xfrm>
        </p:grpSpPr>
        <p:graphicFrame>
          <p:nvGraphicFramePr>
            <p:cNvPr id="13328" name="Object 17"/>
            <p:cNvGraphicFramePr>
              <a:graphicFrameLocks noChangeAspect="1"/>
            </p:cNvGraphicFramePr>
            <p:nvPr/>
          </p:nvGraphicFramePr>
          <p:xfrm>
            <a:off x="831" y="2238"/>
            <a:ext cx="600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12" imgW="469900" imgH="228600" progId="Equation.3">
                    <p:embed/>
                  </p:oleObj>
                </mc:Choice>
                <mc:Fallback>
                  <p:oleObj name="" r:id="rId12" imgW="469900" imgH="228600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831" y="2238"/>
                          <a:ext cx="600" cy="2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9" name="Rectangle 18"/>
            <p:cNvSpPr/>
            <p:nvPr/>
          </p:nvSpPr>
          <p:spPr>
            <a:xfrm>
              <a:off x="1446" y="2234"/>
              <a:ext cx="1873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20000"/>
                </a:lnSpc>
                <a:buClr>
                  <a:srgbClr val="0000FF"/>
                </a:buClr>
                <a:buSzPct val="85000"/>
                <a:buFont typeface="Monotype Sorts"/>
                <a:buNone/>
              </a:pPr>
              <a:r>
                <a:rPr lang="zh-CN" altLang="en-US" sz="20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常用分贝（</a:t>
              </a:r>
              <a:r>
                <a:rPr lang="en-US" altLang="zh-CN" sz="20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dB</a:t>
              </a:r>
              <a:r>
                <a:rPr lang="zh-CN" altLang="en-US" sz="20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）表示。</a:t>
              </a:r>
              <a:endPara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31" name="Object 19"/>
          <p:cNvGraphicFramePr>
            <a:graphicFrameLocks noChangeAspect="1"/>
          </p:cNvGraphicFramePr>
          <p:nvPr/>
        </p:nvGraphicFramePr>
        <p:xfrm>
          <a:off x="4800600" y="4872038"/>
          <a:ext cx="38385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4" imgW="1905000" imgH="254000" progId="Equation.3">
                  <p:embed/>
                </p:oleObj>
              </mc:Choice>
              <mc:Fallback>
                <p:oleObj name="" r:id="rId14" imgW="1905000" imgH="2540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800600" y="4872038"/>
                        <a:ext cx="3838575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0"/>
          <p:cNvGraphicFramePr>
            <a:graphicFrameLocks noChangeAspect="1"/>
          </p:cNvGraphicFramePr>
          <p:nvPr/>
        </p:nvGraphicFramePr>
        <p:xfrm>
          <a:off x="682625" y="5588000"/>
          <a:ext cx="38639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6" imgW="1917065" imgH="215900" progId="Equation.3">
                  <p:embed/>
                </p:oleObj>
              </mc:Choice>
              <mc:Fallback>
                <p:oleObj name="" r:id="rId16" imgW="1917065" imgH="2159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82625" y="5588000"/>
                        <a:ext cx="386397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8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8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8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8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8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8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8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8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8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8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8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第一章 绪论</a:t>
            </a:r>
            <a:endParaRPr lang="zh-CN" altLang="en-US" dirty="0"/>
          </a:p>
        </p:txBody>
      </p:sp>
      <p:sp>
        <p:nvSpPr>
          <p:cNvPr id="19" name="Rectangle 7"/>
          <p:cNvSpPr/>
          <p:nvPr/>
        </p:nvSpPr>
        <p:spPr>
          <a:xfrm>
            <a:off x="519113" y="1306513"/>
            <a:ext cx="2449512" cy="46196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buClr>
                <a:srgbClr val="0000FF"/>
              </a:buClr>
              <a:buSzPct val="85000"/>
              <a:buFont typeface="Monotype Sorts"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二、输入电阻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3" name="Picture 9" descr="未标题-2 拷贝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113" y="2008188"/>
            <a:ext cx="4144962" cy="21066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" name="Picture 10" descr="未标题-2 拷贝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111375"/>
            <a:ext cx="4068763" cy="185102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5" name="Object 6"/>
          <p:cNvGraphicFramePr>
            <a:graphicFrameLocks noChangeAspect="1"/>
          </p:cNvGraphicFramePr>
          <p:nvPr/>
        </p:nvGraphicFramePr>
        <p:xfrm>
          <a:off x="3546475" y="4600575"/>
          <a:ext cx="1025525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3" imgW="508000" imgH="444500" progId="Equation.3">
                  <p:embed/>
                </p:oleObj>
              </mc:Choice>
              <mc:Fallback>
                <p:oleObj name="" r:id="rId3" imgW="508000" imgH="4445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46475" y="4600575"/>
                        <a:ext cx="1025525" cy="884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11"/>
          <p:cNvSpPr/>
          <p:nvPr/>
        </p:nvSpPr>
        <p:spPr>
          <a:xfrm>
            <a:off x="2222500" y="4770438"/>
            <a:ext cx="1109663" cy="53498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buClr>
                <a:srgbClr val="0000FF"/>
              </a:buClr>
              <a:buSzPct val="85000"/>
              <a:buFont typeface="Monotype Sorts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定义：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第一章 绪论</a:t>
            </a:r>
            <a:endParaRPr lang="zh-CN" altLang="en-US" dirty="0"/>
          </a:p>
        </p:txBody>
      </p:sp>
      <p:sp>
        <p:nvSpPr>
          <p:cNvPr id="19" name="Rectangle 7"/>
          <p:cNvSpPr/>
          <p:nvPr/>
        </p:nvSpPr>
        <p:spPr>
          <a:xfrm>
            <a:off x="533400" y="1295400"/>
            <a:ext cx="2449513" cy="46196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buClr>
                <a:srgbClr val="0000FF"/>
              </a:buClr>
              <a:buSzPct val="85000"/>
              <a:buFont typeface="Monotype Sorts"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三、输出电阻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10" descr="未标题-2 拷贝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9888" y="2201863"/>
            <a:ext cx="5133975" cy="20955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3363913" y="4495800"/>
          <a:ext cx="2122487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2" imgW="1054100" imgH="444500" progId="Equation.3">
                  <p:embed/>
                </p:oleObj>
              </mc:Choice>
              <mc:Fallback>
                <p:oleObj name="" r:id="rId2" imgW="1054100" imgH="4445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63913" y="4495800"/>
                        <a:ext cx="2122487" cy="885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9"/>
          <p:cNvSpPr/>
          <p:nvPr/>
        </p:nvSpPr>
        <p:spPr>
          <a:xfrm>
            <a:off x="2362200" y="5580063"/>
            <a:ext cx="5197475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buClr>
                <a:srgbClr val="0000FF"/>
              </a:buClr>
              <a:buSzPct val="85000"/>
              <a:buFont typeface="Monotype Sorts"/>
              <a:buNone/>
            </a:pPr>
            <a:r>
              <a:rPr lang="zh-CN" altLang="en-US" sz="2000" b="1" dirty="0">
                <a:solidFill>
                  <a:srgbClr val="CC0066"/>
                </a:solidFill>
                <a:latin typeface="宋体" panose="02010600030101010101" pitchFamily="2" charset="-122"/>
              </a:rPr>
              <a:t>注意：输入、输出电阻为交流电阻</a:t>
            </a:r>
            <a:endParaRPr lang="zh-CN" altLang="en-US" sz="20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11"/>
          <p:cNvSpPr/>
          <p:nvPr/>
        </p:nvSpPr>
        <p:spPr>
          <a:xfrm>
            <a:off x="2322513" y="4641850"/>
            <a:ext cx="1109662" cy="5365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buClr>
                <a:srgbClr val="0000FF"/>
              </a:buClr>
              <a:buSzPct val="85000"/>
              <a:buFont typeface="Monotype Sorts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定义：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第一章 绪论</a:t>
            </a:r>
            <a:endParaRPr lang="zh-CN" altLang="en-US" dirty="0"/>
          </a:p>
        </p:txBody>
      </p:sp>
      <p:sp>
        <p:nvSpPr>
          <p:cNvPr id="19" name="Rectangle 7"/>
          <p:cNvSpPr/>
          <p:nvPr/>
        </p:nvSpPr>
        <p:spPr>
          <a:xfrm>
            <a:off x="533400" y="1295400"/>
            <a:ext cx="3352800" cy="46196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buClr>
                <a:srgbClr val="0000FF"/>
              </a:buClr>
              <a:buSzPct val="85000"/>
              <a:buFont typeface="Monotype Sorts"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四、频率响应与带宽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773113" y="1905000"/>
            <a:ext cx="7597775" cy="95726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50000"/>
              </a:lnSpc>
              <a:buClr>
                <a:srgbClr val="0000FF"/>
              </a:buClr>
              <a:buSzPct val="85000"/>
              <a:buFont typeface="Monotype Sorts"/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000" b="1" dirty="0">
                <a:solidFill>
                  <a:srgbClr val="0000CC"/>
                </a:solidFill>
                <a:latin typeface="宋体" panose="02010600030101010101" pitchFamily="2" charset="-122"/>
              </a:rPr>
              <a:t>频率响应：在输入为正弦信号情况下，输出随输入信号频率连续变化的稳态响应。</a:t>
            </a:r>
            <a:endParaRPr lang="zh-CN" altLang="en-US" sz="20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" name="Object 14"/>
          <p:cNvGraphicFramePr>
            <a:graphicFrameLocks noChangeAspect="1"/>
          </p:cNvGraphicFramePr>
          <p:nvPr/>
        </p:nvGraphicFramePr>
        <p:xfrm>
          <a:off x="1981200" y="3124200"/>
          <a:ext cx="26670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1143000" imgH="228600" progId="Equation.3">
                  <p:embed/>
                </p:oleObj>
              </mc:Choice>
              <mc:Fallback>
                <p:oleObj name="" r:id="rId1" imgW="1143000" imgH="2286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81200" y="3124200"/>
                        <a:ext cx="2667000" cy="528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4038600"/>
            <a:ext cx="8013700" cy="1752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第一章 绪论</a:t>
            </a:r>
            <a:endParaRPr lang="zh-CN" altLang="en-US" dirty="0"/>
          </a:p>
        </p:txBody>
      </p:sp>
      <p:sp>
        <p:nvSpPr>
          <p:cNvPr id="19" name="Rectangle 7"/>
          <p:cNvSpPr/>
          <p:nvPr/>
        </p:nvSpPr>
        <p:spPr>
          <a:xfrm>
            <a:off x="533400" y="1295400"/>
            <a:ext cx="3352800" cy="46196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buClr>
                <a:srgbClr val="0000FF"/>
              </a:buClr>
              <a:buSzPct val="85000"/>
              <a:buFont typeface="Monotype Sorts"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四、频率响应与带宽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773113" y="1905000"/>
            <a:ext cx="7597775" cy="10160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50000"/>
              </a:lnSpc>
              <a:buClr>
                <a:srgbClr val="0000FF"/>
              </a:buClr>
              <a:buSzPct val="85000"/>
              <a:buFont typeface="Monotype Sorts"/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000" b="1" dirty="0">
                <a:solidFill>
                  <a:srgbClr val="0000CC"/>
                </a:solidFill>
                <a:latin typeface="宋体" panose="02010600030101010101" pitchFamily="2" charset="-122"/>
              </a:rPr>
              <a:t>波特图：横坐标用频率</a:t>
            </a:r>
            <a:r>
              <a:rPr lang="en-US" altLang="zh-CN" sz="2000" b="1" dirty="0">
                <a:solidFill>
                  <a:srgbClr val="0000CC"/>
                </a:solidFill>
                <a:latin typeface="宋体" panose="02010600030101010101" pitchFamily="2" charset="-122"/>
              </a:rPr>
              <a:t>f</a:t>
            </a:r>
            <a:r>
              <a:rPr lang="zh-CN" altLang="en-US" sz="2000" b="1" dirty="0">
                <a:solidFill>
                  <a:srgbClr val="0000CC"/>
                </a:solidFill>
                <a:latin typeface="宋体" panose="02010600030101010101" pitchFamily="2" charset="-122"/>
              </a:rPr>
              <a:t>表示，纵坐标放大倍数用对数即</a:t>
            </a:r>
            <a:r>
              <a:rPr lang="en-US" altLang="zh-CN" sz="2000" b="1" dirty="0">
                <a:solidFill>
                  <a:srgbClr val="0000CC"/>
                </a:solidFill>
                <a:latin typeface="宋体" panose="02010600030101010101" pitchFamily="2" charset="-122"/>
              </a:rPr>
              <a:t>db</a:t>
            </a:r>
            <a:r>
              <a:rPr lang="zh-CN" altLang="en-US" sz="2000" b="1" dirty="0">
                <a:solidFill>
                  <a:srgbClr val="0000CC"/>
                </a:solidFill>
                <a:latin typeface="宋体" panose="02010600030101010101" pitchFamily="2" charset="-122"/>
              </a:rPr>
              <a:t>表示。</a:t>
            </a:r>
            <a:endParaRPr lang="zh-CN" altLang="en-US" sz="20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" name="Picture 16" descr="未标题-2 拷贝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200" y="2581275"/>
            <a:ext cx="5294313" cy="258762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7" name="Object 11"/>
          <p:cNvGraphicFramePr>
            <a:graphicFrameLocks noChangeAspect="1"/>
          </p:cNvGraphicFramePr>
          <p:nvPr/>
        </p:nvGraphicFramePr>
        <p:xfrm>
          <a:off x="1192213" y="5110163"/>
          <a:ext cx="203517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2" imgW="1116965" imgH="203200" progId="Equation.3">
                  <p:embed/>
                </p:oleObj>
              </mc:Choice>
              <mc:Fallback>
                <p:oleObj name="" r:id="rId2" imgW="1116965" imgH="2032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92213" y="5110163"/>
                        <a:ext cx="2035175" cy="365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3"/>
          <p:cNvGraphicFramePr>
            <a:graphicFrameLocks noChangeAspect="1"/>
          </p:cNvGraphicFramePr>
          <p:nvPr/>
        </p:nvGraphicFramePr>
        <p:xfrm>
          <a:off x="3843338" y="5095875"/>
          <a:ext cx="203517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4" imgW="1116965" imgH="203200" progId="Equation.3">
                  <p:embed/>
                </p:oleObj>
              </mc:Choice>
              <mc:Fallback>
                <p:oleObj name="" r:id="rId4" imgW="1116965" imgH="2032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43338" y="5095875"/>
                        <a:ext cx="2035175" cy="365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4"/>
          <p:cNvGraphicFramePr>
            <a:graphicFrameLocks noChangeAspect="1"/>
          </p:cNvGraphicFramePr>
          <p:nvPr/>
        </p:nvGraphicFramePr>
        <p:xfrm>
          <a:off x="1192213" y="5662613"/>
          <a:ext cx="3144837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6" imgW="1726565" imgH="203200" progId="Equation.3">
                  <p:embed/>
                </p:oleObj>
              </mc:Choice>
              <mc:Fallback>
                <p:oleObj name="" r:id="rId6" imgW="1726565" imgH="2032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213" y="5662613"/>
                        <a:ext cx="3144837" cy="365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5"/>
          <p:cNvGraphicFramePr>
            <a:graphicFrameLocks noChangeAspect="1"/>
          </p:cNvGraphicFramePr>
          <p:nvPr/>
        </p:nvGraphicFramePr>
        <p:xfrm>
          <a:off x="4724400" y="5662613"/>
          <a:ext cx="2773363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8" imgW="1524000" imgH="203200" progId="Equation.3">
                  <p:embed/>
                </p:oleObj>
              </mc:Choice>
              <mc:Fallback>
                <p:oleObj name="" r:id="rId8" imgW="1524000" imgH="2032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24400" y="5662613"/>
                        <a:ext cx="2773363" cy="365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第一章 绪论</a:t>
            </a:r>
            <a:endParaRPr lang="zh-CN" altLang="en-US" dirty="0"/>
          </a:p>
        </p:txBody>
      </p:sp>
      <p:sp>
        <p:nvSpPr>
          <p:cNvPr id="19" name="Rectangle 7"/>
          <p:cNvSpPr/>
          <p:nvPr/>
        </p:nvSpPr>
        <p:spPr>
          <a:xfrm>
            <a:off x="533400" y="1295400"/>
            <a:ext cx="3352800" cy="46196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buClr>
                <a:srgbClr val="0000FF"/>
              </a:buClr>
              <a:buSzPct val="85000"/>
              <a:buFont typeface="Monotype Sorts"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五、非线性失真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6"/>
          <p:cNvSpPr/>
          <p:nvPr/>
        </p:nvSpPr>
        <p:spPr>
          <a:xfrm>
            <a:off x="685800" y="2098675"/>
            <a:ext cx="5478463" cy="53498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buClr>
                <a:srgbClr val="0000FF"/>
              </a:buClr>
              <a:buSzPct val="85000"/>
              <a:buFont typeface="Monotype Sorts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</a:t>
            </a:r>
            <a:r>
              <a:rPr lang="zh-CN" altLang="en-US" sz="2400" dirty="0">
                <a:latin typeface="宋体" panose="02010600030101010101" pitchFamily="2" charset="-122"/>
              </a:rPr>
              <a:t>由元器件非线性特性引起的失真。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第一章 绪论</a:t>
            </a:r>
            <a:endParaRPr lang="zh-CN" altLang="en-US" dirty="0"/>
          </a:p>
        </p:txBody>
      </p:sp>
      <p:sp>
        <p:nvSpPr>
          <p:cNvPr id="4099" name="矩形 1"/>
          <p:cNvSpPr/>
          <p:nvPr/>
        </p:nvSpPr>
        <p:spPr>
          <a:xfrm>
            <a:off x="838200" y="1828800"/>
            <a:ext cx="746760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00FF"/>
              </a:buClr>
              <a:buSzPct val="85000"/>
              <a:buFont typeface="Monotype Sorts"/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      由若干相互连接，相互作用的基本电路组成的具有特定功能的电路整体，称为电子系统。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10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438150" y="1371600"/>
            <a:ext cx="6019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1.1  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电子系统</a:t>
            </a:r>
            <a:endParaRPr kumimoji="1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pic>
        <p:nvPicPr>
          <p:cNvPr id="4101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0" y="3009900"/>
            <a:ext cx="5411788" cy="3162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第一章 绪论</a:t>
            </a:r>
            <a:endParaRPr lang="zh-CN" altLang="en-US" dirty="0"/>
          </a:p>
        </p:txBody>
      </p:sp>
      <p:sp>
        <p:nvSpPr>
          <p:cNvPr id="5123" name="矩形 1"/>
          <p:cNvSpPr/>
          <p:nvPr/>
        </p:nvSpPr>
        <p:spPr>
          <a:xfrm>
            <a:off x="685800" y="2251075"/>
            <a:ext cx="7467600" cy="508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00FF"/>
              </a:buClr>
              <a:buSzPct val="85000"/>
              <a:buFont typeface="Monotype Sorts"/>
              <a:buNone/>
            </a:pPr>
            <a:r>
              <a:rPr lang="zh-CN" altLang="en-US" sz="1800" b="1" dirty="0">
                <a:solidFill>
                  <a:srgbClr val="000000"/>
                </a:solidFill>
              </a:rPr>
              <a:t>   </a:t>
            </a:r>
            <a:endParaRPr lang="zh-CN" altLang="en-US" sz="1800" b="1" dirty="0">
              <a:solidFill>
                <a:srgbClr val="000000"/>
              </a:solidFill>
            </a:endParaRPr>
          </a:p>
        </p:txBody>
      </p:sp>
      <p:sp>
        <p:nvSpPr>
          <p:cNvPr id="6" name="Text Box 1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08013" y="1301750"/>
            <a:ext cx="6019800" cy="59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1.2  </a:t>
            </a:r>
            <a:r>
              <a:rPr kumimoji="1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信号的分类</a:t>
            </a:r>
            <a:endParaRPr kumimoji="1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7" name="矩形 1"/>
          <p:cNvSpPr/>
          <p:nvPr/>
        </p:nvSpPr>
        <p:spPr>
          <a:xfrm>
            <a:off x="914400" y="2049463"/>
            <a:ext cx="7467600" cy="657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00FF"/>
              </a:buClr>
              <a:buSzPct val="85000"/>
              <a:buFont typeface="Monotype Sorts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  信号：即信息的载体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6"/>
          <p:cNvSpPr/>
          <p:nvPr/>
        </p:nvSpPr>
        <p:spPr>
          <a:xfrm>
            <a:off x="1141413" y="4800600"/>
            <a:ext cx="6859587" cy="6096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buClr>
                <a:srgbClr val="0000FF"/>
              </a:buClr>
              <a:buSzPct val="85000"/>
              <a:buFont typeface="Monotype Sorts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处理模拟信号的电子电路称为模拟电路。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7"/>
          <p:cNvSpPr/>
          <p:nvPr/>
        </p:nvSpPr>
        <p:spPr>
          <a:xfrm>
            <a:off x="1143000" y="2979738"/>
            <a:ext cx="7829550" cy="6096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buClr>
                <a:srgbClr val="0000FF"/>
              </a:buClr>
              <a:buSzPct val="85000"/>
              <a:buFont typeface="Monotype Sorts"/>
              <a:buNone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模拟信号：在时间和幅值上都是连续的信号。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Rectangle 9"/>
          <p:cNvSpPr/>
          <p:nvPr/>
        </p:nvSpPr>
        <p:spPr>
          <a:xfrm>
            <a:off x="1143000" y="3890963"/>
            <a:ext cx="8185150" cy="56038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buClr>
                <a:srgbClr val="0000FF"/>
              </a:buClr>
              <a:buSzPct val="85000"/>
              <a:buFont typeface="Monotype Sorts"/>
              <a:buNone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数字信号：在时间和幅值上都是离散的信号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。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第一章 绪论</a:t>
            </a:r>
            <a:endParaRPr lang="zh-CN" altLang="en-US" dirty="0"/>
          </a:p>
        </p:txBody>
      </p:sp>
      <p:sp>
        <p:nvSpPr>
          <p:cNvPr id="10" name="Text Box 4">
            <a:hlinkClick r:id="" action="ppaction://noaction"/>
          </p:cNvPr>
          <p:cNvSpPr txBox="1"/>
          <p:nvPr/>
        </p:nvSpPr>
        <p:spPr>
          <a:xfrm>
            <a:off x="450850" y="1296988"/>
            <a:ext cx="7345363" cy="527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200" b="1" dirty="0">
                <a:solidFill>
                  <a:srgbClr val="0000FF"/>
                </a:solidFill>
                <a:latin typeface="楷体_GB2312"/>
                <a:ea typeface="楷体_GB2312"/>
              </a:rPr>
              <a:t>人类生活在模拟信号的世界里；</a:t>
            </a:r>
            <a:endParaRPr lang="zh-CN" altLang="en-US" sz="2200" b="1" dirty="0">
              <a:latin typeface="楷体_GB2312"/>
              <a:ea typeface="楷体_GB2312"/>
            </a:endParaRP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8188" y="2162175"/>
            <a:ext cx="5761037" cy="32400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Rectangle 6"/>
          <p:cNvSpPr/>
          <p:nvPr/>
        </p:nvSpPr>
        <p:spPr>
          <a:xfrm>
            <a:off x="666750" y="1873250"/>
            <a:ext cx="6049963" cy="1368425"/>
          </a:xfrm>
          <a:prstGeom prst="rect">
            <a:avLst/>
          </a:prstGeom>
          <a:noFill/>
          <a:ln w="25400" cap="flat" cmpd="sng">
            <a:solidFill>
              <a:srgbClr val="0000FF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14" name="Text Box 7"/>
          <p:cNvSpPr txBox="1"/>
          <p:nvPr/>
        </p:nvSpPr>
        <p:spPr>
          <a:xfrm>
            <a:off x="2251075" y="1871663"/>
            <a:ext cx="345598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rgbClr val="0000FF"/>
                </a:solidFill>
              </a:rPr>
              <a:t>声音、图画、温度、压力等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5" name="Text Box 8">
            <a:hlinkClick r:id="" action="ppaction://noaction"/>
          </p:cNvPr>
          <p:cNvSpPr txBox="1"/>
          <p:nvPr/>
        </p:nvSpPr>
        <p:spPr>
          <a:xfrm>
            <a:off x="449263" y="914400"/>
            <a:ext cx="7345362" cy="5318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200" b="1" dirty="0">
                <a:solidFill>
                  <a:srgbClr val="0000FF"/>
                </a:solidFill>
                <a:latin typeface="楷体_GB2312"/>
                <a:ea typeface="楷体_GB2312"/>
              </a:rPr>
              <a:t>模拟信号</a:t>
            </a:r>
            <a:r>
              <a:rPr lang="en-US" altLang="zh-CN" sz="2200" b="1" dirty="0">
                <a:solidFill>
                  <a:srgbClr val="0000FF"/>
                </a:solidFill>
                <a:latin typeface="楷体_GB2312"/>
                <a:ea typeface="楷体_GB2312"/>
              </a:rPr>
              <a:t>:</a:t>
            </a:r>
            <a:r>
              <a:rPr lang="zh-CN" altLang="en-US" sz="2200" b="1" dirty="0">
                <a:solidFill>
                  <a:srgbClr val="0000FF"/>
                </a:solidFill>
                <a:latin typeface="楷体_GB2312"/>
                <a:ea typeface="楷体_GB2312"/>
              </a:rPr>
              <a:t>时间连续、取值也连续；比如：正弦波；</a:t>
            </a:r>
            <a:endParaRPr lang="zh-CN" altLang="en-US" sz="2200" b="1" dirty="0">
              <a:latin typeface="楷体_GB2312"/>
              <a:ea typeface="楷体_GB2312"/>
            </a:endParaRPr>
          </a:p>
        </p:txBody>
      </p:sp>
      <p:sp>
        <p:nvSpPr>
          <p:cNvPr id="16" name="Line 9"/>
          <p:cNvSpPr/>
          <p:nvPr/>
        </p:nvSpPr>
        <p:spPr>
          <a:xfrm flipH="1">
            <a:off x="6715125" y="2089150"/>
            <a:ext cx="431800" cy="21590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17" name="Text Box 10"/>
          <p:cNvSpPr txBox="1"/>
          <p:nvPr/>
        </p:nvSpPr>
        <p:spPr>
          <a:xfrm>
            <a:off x="7148513" y="1871663"/>
            <a:ext cx="1366837" cy="4270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200" b="1" dirty="0">
                <a:solidFill>
                  <a:srgbClr val="0000FF"/>
                </a:solidFill>
              </a:rPr>
              <a:t>模拟电路</a:t>
            </a:r>
            <a:endParaRPr lang="zh-CN" altLang="en-US" sz="2200" b="1" dirty="0">
              <a:solidFill>
                <a:srgbClr val="0000FF"/>
              </a:solidFill>
            </a:endParaRPr>
          </a:p>
        </p:txBody>
      </p:sp>
      <p:sp>
        <p:nvSpPr>
          <p:cNvPr id="18" name="Text Box 11"/>
          <p:cNvSpPr txBox="1"/>
          <p:nvPr/>
        </p:nvSpPr>
        <p:spPr>
          <a:xfrm>
            <a:off x="7075488" y="2305050"/>
            <a:ext cx="13668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楷体_GB2312"/>
                <a:ea typeface="楷体_GB2312"/>
              </a:rPr>
              <a:t>(</a:t>
            </a:r>
            <a:r>
              <a:rPr lang="zh-CN" altLang="en-US" sz="2400" b="1" dirty="0">
                <a:solidFill>
                  <a:srgbClr val="0000FF"/>
                </a:solidFill>
                <a:latin typeface="楷体_GB2312"/>
                <a:ea typeface="楷体_GB2312"/>
              </a:rPr>
              <a:t>模电</a:t>
            </a:r>
            <a:r>
              <a:rPr lang="en-US" altLang="zh-CN" sz="2400" b="1" dirty="0">
                <a:solidFill>
                  <a:srgbClr val="0000FF"/>
                </a:solidFill>
                <a:latin typeface="楷体_GB2312"/>
                <a:ea typeface="楷体_GB2312"/>
              </a:rPr>
              <a:t>)</a:t>
            </a:r>
            <a:endParaRPr lang="en-US" altLang="zh-CN" sz="2400" b="1" dirty="0">
              <a:solidFill>
                <a:srgbClr val="0000FF"/>
              </a:solidFill>
              <a:latin typeface="楷体_GB2312"/>
              <a:ea typeface="楷体_GB2312"/>
            </a:endParaRPr>
          </a:p>
        </p:txBody>
      </p:sp>
      <p:sp>
        <p:nvSpPr>
          <p:cNvPr id="19" name="Text Box 12"/>
          <p:cNvSpPr txBox="1"/>
          <p:nvPr/>
        </p:nvSpPr>
        <p:spPr>
          <a:xfrm>
            <a:off x="1890713" y="3671888"/>
            <a:ext cx="1441450" cy="4270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200" b="1" dirty="0"/>
              <a:t>模</a:t>
            </a:r>
            <a:r>
              <a:rPr lang="en-US" altLang="zh-CN" sz="2200" b="1" dirty="0"/>
              <a:t>/</a:t>
            </a:r>
            <a:r>
              <a:rPr lang="zh-CN" altLang="en-US" sz="2200" b="1" dirty="0"/>
              <a:t>数转换</a:t>
            </a:r>
            <a:endParaRPr lang="zh-CN" altLang="en-US" sz="2200" b="1" dirty="0"/>
          </a:p>
        </p:txBody>
      </p:sp>
      <p:sp>
        <p:nvSpPr>
          <p:cNvPr id="20" name="Text Box 13"/>
          <p:cNvSpPr txBox="1"/>
          <p:nvPr/>
        </p:nvSpPr>
        <p:spPr>
          <a:xfrm>
            <a:off x="3978275" y="3671888"/>
            <a:ext cx="1441450" cy="4270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200" b="1" dirty="0"/>
              <a:t>数</a:t>
            </a:r>
            <a:r>
              <a:rPr lang="en-US" altLang="zh-CN" sz="2200" b="1" dirty="0"/>
              <a:t>/</a:t>
            </a:r>
            <a:r>
              <a:rPr lang="zh-CN" altLang="en-US" sz="2200" b="1" dirty="0"/>
              <a:t>模转换</a:t>
            </a:r>
            <a:endParaRPr lang="zh-CN" altLang="en-US" sz="2200" b="1" dirty="0"/>
          </a:p>
        </p:txBody>
      </p:sp>
      <p:sp>
        <p:nvSpPr>
          <p:cNvPr id="21" name="Text Box 14">
            <a:hlinkClick r:id="" action="ppaction://noaction"/>
          </p:cNvPr>
          <p:cNvSpPr txBox="1"/>
          <p:nvPr/>
        </p:nvSpPr>
        <p:spPr>
          <a:xfrm>
            <a:off x="522288" y="5449888"/>
            <a:ext cx="7561262" cy="5318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200" b="1" dirty="0">
                <a:latin typeface="楷体_GB2312"/>
                <a:ea typeface="楷体_GB2312"/>
              </a:rPr>
              <a:t>数字信号</a:t>
            </a:r>
            <a:r>
              <a:rPr lang="en-US" altLang="zh-CN" sz="2200" b="1" dirty="0">
                <a:latin typeface="楷体_GB2312"/>
                <a:ea typeface="楷体_GB2312"/>
              </a:rPr>
              <a:t>:</a:t>
            </a:r>
            <a:r>
              <a:rPr lang="zh-CN" altLang="en-US" sz="2200" b="1" dirty="0">
                <a:latin typeface="楷体_GB2312"/>
                <a:ea typeface="楷体_GB2312"/>
              </a:rPr>
              <a:t>时间离散、值域只有特定取值，比如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/>
              </a:rPr>
              <a:t>“</a:t>
            </a:r>
            <a:r>
              <a:rPr lang="en-US" altLang="zh-CN" sz="2200" b="1" dirty="0">
                <a:latin typeface="楷体_GB2312"/>
                <a:ea typeface="楷体_GB2312"/>
              </a:rPr>
              <a:t>0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/>
              </a:rPr>
              <a:t>”</a:t>
            </a:r>
            <a:r>
              <a:rPr lang="zh-CN" altLang="en-US" sz="2200" b="1" dirty="0">
                <a:latin typeface="楷体_GB2312"/>
                <a:ea typeface="楷体_GB2312"/>
              </a:rPr>
              <a:t>，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/>
              </a:rPr>
              <a:t>“</a:t>
            </a:r>
            <a:r>
              <a:rPr lang="en-US" altLang="zh-CN" sz="2200" b="1" dirty="0">
                <a:latin typeface="楷体_GB2312"/>
                <a:ea typeface="楷体_GB2312"/>
              </a:rPr>
              <a:t>1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/>
              </a:rPr>
              <a:t>”</a:t>
            </a:r>
            <a:r>
              <a:rPr lang="zh-CN" altLang="en-US" sz="2200" b="1" dirty="0">
                <a:latin typeface="楷体_GB2312"/>
                <a:ea typeface="楷体_GB2312"/>
              </a:rPr>
              <a:t>；</a:t>
            </a:r>
            <a:endParaRPr lang="zh-CN" altLang="en-US" sz="2200" b="1" dirty="0">
              <a:latin typeface="楷体_GB2312"/>
              <a:ea typeface="楷体_GB2312"/>
            </a:endParaRPr>
          </a:p>
        </p:txBody>
      </p:sp>
      <p:sp>
        <p:nvSpPr>
          <p:cNvPr id="22" name="Text Box 15">
            <a:hlinkClick r:id="" action="ppaction://noaction"/>
          </p:cNvPr>
          <p:cNvSpPr txBox="1"/>
          <p:nvPr/>
        </p:nvSpPr>
        <p:spPr>
          <a:xfrm>
            <a:off x="522288" y="5783263"/>
            <a:ext cx="8424862" cy="5318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200" b="1" dirty="0">
                <a:solidFill>
                  <a:srgbClr val="FF0000"/>
                </a:solidFill>
                <a:latin typeface="楷体_GB2312"/>
                <a:ea typeface="楷体_GB2312"/>
              </a:rPr>
              <a:t>无论数字电路如何发展，模拟电路必不可少。</a:t>
            </a:r>
            <a:endParaRPr lang="zh-CN" altLang="en-US" sz="2200" b="1" dirty="0">
              <a:solidFill>
                <a:srgbClr val="FF0000"/>
              </a:solidFill>
              <a:latin typeface="楷体_GB2312"/>
              <a:ea typeface="楷体_GB2312"/>
            </a:endParaRPr>
          </a:p>
        </p:txBody>
      </p:sp>
      <p:sp>
        <p:nvSpPr>
          <p:cNvPr id="23" name="Rectangle 16"/>
          <p:cNvSpPr/>
          <p:nvPr/>
        </p:nvSpPr>
        <p:spPr>
          <a:xfrm>
            <a:off x="666750" y="4105275"/>
            <a:ext cx="6049963" cy="136842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24" name="Line 17"/>
          <p:cNvSpPr/>
          <p:nvPr/>
        </p:nvSpPr>
        <p:spPr>
          <a:xfrm flipH="1">
            <a:off x="6715125" y="4395788"/>
            <a:ext cx="431800" cy="2159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25" name="Text Box 18"/>
          <p:cNvSpPr txBox="1"/>
          <p:nvPr/>
        </p:nvSpPr>
        <p:spPr>
          <a:xfrm>
            <a:off x="7146925" y="4178300"/>
            <a:ext cx="1366838" cy="427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200" b="1" dirty="0"/>
              <a:t>数字电路</a:t>
            </a:r>
            <a:endParaRPr lang="zh-CN" altLang="en-US" sz="2200" b="1" dirty="0"/>
          </a:p>
        </p:txBody>
      </p:sp>
      <p:sp>
        <p:nvSpPr>
          <p:cNvPr id="26" name="Text Box 19"/>
          <p:cNvSpPr txBox="1"/>
          <p:nvPr/>
        </p:nvSpPr>
        <p:spPr>
          <a:xfrm>
            <a:off x="7075488" y="4611688"/>
            <a:ext cx="13668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楷体_GB2312"/>
                <a:ea typeface="楷体_GB2312"/>
              </a:rPr>
              <a:t>(</a:t>
            </a:r>
            <a:r>
              <a:rPr lang="zh-CN" altLang="en-US" sz="2400" b="1" dirty="0">
                <a:latin typeface="楷体_GB2312"/>
                <a:ea typeface="楷体_GB2312"/>
              </a:rPr>
              <a:t>数电</a:t>
            </a:r>
            <a:r>
              <a:rPr lang="en-US" altLang="zh-CN" sz="2400" b="1" dirty="0">
                <a:latin typeface="楷体_GB2312"/>
                <a:ea typeface="楷体_GB2312"/>
              </a:rPr>
              <a:t>)</a:t>
            </a:r>
            <a:endParaRPr lang="en-US" altLang="zh-CN" sz="2400" b="1" dirty="0">
              <a:latin typeface="楷体_GB2312"/>
              <a:ea typeface="楷体_GB2312"/>
            </a:endParaRPr>
          </a:p>
        </p:txBody>
      </p:sp>
      <p:sp>
        <p:nvSpPr>
          <p:cNvPr id="27" name="Text Box 20"/>
          <p:cNvSpPr txBox="1"/>
          <p:nvPr/>
        </p:nvSpPr>
        <p:spPr>
          <a:xfrm>
            <a:off x="2395538" y="4283075"/>
            <a:ext cx="266382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000" b="1" dirty="0"/>
              <a:t>DSP</a:t>
            </a:r>
            <a:r>
              <a:rPr lang="zh-CN" altLang="en-US" sz="2000" b="1" dirty="0"/>
              <a:t>：数字信号处理</a:t>
            </a:r>
            <a:endParaRPr lang="zh-CN" altLang="en-US" sz="2000" b="1" dirty="0"/>
          </a:p>
        </p:txBody>
      </p:sp>
      <p:sp>
        <p:nvSpPr>
          <p:cNvPr id="28" name="Text Box 21">
            <a:hlinkClick r:id="" action="ppaction://noaction"/>
          </p:cNvPr>
          <p:cNvSpPr txBox="1"/>
          <p:nvPr/>
        </p:nvSpPr>
        <p:spPr>
          <a:xfrm>
            <a:off x="522288" y="5859463"/>
            <a:ext cx="7561262" cy="5318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30000"/>
              </a:lnSpc>
              <a:spcBef>
                <a:spcPct val="50000"/>
              </a:spcBef>
              <a:buNone/>
            </a:pPr>
            <a:r>
              <a:rPr lang="zh-CN" altLang="en-US" sz="2200" b="1" dirty="0">
                <a:latin typeface="楷体_GB2312"/>
                <a:ea typeface="楷体_GB2312"/>
              </a:rPr>
              <a:t>具有抗干扰能力强、容易实现自动控制和自行处理等优点。</a:t>
            </a:r>
            <a:endParaRPr lang="zh-CN" altLang="en-US" sz="2200" b="1" dirty="0">
              <a:latin typeface="楷体_GB2312"/>
              <a:ea typeface="楷体_GB231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1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8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4" grpId="0"/>
      <p:bldP spid="15" grpId="0"/>
      <p:bldP spid="17" grpId="0"/>
      <p:bldP spid="18" grpId="0"/>
      <p:bldP spid="19" grpId="0"/>
      <p:bldP spid="20" grpId="0"/>
      <p:bldP spid="22" grpId="0"/>
      <p:bldP spid="23" grpId="0" animBg="1"/>
      <p:bldP spid="25" grpId="0"/>
      <p:bldP spid="26" grpId="0"/>
      <p:bldP spid="27" grpId="0"/>
      <p:bldP spid="28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第一章 绪论</a:t>
            </a:r>
            <a:endParaRPr lang="zh-CN" altLang="en-US" dirty="0"/>
          </a:p>
        </p:txBody>
      </p:sp>
      <p:graphicFrame>
        <p:nvGraphicFramePr>
          <p:cNvPr id="3" name="Object 2"/>
          <p:cNvGraphicFramePr/>
          <p:nvPr/>
        </p:nvGraphicFramePr>
        <p:xfrm>
          <a:off x="2070100" y="1168400"/>
          <a:ext cx="54737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5305425" imgH="2076450" progId="Paint.Picture">
                  <p:embed/>
                </p:oleObj>
              </mc:Choice>
              <mc:Fallback>
                <p:oleObj name="" r:id="rId1" imgW="5305425" imgH="2076450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70100" y="1168400"/>
                        <a:ext cx="5473700" cy="210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7"/>
          <p:cNvSpPr txBox="1"/>
          <p:nvPr/>
        </p:nvSpPr>
        <p:spPr>
          <a:xfrm>
            <a:off x="838200" y="1752600"/>
            <a:ext cx="1676400" cy="8239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990033"/>
                </a:solidFill>
                <a:latin typeface="Times New Roman" panose="02020603050405020304" pitchFamily="18" charset="0"/>
              </a:rPr>
              <a:t>Several ~ tens µV</a:t>
            </a:r>
            <a:endParaRPr lang="en-US" altLang="zh-CN" sz="2400" dirty="0">
              <a:solidFill>
                <a:srgbClr val="9900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 Box 8"/>
          <p:cNvSpPr txBox="1"/>
          <p:nvPr/>
        </p:nvSpPr>
        <p:spPr>
          <a:xfrm>
            <a:off x="3525838" y="1117600"/>
            <a:ext cx="14827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放大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" name="Picture 11" descr="Fi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100" y="3529013"/>
            <a:ext cx="3962400" cy="2530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/>
        </p:nvSpPr>
        <p:spPr>
          <a:xfrm>
            <a:off x="2070100" y="1092200"/>
            <a:ext cx="2938463" cy="1484313"/>
          </a:xfrm>
          <a:prstGeom prst="rect">
            <a:avLst/>
          </a:prstGeom>
          <a:noFill/>
          <a:ln w="38100" cap="rnd" cmpd="sng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8" name="TextBox 18"/>
          <p:cNvSpPr txBox="1"/>
          <p:nvPr/>
        </p:nvSpPr>
        <p:spPr>
          <a:xfrm>
            <a:off x="6337300" y="4241800"/>
            <a:ext cx="24638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660066"/>
                </a:solidFill>
              </a:rPr>
              <a:t>脑电波采集</a:t>
            </a:r>
            <a:endParaRPr lang="en-US" altLang="zh-CN" sz="2000" b="1" dirty="0">
              <a:solidFill>
                <a:srgbClr val="660066"/>
              </a:solidFill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660066"/>
                </a:solidFill>
              </a:rPr>
              <a:t>脑</a:t>
            </a:r>
            <a:r>
              <a:rPr lang="en-US" altLang="zh-CN" sz="2000" b="1" dirty="0">
                <a:solidFill>
                  <a:srgbClr val="660066"/>
                </a:solidFill>
              </a:rPr>
              <a:t>-</a:t>
            </a:r>
            <a:r>
              <a:rPr lang="zh-CN" altLang="en-US" sz="2000" b="1" dirty="0">
                <a:solidFill>
                  <a:srgbClr val="660066"/>
                </a:solidFill>
              </a:rPr>
              <a:t>机接口（</a:t>
            </a:r>
            <a:r>
              <a:rPr lang="en-US" altLang="zh-CN" sz="2000" b="1" dirty="0">
                <a:solidFill>
                  <a:srgbClr val="660066"/>
                </a:solidFill>
              </a:rPr>
              <a:t>Brain-Machine-Interface</a:t>
            </a:r>
            <a:r>
              <a:rPr lang="zh-CN" altLang="en-US" sz="2000" b="1" dirty="0">
                <a:solidFill>
                  <a:srgbClr val="660066"/>
                </a:solidFill>
              </a:rPr>
              <a:t>）</a:t>
            </a:r>
            <a:endParaRPr lang="zh-CN" altLang="en-US" sz="2000" b="1" dirty="0">
              <a:solidFill>
                <a:srgbClr val="66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6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charRg st="6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charRg st="6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第一章 绪论</a:t>
            </a:r>
            <a:endParaRPr lang="zh-CN" altLang="en-US" dirty="0"/>
          </a:p>
        </p:txBody>
      </p:sp>
      <p:sp>
        <p:nvSpPr>
          <p:cNvPr id="8195" name="矩形 1"/>
          <p:cNvSpPr/>
          <p:nvPr/>
        </p:nvSpPr>
        <p:spPr>
          <a:xfrm>
            <a:off x="609600" y="1905000"/>
            <a:ext cx="7467600" cy="738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00FF"/>
              </a:buClr>
              <a:buSzPct val="85000"/>
              <a:buFont typeface="Monotype Sorts"/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   放大电路：是基本的模拟信号处理电路。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6" name="Text Box 4">
            <a:hlinkClick r:id="rId1" action="ppaction://hlinkpres?slideindex=1&amp;slidetitle="/>
          </p:cNvPr>
          <p:cNvSpPr txBox="1">
            <a:spLocks noChangeArrowheads="1"/>
          </p:cNvSpPr>
          <p:nvPr/>
        </p:nvSpPr>
        <p:spPr bwMode="auto">
          <a:xfrm>
            <a:off x="433388" y="1285875"/>
            <a:ext cx="67056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1.3  </a:t>
            </a:r>
            <a:r>
              <a:rPr kumimoji="1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放大电路的基本概念</a:t>
            </a:r>
            <a:endParaRPr kumimoji="1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8197" name="矩形 1"/>
          <p:cNvSpPr/>
          <p:nvPr/>
        </p:nvSpPr>
        <p:spPr>
          <a:xfrm>
            <a:off x="609600" y="2590800"/>
            <a:ext cx="7467600" cy="655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00FF"/>
              </a:buClr>
              <a:buSzPct val="85000"/>
              <a:buFont typeface="Monotype Sorts"/>
              <a:buNone/>
            </a:pPr>
            <a:r>
              <a:rPr lang="zh-CN" altLang="en-US" sz="2800" dirty="0">
                <a:solidFill>
                  <a:srgbClr val="C00000"/>
                </a:solidFill>
              </a:rPr>
              <a:t>   </a:t>
            </a:r>
            <a:r>
              <a:rPr lang="en-US" altLang="zh-CN" sz="2800" dirty="0">
                <a:solidFill>
                  <a:srgbClr val="C00000"/>
                </a:solidFill>
              </a:rPr>
              <a:t>1</a:t>
            </a:r>
            <a:r>
              <a:rPr lang="zh-CN" altLang="en-US" sz="2800" dirty="0">
                <a:solidFill>
                  <a:srgbClr val="C00000"/>
                </a:solidFill>
              </a:rPr>
              <a:t>、放大电路的定义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pic>
        <p:nvPicPr>
          <p:cNvPr id="8198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8" y="3505200"/>
            <a:ext cx="5267325" cy="2314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第一章 绪论</a:t>
            </a:r>
            <a:endParaRPr lang="zh-CN" altLang="en-US" dirty="0"/>
          </a:p>
        </p:txBody>
      </p:sp>
      <p:sp>
        <p:nvSpPr>
          <p:cNvPr id="8" name="Rectangle 5"/>
          <p:cNvSpPr/>
          <p:nvPr/>
        </p:nvSpPr>
        <p:spPr>
          <a:xfrm>
            <a:off x="766763" y="2211388"/>
            <a:ext cx="4491037" cy="46196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buClr>
                <a:srgbClr val="0000FF"/>
              </a:buClr>
              <a:buSzPct val="85000"/>
              <a:buFont typeface="Monotype Sorts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）电压增益（电压放大倍数）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5911850" y="2066925"/>
          <a:ext cx="1106488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546100" imgH="444500" progId="Equation.3">
                  <p:embed/>
                </p:oleObj>
              </mc:Choice>
              <mc:Fallback>
                <p:oleObj name="" r:id="rId1" imgW="546100" imgH="4445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911850" y="2066925"/>
                        <a:ext cx="1106488" cy="887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7"/>
          <p:cNvSpPr/>
          <p:nvPr/>
        </p:nvSpPr>
        <p:spPr>
          <a:xfrm>
            <a:off x="766763" y="3057525"/>
            <a:ext cx="4643437" cy="904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buClr>
                <a:srgbClr val="0000FF"/>
              </a:buClr>
              <a:buSzPct val="85000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）电流增益（电流放大倍数）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0" algn="just" eaLnBrk="1" hangingPunct="1">
              <a:buClr>
                <a:srgbClr val="0000FF"/>
              </a:buClr>
              <a:buSzPct val="85000"/>
              <a:buFont typeface="Monotype Sorts"/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1" name="Object 8"/>
          <p:cNvGraphicFramePr>
            <a:graphicFrameLocks noChangeAspect="1"/>
          </p:cNvGraphicFramePr>
          <p:nvPr/>
        </p:nvGraphicFramePr>
        <p:xfrm>
          <a:off x="5930900" y="2819400"/>
          <a:ext cx="100012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495300" imgH="444500" progId="Equation.3">
                  <p:embed/>
                </p:oleObj>
              </mc:Choice>
              <mc:Fallback>
                <p:oleObj name="" r:id="rId3" imgW="495300" imgH="4445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30900" y="2819400"/>
                        <a:ext cx="1000125" cy="887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9"/>
          <p:cNvSpPr/>
          <p:nvPr/>
        </p:nvSpPr>
        <p:spPr>
          <a:xfrm>
            <a:off x="788988" y="3887788"/>
            <a:ext cx="2803525" cy="46196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buClr>
                <a:srgbClr val="0000FF"/>
              </a:buClr>
              <a:buSzPct val="85000"/>
              <a:buFont typeface="Monotype Sorts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）互阻增益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3" name="Object 10"/>
          <p:cNvGraphicFramePr>
            <a:graphicFrameLocks noChangeAspect="1"/>
          </p:cNvGraphicFramePr>
          <p:nvPr/>
        </p:nvGraphicFramePr>
        <p:xfrm>
          <a:off x="5911850" y="3675063"/>
          <a:ext cx="2185988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5" imgW="1078865" imgH="444500" progId="Equation.3">
                  <p:embed/>
                </p:oleObj>
              </mc:Choice>
              <mc:Fallback>
                <p:oleObj name="" r:id="rId5" imgW="1078865" imgH="4445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11850" y="3675063"/>
                        <a:ext cx="2185988" cy="887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1"/>
          <p:cNvSpPr/>
          <p:nvPr/>
        </p:nvSpPr>
        <p:spPr>
          <a:xfrm>
            <a:off x="849313" y="4735513"/>
            <a:ext cx="2743200" cy="46196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buClr>
                <a:srgbClr val="0000FF"/>
              </a:buClr>
              <a:buSzPct val="85000"/>
              <a:buFont typeface="Monotype Sorts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）互导增益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5" name="Object 12"/>
          <p:cNvGraphicFramePr>
            <a:graphicFrameLocks noChangeAspect="1"/>
          </p:cNvGraphicFramePr>
          <p:nvPr/>
        </p:nvGraphicFramePr>
        <p:xfrm>
          <a:off x="5876925" y="4522788"/>
          <a:ext cx="2109788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7" imgW="1040765" imgH="444500" progId="Equation.3">
                  <p:embed/>
                </p:oleObj>
              </mc:Choice>
              <mc:Fallback>
                <p:oleObj name="" r:id="rId7" imgW="1040765" imgH="4445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76925" y="4522788"/>
                        <a:ext cx="2109788" cy="887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5"/>
          <p:cNvSpPr/>
          <p:nvPr/>
        </p:nvSpPr>
        <p:spPr>
          <a:xfrm>
            <a:off x="595313" y="1366838"/>
            <a:ext cx="4135437" cy="523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buClr>
                <a:srgbClr val="0000FF"/>
              </a:buClr>
              <a:buSzPct val="85000"/>
              <a:buFont typeface="Monotype Sorts"/>
              <a:buNone/>
            </a:pPr>
            <a:r>
              <a:rPr lang="zh-CN" altLang="en-US" sz="2800" dirty="0">
                <a:solidFill>
                  <a:srgbClr val="00B0F0"/>
                </a:solidFill>
                <a:latin typeface="Times New Roman" panose="02020603050405020304" pitchFamily="18" charset="0"/>
              </a:rPr>
              <a:t>放大倍数的四种形式</a:t>
            </a:r>
            <a:endParaRPr lang="zh-CN" altLang="en-US" sz="2800" dirty="0">
              <a:solidFill>
                <a:srgbClr val="00B0F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" name="Rectangle 11"/>
          <p:cNvSpPr/>
          <p:nvPr/>
        </p:nvSpPr>
        <p:spPr>
          <a:xfrm>
            <a:off x="1066800" y="5481638"/>
            <a:ext cx="6081713" cy="46196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buClr>
                <a:srgbClr val="0000FF"/>
              </a:buClr>
              <a:buSzPct val="85000"/>
              <a:buFont typeface="Monotype Sorts"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思考：源电压增益和电压增益谁大谁小？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第一章 绪论</a:t>
            </a:r>
            <a:endParaRPr lang="zh-CN" altLang="en-US" dirty="0"/>
          </a:p>
        </p:txBody>
      </p:sp>
      <p:sp>
        <p:nvSpPr>
          <p:cNvPr id="8" name="Rectangle 5"/>
          <p:cNvSpPr/>
          <p:nvPr/>
        </p:nvSpPr>
        <p:spPr>
          <a:xfrm>
            <a:off x="1143000" y="2057400"/>
            <a:ext cx="4491038" cy="46196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buClr>
                <a:srgbClr val="0000FF"/>
              </a:buClr>
              <a:buSzPct val="85000"/>
              <a:buFont typeface="Monotype Sorts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）电压放大电路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矩形 1"/>
          <p:cNvSpPr/>
          <p:nvPr/>
        </p:nvSpPr>
        <p:spPr>
          <a:xfrm>
            <a:off x="374650" y="1147763"/>
            <a:ext cx="7467600" cy="739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00FF"/>
              </a:buClr>
              <a:buSzPct val="85000"/>
              <a:buFont typeface="Monotype Sorts"/>
              <a:buNone/>
            </a:pPr>
            <a:r>
              <a:rPr lang="zh-CN" altLang="en-US" sz="2800" dirty="0">
                <a:solidFill>
                  <a:srgbClr val="C00000"/>
                </a:solidFill>
              </a:rPr>
              <a:t>   </a:t>
            </a:r>
            <a:r>
              <a:rPr lang="en-US" altLang="zh-CN" sz="2800" dirty="0">
                <a:solidFill>
                  <a:srgbClr val="C00000"/>
                </a:solidFill>
              </a:rPr>
              <a:t>2</a:t>
            </a:r>
            <a:r>
              <a:rPr lang="zh-CN" altLang="en-US" sz="2800" dirty="0">
                <a:solidFill>
                  <a:srgbClr val="C00000"/>
                </a:solidFill>
              </a:rPr>
              <a:t>、模型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pic>
        <p:nvPicPr>
          <p:cNvPr id="20" name="Picture 28" descr="未标题-2 拷贝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200" y="2693988"/>
            <a:ext cx="5327650" cy="21256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" name="Rectangle 5"/>
          <p:cNvSpPr/>
          <p:nvPr/>
        </p:nvSpPr>
        <p:spPr>
          <a:xfrm>
            <a:off x="838200" y="5119688"/>
            <a:ext cx="7162800" cy="10160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50000"/>
              </a:lnSpc>
              <a:buClr>
                <a:srgbClr val="0000FF"/>
              </a:buClr>
              <a:buSzPct val="85000"/>
              <a:buFont typeface="Monotype Sorts"/>
              <a:buNone/>
            </a:pPr>
            <a:r>
              <a:rPr lang="zh-CN" altLang="en-US" sz="2000" b="1" dirty="0">
                <a:latin typeface="宋体" panose="02010600030101010101" pitchFamily="2" charset="-122"/>
              </a:rPr>
              <a:t>结论：在电压放大电路的设计中，应使         ，         ，   可以减少信号的衰减。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5334000" y="5221288"/>
          <a:ext cx="1143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2" imgW="571500" imgH="203200" progId="Equation.3">
                  <p:embed/>
                </p:oleObj>
              </mc:Choice>
              <mc:Fallback>
                <p:oleObj name="" r:id="rId2" imgW="571500" imgH="2032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34000" y="5221288"/>
                        <a:ext cx="11430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4"/>
          <p:cNvGraphicFramePr>
            <a:graphicFrameLocks noChangeAspect="1"/>
          </p:cNvGraphicFramePr>
          <p:nvPr/>
        </p:nvGraphicFramePr>
        <p:xfrm>
          <a:off x="6702425" y="5221288"/>
          <a:ext cx="10731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4" imgW="533400" imgH="203200" progId="Equation.3">
                  <p:embed/>
                </p:oleObj>
              </mc:Choice>
              <mc:Fallback>
                <p:oleObj name="" r:id="rId4" imgW="533400" imgH="2032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02425" y="5221288"/>
                        <a:ext cx="107315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第一章 绪论</a:t>
            </a:r>
            <a:endParaRPr lang="zh-CN" altLang="en-US" dirty="0"/>
          </a:p>
        </p:txBody>
      </p:sp>
      <p:sp>
        <p:nvSpPr>
          <p:cNvPr id="8" name="Rectangle 5"/>
          <p:cNvSpPr/>
          <p:nvPr/>
        </p:nvSpPr>
        <p:spPr>
          <a:xfrm>
            <a:off x="1071563" y="2052638"/>
            <a:ext cx="4491037" cy="46196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buClr>
                <a:srgbClr val="0000FF"/>
              </a:buClr>
              <a:buSzPct val="85000"/>
              <a:buFont typeface="Monotype Sorts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）电流放大电路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矩形 1"/>
          <p:cNvSpPr/>
          <p:nvPr/>
        </p:nvSpPr>
        <p:spPr>
          <a:xfrm>
            <a:off x="374650" y="1147763"/>
            <a:ext cx="7467600" cy="739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00FF"/>
              </a:buClr>
              <a:buSzPct val="85000"/>
              <a:buFont typeface="Monotype Sorts"/>
              <a:buNone/>
            </a:pPr>
            <a:r>
              <a:rPr lang="zh-CN" altLang="en-US" sz="2800" dirty="0">
                <a:solidFill>
                  <a:srgbClr val="C00000"/>
                </a:solidFill>
              </a:rPr>
              <a:t>   </a:t>
            </a:r>
            <a:r>
              <a:rPr lang="en-US" altLang="zh-CN" sz="2800" dirty="0">
                <a:solidFill>
                  <a:srgbClr val="C00000"/>
                </a:solidFill>
              </a:rPr>
              <a:t>2</a:t>
            </a:r>
            <a:r>
              <a:rPr lang="zh-CN" altLang="en-US" sz="2800" dirty="0">
                <a:solidFill>
                  <a:srgbClr val="C00000"/>
                </a:solidFill>
              </a:rPr>
              <a:t>、模型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pic>
        <p:nvPicPr>
          <p:cNvPr id="7" name="Picture 30" descr="未标题-2 拷贝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7150" y="2613025"/>
            <a:ext cx="6184900" cy="2362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5"/>
          <p:cNvSpPr/>
          <p:nvPr/>
        </p:nvSpPr>
        <p:spPr>
          <a:xfrm>
            <a:off x="838200" y="5119688"/>
            <a:ext cx="7162800" cy="10160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50000"/>
              </a:lnSpc>
              <a:buClr>
                <a:srgbClr val="0000FF"/>
              </a:buClr>
              <a:buSzPct val="85000"/>
              <a:buFont typeface="Monotype Sorts"/>
              <a:buNone/>
            </a:pPr>
            <a:r>
              <a:rPr lang="zh-CN" altLang="en-US" sz="2000" b="1" dirty="0">
                <a:latin typeface="宋体" panose="02010600030101010101" pitchFamily="2" charset="-122"/>
              </a:rPr>
              <a:t>结论：在电流放大电路的设计中，应使         ，         ，   可以有较好的电流放大效果。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" name="Object 17"/>
          <p:cNvGraphicFramePr>
            <a:graphicFrameLocks noChangeAspect="1"/>
          </p:cNvGraphicFramePr>
          <p:nvPr/>
        </p:nvGraphicFramePr>
        <p:xfrm>
          <a:off x="5334000" y="5221288"/>
          <a:ext cx="1143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2" imgW="571500" imgH="203200" progId="Equation.3">
                  <p:embed/>
                </p:oleObj>
              </mc:Choice>
              <mc:Fallback>
                <p:oleObj name="" r:id="rId2" imgW="571500" imgH="2032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34000" y="5221288"/>
                        <a:ext cx="11430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5"/>
          <p:cNvGraphicFramePr>
            <a:graphicFrameLocks noChangeAspect="1"/>
          </p:cNvGraphicFramePr>
          <p:nvPr/>
        </p:nvGraphicFramePr>
        <p:xfrm>
          <a:off x="6704013" y="5195888"/>
          <a:ext cx="11382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4" imgW="571500" imgH="228600" progId="Equation.3">
                  <p:embed/>
                </p:oleObj>
              </mc:Choice>
              <mc:Fallback>
                <p:oleObj name="" r:id="rId4" imgW="571500" imgH="2286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04013" y="5195888"/>
                        <a:ext cx="1138237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  <p:bldP spid="9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967</Words>
  <Application>WPS 演示</Application>
  <PresentationFormat>全屏显示(4:3)</PresentationFormat>
  <Paragraphs>152</Paragraphs>
  <Slides>15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24</vt:i4>
      </vt:variant>
      <vt:variant>
        <vt:lpstr>幻灯片标题</vt:lpstr>
      </vt:variant>
      <vt:variant>
        <vt:i4>15</vt:i4>
      </vt:variant>
    </vt:vector>
  </HeadingPairs>
  <TitlesOfParts>
    <vt:vector size="51" baseType="lpstr">
      <vt:lpstr>Arial</vt:lpstr>
      <vt:lpstr>宋体</vt:lpstr>
      <vt:lpstr>Wingdings</vt:lpstr>
      <vt:lpstr>Times New Roman</vt:lpstr>
      <vt:lpstr>Monotype Sorts</vt:lpstr>
      <vt:lpstr>Wingdings</vt:lpstr>
      <vt:lpstr>楷体_GB2312</vt:lpstr>
      <vt:lpstr>新宋体</vt:lpstr>
      <vt:lpstr>微软雅黑</vt:lpstr>
      <vt:lpstr>Arial Unicode MS</vt:lpstr>
      <vt:lpstr>楷体_GB2312</vt:lpstr>
      <vt:lpstr>默认设计模板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第一章 绪论</vt:lpstr>
      <vt:lpstr>第一章 绪论</vt:lpstr>
      <vt:lpstr>第一章 绪论</vt:lpstr>
      <vt:lpstr>第一章 绪论</vt:lpstr>
      <vt:lpstr>第一章 绪论</vt:lpstr>
      <vt:lpstr>第一章 绪论</vt:lpstr>
      <vt:lpstr>第一章 绪论</vt:lpstr>
      <vt:lpstr>第一章 绪论</vt:lpstr>
      <vt:lpstr>第一章 绪论</vt:lpstr>
      <vt:lpstr>第一章 绪论</vt:lpstr>
      <vt:lpstr>第一章 绪论</vt:lpstr>
      <vt:lpstr>第一章 绪论</vt:lpstr>
      <vt:lpstr>第一章 绪论</vt:lpstr>
      <vt:lpstr>第一章 绪论</vt:lpstr>
      <vt:lpstr>第一章 绪论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郑慧娟</cp:lastModifiedBy>
  <cp:revision>587</cp:revision>
  <dcterms:created xsi:type="dcterms:W3CDTF">2019-03-04T06:57:00Z</dcterms:created>
  <dcterms:modified xsi:type="dcterms:W3CDTF">2019-03-04T13:39:08Z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2052-11.1.0.8500</vt:lpwstr>
  </property>
</Properties>
</file>