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2"/>
  </p:notesMasterIdLst>
  <p:sldIdLst>
    <p:sldId id="256" r:id="rId4"/>
    <p:sldId id="257" r:id="rId5"/>
    <p:sldId id="258" r:id="rId6"/>
    <p:sldId id="259" r:id="rId7"/>
    <p:sldId id="260" r:id="rId8"/>
    <p:sldId id="261" r:id="rId9"/>
    <p:sldId id="262" r:id="rId10"/>
    <p:sldId id="263" r:id="rId11"/>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13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13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13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139" name="PlaceHolder 5"/>
          <p:cNvSpPr>
            <a:spLocks noGrp="1"/>
          </p:cNvSpPr>
          <p:nvPr>
            <p:ph type="sldNum"/>
          </p:nvPr>
        </p:nvSpPr>
        <p:spPr>
          <a:xfrm>
            <a:off x="4278960" y="10157400"/>
            <a:ext cx="3280680" cy="534240"/>
          </a:xfrm>
          <a:prstGeom prst="rect">
            <a:avLst/>
          </a:prstGeom>
        </p:spPr>
        <p:txBody>
          <a:bodyPr lIns="0" tIns="0" rIns="0" bIns="0" anchor="b"/>
          <a:lstStyle/>
          <a:p>
            <a:pPr algn="r"/>
            <a:fld id="{F40A2F9D-4090-431A-B3A8-5E4144714C5E}"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02000" y="4416480"/>
            <a:ext cx="5606640" cy="418140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p:txBody>
      </p:sp>
      <p:sp>
        <p:nvSpPr>
          <p:cNvPr id="162" name="CustomShape 2"/>
          <p:cNvSpPr/>
          <p:nvPr/>
        </p:nvSpPr>
        <p:spPr>
          <a:xfrm>
            <a:off x="3970080" y="8829720"/>
            <a:ext cx="3036960" cy="463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702000" y="4416480"/>
            <a:ext cx="5606640" cy="418140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p:txBody>
      </p:sp>
      <p:sp>
        <p:nvSpPr>
          <p:cNvPr id="164" name="CustomShape 2"/>
          <p:cNvSpPr/>
          <p:nvPr/>
        </p:nvSpPr>
        <p:spPr>
          <a:xfrm>
            <a:off x="3970080" y="8829720"/>
            <a:ext cx="3036960" cy="463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0400" y="4690800"/>
            <a:ext cx="5436360" cy="444132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p:txBody>
      </p:sp>
      <p:sp>
        <p:nvSpPr>
          <p:cNvPr id="166" name="CustomShape 2"/>
          <p:cNvSpPr/>
          <p:nvPr/>
        </p:nvSpPr>
        <p:spPr>
          <a:xfrm>
            <a:off x="3849840" y="9378360"/>
            <a:ext cx="2944440" cy="492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680400" y="4690800"/>
            <a:ext cx="5436360" cy="4441320"/>
          </a:xfrm>
          <a:prstGeom prst="rect">
            <a:avLst/>
          </a:prstGeom>
        </p:spPr>
        <p:txBody>
          <a:bodyPr lIns="0" tIns="0" rIns="0" bIns="0"/>
          <a:lstStyle/>
          <a:p>
            <a:endParaRPr lang="en-IN" sz="2000" b="0" strike="noStrike" spc="-1">
              <a:solidFill>
                <a:srgbClr val="000000"/>
              </a:solidFill>
              <a:uFill>
                <a:solidFill>
                  <a:srgbClr val="FFFFFF"/>
                </a:solidFill>
              </a:uFill>
              <a:latin typeface="Arial" panose="020B0604020202020204"/>
            </a:endParaRPr>
          </a:p>
        </p:txBody>
      </p:sp>
      <p:sp>
        <p:nvSpPr>
          <p:cNvPr id="168" name="CustomShape 2"/>
          <p:cNvSpPr/>
          <p:nvPr/>
        </p:nvSpPr>
        <p:spPr>
          <a:xfrm>
            <a:off x="3849840" y="9378360"/>
            <a:ext cx="2944440" cy="492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8"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9"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2"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43" name="Picture 42"/>
          <p:cNvPicPr/>
          <p:nvPr/>
        </p:nvPicPr>
        <p:blipFill>
          <a:blip r:embed="rId2"/>
          <a:stretch>
            <a:fillRect/>
          </a:stretch>
        </p:blipFill>
        <p:spPr>
          <a:xfrm>
            <a:off x="2079000" y="1604520"/>
            <a:ext cx="4984920" cy="3977280"/>
          </a:xfrm>
          <a:prstGeom prst="rect">
            <a:avLst/>
          </a:prstGeom>
          <a:ln>
            <a:noFill/>
          </a:ln>
        </p:spPr>
      </p:pic>
      <p:pic>
        <p:nvPicPr>
          <p:cNvPr id="44" name="Picture 4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2"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6"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8"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9"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8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82"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83"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84"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86"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87"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88" name="Picture 87"/>
          <p:cNvPicPr/>
          <p:nvPr/>
        </p:nvPicPr>
        <p:blipFill>
          <a:blip r:embed="rId2"/>
          <a:stretch>
            <a:fillRect/>
          </a:stretch>
        </p:blipFill>
        <p:spPr>
          <a:xfrm>
            <a:off x="2079000" y="1604520"/>
            <a:ext cx="4984920" cy="3977280"/>
          </a:xfrm>
          <a:prstGeom prst="rect">
            <a:avLst/>
          </a:prstGeom>
          <a:ln>
            <a:noFill/>
          </a:ln>
        </p:spPr>
      </p:pic>
      <p:pic>
        <p:nvPicPr>
          <p:cNvPr id="89" name="Picture 8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0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04"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06"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7"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12"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13"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15"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16"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17"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19"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20"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21"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23"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24"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2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28"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29"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32"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133" name="Picture 132"/>
          <p:cNvPicPr/>
          <p:nvPr/>
        </p:nvPicPr>
        <p:blipFill>
          <a:blip r:embed="rId2"/>
          <a:stretch>
            <a:fillRect/>
          </a:stretch>
        </p:blipFill>
        <p:spPr>
          <a:xfrm>
            <a:off x="2079000" y="1604520"/>
            <a:ext cx="4984920" cy="3977280"/>
          </a:xfrm>
          <a:prstGeom prst="rect">
            <a:avLst/>
          </a:prstGeom>
          <a:ln>
            <a:noFill/>
          </a:ln>
        </p:spPr>
      </p:pic>
      <p:pic>
        <p:nvPicPr>
          <p:cNvPr id="134" name="Picture 13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2"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21" Type="http://schemas.openxmlformats.org/officeDocument/2006/relationships/image" Target="../media/image8.png"/><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6.pn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Google Shape;10;p1"/>
          <p:cNvPicPr/>
          <p:nvPr/>
        </p:nvPicPr>
        <p:blipFill>
          <a:blip r:embed="rId14"/>
          <a:stretch>
            <a:fillRect/>
          </a:stretch>
        </p:blipFill>
        <p:spPr>
          <a:xfrm>
            <a:off x="0" y="-35280"/>
            <a:ext cx="9142200" cy="6932520"/>
          </a:xfrm>
          <a:prstGeom prst="rect">
            <a:avLst/>
          </a:prstGeom>
          <a:ln>
            <a:noFill/>
          </a:ln>
        </p:spPr>
      </p:pic>
      <p:sp>
        <p:nvSpPr>
          <p:cNvPr id="12" name="CustomShape 1"/>
          <p:cNvSpPr/>
          <p:nvPr/>
        </p:nvSpPr>
        <p:spPr>
          <a:xfrm>
            <a:off x="0" y="152280"/>
            <a:ext cx="1446120" cy="119844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pic>
        <p:nvPicPr>
          <p:cNvPr id="2" name="Google Shape;13;p2"/>
          <p:cNvPicPr/>
          <p:nvPr/>
        </p:nvPicPr>
        <p:blipFill>
          <a:blip r:embed="rId15"/>
          <a:stretch>
            <a:fillRect/>
          </a:stretch>
        </p:blipFill>
        <p:spPr>
          <a:xfrm>
            <a:off x="179640" y="138600"/>
            <a:ext cx="866880" cy="970200"/>
          </a:xfrm>
          <a:prstGeom prst="rect">
            <a:avLst/>
          </a:prstGeom>
          <a:ln>
            <a:noFill/>
          </a:ln>
        </p:spPr>
      </p:pic>
      <p:pic>
        <p:nvPicPr>
          <p:cNvPr id="3" name="Google Shape;15;p2"/>
          <p:cNvPicPr/>
          <p:nvPr/>
        </p:nvPicPr>
        <p:blipFill>
          <a:blip r:embed="rId16"/>
          <a:stretch>
            <a:fillRect/>
          </a:stretch>
        </p:blipFill>
        <p:spPr>
          <a:xfrm>
            <a:off x="2702520" y="103320"/>
            <a:ext cx="1619280" cy="988920"/>
          </a:xfrm>
          <a:prstGeom prst="rect">
            <a:avLst/>
          </a:prstGeom>
          <a:ln>
            <a:noFill/>
          </a:ln>
        </p:spPr>
      </p:pic>
      <p:pic>
        <p:nvPicPr>
          <p:cNvPr id="4" name="Google Shape;16;p2"/>
          <p:cNvPicPr/>
          <p:nvPr/>
        </p:nvPicPr>
        <p:blipFill>
          <a:blip r:embed="rId17"/>
          <a:stretch>
            <a:fillRect/>
          </a:stretch>
        </p:blipFill>
        <p:spPr>
          <a:xfrm>
            <a:off x="4323600" y="106560"/>
            <a:ext cx="1618200" cy="986760"/>
          </a:xfrm>
          <a:prstGeom prst="rect">
            <a:avLst/>
          </a:prstGeom>
          <a:ln>
            <a:noFill/>
          </a:ln>
        </p:spPr>
      </p:pic>
      <p:pic>
        <p:nvPicPr>
          <p:cNvPr id="5" name="Google Shape;17;p2"/>
          <p:cNvPicPr/>
          <p:nvPr/>
        </p:nvPicPr>
        <p:blipFill>
          <a:blip r:embed="rId18"/>
          <a:stretch>
            <a:fillRect/>
          </a:stretch>
        </p:blipFill>
        <p:spPr>
          <a:xfrm>
            <a:off x="5923800" y="117000"/>
            <a:ext cx="1618200" cy="988200"/>
          </a:xfrm>
          <a:prstGeom prst="rect">
            <a:avLst/>
          </a:prstGeom>
          <a:ln>
            <a:noFill/>
          </a:ln>
        </p:spPr>
      </p:pic>
      <p:pic>
        <p:nvPicPr>
          <p:cNvPr id="6" name="Google Shape;18;p2"/>
          <p:cNvPicPr/>
          <p:nvPr/>
        </p:nvPicPr>
        <p:blipFill>
          <a:blip r:embed="rId19"/>
          <a:stretch>
            <a:fillRect/>
          </a:stretch>
        </p:blipFill>
        <p:spPr>
          <a:xfrm>
            <a:off x="7524000" y="111960"/>
            <a:ext cx="1618200" cy="988200"/>
          </a:xfrm>
          <a:prstGeom prst="rect">
            <a:avLst/>
          </a:prstGeom>
          <a:ln>
            <a:noFill/>
          </a:ln>
        </p:spPr>
      </p:pic>
      <p:pic>
        <p:nvPicPr>
          <p:cNvPr id="7" name="Google Shape;19;p2"/>
          <p:cNvPicPr/>
          <p:nvPr/>
        </p:nvPicPr>
        <p:blipFill>
          <a:blip r:embed="rId20"/>
          <a:stretch>
            <a:fillRect/>
          </a:stretch>
        </p:blipFill>
        <p:spPr>
          <a:xfrm>
            <a:off x="1219320" y="102240"/>
            <a:ext cx="1618200" cy="988200"/>
          </a:xfrm>
          <a:prstGeom prst="rect">
            <a:avLst/>
          </a:prstGeom>
          <a:ln>
            <a:noFill/>
          </a:ln>
        </p:spPr>
      </p:pic>
      <p:pic>
        <p:nvPicPr>
          <p:cNvPr id="8" name="Google Shape;20;p2"/>
          <p:cNvPicPr/>
          <p:nvPr/>
        </p:nvPicPr>
        <p:blipFill>
          <a:blip r:embed="rId21"/>
          <a:stretch>
            <a:fillRect/>
          </a:stretch>
        </p:blipFill>
        <p:spPr>
          <a:xfrm>
            <a:off x="7530120" y="1600200"/>
            <a:ext cx="1598400" cy="512532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10" name="PlaceHolder 3"/>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5" name="Picture 2"/>
          <p:cNvPicPr/>
          <p:nvPr/>
        </p:nvPicPr>
        <p:blipFill>
          <a:blip r:embed="rId14"/>
          <a:stretch>
            <a:fillRect/>
          </a:stretch>
        </p:blipFill>
        <p:spPr>
          <a:xfrm>
            <a:off x="0" y="-35280"/>
            <a:ext cx="9142200" cy="6932520"/>
          </a:xfrm>
          <a:prstGeom prst="rect">
            <a:avLst/>
          </a:prstGeom>
          <a:ln w="9360">
            <a:noFill/>
          </a:ln>
        </p:spPr>
      </p:pic>
      <p:sp>
        <p:nvSpPr>
          <p:cNvPr id="46" name="CustomShape 1"/>
          <p:cNvSpPr/>
          <p:nvPr/>
        </p:nvSpPr>
        <p:spPr>
          <a:xfrm>
            <a:off x="0" y="152280"/>
            <a:ext cx="144612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pic>
        <p:nvPicPr>
          <p:cNvPr id="47" name="Picture 2"/>
          <p:cNvPicPr/>
          <p:nvPr/>
        </p:nvPicPr>
        <p:blipFill>
          <a:blip r:embed="rId15"/>
          <a:stretch>
            <a:fillRect/>
          </a:stretch>
        </p:blipFill>
        <p:spPr>
          <a:xfrm>
            <a:off x="179640" y="138600"/>
            <a:ext cx="866880" cy="970200"/>
          </a:xfrm>
          <a:prstGeom prst="rect">
            <a:avLst/>
          </a:prstGeom>
          <a:ln>
            <a:noFill/>
          </a:ln>
        </p:spPr>
      </p:pic>
      <p:pic>
        <p:nvPicPr>
          <p:cNvPr id="48" name="Picture 2"/>
          <p:cNvPicPr/>
          <p:nvPr/>
        </p:nvPicPr>
        <p:blipFill>
          <a:blip r:embed="rId16"/>
          <a:stretch>
            <a:fillRect/>
          </a:stretch>
        </p:blipFill>
        <p:spPr>
          <a:xfrm>
            <a:off x="2702520" y="103320"/>
            <a:ext cx="1619280" cy="988920"/>
          </a:xfrm>
          <a:prstGeom prst="rect">
            <a:avLst/>
          </a:prstGeom>
          <a:ln w="9360">
            <a:noFill/>
          </a:ln>
        </p:spPr>
      </p:pic>
      <p:pic>
        <p:nvPicPr>
          <p:cNvPr id="49" name="Picture 3"/>
          <p:cNvPicPr/>
          <p:nvPr/>
        </p:nvPicPr>
        <p:blipFill>
          <a:blip r:embed="rId17"/>
          <a:stretch>
            <a:fillRect/>
          </a:stretch>
        </p:blipFill>
        <p:spPr>
          <a:xfrm>
            <a:off x="4323600" y="106560"/>
            <a:ext cx="1618200" cy="986760"/>
          </a:xfrm>
          <a:prstGeom prst="rect">
            <a:avLst/>
          </a:prstGeom>
          <a:ln w="9360">
            <a:noFill/>
          </a:ln>
        </p:spPr>
      </p:pic>
      <p:pic>
        <p:nvPicPr>
          <p:cNvPr id="50" name="Picture 5"/>
          <p:cNvPicPr/>
          <p:nvPr/>
        </p:nvPicPr>
        <p:blipFill>
          <a:blip r:embed="rId18"/>
          <a:stretch>
            <a:fillRect/>
          </a:stretch>
        </p:blipFill>
        <p:spPr>
          <a:xfrm>
            <a:off x="5923800" y="117000"/>
            <a:ext cx="1618200" cy="988200"/>
          </a:xfrm>
          <a:prstGeom prst="rect">
            <a:avLst/>
          </a:prstGeom>
          <a:ln w="9360">
            <a:noFill/>
          </a:ln>
        </p:spPr>
      </p:pic>
      <p:pic>
        <p:nvPicPr>
          <p:cNvPr id="51" name="Picture 6"/>
          <p:cNvPicPr/>
          <p:nvPr/>
        </p:nvPicPr>
        <p:blipFill>
          <a:blip r:embed="rId19"/>
          <a:stretch>
            <a:fillRect/>
          </a:stretch>
        </p:blipFill>
        <p:spPr>
          <a:xfrm>
            <a:off x="7524000" y="111960"/>
            <a:ext cx="1618200" cy="988200"/>
          </a:xfrm>
          <a:prstGeom prst="rect">
            <a:avLst/>
          </a:prstGeom>
          <a:ln w="9360">
            <a:noFill/>
          </a:ln>
        </p:spPr>
      </p:pic>
      <p:pic>
        <p:nvPicPr>
          <p:cNvPr id="52" name="Picture 7"/>
          <p:cNvPicPr/>
          <p:nvPr/>
        </p:nvPicPr>
        <p:blipFill>
          <a:blip r:embed="rId20"/>
          <a:stretch>
            <a:fillRect/>
          </a:stretch>
        </p:blipFill>
        <p:spPr>
          <a:xfrm>
            <a:off x="1219320" y="102240"/>
            <a:ext cx="1618200" cy="988200"/>
          </a:xfrm>
          <a:prstGeom prst="rect">
            <a:avLst/>
          </a:prstGeom>
          <a:ln w="9360">
            <a:noFill/>
          </a:ln>
        </p:spPr>
      </p:pic>
      <p:pic>
        <p:nvPicPr>
          <p:cNvPr id="53" name="Picture 2"/>
          <p:cNvPicPr/>
          <p:nvPr/>
        </p:nvPicPr>
        <p:blipFill>
          <a:blip r:embed="rId21"/>
          <a:stretch>
            <a:fillRect/>
          </a:stretch>
        </p:blipFill>
        <p:spPr>
          <a:xfrm>
            <a:off x="7530120" y="1600200"/>
            <a:ext cx="1598400" cy="5125320"/>
          </a:xfrm>
          <a:prstGeom prst="rect">
            <a:avLst/>
          </a:prstGeom>
          <a:ln w="9360">
            <a:noFill/>
          </a:ln>
        </p:spPr>
      </p:pic>
      <p:sp>
        <p:nvSpPr>
          <p:cNvPr id="5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55" name="PlaceHolder 3"/>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 name="Picture 2"/>
          <p:cNvPicPr/>
          <p:nvPr/>
        </p:nvPicPr>
        <p:blipFill>
          <a:blip r:embed="rId14"/>
          <a:stretch>
            <a:fillRect/>
          </a:stretch>
        </p:blipFill>
        <p:spPr>
          <a:xfrm>
            <a:off x="0" y="-35280"/>
            <a:ext cx="9142200" cy="6932520"/>
          </a:xfrm>
          <a:prstGeom prst="rect">
            <a:avLst/>
          </a:prstGeom>
          <a:ln w="9360">
            <a:noFill/>
          </a:ln>
        </p:spPr>
      </p:pic>
      <p:sp>
        <p:nvSpPr>
          <p:cNvPr id="91" name="CustomShape 1"/>
          <p:cNvSpPr/>
          <p:nvPr/>
        </p:nvSpPr>
        <p:spPr>
          <a:xfrm>
            <a:off x="0" y="152280"/>
            <a:ext cx="144612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pic>
        <p:nvPicPr>
          <p:cNvPr id="92" name="Picture 2"/>
          <p:cNvPicPr/>
          <p:nvPr/>
        </p:nvPicPr>
        <p:blipFill>
          <a:blip r:embed="rId15"/>
          <a:stretch>
            <a:fillRect/>
          </a:stretch>
        </p:blipFill>
        <p:spPr>
          <a:xfrm>
            <a:off x="179640" y="138600"/>
            <a:ext cx="866880" cy="970200"/>
          </a:xfrm>
          <a:prstGeom prst="rect">
            <a:avLst/>
          </a:prstGeom>
          <a:ln>
            <a:noFill/>
          </a:ln>
        </p:spPr>
      </p:pic>
      <p:pic>
        <p:nvPicPr>
          <p:cNvPr id="93" name="Picture 2"/>
          <p:cNvPicPr/>
          <p:nvPr/>
        </p:nvPicPr>
        <p:blipFill>
          <a:blip r:embed="rId16"/>
          <a:stretch>
            <a:fillRect/>
          </a:stretch>
        </p:blipFill>
        <p:spPr>
          <a:xfrm>
            <a:off x="2702520" y="103320"/>
            <a:ext cx="1619280" cy="988920"/>
          </a:xfrm>
          <a:prstGeom prst="rect">
            <a:avLst/>
          </a:prstGeom>
          <a:ln w="9360">
            <a:noFill/>
          </a:ln>
        </p:spPr>
      </p:pic>
      <p:pic>
        <p:nvPicPr>
          <p:cNvPr id="94" name="Picture 3"/>
          <p:cNvPicPr/>
          <p:nvPr/>
        </p:nvPicPr>
        <p:blipFill>
          <a:blip r:embed="rId17"/>
          <a:stretch>
            <a:fillRect/>
          </a:stretch>
        </p:blipFill>
        <p:spPr>
          <a:xfrm>
            <a:off x="4323600" y="106560"/>
            <a:ext cx="1618200" cy="986760"/>
          </a:xfrm>
          <a:prstGeom prst="rect">
            <a:avLst/>
          </a:prstGeom>
          <a:ln w="9360">
            <a:noFill/>
          </a:ln>
        </p:spPr>
      </p:pic>
      <p:pic>
        <p:nvPicPr>
          <p:cNvPr id="95" name="Picture 5"/>
          <p:cNvPicPr/>
          <p:nvPr/>
        </p:nvPicPr>
        <p:blipFill>
          <a:blip r:embed="rId18"/>
          <a:stretch>
            <a:fillRect/>
          </a:stretch>
        </p:blipFill>
        <p:spPr>
          <a:xfrm>
            <a:off x="5923800" y="117000"/>
            <a:ext cx="1618200" cy="988200"/>
          </a:xfrm>
          <a:prstGeom prst="rect">
            <a:avLst/>
          </a:prstGeom>
          <a:ln w="9360">
            <a:noFill/>
          </a:ln>
        </p:spPr>
      </p:pic>
      <p:pic>
        <p:nvPicPr>
          <p:cNvPr id="96" name="Picture 6"/>
          <p:cNvPicPr/>
          <p:nvPr/>
        </p:nvPicPr>
        <p:blipFill>
          <a:blip r:embed="rId19"/>
          <a:stretch>
            <a:fillRect/>
          </a:stretch>
        </p:blipFill>
        <p:spPr>
          <a:xfrm>
            <a:off x="7524000" y="111960"/>
            <a:ext cx="1618200" cy="988200"/>
          </a:xfrm>
          <a:prstGeom prst="rect">
            <a:avLst/>
          </a:prstGeom>
          <a:ln w="9360">
            <a:noFill/>
          </a:ln>
        </p:spPr>
      </p:pic>
      <p:pic>
        <p:nvPicPr>
          <p:cNvPr id="97" name="Picture 7"/>
          <p:cNvPicPr/>
          <p:nvPr/>
        </p:nvPicPr>
        <p:blipFill>
          <a:blip r:embed="rId20"/>
          <a:stretch>
            <a:fillRect/>
          </a:stretch>
        </p:blipFill>
        <p:spPr>
          <a:xfrm>
            <a:off x="1219320" y="102240"/>
            <a:ext cx="1618200" cy="988200"/>
          </a:xfrm>
          <a:prstGeom prst="rect">
            <a:avLst/>
          </a:prstGeom>
          <a:ln w="9360">
            <a:noFill/>
          </a:ln>
        </p:spPr>
      </p:pic>
      <p:pic>
        <p:nvPicPr>
          <p:cNvPr id="98" name="Picture 2"/>
          <p:cNvPicPr/>
          <p:nvPr/>
        </p:nvPicPr>
        <p:blipFill>
          <a:blip r:embed="rId21"/>
          <a:stretch>
            <a:fillRect/>
          </a:stretch>
        </p:blipFill>
        <p:spPr>
          <a:xfrm>
            <a:off x="7530120" y="1600200"/>
            <a:ext cx="1598400" cy="5125320"/>
          </a:xfrm>
          <a:prstGeom prst="rect">
            <a:avLst/>
          </a:prstGeom>
          <a:ln w="9360">
            <a:noFill/>
          </a:ln>
        </p:spPr>
      </p:pic>
      <p:sp>
        <p:nvSpPr>
          <p:cNvPr id="9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100" name="PlaceHolder 3"/>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503162" y="1689891"/>
            <a:ext cx="5897520" cy="113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1" strike="noStrike" spc="-1" dirty="0">
                <a:solidFill>
                  <a:srgbClr val="FF0000"/>
                </a:solidFill>
                <a:effectLst>
                  <a:outerShdw blurRad="38100" dist="38100" dir="2700000" algn="tl">
                    <a:srgbClr val="000000">
                      <a:alpha val="43137"/>
                    </a:srgbClr>
                  </a:outerShdw>
                </a:effectLst>
                <a:uFill>
                  <a:solidFill>
                    <a:srgbClr val="FFFFFF"/>
                  </a:solidFill>
                </a:uFill>
                <a:latin typeface="Trebuchet MS" panose="020B0603020202020204"/>
                <a:ea typeface="Trebuchet MS" panose="020B0603020202020204"/>
              </a:rPr>
              <a:t>Mini-Project Progress Review 2</a:t>
            </a:r>
            <a:endParaRPr lang="en-IN" sz="1800" b="1" strike="noStrike" spc="-1" dirty="0">
              <a:solidFill>
                <a:srgbClr val="000000"/>
              </a:solidFill>
              <a:effectLst>
                <a:outerShdw blurRad="38100" dist="38100" dir="2700000" algn="tl">
                  <a:srgbClr val="000000">
                    <a:alpha val="43137"/>
                  </a:srgbClr>
                </a:outerShdw>
              </a:effectLst>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41" name="CustomShape 2"/>
          <p:cNvSpPr/>
          <p:nvPr/>
        </p:nvSpPr>
        <p:spPr>
          <a:xfrm>
            <a:off x="343800" y="3832831"/>
            <a:ext cx="8456400" cy="21685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solidFill>
                  <a:srgbClr val="0033CC"/>
                </a:solidFill>
                <a:uFill>
                  <a:solidFill>
                    <a:srgbClr val="FFFFFF"/>
                  </a:solidFill>
                </a:uFill>
                <a:latin typeface="Trebuchet MS" panose="020B0603020202020204"/>
                <a:ea typeface="Trebuchet MS" panose="020B0603020202020204"/>
              </a:rPr>
              <a:t>Project Title     :  </a:t>
            </a:r>
            <a:r>
              <a:rPr lang="en-IN" sz="1800" b="1"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Network Traffic Analyzer and Vi</a:t>
            </a:r>
            <a:r>
              <a:rPr lang="en-IN" sz="1800" b="1" dirty="0">
                <a:latin typeface="Trebuchet MS" panose="020B0603020202020204"/>
                <a:ea typeface="Trebuchet MS" panose="020B0603020202020204"/>
                <a:cs typeface="Trebuchet MS" panose="020B0603020202020204"/>
                <a:sym typeface="Trebuchet MS" panose="020B0603020202020204"/>
              </a:rPr>
              <a:t>s</a:t>
            </a:r>
            <a:r>
              <a:rPr lang="en-IN" sz="1800" b="1"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ualizer</a:t>
            </a:r>
            <a:endParaRPr lang="en-IN" sz="1800" b="1"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2000" b="0" strike="noStrike" spc="-1" dirty="0">
                <a:solidFill>
                  <a:srgbClr val="0033CC"/>
                </a:solidFill>
                <a:uFill>
                  <a:solidFill>
                    <a:srgbClr val="FFFFFF"/>
                  </a:solidFill>
                </a:uFill>
                <a:latin typeface="Trebuchet MS" panose="020B0603020202020204"/>
                <a:ea typeface="Trebuchet MS" panose="020B0603020202020204"/>
              </a:rPr>
              <a:t>Project Guide	: </a:t>
            </a:r>
            <a:r>
              <a:rPr lang="en-IN" sz="2000" b="1" dirty="0">
                <a:latin typeface="Trebuchet MS" panose="020B0603020202020204"/>
                <a:ea typeface="Trebuchet MS" panose="020B0603020202020204"/>
                <a:cs typeface="Trebuchet MS" panose="020B0603020202020204"/>
                <a:sym typeface="Trebuchet MS" panose="020B0603020202020204"/>
              </a:rPr>
              <a:t>Dr Sivaraman E</a:t>
            </a:r>
            <a:r>
              <a:rPr lang="en-IN" sz="2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 </a:t>
            </a:r>
            <a:r>
              <a:rPr lang="en-IN" sz="2000" b="0" strike="noStrike" spc="-1" dirty="0">
                <a:solidFill>
                  <a:srgbClr val="0033CC"/>
                </a:solidFill>
                <a:uFill>
                  <a:solidFill>
                    <a:srgbClr val="FFFFFF"/>
                  </a:solidFill>
                </a:uFill>
                <a:latin typeface="Trebuchet MS" panose="020B0603020202020204"/>
                <a:ea typeface="Trebuchet MS" panose="020B0603020202020204"/>
              </a:rPr>
              <a:t>      </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2000" b="0" strike="noStrike" spc="-1" dirty="0">
                <a:solidFill>
                  <a:srgbClr val="0033CC"/>
                </a:solidFill>
                <a:uFill>
                  <a:solidFill>
                    <a:srgbClr val="FFFFFF"/>
                  </a:solidFill>
                </a:uFill>
                <a:latin typeface="Trebuchet MS" panose="020B0603020202020204"/>
                <a:ea typeface="Trebuchet MS" panose="020B0603020202020204"/>
              </a:rPr>
              <a:t>           </a:t>
            </a:r>
            <a:endParaRPr lang="en-IN" sz="1800" b="0" strike="noStrike" spc="-1" dirty="0">
              <a:solidFill>
                <a:srgbClr val="000000"/>
              </a:solidFill>
              <a:uFill>
                <a:solidFill>
                  <a:srgbClr val="FFFFFF"/>
                </a:solidFill>
              </a:uFill>
              <a:latin typeface="Arial" panose="020B0604020202020204"/>
            </a:endParaRPr>
          </a:p>
          <a:p>
            <a:pPr marL="0" marR="0" lvl="0" indent="0" algn="l" rtl="0">
              <a:lnSpc>
                <a:spcPct val="100000"/>
              </a:lnSpc>
              <a:spcBef>
                <a:spcPts val="0"/>
              </a:spcBef>
              <a:spcAft>
                <a:spcPts val="0"/>
              </a:spcAft>
              <a:buNone/>
            </a:pPr>
            <a:r>
              <a:rPr lang="en-IN" sz="2000" b="0" strike="noStrike" spc="-1" dirty="0">
                <a:solidFill>
                  <a:srgbClr val="0033CC"/>
                </a:solidFill>
                <a:uFill>
                  <a:solidFill>
                    <a:srgbClr val="FFFFFF"/>
                  </a:solidFill>
                </a:uFill>
                <a:latin typeface="Trebuchet MS" panose="020B0603020202020204"/>
                <a:ea typeface="Trebuchet MS" panose="020B0603020202020204"/>
              </a:rPr>
              <a:t>Project Team ( Names &amp; USN) 	: </a:t>
            </a:r>
            <a:r>
              <a:rPr lang="en-IN" b="1" dirty="0">
                <a:latin typeface="Arial" panose="020B0604020202020204" pitchFamily="34" charset="0"/>
                <a:ea typeface="Trebuchet MS" panose="020B0603020202020204"/>
                <a:cs typeface="Arial" panose="020B0604020202020204" pitchFamily="34" charset="0"/>
                <a:sym typeface="Trebuchet MS" panose="020B0603020202020204"/>
              </a:rPr>
              <a:t>Vaibhav Raj (PES1UG19CS554)</a:t>
            </a:r>
          </a:p>
          <a:p>
            <a:pPr marL="1371600" marR="0" lvl="0" indent="457200" algn="l" rtl="0">
              <a:lnSpc>
                <a:spcPct val="100000"/>
              </a:lnSpc>
              <a:spcBef>
                <a:spcPts val="0"/>
              </a:spcBef>
              <a:spcAft>
                <a:spcPts val="0"/>
              </a:spcAft>
              <a:buNone/>
            </a:pPr>
            <a:r>
              <a:rPr lang="en-IN" b="1" dirty="0">
                <a:latin typeface="Arial" panose="020B0604020202020204" pitchFamily="34" charset="0"/>
                <a:ea typeface="Trebuchet MS" panose="020B0603020202020204"/>
                <a:cs typeface="Arial" panose="020B0604020202020204" pitchFamily="34" charset="0"/>
                <a:sym typeface="Trebuchet MS" panose="020B0603020202020204"/>
              </a:rPr>
              <a:t>   		   Divyansh Raina (PES1UG19CS149)</a:t>
            </a:r>
            <a:endParaRPr lang="en-IN" b="1" i="0" u="none" strike="noStrike" cap="none" dirty="0">
              <a:latin typeface="Arial" panose="020B0604020202020204" pitchFamily="34" charset="0"/>
              <a:ea typeface="Arial" panose="020B0604020202020204"/>
              <a:cs typeface="Arial" panose="020B0604020202020204" pitchFamily="34" charset="0"/>
              <a:sym typeface="Arial" panose="020B0604020202020204"/>
            </a:endParaRPr>
          </a:p>
          <a:p>
            <a:pPr marL="0" marR="0" lvl="0" indent="0" algn="l" rtl="0">
              <a:lnSpc>
                <a:spcPct val="100000"/>
              </a:lnSpc>
              <a:spcBef>
                <a:spcPts val="0"/>
              </a:spcBef>
              <a:spcAft>
                <a:spcPts val="0"/>
              </a:spcAft>
              <a:buNone/>
            </a:pPr>
            <a:r>
              <a:rPr lang="en-IN" b="1" dirty="0">
                <a:latin typeface="Arial" panose="020B0604020202020204" pitchFamily="34" charset="0"/>
                <a:cs typeface="Arial" panose="020B0604020202020204" pitchFamily="34" charset="0"/>
              </a:rPr>
              <a:t>				   Ashwin K (PES1UG19CS095)</a:t>
            </a:r>
            <a:endParaRPr lang="en-IN" b="1" i="0" u="none" strike="noStrike" cap="none" dirty="0">
              <a:latin typeface="Arial" panose="020B0604020202020204" pitchFamily="34" charset="0"/>
              <a:ea typeface="Arial" panose="020B0604020202020204"/>
              <a:cs typeface="Arial" panose="020B0604020202020204" pitchFamily="34" charset="0"/>
              <a:sym typeface="Arial" panose="020B0604020202020204"/>
            </a:endParaRPr>
          </a:p>
          <a:p>
            <a:pPr>
              <a:lnSpc>
                <a:spcPct val="100000"/>
              </a:lnSpc>
            </a:pPr>
            <a:endParaRPr lang="en-IN"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a:lnSpc>
                <a:spcPct val="100000"/>
              </a:lnSpc>
            </a:pP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523880" y="1581120"/>
            <a:ext cx="7618320" cy="345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43" name="CustomShape 2"/>
          <p:cNvSpPr/>
          <p:nvPr/>
        </p:nvSpPr>
        <p:spPr>
          <a:xfrm>
            <a:off x="2666880" y="1143000"/>
            <a:ext cx="6475320" cy="4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r">
              <a:lnSpc>
                <a:spcPct val="100000"/>
              </a:lnSpc>
            </a:pPr>
            <a:r>
              <a:rPr lang="en-IN" sz="2400" b="1" strike="noStrike" spc="-1">
                <a:solidFill>
                  <a:srgbClr val="FF0000"/>
                </a:solidFill>
                <a:uFill>
                  <a:solidFill>
                    <a:srgbClr val="FFFFFF"/>
                  </a:solidFill>
                </a:uFill>
                <a:latin typeface="Trebuchet MS" panose="020B0603020202020204"/>
                <a:ea typeface="Trebuchet MS" panose="020B0603020202020204"/>
              </a:rPr>
              <a:t>Project Abstract and Scope </a:t>
            </a:r>
            <a:endParaRPr lang="en-IN" sz="1800" b="0" strike="noStrike" spc="-1">
              <a:solidFill>
                <a:srgbClr val="000000"/>
              </a:solidFill>
              <a:uFill>
                <a:solidFill>
                  <a:srgbClr val="FFFFFF"/>
                </a:solidFill>
              </a:uFill>
              <a:latin typeface="Arial" panose="020B0604020202020204"/>
            </a:endParaRPr>
          </a:p>
        </p:txBody>
      </p:sp>
      <p:sp>
        <p:nvSpPr>
          <p:cNvPr id="3" name="Text Placeholder 2"/>
          <p:cNvSpPr>
            <a:spLocks noGrp="1"/>
          </p:cNvSpPr>
          <p:nvPr>
            <p:ph type="body"/>
          </p:nvPr>
        </p:nvSpPr>
        <p:spPr>
          <a:xfrm>
            <a:off x="382556" y="1949753"/>
            <a:ext cx="8229240" cy="3977280"/>
          </a:xfrm>
        </p:spPr>
        <p:txBody>
          <a:bodyPr/>
          <a:lstStyle/>
          <a:p>
            <a:pPr marL="0" indent="0">
              <a:buNone/>
            </a:pPr>
            <a:r>
              <a:rPr lang="en-IN" sz="2400" b="1" dirty="0">
                <a:solidFill>
                  <a:srgbClr val="002060"/>
                </a:solidFill>
              </a:rPr>
              <a:t>Abstract:</a:t>
            </a:r>
          </a:p>
          <a:p>
            <a:pPr marL="0" indent="0">
              <a:buNone/>
            </a:pPr>
            <a:r>
              <a:rPr lang="en-IN" sz="2400" dirty="0">
                <a:solidFill>
                  <a:srgbClr val="002060"/>
                </a:solidFill>
              </a:rPr>
              <a:t>It analyses the traffic coming to a server and collects information about the traffic and presents the data in a graphical manner.</a:t>
            </a:r>
          </a:p>
          <a:p>
            <a:pPr marL="0" indent="0">
              <a:buNone/>
            </a:pPr>
            <a:endParaRPr lang="en-IN" sz="2400" dirty="0">
              <a:solidFill>
                <a:srgbClr val="002060"/>
              </a:solidFill>
            </a:endParaRPr>
          </a:p>
          <a:p>
            <a:pPr marL="0" indent="0">
              <a:buNone/>
            </a:pPr>
            <a:r>
              <a:rPr lang="en-IN" sz="2400" b="1" dirty="0">
                <a:solidFill>
                  <a:srgbClr val="002060"/>
                </a:solidFill>
              </a:rPr>
              <a:t>Scope:</a:t>
            </a:r>
          </a:p>
          <a:p>
            <a:pPr marL="0" indent="0">
              <a:buNone/>
            </a:pPr>
            <a:r>
              <a:rPr lang="en-IN" sz="2400" dirty="0">
                <a:solidFill>
                  <a:srgbClr val="002060"/>
                </a:solidFill>
              </a:rPr>
              <a:t>To Provide data to be used to provide edge computing solutions to ensure low latency, good network performance, high bandwidths for applications and services which are very critical and sophisticated.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523880" y="1581120"/>
            <a:ext cx="7618320" cy="3456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46" name="CustomShape 2"/>
          <p:cNvSpPr/>
          <p:nvPr/>
        </p:nvSpPr>
        <p:spPr>
          <a:xfrm>
            <a:off x="380880" y="1752480"/>
            <a:ext cx="8075520" cy="472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algn="just">
              <a:lnSpc>
                <a:spcPct val="100000"/>
              </a:lnSpc>
              <a:buClr>
                <a:srgbClr val="000000"/>
              </a:buClr>
              <a:buSzPct val="45000"/>
            </a:pPr>
            <a:r>
              <a:rPr lang="en-IN" sz="2400" b="1" spc="-1" dirty="0">
                <a:solidFill>
                  <a:srgbClr val="002060"/>
                </a:solidFill>
                <a:uFill>
                  <a:solidFill>
                    <a:srgbClr val="FFFFFF"/>
                  </a:solidFill>
                </a:uFill>
                <a:latin typeface="Trebuchet MS" panose="020B0603020202020204"/>
              </a:rPr>
              <a:t>Suggestion:</a:t>
            </a:r>
          </a:p>
          <a:p>
            <a:pPr marL="342900" algn="just">
              <a:lnSpc>
                <a:spcPct val="100000"/>
              </a:lnSpc>
              <a:buClr>
                <a:srgbClr val="000000"/>
              </a:buClr>
              <a:buSzPct val="45000"/>
            </a:pPr>
            <a:endParaRPr lang="en-IN" sz="2400" b="0" strike="noStrike" spc="-1" dirty="0">
              <a:solidFill>
                <a:srgbClr val="002060"/>
              </a:solidFill>
              <a:uFill>
                <a:solidFill>
                  <a:srgbClr val="FFFFFF"/>
                </a:solidFill>
              </a:uFill>
              <a:latin typeface="Trebuchet MS" panose="020B0603020202020204"/>
            </a:endParaRPr>
          </a:p>
          <a:p>
            <a:pPr marL="342900" algn="just">
              <a:lnSpc>
                <a:spcPct val="100000"/>
              </a:lnSpc>
              <a:buClr>
                <a:srgbClr val="000000"/>
              </a:buClr>
              <a:buSzPct val="45000"/>
            </a:pPr>
            <a:r>
              <a:rPr lang="en-IN" sz="2400" spc="-1" dirty="0">
                <a:solidFill>
                  <a:srgbClr val="002060"/>
                </a:solidFill>
                <a:uFill>
                  <a:solidFill>
                    <a:srgbClr val="FFFFFF"/>
                  </a:solidFill>
                </a:uFill>
                <a:latin typeface="Trebuchet MS" panose="020B0603020202020204"/>
              </a:rPr>
              <a:t>For generating traffic we were suggested to come up with something better than </a:t>
            </a:r>
            <a:r>
              <a:rPr lang="en-IN" sz="2400" spc="-1" dirty="0" err="1">
                <a:solidFill>
                  <a:srgbClr val="002060"/>
                </a:solidFill>
                <a:uFill>
                  <a:solidFill>
                    <a:srgbClr val="FFFFFF"/>
                  </a:solidFill>
                </a:uFill>
                <a:latin typeface="Trebuchet MS" panose="020B0603020202020204"/>
              </a:rPr>
              <a:t>nping</a:t>
            </a:r>
            <a:r>
              <a:rPr lang="en-IN" sz="2400" spc="-1" dirty="0">
                <a:solidFill>
                  <a:srgbClr val="002060"/>
                </a:solidFill>
                <a:uFill>
                  <a:solidFill>
                    <a:srgbClr val="FFFFFF"/>
                  </a:solidFill>
                </a:uFill>
                <a:latin typeface="Trebuchet MS" panose="020B0603020202020204"/>
              </a:rPr>
              <a:t> .</a:t>
            </a:r>
          </a:p>
          <a:p>
            <a:pPr marL="342900" algn="just">
              <a:lnSpc>
                <a:spcPct val="100000"/>
              </a:lnSpc>
              <a:buClr>
                <a:srgbClr val="000000"/>
              </a:buClr>
              <a:buSzPct val="45000"/>
            </a:pPr>
            <a:endParaRPr lang="en-IN" sz="2400" b="0" strike="noStrike" spc="-1" dirty="0">
              <a:solidFill>
                <a:srgbClr val="002060"/>
              </a:solidFill>
              <a:uFill>
                <a:solidFill>
                  <a:srgbClr val="FFFFFF"/>
                </a:solidFill>
              </a:uFill>
              <a:latin typeface="Trebuchet MS" panose="020B0603020202020204"/>
            </a:endParaRPr>
          </a:p>
          <a:p>
            <a:pPr marL="342900" algn="just">
              <a:lnSpc>
                <a:spcPct val="100000"/>
              </a:lnSpc>
              <a:buClr>
                <a:srgbClr val="000000"/>
              </a:buClr>
              <a:buSzPct val="45000"/>
            </a:pPr>
            <a:endParaRPr lang="en-IN" sz="2400" spc="-1" dirty="0">
              <a:solidFill>
                <a:srgbClr val="002060"/>
              </a:solidFill>
              <a:uFill>
                <a:solidFill>
                  <a:srgbClr val="FFFFFF"/>
                </a:solidFill>
              </a:uFill>
              <a:latin typeface="Trebuchet MS" panose="020B0603020202020204"/>
            </a:endParaRPr>
          </a:p>
          <a:p>
            <a:pPr marL="342900" algn="just">
              <a:lnSpc>
                <a:spcPct val="100000"/>
              </a:lnSpc>
              <a:buClr>
                <a:srgbClr val="000000"/>
              </a:buClr>
              <a:buSzPct val="45000"/>
            </a:pPr>
            <a:r>
              <a:rPr lang="en-IN" sz="2600" b="1" strike="noStrike" spc="-1" dirty="0">
                <a:solidFill>
                  <a:srgbClr val="002060"/>
                </a:solidFill>
                <a:uFill>
                  <a:solidFill>
                    <a:srgbClr val="FFFFFF"/>
                  </a:solidFill>
                </a:uFill>
                <a:latin typeface="Trebuchet MS" panose="020B0603020202020204"/>
              </a:rPr>
              <a:t>Progress:</a:t>
            </a:r>
          </a:p>
          <a:p>
            <a:pPr marL="342900" algn="just">
              <a:lnSpc>
                <a:spcPct val="100000"/>
              </a:lnSpc>
              <a:buClr>
                <a:srgbClr val="000000"/>
              </a:buClr>
              <a:buSzPct val="45000"/>
            </a:pPr>
            <a:endParaRPr lang="en-IN" sz="2400" spc="-1" dirty="0">
              <a:solidFill>
                <a:srgbClr val="002060"/>
              </a:solidFill>
              <a:uFill>
                <a:solidFill>
                  <a:srgbClr val="FFFFFF"/>
                </a:solidFill>
              </a:uFill>
              <a:latin typeface="Trebuchet MS" panose="020B0603020202020204"/>
            </a:endParaRPr>
          </a:p>
          <a:p>
            <a:pPr marL="342900" algn="just">
              <a:lnSpc>
                <a:spcPct val="100000"/>
              </a:lnSpc>
              <a:buClr>
                <a:srgbClr val="000000"/>
              </a:buClr>
              <a:buSzPct val="45000"/>
            </a:pPr>
            <a:r>
              <a:rPr lang="en-IN" sz="2400" b="0" strike="noStrike" spc="-1" dirty="0">
                <a:solidFill>
                  <a:srgbClr val="002060"/>
                </a:solidFill>
                <a:uFill>
                  <a:solidFill>
                    <a:srgbClr val="FFFFFF"/>
                  </a:solidFill>
                </a:uFill>
                <a:latin typeface="Trebuchet MS" panose="020B0603020202020204"/>
              </a:rPr>
              <a:t>We decided to create a simple python program which generates traffic using proxies so that the traffic seems to come from different locations.</a:t>
            </a:r>
            <a:endParaRPr lang="en-IN" sz="1800" b="0" strike="noStrike" spc="-1" dirty="0">
              <a:solidFill>
                <a:srgbClr val="002060"/>
              </a:solidFill>
              <a:uFill>
                <a:solidFill>
                  <a:srgbClr val="FFFFFF"/>
                </a:solidFill>
              </a:uFill>
              <a:latin typeface="Arial" panose="020B0604020202020204"/>
            </a:endParaRPr>
          </a:p>
        </p:txBody>
      </p:sp>
      <p:sp>
        <p:nvSpPr>
          <p:cNvPr id="147" name="CustomShape 3"/>
          <p:cNvSpPr/>
          <p:nvPr/>
        </p:nvSpPr>
        <p:spPr>
          <a:xfrm>
            <a:off x="2666880" y="1143000"/>
            <a:ext cx="6475320" cy="45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0995" algn="r">
              <a:lnSpc>
                <a:spcPct val="100000"/>
              </a:lnSpc>
            </a:pPr>
            <a:r>
              <a:rPr lang="en-IN" sz="2400" b="1" strike="noStrike" spc="-1">
                <a:solidFill>
                  <a:srgbClr val="FF0000"/>
                </a:solidFill>
                <a:uFill>
                  <a:solidFill>
                    <a:srgbClr val="FFFFFF"/>
                  </a:solidFill>
                </a:uFill>
                <a:latin typeface="Trebuchet MS" panose="020B0603020202020204"/>
                <a:ea typeface="DejaVu Sans"/>
              </a:rPr>
              <a:t>Suggestions from Review - 1</a:t>
            </a:r>
            <a:endParaRPr lang="en-IN"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23880" y="1581120"/>
            <a:ext cx="7618320" cy="34560"/>
          </a:xfrm>
          <a:prstGeom prst="rect">
            <a:avLst/>
          </a:prstGeom>
          <a:solidFill>
            <a:srgbClr val="33CCCC"/>
          </a:solidFill>
          <a:ln w="9360">
            <a:noFill/>
          </a:ln>
        </p:spPr>
        <p:style>
          <a:lnRef idx="0">
            <a:scrgbClr r="0" g="0" b="0"/>
          </a:lnRef>
          <a:fillRef idx="0">
            <a:scrgbClr r="0" g="0" b="0"/>
          </a:fillRef>
          <a:effectRef idx="0">
            <a:scrgbClr r="0" g="0" b="0"/>
          </a:effectRef>
          <a:fontRef idx="minor"/>
        </p:style>
      </p:sp>
      <p:sp>
        <p:nvSpPr>
          <p:cNvPr id="149" name="CustomShape 2"/>
          <p:cNvSpPr/>
          <p:nvPr/>
        </p:nvSpPr>
        <p:spPr>
          <a:xfrm>
            <a:off x="380880" y="1143000"/>
            <a:ext cx="8761320" cy="45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0995" algn="r">
              <a:lnSpc>
                <a:spcPct val="100000"/>
              </a:lnSpc>
            </a:pPr>
            <a:r>
              <a:rPr lang="en-IN" sz="2400" b="1" strike="noStrike" spc="-1">
                <a:solidFill>
                  <a:srgbClr val="FF0000"/>
                </a:solidFill>
                <a:uFill>
                  <a:solidFill>
                    <a:srgbClr val="FFFFFF"/>
                  </a:solidFill>
                </a:uFill>
                <a:latin typeface="Trebuchet MS" panose="020B0603020202020204"/>
                <a:ea typeface="DejaVu Sans"/>
              </a:rPr>
              <a:t>Detailed Literature Survey</a:t>
            </a:r>
            <a:endParaRPr lang="en-IN" sz="1800" b="0" strike="noStrike" spc="-1">
              <a:solidFill>
                <a:srgbClr val="000000"/>
              </a:solidFill>
              <a:uFill>
                <a:solidFill>
                  <a:srgbClr val="FFFFFF"/>
                </a:solidFill>
              </a:uFill>
              <a:latin typeface="Arial" panose="020B0604020202020204"/>
            </a:endParaRPr>
          </a:p>
        </p:txBody>
      </p:sp>
      <p:sp>
        <p:nvSpPr>
          <p:cNvPr id="150" name="CustomShape 3"/>
          <p:cNvSpPr/>
          <p:nvPr/>
        </p:nvSpPr>
        <p:spPr>
          <a:xfrm>
            <a:off x="457200" y="1752480"/>
            <a:ext cx="8227800" cy="472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2200" b="0" strike="noStrike" spc="-1" dirty="0">
              <a:solidFill>
                <a:srgbClr val="002060"/>
              </a:solidFill>
              <a:uFill>
                <a:solidFill>
                  <a:srgbClr val="FFFFFF"/>
                </a:solidFill>
              </a:uFill>
              <a:latin typeface="Arial" panose="020B0604020202020204"/>
            </a:endParaRPr>
          </a:p>
          <a:p>
            <a:pPr marL="685800" indent="-340995" algn="just">
              <a:lnSpc>
                <a:spcPct val="100000"/>
              </a:lnSpc>
              <a:buClr>
                <a:srgbClr val="0000FF"/>
              </a:buClr>
              <a:buFont typeface="Wingdings" panose="05000000000000000000" pitchFamily="2" charset="2"/>
              <a:buChar char=""/>
            </a:pPr>
            <a:r>
              <a:rPr lang="en-IN" sz="2200" dirty="0">
                <a:solidFill>
                  <a:srgbClr val="002060"/>
                </a:solidFill>
                <a:latin typeface="Trebuchet MS" panose="020B0603020202020204"/>
                <a:ea typeface="Trebuchet MS" panose="020B0603020202020204"/>
                <a:cs typeface="Trebuchet MS" panose="020B0603020202020204"/>
                <a:sym typeface="Trebuchet MS" panose="020B0603020202020204"/>
              </a:rPr>
              <a:t>Day by day the network traffic coming to a server is increasing due to rise of pervasive computing and incoming 5G technology.</a:t>
            </a:r>
          </a:p>
          <a:p>
            <a:pPr marL="685800" indent="-340995" algn="just">
              <a:lnSpc>
                <a:spcPct val="100000"/>
              </a:lnSpc>
              <a:buClr>
                <a:srgbClr val="0000FF"/>
              </a:buClr>
              <a:buFont typeface="Wingdings" panose="05000000000000000000" pitchFamily="2" charset="2"/>
              <a:buChar char=""/>
            </a:pPr>
            <a:r>
              <a:rPr lang="en-IN" sz="2200" dirty="0">
                <a:solidFill>
                  <a:srgbClr val="002060"/>
                </a:solidFill>
                <a:latin typeface="Trebuchet MS" panose="020B0603020202020204"/>
                <a:ea typeface="Trebuchet MS" panose="020B0603020202020204"/>
                <a:cs typeface="Trebuchet MS" panose="020B0603020202020204"/>
                <a:sym typeface="Trebuchet MS" panose="020B0603020202020204"/>
              </a:rPr>
              <a:t>The current cloud computing scenario may not provide enough computing capacity to manage latency and performance requirements set by modern pervasive computing systems.</a:t>
            </a:r>
            <a:r>
              <a:rPr lang="en-IN" sz="2200" b="0" strike="noStrike" spc="-1" dirty="0">
                <a:solidFill>
                  <a:srgbClr val="002060"/>
                </a:solidFill>
                <a:uFill>
                  <a:solidFill>
                    <a:srgbClr val="FFFFFF"/>
                  </a:solidFill>
                </a:uFill>
                <a:latin typeface="Trebuchet MS" panose="020B0603020202020204"/>
                <a:ea typeface="DejaVu Sans"/>
              </a:rPr>
              <a:t> </a:t>
            </a:r>
          </a:p>
          <a:p>
            <a:pPr marL="344805" algn="just">
              <a:lnSpc>
                <a:spcPct val="100000"/>
              </a:lnSpc>
              <a:buClr>
                <a:srgbClr val="0000FF"/>
              </a:buClr>
            </a:pPr>
            <a:endParaRPr lang="en-IN" sz="2200" b="0" strike="noStrike" spc="-1" dirty="0">
              <a:solidFill>
                <a:srgbClr val="002060"/>
              </a:solidFill>
              <a:uFill>
                <a:solidFill>
                  <a:srgbClr val="FFFFFF"/>
                </a:solidFill>
              </a:uFill>
              <a:latin typeface="Trebuchet MS" panose="020B0603020202020204"/>
              <a:ea typeface="DejaVu Sans"/>
            </a:endParaRPr>
          </a:p>
          <a:p>
            <a:pPr marL="685800" indent="-340995" algn="just">
              <a:buClr>
                <a:srgbClr val="0000FF"/>
              </a:buClr>
              <a:buFont typeface="Wingdings" panose="05000000000000000000" pitchFamily="2" charset="2"/>
              <a:buChar char=""/>
            </a:pP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Scaling up an Edge Server Deployment – by Lauri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Loven</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Tero</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Lahderanta</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Leena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Ruha</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Teenu</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Leppanen</a:t>
            </a: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 Ella </a:t>
            </a:r>
            <a:r>
              <a:rPr lang="en-IN" sz="2200" b="0" i="0" u="none" strike="noStrike" cap="none" dirty="0" err="1">
                <a:solidFill>
                  <a:srgbClr val="002060"/>
                </a:solidFill>
                <a:latin typeface="Arial" panose="020B0604020202020204"/>
                <a:ea typeface="Arial" panose="020B0604020202020204"/>
                <a:cs typeface="Arial" panose="020B0604020202020204"/>
                <a:sym typeface="Arial" panose="020B0604020202020204"/>
              </a:rPr>
              <a:t>Peltonen</a:t>
            </a:r>
            <a:endPar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endParaRPr>
          </a:p>
          <a:p>
            <a:pPr marL="685800" indent="-340995" algn="just">
              <a:buClr>
                <a:srgbClr val="0000FF"/>
              </a:buClr>
              <a:buFont typeface="Wingdings" panose="05000000000000000000" pitchFamily="2" charset="2"/>
              <a:buChar char=""/>
            </a:pPr>
            <a:r>
              <a:rPr lang="en-IN" sz="2200" b="0" i="0" u="none" strike="noStrike" cap="none" dirty="0">
                <a:solidFill>
                  <a:srgbClr val="002060"/>
                </a:solidFill>
                <a:latin typeface="Arial" panose="020B0604020202020204"/>
                <a:ea typeface="Arial" panose="020B0604020202020204"/>
                <a:cs typeface="Arial" panose="020B0604020202020204"/>
                <a:sym typeface="Arial" panose="020B0604020202020204"/>
              </a:rPr>
              <a:t>Wireshark For Security Professionals - Jessy Bullock </a:t>
            </a:r>
            <a:endParaRPr lang="en-IN" sz="2200" b="0" strike="noStrike" spc="-1" dirty="0">
              <a:solidFill>
                <a:srgbClr val="002060"/>
              </a:solidFill>
              <a:uFill>
                <a:solidFill>
                  <a:srgbClr val="FFFFFF"/>
                </a:solidFill>
              </a:uFill>
              <a:latin typeface="Arial" panose="020B0604020202020204"/>
            </a:endParaRPr>
          </a:p>
          <a:p>
            <a:pPr marL="685800" indent="-340995" algn="just">
              <a:buClr>
                <a:srgbClr val="0000FF"/>
              </a:buClr>
              <a:buFont typeface="Wingdings" panose="05000000000000000000" pitchFamily="2" charset="2"/>
              <a:buChar char=""/>
            </a:pPr>
            <a:endParaRPr lang="en-IN" sz="2200" b="0" strike="noStrike" spc="-1" dirty="0">
              <a:solidFill>
                <a:srgbClr val="000000"/>
              </a:solidFill>
              <a:uFill>
                <a:solidFill>
                  <a:srgbClr val="FFFFFF"/>
                </a:solidFill>
              </a:uFill>
              <a:latin typeface="Arial" panose="020B0604020202020204"/>
            </a:endParaRPr>
          </a:p>
          <a:p>
            <a:pPr marL="685800" indent="-340995" algn="just">
              <a:lnSpc>
                <a:spcPct val="100000"/>
              </a:lnSpc>
              <a:buClr>
                <a:srgbClr val="0000FF"/>
              </a:buClr>
              <a:buFont typeface="Wingdings" panose="05000000000000000000" pitchFamily="2" charset="2"/>
              <a:buChar char=""/>
            </a:pPr>
            <a:endParaRPr lang="en-IN" sz="2200" b="0" strike="noStrike" spc="-1" dirty="0">
              <a:solidFill>
                <a:srgbClr val="000000"/>
              </a:solidFill>
              <a:uFill>
                <a:solidFill>
                  <a:srgbClr val="FFFFFF"/>
                </a:solidFill>
              </a:uFill>
              <a:latin typeface="Arial" panose="020B0604020202020204"/>
            </a:endParaRPr>
          </a:p>
          <a:p>
            <a:pPr algn="just">
              <a:lnSpc>
                <a:spcPct val="100000"/>
              </a:lnSpc>
            </a:pPr>
            <a:endParaRPr lang="en-IN" sz="2200" b="0" strike="noStrike" spc="-1" dirty="0">
              <a:solidFill>
                <a:srgbClr val="000000"/>
              </a:solidFill>
              <a:uFill>
                <a:solidFill>
                  <a:srgbClr val="FFFFFF"/>
                </a:solidFill>
              </a:uFill>
              <a:latin typeface="Arial" panose="020B0604020202020204"/>
            </a:endParaRPr>
          </a:p>
          <a:p>
            <a:pPr algn="just">
              <a:lnSpc>
                <a:spcPct val="100000"/>
              </a:lnSpc>
            </a:pPr>
            <a:endParaRPr lang="en-IN" sz="22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523880" y="1581120"/>
            <a:ext cx="7618320" cy="345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52" name="CustomShape 2"/>
          <p:cNvSpPr/>
          <p:nvPr/>
        </p:nvSpPr>
        <p:spPr>
          <a:xfrm>
            <a:off x="2666880" y="1143000"/>
            <a:ext cx="6475320" cy="4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r">
              <a:lnSpc>
                <a:spcPct val="100000"/>
              </a:lnSpc>
            </a:pPr>
            <a:r>
              <a:rPr lang="en-IN" sz="2400" b="1" strike="noStrike" spc="-1">
                <a:solidFill>
                  <a:srgbClr val="FF0000"/>
                </a:solidFill>
                <a:uFill>
                  <a:solidFill>
                    <a:srgbClr val="FFFFFF"/>
                  </a:solidFill>
                </a:uFill>
                <a:latin typeface="Trebuchet MS" panose="020B0603020202020204"/>
                <a:ea typeface="Trebuchet MS" panose="020B0603020202020204"/>
              </a:rPr>
              <a:t>System Design</a:t>
            </a:r>
            <a:endParaRPr lang="en-IN" sz="1800" b="0" strike="noStrike" spc="-1">
              <a:solidFill>
                <a:srgbClr val="000000"/>
              </a:solidFill>
              <a:uFill>
                <a:solidFill>
                  <a:srgbClr val="FFFFFF"/>
                </a:solidFill>
              </a:uFill>
              <a:latin typeface="Arial" panose="020B0604020202020204"/>
            </a:endParaRPr>
          </a:p>
        </p:txBody>
      </p:sp>
      <p:sp>
        <p:nvSpPr>
          <p:cNvPr id="153" name="CustomShape 3"/>
          <p:cNvSpPr/>
          <p:nvPr/>
        </p:nvSpPr>
        <p:spPr>
          <a:xfrm>
            <a:off x="1008000" y="2232000"/>
            <a:ext cx="6364800" cy="410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457200" algn="just">
              <a:lnSpc>
                <a:spcPct val="100000"/>
              </a:lnSpc>
            </a:pPr>
            <a:r>
              <a:rPr lang="en-IN" sz="1800" b="1" strike="noStrike" spc="-1" dirty="0">
                <a:solidFill>
                  <a:srgbClr val="0033CC"/>
                </a:solidFill>
                <a:uFill>
                  <a:solidFill>
                    <a:srgbClr val="FFFFFF"/>
                  </a:solidFill>
                </a:uFill>
                <a:latin typeface="Trebuchet MS" panose="020B0603020202020204"/>
                <a:ea typeface="Trebuchet MS" panose="020B0603020202020204"/>
              </a:rPr>
              <a:t>	</a:t>
            </a:r>
            <a:endParaRPr lang="en-IN" sz="1800" b="0" strike="noStrike" spc="-1" dirty="0">
              <a:solidFill>
                <a:srgbClr val="000000"/>
              </a:solidFill>
              <a:uFill>
                <a:solidFill>
                  <a:srgbClr val="FFFFFF"/>
                </a:solidFill>
              </a:uFill>
              <a:latin typeface="Arial" panose="020B0604020202020204"/>
            </a:endParaRPr>
          </a:p>
          <a:p>
            <a:pPr marL="457200" algn="just">
              <a:lnSpc>
                <a:spcPct val="100000"/>
              </a:lnSpc>
            </a:pPr>
            <a:endParaRPr lang="en-IN" sz="1800" b="0" strike="noStrike" spc="-1" dirty="0">
              <a:solidFill>
                <a:srgbClr val="000000"/>
              </a:solidFill>
              <a:uFill>
                <a:solidFill>
                  <a:srgbClr val="FFFFFF"/>
                </a:solidFill>
              </a:uFill>
              <a:latin typeface="Arial" panose="020B0604020202020204"/>
            </a:endParaRPr>
          </a:p>
          <a:p>
            <a:pPr marL="457200" algn="just">
              <a:lnSpc>
                <a:spcPct val="100000"/>
              </a:lnSpc>
            </a:pPr>
            <a:endParaRPr lang="en-IN" sz="1800" b="0" strike="noStrike" spc="-1" dirty="0">
              <a:solidFill>
                <a:srgbClr val="000000"/>
              </a:solidFill>
              <a:uFill>
                <a:solidFill>
                  <a:srgbClr val="FFFFFF"/>
                </a:solidFill>
              </a:uFill>
              <a:latin typeface="Arial" panose="020B0604020202020204"/>
            </a:endParaRPr>
          </a:p>
          <a:p>
            <a:pPr marL="457200" algn="just">
              <a:lnSpc>
                <a:spcPct val="100000"/>
              </a:lnSpc>
            </a:pPr>
            <a:endParaRPr lang="en-IN" sz="1800" b="0" strike="noStrike" spc="-1" dirty="0">
              <a:solidFill>
                <a:srgbClr val="000000"/>
              </a:solidFill>
              <a:uFill>
                <a:solidFill>
                  <a:srgbClr val="FFFFFF"/>
                </a:solidFill>
              </a:uFill>
              <a:latin typeface="Arial" panose="020B0604020202020204"/>
            </a:endParaRPr>
          </a:p>
          <a:p>
            <a:pPr marL="457200" algn="just">
              <a:lnSpc>
                <a:spcPct val="100000"/>
              </a:lnSpc>
            </a:pPr>
            <a:endParaRPr lang="en-IN" sz="1800" b="0" strike="noStrike" spc="-1" dirty="0">
              <a:solidFill>
                <a:srgbClr val="000000"/>
              </a:solidFill>
              <a:uFill>
                <a:solidFill>
                  <a:srgbClr val="FFFFFF"/>
                </a:solidFill>
              </a:uFill>
              <a:latin typeface="Arial" panose="020B0604020202020204"/>
            </a:endParaRPr>
          </a:p>
          <a:p>
            <a:pPr marL="457200" algn="just">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2" name="Picture 1" descr="project (1)"/>
          <p:cNvPicPr>
            <a:picLocks noChangeAspect="1"/>
          </p:cNvPicPr>
          <p:nvPr/>
        </p:nvPicPr>
        <p:blipFill>
          <a:blip r:embed="rId2"/>
          <a:stretch>
            <a:fillRect/>
          </a:stretch>
        </p:blipFill>
        <p:spPr>
          <a:xfrm>
            <a:off x="1931035" y="1615440"/>
            <a:ext cx="5281930" cy="4916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523880" y="1581120"/>
            <a:ext cx="7618320" cy="349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55" name="CustomShape 2"/>
          <p:cNvSpPr/>
          <p:nvPr/>
        </p:nvSpPr>
        <p:spPr>
          <a:xfrm>
            <a:off x="1371600" y="1143000"/>
            <a:ext cx="7770600" cy="4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r">
              <a:lnSpc>
                <a:spcPct val="100000"/>
              </a:lnSpc>
            </a:pPr>
            <a:r>
              <a:rPr lang="en-IN" sz="2400" b="1" strike="noStrike" spc="-1">
                <a:solidFill>
                  <a:srgbClr val="FF0000"/>
                </a:solidFill>
                <a:uFill>
                  <a:solidFill>
                    <a:srgbClr val="FFFFFF"/>
                  </a:solidFill>
                </a:uFill>
                <a:latin typeface="Trebuchet MS" panose="020B0603020202020204"/>
                <a:ea typeface="Trebuchet MS" panose="020B0603020202020204"/>
              </a:rPr>
              <a:t>Technologies Used</a:t>
            </a:r>
            <a:endParaRPr lang="en-IN" sz="1800" b="0" strike="noStrike" spc="-1">
              <a:solidFill>
                <a:srgbClr val="000000"/>
              </a:solidFill>
              <a:uFill>
                <a:solidFill>
                  <a:srgbClr val="FFFFFF"/>
                </a:solidFill>
              </a:uFill>
              <a:latin typeface="Arial" panose="020B0604020202020204"/>
            </a:endParaRPr>
          </a:p>
        </p:txBody>
      </p:sp>
      <p:sp>
        <p:nvSpPr>
          <p:cNvPr id="156" name="CustomShape 3"/>
          <p:cNvSpPr/>
          <p:nvPr/>
        </p:nvSpPr>
        <p:spPr>
          <a:xfrm>
            <a:off x="2761861" y="1375064"/>
            <a:ext cx="3844212" cy="41078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3" name="Text Placeholder 2"/>
          <p:cNvSpPr>
            <a:spLocks noGrp="1"/>
          </p:cNvSpPr>
          <p:nvPr>
            <p:ph type="body"/>
          </p:nvPr>
        </p:nvSpPr>
        <p:spPr>
          <a:xfrm>
            <a:off x="457200" y="1604518"/>
            <a:ext cx="8229240" cy="4880258"/>
          </a:xfrm>
        </p:spPr>
        <p:txBody>
          <a:bodyPr/>
          <a:lstStyle/>
          <a:p>
            <a:r>
              <a:rPr lang="en-IN" sz="1900" b="1" dirty="0"/>
              <a:t>Node.js                              :</a:t>
            </a:r>
            <a:r>
              <a:rPr lang="en-IN" sz="1900" dirty="0"/>
              <a:t>  For Creating the server instance</a:t>
            </a:r>
          </a:p>
          <a:p>
            <a:r>
              <a:rPr lang="en-IN" sz="1900" b="1" dirty="0"/>
              <a:t>Express/HTML                  :  </a:t>
            </a:r>
            <a:r>
              <a:rPr lang="en-IN" sz="1900" dirty="0"/>
              <a:t>For designing the frontend </a:t>
            </a:r>
          </a:p>
          <a:p>
            <a:r>
              <a:rPr lang="en-IN" sz="1900" b="1" dirty="0" err="1"/>
              <a:t>localtunnel</a:t>
            </a:r>
            <a:r>
              <a:rPr lang="en-IN" sz="1900" b="1" dirty="0"/>
              <a:t> </a:t>
            </a:r>
            <a:r>
              <a:rPr lang="en-IN" sz="1900" b="1" dirty="0" err="1"/>
              <a:t>npm</a:t>
            </a:r>
            <a:r>
              <a:rPr lang="en-IN" sz="1900" b="1" dirty="0"/>
              <a:t> module  : </a:t>
            </a:r>
            <a:r>
              <a:rPr lang="en-IN" sz="1900" dirty="0"/>
              <a:t>To expose the server to internet </a:t>
            </a:r>
            <a:endParaRPr lang="en-IN" sz="1900" b="1" dirty="0"/>
          </a:p>
          <a:p>
            <a:r>
              <a:rPr lang="en-IN" sz="1900" b="1" dirty="0"/>
              <a:t>Python                               :  </a:t>
            </a:r>
            <a:r>
              <a:rPr lang="en-IN" sz="1900" dirty="0"/>
              <a:t>Major Programming language used</a:t>
            </a:r>
            <a:endParaRPr lang="en-IN" sz="1900" b="1" dirty="0"/>
          </a:p>
          <a:p>
            <a:r>
              <a:rPr lang="en-IN" sz="1900" b="1" dirty="0"/>
              <a:t>free-proxy-list.net	  :  </a:t>
            </a:r>
            <a:r>
              <a:rPr lang="en-IN" sz="1900" dirty="0"/>
              <a:t>For generating traffic which seems to originate 			     from different locations</a:t>
            </a:r>
            <a:endParaRPr lang="en-IN" sz="1900" b="1" dirty="0"/>
          </a:p>
          <a:p>
            <a:r>
              <a:rPr lang="en-IN" sz="1900" b="1" dirty="0"/>
              <a:t>Packet-Sender                  :  </a:t>
            </a:r>
            <a:r>
              <a:rPr lang="en-IN" sz="1900" dirty="0"/>
              <a:t>A free tool for generating traffic</a:t>
            </a:r>
            <a:endParaRPr lang="en-IN" sz="1900" b="1" dirty="0"/>
          </a:p>
          <a:p>
            <a:r>
              <a:rPr lang="en-IN" sz="1900" b="1" dirty="0" err="1"/>
              <a:t>Tshark</a:t>
            </a:r>
            <a:r>
              <a:rPr lang="en-IN" sz="1900" b="1" dirty="0"/>
              <a:t>                                :  </a:t>
            </a:r>
            <a:r>
              <a:rPr lang="en-IN" sz="1900" dirty="0"/>
              <a:t>Packet sniffer used to capture network traffic</a:t>
            </a:r>
            <a:endParaRPr lang="en-IN" sz="1900" b="1" dirty="0"/>
          </a:p>
          <a:p>
            <a:r>
              <a:rPr lang="en-IN" sz="1900" b="1" dirty="0"/>
              <a:t>Wireshark	                :  </a:t>
            </a:r>
            <a:r>
              <a:rPr lang="en-IN" sz="1900" dirty="0"/>
              <a:t>Wireshark was used during the development of                                                         		                   the project.</a:t>
            </a:r>
            <a:endParaRPr lang="en-IN" sz="1900" b="1" dirty="0"/>
          </a:p>
          <a:p>
            <a:r>
              <a:rPr lang="en-IN" sz="1900" b="1" dirty="0"/>
              <a:t>Bash                                   :  </a:t>
            </a:r>
            <a:r>
              <a:rPr lang="en-IN" sz="1900" dirty="0"/>
              <a:t>Used to automate execution of some scripts </a:t>
            </a:r>
            <a:endParaRPr lang="en-IN" sz="1900" b="1" dirty="0"/>
          </a:p>
          <a:p>
            <a:r>
              <a:rPr lang="en-IN" sz="1900" b="1" dirty="0" err="1"/>
              <a:t>Scapy</a:t>
            </a:r>
            <a:r>
              <a:rPr lang="en-IN" sz="1900" b="1" dirty="0"/>
              <a:t>                                 :  </a:t>
            </a:r>
            <a:r>
              <a:rPr lang="en-IN" sz="1900" dirty="0"/>
              <a:t>Used to process the capture file &amp; extract data </a:t>
            </a:r>
            <a:r>
              <a:rPr lang="en-IN" sz="1900" b="1" dirty="0"/>
              <a:t>    </a:t>
            </a:r>
          </a:p>
          <a:p>
            <a:r>
              <a:rPr lang="en-IN" sz="1900" b="1" dirty="0"/>
              <a:t>ip-api.com                          :  </a:t>
            </a:r>
            <a:r>
              <a:rPr lang="en-IN" sz="1900" dirty="0"/>
              <a:t>API used to get geolocation from IPv4 address</a:t>
            </a:r>
            <a:endParaRPr lang="en-IN" sz="1900" b="1" dirty="0"/>
          </a:p>
          <a:p>
            <a:r>
              <a:rPr lang="en-IN" sz="1900" b="1" dirty="0" err="1"/>
              <a:t>Plotly</a:t>
            </a:r>
            <a:r>
              <a:rPr lang="en-IN" sz="1900" b="1" dirty="0"/>
              <a:t>                                  :  </a:t>
            </a:r>
            <a:r>
              <a:rPr lang="en-IN" sz="1900" dirty="0"/>
              <a:t>Python library used to make interactive graphs</a:t>
            </a:r>
            <a:endParaRPr lang="en-IN" sz="19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523880" y="1581120"/>
            <a:ext cx="7618320" cy="349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158" name="CustomShape 2"/>
          <p:cNvSpPr/>
          <p:nvPr/>
        </p:nvSpPr>
        <p:spPr>
          <a:xfrm>
            <a:off x="1371600" y="1143000"/>
            <a:ext cx="7770600" cy="4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0995" algn="r">
              <a:lnSpc>
                <a:spcPct val="100000"/>
              </a:lnSpc>
            </a:pPr>
            <a:r>
              <a:rPr lang="en-IN" sz="2400" b="1" strike="noStrike" spc="-1">
                <a:solidFill>
                  <a:srgbClr val="FF0000"/>
                </a:solidFill>
                <a:uFill>
                  <a:solidFill>
                    <a:srgbClr val="FFFFFF"/>
                  </a:solidFill>
                </a:uFill>
                <a:latin typeface="Trebuchet MS" panose="020B0603020202020204"/>
                <a:ea typeface="Trebuchet MS" panose="020B0603020202020204"/>
              </a:rPr>
              <a:t>Project Progress so far</a:t>
            </a:r>
            <a:endParaRPr lang="en-IN" sz="1800" b="0" strike="noStrike" spc="-1">
              <a:solidFill>
                <a:srgbClr val="000000"/>
              </a:solidFill>
              <a:uFill>
                <a:solidFill>
                  <a:srgbClr val="FFFFFF"/>
                </a:solidFill>
              </a:uFill>
              <a:latin typeface="Arial" panose="020B0604020202020204"/>
            </a:endParaRPr>
          </a:p>
        </p:txBody>
      </p:sp>
      <p:sp>
        <p:nvSpPr>
          <p:cNvPr id="3" name="Text Placeholder 2"/>
          <p:cNvSpPr>
            <a:spLocks noGrp="1"/>
          </p:cNvSpPr>
          <p:nvPr>
            <p:ph type="body"/>
          </p:nvPr>
        </p:nvSpPr>
        <p:spPr>
          <a:xfrm>
            <a:off x="457380" y="1753810"/>
            <a:ext cx="8229240" cy="4341482"/>
          </a:xfrm>
        </p:spPr>
        <p:txBody>
          <a:bodyPr/>
          <a:lstStyle/>
          <a:p>
            <a:pPr marL="457200" indent="-457200">
              <a:buFont typeface="Arial" panose="020B0604020202020204" pitchFamily="34" charset="0"/>
              <a:buChar char="•"/>
            </a:pPr>
            <a:r>
              <a:rPr lang="en-IN" sz="2600" dirty="0">
                <a:solidFill>
                  <a:srgbClr val="002060"/>
                </a:solidFill>
              </a:rPr>
              <a:t>All major work related to coding is completed.</a:t>
            </a:r>
          </a:p>
          <a:p>
            <a:endParaRPr lang="en-IN" sz="2600" dirty="0">
              <a:solidFill>
                <a:srgbClr val="002060"/>
              </a:solidFill>
            </a:endParaRPr>
          </a:p>
          <a:p>
            <a:pPr marL="457200" indent="-457200">
              <a:buFont typeface="Arial" panose="020B0604020202020204" pitchFamily="34" charset="0"/>
              <a:buChar char="•"/>
            </a:pPr>
            <a:r>
              <a:rPr lang="en-IN" sz="2600" dirty="0">
                <a:solidFill>
                  <a:srgbClr val="002060"/>
                </a:solidFill>
              </a:rPr>
              <a:t>The program is currently accepting requests from normal browsers and bots (using python requests module)</a:t>
            </a:r>
          </a:p>
          <a:p>
            <a:endParaRPr lang="en-IN" sz="2600" dirty="0">
              <a:solidFill>
                <a:srgbClr val="002060"/>
              </a:solidFill>
            </a:endParaRPr>
          </a:p>
          <a:p>
            <a:pPr marL="457200" indent="-457200">
              <a:buFont typeface="Arial" panose="020B0604020202020204" pitchFamily="34" charset="0"/>
              <a:buChar char="•"/>
            </a:pPr>
            <a:r>
              <a:rPr lang="en-IN" sz="2600" dirty="0">
                <a:solidFill>
                  <a:srgbClr val="002060"/>
                </a:solidFill>
              </a:rPr>
              <a:t>It analyses the HTTP traffic and extracts out the source IP</a:t>
            </a:r>
          </a:p>
          <a:p>
            <a:endParaRPr lang="en-IN" sz="2600" dirty="0">
              <a:solidFill>
                <a:srgbClr val="002060"/>
              </a:solidFill>
            </a:endParaRPr>
          </a:p>
          <a:p>
            <a:pPr marL="457200" indent="-457200">
              <a:buFont typeface="Arial" panose="020B0604020202020204" pitchFamily="34" charset="0"/>
              <a:buChar char="•"/>
            </a:pPr>
            <a:r>
              <a:rPr lang="en-IN" sz="2600" dirty="0">
                <a:solidFill>
                  <a:srgbClr val="002060"/>
                </a:solidFill>
              </a:rPr>
              <a:t>Using this data two graphs are made</a:t>
            </a:r>
          </a:p>
          <a:p>
            <a:pPr lvl="1"/>
            <a:r>
              <a:rPr lang="en-IN" dirty="0">
                <a:solidFill>
                  <a:srgbClr val="002060"/>
                </a:solidFill>
              </a:rPr>
              <a:t>  	A bar chart showing number of requests from each country</a:t>
            </a:r>
          </a:p>
          <a:p>
            <a:pPr lvl="1"/>
            <a:r>
              <a:rPr lang="en-IN" dirty="0">
                <a:solidFill>
                  <a:srgbClr val="002060"/>
                </a:solidFill>
              </a:rPr>
              <a:t>	A globe map of traffic sources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671805" y="1744823"/>
            <a:ext cx="6615404" cy="38815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IN" sz="2200" strike="noStrike" spc="-1" dirty="0">
                <a:solidFill>
                  <a:srgbClr val="002060"/>
                </a:solidFill>
                <a:uFill>
                  <a:solidFill>
                    <a:srgbClr val="FFFFFF"/>
                  </a:solidFill>
                </a:uFill>
                <a:latin typeface="Trebuchet MS" panose="020B0603020202020204"/>
              </a:rPr>
              <a:t>Recently NEET result was out and like every year the server was down within minutes . The total number of candidates which appeared for NEET was more than 15 lakhs . But all of these students are not distributed equally in the country. The number of students in each state vary. So we could try to reduce the problem of servers crashing by analysing from which regions the traffic is more and using this </a:t>
            </a:r>
            <a:r>
              <a:rPr lang="en-IN" sz="2200" spc="-1" dirty="0">
                <a:solidFill>
                  <a:srgbClr val="002060"/>
                </a:solidFill>
                <a:uFill>
                  <a:solidFill>
                    <a:srgbClr val="FFFFFF"/>
                  </a:solidFill>
                </a:uFill>
                <a:latin typeface="Trebuchet MS" panose="020B0603020202020204"/>
              </a:rPr>
              <a:t>data, </a:t>
            </a:r>
            <a:r>
              <a:rPr lang="en-IN" sz="2200" strike="noStrike" spc="-1" dirty="0">
                <a:solidFill>
                  <a:srgbClr val="002060"/>
                </a:solidFill>
                <a:uFill>
                  <a:solidFill>
                    <a:srgbClr val="FFFFFF"/>
                  </a:solidFill>
                </a:uFill>
                <a:latin typeface="Trebuchet MS" panose="020B0603020202020204"/>
              </a:rPr>
              <a:t>edge servers could be set up in such regions.</a:t>
            </a:r>
          </a:p>
          <a:p>
            <a:pPr algn="ctr"/>
            <a:r>
              <a:rPr lang="en-IN" sz="2200" b="1" strike="noStrike" spc="-1" dirty="0">
                <a:solidFill>
                  <a:srgbClr val="0033CC"/>
                </a:solidFill>
                <a:uFill>
                  <a:solidFill>
                    <a:srgbClr val="FFFFFF"/>
                  </a:solidFill>
                </a:uFill>
                <a:latin typeface="Trebuchet MS" panose="020B0603020202020204"/>
              </a:rPr>
              <a:t> </a:t>
            </a:r>
            <a:endParaRPr lang="en-IN" sz="2200" b="1" strike="noStrike" spc="-1" dirty="0">
              <a:solidFill>
                <a:srgbClr val="FF0000"/>
              </a:solidFill>
              <a:uFill>
                <a:solidFill>
                  <a:srgbClr val="FFFFFF"/>
                </a:solidFill>
              </a:uFill>
              <a:latin typeface="Trebuchet MS" panose="020B0603020202020204"/>
              <a:ea typeface="Trebuchet MS" panose="020B0603020202020204"/>
            </a:endParaRPr>
          </a:p>
          <a:p>
            <a:pPr algn="ctr">
              <a:lnSpc>
                <a:spcPct val="100000"/>
              </a:lnSpc>
            </a:pPr>
            <a:r>
              <a:rPr lang="en-IN" sz="4000" b="1" strike="noStrike" spc="-1" dirty="0">
                <a:solidFill>
                  <a:srgbClr val="FF0000"/>
                </a:solidFill>
                <a:uFill>
                  <a:solidFill>
                    <a:srgbClr val="FFFFFF"/>
                  </a:solidFill>
                </a:uFill>
                <a:latin typeface="Trebuchet MS" panose="020B0603020202020204"/>
                <a:ea typeface="Trebuchet MS" panose="020B0603020202020204"/>
              </a:rPr>
              <a:t>     </a:t>
            </a:r>
            <a:r>
              <a:rPr lang="en-IN" sz="4000" b="1" strike="noStrike" spc="-1" dirty="0">
                <a:solidFill>
                  <a:srgbClr val="FF0000"/>
                </a:solidFill>
                <a:effectLst>
                  <a:outerShdw blurRad="38100" dist="38100" dir="2700000" algn="tl">
                    <a:srgbClr val="000000">
                      <a:alpha val="43137"/>
                    </a:srgbClr>
                  </a:outerShdw>
                </a:effectLst>
                <a:uFill>
                  <a:solidFill>
                    <a:srgbClr val="FFFFFF"/>
                  </a:solidFill>
                </a:uFill>
                <a:latin typeface="Trebuchet MS" panose="020B0603020202020204"/>
                <a:ea typeface="Trebuchet MS" panose="020B0603020202020204"/>
              </a:rPr>
              <a:t>Thank You</a:t>
            </a:r>
          </a:p>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2" name="Title 1"/>
          <p:cNvSpPr>
            <a:spLocks noGrp="1"/>
          </p:cNvSpPr>
          <p:nvPr>
            <p:ph type="title"/>
          </p:nvPr>
        </p:nvSpPr>
        <p:spPr>
          <a:xfrm>
            <a:off x="457200" y="1129003"/>
            <a:ext cx="8229240" cy="615819"/>
          </a:xfrm>
        </p:spPr>
        <p:txBody>
          <a:bodyPr/>
          <a:lstStyle/>
          <a:p>
            <a:pPr algn="r"/>
            <a:r>
              <a:rPr lang="en-IN" sz="3200" dirty="0">
                <a:solidFill>
                  <a:srgbClr val="FF0000"/>
                </a:solidFill>
              </a:rPr>
              <a:t>A Case Study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539</Words>
  <Application>Microsoft Office PowerPoint</Application>
  <PresentationFormat>On-screen Show (4:3)</PresentationFormat>
  <Paragraphs>65</Paragraphs>
  <Slides>8</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Symbol</vt:lpstr>
      <vt:lpstr>Times New Roman</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R Mallya</dc:creator>
  <cp:lastModifiedBy>Vaibhav Raj</cp:lastModifiedBy>
  <cp:revision>50</cp:revision>
  <dcterms:created xsi:type="dcterms:W3CDTF">2020-11-01T10:04:49Z</dcterms:created>
  <dcterms:modified xsi:type="dcterms:W3CDTF">2020-11-01T10:16:16Z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y fmtid="{D5CDD505-2E9C-101B-9397-08002B2CF9AE}" pid="12" name="KSOProductBuildVer">
    <vt:lpwstr>1033-11.2.0.9718</vt:lpwstr>
  </property>
</Properties>
</file>