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7">
          <p15:clr>
            <a:srgbClr val="A4A3A4"/>
          </p15:clr>
        </p15:guide>
        <p15:guide id="2" pos="3840">
          <p15:clr>
            <a:srgbClr val="A4A3A4"/>
          </p15:clr>
        </p15:guide>
      </p15:sldGuideLst>
    </p:ext>
    <p:ext uri="GoogleSlidesCustomDataVersion2">
      <go:slidesCustomData xmlns:go="http://customooxmlschemas.google.com/" r:id="rId43" roundtripDataSignature="AMtx7mh+xYZA0dJd6UhgBRXp9quQGysA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7"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071b5e80a5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3071b5e80a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071b5e80a5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g3071b5e80a5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0.716</a:t>
            </a:r>
            <a:endParaRPr/>
          </a:p>
        </p:txBody>
      </p:sp>
      <p:sp>
        <p:nvSpPr>
          <p:cNvPr id="327" name="Google Shape;327;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67" name="Google Shape;367;p28:notes"/>
          <p:cNvSpPr/>
          <p:nvPr>
            <p:ph idx="2" type="sldImg"/>
          </p:nvPr>
        </p:nvSpPr>
        <p:spPr>
          <a:xfrm>
            <a:off x="427038" y="692150"/>
            <a:ext cx="6157912" cy="3463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8" name="Google Shape;368;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9:notes"/>
          <p:cNvSpPr txBox="1"/>
          <p:nvPr/>
        </p:nvSpPr>
        <p:spPr>
          <a:xfrm>
            <a:off x="3971925" y="8774113"/>
            <a:ext cx="3038475" cy="461962"/>
          </a:xfrm>
          <a:prstGeom prst="rect">
            <a:avLst/>
          </a:prstGeom>
          <a:noFill/>
          <a:ln>
            <a:noFill/>
          </a:ln>
        </p:spPr>
        <p:txBody>
          <a:bodyPr anchorCtr="0" anchor="b" bIns="46575" lIns="93150" spcFirstLastPara="1" rIns="93150" wrap="square" tIns="4657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75" name="Google Shape;375;p29:notes"/>
          <p:cNvSpPr/>
          <p:nvPr>
            <p:ph idx="2" type="sldImg"/>
          </p:nvPr>
        </p:nvSpPr>
        <p:spPr>
          <a:xfrm>
            <a:off x="427038" y="692150"/>
            <a:ext cx="6157912" cy="3463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6" name="Google Shape;376;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046d01e5d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g3046d01e5d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046d01e5de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g3046d01e5de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046d01e5de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g3046d01e5de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046d01e5de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g3046d01e5de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046d01e5de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g3046d01e5de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3046d01e5de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g3046d01e5de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3046d01e5de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g3046d01e5de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046d01e5de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g3046d01e5de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046d01e5de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g3046d01e5de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046d01e5de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g3046d01e5de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046d01e5de_0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g3046d01e5de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3046d01e5de_0_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g3046d01e5de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3046d01e5de_0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g3046d01e5de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046d01e5de_0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g3046d01e5de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Q2= (80+81)/2=80.5</a:t>
            </a:r>
            <a:endParaRPr/>
          </a:p>
          <a:p>
            <a:pPr indent="0" lvl="0" marL="0" rtl="0" algn="l">
              <a:spcBef>
                <a:spcPts val="0"/>
              </a:spcBef>
              <a:spcAft>
                <a:spcPts val="0"/>
              </a:spcAft>
              <a:buNone/>
            </a:pPr>
            <a:r>
              <a:rPr lang="en-US"/>
              <a:t>LH data = {65,72,75,78,80} -&gt; median -&gt; Q1=75</a:t>
            </a:r>
            <a:endParaRPr/>
          </a:p>
          <a:p>
            <a:pPr indent="0" lvl="0" marL="0" rtl="0" algn="l">
              <a:spcBef>
                <a:spcPts val="0"/>
              </a:spcBef>
              <a:spcAft>
                <a:spcPts val="0"/>
              </a:spcAft>
              <a:buNone/>
            </a:pPr>
            <a:r>
              <a:rPr lang="en-US"/>
              <a:t>UH data= {81,82,85,90,110}-&gt; median -&gt; Q3 =85</a:t>
            </a:r>
            <a:endParaRPr/>
          </a:p>
          <a:p>
            <a:pPr indent="0" lvl="0" marL="0" rtl="0" algn="l">
              <a:spcBef>
                <a:spcPts val="0"/>
              </a:spcBef>
              <a:spcAft>
                <a:spcPts val="0"/>
              </a:spcAft>
              <a:buNone/>
            </a:pPr>
            <a:r>
              <a:rPr lang="en-US"/>
              <a:t>IQR = Q3-Q1=85 – 75 =10</a:t>
            </a:r>
            <a:endParaRPr/>
          </a:p>
        </p:txBody>
      </p:sp>
      <p:sp>
        <p:nvSpPr>
          <p:cNvPr id="233" name="Google Shape;23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pic>
        <p:nvPicPr>
          <p:cNvPr descr="HD-ShadowLong.png" id="17" name="Google Shape;17;p31"/>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8" name="Google Shape;18;p31"/>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19" name="Google Shape;19;p31"/>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1"/>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1"/>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1"/>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3" name="Google Shape;23;p3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1"/>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07" name="Shape 107"/>
        <p:cNvGrpSpPr/>
        <p:nvPr/>
      </p:nvGrpSpPr>
      <p:grpSpPr>
        <a:xfrm>
          <a:off x="0" y="0"/>
          <a:ext cx="0" cy="0"/>
          <a:chOff x="0" y="0"/>
          <a:chExt cx="0" cy="0"/>
        </a:xfrm>
      </p:grpSpPr>
      <p:pic>
        <p:nvPicPr>
          <p:cNvPr descr="HD-ShadowLong.png" id="108" name="Google Shape;108;p40"/>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09" name="Google Shape;109;p40"/>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10" name="Google Shape;110;p40"/>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0"/>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0"/>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40"/>
          <p:cNvSpPr/>
          <p:nvPr>
            <p:ph idx="2" type="pic"/>
          </p:nvPr>
        </p:nvSpPr>
        <p:spPr>
          <a:xfrm>
            <a:off x="680322" y="609597"/>
            <a:ext cx="9613859" cy="3589575"/>
          </a:xfrm>
          <a:prstGeom prst="rect">
            <a:avLst/>
          </a:prstGeom>
          <a:noFill/>
          <a:ln>
            <a:noFill/>
          </a:ln>
          <a:effectLst>
            <a:outerShdw blurRad="76200" rotWithShape="0" algn="tl" dir="5040000" dist="63500">
              <a:srgbClr val="000000">
                <a:alpha val="40784"/>
              </a:srgbClr>
            </a:outerShdw>
          </a:effectLst>
        </p:spPr>
      </p:sp>
      <p:sp>
        <p:nvSpPr>
          <p:cNvPr id="114" name="Google Shape;114;p40"/>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5" name="Google Shape;115;p4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0"/>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18" name="Shape 118"/>
        <p:cNvGrpSpPr/>
        <p:nvPr/>
      </p:nvGrpSpPr>
      <p:grpSpPr>
        <a:xfrm>
          <a:off x="0" y="0"/>
          <a:ext cx="0" cy="0"/>
          <a:chOff x="0" y="0"/>
          <a:chExt cx="0" cy="0"/>
        </a:xfrm>
      </p:grpSpPr>
      <p:pic>
        <p:nvPicPr>
          <p:cNvPr descr="HD-ShadowLong.png" id="119" name="Google Shape;119;p41"/>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20" name="Google Shape;120;p41"/>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21" name="Google Shape;121;p41"/>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1"/>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1"/>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41"/>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5" name="Google Shape;125;p4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41"/>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8" name="Shape 128"/>
        <p:cNvGrpSpPr/>
        <p:nvPr/>
      </p:nvGrpSpPr>
      <p:grpSpPr>
        <a:xfrm>
          <a:off x="0" y="0"/>
          <a:ext cx="0" cy="0"/>
          <a:chOff x="0" y="0"/>
          <a:chExt cx="0" cy="0"/>
        </a:xfrm>
      </p:grpSpPr>
      <p:pic>
        <p:nvPicPr>
          <p:cNvPr descr="HD-ShadowLong.png" id="129" name="Google Shape;129;p42"/>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30" name="Google Shape;130;p42"/>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31" name="Google Shape;131;p42"/>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2"/>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2"/>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42"/>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5" name="Google Shape;135;p42"/>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6" name="Google Shape;136;p4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2"/>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39" name="Google Shape;139;p42"/>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7200"/>
              <a:buFont typeface="Trebuchet MS"/>
              <a:buNone/>
            </a:pPr>
            <a:r>
              <a:rPr b="0" lang="en-US" sz="7200" cap="none">
                <a:solidFill>
                  <a:schemeClr val="lt1"/>
                </a:solidFill>
                <a:latin typeface="Trebuchet MS"/>
                <a:ea typeface="Trebuchet MS"/>
                <a:cs typeface="Trebuchet MS"/>
                <a:sym typeface="Trebuchet MS"/>
              </a:rPr>
              <a:t>“</a:t>
            </a:r>
            <a:endParaRPr/>
          </a:p>
        </p:txBody>
      </p:sp>
      <p:sp>
        <p:nvSpPr>
          <p:cNvPr id="140" name="Google Shape;140;p42"/>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7200"/>
              <a:buFont typeface="Trebuchet MS"/>
              <a:buNone/>
            </a:pPr>
            <a:r>
              <a:rPr b="0" lang="en-US" sz="7200"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41" name="Shape 141"/>
        <p:cNvGrpSpPr/>
        <p:nvPr/>
      </p:nvGrpSpPr>
      <p:grpSpPr>
        <a:xfrm>
          <a:off x="0" y="0"/>
          <a:ext cx="0" cy="0"/>
          <a:chOff x="0" y="0"/>
          <a:chExt cx="0" cy="0"/>
        </a:xfrm>
      </p:grpSpPr>
      <p:pic>
        <p:nvPicPr>
          <p:cNvPr descr="HD-ShadowLong.png" id="142" name="Google Shape;142;p43"/>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43" name="Google Shape;143;p43"/>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44" name="Google Shape;144;p43"/>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3"/>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3"/>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43"/>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8" name="Google Shape;148;p4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4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43"/>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51" name="Shape 151"/>
        <p:cNvGrpSpPr/>
        <p:nvPr/>
      </p:nvGrpSpPr>
      <p:grpSpPr>
        <a:xfrm>
          <a:off x="0" y="0"/>
          <a:ext cx="0" cy="0"/>
          <a:chOff x="0" y="0"/>
          <a:chExt cx="0" cy="0"/>
        </a:xfrm>
      </p:grpSpPr>
      <p:pic>
        <p:nvPicPr>
          <p:cNvPr descr="HD-ShadowLong.png" id="152" name="Google Shape;152;p44"/>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53" name="Google Shape;153;p44"/>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54" name="Google Shape;154;p44"/>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4"/>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44"/>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p44"/>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9" name="Google Shape;159;p44"/>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0" name="Google Shape;160;p44"/>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61" name="Google Shape;161;p44"/>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2" name="Google Shape;162;p44"/>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63" name="Google Shape;163;p4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4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4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66" name="Shape 166"/>
        <p:cNvGrpSpPr/>
        <p:nvPr/>
      </p:nvGrpSpPr>
      <p:grpSpPr>
        <a:xfrm>
          <a:off x="0" y="0"/>
          <a:ext cx="0" cy="0"/>
          <a:chOff x="0" y="0"/>
          <a:chExt cx="0" cy="0"/>
        </a:xfrm>
      </p:grpSpPr>
      <p:pic>
        <p:nvPicPr>
          <p:cNvPr descr="HD-ShadowLong.png" id="167" name="Google Shape;167;p4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68" name="Google Shape;168;p4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69" name="Google Shape;169;p4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5"/>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45"/>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3" name="Google Shape;173;p45"/>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4" name="Google Shape;174;p45"/>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5" name="Google Shape;175;p45"/>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6" name="Google Shape;176;p45"/>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7" name="Google Shape;177;p45"/>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8" name="Google Shape;178;p45"/>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9" name="Google Shape;179;p45"/>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80" name="Google Shape;180;p45"/>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81" name="Google Shape;181;p4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4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4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4" name="Shape 184"/>
        <p:cNvGrpSpPr/>
        <p:nvPr/>
      </p:nvGrpSpPr>
      <p:grpSpPr>
        <a:xfrm>
          <a:off x="0" y="0"/>
          <a:ext cx="0" cy="0"/>
          <a:chOff x="0" y="0"/>
          <a:chExt cx="0" cy="0"/>
        </a:xfrm>
      </p:grpSpPr>
      <p:pic>
        <p:nvPicPr>
          <p:cNvPr descr="HD-ShadowLong.png" id="185" name="Google Shape;185;p46"/>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86" name="Google Shape;186;p46"/>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87" name="Google Shape;187;p46"/>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46"/>
          <p:cNvSpPr txBox="1"/>
          <p:nvPr>
            <p:ph idx="1" type="body"/>
          </p:nvPr>
        </p:nvSpPr>
        <p:spPr>
          <a:xfrm rot="5400000">
            <a:off x="3687594" y="-670400"/>
            <a:ext cx="3599316" cy="96138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1" name="Google Shape;191;p4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4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4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4" name="Shape 194"/>
        <p:cNvGrpSpPr/>
        <p:nvPr/>
      </p:nvGrpSpPr>
      <p:grpSpPr>
        <a:xfrm>
          <a:off x="0" y="0"/>
          <a:ext cx="0" cy="0"/>
          <a:chOff x="0" y="0"/>
          <a:chExt cx="0" cy="0"/>
        </a:xfrm>
      </p:grpSpPr>
      <p:sp>
        <p:nvSpPr>
          <p:cNvPr id="195" name="Google Shape;195;p47"/>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7"/>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7"/>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47"/>
          <p:cNvSpPr txBox="1"/>
          <p:nvPr>
            <p:ph idx="1" type="body"/>
          </p:nvPr>
        </p:nvSpPr>
        <p:spPr>
          <a:xfrm rot="5400000">
            <a:off x="2452030" y="-1162110"/>
            <a:ext cx="5326589" cy="88700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9" name="Google Shape;199;p47"/>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47"/>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47"/>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sz="3600">
                <a:solidFill>
                  <a:schemeClr val="lt1"/>
                </a:solidFill>
                <a:latin typeface="Trebuchet MS"/>
                <a:ea typeface="Trebuchet MS"/>
                <a:cs typeface="Trebuchet MS"/>
                <a:sym typeface="Trebuchet MS"/>
              </a:defRPr>
            </a:lvl1pPr>
            <a:lvl2pPr indent="0" lvl="1" marL="0" algn="ctr">
              <a:spcBef>
                <a:spcPts val="0"/>
              </a:spcBef>
              <a:buNone/>
              <a:defRPr sz="3600">
                <a:solidFill>
                  <a:schemeClr val="lt1"/>
                </a:solidFill>
                <a:latin typeface="Trebuchet MS"/>
                <a:ea typeface="Trebuchet MS"/>
                <a:cs typeface="Trebuchet MS"/>
                <a:sym typeface="Trebuchet MS"/>
              </a:defRPr>
            </a:lvl2pPr>
            <a:lvl3pPr indent="0" lvl="2" marL="0" algn="ctr">
              <a:spcBef>
                <a:spcPts val="0"/>
              </a:spcBef>
              <a:buNone/>
              <a:defRPr sz="3600">
                <a:solidFill>
                  <a:schemeClr val="lt1"/>
                </a:solidFill>
                <a:latin typeface="Trebuchet MS"/>
                <a:ea typeface="Trebuchet MS"/>
                <a:cs typeface="Trebuchet MS"/>
                <a:sym typeface="Trebuchet MS"/>
              </a:defRPr>
            </a:lvl3pPr>
            <a:lvl4pPr indent="0" lvl="3" marL="0" algn="ctr">
              <a:spcBef>
                <a:spcPts val="0"/>
              </a:spcBef>
              <a:buNone/>
              <a:defRPr sz="3600">
                <a:solidFill>
                  <a:schemeClr val="lt1"/>
                </a:solidFill>
                <a:latin typeface="Trebuchet MS"/>
                <a:ea typeface="Trebuchet MS"/>
                <a:cs typeface="Trebuchet MS"/>
                <a:sym typeface="Trebuchet MS"/>
              </a:defRPr>
            </a:lvl4pPr>
            <a:lvl5pPr indent="0" lvl="4" marL="0" algn="ctr">
              <a:spcBef>
                <a:spcPts val="0"/>
              </a:spcBef>
              <a:buNone/>
              <a:defRPr sz="3600">
                <a:solidFill>
                  <a:schemeClr val="lt1"/>
                </a:solidFill>
                <a:latin typeface="Trebuchet MS"/>
                <a:ea typeface="Trebuchet MS"/>
                <a:cs typeface="Trebuchet MS"/>
                <a:sym typeface="Trebuchet MS"/>
              </a:defRPr>
            </a:lvl5pPr>
            <a:lvl6pPr indent="0" lvl="5" marL="0" algn="ctr">
              <a:spcBef>
                <a:spcPts val="0"/>
              </a:spcBef>
              <a:buNone/>
              <a:defRPr sz="3600">
                <a:solidFill>
                  <a:schemeClr val="lt1"/>
                </a:solidFill>
                <a:latin typeface="Trebuchet MS"/>
                <a:ea typeface="Trebuchet MS"/>
                <a:cs typeface="Trebuchet MS"/>
                <a:sym typeface="Trebuchet MS"/>
              </a:defRPr>
            </a:lvl6pPr>
            <a:lvl7pPr indent="0" lvl="6" marL="0" algn="ctr">
              <a:spcBef>
                <a:spcPts val="0"/>
              </a:spcBef>
              <a:buNone/>
              <a:defRPr sz="3600">
                <a:solidFill>
                  <a:schemeClr val="lt1"/>
                </a:solidFill>
                <a:latin typeface="Trebuchet MS"/>
                <a:ea typeface="Trebuchet MS"/>
                <a:cs typeface="Trebuchet MS"/>
                <a:sym typeface="Trebuchet MS"/>
              </a:defRPr>
            </a:lvl7pPr>
            <a:lvl8pPr indent="0" lvl="7" marL="0" algn="ctr">
              <a:spcBef>
                <a:spcPts val="0"/>
              </a:spcBef>
              <a:buNone/>
              <a:defRPr sz="3600">
                <a:solidFill>
                  <a:schemeClr val="lt1"/>
                </a:solidFill>
                <a:latin typeface="Trebuchet MS"/>
                <a:ea typeface="Trebuchet MS"/>
                <a:cs typeface="Trebuchet MS"/>
                <a:sym typeface="Trebuchet MS"/>
              </a:defRPr>
            </a:lvl8pPr>
            <a:lvl9pPr indent="0" lvl="8" marL="0" algn="ctr">
              <a:spcBef>
                <a:spcPts val="0"/>
              </a:spcBef>
              <a:buNone/>
              <a:defRPr sz="3600">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 name="Shape 26"/>
        <p:cNvGrpSpPr/>
        <p:nvPr/>
      </p:nvGrpSpPr>
      <p:grpSpPr>
        <a:xfrm>
          <a:off x="0" y="0"/>
          <a:ext cx="0" cy="0"/>
          <a:chOff x="0" y="0"/>
          <a:chExt cx="0" cy="0"/>
        </a:xfrm>
      </p:grpSpPr>
      <p:pic>
        <p:nvPicPr>
          <p:cNvPr descr="HD-ShadowLong.png" id="27" name="Google Shape;27;p3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8" name="Google Shape;28;p3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9" name="Google Shape;29;p3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2"/>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32"/>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4" name="Google Shape;34;p3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pic>
        <p:nvPicPr>
          <p:cNvPr descr="HD-ShadowLong.png" id="38" name="Google Shape;38;p3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39" name="Google Shape;39;p3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40" name="Google Shape;40;p3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3"/>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3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pic>
        <p:nvPicPr>
          <p:cNvPr descr="HD-ShadowLong.png" id="48" name="Google Shape;48;p34"/>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49" name="Google Shape;49;p34"/>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50" name="Google Shape;50;p34"/>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4"/>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4"/>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4"/>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54" name="Google Shape;54;p3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4"/>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pic>
        <p:nvPicPr>
          <p:cNvPr descr="HD-ShadowLong.png" id="58" name="Google Shape;58;p3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59" name="Google Shape;59;p3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0" name="Google Shape;60;p3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5"/>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5"/>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4" name="Google Shape;64;p35"/>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5" name="Google Shape;65;p35"/>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6" name="Google Shape;66;p35"/>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7" name="Google Shape;67;p3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pic>
        <p:nvPicPr>
          <p:cNvPr descr="HD-ShadowLong.png" id="71" name="Google Shape;71;p36"/>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72" name="Google Shape;72;p36"/>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73" name="Google Shape;73;p36"/>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pic>
        <p:nvPicPr>
          <p:cNvPr descr="HD-ShadowShort.png" id="80" name="Google Shape;80;p37"/>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81" name="Google Shape;81;p3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5" name="Shape 85"/>
        <p:cNvGrpSpPr/>
        <p:nvPr/>
      </p:nvGrpSpPr>
      <p:grpSpPr>
        <a:xfrm>
          <a:off x="0" y="0"/>
          <a:ext cx="0" cy="0"/>
          <a:chOff x="0" y="0"/>
          <a:chExt cx="0" cy="0"/>
        </a:xfrm>
      </p:grpSpPr>
      <p:pic>
        <p:nvPicPr>
          <p:cNvPr descr="HD-ShadowLong.png" id="86" name="Google Shape;86;p38"/>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87" name="Google Shape;87;p38"/>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88" name="Google Shape;88;p38"/>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8"/>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8"/>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2" name="Google Shape;92;p38"/>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3" name="Google Shape;93;p3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pic>
        <p:nvPicPr>
          <p:cNvPr descr="HD-ShadowLong.png" id="97" name="Google Shape;97;p39"/>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98" name="Google Shape;98;p39"/>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9" name="Google Shape;99;p3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9"/>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39"/>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784"/>
              </a:srgbClr>
            </a:outerShdw>
          </a:effectLst>
        </p:spPr>
      </p:sp>
      <p:sp>
        <p:nvSpPr>
          <p:cNvPr id="103" name="Google Shape;103;p39"/>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4" name="Google Shape;104;p3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9" name="Shape 9"/>
        <p:cNvGrpSpPr/>
        <p:nvPr/>
      </p:nvGrpSpPr>
      <p:grpSpPr>
        <a:xfrm>
          <a:off x="0" y="0"/>
          <a:ext cx="0" cy="0"/>
          <a:chOff x="0" y="0"/>
          <a:chExt cx="0" cy="0"/>
        </a:xfrm>
      </p:grpSpPr>
      <p:pic>
        <p:nvPicPr>
          <p:cNvPr descr="hashOverlay-FullResolve.png" id="10" name="Google Shape;10;p30"/>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11" name="Google Shape;11;p3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30"/>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13" name="Google Shape;13;p3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4" name="Google Shape;14;p3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5" name="Google Shape;15;p3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3600" u="none" cap="none" strike="noStrike">
                <a:solidFill>
                  <a:schemeClr val="lt1"/>
                </a:solidFill>
                <a:latin typeface="Trebuchet MS"/>
                <a:ea typeface="Trebuchet MS"/>
                <a:cs typeface="Trebuchet MS"/>
                <a:sym typeface="Trebuchet MS"/>
              </a:defRPr>
            </a:lvl1pPr>
            <a:lvl2pPr indent="0" lvl="1" marL="0" marR="0" rtl="0" algn="l">
              <a:spcBef>
                <a:spcPts val="0"/>
              </a:spcBef>
              <a:buNone/>
              <a:defRPr b="0" i="0" sz="3600" u="none" cap="none" strike="noStrike">
                <a:solidFill>
                  <a:schemeClr val="lt1"/>
                </a:solidFill>
                <a:latin typeface="Trebuchet MS"/>
                <a:ea typeface="Trebuchet MS"/>
                <a:cs typeface="Trebuchet MS"/>
                <a:sym typeface="Trebuchet MS"/>
              </a:defRPr>
            </a:lvl2pPr>
            <a:lvl3pPr indent="0" lvl="2" marL="0" marR="0" rtl="0" algn="l">
              <a:spcBef>
                <a:spcPts val="0"/>
              </a:spcBef>
              <a:buNone/>
              <a:defRPr b="0" i="0" sz="3600" u="none" cap="none" strike="noStrike">
                <a:solidFill>
                  <a:schemeClr val="lt1"/>
                </a:solidFill>
                <a:latin typeface="Trebuchet MS"/>
                <a:ea typeface="Trebuchet MS"/>
                <a:cs typeface="Trebuchet MS"/>
                <a:sym typeface="Trebuchet MS"/>
              </a:defRPr>
            </a:lvl3pPr>
            <a:lvl4pPr indent="0" lvl="3" marL="0" marR="0" rtl="0" algn="l">
              <a:spcBef>
                <a:spcPts val="0"/>
              </a:spcBef>
              <a:buNone/>
              <a:defRPr b="0" i="0" sz="3600" u="none" cap="none" strike="noStrike">
                <a:solidFill>
                  <a:schemeClr val="lt1"/>
                </a:solidFill>
                <a:latin typeface="Trebuchet MS"/>
                <a:ea typeface="Trebuchet MS"/>
                <a:cs typeface="Trebuchet MS"/>
                <a:sym typeface="Trebuchet MS"/>
              </a:defRPr>
            </a:lvl4pPr>
            <a:lvl5pPr indent="0" lvl="4" marL="0" marR="0" rtl="0" algn="l">
              <a:spcBef>
                <a:spcPts val="0"/>
              </a:spcBef>
              <a:buNone/>
              <a:defRPr b="0" i="0" sz="3600" u="none" cap="none" strike="noStrike">
                <a:solidFill>
                  <a:schemeClr val="lt1"/>
                </a:solidFill>
                <a:latin typeface="Trebuchet MS"/>
                <a:ea typeface="Trebuchet MS"/>
                <a:cs typeface="Trebuchet MS"/>
                <a:sym typeface="Trebuchet MS"/>
              </a:defRPr>
            </a:lvl5pPr>
            <a:lvl6pPr indent="0" lvl="5" marL="0" marR="0" rtl="0" algn="l">
              <a:spcBef>
                <a:spcPts val="0"/>
              </a:spcBef>
              <a:buNone/>
              <a:defRPr b="0" i="0" sz="3600" u="none" cap="none" strike="noStrike">
                <a:solidFill>
                  <a:schemeClr val="lt1"/>
                </a:solidFill>
                <a:latin typeface="Trebuchet MS"/>
                <a:ea typeface="Trebuchet MS"/>
                <a:cs typeface="Trebuchet MS"/>
                <a:sym typeface="Trebuchet MS"/>
              </a:defRPr>
            </a:lvl6pPr>
            <a:lvl7pPr indent="0" lvl="6" marL="0" marR="0" rtl="0" algn="l">
              <a:spcBef>
                <a:spcPts val="0"/>
              </a:spcBef>
              <a:buNone/>
              <a:defRPr b="0" i="0" sz="3600" u="none" cap="none" strike="noStrike">
                <a:solidFill>
                  <a:schemeClr val="lt1"/>
                </a:solidFill>
                <a:latin typeface="Trebuchet MS"/>
                <a:ea typeface="Trebuchet MS"/>
                <a:cs typeface="Trebuchet MS"/>
                <a:sym typeface="Trebuchet MS"/>
              </a:defRPr>
            </a:lvl7pPr>
            <a:lvl8pPr indent="0" lvl="7" marL="0" marR="0" rtl="0" algn="l">
              <a:spcBef>
                <a:spcPts val="0"/>
              </a:spcBef>
              <a:buNone/>
              <a:defRPr b="0" i="0" sz="3600" u="none" cap="none" strike="noStrike">
                <a:solidFill>
                  <a:schemeClr val="lt1"/>
                </a:solidFill>
                <a:latin typeface="Trebuchet MS"/>
                <a:ea typeface="Trebuchet MS"/>
                <a:cs typeface="Trebuchet MS"/>
                <a:sym typeface="Trebuchet MS"/>
              </a:defRPr>
            </a:lvl8pPr>
            <a:lvl9pPr indent="0" lvl="8" marL="0" marR="0" rtl="0" algn="l">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14.png"/><Relationship Id="rId6"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9.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33.png"/><Relationship Id="rId5"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9.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0.png"/><Relationship Id="rId4" Type="http://schemas.openxmlformats.org/officeDocument/2006/relationships/image" Target="../media/image24.png"/><Relationship Id="rId5"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6.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0.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lt1"/>
              </a:buClr>
              <a:buSzPts val="5400"/>
              <a:buFont typeface="Trebuchet MS"/>
              <a:buNone/>
            </a:pPr>
            <a:r>
              <a:rPr lang="en-US"/>
              <a:t>CS4048 Data Science </a:t>
            </a:r>
            <a:endParaRPr/>
          </a:p>
        </p:txBody>
      </p:sp>
      <p:sp>
        <p:nvSpPr>
          <p:cNvPr id="207" name="Google Shape;207;p1"/>
          <p:cNvSpPr txBox="1"/>
          <p:nvPr>
            <p:ph idx="1" type="subTitle"/>
          </p:nvPr>
        </p:nvSpPr>
        <p:spPr>
          <a:xfrm>
            <a:off x="3840347" y="5049564"/>
            <a:ext cx="8144100" cy="11178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000"/>
              <a:buNone/>
            </a:pPr>
            <a:r>
              <a:rPr lang="en-US"/>
              <a:t>Lecture – 10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Data Integration</a:t>
            </a:r>
            <a:endParaRPr/>
          </a:p>
        </p:txBody>
      </p:sp>
      <p:sp>
        <p:nvSpPr>
          <p:cNvPr id="276" name="Google Shape;276;p17"/>
          <p:cNvSpPr txBox="1"/>
          <p:nvPr>
            <p:ph idx="1" type="body"/>
          </p:nvPr>
        </p:nvSpPr>
        <p:spPr>
          <a:xfrm>
            <a:off x="680319" y="2173045"/>
            <a:ext cx="9840659" cy="3763144"/>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lt1"/>
              </a:buClr>
              <a:buSzPts val="2000"/>
              <a:buChar char="•"/>
            </a:pPr>
            <a:r>
              <a:rPr b="1" lang="en-US" sz="2000"/>
              <a:t>Positive covariance</a:t>
            </a:r>
            <a:r>
              <a:rPr lang="en-US" sz="2000"/>
              <a:t>: If Cov</a:t>
            </a:r>
            <a:r>
              <a:rPr baseline="-25000" lang="en-US" sz="2000"/>
              <a:t>A,B </a:t>
            </a:r>
            <a:r>
              <a:rPr lang="en-US" sz="2000"/>
              <a:t>&gt; 0, then A and B both tend to be larger than their expected values.</a:t>
            </a:r>
            <a:endParaRPr/>
          </a:p>
          <a:p>
            <a:pPr indent="-228600" lvl="0" marL="228600" rtl="0" algn="l">
              <a:lnSpc>
                <a:spcPct val="110000"/>
              </a:lnSpc>
              <a:spcBef>
                <a:spcPts val="1000"/>
              </a:spcBef>
              <a:spcAft>
                <a:spcPts val="0"/>
              </a:spcAft>
              <a:buClr>
                <a:schemeClr val="lt1"/>
              </a:buClr>
              <a:buSzPts val="2000"/>
              <a:buChar char="•"/>
            </a:pPr>
            <a:r>
              <a:rPr b="1" lang="en-US" sz="2000"/>
              <a:t>Negative covariance</a:t>
            </a:r>
            <a:r>
              <a:rPr lang="en-US" sz="2000"/>
              <a:t>: If Cov</a:t>
            </a:r>
            <a:r>
              <a:rPr baseline="-25000" lang="en-US" sz="2000"/>
              <a:t>A,B </a:t>
            </a:r>
            <a:r>
              <a:rPr lang="en-US" sz="2000"/>
              <a:t>&lt; 0 then if A is larger than its expected value, B is likely to be smaller than its expected value.</a:t>
            </a:r>
            <a:endParaRPr/>
          </a:p>
          <a:p>
            <a:pPr indent="-228600" lvl="0" marL="228600" rtl="0" algn="l">
              <a:lnSpc>
                <a:spcPct val="80000"/>
              </a:lnSpc>
              <a:spcBef>
                <a:spcPts val="1000"/>
              </a:spcBef>
              <a:spcAft>
                <a:spcPts val="0"/>
              </a:spcAft>
              <a:buClr>
                <a:schemeClr val="lt1"/>
              </a:buClr>
              <a:buSzPts val="2000"/>
              <a:buChar char="•"/>
            </a:pPr>
            <a:r>
              <a:rPr b="1" lang="en-US" sz="2000"/>
              <a:t>Independence</a:t>
            </a:r>
            <a:r>
              <a:rPr lang="en-US" sz="2000"/>
              <a:t>: Cov</a:t>
            </a:r>
            <a:r>
              <a:rPr baseline="-25000" lang="en-US" sz="2000"/>
              <a:t>A,B</a:t>
            </a:r>
            <a:r>
              <a:rPr lang="en-US" sz="2000"/>
              <a:t> = 0 but the converse is not true:</a:t>
            </a:r>
            <a:endParaRPr/>
          </a:p>
          <a:p>
            <a:pPr indent="-228600" lvl="1" marL="685800" rtl="0" algn="l">
              <a:lnSpc>
                <a:spcPct val="90000"/>
              </a:lnSpc>
              <a:spcBef>
                <a:spcPts val="500"/>
              </a:spcBef>
              <a:spcAft>
                <a:spcPts val="0"/>
              </a:spcAft>
              <a:buClr>
                <a:schemeClr val="lt1"/>
              </a:buClr>
              <a:buSzPts val="1800"/>
              <a:buChar char="•"/>
            </a:pPr>
            <a:r>
              <a:rPr lang="en-US" sz="1800"/>
              <a:t>Some pairs of random variables may have a covariance of 0 but are not independent. Only under some additional assumptions (e.g., the data follow multivariate normal distributions: </a:t>
            </a:r>
            <a:r>
              <a:rPr b="1" lang="en-US" sz="1800"/>
              <a:t>all dependencies are linear</a:t>
            </a:r>
            <a:r>
              <a:rPr lang="en-US" sz="1800"/>
              <a:t>) does a covariance of 0 imply independence</a:t>
            </a:r>
            <a:br>
              <a:rPr lang="en-US" sz="1800"/>
            </a:br>
            <a:r>
              <a:rPr lang="en-US" sz="1800"/>
              <a:t>For example: 𝐘 = </a:t>
            </a:r>
            <a:r>
              <a:rPr lang="en-US" sz="1800"/>
              <a:t>𝐗²</a:t>
            </a:r>
            <a:endParaRPr/>
          </a:p>
          <a:p>
            <a:pPr indent="-76200" lvl="0" marL="228600" rtl="0" algn="l">
              <a:lnSpc>
                <a:spcPct val="90000"/>
              </a:lnSpc>
              <a:spcBef>
                <a:spcPts val="1000"/>
              </a:spcBef>
              <a:spcAft>
                <a:spcPts val="0"/>
              </a:spcAft>
              <a:buClr>
                <a:schemeClr val="lt1"/>
              </a:buClr>
              <a:buSzPts val="2400"/>
              <a:buNone/>
            </a:pPr>
            <a:r>
              <a:t/>
            </a:r>
            <a:endParaRPr/>
          </a:p>
        </p:txBody>
      </p:sp>
      <p:sp>
        <p:nvSpPr>
          <p:cNvPr id="277" name="Google Shape;277;p1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Data Integration</a:t>
            </a:r>
            <a:endParaRPr/>
          </a:p>
        </p:txBody>
      </p:sp>
      <p:sp>
        <p:nvSpPr>
          <p:cNvPr id="283" name="Google Shape;283;p1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84" name="Google Shape;284;p18"/>
          <p:cNvSpPr txBox="1"/>
          <p:nvPr>
            <p:ph idx="1" type="body"/>
          </p:nvPr>
        </p:nvSpPr>
        <p:spPr>
          <a:xfrm>
            <a:off x="680319" y="2336872"/>
            <a:ext cx="9829901" cy="4117715"/>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50000"/>
              </a:lnSpc>
              <a:spcBef>
                <a:spcPts val="0"/>
              </a:spcBef>
              <a:spcAft>
                <a:spcPts val="0"/>
              </a:spcAft>
              <a:buClr>
                <a:schemeClr val="lt1"/>
              </a:buClr>
              <a:buSzPct val="100000"/>
              <a:buChar char="•"/>
            </a:pPr>
            <a:r>
              <a:rPr lang="en-US" sz="2000"/>
              <a:t>Suppose two stocks A and B have the following values in one week:</a:t>
            </a:r>
            <a:endParaRPr/>
          </a:p>
          <a:p>
            <a:pPr indent="-228600" lvl="0" marL="228600" rtl="0" algn="l">
              <a:lnSpc>
                <a:spcPct val="150000"/>
              </a:lnSpc>
              <a:spcBef>
                <a:spcPts val="1000"/>
              </a:spcBef>
              <a:spcAft>
                <a:spcPts val="0"/>
              </a:spcAft>
              <a:buClr>
                <a:schemeClr val="lt1"/>
              </a:buClr>
              <a:buSzPct val="100000"/>
              <a:buChar char="•"/>
            </a:pPr>
            <a:r>
              <a:rPr lang="en-US" sz="2000"/>
              <a:t>  (2, 5), (3, 8), (5, 10), (4, 11), (6, 14). </a:t>
            </a:r>
            <a:endParaRPr/>
          </a:p>
          <a:p>
            <a:pPr indent="-228600" lvl="0" marL="228600" rtl="0" algn="l">
              <a:lnSpc>
                <a:spcPct val="150000"/>
              </a:lnSpc>
              <a:spcBef>
                <a:spcPts val="1000"/>
              </a:spcBef>
              <a:spcAft>
                <a:spcPts val="0"/>
              </a:spcAft>
              <a:buClr>
                <a:schemeClr val="lt1"/>
              </a:buClr>
              <a:buSzPct val="100000"/>
              <a:buChar char="•"/>
            </a:pPr>
            <a:r>
              <a:rPr lang="en-US" sz="2000"/>
              <a:t>Question:  If the stocks are affected by the same industry trends, will their prices rise or fall together?</a:t>
            </a:r>
            <a:endParaRPr/>
          </a:p>
          <a:p>
            <a:pPr indent="-228600" lvl="1" marL="685800" rtl="0" algn="l">
              <a:lnSpc>
                <a:spcPct val="150000"/>
              </a:lnSpc>
              <a:spcBef>
                <a:spcPts val="500"/>
              </a:spcBef>
              <a:spcAft>
                <a:spcPts val="0"/>
              </a:spcAft>
              <a:buClr>
                <a:schemeClr val="lt1"/>
              </a:buClr>
              <a:buSzPct val="100000"/>
              <a:buChar char="•"/>
            </a:pPr>
            <a:r>
              <a:rPr lang="en-US" sz="2000"/>
              <a:t>E(A) = (2 + 3 + 5 + 4 + 6)/ 5 = 20/5 = 4</a:t>
            </a:r>
            <a:endParaRPr/>
          </a:p>
          <a:p>
            <a:pPr indent="-228600" lvl="1" marL="685800" rtl="0" algn="l">
              <a:lnSpc>
                <a:spcPct val="150000"/>
              </a:lnSpc>
              <a:spcBef>
                <a:spcPts val="500"/>
              </a:spcBef>
              <a:spcAft>
                <a:spcPts val="0"/>
              </a:spcAft>
              <a:buClr>
                <a:schemeClr val="lt1"/>
              </a:buClr>
              <a:buSzPct val="100000"/>
              <a:buChar char="•"/>
            </a:pPr>
            <a:r>
              <a:rPr lang="en-US" sz="2000"/>
              <a:t>E(B) = (5 + 8 + 10 + 11 + 14) /5 = 48/5 = 9.6</a:t>
            </a:r>
            <a:endParaRPr/>
          </a:p>
          <a:p>
            <a:pPr indent="-228600" lvl="1" marL="685800" rtl="0" algn="l">
              <a:lnSpc>
                <a:spcPct val="150000"/>
              </a:lnSpc>
              <a:spcBef>
                <a:spcPts val="500"/>
              </a:spcBef>
              <a:spcAft>
                <a:spcPts val="0"/>
              </a:spcAft>
              <a:buClr>
                <a:schemeClr val="lt1"/>
              </a:buClr>
              <a:buSzPct val="100000"/>
              <a:buChar char="•"/>
            </a:pPr>
            <a:r>
              <a:rPr lang="en-US" sz="2000"/>
              <a:t>Cov(A,B) = ((2×5+3×8+5×10+4×11+6×14)/5) − 5(4 × 9.6)/5 = 4</a:t>
            </a:r>
            <a:endParaRPr/>
          </a:p>
          <a:p>
            <a:pPr indent="-228600" lvl="1" marL="685800" rtl="0" algn="l">
              <a:lnSpc>
                <a:spcPct val="150000"/>
              </a:lnSpc>
              <a:spcBef>
                <a:spcPts val="500"/>
              </a:spcBef>
              <a:spcAft>
                <a:spcPts val="0"/>
              </a:spcAft>
              <a:buClr>
                <a:schemeClr val="lt1"/>
              </a:buClr>
              <a:buSzPct val="100000"/>
              <a:buChar char="•"/>
            </a:pPr>
            <a:r>
              <a:rPr lang="en-US" sz="2000"/>
              <a:t>Correlation coef = 4/(std of A * st</a:t>
            </a:r>
            <a:r>
              <a:rPr lang="en-US"/>
              <a:t>d of B</a:t>
            </a:r>
            <a:r>
              <a:rPr lang="en-US" sz="2000"/>
              <a:t>)</a:t>
            </a:r>
            <a:endParaRPr/>
          </a:p>
          <a:p>
            <a:pPr indent="-228600" lvl="0" marL="228600" rtl="0" algn="l">
              <a:lnSpc>
                <a:spcPct val="150000"/>
              </a:lnSpc>
              <a:spcBef>
                <a:spcPts val="1000"/>
              </a:spcBef>
              <a:spcAft>
                <a:spcPts val="0"/>
              </a:spcAft>
              <a:buClr>
                <a:schemeClr val="lt1"/>
              </a:buClr>
              <a:buSzPct val="100000"/>
              <a:buChar char="•"/>
            </a:pPr>
            <a:r>
              <a:rPr lang="en-US" sz="2000"/>
              <a:t>Thus, A and B rise together since Cov(A, B) &gt; 0.</a:t>
            </a:r>
            <a:endParaRPr/>
          </a:p>
          <a:p>
            <a:pPr indent="-87629" lvl="0" marL="228600" rtl="0" algn="l">
              <a:lnSpc>
                <a:spcPct val="90000"/>
              </a:lnSpc>
              <a:spcBef>
                <a:spcPts val="1000"/>
              </a:spcBef>
              <a:spcAft>
                <a:spcPts val="0"/>
              </a:spcAft>
              <a:buClr>
                <a:schemeClr val="lt1"/>
              </a:buClr>
              <a:buSzPct val="10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3071b5e80a5_0_0"/>
          <p:cNvSpPr txBox="1"/>
          <p:nvPr>
            <p:ph type="title"/>
          </p:nvPr>
        </p:nvSpPr>
        <p:spPr>
          <a:xfrm>
            <a:off x="907095" y="753228"/>
            <a:ext cx="128184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Coefficient of Determination</a:t>
            </a:r>
            <a:endParaRPr/>
          </a:p>
        </p:txBody>
      </p:sp>
      <p:sp>
        <p:nvSpPr>
          <p:cNvPr id="290" name="Google Shape;290;g3071b5e80a5_0_0"/>
          <p:cNvSpPr txBox="1"/>
          <p:nvPr>
            <p:ph idx="1" type="body"/>
          </p:nvPr>
        </p:nvSpPr>
        <p:spPr>
          <a:xfrm>
            <a:off x="699008" y="2002420"/>
            <a:ext cx="10675200" cy="4491000"/>
          </a:xfrm>
          <a:prstGeom prst="rect">
            <a:avLst/>
          </a:prstGeom>
          <a:blipFill rotWithShape="1">
            <a:blip r:embed="rId3">
              <a:alphaModFix/>
            </a:blip>
            <a:stretch>
              <a:fillRect b="-1619" l="-839" r="0" t="-1359"/>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400"/>
              <a:buChar char="•"/>
            </a:pPr>
            <a:r>
              <a:rPr lang="en-US"/>
              <a:t> </a:t>
            </a:r>
            <a:endParaRPr/>
          </a:p>
        </p:txBody>
      </p:sp>
      <p:sp>
        <p:nvSpPr>
          <p:cNvPr id="291" name="Google Shape;291;g3071b5e80a5_0_0"/>
          <p:cNvSpPr txBox="1"/>
          <p:nvPr>
            <p:ph idx="12" type="sldNum"/>
          </p:nvPr>
        </p:nvSpPr>
        <p:spPr>
          <a:xfrm>
            <a:off x="14305940" y="753227"/>
            <a:ext cx="1538700" cy="109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92" name="Google Shape;292;g3071b5e80a5_0_0"/>
          <p:cNvPicPr preferRelativeResize="0"/>
          <p:nvPr/>
        </p:nvPicPr>
        <p:blipFill rotWithShape="1">
          <a:blip r:embed="rId4">
            <a:alphaModFix/>
          </a:blip>
          <a:srcRect b="0" l="0" r="0" t="0"/>
          <a:stretch/>
        </p:blipFill>
        <p:spPr>
          <a:xfrm>
            <a:off x="1061275" y="4650264"/>
            <a:ext cx="2343477" cy="362001"/>
          </a:xfrm>
          <a:prstGeom prst="rect">
            <a:avLst/>
          </a:prstGeom>
          <a:noFill/>
          <a:ln>
            <a:noFill/>
          </a:ln>
        </p:spPr>
      </p:pic>
      <p:pic>
        <p:nvPicPr>
          <p:cNvPr id="293" name="Google Shape;293;g3071b5e80a5_0_0"/>
          <p:cNvPicPr preferRelativeResize="0"/>
          <p:nvPr/>
        </p:nvPicPr>
        <p:blipFill rotWithShape="1">
          <a:blip r:embed="rId5">
            <a:alphaModFix/>
          </a:blip>
          <a:srcRect b="0" l="0" r="0" t="0"/>
          <a:stretch/>
        </p:blipFill>
        <p:spPr>
          <a:xfrm>
            <a:off x="4326704" y="4621685"/>
            <a:ext cx="2353003" cy="419158"/>
          </a:xfrm>
          <a:prstGeom prst="rect">
            <a:avLst/>
          </a:prstGeom>
          <a:noFill/>
          <a:ln>
            <a:noFill/>
          </a:ln>
        </p:spPr>
      </p:pic>
      <p:pic>
        <p:nvPicPr>
          <p:cNvPr id="294" name="Google Shape;294;g3071b5e80a5_0_0"/>
          <p:cNvPicPr preferRelativeResize="0"/>
          <p:nvPr/>
        </p:nvPicPr>
        <p:blipFill rotWithShape="1">
          <a:blip r:embed="rId6">
            <a:alphaModFix/>
          </a:blip>
          <a:srcRect b="0" l="0" r="0" t="0"/>
          <a:stretch/>
        </p:blipFill>
        <p:spPr>
          <a:xfrm>
            <a:off x="7604835" y="4593106"/>
            <a:ext cx="2381582" cy="47631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3071b5e80a5_0_9"/>
          <p:cNvSpPr txBox="1"/>
          <p:nvPr>
            <p:ph type="title"/>
          </p:nvPr>
        </p:nvSpPr>
        <p:spPr>
          <a:xfrm>
            <a:off x="907095" y="753228"/>
            <a:ext cx="128184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Correlation Coefficient</a:t>
            </a:r>
            <a:endParaRPr/>
          </a:p>
        </p:txBody>
      </p:sp>
      <p:sp>
        <p:nvSpPr>
          <p:cNvPr id="300" name="Google Shape;300;g3071b5e80a5_0_9"/>
          <p:cNvSpPr txBox="1"/>
          <p:nvPr>
            <p:ph idx="1" type="body"/>
          </p:nvPr>
        </p:nvSpPr>
        <p:spPr>
          <a:xfrm>
            <a:off x="699008" y="2002420"/>
            <a:ext cx="10767600" cy="4583700"/>
          </a:xfrm>
          <a:prstGeom prst="rect">
            <a:avLst/>
          </a:prstGeom>
          <a:blipFill rotWithShape="1">
            <a:blip r:embed="rId3">
              <a:alphaModFix/>
            </a:blip>
            <a:stretch>
              <a:fillRect b="0" l="-679" r="-1659" t="-1458"/>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400"/>
              <a:buChar char="•"/>
            </a:pPr>
            <a:r>
              <a:rPr lang="en-US"/>
              <a:t> </a:t>
            </a:r>
            <a:endParaRPr/>
          </a:p>
        </p:txBody>
      </p:sp>
      <p:sp>
        <p:nvSpPr>
          <p:cNvPr id="301" name="Google Shape;301;g3071b5e80a5_0_9"/>
          <p:cNvSpPr txBox="1"/>
          <p:nvPr>
            <p:ph idx="12" type="sldNum"/>
          </p:nvPr>
        </p:nvSpPr>
        <p:spPr>
          <a:xfrm>
            <a:off x="14305940" y="753227"/>
            <a:ext cx="1538700" cy="109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302" name="Google Shape;302;g3071b5e80a5_0_9"/>
          <p:cNvPicPr preferRelativeResize="0"/>
          <p:nvPr/>
        </p:nvPicPr>
        <p:blipFill rotWithShape="1">
          <a:blip r:embed="rId4">
            <a:alphaModFix/>
          </a:blip>
          <a:srcRect b="0" l="0" r="0" t="0"/>
          <a:stretch/>
        </p:blipFill>
        <p:spPr>
          <a:xfrm>
            <a:off x="2273524" y="3918014"/>
            <a:ext cx="5363322" cy="1076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Data Reduction</a:t>
            </a:r>
            <a:endParaRPr/>
          </a:p>
        </p:txBody>
      </p:sp>
      <p:sp>
        <p:nvSpPr>
          <p:cNvPr id="308" name="Google Shape;308;p20"/>
          <p:cNvSpPr txBox="1"/>
          <p:nvPr>
            <p:ph idx="1" type="body"/>
          </p:nvPr>
        </p:nvSpPr>
        <p:spPr>
          <a:xfrm>
            <a:off x="680320" y="2336873"/>
            <a:ext cx="10486118"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sz="2000"/>
              <a:t>Obtain a reduced representation of the data set that is much smaller in volume but yet produces the same (or almost the same) analytical results while maintain the data integrity</a:t>
            </a:r>
            <a:endParaRPr/>
          </a:p>
          <a:p>
            <a:pPr indent="-101600" lvl="0" marL="228600" rtl="0" algn="l">
              <a:lnSpc>
                <a:spcPct val="90000"/>
              </a:lnSpc>
              <a:spcBef>
                <a:spcPts val="1000"/>
              </a:spcBef>
              <a:spcAft>
                <a:spcPts val="0"/>
              </a:spcAft>
              <a:buClr>
                <a:schemeClr val="lt1"/>
              </a:buClr>
              <a:buSzPts val="2000"/>
              <a:buNone/>
            </a:pPr>
            <a:r>
              <a:t/>
            </a:r>
            <a:endParaRPr sz="2000"/>
          </a:p>
          <a:p>
            <a:pPr indent="-228600" lvl="0" marL="228600" rtl="0" algn="l">
              <a:lnSpc>
                <a:spcPct val="90000"/>
              </a:lnSpc>
              <a:spcBef>
                <a:spcPts val="1000"/>
              </a:spcBef>
              <a:spcAft>
                <a:spcPts val="0"/>
              </a:spcAft>
              <a:buClr>
                <a:schemeClr val="lt1"/>
              </a:buClr>
              <a:buSzPts val="2000"/>
              <a:buChar char="•"/>
            </a:pPr>
            <a:r>
              <a:rPr lang="en-US" sz="2000"/>
              <a:t>Why data reduction? — A database/data warehouse may store terabytes of data.  Complex data analysis may take a very long time to run on the complete data set.</a:t>
            </a:r>
            <a:endParaRPr/>
          </a:p>
          <a:p>
            <a:pPr indent="-76200" lvl="0" marL="228600" rtl="0" algn="l">
              <a:lnSpc>
                <a:spcPct val="90000"/>
              </a:lnSpc>
              <a:spcBef>
                <a:spcPts val="1000"/>
              </a:spcBef>
              <a:spcAft>
                <a:spcPts val="0"/>
              </a:spcAft>
              <a:buClr>
                <a:schemeClr val="lt1"/>
              </a:buClr>
              <a:buSzPts val="2400"/>
              <a:buNone/>
            </a:pPr>
            <a:r>
              <a:t/>
            </a:r>
            <a:endParaRPr/>
          </a:p>
        </p:txBody>
      </p:sp>
      <p:sp>
        <p:nvSpPr>
          <p:cNvPr id="309" name="Google Shape;309;p2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Data Reduction</a:t>
            </a:r>
            <a:endParaRPr/>
          </a:p>
        </p:txBody>
      </p:sp>
      <p:sp>
        <p:nvSpPr>
          <p:cNvPr id="315" name="Google Shape;315;p2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16" name="Google Shape;316;p21"/>
          <p:cNvSpPr txBox="1"/>
          <p:nvPr>
            <p:ph idx="1" type="body"/>
          </p:nvPr>
        </p:nvSpPr>
        <p:spPr>
          <a:xfrm>
            <a:off x="715183" y="2019257"/>
            <a:ext cx="10927180" cy="427396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sz="2800"/>
              <a:t>Data reduction strategies include:</a:t>
            </a:r>
            <a:endParaRPr/>
          </a:p>
          <a:p>
            <a:pPr indent="-228600" lvl="0" marL="228600" rtl="0" algn="l">
              <a:lnSpc>
                <a:spcPct val="90000"/>
              </a:lnSpc>
              <a:spcBef>
                <a:spcPts val="1000"/>
              </a:spcBef>
              <a:spcAft>
                <a:spcPts val="0"/>
              </a:spcAft>
              <a:buClr>
                <a:schemeClr val="lt1"/>
              </a:buClr>
              <a:buSzPts val="2400"/>
              <a:buChar char="•"/>
            </a:pPr>
            <a:r>
              <a:rPr lang="en-US"/>
              <a:t>Dimensionality reduction, e.g., remove unimportant attributes/redundancy in data</a:t>
            </a:r>
            <a:endParaRPr/>
          </a:p>
          <a:p>
            <a:pPr indent="-228600" lvl="1" marL="685800" rtl="0" algn="l">
              <a:lnSpc>
                <a:spcPct val="90000"/>
              </a:lnSpc>
              <a:spcBef>
                <a:spcPts val="500"/>
              </a:spcBef>
              <a:spcAft>
                <a:spcPts val="0"/>
              </a:spcAft>
              <a:buClr>
                <a:schemeClr val="lt1"/>
              </a:buClr>
              <a:buSzPts val="2000"/>
              <a:buChar char="•"/>
            </a:pPr>
            <a:r>
              <a:rPr lang="en-US"/>
              <a:t>Wavelet transforms</a:t>
            </a:r>
            <a:endParaRPr/>
          </a:p>
          <a:p>
            <a:pPr indent="-228600" lvl="1" marL="685800" rtl="0" algn="l">
              <a:lnSpc>
                <a:spcPct val="90000"/>
              </a:lnSpc>
              <a:spcBef>
                <a:spcPts val="500"/>
              </a:spcBef>
              <a:spcAft>
                <a:spcPts val="0"/>
              </a:spcAft>
              <a:buClr>
                <a:schemeClr val="lt1"/>
              </a:buClr>
              <a:buSzPts val="2000"/>
              <a:buChar char="•"/>
            </a:pPr>
            <a:r>
              <a:rPr lang="en-US"/>
              <a:t>Principal Components Analysis (PCA)</a:t>
            </a:r>
            <a:endParaRPr/>
          </a:p>
          <a:p>
            <a:pPr indent="-228600" lvl="1" marL="685800" rtl="0" algn="l">
              <a:lnSpc>
                <a:spcPct val="90000"/>
              </a:lnSpc>
              <a:spcBef>
                <a:spcPts val="500"/>
              </a:spcBef>
              <a:spcAft>
                <a:spcPts val="0"/>
              </a:spcAft>
              <a:buClr>
                <a:schemeClr val="lt1"/>
              </a:buClr>
              <a:buSzPts val="2000"/>
              <a:buChar char="•"/>
            </a:pPr>
            <a:r>
              <a:rPr lang="en-US"/>
              <a:t>Feature subset selection, feature creation</a:t>
            </a:r>
            <a:endParaRPr/>
          </a:p>
          <a:p>
            <a:pPr indent="-228600" lvl="0" marL="228600" rtl="0" algn="l">
              <a:lnSpc>
                <a:spcPct val="90000"/>
              </a:lnSpc>
              <a:spcBef>
                <a:spcPts val="1000"/>
              </a:spcBef>
              <a:spcAft>
                <a:spcPts val="0"/>
              </a:spcAft>
              <a:buClr>
                <a:schemeClr val="lt1"/>
              </a:buClr>
              <a:buSzPts val="2400"/>
              <a:buChar char="•"/>
            </a:pPr>
            <a:r>
              <a:rPr lang="en-US"/>
              <a:t>Numerosity reduction, data is replaced by estimated/alternative value</a:t>
            </a:r>
            <a:endParaRPr/>
          </a:p>
          <a:p>
            <a:pPr indent="-228600" lvl="1" marL="685800" rtl="0" algn="l">
              <a:lnSpc>
                <a:spcPct val="90000"/>
              </a:lnSpc>
              <a:spcBef>
                <a:spcPts val="500"/>
              </a:spcBef>
              <a:spcAft>
                <a:spcPts val="0"/>
              </a:spcAft>
              <a:buClr>
                <a:schemeClr val="lt1"/>
              </a:buClr>
              <a:buSzPts val="2000"/>
              <a:buChar char="•"/>
            </a:pPr>
            <a:r>
              <a:rPr lang="en-US"/>
              <a:t>Regression and Log-Linear Models</a:t>
            </a:r>
            <a:endParaRPr/>
          </a:p>
          <a:p>
            <a:pPr indent="-228600" lvl="1" marL="685800" rtl="0" algn="l">
              <a:lnSpc>
                <a:spcPct val="90000"/>
              </a:lnSpc>
              <a:spcBef>
                <a:spcPts val="500"/>
              </a:spcBef>
              <a:spcAft>
                <a:spcPts val="0"/>
              </a:spcAft>
              <a:buClr>
                <a:schemeClr val="lt1"/>
              </a:buClr>
              <a:buSzPts val="2000"/>
              <a:buChar char="•"/>
            </a:pPr>
            <a:r>
              <a:rPr lang="en-US"/>
              <a:t>Histograms, clustering, sampling</a:t>
            </a:r>
            <a:endParaRPr/>
          </a:p>
          <a:p>
            <a:pPr indent="-228600" lvl="1" marL="685800" rtl="0" algn="l">
              <a:lnSpc>
                <a:spcPct val="90000"/>
              </a:lnSpc>
              <a:spcBef>
                <a:spcPts val="500"/>
              </a:spcBef>
              <a:spcAft>
                <a:spcPts val="0"/>
              </a:spcAft>
              <a:buClr>
                <a:schemeClr val="lt1"/>
              </a:buClr>
              <a:buSzPts val="2000"/>
              <a:buChar char="•"/>
            </a:pPr>
            <a:r>
              <a:rPr lang="en-US"/>
              <a:t>Data cube aggregation</a:t>
            </a:r>
            <a:endParaRPr/>
          </a:p>
          <a:p>
            <a:pPr indent="-228600" lvl="0" marL="228600" rtl="0" algn="l">
              <a:lnSpc>
                <a:spcPct val="90000"/>
              </a:lnSpc>
              <a:spcBef>
                <a:spcPts val="1000"/>
              </a:spcBef>
              <a:spcAft>
                <a:spcPts val="0"/>
              </a:spcAft>
              <a:buClr>
                <a:schemeClr val="lt1"/>
              </a:buClr>
              <a:buSzPts val="2400"/>
              <a:buChar char="•"/>
            </a:pPr>
            <a:r>
              <a:rPr lang="en-US"/>
              <a:t>Data compression, using encoding of data</a:t>
            </a:r>
            <a:endParaRPr/>
          </a:p>
          <a:p>
            <a:pPr indent="-76200" lvl="0" marL="228600" rtl="0" algn="l">
              <a:lnSpc>
                <a:spcPct val="90000"/>
              </a:lnSpc>
              <a:spcBef>
                <a:spcPts val="1000"/>
              </a:spcBef>
              <a:spcAft>
                <a:spcPts val="0"/>
              </a:spcAft>
              <a:buClr>
                <a:schemeClr val="lt1"/>
              </a:buClr>
              <a:buSzPts val="24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Data Transformation</a:t>
            </a:r>
            <a:endParaRPr/>
          </a:p>
        </p:txBody>
      </p:sp>
      <p:sp>
        <p:nvSpPr>
          <p:cNvPr id="322" name="Google Shape;322;p22"/>
          <p:cNvSpPr txBox="1"/>
          <p:nvPr>
            <p:ph idx="1" type="body"/>
          </p:nvPr>
        </p:nvSpPr>
        <p:spPr>
          <a:xfrm>
            <a:off x="680321" y="2076226"/>
            <a:ext cx="10927180" cy="426002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lt1"/>
              </a:buClr>
              <a:buSzPct val="100000"/>
              <a:buChar char="•"/>
            </a:pPr>
            <a:r>
              <a:rPr lang="en-US"/>
              <a:t>It is preprocessing technique in which attribute values are mapped to a new set of values. When multiple attributes are having values on different scales this may lead to poor data models. Due to this reason, data normalization is performed to bring all attributes on same scale. </a:t>
            </a:r>
            <a:endParaRPr/>
          </a:p>
          <a:p>
            <a:pPr indent="-228600" lvl="0" marL="228600" rtl="0" algn="l">
              <a:lnSpc>
                <a:spcPct val="90000"/>
              </a:lnSpc>
              <a:spcBef>
                <a:spcPts val="1000"/>
              </a:spcBef>
              <a:spcAft>
                <a:spcPts val="0"/>
              </a:spcAft>
              <a:buClr>
                <a:schemeClr val="lt1"/>
              </a:buClr>
              <a:buSzPct val="100000"/>
              <a:buChar char="•"/>
            </a:pPr>
            <a:r>
              <a:rPr lang="en-US" sz="2000"/>
              <a:t>Methods</a:t>
            </a:r>
            <a:endParaRPr/>
          </a:p>
          <a:p>
            <a:pPr indent="-228600" lvl="1" marL="685800" rtl="0" algn="l">
              <a:lnSpc>
                <a:spcPct val="90000"/>
              </a:lnSpc>
              <a:spcBef>
                <a:spcPts val="600"/>
              </a:spcBef>
              <a:spcAft>
                <a:spcPts val="0"/>
              </a:spcAft>
              <a:buClr>
                <a:schemeClr val="lt1"/>
              </a:buClr>
              <a:buSzPct val="100000"/>
              <a:buChar char="•"/>
            </a:pPr>
            <a:r>
              <a:rPr lang="en-US" sz="2000"/>
              <a:t>Smoothing: Remove noise from data (binning, regression, clustering)</a:t>
            </a:r>
            <a:endParaRPr/>
          </a:p>
          <a:p>
            <a:pPr indent="-228600" lvl="1" marL="685800" rtl="0" algn="l">
              <a:lnSpc>
                <a:spcPct val="90000"/>
              </a:lnSpc>
              <a:spcBef>
                <a:spcPts val="1200"/>
              </a:spcBef>
              <a:spcAft>
                <a:spcPts val="0"/>
              </a:spcAft>
              <a:buClr>
                <a:schemeClr val="lt1"/>
              </a:buClr>
              <a:buSzPct val="100000"/>
              <a:buChar char="•"/>
            </a:pPr>
            <a:r>
              <a:rPr lang="en-US" sz="2000"/>
              <a:t>Attribute/feature construction</a:t>
            </a:r>
            <a:endParaRPr/>
          </a:p>
          <a:p>
            <a:pPr indent="-228600" lvl="2" marL="1143000" rtl="0" algn="l">
              <a:lnSpc>
                <a:spcPct val="90000"/>
              </a:lnSpc>
              <a:spcBef>
                <a:spcPts val="1200"/>
              </a:spcBef>
              <a:spcAft>
                <a:spcPts val="0"/>
              </a:spcAft>
              <a:buClr>
                <a:schemeClr val="lt1"/>
              </a:buClr>
              <a:buSzPct val="100000"/>
              <a:buChar char="•"/>
            </a:pPr>
            <a:r>
              <a:rPr lang="en-US" sz="2000"/>
              <a:t>New attributes constructed from the given ones</a:t>
            </a:r>
            <a:endParaRPr/>
          </a:p>
          <a:p>
            <a:pPr indent="-228600" lvl="1" marL="685800" rtl="0" algn="l">
              <a:lnSpc>
                <a:spcPct val="90000"/>
              </a:lnSpc>
              <a:spcBef>
                <a:spcPts val="1200"/>
              </a:spcBef>
              <a:spcAft>
                <a:spcPts val="0"/>
              </a:spcAft>
              <a:buClr>
                <a:schemeClr val="lt1"/>
              </a:buClr>
              <a:buSzPct val="100000"/>
              <a:buChar char="•"/>
            </a:pPr>
            <a:r>
              <a:rPr lang="en-US" sz="2000"/>
              <a:t>Aggregation: Summarization, data cube construction</a:t>
            </a:r>
            <a:endParaRPr/>
          </a:p>
          <a:p>
            <a:pPr indent="-228600" lvl="1" marL="685800" rtl="0" algn="l">
              <a:lnSpc>
                <a:spcPct val="90000"/>
              </a:lnSpc>
              <a:spcBef>
                <a:spcPts val="1200"/>
              </a:spcBef>
              <a:spcAft>
                <a:spcPts val="0"/>
              </a:spcAft>
              <a:buClr>
                <a:schemeClr val="lt1"/>
              </a:buClr>
              <a:buSzPct val="100000"/>
              <a:buChar char="•"/>
            </a:pPr>
            <a:r>
              <a:rPr lang="en-US" sz="2000"/>
              <a:t>Normalization: Scaled to fall within a smaller, specified range</a:t>
            </a:r>
            <a:endParaRPr/>
          </a:p>
          <a:p>
            <a:pPr indent="-228600" lvl="2" marL="1143000" rtl="0" algn="l">
              <a:lnSpc>
                <a:spcPct val="90000"/>
              </a:lnSpc>
              <a:spcBef>
                <a:spcPts val="1200"/>
              </a:spcBef>
              <a:spcAft>
                <a:spcPts val="0"/>
              </a:spcAft>
              <a:buClr>
                <a:schemeClr val="lt1"/>
              </a:buClr>
              <a:buSzPct val="100000"/>
              <a:buChar char="•"/>
            </a:pPr>
            <a:r>
              <a:rPr lang="en-US" sz="2000"/>
              <a:t>min-max normalization</a:t>
            </a:r>
            <a:endParaRPr/>
          </a:p>
          <a:p>
            <a:pPr indent="-228600" lvl="2" marL="1143000" rtl="0" algn="l">
              <a:lnSpc>
                <a:spcPct val="90000"/>
              </a:lnSpc>
              <a:spcBef>
                <a:spcPts val="1200"/>
              </a:spcBef>
              <a:spcAft>
                <a:spcPts val="0"/>
              </a:spcAft>
              <a:buClr>
                <a:schemeClr val="lt1"/>
              </a:buClr>
              <a:buSzPct val="100000"/>
              <a:buChar char="•"/>
            </a:pPr>
            <a:r>
              <a:rPr lang="en-US" sz="2000"/>
              <a:t>z-score normalization</a:t>
            </a:r>
            <a:endParaRPr/>
          </a:p>
          <a:p>
            <a:pPr indent="-228600" lvl="2" marL="1143000" rtl="0" algn="l">
              <a:lnSpc>
                <a:spcPct val="90000"/>
              </a:lnSpc>
              <a:spcBef>
                <a:spcPts val="1200"/>
              </a:spcBef>
              <a:spcAft>
                <a:spcPts val="0"/>
              </a:spcAft>
              <a:buClr>
                <a:schemeClr val="lt1"/>
              </a:buClr>
              <a:buSzPct val="100000"/>
              <a:buChar char="•"/>
            </a:pPr>
            <a:r>
              <a:rPr lang="en-US" sz="2000"/>
              <a:t>normalization by decimal scaling</a:t>
            </a:r>
            <a:endParaRPr/>
          </a:p>
          <a:p>
            <a:pPr indent="-87629" lvl="0" marL="228600" rtl="0" algn="l">
              <a:lnSpc>
                <a:spcPct val="90000"/>
              </a:lnSpc>
              <a:spcBef>
                <a:spcPts val="1600"/>
              </a:spcBef>
              <a:spcAft>
                <a:spcPts val="0"/>
              </a:spcAft>
              <a:buClr>
                <a:schemeClr val="lt1"/>
              </a:buClr>
              <a:buSzPct val="100000"/>
              <a:buNone/>
            </a:pPr>
            <a:r>
              <a:t/>
            </a:r>
            <a:endParaRPr/>
          </a:p>
        </p:txBody>
      </p:sp>
      <p:sp>
        <p:nvSpPr>
          <p:cNvPr id="323" name="Google Shape;323;p2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Data Transformation</a:t>
            </a:r>
            <a:endParaRPr/>
          </a:p>
        </p:txBody>
      </p:sp>
      <p:sp>
        <p:nvSpPr>
          <p:cNvPr id="330" name="Google Shape;330;p23"/>
          <p:cNvSpPr txBox="1"/>
          <p:nvPr>
            <p:ph idx="1" type="body"/>
          </p:nvPr>
        </p:nvSpPr>
        <p:spPr>
          <a:xfrm>
            <a:off x="680319" y="2336872"/>
            <a:ext cx="10980969" cy="417150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Min-Max Normalization:</a:t>
            </a:r>
            <a:endParaRPr/>
          </a:p>
          <a:p>
            <a:pPr indent="-76200" lvl="0" marL="228600" rtl="0" algn="l">
              <a:lnSpc>
                <a:spcPct val="90000"/>
              </a:lnSpc>
              <a:spcBef>
                <a:spcPts val="1000"/>
              </a:spcBef>
              <a:spcAft>
                <a:spcPts val="0"/>
              </a:spcAft>
              <a:buClr>
                <a:schemeClr val="lt1"/>
              </a:buClr>
              <a:buSzPts val="2400"/>
              <a:buNone/>
            </a:pPr>
            <a:r>
              <a:t/>
            </a:r>
            <a:endParaRPr sz="2400"/>
          </a:p>
          <a:p>
            <a:pPr indent="-76200" lvl="0" marL="228600" rtl="0" algn="l">
              <a:lnSpc>
                <a:spcPct val="90000"/>
              </a:lnSpc>
              <a:spcBef>
                <a:spcPts val="1000"/>
              </a:spcBef>
              <a:spcAft>
                <a:spcPts val="0"/>
              </a:spcAft>
              <a:buClr>
                <a:schemeClr val="lt1"/>
              </a:buClr>
              <a:buSzPts val="2400"/>
              <a:buNone/>
            </a:pPr>
            <a:r>
              <a:t/>
            </a:r>
            <a:endParaRPr/>
          </a:p>
          <a:p>
            <a:pPr indent="-228600" lvl="0" marL="228600" rtl="0" algn="l">
              <a:lnSpc>
                <a:spcPct val="90000"/>
              </a:lnSpc>
              <a:spcBef>
                <a:spcPts val="1000"/>
              </a:spcBef>
              <a:spcAft>
                <a:spcPts val="0"/>
              </a:spcAft>
              <a:buClr>
                <a:schemeClr val="lt1"/>
              </a:buClr>
              <a:buSzPts val="2400"/>
              <a:buChar char="•"/>
            </a:pPr>
            <a:r>
              <a:rPr lang="en-US" sz="2400"/>
              <a:t>Ex.  Let income range $12,000 to $98,000 normalized to [0.0, 1.0].  Then $73,000 is mapped to   ???</a:t>
            </a:r>
            <a:endParaRPr/>
          </a:p>
          <a:p>
            <a:pPr indent="-76200" lvl="0" marL="228600" rtl="0" algn="l">
              <a:lnSpc>
                <a:spcPct val="90000"/>
              </a:lnSpc>
              <a:spcBef>
                <a:spcPts val="1000"/>
              </a:spcBef>
              <a:spcAft>
                <a:spcPts val="0"/>
              </a:spcAft>
              <a:buClr>
                <a:schemeClr val="lt1"/>
              </a:buClr>
              <a:buSzPts val="2400"/>
              <a:buNone/>
            </a:pPr>
            <a:r>
              <a:t/>
            </a:r>
            <a:endParaRPr sz="2400"/>
          </a:p>
          <a:p>
            <a:pPr indent="-228600" lvl="0" marL="228600" rtl="0" algn="l">
              <a:lnSpc>
                <a:spcPct val="90000"/>
              </a:lnSpc>
              <a:spcBef>
                <a:spcPts val="1000"/>
              </a:spcBef>
              <a:spcAft>
                <a:spcPts val="0"/>
              </a:spcAft>
              <a:buClr>
                <a:schemeClr val="lt1"/>
              </a:buClr>
              <a:buSzPts val="2400"/>
              <a:buChar char="•"/>
            </a:pPr>
            <a:r>
              <a:rPr lang="en-US" sz="2400"/>
              <a:t>Normalization by decimal scaling</a:t>
            </a:r>
            <a:endParaRPr/>
          </a:p>
          <a:p>
            <a:pPr indent="-76200" lvl="0" marL="228600" rtl="0" algn="l">
              <a:lnSpc>
                <a:spcPct val="90000"/>
              </a:lnSpc>
              <a:spcBef>
                <a:spcPts val="1000"/>
              </a:spcBef>
              <a:spcAft>
                <a:spcPts val="0"/>
              </a:spcAft>
              <a:buClr>
                <a:schemeClr val="lt1"/>
              </a:buClr>
              <a:buSzPts val="2400"/>
              <a:buNone/>
            </a:pPr>
            <a:r>
              <a:t/>
            </a:r>
            <a:endParaRPr/>
          </a:p>
          <a:p>
            <a:pPr indent="0" lvl="0" marL="0" rtl="0" algn="l">
              <a:lnSpc>
                <a:spcPct val="90000"/>
              </a:lnSpc>
              <a:spcBef>
                <a:spcPts val="1000"/>
              </a:spcBef>
              <a:spcAft>
                <a:spcPts val="0"/>
              </a:spcAft>
              <a:buClr>
                <a:schemeClr val="lt1"/>
              </a:buClr>
              <a:buSzPts val="2400"/>
              <a:buNone/>
            </a:pPr>
            <a:r>
              <a:t/>
            </a:r>
            <a:endParaRPr/>
          </a:p>
        </p:txBody>
      </p:sp>
      <p:sp>
        <p:nvSpPr>
          <p:cNvPr id="331" name="Google Shape;331;p2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32" name="Google Shape;332;p23"/>
          <p:cNvSpPr txBox="1"/>
          <p:nvPr/>
        </p:nvSpPr>
        <p:spPr>
          <a:xfrm>
            <a:off x="2830513" y="2719387"/>
            <a:ext cx="5943600" cy="709613"/>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latin typeface="Trebuchet MS"/>
                <a:ea typeface="Trebuchet MS"/>
                <a:cs typeface="Trebuchet MS"/>
                <a:sym typeface="Trebuchet MS"/>
              </a:rPr>
              <a:t> </a:t>
            </a:r>
            <a:endParaRPr/>
          </a:p>
        </p:txBody>
      </p:sp>
      <p:sp>
        <p:nvSpPr>
          <p:cNvPr id="333" name="Google Shape;333;p23"/>
          <p:cNvSpPr txBox="1"/>
          <p:nvPr/>
        </p:nvSpPr>
        <p:spPr>
          <a:xfrm>
            <a:off x="2401888" y="5454650"/>
            <a:ext cx="1066800" cy="84772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Trebuchet MS"/>
                <a:ea typeface="Trebuchet MS"/>
                <a:cs typeface="Trebuchet MS"/>
                <a:sym typeface="Trebuchet MS"/>
              </a:rPr>
              <a:t> </a:t>
            </a:r>
            <a:endParaRPr/>
          </a:p>
        </p:txBody>
      </p:sp>
      <p:sp>
        <p:nvSpPr>
          <p:cNvPr id="334" name="Google Shape;334;p23"/>
          <p:cNvSpPr txBox="1"/>
          <p:nvPr/>
        </p:nvSpPr>
        <p:spPr>
          <a:xfrm>
            <a:off x="4168019" y="5647572"/>
            <a:ext cx="7493269"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000" u="none">
                <a:solidFill>
                  <a:schemeClr val="lt1"/>
                </a:solidFill>
                <a:latin typeface="Times New Roman"/>
                <a:ea typeface="Times New Roman"/>
                <a:cs typeface="Times New Roman"/>
                <a:sym typeface="Times New Roman"/>
              </a:rPr>
              <a:t>Where </a:t>
            </a:r>
            <a:r>
              <a:rPr b="0" i="1" lang="en-US" sz="1600" u="none">
                <a:solidFill>
                  <a:schemeClr val="lt1"/>
                </a:solidFill>
                <a:latin typeface="Times New Roman"/>
                <a:ea typeface="Times New Roman"/>
                <a:cs typeface="Times New Roman"/>
                <a:sym typeface="Times New Roman"/>
              </a:rPr>
              <a:t>j</a:t>
            </a:r>
            <a:r>
              <a:rPr b="0" lang="en-US" sz="2000" u="none">
                <a:solidFill>
                  <a:schemeClr val="lt1"/>
                </a:solidFill>
                <a:latin typeface="Times New Roman"/>
                <a:ea typeface="Times New Roman"/>
                <a:cs typeface="Times New Roman"/>
                <a:sym typeface="Times New Roman"/>
              </a:rPr>
              <a:t> is the no. of digits in </a:t>
            </a:r>
            <a:r>
              <a:rPr b="0" i="1" lang="en-US" sz="2000" u="none">
                <a:solidFill>
                  <a:schemeClr val="lt1"/>
                </a:solidFill>
                <a:latin typeface="Times New Roman"/>
                <a:ea typeface="Times New Roman"/>
                <a:cs typeface="Times New Roman"/>
                <a:sym typeface="Times New Roman"/>
              </a:rPr>
              <a:t>v</a:t>
            </a:r>
            <a:endParaRPr/>
          </a:p>
          <a:p>
            <a:pPr indent="0" lvl="0" marL="0" marR="0" rtl="0" algn="l">
              <a:spcBef>
                <a:spcPts val="0"/>
              </a:spcBef>
              <a:spcAft>
                <a:spcPts val="0"/>
              </a:spcAft>
              <a:buNone/>
            </a:pPr>
            <a:r>
              <a:rPr b="0" lang="en-US" sz="2000" u="none">
                <a:solidFill>
                  <a:schemeClr val="lt1"/>
                </a:solidFill>
                <a:latin typeface="Times New Roman"/>
                <a:ea typeface="Times New Roman"/>
                <a:cs typeface="Times New Roman"/>
                <a:sym typeface="Times New Roman"/>
              </a:rPr>
              <a:t>Where </a:t>
            </a:r>
            <a:r>
              <a:rPr b="0" i="1" lang="en-US" sz="2400" u="none">
                <a:solidFill>
                  <a:schemeClr val="lt1"/>
                </a:solidFill>
                <a:latin typeface="Times New Roman"/>
                <a:ea typeface="Times New Roman"/>
                <a:cs typeface="Times New Roman"/>
                <a:sym typeface="Times New Roman"/>
              </a:rPr>
              <a:t>j</a:t>
            </a:r>
            <a:r>
              <a:rPr b="0" lang="en-US" sz="2000" u="none">
                <a:solidFill>
                  <a:schemeClr val="lt1"/>
                </a:solidFill>
                <a:latin typeface="Times New Roman"/>
                <a:ea typeface="Times New Roman"/>
                <a:cs typeface="Times New Roman"/>
                <a:sym typeface="Times New Roman"/>
              </a:rPr>
              <a:t> is the no. of digits in maximum absolute value of  </a:t>
            </a:r>
            <a:r>
              <a:rPr b="0" i="1" lang="en-US" sz="2000" u="none">
                <a:solidFill>
                  <a:schemeClr val="lt1"/>
                </a:solidFill>
                <a:latin typeface="Times New Roman"/>
                <a:ea typeface="Times New Roman"/>
                <a:cs typeface="Times New Roman"/>
                <a:sym typeface="Times New Roman"/>
              </a:rPr>
              <a:t>v (if v is series)</a:t>
            </a:r>
            <a:endParaRPr b="0" i="1" sz="2400" u="none">
              <a:solidFill>
                <a:schemeClr val="l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Data Transformation</a:t>
            </a:r>
            <a:endParaRPr/>
          </a:p>
        </p:txBody>
      </p:sp>
      <p:sp>
        <p:nvSpPr>
          <p:cNvPr id="340" name="Google Shape;340;p24"/>
          <p:cNvSpPr txBox="1"/>
          <p:nvPr>
            <p:ph idx="1" type="body"/>
          </p:nvPr>
        </p:nvSpPr>
        <p:spPr>
          <a:xfrm>
            <a:off x="680320" y="2033194"/>
            <a:ext cx="10722786" cy="435684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b="1" lang="en-US" sz="2400"/>
              <a:t>Z-score normalization</a:t>
            </a:r>
            <a:r>
              <a:rPr lang="en-US" sz="2400"/>
              <a:t> (μ: mean, σ: standard deviation):</a:t>
            </a:r>
            <a:endParaRPr/>
          </a:p>
          <a:p>
            <a:pPr indent="-76200" lvl="0" marL="228600" rtl="0" algn="l">
              <a:lnSpc>
                <a:spcPct val="90000"/>
              </a:lnSpc>
              <a:spcBef>
                <a:spcPts val="1000"/>
              </a:spcBef>
              <a:spcAft>
                <a:spcPts val="0"/>
              </a:spcAft>
              <a:buClr>
                <a:schemeClr val="lt1"/>
              </a:buClr>
              <a:buSzPts val="2400"/>
              <a:buNone/>
            </a:pPr>
            <a:r>
              <a:t/>
            </a:r>
            <a:endParaRPr/>
          </a:p>
          <a:p>
            <a:pPr indent="-76200" lvl="0" marL="228600" rtl="0" algn="l">
              <a:lnSpc>
                <a:spcPct val="90000"/>
              </a:lnSpc>
              <a:spcBef>
                <a:spcPts val="1000"/>
              </a:spcBef>
              <a:spcAft>
                <a:spcPts val="0"/>
              </a:spcAft>
              <a:buClr>
                <a:schemeClr val="lt1"/>
              </a:buClr>
              <a:buSzPts val="2400"/>
              <a:buNone/>
            </a:pPr>
            <a:r>
              <a:t/>
            </a:r>
            <a:endParaRPr/>
          </a:p>
          <a:p>
            <a:pPr indent="-228600" lvl="0" marL="228600" rtl="0" algn="l">
              <a:lnSpc>
                <a:spcPct val="90000"/>
              </a:lnSpc>
              <a:spcBef>
                <a:spcPts val="1000"/>
              </a:spcBef>
              <a:spcAft>
                <a:spcPts val="0"/>
              </a:spcAft>
              <a:buClr>
                <a:srgbClr val="D1D5DB"/>
              </a:buClr>
              <a:buSzPts val="2400"/>
              <a:buChar char="•"/>
            </a:pPr>
            <a:r>
              <a:rPr b="0" i="0" lang="en-US">
                <a:solidFill>
                  <a:srgbClr val="D1D5DB"/>
                </a:solidFill>
                <a:latin typeface="Arial"/>
                <a:ea typeface="Arial"/>
                <a:cs typeface="Arial"/>
                <a:sym typeface="Arial"/>
              </a:rPr>
              <a:t>The resulting value (</a:t>
            </a:r>
            <a:r>
              <a:rPr b="0" i="1" lang="en-US">
                <a:solidFill>
                  <a:srgbClr val="D1D5DB"/>
                </a:solidFill>
                <a:latin typeface="Arial"/>
                <a:ea typeface="Arial"/>
                <a:cs typeface="Arial"/>
                <a:sym typeface="Arial"/>
              </a:rPr>
              <a:t>Z</a:t>
            </a:r>
            <a:r>
              <a:rPr b="0" i="0" lang="en-US">
                <a:solidFill>
                  <a:srgbClr val="D1D5DB"/>
                </a:solidFill>
                <a:latin typeface="Arial"/>
                <a:ea typeface="Arial"/>
                <a:cs typeface="Arial"/>
                <a:sym typeface="Arial"/>
              </a:rPr>
              <a:t>) represents how many standard deviations the data point is away from the mean. A positive Z-score indicates that the data point is above the mean, while a negative Z-score indicates that it is below the mean.</a:t>
            </a:r>
            <a:endParaRPr/>
          </a:p>
          <a:p>
            <a:pPr indent="-76200" lvl="0" marL="228600" rtl="0" algn="l">
              <a:lnSpc>
                <a:spcPct val="90000"/>
              </a:lnSpc>
              <a:spcBef>
                <a:spcPts val="1000"/>
              </a:spcBef>
              <a:spcAft>
                <a:spcPts val="0"/>
              </a:spcAft>
              <a:buClr>
                <a:schemeClr val="lt1"/>
              </a:buClr>
              <a:buSzPts val="2400"/>
              <a:buNone/>
            </a:pPr>
            <a:r>
              <a:t/>
            </a:r>
            <a:endParaRPr b="0" i="0">
              <a:solidFill>
                <a:srgbClr val="D1D5DB"/>
              </a:solidFill>
              <a:latin typeface="Arial"/>
              <a:ea typeface="Arial"/>
              <a:cs typeface="Arial"/>
              <a:sym typeface="Arial"/>
            </a:endParaRPr>
          </a:p>
          <a:p>
            <a:pPr indent="-228600" lvl="0" marL="228600" rtl="0" algn="l">
              <a:lnSpc>
                <a:spcPct val="90000"/>
              </a:lnSpc>
              <a:spcBef>
                <a:spcPts val="1000"/>
              </a:spcBef>
              <a:spcAft>
                <a:spcPts val="0"/>
              </a:spcAft>
              <a:buClr>
                <a:srgbClr val="D1D5DB"/>
              </a:buClr>
              <a:buSzPts val="2400"/>
              <a:buChar char="•"/>
            </a:pPr>
            <a:r>
              <a:rPr b="0" i="0" lang="en-US">
                <a:solidFill>
                  <a:srgbClr val="D1D5DB"/>
                </a:solidFill>
                <a:latin typeface="Arial"/>
                <a:ea typeface="Arial"/>
                <a:cs typeface="Arial"/>
                <a:sym typeface="Arial"/>
              </a:rPr>
              <a:t>Z-score normalization assumes that your data follows a roughly normal distribution. If your data is strongly skewed or has outliers, you may need to consider other normalization or transformation techniques.</a:t>
            </a:r>
            <a:endParaRPr/>
          </a:p>
        </p:txBody>
      </p:sp>
      <p:sp>
        <p:nvSpPr>
          <p:cNvPr id="341" name="Google Shape;341;p2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342" name="Google Shape;342;p24"/>
          <p:cNvPicPr preferRelativeResize="0"/>
          <p:nvPr/>
        </p:nvPicPr>
        <p:blipFill rotWithShape="1">
          <a:blip r:embed="rId3">
            <a:alphaModFix/>
          </a:blip>
          <a:srcRect b="0" l="0" r="0" t="0"/>
          <a:stretch/>
        </p:blipFill>
        <p:spPr>
          <a:xfrm>
            <a:off x="4864249" y="2433917"/>
            <a:ext cx="1870037" cy="87760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Data Transformation</a:t>
            </a:r>
            <a:endParaRPr/>
          </a:p>
        </p:txBody>
      </p:sp>
      <p:sp>
        <p:nvSpPr>
          <p:cNvPr id="348" name="Google Shape;348;p25"/>
          <p:cNvSpPr txBox="1"/>
          <p:nvPr>
            <p:ph idx="1" type="body"/>
          </p:nvPr>
        </p:nvSpPr>
        <p:spPr>
          <a:xfrm>
            <a:off x="680320" y="2065468"/>
            <a:ext cx="9894447" cy="387072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b="1" i="0" lang="en-US">
                <a:latin typeface="Arial"/>
                <a:ea typeface="Arial"/>
                <a:cs typeface="Arial"/>
                <a:sym typeface="Arial"/>
              </a:rPr>
              <a:t>Modified Z-Score Normalization</a:t>
            </a:r>
            <a:r>
              <a:rPr b="0" i="0" lang="en-US">
                <a:latin typeface="Arial"/>
                <a:ea typeface="Arial"/>
                <a:cs typeface="Arial"/>
                <a:sym typeface="Arial"/>
              </a:rPr>
              <a:t>:</a:t>
            </a:r>
            <a:endParaRPr/>
          </a:p>
          <a:p>
            <a:pPr indent="-228600" lvl="0" marL="228600" rtl="0" algn="l">
              <a:lnSpc>
                <a:spcPct val="90000"/>
              </a:lnSpc>
              <a:spcBef>
                <a:spcPts val="1000"/>
              </a:spcBef>
              <a:spcAft>
                <a:spcPts val="0"/>
              </a:spcAft>
              <a:buClr>
                <a:srgbClr val="D1D5DB"/>
              </a:buClr>
              <a:buSzPts val="2400"/>
              <a:buFont typeface="Arial"/>
              <a:buChar char="•"/>
            </a:pPr>
            <a:r>
              <a:rPr b="0" i="0" lang="en-US">
                <a:solidFill>
                  <a:srgbClr val="D1D5DB"/>
                </a:solidFill>
                <a:latin typeface="Arial"/>
                <a:ea typeface="Arial"/>
                <a:cs typeface="Arial"/>
                <a:sym typeface="Arial"/>
              </a:rPr>
              <a:t>In cases where your data has outliers that might significantly affect the mean and standard deviation, modified version of Z-score normalization is used</a:t>
            </a:r>
            <a:endParaRPr/>
          </a:p>
          <a:p>
            <a:pPr indent="-228600" lvl="0" marL="228600" rtl="0" algn="l">
              <a:lnSpc>
                <a:spcPct val="90000"/>
              </a:lnSpc>
              <a:spcBef>
                <a:spcPts val="1000"/>
              </a:spcBef>
              <a:spcAft>
                <a:spcPts val="0"/>
              </a:spcAft>
              <a:buClr>
                <a:srgbClr val="D1D5DB"/>
              </a:buClr>
              <a:buSzPts val="2400"/>
              <a:buChar char="•"/>
            </a:pPr>
            <a:r>
              <a:rPr b="0" i="0" lang="en-US">
                <a:solidFill>
                  <a:srgbClr val="D1D5DB"/>
                </a:solidFill>
                <a:latin typeface="Arial"/>
                <a:ea typeface="Arial"/>
                <a:cs typeface="Arial"/>
                <a:sym typeface="Arial"/>
              </a:rPr>
              <a:t> Instead of the sample standard deviation (</a:t>
            </a:r>
            <a:r>
              <a:rPr b="0" i="1" lang="en-US">
                <a:solidFill>
                  <a:srgbClr val="D1D5DB"/>
                </a:solidFill>
                <a:latin typeface="Arial"/>
                <a:ea typeface="Arial"/>
                <a:cs typeface="Arial"/>
                <a:sym typeface="Arial"/>
              </a:rPr>
              <a:t>σ</a:t>
            </a:r>
            <a:r>
              <a:rPr b="0" i="0" lang="en-US">
                <a:solidFill>
                  <a:srgbClr val="D1D5DB"/>
                </a:solidFill>
                <a:latin typeface="Arial"/>
                <a:ea typeface="Arial"/>
                <a:cs typeface="Arial"/>
                <a:sym typeface="Arial"/>
              </a:rPr>
              <a:t>), you use a robust estimate of the scale, such as the median absolute deviation (MAD)</a:t>
            </a:r>
            <a:endParaRPr/>
          </a:p>
          <a:p>
            <a:pPr indent="-76200" lvl="0" marL="228600" rtl="0" algn="l">
              <a:lnSpc>
                <a:spcPct val="90000"/>
              </a:lnSpc>
              <a:spcBef>
                <a:spcPts val="1000"/>
              </a:spcBef>
              <a:spcAft>
                <a:spcPts val="0"/>
              </a:spcAft>
              <a:buClr>
                <a:schemeClr val="lt1"/>
              </a:buClr>
              <a:buSzPts val="2400"/>
              <a:buNone/>
            </a:pPr>
            <a:r>
              <a:t/>
            </a:r>
            <a:endParaRPr>
              <a:solidFill>
                <a:srgbClr val="D1D5DB"/>
              </a:solidFill>
              <a:latin typeface="Arial"/>
              <a:ea typeface="Arial"/>
              <a:cs typeface="Arial"/>
              <a:sym typeface="Arial"/>
            </a:endParaRPr>
          </a:p>
          <a:p>
            <a:pPr indent="-76200" lvl="0" marL="228600" rtl="0" algn="l">
              <a:lnSpc>
                <a:spcPct val="90000"/>
              </a:lnSpc>
              <a:spcBef>
                <a:spcPts val="1000"/>
              </a:spcBef>
              <a:spcAft>
                <a:spcPts val="0"/>
              </a:spcAft>
              <a:buClr>
                <a:schemeClr val="lt1"/>
              </a:buClr>
              <a:buSzPts val="2400"/>
              <a:buNone/>
            </a:pPr>
            <a:r>
              <a:t/>
            </a:r>
            <a:endParaRPr b="0" i="0">
              <a:solidFill>
                <a:srgbClr val="D1D5DB"/>
              </a:solidFill>
              <a:latin typeface="Arial"/>
              <a:ea typeface="Arial"/>
              <a:cs typeface="Arial"/>
              <a:sym typeface="Arial"/>
            </a:endParaRPr>
          </a:p>
          <a:p>
            <a:pPr indent="-76200" lvl="0" marL="228600" rtl="0" algn="l">
              <a:lnSpc>
                <a:spcPct val="90000"/>
              </a:lnSpc>
              <a:spcBef>
                <a:spcPts val="1000"/>
              </a:spcBef>
              <a:spcAft>
                <a:spcPts val="0"/>
              </a:spcAft>
              <a:buClr>
                <a:schemeClr val="lt1"/>
              </a:buClr>
              <a:buSzPts val="2400"/>
              <a:buNone/>
            </a:pPr>
            <a:r>
              <a:t/>
            </a:r>
            <a:endParaRPr b="0" i="0">
              <a:solidFill>
                <a:srgbClr val="D1D5DB"/>
              </a:solidFill>
              <a:latin typeface="Arial"/>
              <a:ea typeface="Arial"/>
              <a:cs typeface="Arial"/>
              <a:sym typeface="Arial"/>
            </a:endParaRPr>
          </a:p>
          <a:p>
            <a:pPr indent="-76200" lvl="0" marL="228600" rtl="0" algn="l">
              <a:lnSpc>
                <a:spcPct val="90000"/>
              </a:lnSpc>
              <a:spcBef>
                <a:spcPts val="1000"/>
              </a:spcBef>
              <a:spcAft>
                <a:spcPts val="0"/>
              </a:spcAft>
              <a:buClr>
                <a:schemeClr val="lt1"/>
              </a:buClr>
              <a:buSzPts val="2400"/>
              <a:buNone/>
            </a:pPr>
            <a:r>
              <a:t/>
            </a:r>
            <a:endParaRPr b="0" i="0">
              <a:solidFill>
                <a:srgbClr val="D1D5DB"/>
              </a:solidFill>
              <a:latin typeface="Arial"/>
              <a:ea typeface="Arial"/>
              <a:cs typeface="Arial"/>
              <a:sym typeface="Arial"/>
            </a:endParaRPr>
          </a:p>
        </p:txBody>
      </p:sp>
      <p:sp>
        <p:nvSpPr>
          <p:cNvPr id="349" name="Google Shape;349;p2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350" name="Google Shape;350;p25"/>
          <p:cNvPicPr preferRelativeResize="0"/>
          <p:nvPr/>
        </p:nvPicPr>
        <p:blipFill rotWithShape="1">
          <a:blip r:embed="rId3">
            <a:alphaModFix/>
          </a:blip>
          <a:srcRect b="0" l="0" r="0" t="0"/>
          <a:stretch/>
        </p:blipFill>
        <p:spPr>
          <a:xfrm>
            <a:off x="4311047" y="4959031"/>
            <a:ext cx="2922898" cy="7674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
          <p:cNvSpPr txBox="1"/>
          <p:nvPr>
            <p:ph idx="1" type="body"/>
          </p:nvPr>
        </p:nvSpPr>
        <p:spPr>
          <a:xfrm>
            <a:off x="558801" y="2113280"/>
            <a:ext cx="10170654" cy="435863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b="0" i="0" lang="en-US">
                <a:latin typeface="Arial"/>
                <a:ea typeface="Arial"/>
                <a:cs typeface="Arial"/>
                <a:sym typeface="Arial"/>
              </a:rPr>
              <a:t>The Z-score is a statistical measure that quantifies how far a particular data point is from the mean of a dataset in terms of standard deviations. It's a commonly used method for detecting outliers in a dataset</a:t>
            </a:r>
            <a:endParaRPr/>
          </a:p>
          <a:p>
            <a:pPr indent="-228600" lvl="0" marL="228600" rtl="0" algn="l">
              <a:lnSpc>
                <a:spcPct val="90000"/>
              </a:lnSpc>
              <a:spcBef>
                <a:spcPts val="1000"/>
              </a:spcBef>
              <a:spcAft>
                <a:spcPts val="0"/>
              </a:spcAft>
              <a:buClr>
                <a:schemeClr val="lt1"/>
              </a:buClr>
              <a:buSzPts val="2400"/>
              <a:buChar char="•"/>
            </a:pPr>
            <a:r>
              <a:rPr lang="en-US">
                <a:latin typeface="Arial"/>
                <a:ea typeface="Arial"/>
                <a:cs typeface="Arial"/>
                <a:sym typeface="Arial"/>
              </a:rPr>
              <a:t> </a:t>
            </a:r>
            <a:endParaRPr/>
          </a:p>
          <a:p>
            <a:pPr indent="-228600" lvl="0" marL="228600" rtl="0" algn="l">
              <a:lnSpc>
                <a:spcPct val="90000"/>
              </a:lnSpc>
              <a:spcBef>
                <a:spcPts val="1000"/>
              </a:spcBef>
              <a:spcAft>
                <a:spcPts val="0"/>
              </a:spcAft>
              <a:buClr>
                <a:schemeClr val="lt1"/>
              </a:buClr>
              <a:buSzPts val="2400"/>
              <a:buChar char="•"/>
            </a:pPr>
            <a:r>
              <a:rPr b="0" i="0" lang="en-US">
                <a:latin typeface="Arial"/>
                <a:ea typeface="Arial"/>
                <a:cs typeface="Arial"/>
                <a:sym typeface="Arial"/>
              </a:rPr>
              <a:t>Define a threshold or criterion for what constitutes an outlier. Commonly used thresholds include 2 standard deviations (Z&lt;=-2 or Z&gt;=2) or 3 standard deviations (Z&lt;=-3 or Z&gt;=3 or ) from the mean</a:t>
            </a:r>
            <a:endParaRPr/>
          </a:p>
          <a:p>
            <a:pPr indent="-76200" lvl="0" marL="228600" rtl="0" algn="l">
              <a:lnSpc>
                <a:spcPct val="90000"/>
              </a:lnSpc>
              <a:spcBef>
                <a:spcPts val="1000"/>
              </a:spcBef>
              <a:spcAft>
                <a:spcPts val="0"/>
              </a:spcAft>
              <a:buClr>
                <a:schemeClr val="lt1"/>
              </a:buClr>
              <a:buSzPts val="2400"/>
              <a:buNone/>
            </a:pPr>
            <a:r>
              <a:t/>
            </a:r>
            <a:endParaRPr b="0" i="0">
              <a:latin typeface="Arial"/>
              <a:ea typeface="Arial"/>
              <a:cs typeface="Arial"/>
              <a:sym typeface="Arial"/>
            </a:endParaRPr>
          </a:p>
          <a:p>
            <a:pPr indent="-228600" lvl="0" marL="228600" rtl="0" algn="l">
              <a:lnSpc>
                <a:spcPct val="90000"/>
              </a:lnSpc>
              <a:spcBef>
                <a:spcPts val="1000"/>
              </a:spcBef>
              <a:spcAft>
                <a:spcPts val="0"/>
              </a:spcAft>
              <a:buClr>
                <a:schemeClr val="lt1"/>
              </a:buClr>
              <a:buSzPts val="2400"/>
              <a:buChar char="•"/>
            </a:pPr>
            <a:r>
              <a:rPr b="0" i="0" lang="en-US">
                <a:latin typeface="Arial"/>
                <a:ea typeface="Arial"/>
                <a:cs typeface="Arial"/>
                <a:sym typeface="Arial"/>
              </a:rPr>
              <a:t>Data points with Z-scores that exceed the defined threshold are considered outliers</a:t>
            </a:r>
            <a:endParaRPr/>
          </a:p>
        </p:txBody>
      </p:sp>
      <p:sp>
        <p:nvSpPr>
          <p:cNvPr id="213" name="Google Shape;213;p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14" name="Google Shape;214;p2"/>
          <p:cNvSpPr txBox="1"/>
          <p:nvPr>
            <p:ph type="title"/>
          </p:nvPr>
        </p:nvSpPr>
        <p:spPr>
          <a:xfrm>
            <a:off x="681038" y="753227"/>
            <a:ext cx="9613900" cy="10810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Data Cleaning – Identify and Remove Outliers</a:t>
            </a:r>
            <a:endParaRPr/>
          </a:p>
        </p:txBody>
      </p:sp>
      <p:pic>
        <p:nvPicPr>
          <p:cNvPr id="215" name="Google Shape;215;p2"/>
          <p:cNvPicPr preferRelativeResize="0"/>
          <p:nvPr/>
        </p:nvPicPr>
        <p:blipFill rotWithShape="1">
          <a:blip r:embed="rId3">
            <a:alphaModFix/>
          </a:blip>
          <a:srcRect b="0" l="0" r="0" t="0"/>
          <a:stretch/>
        </p:blipFill>
        <p:spPr>
          <a:xfrm>
            <a:off x="4465179" y="3188949"/>
            <a:ext cx="1630821" cy="48010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Data Transformation</a:t>
            </a:r>
            <a:endParaRPr/>
          </a:p>
        </p:txBody>
      </p:sp>
      <p:pic>
        <p:nvPicPr>
          <p:cNvPr id="356" name="Google Shape;356;p26"/>
          <p:cNvPicPr preferRelativeResize="0"/>
          <p:nvPr>
            <p:ph idx="1" type="body"/>
          </p:nvPr>
        </p:nvPicPr>
        <p:blipFill rotWithShape="1">
          <a:blip r:embed="rId3">
            <a:alphaModFix/>
          </a:blip>
          <a:srcRect b="0" l="0" r="0" t="0"/>
          <a:stretch/>
        </p:blipFill>
        <p:spPr>
          <a:xfrm>
            <a:off x="1087294" y="2051953"/>
            <a:ext cx="9433685" cy="4344704"/>
          </a:xfrm>
          <a:prstGeom prst="rect">
            <a:avLst/>
          </a:prstGeom>
          <a:noFill/>
          <a:ln>
            <a:noFill/>
          </a:ln>
        </p:spPr>
      </p:pic>
      <p:sp>
        <p:nvSpPr>
          <p:cNvPr id="357" name="Google Shape;357;p2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Data Transformation</a:t>
            </a:r>
            <a:endParaRPr/>
          </a:p>
        </p:txBody>
      </p:sp>
      <p:pic>
        <p:nvPicPr>
          <p:cNvPr id="363" name="Google Shape;363;p27"/>
          <p:cNvPicPr preferRelativeResize="0"/>
          <p:nvPr>
            <p:ph idx="1" type="body"/>
          </p:nvPr>
        </p:nvPicPr>
        <p:blipFill rotWithShape="1">
          <a:blip r:embed="rId3">
            <a:alphaModFix/>
          </a:blip>
          <a:srcRect b="0" l="0" r="0" t="0"/>
          <a:stretch/>
        </p:blipFill>
        <p:spPr>
          <a:xfrm>
            <a:off x="680321" y="2000922"/>
            <a:ext cx="10356234" cy="4023360"/>
          </a:xfrm>
          <a:prstGeom prst="rect">
            <a:avLst/>
          </a:prstGeom>
          <a:noFill/>
          <a:ln>
            <a:noFill/>
          </a:ln>
        </p:spPr>
      </p:pic>
      <p:sp>
        <p:nvSpPr>
          <p:cNvPr id="364" name="Google Shape;364;p2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Data Discretization</a:t>
            </a:r>
            <a:r>
              <a:rPr lang="en-US">
                <a:solidFill>
                  <a:schemeClr val="hlink"/>
                </a:solidFill>
              </a:rPr>
              <a:t> </a:t>
            </a:r>
            <a:endParaRPr/>
          </a:p>
        </p:txBody>
      </p:sp>
      <p:sp>
        <p:nvSpPr>
          <p:cNvPr id="371" name="Google Shape;371;p28"/>
          <p:cNvSpPr txBox="1"/>
          <p:nvPr>
            <p:ph idx="1" type="body"/>
          </p:nvPr>
        </p:nvSpPr>
        <p:spPr>
          <a:xfrm>
            <a:off x="268941" y="1947134"/>
            <a:ext cx="10940527" cy="468226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20000"/>
              </a:lnSpc>
              <a:spcBef>
                <a:spcPts val="0"/>
              </a:spcBef>
              <a:spcAft>
                <a:spcPts val="0"/>
              </a:spcAft>
              <a:buClr>
                <a:schemeClr val="lt1"/>
              </a:buClr>
              <a:buSzPts val="2000"/>
              <a:buChar char="•"/>
            </a:pPr>
            <a:r>
              <a:rPr lang="en-US" sz="2000"/>
              <a:t>Three types of attributes</a:t>
            </a:r>
            <a:endParaRPr/>
          </a:p>
          <a:p>
            <a:pPr indent="-228600" lvl="1" marL="685800" rtl="0" algn="l">
              <a:lnSpc>
                <a:spcPct val="120000"/>
              </a:lnSpc>
              <a:spcBef>
                <a:spcPts val="500"/>
              </a:spcBef>
              <a:spcAft>
                <a:spcPts val="0"/>
              </a:spcAft>
              <a:buClr>
                <a:schemeClr val="lt1"/>
              </a:buClr>
              <a:buSzPts val="2000"/>
              <a:buChar char="•"/>
            </a:pPr>
            <a:r>
              <a:rPr lang="en-US"/>
              <a:t>Nominal—values from an unordered set, e.g., color, profession</a:t>
            </a:r>
            <a:endParaRPr/>
          </a:p>
          <a:p>
            <a:pPr indent="-228600" lvl="1" marL="685800" rtl="0" algn="l">
              <a:lnSpc>
                <a:spcPct val="120000"/>
              </a:lnSpc>
              <a:spcBef>
                <a:spcPts val="500"/>
              </a:spcBef>
              <a:spcAft>
                <a:spcPts val="0"/>
              </a:spcAft>
              <a:buClr>
                <a:schemeClr val="lt1"/>
              </a:buClr>
              <a:buSzPts val="2000"/>
              <a:buChar char="•"/>
            </a:pPr>
            <a:r>
              <a:rPr lang="en-US"/>
              <a:t>Ordinal—values from an ordered set, e.g., military or academic rank </a:t>
            </a:r>
            <a:endParaRPr/>
          </a:p>
          <a:p>
            <a:pPr indent="-228600" lvl="1" marL="685800" rtl="0" algn="l">
              <a:lnSpc>
                <a:spcPct val="120000"/>
              </a:lnSpc>
              <a:spcBef>
                <a:spcPts val="500"/>
              </a:spcBef>
              <a:spcAft>
                <a:spcPts val="0"/>
              </a:spcAft>
              <a:buClr>
                <a:schemeClr val="lt1"/>
              </a:buClr>
              <a:buSzPts val="2000"/>
              <a:buChar char="•"/>
            </a:pPr>
            <a:r>
              <a:rPr lang="en-US"/>
              <a:t>Numeric—real numbers, e.g., integer or real numbers</a:t>
            </a:r>
            <a:endParaRPr/>
          </a:p>
          <a:p>
            <a:pPr indent="-228600" lvl="0" marL="228600" rtl="0" algn="l">
              <a:lnSpc>
                <a:spcPct val="120000"/>
              </a:lnSpc>
              <a:spcBef>
                <a:spcPts val="1000"/>
              </a:spcBef>
              <a:spcAft>
                <a:spcPts val="0"/>
              </a:spcAft>
              <a:buClr>
                <a:schemeClr val="lt1"/>
              </a:buClr>
              <a:buSzPts val="2000"/>
              <a:buChar char="•"/>
            </a:pPr>
            <a:r>
              <a:rPr lang="en-US" sz="2000"/>
              <a:t>Discretization: Divide the range of a continuous attribute into intervals</a:t>
            </a:r>
            <a:endParaRPr/>
          </a:p>
          <a:p>
            <a:pPr indent="-228600" lvl="1" marL="685800" rtl="0" algn="l">
              <a:lnSpc>
                <a:spcPct val="120000"/>
              </a:lnSpc>
              <a:spcBef>
                <a:spcPts val="500"/>
              </a:spcBef>
              <a:spcAft>
                <a:spcPts val="0"/>
              </a:spcAft>
              <a:buClr>
                <a:schemeClr val="lt1"/>
              </a:buClr>
              <a:buSzPts val="2000"/>
              <a:buChar char="•"/>
            </a:pPr>
            <a:r>
              <a:rPr lang="en-US"/>
              <a:t>Interval labels can then be used to replace actual data values </a:t>
            </a:r>
            <a:endParaRPr/>
          </a:p>
          <a:p>
            <a:pPr indent="-228600" lvl="1" marL="685800" rtl="0" algn="l">
              <a:lnSpc>
                <a:spcPct val="120000"/>
              </a:lnSpc>
              <a:spcBef>
                <a:spcPts val="500"/>
              </a:spcBef>
              <a:spcAft>
                <a:spcPts val="0"/>
              </a:spcAft>
              <a:buClr>
                <a:schemeClr val="lt1"/>
              </a:buClr>
              <a:buSzPts val="2000"/>
              <a:buChar char="•"/>
            </a:pPr>
            <a:r>
              <a:rPr lang="en-US"/>
              <a:t>Reduce data size by discretization</a:t>
            </a:r>
            <a:endParaRPr/>
          </a:p>
          <a:p>
            <a:pPr indent="-228600" lvl="1" marL="685800" rtl="0" algn="l">
              <a:lnSpc>
                <a:spcPct val="120000"/>
              </a:lnSpc>
              <a:spcBef>
                <a:spcPts val="500"/>
              </a:spcBef>
              <a:spcAft>
                <a:spcPts val="0"/>
              </a:spcAft>
              <a:buClr>
                <a:schemeClr val="lt1"/>
              </a:buClr>
              <a:buSzPts val="2000"/>
              <a:buChar char="•"/>
            </a:pPr>
            <a:r>
              <a:rPr lang="en-US"/>
              <a:t>Supervised vs. unsupervised</a:t>
            </a:r>
            <a:endParaRPr/>
          </a:p>
          <a:p>
            <a:pPr indent="-228600" lvl="1" marL="685800" rtl="0" algn="l">
              <a:lnSpc>
                <a:spcPct val="120000"/>
              </a:lnSpc>
              <a:spcBef>
                <a:spcPts val="500"/>
              </a:spcBef>
              <a:spcAft>
                <a:spcPts val="0"/>
              </a:spcAft>
              <a:buClr>
                <a:schemeClr val="lt1"/>
              </a:buClr>
              <a:buSzPts val="2000"/>
              <a:buChar char="•"/>
            </a:pPr>
            <a:r>
              <a:rPr lang="en-US"/>
              <a:t>Split (top-down) vs. merge (bottom-up)</a:t>
            </a:r>
            <a:endParaRPr/>
          </a:p>
          <a:p>
            <a:pPr indent="-228600" lvl="1" marL="685800" rtl="0" algn="l">
              <a:lnSpc>
                <a:spcPct val="120000"/>
              </a:lnSpc>
              <a:spcBef>
                <a:spcPts val="500"/>
              </a:spcBef>
              <a:spcAft>
                <a:spcPts val="0"/>
              </a:spcAft>
              <a:buClr>
                <a:schemeClr val="lt1"/>
              </a:buClr>
              <a:buSzPts val="2000"/>
              <a:buChar char="•"/>
            </a:pPr>
            <a:r>
              <a:rPr lang="en-US"/>
              <a:t>Discretization can be performed recursively on an attribute</a:t>
            </a:r>
            <a:endParaRPr/>
          </a:p>
          <a:p>
            <a:pPr indent="-228600" lvl="1" marL="685800" rtl="0" algn="l">
              <a:lnSpc>
                <a:spcPct val="120000"/>
              </a:lnSpc>
              <a:spcBef>
                <a:spcPts val="500"/>
              </a:spcBef>
              <a:spcAft>
                <a:spcPts val="0"/>
              </a:spcAft>
              <a:buClr>
                <a:schemeClr val="lt1"/>
              </a:buClr>
              <a:buSzPts val="2000"/>
              <a:buChar char="•"/>
            </a:pPr>
            <a:r>
              <a:rPr lang="en-US"/>
              <a:t>Prepare for further analysis, e.g., classification</a:t>
            </a:r>
            <a:endParaRPr/>
          </a:p>
        </p:txBody>
      </p:sp>
      <p:sp>
        <p:nvSpPr>
          <p:cNvPr id="372" name="Google Shape;372;p2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9"/>
          <p:cNvSpPr txBox="1"/>
          <p:nvPr>
            <p:ph idx="4294967295" type="title"/>
          </p:nvPr>
        </p:nvSpPr>
        <p:spPr>
          <a:xfrm>
            <a:off x="1021976" y="917089"/>
            <a:ext cx="8991600" cy="762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Data Discretization Methods</a:t>
            </a:r>
            <a:endParaRPr/>
          </a:p>
        </p:txBody>
      </p:sp>
      <p:sp>
        <p:nvSpPr>
          <p:cNvPr id="379" name="Google Shape;379;p29"/>
          <p:cNvSpPr txBox="1"/>
          <p:nvPr>
            <p:ph idx="4294967295" type="body"/>
          </p:nvPr>
        </p:nvSpPr>
        <p:spPr>
          <a:xfrm>
            <a:off x="1021976" y="2108498"/>
            <a:ext cx="9757186" cy="4368501"/>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2000"/>
              <a:buChar char="•"/>
            </a:pPr>
            <a:r>
              <a:rPr lang="en-US" sz="2000"/>
              <a:t>Typical methods: All the methods can be applied recursively</a:t>
            </a:r>
            <a:endParaRPr/>
          </a:p>
          <a:p>
            <a:pPr indent="-228600" lvl="1" marL="685800" rtl="0" algn="l">
              <a:lnSpc>
                <a:spcPct val="120000"/>
              </a:lnSpc>
              <a:spcBef>
                <a:spcPts val="500"/>
              </a:spcBef>
              <a:spcAft>
                <a:spcPts val="0"/>
              </a:spcAft>
              <a:buClr>
                <a:schemeClr val="hlink"/>
              </a:buClr>
              <a:buSzPts val="2000"/>
              <a:buChar char="•"/>
            </a:pPr>
            <a:r>
              <a:rPr lang="en-US">
                <a:solidFill>
                  <a:schemeClr val="hlink"/>
                </a:solidFill>
              </a:rPr>
              <a:t>Binning</a:t>
            </a:r>
            <a:r>
              <a:rPr lang="en-US"/>
              <a:t> </a:t>
            </a:r>
            <a:endParaRPr/>
          </a:p>
          <a:p>
            <a:pPr indent="-228600" lvl="2" marL="1143000" rtl="0" algn="l">
              <a:lnSpc>
                <a:spcPct val="120000"/>
              </a:lnSpc>
              <a:spcBef>
                <a:spcPts val="500"/>
              </a:spcBef>
              <a:spcAft>
                <a:spcPts val="0"/>
              </a:spcAft>
              <a:buClr>
                <a:schemeClr val="lt1"/>
              </a:buClr>
              <a:buSzPts val="1600"/>
              <a:buChar char="•"/>
            </a:pPr>
            <a:r>
              <a:rPr lang="en-US" sz="1600"/>
              <a:t>Top-down split, unsupervised</a:t>
            </a:r>
            <a:endParaRPr/>
          </a:p>
          <a:p>
            <a:pPr indent="-228600" lvl="1" marL="685800" rtl="0" algn="l">
              <a:lnSpc>
                <a:spcPct val="120000"/>
              </a:lnSpc>
              <a:spcBef>
                <a:spcPts val="500"/>
              </a:spcBef>
              <a:spcAft>
                <a:spcPts val="0"/>
              </a:spcAft>
              <a:buClr>
                <a:schemeClr val="hlink"/>
              </a:buClr>
              <a:buSzPts val="2000"/>
              <a:buChar char="•"/>
            </a:pPr>
            <a:r>
              <a:rPr lang="en-US">
                <a:solidFill>
                  <a:schemeClr val="hlink"/>
                </a:solidFill>
              </a:rPr>
              <a:t>Histogram analysis</a:t>
            </a:r>
            <a:endParaRPr/>
          </a:p>
          <a:p>
            <a:pPr indent="-228600" lvl="2" marL="1143000" rtl="0" algn="l">
              <a:lnSpc>
                <a:spcPct val="120000"/>
              </a:lnSpc>
              <a:spcBef>
                <a:spcPts val="500"/>
              </a:spcBef>
              <a:spcAft>
                <a:spcPts val="0"/>
              </a:spcAft>
              <a:buClr>
                <a:schemeClr val="lt1"/>
              </a:buClr>
              <a:buSzPts val="1600"/>
              <a:buChar char="•"/>
            </a:pPr>
            <a:r>
              <a:rPr lang="en-US" sz="1600"/>
              <a:t>Top-down split, unsupervised</a:t>
            </a:r>
            <a:endParaRPr/>
          </a:p>
          <a:p>
            <a:pPr indent="-228600" lvl="1" marL="685800" rtl="0" algn="l">
              <a:lnSpc>
                <a:spcPct val="120000"/>
              </a:lnSpc>
              <a:spcBef>
                <a:spcPts val="500"/>
              </a:spcBef>
              <a:spcAft>
                <a:spcPts val="0"/>
              </a:spcAft>
              <a:buClr>
                <a:schemeClr val="hlink"/>
              </a:buClr>
              <a:buSzPts val="2000"/>
              <a:buChar char="•"/>
            </a:pPr>
            <a:r>
              <a:rPr lang="en-US">
                <a:solidFill>
                  <a:schemeClr val="hlink"/>
                </a:solidFill>
              </a:rPr>
              <a:t>Clustering analysis</a:t>
            </a:r>
            <a:r>
              <a:rPr lang="en-US"/>
              <a:t> (unsupervised, top-down split or bottom-up merge)</a:t>
            </a:r>
            <a:endParaRPr/>
          </a:p>
          <a:p>
            <a:pPr indent="-228600" lvl="1" marL="685800" rtl="0" algn="l">
              <a:lnSpc>
                <a:spcPct val="120000"/>
              </a:lnSpc>
              <a:spcBef>
                <a:spcPts val="500"/>
              </a:spcBef>
              <a:spcAft>
                <a:spcPts val="0"/>
              </a:spcAft>
              <a:buClr>
                <a:schemeClr val="hlink"/>
              </a:buClr>
              <a:buSzPts val="2000"/>
              <a:buChar char="•"/>
            </a:pPr>
            <a:r>
              <a:rPr lang="en-US">
                <a:solidFill>
                  <a:schemeClr val="hlink"/>
                </a:solidFill>
              </a:rPr>
              <a:t>Decision-tree analysis</a:t>
            </a:r>
            <a:r>
              <a:rPr lang="en-US"/>
              <a:t> (supervised, top-down split)</a:t>
            </a:r>
            <a:endParaRPr/>
          </a:p>
          <a:p>
            <a:pPr indent="-228600" lvl="1" marL="685800" rtl="0" algn="l">
              <a:lnSpc>
                <a:spcPct val="120000"/>
              </a:lnSpc>
              <a:spcBef>
                <a:spcPts val="500"/>
              </a:spcBef>
              <a:spcAft>
                <a:spcPts val="0"/>
              </a:spcAft>
              <a:buClr>
                <a:schemeClr val="hlink"/>
              </a:buClr>
              <a:buSzPts val="2000"/>
              <a:buChar char="•"/>
            </a:pPr>
            <a:r>
              <a:rPr lang="en-US">
                <a:solidFill>
                  <a:schemeClr val="hlink"/>
                </a:solidFill>
              </a:rPr>
              <a:t>Correlation (e.g., χ</a:t>
            </a:r>
            <a:r>
              <a:rPr baseline="30000" lang="en-US">
                <a:solidFill>
                  <a:schemeClr val="hlink"/>
                </a:solidFill>
              </a:rPr>
              <a:t>2</a:t>
            </a:r>
            <a:r>
              <a:rPr lang="en-US">
                <a:solidFill>
                  <a:schemeClr val="hlink"/>
                </a:solidFill>
              </a:rPr>
              <a:t>) analysis</a:t>
            </a:r>
            <a:r>
              <a:rPr lang="en-US"/>
              <a:t> (unsupervised, bottom-up merge)</a:t>
            </a:r>
            <a:endParaRPr/>
          </a:p>
        </p:txBody>
      </p:sp>
      <p:sp>
        <p:nvSpPr>
          <p:cNvPr id="380" name="Google Shape;380;p2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3046d01e5de_0_0"/>
          <p:cNvSpPr txBox="1"/>
          <p:nvPr>
            <p:ph idx="1" type="body"/>
          </p:nvPr>
        </p:nvSpPr>
        <p:spPr>
          <a:xfrm>
            <a:off x="558801" y="2113280"/>
            <a:ext cx="10170600" cy="4358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sz="2400"/>
              <a:t>A measure of peakedness relative to a Gaussian shape</a:t>
            </a:r>
            <a:endParaRPr/>
          </a:p>
          <a:p>
            <a:pPr indent="-76200" lvl="0" marL="228600" rtl="0" algn="l">
              <a:lnSpc>
                <a:spcPct val="90000"/>
              </a:lnSpc>
              <a:spcBef>
                <a:spcPts val="1000"/>
              </a:spcBef>
              <a:spcAft>
                <a:spcPts val="0"/>
              </a:spcAft>
              <a:buClr>
                <a:schemeClr val="lt1"/>
              </a:buClr>
              <a:buSzPts val="2400"/>
              <a:buNone/>
            </a:pPr>
            <a:r>
              <a:t/>
            </a:r>
            <a:endParaRPr/>
          </a:p>
        </p:txBody>
      </p:sp>
      <p:sp>
        <p:nvSpPr>
          <p:cNvPr id="386" name="Google Shape;386;g3046d01e5de_0_0"/>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387" name="Google Shape;387;g3046d01e5de_0_0"/>
          <p:cNvSpPr txBox="1"/>
          <p:nvPr>
            <p:ph type="title"/>
          </p:nvPr>
        </p:nvSpPr>
        <p:spPr>
          <a:xfrm>
            <a:off x="681038" y="753227"/>
            <a:ext cx="9613800" cy="1081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Kurtosis</a:t>
            </a:r>
            <a:endParaRPr/>
          </a:p>
        </p:txBody>
      </p:sp>
      <p:pic>
        <p:nvPicPr>
          <p:cNvPr id="388" name="Google Shape;388;g3046d01e5de_0_0"/>
          <p:cNvPicPr preferRelativeResize="0"/>
          <p:nvPr/>
        </p:nvPicPr>
        <p:blipFill rotWithShape="1">
          <a:blip r:embed="rId3">
            <a:alphaModFix/>
          </a:blip>
          <a:srcRect b="0" l="0" r="0" t="0"/>
          <a:stretch/>
        </p:blipFill>
        <p:spPr>
          <a:xfrm>
            <a:off x="2228850" y="3429000"/>
            <a:ext cx="7734300" cy="2800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3046d01e5de_0_7"/>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Kurtosis</a:t>
            </a:r>
            <a:br>
              <a:rPr lang="en-US"/>
            </a:br>
            <a:endParaRPr/>
          </a:p>
        </p:txBody>
      </p:sp>
      <p:sp>
        <p:nvSpPr>
          <p:cNvPr id="394" name="Google Shape;394;g3046d01e5de_0_7"/>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lt1"/>
              </a:buClr>
              <a:buSzPts val="2400"/>
              <a:buNone/>
            </a:pPr>
            <a:r>
              <a:t/>
            </a:r>
            <a:endParaRPr/>
          </a:p>
        </p:txBody>
      </p:sp>
      <p:sp>
        <p:nvSpPr>
          <p:cNvPr id="395" name="Google Shape;395;g3046d01e5de_0_7"/>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396" name="Google Shape;396;g3046d01e5de_0_7"/>
          <p:cNvPicPr preferRelativeResize="0"/>
          <p:nvPr/>
        </p:nvPicPr>
        <p:blipFill rotWithShape="1">
          <a:blip r:embed="rId3">
            <a:alphaModFix/>
          </a:blip>
          <a:srcRect b="0" l="0" r="0" t="0"/>
          <a:stretch/>
        </p:blipFill>
        <p:spPr>
          <a:xfrm>
            <a:off x="5872618" y="2025584"/>
            <a:ext cx="3895326" cy="4666678"/>
          </a:xfrm>
          <a:prstGeom prst="rect">
            <a:avLst/>
          </a:prstGeom>
          <a:noFill/>
          <a:ln>
            <a:noFill/>
          </a:ln>
        </p:spPr>
      </p:pic>
      <p:pic>
        <p:nvPicPr>
          <p:cNvPr id="397" name="Google Shape;397;g3046d01e5de_0_7"/>
          <p:cNvPicPr preferRelativeResize="0"/>
          <p:nvPr>
            <p:ph idx="1" type="body"/>
          </p:nvPr>
        </p:nvPicPr>
        <p:blipFill rotWithShape="1">
          <a:blip r:embed="rId4">
            <a:alphaModFix/>
          </a:blip>
          <a:srcRect b="0" l="0" r="0" t="0"/>
          <a:stretch/>
        </p:blipFill>
        <p:spPr>
          <a:xfrm>
            <a:off x="948461" y="1977484"/>
            <a:ext cx="4387200" cy="2406900"/>
          </a:xfrm>
          <a:prstGeom prst="rect">
            <a:avLst/>
          </a:prstGeom>
          <a:noFill/>
          <a:ln>
            <a:noFill/>
          </a:ln>
        </p:spPr>
      </p:pic>
      <p:pic>
        <p:nvPicPr>
          <p:cNvPr id="398" name="Google Shape;398;g3046d01e5de_0_7"/>
          <p:cNvPicPr preferRelativeResize="0"/>
          <p:nvPr/>
        </p:nvPicPr>
        <p:blipFill rotWithShape="1">
          <a:blip r:embed="rId5">
            <a:alphaModFix/>
          </a:blip>
          <a:srcRect b="0" l="0" r="0" t="0"/>
          <a:stretch/>
        </p:blipFill>
        <p:spPr>
          <a:xfrm>
            <a:off x="959076" y="4384342"/>
            <a:ext cx="4387305" cy="240400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3046d01e5de_0_16"/>
          <p:cNvSpPr txBox="1"/>
          <p:nvPr>
            <p:ph idx="1" type="body"/>
          </p:nvPr>
        </p:nvSpPr>
        <p:spPr>
          <a:xfrm>
            <a:off x="530431" y="2041036"/>
            <a:ext cx="10657500" cy="45210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400"/>
              <a:buChar char="•"/>
            </a:pPr>
            <a:r>
              <a:rPr lang="en-US" sz="2400"/>
              <a:t>The primary purpose for the EDA is to better understand the data we are using, how to transform the data, if necessary, and how to assess limitations and underlying assumptions inherent in the data structure</a:t>
            </a:r>
            <a:endParaRPr/>
          </a:p>
          <a:p>
            <a:pPr indent="0" lvl="0" marL="0" rtl="0" algn="just">
              <a:lnSpc>
                <a:spcPct val="90000"/>
              </a:lnSpc>
              <a:spcBef>
                <a:spcPts val="1000"/>
              </a:spcBef>
              <a:spcAft>
                <a:spcPts val="0"/>
              </a:spcAft>
              <a:buClr>
                <a:schemeClr val="lt1"/>
              </a:buClr>
              <a:buSzPts val="2400"/>
              <a:buNone/>
            </a:pPr>
            <a:r>
              <a:rPr lang="en-US" sz="2400"/>
              <a:t> </a:t>
            </a:r>
            <a:endParaRPr/>
          </a:p>
          <a:p>
            <a:pPr indent="-228600" lvl="0" marL="228600" rtl="0" algn="just">
              <a:lnSpc>
                <a:spcPct val="90000"/>
              </a:lnSpc>
              <a:spcBef>
                <a:spcPts val="1000"/>
              </a:spcBef>
              <a:spcAft>
                <a:spcPts val="0"/>
              </a:spcAft>
              <a:buClr>
                <a:schemeClr val="lt1"/>
              </a:buClr>
              <a:buSzPts val="2400"/>
              <a:buChar char="•"/>
            </a:pPr>
            <a:r>
              <a:rPr lang="en-US" sz="2400"/>
              <a:t>Data scientists need to know how the various pieces of data fit together in order to decide what is the best approach to model the task</a:t>
            </a:r>
            <a:endParaRPr/>
          </a:p>
          <a:p>
            <a:pPr indent="0" lvl="0" marL="0" rtl="0" algn="just">
              <a:lnSpc>
                <a:spcPct val="90000"/>
              </a:lnSpc>
              <a:spcBef>
                <a:spcPts val="1000"/>
              </a:spcBef>
              <a:spcAft>
                <a:spcPts val="0"/>
              </a:spcAft>
              <a:buClr>
                <a:schemeClr val="lt1"/>
              </a:buClr>
              <a:buSzPts val="2400"/>
              <a:buNone/>
            </a:pPr>
            <a:r>
              <a:t/>
            </a:r>
            <a:endParaRPr sz="2400"/>
          </a:p>
          <a:p>
            <a:pPr indent="-228600" lvl="0" marL="228600" rtl="0" algn="just">
              <a:lnSpc>
                <a:spcPct val="90000"/>
              </a:lnSpc>
              <a:spcBef>
                <a:spcPts val="1000"/>
              </a:spcBef>
              <a:spcAft>
                <a:spcPts val="0"/>
              </a:spcAft>
              <a:buClr>
                <a:schemeClr val="lt1"/>
              </a:buClr>
              <a:buSzPts val="2400"/>
              <a:buChar char="•"/>
            </a:pPr>
            <a:r>
              <a:rPr lang="en-US" sz="2400"/>
              <a:t>Any type of method to look at data that does not include formal statistical modeling and inference generally falls under the EDA</a:t>
            </a:r>
            <a:endParaRPr/>
          </a:p>
          <a:p>
            <a:pPr indent="-76200" lvl="0" marL="228600" rtl="0" algn="l">
              <a:lnSpc>
                <a:spcPct val="90000"/>
              </a:lnSpc>
              <a:spcBef>
                <a:spcPts val="1000"/>
              </a:spcBef>
              <a:spcAft>
                <a:spcPts val="0"/>
              </a:spcAft>
              <a:buClr>
                <a:schemeClr val="lt1"/>
              </a:buClr>
              <a:buSzPts val="2400"/>
              <a:buNone/>
            </a:pPr>
            <a:r>
              <a:t/>
            </a:r>
            <a:endParaRPr/>
          </a:p>
        </p:txBody>
      </p:sp>
      <p:sp>
        <p:nvSpPr>
          <p:cNvPr id="404" name="Google Shape;404;g3046d01e5de_0_16"/>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405" name="Google Shape;405;g3046d01e5de_0_16"/>
          <p:cNvSpPr txBox="1"/>
          <p:nvPr>
            <p:ph type="title"/>
          </p:nvPr>
        </p:nvSpPr>
        <p:spPr>
          <a:xfrm>
            <a:off x="530431" y="753227"/>
            <a:ext cx="9613800" cy="1081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Exploratory Data Analysis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3046d01e5de_0_22"/>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EDA</a:t>
            </a:r>
            <a:endParaRPr/>
          </a:p>
        </p:txBody>
      </p:sp>
      <p:sp>
        <p:nvSpPr>
          <p:cNvPr id="411" name="Google Shape;411;g3046d01e5de_0_22"/>
          <p:cNvSpPr txBox="1"/>
          <p:nvPr>
            <p:ph idx="1" type="body"/>
          </p:nvPr>
        </p:nvSpPr>
        <p:spPr>
          <a:xfrm>
            <a:off x="680320" y="2336873"/>
            <a:ext cx="104109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n-US" sz="2400"/>
              <a:t>Here are some of the main reasons why we utilize EDA:</a:t>
            </a:r>
            <a:endParaRPr/>
          </a:p>
          <a:p>
            <a:pPr indent="-228600" lvl="0" marL="228600" rtl="0" algn="l">
              <a:lnSpc>
                <a:spcPct val="90000"/>
              </a:lnSpc>
              <a:spcBef>
                <a:spcPts val="1000"/>
              </a:spcBef>
              <a:spcAft>
                <a:spcPts val="0"/>
              </a:spcAft>
              <a:buClr>
                <a:schemeClr val="lt1"/>
              </a:buClr>
              <a:buSzPts val="2400"/>
              <a:buChar char="•"/>
            </a:pPr>
            <a:r>
              <a:rPr lang="en-US" sz="2400"/>
              <a:t>Detection of mistakes. </a:t>
            </a:r>
            <a:endParaRPr/>
          </a:p>
          <a:p>
            <a:pPr indent="-228600" lvl="0" marL="228600" rtl="0" algn="l">
              <a:lnSpc>
                <a:spcPct val="90000"/>
              </a:lnSpc>
              <a:spcBef>
                <a:spcPts val="1000"/>
              </a:spcBef>
              <a:spcAft>
                <a:spcPts val="0"/>
              </a:spcAft>
              <a:buClr>
                <a:schemeClr val="lt1"/>
              </a:buClr>
              <a:buSzPts val="2400"/>
              <a:buChar char="•"/>
            </a:pPr>
            <a:r>
              <a:rPr lang="en-US" sz="2400"/>
              <a:t>Checking of assumptions. </a:t>
            </a:r>
            <a:endParaRPr/>
          </a:p>
          <a:p>
            <a:pPr indent="-228600" lvl="0" marL="228600" rtl="0" algn="l">
              <a:lnSpc>
                <a:spcPct val="90000"/>
              </a:lnSpc>
              <a:spcBef>
                <a:spcPts val="1000"/>
              </a:spcBef>
              <a:spcAft>
                <a:spcPts val="0"/>
              </a:spcAft>
              <a:buClr>
                <a:schemeClr val="lt1"/>
              </a:buClr>
              <a:buSzPts val="2400"/>
              <a:buChar char="•"/>
            </a:pPr>
            <a:r>
              <a:rPr lang="en-US" sz="2400"/>
              <a:t>Preliminary selection of appropriate models and tools.</a:t>
            </a:r>
            <a:endParaRPr/>
          </a:p>
          <a:p>
            <a:pPr indent="-228600" lvl="0" marL="228600" rtl="0" algn="l">
              <a:lnSpc>
                <a:spcPct val="90000"/>
              </a:lnSpc>
              <a:spcBef>
                <a:spcPts val="1000"/>
              </a:spcBef>
              <a:spcAft>
                <a:spcPts val="0"/>
              </a:spcAft>
              <a:buClr>
                <a:schemeClr val="lt1"/>
              </a:buClr>
              <a:buSzPts val="2400"/>
              <a:buChar char="•"/>
            </a:pPr>
            <a:r>
              <a:rPr lang="en-US" sz="2400"/>
              <a:t>Determining relationships of the explanatory variables (independent). </a:t>
            </a:r>
            <a:endParaRPr/>
          </a:p>
          <a:p>
            <a:pPr indent="-228600" lvl="0" marL="228600" rtl="0" algn="l">
              <a:lnSpc>
                <a:spcPct val="90000"/>
              </a:lnSpc>
              <a:spcBef>
                <a:spcPts val="1000"/>
              </a:spcBef>
              <a:spcAft>
                <a:spcPts val="0"/>
              </a:spcAft>
              <a:buClr>
                <a:schemeClr val="lt1"/>
              </a:buClr>
              <a:buSzPts val="2400"/>
              <a:buChar char="•"/>
            </a:pPr>
            <a:r>
              <a:rPr lang="en-US" sz="2400"/>
              <a:t>Detecting the direction and size of relationships between variables.</a:t>
            </a:r>
            <a:endParaRPr/>
          </a:p>
          <a:p>
            <a:pPr indent="-76200" lvl="0" marL="228600" rtl="0" algn="l">
              <a:lnSpc>
                <a:spcPct val="90000"/>
              </a:lnSpc>
              <a:spcBef>
                <a:spcPts val="1000"/>
              </a:spcBef>
              <a:spcAft>
                <a:spcPts val="0"/>
              </a:spcAft>
              <a:buClr>
                <a:schemeClr val="lt1"/>
              </a:buClr>
              <a:buSzPts val="2400"/>
              <a:buNone/>
            </a:pPr>
            <a:r>
              <a:t/>
            </a:r>
            <a:endParaRPr/>
          </a:p>
        </p:txBody>
      </p:sp>
      <p:sp>
        <p:nvSpPr>
          <p:cNvPr id="412" name="Google Shape;412;g3046d01e5de_0_22"/>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3046d01e5de_0_28"/>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EDA</a:t>
            </a:r>
            <a:endParaRPr/>
          </a:p>
        </p:txBody>
      </p:sp>
      <p:sp>
        <p:nvSpPr>
          <p:cNvPr id="418" name="Google Shape;418;g3046d01e5de_0_28"/>
          <p:cNvSpPr txBox="1"/>
          <p:nvPr>
            <p:ph idx="1" type="body"/>
          </p:nvPr>
        </p:nvSpPr>
        <p:spPr>
          <a:xfrm>
            <a:off x="680319" y="2336873"/>
            <a:ext cx="10636800" cy="3599400"/>
          </a:xfrm>
          <a:prstGeom prst="rect">
            <a:avLst/>
          </a:prstGeom>
          <a:noFill/>
          <a:ln>
            <a:noFill/>
          </a:ln>
        </p:spPr>
        <p:txBody>
          <a:bodyPr anchorCtr="0" anchor="t" bIns="45700" lIns="91425" spcFirstLastPara="1" rIns="91425" wrap="square" tIns="45700">
            <a:normAutofit lnSpcReduction="10000"/>
          </a:bodyPr>
          <a:lstStyle/>
          <a:p>
            <a:pPr indent="-457200" lvl="0" marL="457200" rtl="0" algn="l">
              <a:lnSpc>
                <a:spcPct val="90000"/>
              </a:lnSpc>
              <a:spcBef>
                <a:spcPts val="0"/>
              </a:spcBef>
              <a:spcAft>
                <a:spcPts val="0"/>
              </a:spcAft>
              <a:buClr>
                <a:schemeClr val="lt1"/>
              </a:buClr>
              <a:buSzPts val="2400"/>
              <a:buChar char="•"/>
            </a:pPr>
            <a:r>
              <a:rPr lang="en-US"/>
              <a:t>In data exploration, generally we focus on:</a:t>
            </a:r>
            <a:endParaRPr/>
          </a:p>
          <a:p>
            <a:pPr indent="-304800" lvl="0" marL="457200" rtl="0" algn="l">
              <a:lnSpc>
                <a:spcPct val="90000"/>
              </a:lnSpc>
              <a:spcBef>
                <a:spcPts val="1000"/>
              </a:spcBef>
              <a:spcAft>
                <a:spcPts val="0"/>
              </a:spcAft>
              <a:buClr>
                <a:schemeClr val="lt1"/>
              </a:buClr>
              <a:buSzPts val="2400"/>
              <a:buNone/>
            </a:pPr>
            <a:r>
              <a:t/>
            </a:r>
            <a:endParaRPr/>
          </a:p>
          <a:p>
            <a:pPr indent="-381000" lvl="1" marL="838200" rtl="0" algn="l">
              <a:lnSpc>
                <a:spcPct val="90000"/>
              </a:lnSpc>
              <a:spcBef>
                <a:spcPts val="500"/>
              </a:spcBef>
              <a:spcAft>
                <a:spcPts val="0"/>
              </a:spcAft>
              <a:buClr>
                <a:schemeClr val="dk1"/>
              </a:buClr>
              <a:buSzPts val="2000"/>
              <a:buFont typeface="Arial"/>
              <a:buAutoNum type="arabicPeriod"/>
            </a:pPr>
            <a:r>
              <a:rPr b="1" lang="en-US">
                <a:solidFill>
                  <a:schemeClr val="dk1"/>
                </a:solidFill>
              </a:rPr>
              <a:t>Summary statistics</a:t>
            </a:r>
            <a:endParaRPr/>
          </a:p>
          <a:p>
            <a:pPr indent="-228600" lvl="2" marL="1143000" rtl="0" algn="l">
              <a:lnSpc>
                <a:spcPct val="90000"/>
              </a:lnSpc>
              <a:spcBef>
                <a:spcPts val="500"/>
              </a:spcBef>
              <a:spcAft>
                <a:spcPts val="0"/>
              </a:spcAft>
              <a:buClr>
                <a:schemeClr val="lt1"/>
              </a:buClr>
              <a:buSzPts val="1800"/>
              <a:buChar char="•"/>
            </a:pPr>
            <a:r>
              <a:rPr b="1" lang="en-US"/>
              <a:t>Descriptive Statistics : Measures of Location and Spread</a:t>
            </a:r>
            <a:endParaRPr/>
          </a:p>
          <a:p>
            <a:pPr indent="-114300" lvl="2" marL="1143000" rtl="0" algn="l">
              <a:lnSpc>
                <a:spcPct val="90000"/>
              </a:lnSpc>
              <a:spcBef>
                <a:spcPts val="500"/>
              </a:spcBef>
              <a:spcAft>
                <a:spcPts val="0"/>
              </a:spcAft>
              <a:buClr>
                <a:schemeClr val="lt1"/>
              </a:buClr>
              <a:buSzPts val="1800"/>
              <a:buNone/>
            </a:pPr>
            <a:r>
              <a:t/>
            </a:r>
            <a:endParaRPr b="1">
              <a:solidFill>
                <a:schemeClr val="dk1"/>
              </a:solidFill>
            </a:endParaRPr>
          </a:p>
          <a:p>
            <a:pPr indent="-381000" lvl="1" marL="838200" rtl="0" algn="l">
              <a:lnSpc>
                <a:spcPct val="90000"/>
              </a:lnSpc>
              <a:spcBef>
                <a:spcPts val="500"/>
              </a:spcBef>
              <a:spcAft>
                <a:spcPts val="0"/>
              </a:spcAft>
              <a:buClr>
                <a:schemeClr val="dk1"/>
              </a:buClr>
              <a:buSzPts val="2000"/>
              <a:buFont typeface="Arial"/>
              <a:buAutoNum type="arabicPeriod"/>
            </a:pPr>
            <a:r>
              <a:rPr b="1" lang="en-US">
                <a:solidFill>
                  <a:schemeClr val="dk1"/>
                </a:solidFill>
              </a:rPr>
              <a:t>Visualization</a:t>
            </a:r>
            <a:endParaRPr/>
          </a:p>
          <a:p>
            <a:pPr indent="-228600" lvl="2" marL="1143000" rtl="0" algn="l">
              <a:lnSpc>
                <a:spcPct val="90000"/>
              </a:lnSpc>
              <a:spcBef>
                <a:spcPts val="500"/>
              </a:spcBef>
              <a:spcAft>
                <a:spcPts val="0"/>
              </a:spcAft>
              <a:buClr>
                <a:schemeClr val="lt1"/>
              </a:buClr>
              <a:buSzPts val="1800"/>
              <a:buChar char="•"/>
            </a:pPr>
            <a:r>
              <a:rPr b="1" lang="en-US"/>
              <a:t>Histogram</a:t>
            </a:r>
            <a:endParaRPr/>
          </a:p>
          <a:p>
            <a:pPr indent="-228600" lvl="2" marL="1143000" rtl="0" algn="l">
              <a:lnSpc>
                <a:spcPct val="90000"/>
              </a:lnSpc>
              <a:spcBef>
                <a:spcPts val="500"/>
              </a:spcBef>
              <a:spcAft>
                <a:spcPts val="0"/>
              </a:spcAft>
              <a:buClr>
                <a:schemeClr val="lt1"/>
              </a:buClr>
              <a:buSzPts val="1800"/>
              <a:buChar char="•"/>
            </a:pPr>
            <a:r>
              <a:rPr b="1" lang="en-US"/>
              <a:t>BOX plot</a:t>
            </a:r>
            <a:endParaRPr/>
          </a:p>
          <a:p>
            <a:pPr indent="-228600" lvl="2" marL="1143000" rtl="0" algn="l">
              <a:lnSpc>
                <a:spcPct val="90000"/>
              </a:lnSpc>
              <a:spcBef>
                <a:spcPts val="500"/>
              </a:spcBef>
              <a:spcAft>
                <a:spcPts val="0"/>
              </a:spcAft>
              <a:buClr>
                <a:schemeClr val="lt1"/>
              </a:buClr>
              <a:buSzPts val="1800"/>
              <a:buChar char="•"/>
            </a:pPr>
            <a:r>
              <a:rPr b="1" lang="en-US"/>
              <a:t>Scatter Plot</a:t>
            </a:r>
            <a:endParaRPr/>
          </a:p>
          <a:p>
            <a:pPr indent="-114300" lvl="2" marL="1143000" rtl="0" algn="l">
              <a:lnSpc>
                <a:spcPct val="90000"/>
              </a:lnSpc>
              <a:spcBef>
                <a:spcPts val="500"/>
              </a:spcBef>
              <a:spcAft>
                <a:spcPts val="0"/>
              </a:spcAft>
              <a:buClr>
                <a:schemeClr val="lt1"/>
              </a:buClr>
              <a:buSzPts val="1800"/>
              <a:buNone/>
            </a:pPr>
            <a:r>
              <a:t/>
            </a:r>
            <a:endParaRPr b="1">
              <a:solidFill>
                <a:schemeClr val="dk1"/>
              </a:solidFill>
            </a:endParaRPr>
          </a:p>
          <a:p>
            <a:pPr indent="-76200" lvl="0" marL="228600" rtl="0" algn="l">
              <a:lnSpc>
                <a:spcPct val="90000"/>
              </a:lnSpc>
              <a:spcBef>
                <a:spcPts val="1000"/>
              </a:spcBef>
              <a:spcAft>
                <a:spcPts val="0"/>
              </a:spcAft>
              <a:buClr>
                <a:schemeClr val="lt1"/>
              </a:buClr>
              <a:buSzPts val="2400"/>
              <a:buNone/>
            </a:pPr>
            <a:r>
              <a:t/>
            </a:r>
            <a:endParaRPr/>
          </a:p>
        </p:txBody>
      </p:sp>
      <p:sp>
        <p:nvSpPr>
          <p:cNvPr id="419" name="Google Shape;419;g3046d01e5de_0_28"/>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3046d01e5de_0_34"/>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425" name="Google Shape;425;g3046d01e5de_0_34"/>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Histograms</a:t>
            </a:r>
            <a:endParaRPr/>
          </a:p>
        </p:txBody>
      </p:sp>
      <p:sp>
        <p:nvSpPr>
          <p:cNvPr id="426" name="Google Shape;426;g3046d01e5de_0_34"/>
          <p:cNvSpPr txBox="1"/>
          <p:nvPr>
            <p:ph idx="1" type="body"/>
          </p:nvPr>
        </p:nvSpPr>
        <p:spPr>
          <a:xfrm>
            <a:off x="1183341" y="1981200"/>
            <a:ext cx="9546000" cy="4602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Histogram is a bar chart that groups numbers into ranges or bins</a:t>
            </a:r>
            <a:endParaRPr/>
          </a:p>
          <a:p>
            <a:pPr indent="-76200" lvl="0" marL="228600" rtl="0" algn="l">
              <a:lnSpc>
                <a:spcPct val="90000"/>
              </a:lnSpc>
              <a:spcBef>
                <a:spcPts val="1000"/>
              </a:spcBef>
              <a:spcAft>
                <a:spcPts val="0"/>
              </a:spcAft>
              <a:buClr>
                <a:schemeClr val="lt1"/>
              </a:buClr>
              <a:buSzPts val="2400"/>
              <a:buNone/>
            </a:pPr>
            <a:r>
              <a:t/>
            </a:r>
            <a:endParaRPr/>
          </a:p>
          <a:p>
            <a:pPr indent="-228600" lvl="0" marL="228600" rtl="0" algn="l">
              <a:lnSpc>
                <a:spcPct val="90000"/>
              </a:lnSpc>
              <a:spcBef>
                <a:spcPts val="1000"/>
              </a:spcBef>
              <a:spcAft>
                <a:spcPts val="0"/>
              </a:spcAft>
              <a:buClr>
                <a:schemeClr val="lt1"/>
              </a:buClr>
              <a:buSzPts val="2400"/>
              <a:buChar char="•"/>
            </a:pPr>
            <a:r>
              <a:rPr lang="en-US"/>
              <a:t>Histograms displays data using bars of different heights allowing us to evaluate the shape of the underlying distribution</a:t>
            </a:r>
            <a:endParaRPr/>
          </a:p>
          <a:p>
            <a:pPr indent="0" lvl="0" marL="0" rtl="0" algn="l">
              <a:lnSpc>
                <a:spcPct val="90000"/>
              </a:lnSpc>
              <a:spcBef>
                <a:spcPts val="1000"/>
              </a:spcBef>
              <a:spcAft>
                <a:spcPts val="0"/>
              </a:spcAft>
              <a:buClr>
                <a:schemeClr val="lt1"/>
              </a:buClr>
              <a:buSzPts val="2400"/>
              <a:buNone/>
            </a:pPr>
            <a:r>
              <a:t/>
            </a:r>
            <a:endParaRPr/>
          </a:p>
        </p:txBody>
      </p:sp>
      <p:pic>
        <p:nvPicPr>
          <p:cNvPr id="427" name="Google Shape;427;g3046d01e5de_0_34"/>
          <p:cNvPicPr preferRelativeResize="0"/>
          <p:nvPr/>
        </p:nvPicPr>
        <p:blipFill rotWithShape="1">
          <a:blip r:embed="rId3">
            <a:alphaModFix/>
          </a:blip>
          <a:srcRect b="0" l="0" r="0" t="0"/>
          <a:stretch/>
        </p:blipFill>
        <p:spPr>
          <a:xfrm>
            <a:off x="1602304" y="3907404"/>
            <a:ext cx="3946008" cy="2527578"/>
          </a:xfrm>
          <a:prstGeom prst="rect">
            <a:avLst/>
          </a:prstGeom>
          <a:noFill/>
          <a:ln>
            <a:noFill/>
          </a:ln>
        </p:spPr>
      </p:pic>
      <p:pic>
        <p:nvPicPr>
          <p:cNvPr id="428" name="Google Shape;428;g3046d01e5de_0_34"/>
          <p:cNvPicPr preferRelativeResize="0"/>
          <p:nvPr/>
        </p:nvPicPr>
        <p:blipFill rotWithShape="1">
          <a:blip r:embed="rId4">
            <a:alphaModFix/>
          </a:blip>
          <a:srcRect b="0" l="0" r="0" t="0"/>
          <a:stretch/>
        </p:blipFill>
        <p:spPr>
          <a:xfrm>
            <a:off x="5548312" y="3909318"/>
            <a:ext cx="4448175" cy="25275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
          <p:cNvSpPr txBox="1"/>
          <p:nvPr>
            <p:ph idx="1" type="body"/>
          </p:nvPr>
        </p:nvSpPr>
        <p:spPr>
          <a:xfrm>
            <a:off x="681038" y="2062552"/>
            <a:ext cx="10129920" cy="4521127"/>
          </a:xfrm>
          <a:prstGeom prst="rect">
            <a:avLst/>
          </a:prstGeom>
          <a:blipFill rotWithShape="1">
            <a:blip r:embed="rId3">
              <a:alphaModFix/>
            </a:blip>
            <a:stretch>
              <a:fillRect b="0" l="-841" r="0" t="-1885"/>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400"/>
              <a:buChar char="•"/>
            </a:pPr>
            <a:r>
              <a:rPr lang="en-US"/>
              <a:t> </a:t>
            </a:r>
            <a:endParaRPr/>
          </a:p>
        </p:txBody>
      </p:sp>
      <p:sp>
        <p:nvSpPr>
          <p:cNvPr id="221" name="Google Shape;221;p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22" name="Google Shape;222;p3"/>
          <p:cNvSpPr txBox="1"/>
          <p:nvPr>
            <p:ph type="title"/>
          </p:nvPr>
        </p:nvSpPr>
        <p:spPr>
          <a:xfrm>
            <a:off x="681038" y="752475"/>
            <a:ext cx="9613900" cy="10810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Data Cleaning – Identify and Remove Outliers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3046d01e5de_0_42"/>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434" name="Google Shape;434;g3046d01e5de_0_42"/>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Histograms</a:t>
            </a:r>
            <a:endParaRPr/>
          </a:p>
        </p:txBody>
      </p:sp>
      <p:sp>
        <p:nvSpPr>
          <p:cNvPr id="435" name="Google Shape;435;g3046d01e5de_0_42"/>
          <p:cNvSpPr txBox="1"/>
          <p:nvPr>
            <p:ph idx="1" type="body"/>
          </p:nvPr>
        </p:nvSpPr>
        <p:spPr>
          <a:xfrm>
            <a:off x="680321" y="1981200"/>
            <a:ext cx="9301800" cy="4343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Data can be distributed (spread out) in many different ways. It can be spread out more on the left Or more on the right Or all jumbled up.</a:t>
            </a:r>
            <a:endParaRPr/>
          </a:p>
          <a:p>
            <a:pPr indent="0" lvl="0" marL="0" rtl="0" algn="l">
              <a:lnSpc>
                <a:spcPct val="90000"/>
              </a:lnSpc>
              <a:spcBef>
                <a:spcPts val="1000"/>
              </a:spcBef>
              <a:spcAft>
                <a:spcPts val="0"/>
              </a:spcAft>
              <a:buClr>
                <a:schemeClr val="lt1"/>
              </a:buClr>
              <a:buSzPts val="2400"/>
              <a:buNone/>
            </a:pPr>
            <a:r>
              <a:t/>
            </a:r>
            <a:endParaRPr/>
          </a:p>
        </p:txBody>
      </p:sp>
      <p:pic>
        <p:nvPicPr>
          <p:cNvPr id="436" name="Google Shape;436;g3046d01e5de_0_42"/>
          <p:cNvPicPr preferRelativeResize="0"/>
          <p:nvPr/>
        </p:nvPicPr>
        <p:blipFill rotWithShape="1">
          <a:blip r:embed="rId3">
            <a:alphaModFix/>
          </a:blip>
          <a:srcRect b="0" l="0" r="0" t="0"/>
          <a:stretch/>
        </p:blipFill>
        <p:spPr>
          <a:xfrm>
            <a:off x="1102660" y="3286126"/>
            <a:ext cx="2505075" cy="2657475"/>
          </a:xfrm>
          <a:prstGeom prst="rect">
            <a:avLst/>
          </a:prstGeom>
          <a:noFill/>
          <a:ln>
            <a:noFill/>
          </a:ln>
        </p:spPr>
      </p:pic>
      <p:pic>
        <p:nvPicPr>
          <p:cNvPr id="437" name="Google Shape;437;g3046d01e5de_0_42"/>
          <p:cNvPicPr preferRelativeResize="0"/>
          <p:nvPr/>
        </p:nvPicPr>
        <p:blipFill rotWithShape="1">
          <a:blip r:embed="rId4">
            <a:alphaModFix/>
          </a:blip>
          <a:srcRect b="0" l="0" r="0" t="0"/>
          <a:stretch/>
        </p:blipFill>
        <p:spPr>
          <a:xfrm>
            <a:off x="4164447" y="3286126"/>
            <a:ext cx="2333625" cy="2619375"/>
          </a:xfrm>
          <a:prstGeom prst="rect">
            <a:avLst/>
          </a:prstGeom>
          <a:noFill/>
          <a:ln>
            <a:noFill/>
          </a:ln>
        </p:spPr>
      </p:pic>
      <p:pic>
        <p:nvPicPr>
          <p:cNvPr id="438" name="Google Shape;438;g3046d01e5de_0_42"/>
          <p:cNvPicPr preferRelativeResize="0"/>
          <p:nvPr/>
        </p:nvPicPr>
        <p:blipFill rotWithShape="1">
          <a:blip r:embed="rId5">
            <a:alphaModFix/>
          </a:blip>
          <a:srcRect b="0" l="0" r="0" t="0"/>
          <a:stretch/>
        </p:blipFill>
        <p:spPr>
          <a:xfrm>
            <a:off x="7247741" y="3286126"/>
            <a:ext cx="2381250" cy="2562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3046d01e5de_0_51"/>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444" name="Google Shape;444;g3046d01e5de_0_51"/>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Box Plot</a:t>
            </a:r>
            <a:endParaRPr/>
          </a:p>
        </p:txBody>
      </p:sp>
      <p:sp>
        <p:nvSpPr>
          <p:cNvPr id="445" name="Google Shape;445;g3046d01e5de_0_51"/>
          <p:cNvSpPr txBox="1"/>
          <p:nvPr>
            <p:ph idx="1" type="body"/>
          </p:nvPr>
        </p:nvSpPr>
        <p:spPr>
          <a:xfrm>
            <a:off x="680321" y="2043952"/>
            <a:ext cx="9301800" cy="43569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A Boxplot is a nice way to graphically represent the data in order to communicate the data through their quartiles. </a:t>
            </a:r>
            <a:endParaRPr/>
          </a:p>
        </p:txBody>
      </p:sp>
      <p:pic>
        <p:nvPicPr>
          <p:cNvPr id="446" name="Google Shape;446;g3046d01e5de_0_51"/>
          <p:cNvPicPr preferRelativeResize="0"/>
          <p:nvPr/>
        </p:nvPicPr>
        <p:blipFill rotWithShape="1">
          <a:blip r:embed="rId3">
            <a:alphaModFix/>
          </a:blip>
          <a:srcRect b="0" l="0" r="0" t="0"/>
          <a:stretch/>
        </p:blipFill>
        <p:spPr>
          <a:xfrm>
            <a:off x="940398" y="2924410"/>
            <a:ext cx="8143875" cy="3686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3046d01e5de_0_58"/>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sz="3600"/>
              <a:t>Scatter Plots</a:t>
            </a:r>
            <a:endParaRPr/>
          </a:p>
        </p:txBody>
      </p:sp>
      <p:sp>
        <p:nvSpPr>
          <p:cNvPr id="452" name="Google Shape;452;g3046d01e5de_0_58"/>
          <p:cNvSpPr txBox="1"/>
          <p:nvPr>
            <p:ph idx="1" type="body"/>
          </p:nvPr>
        </p:nvSpPr>
        <p:spPr>
          <a:xfrm>
            <a:off x="680321" y="2022438"/>
            <a:ext cx="10733400" cy="439980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lt1"/>
              </a:buClr>
              <a:buSzPct val="100000"/>
              <a:buChar char="•"/>
            </a:pPr>
            <a:r>
              <a:rPr lang="en-US" sz="2400"/>
              <a:t>A point plot between two variables used to understand the spread of the data. </a:t>
            </a:r>
            <a:endParaRPr/>
          </a:p>
          <a:p>
            <a:pPr indent="-228600" lvl="0" marL="228600" rtl="0" algn="l">
              <a:lnSpc>
                <a:spcPct val="90000"/>
              </a:lnSpc>
              <a:spcBef>
                <a:spcPts val="1000"/>
              </a:spcBef>
              <a:spcAft>
                <a:spcPts val="0"/>
              </a:spcAft>
              <a:buClr>
                <a:schemeClr val="lt1"/>
              </a:buClr>
              <a:buSzPct val="100000"/>
              <a:buChar char="•"/>
            </a:pPr>
            <a:r>
              <a:rPr lang="en-US" sz="2400"/>
              <a:t>The spread of the data allows </a:t>
            </a:r>
            <a:endParaRPr/>
          </a:p>
          <a:p>
            <a:pPr indent="0" lvl="0" marL="0" rtl="0" algn="l">
              <a:lnSpc>
                <a:spcPct val="90000"/>
              </a:lnSpc>
              <a:spcBef>
                <a:spcPts val="1000"/>
              </a:spcBef>
              <a:spcAft>
                <a:spcPts val="0"/>
              </a:spcAft>
              <a:buClr>
                <a:schemeClr val="lt1"/>
              </a:buClr>
              <a:buSzPct val="100000"/>
              <a:buNone/>
            </a:pPr>
            <a:r>
              <a:rPr lang="en-US" sz="2400"/>
              <a:t>     for us to understand if the data has </a:t>
            </a:r>
            <a:endParaRPr/>
          </a:p>
          <a:p>
            <a:pPr indent="0" lvl="0" marL="0" rtl="0" algn="l">
              <a:lnSpc>
                <a:spcPct val="90000"/>
              </a:lnSpc>
              <a:spcBef>
                <a:spcPts val="1000"/>
              </a:spcBef>
              <a:spcAft>
                <a:spcPts val="0"/>
              </a:spcAft>
              <a:buClr>
                <a:schemeClr val="lt1"/>
              </a:buClr>
              <a:buSzPct val="100000"/>
              <a:buNone/>
            </a:pPr>
            <a:r>
              <a:rPr lang="en-US" sz="2400"/>
              <a:t>     a non-linear or linear relationship </a:t>
            </a:r>
            <a:endParaRPr/>
          </a:p>
          <a:p>
            <a:pPr indent="0" lvl="0" marL="0" rtl="0" algn="l">
              <a:lnSpc>
                <a:spcPct val="90000"/>
              </a:lnSpc>
              <a:spcBef>
                <a:spcPts val="1000"/>
              </a:spcBef>
              <a:spcAft>
                <a:spcPts val="0"/>
              </a:spcAft>
              <a:buClr>
                <a:schemeClr val="lt1"/>
              </a:buClr>
              <a:buSzPct val="100000"/>
              <a:buNone/>
            </a:pPr>
            <a:r>
              <a:rPr lang="en-US" sz="2400"/>
              <a:t>     and the relative degree of the </a:t>
            </a:r>
            <a:endParaRPr/>
          </a:p>
          <a:p>
            <a:pPr indent="0" lvl="0" marL="0" rtl="0" algn="l">
              <a:lnSpc>
                <a:spcPct val="90000"/>
              </a:lnSpc>
              <a:spcBef>
                <a:spcPts val="1000"/>
              </a:spcBef>
              <a:spcAft>
                <a:spcPts val="0"/>
              </a:spcAft>
              <a:buClr>
                <a:schemeClr val="lt1"/>
              </a:buClr>
              <a:buSzPct val="100000"/>
              <a:buNone/>
            </a:pPr>
            <a:r>
              <a:rPr lang="en-US" sz="2400"/>
              <a:t>     correlation in the data. </a:t>
            </a:r>
            <a:endParaRPr/>
          </a:p>
          <a:p>
            <a:pPr indent="-228600" lvl="0" marL="228600" rtl="0" algn="l">
              <a:lnSpc>
                <a:spcPct val="90000"/>
              </a:lnSpc>
              <a:spcBef>
                <a:spcPts val="1000"/>
              </a:spcBef>
              <a:spcAft>
                <a:spcPts val="0"/>
              </a:spcAft>
              <a:buClr>
                <a:schemeClr val="lt1"/>
              </a:buClr>
              <a:buSzPct val="100000"/>
              <a:buChar char="•"/>
            </a:pPr>
            <a:r>
              <a:rPr lang="en-US" sz="2400"/>
              <a:t>This technique can allow be used to </a:t>
            </a:r>
            <a:endParaRPr/>
          </a:p>
          <a:p>
            <a:pPr indent="0" lvl="0" marL="0" rtl="0" algn="l">
              <a:lnSpc>
                <a:spcPct val="90000"/>
              </a:lnSpc>
              <a:spcBef>
                <a:spcPts val="1000"/>
              </a:spcBef>
              <a:spcAft>
                <a:spcPts val="0"/>
              </a:spcAft>
              <a:buClr>
                <a:schemeClr val="lt1"/>
              </a:buClr>
              <a:buSzPct val="100000"/>
              <a:buNone/>
            </a:pPr>
            <a:r>
              <a:rPr lang="en-US" sz="2400"/>
              <a:t>    detect outliers in the data. </a:t>
            </a:r>
            <a:endParaRPr/>
          </a:p>
          <a:p>
            <a:pPr indent="-228600" lvl="0" marL="228600" rtl="0" algn="l">
              <a:lnSpc>
                <a:spcPct val="90000"/>
              </a:lnSpc>
              <a:spcBef>
                <a:spcPts val="1000"/>
              </a:spcBef>
              <a:spcAft>
                <a:spcPts val="0"/>
              </a:spcAft>
              <a:buClr>
                <a:schemeClr val="lt1"/>
              </a:buClr>
              <a:buSzPct val="100000"/>
              <a:buChar char="•"/>
            </a:pPr>
            <a:r>
              <a:rPr lang="en-US" sz="2400"/>
              <a:t>A scatterplot becomes more powerful</a:t>
            </a:r>
            <a:endParaRPr/>
          </a:p>
          <a:p>
            <a:pPr indent="0" lvl="0" marL="0" rtl="0" algn="l">
              <a:lnSpc>
                <a:spcPct val="90000"/>
              </a:lnSpc>
              <a:spcBef>
                <a:spcPts val="1000"/>
              </a:spcBef>
              <a:spcAft>
                <a:spcPts val="0"/>
              </a:spcAft>
              <a:buClr>
                <a:schemeClr val="lt1"/>
              </a:buClr>
              <a:buSzPct val="100000"/>
              <a:buNone/>
            </a:pPr>
            <a:r>
              <a:rPr lang="en-US" sz="2400"/>
              <a:t> when you incorporate categorical </a:t>
            </a:r>
            <a:endParaRPr/>
          </a:p>
          <a:p>
            <a:pPr indent="0" lvl="0" marL="0" rtl="0" algn="l">
              <a:lnSpc>
                <a:spcPct val="90000"/>
              </a:lnSpc>
              <a:spcBef>
                <a:spcPts val="1000"/>
              </a:spcBef>
              <a:spcAft>
                <a:spcPts val="0"/>
              </a:spcAft>
              <a:buClr>
                <a:schemeClr val="lt1"/>
              </a:buClr>
              <a:buSzPct val="100000"/>
              <a:buNone/>
            </a:pPr>
            <a:r>
              <a:rPr lang="en-US" sz="2400"/>
              <a:t>data as an additional dimension.</a:t>
            </a:r>
            <a:endParaRPr/>
          </a:p>
        </p:txBody>
      </p:sp>
      <p:sp>
        <p:nvSpPr>
          <p:cNvPr id="453" name="Google Shape;453;g3046d01e5de_0_58"/>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454" name="Google Shape;454;g3046d01e5de_0_58"/>
          <p:cNvPicPr preferRelativeResize="0"/>
          <p:nvPr/>
        </p:nvPicPr>
        <p:blipFill rotWithShape="1">
          <a:blip r:embed="rId3">
            <a:alphaModFix/>
          </a:blip>
          <a:srcRect b="0" l="0" r="0" t="0"/>
          <a:stretch/>
        </p:blipFill>
        <p:spPr>
          <a:xfrm>
            <a:off x="5964516" y="2316044"/>
            <a:ext cx="4857677" cy="410627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3046d01e5de_0_65"/>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Scatter Plot</a:t>
            </a:r>
            <a:endParaRPr/>
          </a:p>
        </p:txBody>
      </p:sp>
      <p:sp>
        <p:nvSpPr>
          <p:cNvPr id="460" name="Google Shape;460;g3046d01e5de_0_65"/>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461" name="Google Shape;461;g3046d01e5de_0_65"/>
          <p:cNvPicPr preferRelativeResize="0"/>
          <p:nvPr>
            <p:ph idx="1" type="body"/>
          </p:nvPr>
        </p:nvPicPr>
        <p:blipFill rotWithShape="1">
          <a:blip r:embed="rId3">
            <a:alphaModFix/>
          </a:blip>
          <a:srcRect b="2773" l="0" r="0" t="4142"/>
          <a:stretch/>
        </p:blipFill>
        <p:spPr>
          <a:xfrm>
            <a:off x="2101046" y="1936075"/>
            <a:ext cx="7311900" cy="4672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g3046d01e5de_0_71"/>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Heat Maps</a:t>
            </a:r>
            <a:endParaRPr/>
          </a:p>
        </p:txBody>
      </p:sp>
      <p:sp>
        <p:nvSpPr>
          <p:cNvPr id="467" name="Google Shape;467;g3046d01e5de_0_71"/>
          <p:cNvSpPr txBox="1"/>
          <p:nvPr>
            <p:ph idx="1" type="body"/>
          </p:nvPr>
        </p:nvSpPr>
        <p:spPr>
          <a:xfrm>
            <a:off x="680320" y="2054711"/>
            <a:ext cx="10346400" cy="445380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rgbClr val="212529"/>
              </a:buClr>
              <a:buSzPct val="100000"/>
              <a:buChar char="•"/>
            </a:pPr>
            <a:r>
              <a:rPr b="0" i="0" lang="en-US">
                <a:solidFill>
                  <a:srgbClr val="212529"/>
                </a:solidFill>
                <a:latin typeface="Trebuchet MS"/>
                <a:ea typeface="Trebuchet MS"/>
                <a:cs typeface="Trebuchet MS"/>
                <a:sym typeface="Trebuchet MS"/>
              </a:rPr>
              <a:t>A </a:t>
            </a:r>
            <a:r>
              <a:rPr b="1" i="0" lang="en-US">
                <a:solidFill>
                  <a:srgbClr val="212529"/>
                </a:solidFill>
                <a:latin typeface="Trebuchet MS"/>
                <a:ea typeface="Trebuchet MS"/>
                <a:cs typeface="Trebuchet MS"/>
                <a:sym typeface="Trebuchet MS"/>
              </a:rPr>
              <a:t>heat map</a:t>
            </a:r>
            <a:r>
              <a:rPr b="0" i="0" lang="en-US">
                <a:solidFill>
                  <a:srgbClr val="212529"/>
                </a:solidFill>
                <a:latin typeface="Trebuchet MS"/>
                <a:ea typeface="Trebuchet MS"/>
                <a:cs typeface="Trebuchet MS"/>
                <a:sym typeface="Trebuchet MS"/>
              </a:rPr>
              <a:t> is the visualization of data that represents the magnitude of a value in a color code ranging from minor to major intensity</a:t>
            </a:r>
            <a:endParaRPr/>
          </a:p>
          <a:p>
            <a:pPr indent="-228600" lvl="0" marL="228600" rtl="0" algn="just">
              <a:lnSpc>
                <a:spcPct val="90000"/>
              </a:lnSpc>
              <a:spcBef>
                <a:spcPts val="1000"/>
              </a:spcBef>
              <a:spcAft>
                <a:spcPts val="0"/>
              </a:spcAft>
              <a:buClr>
                <a:schemeClr val="dk1"/>
              </a:buClr>
              <a:buSzPct val="100000"/>
              <a:buChar char="•"/>
            </a:pPr>
            <a:r>
              <a:rPr b="0" i="0" lang="en-US">
                <a:solidFill>
                  <a:schemeClr val="dk1"/>
                </a:solidFill>
                <a:latin typeface="Trebuchet MS"/>
                <a:ea typeface="Trebuchet MS"/>
                <a:cs typeface="Trebuchet MS"/>
                <a:sym typeface="Trebuchet MS"/>
              </a:rPr>
              <a:t>Heat maps are valuable tools for exploring and understanding complex data sets. They help in identifying patterns, outliers, correlations, and trends that might not be apparent when examining raw data.</a:t>
            </a:r>
            <a:endParaRPr/>
          </a:p>
          <a:p>
            <a:pPr indent="-228600" lvl="0" marL="228600" rtl="0" algn="just">
              <a:lnSpc>
                <a:spcPct val="90000"/>
              </a:lnSpc>
              <a:spcBef>
                <a:spcPts val="1000"/>
              </a:spcBef>
              <a:spcAft>
                <a:spcPts val="0"/>
              </a:spcAft>
              <a:buClr>
                <a:srgbClr val="212529"/>
              </a:buClr>
              <a:buSzPct val="100000"/>
              <a:buChar char="•"/>
            </a:pPr>
            <a:r>
              <a:rPr b="0" i="0" lang="en-US">
                <a:solidFill>
                  <a:srgbClr val="212529"/>
                </a:solidFill>
                <a:latin typeface="Trebuchet MS"/>
                <a:ea typeface="Trebuchet MS"/>
                <a:cs typeface="Trebuchet MS"/>
                <a:sym typeface="Trebuchet MS"/>
              </a:rPr>
              <a:t>There are two main types of heatmaps:</a:t>
            </a:r>
            <a:endParaRPr/>
          </a:p>
          <a:p>
            <a:pPr indent="-228600" lvl="0" marL="228600" rtl="0" algn="just">
              <a:lnSpc>
                <a:spcPct val="90000"/>
              </a:lnSpc>
              <a:spcBef>
                <a:spcPts val="1000"/>
              </a:spcBef>
              <a:spcAft>
                <a:spcPts val="0"/>
              </a:spcAft>
              <a:buClr>
                <a:srgbClr val="212529"/>
              </a:buClr>
              <a:buSzPct val="100000"/>
              <a:buChar char="•"/>
            </a:pPr>
            <a:r>
              <a:rPr b="1" i="0" lang="en-US">
                <a:solidFill>
                  <a:srgbClr val="212529"/>
                </a:solidFill>
                <a:latin typeface="Trebuchet MS"/>
                <a:ea typeface="Trebuchet MS"/>
                <a:cs typeface="Trebuchet MS"/>
                <a:sym typeface="Trebuchet MS"/>
              </a:rPr>
              <a:t>The Spatial Heat Map:</a:t>
            </a:r>
            <a:r>
              <a:rPr b="0" i="0" lang="en-US">
                <a:solidFill>
                  <a:srgbClr val="212529"/>
                </a:solidFill>
                <a:latin typeface="Trebuchet MS"/>
                <a:ea typeface="Trebuchet MS"/>
                <a:cs typeface="Trebuchet MS"/>
                <a:sym typeface="Trebuchet MS"/>
              </a:rPr>
              <a:t> Represented with a canvas that represents a two-dimensional space; it can be a geographical map, a web page, or other cartesian representation.</a:t>
            </a:r>
            <a:endParaRPr/>
          </a:p>
          <a:p>
            <a:pPr indent="-87629" lvl="0" marL="228600" rtl="0" algn="just">
              <a:lnSpc>
                <a:spcPct val="90000"/>
              </a:lnSpc>
              <a:spcBef>
                <a:spcPts val="1000"/>
              </a:spcBef>
              <a:spcAft>
                <a:spcPts val="0"/>
              </a:spcAft>
              <a:buClr>
                <a:schemeClr val="lt1"/>
              </a:buClr>
              <a:buSzPct val="100000"/>
              <a:buNone/>
            </a:pPr>
            <a:r>
              <a:t/>
            </a:r>
            <a:endParaRPr b="0" i="0">
              <a:solidFill>
                <a:srgbClr val="212529"/>
              </a:solidFill>
              <a:latin typeface="Trebuchet MS"/>
              <a:ea typeface="Trebuchet MS"/>
              <a:cs typeface="Trebuchet MS"/>
              <a:sym typeface="Trebuchet MS"/>
            </a:endParaRPr>
          </a:p>
          <a:p>
            <a:pPr indent="-228600" lvl="0" marL="228600" rtl="0" algn="just">
              <a:lnSpc>
                <a:spcPct val="90000"/>
              </a:lnSpc>
              <a:spcBef>
                <a:spcPts val="1000"/>
              </a:spcBef>
              <a:spcAft>
                <a:spcPts val="0"/>
              </a:spcAft>
              <a:buClr>
                <a:srgbClr val="212529"/>
              </a:buClr>
              <a:buSzPct val="100000"/>
              <a:buChar char="•"/>
            </a:pPr>
            <a:r>
              <a:rPr b="1" i="0" lang="en-US">
                <a:solidFill>
                  <a:srgbClr val="212529"/>
                </a:solidFill>
                <a:latin typeface="Trebuchet MS"/>
                <a:ea typeface="Trebuchet MS"/>
                <a:cs typeface="Trebuchet MS"/>
                <a:sym typeface="Trebuchet MS"/>
              </a:rPr>
              <a:t>Grid/Matrix Heat Map:</a:t>
            </a:r>
            <a:r>
              <a:rPr b="0" i="0" lang="en-US">
                <a:solidFill>
                  <a:srgbClr val="212529"/>
                </a:solidFill>
                <a:latin typeface="Trebuchet MS"/>
                <a:ea typeface="Trebuchet MS"/>
                <a:cs typeface="Trebuchet MS"/>
                <a:sym typeface="Trebuchet MS"/>
              </a:rPr>
              <a:t> This type of heat map displays the magnitude of a phenomenon using a two-dimensional matrix. Columns and Rows categorize a cell (the location) and the cell’s color code defines the phenomenon’s value intensity.</a:t>
            </a:r>
            <a:endParaRPr/>
          </a:p>
          <a:p>
            <a:pPr indent="-87629" lvl="0" marL="228600" rtl="0" algn="l">
              <a:lnSpc>
                <a:spcPct val="90000"/>
              </a:lnSpc>
              <a:spcBef>
                <a:spcPts val="1000"/>
              </a:spcBef>
              <a:spcAft>
                <a:spcPts val="0"/>
              </a:spcAft>
              <a:buClr>
                <a:schemeClr val="lt1"/>
              </a:buClr>
              <a:buSzPct val="100000"/>
              <a:buNone/>
            </a:pPr>
            <a:r>
              <a:t/>
            </a:r>
            <a:endParaRPr>
              <a:latin typeface="Trebuchet MS"/>
              <a:ea typeface="Trebuchet MS"/>
              <a:cs typeface="Trebuchet MS"/>
              <a:sym typeface="Trebuchet MS"/>
            </a:endParaRPr>
          </a:p>
        </p:txBody>
      </p:sp>
      <p:sp>
        <p:nvSpPr>
          <p:cNvPr id="468" name="Google Shape;468;g3046d01e5de_0_71"/>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3046d01e5de_0_77"/>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Spatial Heat Map</a:t>
            </a:r>
            <a:endParaRPr/>
          </a:p>
        </p:txBody>
      </p:sp>
      <p:pic>
        <p:nvPicPr>
          <p:cNvPr id="474" name="Google Shape;474;g3046d01e5de_0_77"/>
          <p:cNvPicPr preferRelativeResize="0"/>
          <p:nvPr>
            <p:ph idx="1" type="body"/>
          </p:nvPr>
        </p:nvPicPr>
        <p:blipFill rotWithShape="1">
          <a:blip r:embed="rId3">
            <a:alphaModFix/>
          </a:blip>
          <a:srcRect b="0" l="0" r="0" t="0"/>
          <a:stretch/>
        </p:blipFill>
        <p:spPr>
          <a:xfrm>
            <a:off x="487400" y="2194560"/>
            <a:ext cx="5402400" cy="3038700"/>
          </a:xfrm>
          <a:prstGeom prst="rect">
            <a:avLst/>
          </a:prstGeom>
          <a:noFill/>
          <a:ln>
            <a:noFill/>
          </a:ln>
        </p:spPr>
      </p:pic>
      <p:pic>
        <p:nvPicPr>
          <p:cNvPr id="475" name="Google Shape;475;g3046d01e5de_0_77"/>
          <p:cNvPicPr preferRelativeResize="0"/>
          <p:nvPr>
            <p:ph idx="2" type="body"/>
          </p:nvPr>
        </p:nvPicPr>
        <p:blipFill rotWithShape="1">
          <a:blip r:embed="rId4">
            <a:alphaModFix/>
          </a:blip>
          <a:srcRect b="0" l="0" r="0" t="0"/>
          <a:stretch/>
        </p:blipFill>
        <p:spPr>
          <a:xfrm>
            <a:off x="5889785" y="2194560"/>
            <a:ext cx="5402400" cy="3038700"/>
          </a:xfrm>
          <a:prstGeom prst="rect">
            <a:avLst/>
          </a:prstGeom>
          <a:noFill/>
          <a:ln>
            <a:noFill/>
          </a:ln>
        </p:spPr>
      </p:pic>
      <p:sp>
        <p:nvSpPr>
          <p:cNvPr id="476" name="Google Shape;476;g3046d01e5de_0_77"/>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g3046d01e5de_0_84"/>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Matrix Heat Map</a:t>
            </a:r>
            <a:endParaRPr/>
          </a:p>
        </p:txBody>
      </p:sp>
      <p:sp>
        <p:nvSpPr>
          <p:cNvPr id="482" name="Google Shape;482;g3046d01e5de_0_84"/>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descr="Matrix heat map of sales performance " id="483" name="Google Shape;483;g3046d01e5de_0_84"/>
          <p:cNvPicPr preferRelativeResize="0"/>
          <p:nvPr>
            <p:ph idx="1" type="body"/>
          </p:nvPr>
        </p:nvPicPr>
        <p:blipFill rotWithShape="1">
          <a:blip r:embed="rId3">
            <a:alphaModFix/>
          </a:blip>
          <a:srcRect b="0" l="0" r="0" t="0"/>
          <a:stretch/>
        </p:blipFill>
        <p:spPr>
          <a:xfrm>
            <a:off x="1875129" y="1938766"/>
            <a:ext cx="7626600" cy="42900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g3046d01e5de_0_90"/>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Sample Example On Google Colab</a:t>
            </a:r>
            <a:endParaRPr/>
          </a:p>
        </p:txBody>
      </p:sp>
      <p:sp>
        <p:nvSpPr>
          <p:cNvPr id="489" name="Google Shape;489;g3046d01e5de_0_90"/>
          <p:cNvSpPr txBox="1"/>
          <p:nvPr>
            <p:ph idx="1" type="body"/>
          </p:nvPr>
        </p:nvSpPr>
        <p:spPr>
          <a:xfrm>
            <a:off x="680320" y="2336873"/>
            <a:ext cx="10475400" cy="3599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The Jupyter notebook will be shared on GoogleClassroom </a:t>
            </a:r>
            <a:endParaRPr/>
          </a:p>
          <a:p>
            <a:pPr indent="-76200" lvl="0" marL="228600" rtl="0" algn="l">
              <a:lnSpc>
                <a:spcPct val="90000"/>
              </a:lnSpc>
              <a:spcBef>
                <a:spcPts val="1000"/>
              </a:spcBef>
              <a:spcAft>
                <a:spcPts val="0"/>
              </a:spcAft>
              <a:buClr>
                <a:schemeClr val="lt1"/>
              </a:buClr>
              <a:buSzPts val="2400"/>
              <a:buNone/>
            </a:pPr>
            <a:r>
              <a:t/>
            </a:r>
            <a:endParaRPr/>
          </a:p>
        </p:txBody>
      </p:sp>
      <p:sp>
        <p:nvSpPr>
          <p:cNvPr id="490" name="Google Shape;490;g3046d01e5de_0_90"/>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
          <p:cNvSpPr txBox="1"/>
          <p:nvPr>
            <p:ph type="title"/>
          </p:nvPr>
        </p:nvSpPr>
        <p:spPr>
          <a:xfrm>
            <a:off x="308394" y="753227"/>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Data Cleaning – Identify and Remove Outliers</a:t>
            </a:r>
            <a:endParaRPr/>
          </a:p>
        </p:txBody>
      </p:sp>
      <p:sp>
        <p:nvSpPr>
          <p:cNvPr id="228" name="Google Shape;228;p4"/>
          <p:cNvSpPr txBox="1"/>
          <p:nvPr>
            <p:ph idx="2" type="body"/>
          </p:nvPr>
        </p:nvSpPr>
        <p:spPr>
          <a:xfrm>
            <a:off x="203200" y="2032000"/>
            <a:ext cx="11460480" cy="443992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sz="2000"/>
              <a:t>IQR (Inter Quartile Range)</a:t>
            </a:r>
            <a:endParaRPr/>
          </a:p>
          <a:p>
            <a:pPr indent="-228600" lvl="1" marL="685800" rtl="0" algn="l">
              <a:lnSpc>
                <a:spcPct val="90000"/>
              </a:lnSpc>
              <a:spcBef>
                <a:spcPts val="500"/>
              </a:spcBef>
              <a:spcAft>
                <a:spcPts val="0"/>
              </a:spcAft>
              <a:buClr>
                <a:schemeClr val="lt1"/>
              </a:buClr>
              <a:buSzPts val="1800"/>
              <a:buChar char="•"/>
            </a:pPr>
            <a:r>
              <a:rPr lang="en-US" sz="1800"/>
              <a:t>The quartiles of a data set divide the data set into the following four parts, each containing 25% of the data:</a:t>
            </a:r>
            <a:endParaRPr/>
          </a:p>
          <a:p>
            <a:pPr indent="-228600" lvl="1" marL="685800" rtl="0" algn="l">
              <a:lnSpc>
                <a:spcPct val="90000"/>
              </a:lnSpc>
              <a:spcBef>
                <a:spcPts val="500"/>
              </a:spcBef>
              <a:spcAft>
                <a:spcPts val="0"/>
              </a:spcAft>
              <a:buClr>
                <a:schemeClr val="lt1"/>
              </a:buClr>
              <a:buSzPts val="1800"/>
              <a:buChar char="•"/>
            </a:pPr>
            <a:r>
              <a:rPr lang="en-US" sz="1800"/>
              <a:t>The first quartile (Q1) is the 25th percentile</a:t>
            </a:r>
            <a:endParaRPr/>
          </a:p>
          <a:p>
            <a:pPr indent="-228600" lvl="1" marL="685800" rtl="0" algn="l">
              <a:lnSpc>
                <a:spcPct val="90000"/>
              </a:lnSpc>
              <a:spcBef>
                <a:spcPts val="500"/>
              </a:spcBef>
              <a:spcAft>
                <a:spcPts val="0"/>
              </a:spcAft>
              <a:buClr>
                <a:schemeClr val="lt1"/>
              </a:buClr>
              <a:buSzPts val="1800"/>
              <a:buChar char="•"/>
            </a:pPr>
            <a:r>
              <a:rPr lang="en-US" sz="1800"/>
              <a:t>The second quartile (Q2) is the 50th percentile, that is, the </a:t>
            </a:r>
            <a:r>
              <a:rPr b="1" i="1" lang="en-US" sz="1800"/>
              <a:t>median</a:t>
            </a:r>
            <a:r>
              <a:rPr lang="en-US" sz="1800"/>
              <a:t>.</a:t>
            </a:r>
            <a:endParaRPr/>
          </a:p>
          <a:p>
            <a:pPr indent="-228600" lvl="1" marL="685800" rtl="0" algn="l">
              <a:lnSpc>
                <a:spcPct val="90000"/>
              </a:lnSpc>
              <a:spcBef>
                <a:spcPts val="500"/>
              </a:spcBef>
              <a:spcAft>
                <a:spcPts val="0"/>
              </a:spcAft>
              <a:buClr>
                <a:schemeClr val="lt1"/>
              </a:buClr>
              <a:buSzPts val="1800"/>
              <a:buChar char="•"/>
            </a:pPr>
            <a:r>
              <a:rPr lang="en-US" sz="1800"/>
              <a:t>The third quartile (Q3) is the 75th percentile</a:t>
            </a:r>
            <a:endParaRPr/>
          </a:p>
          <a:p>
            <a:pPr indent="-228600" lvl="1" marL="685800" rtl="0" algn="l">
              <a:lnSpc>
                <a:spcPct val="90000"/>
              </a:lnSpc>
              <a:spcBef>
                <a:spcPts val="500"/>
              </a:spcBef>
              <a:spcAft>
                <a:spcPts val="0"/>
              </a:spcAft>
              <a:buClr>
                <a:schemeClr val="lt1"/>
              </a:buClr>
              <a:buSzPts val="1800"/>
              <a:buChar char="•"/>
            </a:pPr>
            <a:r>
              <a:rPr lang="en-US" sz="1800"/>
              <a:t>The IQR is a measure of variability, much more robust than the SD may be interpreted to represent the spread of the middle 50% of the data</a:t>
            </a:r>
            <a:endParaRPr/>
          </a:p>
          <a:p>
            <a:pPr indent="-228600" lvl="2" marL="1143000" rtl="0" algn="l">
              <a:lnSpc>
                <a:spcPct val="90000"/>
              </a:lnSpc>
              <a:spcBef>
                <a:spcPts val="500"/>
              </a:spcBef>
              <a:spcAft>
                <a:spcPts val="0"/>
              </a:spcAft>
              <a:buClr>
                <a:schemeClr val="lt1"/>
              </a:buClr>
              <a:buSzPts val="2000"/>
              <a:buChar char="•"/>
            </a:pPr>
            <a:r>
              <a:rPr b="1" lang="en-US" sz="2000"/>
              <a:t>IQR = Q3 − Q1   </a:t>
            </a:r>
            <a:endParaRPr/>
          </a:p>
          <a:p>
            <a:pPr indent="-228600" lvl="0" marL="228600" rtl="0" algn="l">
              <a:lnSpc>
                <a:spcPct val="90000"/>
              </a:lnSpc>
              <a:spcBef>
                <a:spcPts val="1000"/>
              </a:spcBef>
              <a:spcAft>
                <a:spcPts val="0"/>
              </a:spcAft>
              <a:buClr>
                <a:schemeClr val="lt1"/>
              </a:buClr>
              <a:buSzPts val="1800"/>
              <a:buChar char="•"/>
            </a:pPr>
            <a:r>
              <a:rPr lang="en-US" sz="1800"/>
              <a:t>A data value is an outlier if:</a:t>
            </a:r>
            <a:endParaRPr/>
          </a:p>
          <a:p>
            <a:pPr indent="-228600" lvl="1" marL="685800" rtl="0" algn="l">
              <a:lnSpc>
                <a:spcPct val="90000"/>
              </a:lnSpc>
              <a:spcBef>
                <a:spcPts val="500"/>
              </a:spcBef>
              <a:spcAft>
                <a:spcPts val="0"/>
              </a:spcAft>
              <a:buClr>
                <a:schemeClr val="lt1"/>
              </a:buClr>
              <a:buSzPts val="1600"/>
              <a:buChar char="•"/>
            </a:pPr>
            <a:r>
              <a:rPr lang="en-US" sz="1600"/>
              <a:t>it is located 1.5(IQR) below the first quartile Q1  i.e., Q1-(1.5*IQR), or </a:t>
            </a:r>
            <a:endParaRPr/>
          </a:p>
          <a:p>
            <a:pPr indent="-228600" lvl="1" marL="685800" rtl="0" algn="l">
              <a:lnSpc>
                <a:spcPct val="90000"/>
              </a:lnSpc>
              <a:spcBef>
                <a:spcPts val="500"/>
              </a:spcBef>
              <a:spcAft>
                <a:spcPts val="0"/>
              </a:spcAft>
              <a:buClr>
                <a:schemeClr val="lt1"/>
              </a:buClr>
              <a:buSzPts val="1600"/>
              <a:buChar char="•"/>
            </a:pPr>
            <a:r>
              <a:rPr lang="en-US" sz="1600"/>
              <a:t>it is located 1.5(IQR) above the third quartile Q3 i.e., Q3+(1.5*IQR)</a:t>
            </a:r>
            <a:endParaRPr/>
          </a:p>
        </p:txBody>
      </p:sp>
      <p:sp>
        <p:nvSpPr>
          <p:cNvPr id="229" name="Google Shape;229;p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5"/>
          <p:cNvSpPr txBox="1"/>
          <p:nvPr>
            <p:ph idx="1" type="body"/>
          </p:nvPr>
        </p:nvSpPr>
        <p:spPr>
          <a:xfrm>
            <a:off x="680319" y="2336872"/>
            <a:ext cx="10432329" cy="4175687"/>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lt1"/>
              </a:buClr>
              <a:buSzPct val="100000"/>
              <a:buChar char="•"/>
            </a:pPr>
            <a:r>
              <a:rPr b="0" i="0" lang="en-US">
                <a:latin typeface="Arial"/>
                <a:ea typeface="Arial"/>
                <a:cs typeface="Arial"/>
                <a:sym typeface="Arial"/>
              </a:rPr>
              <a:t>Suppose you have a dataset of exam scores: [65, 72, 75, 78, 80, 81, 82, 85, 90, 110].</a:t>
            </a:r>
            <a:endParaRPr/>
          </a:p>
          <a:p>
            <a:pPr indent="-228600" lvl="0" marL="228600" rtl="0" algn="l">
              <a:lnSpc>
                <a:spcPct val="90000"/>
              </a:lnSpc>
              <a:spcBef>
                <a:spcPts val="1000"/>
              </a:spcBef>
              <a:spcAft>
                <a:spcPts val="0"/>
              </a:spcAft>
              <a:buClr>
                <a:schemeClr val="lt1"/>
              </a:buClr>
              <a:buSzPct val="100000"/>
              <a:buFont typeface="Trebuchet MS"/>
              <a:buAutoNum type="arabicPeriod"/>
            </a:pPr>
            <a:r>
              <a:rPr b="0" i="0" lang="en-US">
                <a:latin typeface="Arial"/>
                <a:ea typeface="Arial"/>
                <a:cs typeface="Arial"/>
                <a:sym typeface="Arial"/>
              </a:rPr>
              <a:t>Calculate Quartiles:</a:t>
            </a:r>
            <a:endParaRPr/>
          </a:p>
          <a:p>
            <a:pPr indent="-285750" lvl="1" marL="742950" rtl="0" algn="l">
              <a:lnSpc>
                <a:spcPct val="90000"/>
              </a:lnSpc>
              <a:spcBef>
                <a:spcPts val="500"/>
              </a:spcBef>
              <a:spcAft>
                <a:spcPts val="0"/>
              </a:spcAft>
              <a:buClr>
                <a:schemeClr val="lt1"/>
              </a:buClr>
              <a:buSzPct val="100000"/>
              <a:buFont typeface="Trebuchet MS"/>
              <a:buAutoNum type="arabicPeriod"/>
            </a:pPr>
            <a:r>
              <a:rPr b="0" i="0" lang="en-US">
                <a:latin typeface="Arial"/>
                <a:ea typeface="Arial"/>
                <a:cs typeface="Arial"/>
                <a:sym typeface="Arial"/>
              </a:rPr>
              <a:t>Q1 = 75 (since it's the 25th percentile)</a:t>
            </a:r>
            <a:endParaRPr/>
          </a:p>
          <a:p>
            <a:pPr indent="-285750" lvl="1" marL="742950" rtl="0" algn="l">
              <a:lnSpc>
                <a:spcPct val="90000"/>
              </a:lnSpc>
              <a:spcBef>
                <a:spcPts val="500"/>
              </a:spcBef>
              <a:spcAft>
                <a:spcPts val="0"/>
              </a:spcAft>
              <a:buClr>
                <a:schemeClr val="lt1"/>
              </a:buClr>
              <a:buSzPct val="100000"/>
              <a:buFont typeface="Trebuchet MS"/>
              <a:buAutoNum type="arabicPeriod"/>
            </a:pPr>
            <a:r>
              <a:rPr b="0" i="0" lang="en-US">
                <a:latin typeface="Arial"/>
                <a:ea typeface="Arial"/>
                <a:cs typeface="Arial"/>
                <a:sym typeface="Arial"/>
              </a:rPr>
              <a:t>Q3 = 85 (since it's the 75th percentile)</a:t>
            </a:r>
            <a:endParaRPr/>
          </a:p>
          <a:p>
            <a:pPr indent="-228600" lvl="0" marL="228600" rtl="0" algn="l">
              <a:lnSpc>
                <a:spcPct val="90000"/>
              </a:lnSpc>
              <a:spcBef>
                <a:spcPts val="1000"/>
              </a:spcBef>
              <a:spcAft>
                <a:spcPts val="0"/>
              </a:spcAft>
              <a:buClr>
                <a:schemeClr val="lt1"/>
              </a:buClr>
              <a:buSzPct val="100000"/>
              <a:buFont typeface="Trebuchet MS"/>
              <a:buAutoNum type="arabicPeriod"/>
            </a:pPr>
            <a:r>
              <a:rPr b="0" i="0" lang="en-US">
                <a:latin typeface="Arial"/>
                <a:ea typeface="Arial"/>
                <a:cs typeface="Arial"/>
                <a:sym typeface="Arial"/>
              </a:rPr>
              <a:t>Calculate IQR:</a:t>
            </a:r>
            <a:endParaRPr/>
          </a:p>
          <a:p>
            <a:pPr indent="-285750" lvl="1" marL="742950" rtl="0" algn="l">
              <a:lnSpc>
                <a:spcPct val="90000"/>
              </a:lnSpc>
              <a:spcBef>
                <a:spcPts val="500"/>
              </a:spcBef>
              <a:spcAft>
                <a:spcPts val="0"/>
              </a:spcAft>
              <a:buClr>
                <a:schemeClr val="lt1"/>
              </a:buClr>
              <a:buSzPct val="100000"/>
              <a:buFont typeface="Trebuchet MS"/>
              <a:buAutoNum type="arabicPeriod"/>
            </a:pPr>
            <a:r>
              <a:rPr b="0" i="0" lang="en-US">
                <a:latin typeface="Arial"/>
                <a:ea typeface="Arial"/>
                <a:cs typeface="Arial"/>
                <a:sym typeface="Arial"/>
              </a:rPr>
              <a:t>IQR = Q3 - Q1 = 85 - 75 = 10.</a:t>
            </a:r>
            <a:endParaRPr/>
          </a:p>
          <a:p>
            <a:pPr indent="-228600" lvl="0" marL="228600" rtl="0" algn="l">
              <a:lnSpc>
                <a:spcPct val="90000"/>
              </a:lnSpc>
              <a:spcBef>
                <a:spcPts val="1000"/>
              </a:spcBef>
              <a:spcAft>
                <a:spcPts val="0"/>
              </a:spcAft>
              <a:buClr>
                <a:schemeClr val="lt1"/>
              </a:buClr>
              <a:buSzPct val="100000"/>
              <a:buFont typeface="Trebuchet MS"/>
              <a:buAutoNum type="arabicPeriod"/>
            </a:pPr>
            <a:r>
              <a:rPr b="0" i="0" lang="en-US">
                <a:latin typeface="Arial"/>
                <a:ea typeface="Arial"/>
                <a:cs typeface="Arial"/>
                <a:sym typeface="Arial"/>
              </a:rPr>
              <a:t>Define a Threshold:</a:t>
            </a:r>
            <a:endParaRPr/>
          </a:p>
          <a:p>
            <a:pPr indent="-285750" lvl="1" marL="742950" rtl="0" algn="l">
              <a:lnSpc>
                <a:spcPct val="90000"/>
              </a:lnSpc>
              <a:spcBef>
                <a:spcPts val="500"/>
              </a:spcBef>
              <a:spcAft>
                <a:spcPts val="0"/>
              </a:spcAft>
              <a:buClr>
                <a:schemeClr val="lt1"/>
              </a:buClr>
              <a:buSzPct val="100000"/>
              <a:buFont typeface="Trebuchet MS"/>
              <a:buAutoNum type="arabicPeriod"/>
            </a:pPr>
            <a:r>
              <a:rPr b="0" i="0" lang="en-US">
                <a:latin typeface="Arial"/>
                <a:ea typeface="Arial"/>
                <a:cs typeface="Arial"/>
                <a:sym typeface="Arial"/>
              </a:rPr>
              <a:t>Threshold = 1.5 * IQR = 1.5 * 10 = 15.</a:t>
            </a:r>
            <a:endParaRPr/>
          </a:p>
          <a:p>
            <a:pPr indent="-228600" lvl="0" marL="228600" rtl="0" algn="l">
              <a:lnSpc>
                <a:spcPct val="90000"/>
              </a:lnSpc>
              <a:spcBef>
                <a:spcPts val="1000"/>
              </a:spcBef>
              <a:spcAft>
                <a:spcPts val="0"/>
              </a:spcAft>
              <a:buClr>
                <a:schemeClr val="lt1"/>
              </a:buClr>
              <a:buSzPct val="100000"/>
              <a:buFont typeface="Trebuchet MS"/>
              <a:buAutoNum type="arabicPeriod"/>
            </a:pPr>
            <a:r>
              <a:rPr b="0" i="0" lang="en-US">
                <a:latin typeface="Arial"/>
                <a:ea typeface="Arial"/>
                <a:cs typeface="Arial"/>
                <a:sym typeface="Arial"/>
              </a:rPr>
              <a:t>Identify Outliers:</a:t>
            </a:r>
            <a:endParaRPr/>
          </a:p>
          <a:p>
            <a:pPr indent="-285750" lvl="1" marL="742950" rtl="0" algn="l">
              <a:lnSpc>
                <a:spcPct val="90000"/>
              </a:lnSpc>
              <a:spcBef>
                <a:spcPts val="500"/>
              </a:spcBef>
              <a:spcAft>
                <a:spcPts val="0"/>
              </a:spcAft>
              <a:buClr>
                <a:schemeClr val="lt1"/>
              </a:buClr>
              <a:buSzPct val="100000"/>
              <a:buFont typeface="Trebuchet MS"/>
              <a:buAutoNum type="arabicPeriod"/>
            </a:pPr>
            <a:r>
              <a:rPr b="0" i="0" lang="en-US">
                <a:latin typeface="Arial"/>
                <a:ea typeface="Arial"/>
                <a:cs typeface="Arial"/>
                <a:sym typeface="Arial"/>
              </a:rPr>
              <a:t>Any data point below Q1 - Threshold = 75 - 15 = 60 or above Q3 + Threshold = 85 + 15 = 100 is considered an outlier.</a:t>
            </a:r>
            <a:endParaRPr/>
          </a:p>
          <a:p>
            <a:pPr indent="-228600" lvl="0" marL="228600" rtl="0" algn="l">
              <a:lnSpc>
                <a:spcPct val="90000"/>
              </a:lnSpc>
              <a:spcBef>
                <a:spcPts val="1000"/>
              </a:spcBef>
              <a:spcAft>
                <a:spcPts val="0"/>
              </a:spcAft>
              <a:buClr>
                <a:schemeClr val="lt1"/>
              </a:buClr>
              <a:buSzPct val="100000"/>
              <a:buChar char="•"/>
            </a:pPr>
            <a:r>
              <a:rPr b="0" i="0" lang="en-US">
                <a:latin typeface="Arial"/>
                <a:ea typeface="Arial"/>
                <a:cs typeface="Arial"/>
                <a:sym typeface="Arial"/>
              </a:rPr>
              <a:t>In this example, the data point 110 is above the upper threshold and is therefore considered as an outlier.</a:t>
            </a:r>
            <a:endParaRPr/>
          </a:p>
          <a:p>
            <a:pPr indent="-87629" lvl="0" marL="228600" rtl="0" algn="l">
              <a:lnSpc>
                <a:spcPct val="90000"/>
              </a:lnSpc>
              <a:spcBef>
                <a:spcPts val="1000"/>
              </a:spcBef>
              <a:spcAft>
                <a:spcPts val="0"/>
              </a:spcAft>
              <a:buClr>
                <a:schemeClr val="lt1"/>
              </a:buClr>
              <a:buSzPct val="100000"/>
              <a:buNone/>
            </a:pPr>
            <a:r>
              <a:t/>
            </a:r>
            <a:endParaRPr/>
          </a:p>
        </p:txBody>
      </p:sp>
      <p:sp>
        <p:nvSpPr>
          <p:cNvPr id="236" name="Google Shape;236;p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37" name="Google Shape;237;p5"/>
          <p:cNvSpPr txBox="1"/>
          <p:nvPr>
            <p:ph type="title"/>
          </p:nvPr>
        </p:nvSpPr>
        <p:spPr>
          <a:xfrm>
            <a:off x="681038" y="752475"/>
            <a:ext cx="9613900" cy="10810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Data Cleaning – Identify and Remove Outliers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Data Integration</a:t>
            </a:r>
            <a:endParaRPr/>
          </a:p>
        </p:txBody>
      </p:sp>
      <p:sp>
        <p:nvSpPr>
          <p:cNvPr id="243" name="Google Shape;243;p12"/>
          <p:cNvSpPr txBox="1"/>
          <p:nvPr>
            <p:ph idx="1" type="body"/>
          </p:nvPr>
        </p:nvSpPr>
        <p:spPr>
          <a:xfrm>
            <a:off x="680319" y="2336872"/>
            <a:ext cx="10049136" cy="3767899"/>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130000"/>
              </a:lnSpc>
              <a:spcBef>
                <a:spcPts val="0"/>
              </a:spcBef>
              <a:spcAft>
                <a:spcPts val="0"/>
              </a:spcAft>
              <a:buClr>
                <a:schemeClr val="lt1"/>
              </a:buClr>
              <a:buSzPct val="100000"/>
              <a:buChar char="•"/>
            </a:pPr>
            <a:r>
              <a:rPr lang="en-US" sz="3600"/>
              <a:t>Data integration is combining data from sources/systems to form a data store</a:t>
            </a:r>
            <a:endParaRPr/>
          </a:p>
          <a:p>
            <a:pPr indent="-228600" lvl="0" marL="228600" rtl="0" algn="l">
              <a:lnSpc>
                <a:spcPct val="130000"/>
              </a:lnSpc>
              <a:spcBef>
                <a:spcPts val="1000"/>
              </a:spcBef>
              <a:spcAft>
                <a:spcPts val="0"/>
              </a:spcAft>
              <a:buClr>
                <a:srgbClr val="4E1B06"/>
              </a:buClr>
              <a:buSzPct val="100000"/>
              <a:buChar char="•"/>
            </a:pPr>
            <a:r>
              <a:rPr b="1" lang="en-US" sz="3600">
                <a:solidFill>
                  <a:srgbClr val="4E1B06"/>
                </a:solidFill>
              </a:rPr>
              <a:t>Issues in Data Integration:</a:t>
            </a:r>
            <a:endParaRPr/>
          </a:p>
          <a:p>
            <a:pPr indent="-228631" lvl="1" marL="685800" rtl="0" algn="l">
              <a:lnSpc>
                <a:spcPct val="130000"/>
              </a:lnSpc>
              <a:spcBef>
                <a:spcPts val="500"/>
              </a:spcBef>
              <a:spcAft>
                <a:spcPts val="0"/>
              </a:spcAft>
              <a:buClr>
                <a:schemeClr val="lt1"/>
              </a:buClr>
              <a:buSzPct val="100000"/>
              <a:buChar char="•"/>
            </a:pPr>
            <a:r>
              <a:rPr lang="en-US" sz="2900"/>
              <a:t>Schema Integration</a:t>
            </a:r>
            <a:endParaRPr/>
          </a:p>
          <a:p>
            <a:pPr indent="-228600" lvl="2" marL="1143000" rtl="0" algn="l">
              <a:lnSpc>
                <a:spcPct val="130000"/>
              </a:lnSpc>
              <a:spcBef>
                <a:spcPts val="500"/>
              </a:spcBef>
              <a:spcAft>
                <a:spcPts val="0"/>
              </a:spcAft>
              <a:buClr>
                <a:schemeClr val="lt1"/>
              </a:buClr>
              <a:buSzPct val="100000"/>
              <a:buChar char="•"/>
            </a:pPr>
            <a:r>
              <a:rPr lang="en-US" sz="3000"/>
              <a:t>Integrate metadata from different sources</a:t>
            </a:r>
            <a:endParaRPr sz="2900"/>
          </a:p>
          <a:p>
            <a:pPr indent="-228600" lvl="1" marL="685800" rtl="0" algn="l">
              <a:lnSpc>
                <a:spcPct val="130000"/>
              </a:lnSpc>
              <a:spcBef>
                <a:spcPts val="500"/>
              </a:spcBef>
              <a:spcAft>
                <a:spcPts val="0"/>
              </a:spcAft>
              <a:buClr>
                <a:schemeClr val="lt1"/>
              </a:buClr>
              <a:buSzPct val="100000"/>
              <a:buChar char="•"/>
            </a:pPr>
            <a:r>
              <a:rPr lang="en-US" sz="3000"/>
              <a:t>Detecting and resolving data value conflicts</a:t>
            </a:r>
            <a:endParaRPr/>
          </a:p>
          <a:p>
            <a:pPr indent="-228600" lvl="2" marL="1143000" rtl="0" algn="l">
              <a:lnSpc>
                <a:spcPct val="130000"/>
              </a:lnSpc>
              <a:spcBef>
                <a:spcPts val="500"/>
              </a:spcBef>
              <a:spcAft>
                <a:spcPts val="0"/>
              </a:spcAft>
              <a:buClr>
                <a:schemeClr val="lt1"/>
              </a:buClr>
              <a:buSzPct val="100000"/>
              <a:buChar char="•"/>
            </a:pPr>
            <a:r>
              <a:rPr lang="en-US" sz="3000"/>
              <a:t>For the same real world entity, attribute values from different sources are different </a:t>
            </a:r>
            <a:r>
              <a:rPr lang="en-US" sz="3200"/>
              <a:t>e.g.,  different representations, different scales, e.g., metric vs. British units</a:t>
            </a:r>
            <a:endParaRPr/>
          </a:p>
          <a:p>
            <a:pPr indent="-113537" lvl="1" marL="685800" rtl="0" algn="l">
              <a:lnSpc>
                <a:spcPct val="130000"/>
              </a:lnSpc>
              <a:spcBef>
                <a:spcPts val="500"/>
              </a:spcBef>
              <a:spcAft>
                <a:spcPts val="0"/>
              </a:spcAft>
              <a:buClr>
                <a:schemeClr val="lt1"/>
              </a:buClr>
              <a:buSzPct val="100000"/>
              <a:buNone/>
            </a:pPr>
            <a:r>
              <a:t/>
            </a:r>
            <a:endParaRPr sz="2900"/>
          </a:p>
          <a:p>
            <a:pPr indent="-113537" lvl="1" marL="685800" rtl="0" algn="l">
              <a:lnSpc>
                <a:spcPct val="130000"/>
              </a:lnSpc>
              <a:spcBef>
                <a:spcPts val="500"/>
              </a:spcBef>
              <a:spcAft>
                <a:spcPts val="0"/>
              </a:spcAft>
              <a:buClr>
                <a:schemeClr val="lt1"/>
              </a:buClr>
              <a:buSzPct val="100000"/>
              <a:buNone/>
            </a:pPr>
            <a:r>
              <a:t/>
            </a:r>
            <a:endParaRPr sz="2900">
              <a:solidFill>
                <a:schemeClr val="hlink"/>
              </a:solidFill>
            </a:endParaRPr>
          </a:p>
          <a:p>
            <a:pPr indent="-133350" lvl="0" marL="228600" rtl="0" algn="l">
              <a:lnSpc>
                <a:spcPct val="90000"/>
              </a:lnSpc>
              <a:spcBef>
                <a:spcPts val="1000"/>
              </a:spcBef>
              <a:spcAft>
                <a:spcPts val="0"/>
              </a:spcAft>
              <a:buClr>
                <a:schemeClr val="lt1"/>
              </a:buClr>
              <a:buSzPct val="100000"/>
              <a:buNone/>
            </a:pPr>
            <a:r>
              <a:t/>
            </a:r>
            <a:endParaRPr/>
          </a:p>
        </p:txBody>
      </p:sp>
      <p:sp>
        <p:nvSpPr>
          <p:cNvPr id="244" name="Google Shape;244;p1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Data Integration</a:t>
            </a:r>
            <a:endParaRPr/>
          </a:p>
        </p:txBody>
      </p:sp>
      <p:sp>
        <p:nvSpPr>
          <p:cNvPr id="250" name="Google Shape;250;p13"/>
          <p:cNvSpPr txBox="1"/>
          <p:nvPr>
            <p:ph idx="1" type="body"/>
          </p:nvPr>
        </p:nvSpPr>
        <p:spPr>
          <a:xfrm>
            <a:off x="680320" y="2336872"/>
            <a:ext cx="10404240" cy="3767899"/>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120000"/>
              </a:lnSpc>
              <a:spcBef>
                <a:spcPts val="0"/>
              </a:spcBef>
              <a:spcAft>
                <a:spcPts val="0"/>
              </a:spcAft>
              <a:buClr>
                <a:schemeClr val="lt1"/>
              </a:buClr>
              <a:buSzPct val="100000"/>
              <a:buChar char="•"/>
            </a:pPr>
            <a:r>
              <a:rPr b="1" lang="en-US" sz="3000"/>
              <a:t>Redundancy</a:t>
            </a:r>
            <a:endParaRPr/>
          </a:p>
          <a:p>
            <a:pPr indent="-109537" lvl="0" marL="228600" rtl="0" algn="l">
              <a:lnSpc>
                <a:spcPct val="120000"/>
              </a:lnSpc>
              <a:spcBef>
                <a:spcPts val="1000"/>
              </a:spcBef>
              <a:spcAft>
                <a:spcPts val="0"/>
              </a:spcAft>
              <a:buClr>
                <a:schemeClr val="lt1"/>
              </a:buClr>
              <a:buSzPct val="100000"/>
              <a:buNone/>
            </a:pPr>
            <a:r>
              <a:t/>
            </a:r>
            <a:endParaRPr b="1" sz="3000"/>
          </a:p>
          <a:p>
            <a:pPr indent="-228600" lvl="1" marL="685800" rtl="0" algn="l">
              <a:lnSpc>
                <a:spcPct val="120000"/>
              </a:lnSpc>
              <a:spcBef>
                <a:spcPts val="500"/>
              </a:spcBef>
              <a:spcAft>
                <a:spcPts val="0"/>
              </a:spcAft>
              <a:buClr>
                <a:schemeClr val="lt1"/>
              </a:buClr>
              <a:buSzPct val="100000"/>
              <a:buChar char="•"/>
            </a:pPr>
            <a:r>
              <a:rPr b="1" i="1" lang="en-US" sz="2800"/>
              <a:t>Redundant data </a:t>
            </a:r>
            <a:r>
              <a:rPr lang="en-US" sz="2800"/>
              <a:t>occur often when integration of multiple databases</a:t>
            </a:r>
            <a:endParaRPr/>
          </a:p>
          <a:p>
            <a:pPr indent="-228600" lvl="2" marL="1143000" rtl="0" algn="l">
              <a:lnSpc>
                <a:spcPct val="120000"/>
              </a:lnSpc>
              <a:spcBef>
                <a:spcPts val="500"/>
              </a:spcBef>
              <a:spcAft>
                <a:spcPts val="0"/>
              </a:spcAft>
              <a:buClr>
                <a:schemeClr val="lt1"/>
              </a:buClr>
              <a:buSzPct val="100000"/>
              <a:buChar char="•"/>
            </a:pPr>
            <a:r>
              <a:rPr i="1" lang="en-US" sz="2800"/>
              <a:t>Object identification</a:t>
            </a:r>
            <a:r>
              <a:rPr lang="en-US" sz="2800"/>
              <a:t>:  The same attribute or object may have different names in different databases</a:t>
            </a:r>
            <a:endParaRPr/>
          </a:p>
          <a:p>
            <a:pPr indent="-228600" lvl="2" marL="1143000" rtl="0" algn="l">
              <a:lnSpc>
                <a:spcPct val="120000"/>
              </a:lnSpc>
              <a:spcBef>
                <a:spcPts val="500"/>
              </a:spcBef>
              <a:spcAft>
                <a:spcPts val="0"/>
              </a:spcAft>
              <a:buClr>
                <a:schemeClr val="lt1"/>
              </a:buClr>
              <a:buSzPct val="100000"/>
              <a:buChar char="•"/>
            </a:pPr>
            <a:r>
              <a:rPr i="1" lang="en-US" sz="2800"/>
              <a:t>Derivable data:</a:t>
            </a:r>
            <a:r>
              <a:rPr lang="en-US" sz="2800"/>
              <a:t> One attribute may be a “derived” attribute in another table, e.g., annual revenue </a:t>
            </a:r>
            <a:endParaRPr/>
          </a:p>
          <a:p>
            <a:pPr indent="-228600" lvl="1" marL="685800" rtl="0" algn="l">
              <a:lnSpc>
                <a:spcPct val="120000"/>
              </a:lnSpc>
              <a:spcBef>
                <a:spcPts val="500"/>
              </a:spcBef>
              <a:spcAft>
                <a:spcPts val="0"/>
              </a:spcAft>
              <a:buClr>
                <a:schemeClr val="folHlink"/>
              </a:buClr>
              <a:buSzPct val="100000"/>
              <a:buChar char="•"/>
            </a:pPr>
            <a:r>
              <a:rPr lang="en-US" sz="2800">
                <a:solidFill>
                  <a:schemeClr val="folHlink"/>
                </a:solidFill>
              </a:rPr>
              <a:t>Redundant attributes may be able to be detected by </a:t>
            </a:r>
            <a:r>
              <a:rPr i="1" lang="en-US" sz="2800">
                <a:solidFill>
                  <a:schemeClr val="folHlink"/>
                </a:solidFill>
              </a:rPr>
              <a:t>correlation analysis </a:t>
            </a:r>
            <a:r>
              <a:rPr lang="en-US" sz="2800">
                <a:solidFill>
                  <a:schemeClr val="folHlink"/>
                </a:solidFill>
              </a:rPr>
              <a:t>and</a:t>
            </a:r>
            <a:r>
              <a:rPr i="1" lang="en-US" sz="2800">
                <a:solidFill>
                  <a:schemeClr val="folHlink"/>
                </a:solidFill>
              </a:rPr>
              <a:t> covariance analysis</a:t>
            </a:r>
            <a:endParaRPr sz="2800"/>
          </a:p>
          <a:p>
            <a:pPr indent="-228600" lvl="1" marL="685800" rtl="0" algn="l">
              <a:lnSpc>
                <a:spcPct val="120000"/>
              </a:lnSpc>
              <a:spcBef>
                <a:spcPts val="500"/>
              </a:spcBef>
              <a:spcAft>
                <a:spcPts val="0"/>
              </a:spcAft>
              <a:buClr>
                <a:schemeClr val="lt1"/>
              </a:buClr>
              <a:buSzPct val="100000"/>
              <a:buChar char="•"/>
            </a:pPr>
            <a:r>
              <a:rPr lang="en-US" sz="2800"/>
              <a:t>Careful integration of the data from multiple sources may help reduce/avoid redundancies and inconsistencies and improve mining speed and quality</a:t>
            </a:r>
            <a:endParaRPr/>
          </a:p>
          <a:p>
            <a:pPr indent="-133350" lvl="0" marL="228600" rtl="0" algn="l">
              <a:lnSpc>
                <a:spcPct val="90000"/>
              </a:lnSpc>
              <a:spcBef>
                <a:spcPts val="1000"/>
              </a:spcBef>
              <a:spcAft>
                <a:spcPts val="0"/>
              </a:spcAft>
              <a:buClr>
                <a:schemeClr val="lt1"/>
              </a:buClr>
              <a:buSzPct val="100000"/>
              <a:buNone/>
            </a:pPr>
            <a:r>
              <a:t/>
            </a:r>
            <a:endParaRPr/>
          </a:p>
        </p:txBody>
      </p:sp>
      <p:sp>
        <p:nvSpPr>
          <p:cNvPr id="251" name="Google Shape;251;p1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Data Integration</a:t>
            </a:r>
            <a:endParaRPr/>
          </a:p>
        </p:txBody>
      </p:sp>
      <p:sp>
        <p:nvSpPr>
          <p:cNvPr id="257" name="Google Shape;257;p15"/>
          <p:cNvSpPr txBox="1"/>
          <p:nvPr>
            <p:ph idx="1" type="body"/>
          </p:nvPr>
        </p:nvSpPr>
        <p:spPr>
          <a:xfrm>
            <a:off x="680319" y="2054710"/>
            <a:ext cx="10668999" cy="4346089"/>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90000"/>
              </a:lnSpc>
              <a:spcBef>
                <a:spcPts val="0"/>
              </a:spcBef>
              <a:spcAft>
                <a:spcPts val="0"/>
              </a:spcAft>
              <a:buClr>
                <a:schemeClr val="lt1"/>
              </a:buClr>
              <a:buSzPct val="100000"/>
              <a:buNone/>
            </a:pPr>
            <a:r>
              <a:rPr lang="en-US" sz="3000"/>
              <a:t>Correlation Analysis </a:t>
            </a:r>
            <a:endParaRPr/>
          </a:p>
          <a:p>
            <a:pPr indent="-228600" lvl="0" marL="228600" rtl="0" algn="l">
              <a:lnSpc>
                <a:spcPct val="110000"/>
              </a:lnSpc>
              <a:spcBef>
                <a:spcPts val="1000"/>
              </a:spcBef>
              <a:spcAft>
                <a:spcPts val="0"/>
              </a:spcAft>
              <a:buClr>
                <a:schemeClr val="lt1"/>
              </a:buClr>
              <a:buSzPct val="100000"/>
              <a:buChar char="•"/>
            </a:pPr>
            <a:r>
              <a:rPr lang="en-US" sz="2400"/>
              <a:t>Correlation coefficient (also called </a:t>
            </a:r>
            <a:r>
              <a:rPr lang="en-US" sz="2400">
                <a:solidFill>
                  <a:schemeClr val="folHlink"/>
                </a:solidFill>
              </a:rPr>
              <a:t>Pearson’s product moment coefficient</a:t>
            </a:r>
            <a:r>
              <a:rPr lang="en-US" sz="2400"/>
              <a:t>)</a:t>
            </a:r>
            <a:endParaRPr/>
          </a:p>
          <a:p>
            <a:pPr indent="-99060" lvl="0" marL="228600" rtl="0" algn="l">
              <a:lnSpc>
                <a:spcPct val="110000"/>
              </a:lnSpc>
              <a:spcBef>
                <a:spcPts val="1000"/>
              </a:spcBef>
              <a:spcAft>
                <a:spcPts val="0"/>
              </a:spcAft>
              <a:buClr>
                <a:schemeClr val="lt1"/>
              </a:buClr>
              <a:buSzPct val="100000"/>
              <a:buNone/>
            </a:pPr>
            <a:r>
              <a:t/>
            </a:r>
            <a:endParaRPr sz="2400"/>
          </a:p>
          <a:p>
            <a:pPr indent="-99060" lvl="0" marL="228600" rtl="0" algn="l">
              <a:lnSpc>
                <a:spcPct val="110000"/>
              </a:lnSpc>
              <a:spcBef>
                <a:spcPts val="1000"/>
              </a:spcBef>
              <a:spcAft>
                <a:spcPts val="0"/>
              </a:spcAft>
              <a:buClr>
                <a:schemeClr val="lt1"/>
              </a:buClr>
              <a:buSzPct val="100000"/>
              <a:buNone/>
            </a:pPr>
            <a:r>
              <a:t/>
            </a:r>
            <a:endParaRPr sz="2400"/>
          </a:p>
          <a:p>
            <a:pPr indent="-99060" lvl="0" marL="228600" rtl="0" algn="l">
              <a:lnSpc>
                <a:spcPct val="110000"/>
              </a:lnSpc>
              <a:spcBef>
                <a:spcPts val="1000"/>
              </a:spcBef>
              <a:spcAft>
                <a:spcPts val="0"/>
              </a:spcAft>
              <a:buClr>
                <a:schemeClr val="lt1"/>
              </a:buClr>
              <a:buSzPct val="100000"/>
              <a:buNone/>
            </a:pPr>
            <a:r>
              <a:t/>
            </a:r>
            <a:endParaRPr sz="2400"/>
          </a:p>
          <a:p>
            <a:pPr indent="-228600" lvl="1" marL="685800" rtl="0" algn="l">
              <a:lnSpc>
                <a:spcPct val="110000"/>
              </a:lnSpc>
              <a:spcBef>
                <a:spcPts val="500"/>
              </a:spcBef>
              <a:spcAft>
                <a:spcPts val="0"/>
              </a:spcAft>
              <a:buClr>
                <a:schemeClr val="lt1"/>
              </a:buClr>
              <a:buSzPct val="100000"/>
              <a:buFont typeface="Noto Sans Symbols"/>
              <a:buNone/>
            </a:pPr>
            <a:r>
              <a:rPr lang="en-US" sz="2000"/>
              <a:t>where n is the number of tuples,       and      are the respective means of A and B, σ</a:t>
            </a:r>
            <a:r>
              <a:rPr baseline="-25000" lang="en-US" sz="2000"/>
              <a:t>A </a:t>
            </a:r>
            <a:r>
              <a:rPr lang="en-US" sz="2000"/>
              <a:t>and σ</a:t>
            </a:r>
            <a:r>
              <a:rPr baseline="-25000" lang="en-US" sz="2000"/>
              <a:t>B </a:t>
            </a:r>
            <a:r>
              <a:rPr lang="en-US" sz="2000"/>
              <a:t>are the respective standard deviation of A and B, and Σ(a</a:t>
            </a:r>
            <a:r>
              <a:rPr baseline="-25000" lang="en-US" sz="2000"/>
              <a:t>i</a:t>
            </a:r>
            <a:r>
              <a:rPr lang="en-US" sz="2000"/>
              <a:t>b</a:t>
            </a:r>
            <a:r>
              <a:rPr baseline="-25000" lang="en-US" sz="2000"/>
              <a:t>i</a:t>
            </a:r>
            <a:r>
              <a:rPr lang="en-US" sz="2000"/>
              <a:t>) is the sum of the AB cross-product.</a:t>
            </a:r>
            <a:endParaRPr/>
          </a:p>
          <a:p>
            <a:pPr indent="-228600" lvl="0" marL="228600" rtl="0" algn="l">
              <a:lnSpc>
                <a:spcPct val="110000"/>
              </a:lnSpc>
              <a:spcBef>
                <a:spcPts val="1000"/>
              </a:spcBef>
              <a:spcAft>
                <a:spcPts val="0"/>
              </a:spcAft>
              <a:buClr>
                <a:schemeClr val="lt1"/>
              </a:buClr>
              <a:buSzPct val="100000"/>
              <a:buChar char="•"/>
            </a:pPr>
            <a:r>
              <a:rPr lang="en-US" sz="2400"/>
              <a:t>If r</a:t>
            </a:r>
            <a:r>
              <a:rPr baseline="-25000" lang="en-US" sz="2400"/>
              <a:t>A,B</a:t>
            </a:r>
            <a:r>
              <a:rPr lang="en-US" sz="2400"/>
              <a:t> &gt; 0, A and B are positively correlated (A’s values increase as B’s).  The higher, the stronger correlation.</a:t>
            </a:r>
            <a:endParaRPr/>
          </a:p>
          <a:p>
            <a:pPr indent="-228600" lvl="0" marL="228600" rtl="0" algn="l">
              <a:lnSpc>
                <a:spcPct val="110000"/>
              </a:lnSpc>
              <a:spcBef>
                <a:spcPts val="1000"/>
              </a:spcBef>
              <a:spcAft>
                <a:spcPts val="0"/>
              </a:spcAft>
              <a:buClr>
                <a:schemeClr val="lt1"/>
              </a:buClr>
              <a:buSzPct val="100000"/>
              <a:buChar char="•"/>
            </a:pPr>
            <a:r>
              <a:rPr lang="en-US" sz="2400"/>
              <a:t>r</a:t>
            </a:r>
            <a:r>
              <a:rPr baseline="-25000" lang="en-US" sz="2400"/>
              <a:t>A,B</a:t>
            </a:r>
            <a:r>
              <a:rPr lang="en-US" sz="2400"/>
              <a:t> = 0: independent</a:t>
            </a:r>
            <a:endParaRPr/>
          </a:p>
          <a:p>
            <a:pPr indent="-228600" lvl="0" marL="228600" rtl="0" algn="l">
              <a:lnSpc>
                <a:spcPct val="110000"/>
              </a:lnSpc>
              <a:spcBef>
                <a:spcPts val="1000"/>
              </a:spcBef>
              <a:spcAft>
                <a:spcPts val="0"/>
              </a:spcAft>
              <a:buClr>
                <a:schemeClr val="lt1"/>
              </a:buClr>
              <a:buSzPct val="100000"/>
              <a:buChar char="•"/>
            </a:pPr>
            <a:r>
              <a:rPr lang="en-US" sz="2400"/>
              <a:t> r</a:t>
            </a:r>
            <a:r>
              <a:rPr baseline="-25000" lang="en-US" sz="2400"/>
              <a:t>AB</a:t>
            </a:r>
            <a:r>
              <a:rPr lang="en-US" sz="2400"/>
              <a:t> &lt; 0: negatively correlated</a:t>
            </a:r>
            <a:endParaRPr/>
          </a:p>
        </p:txBody>
      </p:sp>
      <p:sp>
        <p:nvSpPr>
          <p:cNvPr id="258" name="Google Shape;258;p1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59" name="Google Shape;259;p15"/>
          <p:cNvPicPr preferRelativeResize="0"/>
          <p:nvPr/>
        </p:nvPicPr>
        <p:blipFill rotWithShape="1">
          <a:blip r:embed="rId3">
            <a:alphaModFix/>
          </a:blip>
          <a:srcRect b="0" l="0" r="0" t="0"/>
          <a:stretch/>
        </p:blipFill>
        <p:spPr>
          <a:xfrm>
            <a:off x="2946456" y="2978943"/>
            <a:ext cx="5486343" cy="900113"/>
          </a:xfrm>
          <a:prstGeom prst="rect">
            <a:avLst/>
          </a:prstGeom>
          <a:noFill/>
          <a:ln>
            <a:noFill/>
          </a:ln>
        </p:spPr>
      </p:pic>
      <p:pic>
        <p:nvPicPr>
          <p:cNvPr id="260" name="Google Shape;260;p15"/>
          <p:cNvPicPr preferRelativeResize="0"/>
          <p:nvPr/>
        </p:nvPicPr>
        <p:blipFill rotWithShape="1">
          <a:blip r:embed="rId4">
            <a:alphaModFix/>
          </a:blip>
          <a:srcRect b="0" l="0" r="0" t="0"/>
          <a:stretch/>
        </p:blipFill>
        <p:spPr>
          <a:xfrm>
            <a:off x="4493541" y="4099600"/>
            <a:ext cx="255587" cy="341312"/>
          </a:xfrm>
          <a:prstGeom prst="rect">
            <a:avLst/>
          </a:prstGeom>
          <a:noFill/>
          <a:ln>
            <a:noFill/>
          </a:ln>
        </p:spPr>
      </p:pic>
      <p:pic>
        <p:nvPicPr>
          <p:cNvPr id="261" name="Google Shape;261;p15"/>
          <p:cNvPicPr preferRelativeResize="0"/>
          <p:nvPr/>
        </p:nvPicPr>
        <p:blipFill rotWithShape="1">
          <a:blip r:embed="rId5">
            <a:alphaModFix/>
          </a:blip>
          <a:srcRect b="0" l="0" r="0" t="0"/>
          <a:stretch/>
        </p:blipFill>
        <p:spPr>
          <a:xfrm>
            <a:off x="5275065" y="4081074"/>
            <a:ext cx="295275" cy="3921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Data Integration</a:t>
            </a:r>
            <a:endParaRPr/>
          </a:p>
        </p:txBody>
      </p:sp>
      <p:sp>
        <p:nvSpPr>
          <p:cNvPr id="267" name="Google Shape;267;p16"/>
          <p:cNvSpPr txBox="1"/>
          <p:nvPr>
            <p:ph idx="1" type="body"/>
          </p:nvPr>
        </p:nvSpPr>
        <p:spPr>
          <a:xfrm>
            <a:off x="680319" y="2043953"/>
            <a:ext cx="10049135" cy="389223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n-US"/>
              <a:t>Covariance Analysis</a:t>
            </a:r>
            <a:endParaRPr/>
          </a:p>
          <a:p>
            <a:pPr indent="-228600" lvl="0" marL="228600" rtl="0" algn="l">
              <a:lnSpc>
                <a:spcPct val="90000"/>
              </a:lnSpc>
              <a:spcBef>
                <a:spcPts val="1000"/>
              </a:spcBef>
              <a:spcAft>
                <a:spcPts val="0"/>
              </a:spcAft>
              <a:buClr>
                <a:schemeClr val="lt1"/>
              </a:buClr>
              <a:buSzPts val="2000"/>
              <a:buChar char="•"/>
            </a:pPr>
            <a:r>
              <a:rPr lang="en-US" sz="2000"/>
              <a:t>Covariance is similar to correlation</a:t>
            </a:r>
            <a:endParaRPr/>
          </a:p>
          <a:p>
            <a:pPr indent="0" lvl="0" marL="0" rtl="0" algn="l">
              <a:lnSpc>
                <a:spcPct val="90000"/>
              </a:lnSpc>
              <a:spcBef>
                <a:spcPts val="1000"/>
              </a:spcBef>
              <a:spcAft>
                <a:spcPts val="0"/>
              </a:spcAft>
              <a:buClr>
                <a:schemeClr val="lt1"/>
              </a:buClr>
              <a:buSzPts val="2400"/>
              <a:buNone/>
            </a:pPr>
            <a:r>
              <a:t/>
            </a:r>
            <a:endParaRPr/>
          </a:p>
          <a:p>
            <a:pPr indent="-76200" lvl="0" marL="228600" rtl="0" algn="l">
              <a:lnSpc>
                <a:spcPct val="90000"/>
              </a:lnSpc>
              <a:spcBef>
                <a:spcPts val="1000"/>
              </a:spcBef>
              <a:spcAft>
                <a:spcPts val="0"/>
              </a:spcAft>
              <a:buClr>
                <a:schemeClr val="lt1"/>
              </a:buClr>
              <a:buSzPts val="2400"/>
              <a:buNone/>
            </a:pPr>
            <a:r>
              <a:t/>
            </a:r>
            <a:endParaRPr/>
          </a:p>
        </p:txBody>
      </p:sp>
      <p:sp>
        <p:nvSpPr>
          <p:cNvPr id="268" name="Google Shape;268;p1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69" name="Google Shape;269;p16"/>
          <p:cNvPicPr preferRelativeResize="0"/>
          <p:nvPr/>
        </p:nvPicPr>
        <p:blipFill rotWithShape="1">
          <a:blip r:embed="rId3">
            <a:alphaModFix/>
          </a:blip>
          <a:srcRect b="0" l="0" r="0" t="0"/>
          <a:stretch/>
        </p:blipFill>
        <p:spPr>
          <a:xfrm>
            <a:off x="1862723" y="3032725"/>
            <a:ext cx="8466554" cy="792549"/>
          </a:xfrm>
          <a:prstGeom prst="rect">
            <a:avLst/>
          </a:prstGeom>
          <a:noFill/>
          <a:ln>
            <a:noFill/>
          </a:ln>
        </p:spPr>
      </p:pic>
      <p:pic>
        <p:nvPicPr>
          <p:cNvPr id="270" name="Google Shape;270;p16"/>
          <p:cNvPicPr preferRelativeResize="0"/>
          <p:nvPr/>
        </p:nvPicPr>
        <p:blipFill rotWithShape="1">
          <a:blip r:embed="rId4">
            <a:alphaModFix/>
          </a:blip>
          <a:srcRect b="0" l="0" r="0" t="0"/>
          <a:stretch/>
        </p:blipFill>
        <p:spPr>
          <a:xfrm>
            <a:off x="4538707" y="4168552"/>
            <a:ext cx="2834886" cy="82303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2022-08-19T05:02:00Z</dcterms:created>
  <dc:creator>Asma Ahmad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777E17E6EA9940F4BE4E1260DB6C0676</vt:lpwstr>
  </property>
  <property fmtid="{D5CDD505-2E9C-101B-9397-08002B2CF9AE}" pid="3" name="KSOProductBuildVer">
    <vt:lpwstr>1033-11.2.0.11440</vt:lpwstr>
  </property>
</Properties>
</file>