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7">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i73x7VqEO9I9qfEOY/lDAcmmin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456" y="66"/>
      </p:cViewPr>
      <p:guideLst>
        <p:guide orient="horz" pos="2167"/>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0786b2f92b_1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0786b2f92b_1_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g30786b2f92b_1_7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30786b2f92b_1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30786b2f92b_1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g30786b2f92b_1_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0786b2f92b_1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0786b2f92b_1_9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g30786b2f92b_1_9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0786b2f92b_1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0786b2f92b_1_1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g30786b2f92b_1_10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0786b2f92b_1_1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0786b2f92b_1_1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g30786b2f92b_1_1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0786b2f92b_1_1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0786b2f92b_1_1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g30786b2f92b_1_1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0786b2f92b_1_1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0786b2f92b_1_1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g30786b2f92b_1_14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046d01e5de_0_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2" name="Google Shape;342;g3046d01e5de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046d01e5de_0_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9" name="Google Shape;349;g3046d01e5de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3046d01e5de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8" name="Google Shape;358;g3046d01e5de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0786b2f92b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g30786b2f92b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3046d01e5de_0_5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8" name="Google Shape;368;g3046d01e5de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046d01e5de_0_5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6" name="Google Shape;376;g3046d01e5de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3046d01e5de_0_6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4" name="Google Shape;384;g3046d01e5de_0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30786b2f92b_1_2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30786b2f92b_1_2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g30786b2f92b_1_25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046d01e5de_0_7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1" name="Google Shape;401;g3046d01e5de_0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046d01e5de_0_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8" name="Google Shape;408;g3046d01e5de_0_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046d01e5de_0_8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6" name="Google Shape;416;g3046d01e5de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30786b2f92b_1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30786b2f92b_1_1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g30786b2f92b_1_15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0786b2f92b_1_1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0786b2f92b_1_16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g30786b2f92b_1_16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30786b2f92b_1_2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30786b2f92b_1_2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 name="Google Shape;442;g30786b2f92b_1_2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0786b2f92b_1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30786b2f92b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30786b2f92b_1_2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30786b2f92b_1_2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1" name="Google Shape;451;g30786b2f92b_1_2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30786b2f92b_1_1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30786b2f92b_1_1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g30786b2f92b_1_17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0786b2f92b_1_1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0786b2f92b_1_18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g30786b2f92b_1_18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30786b2f92b_1_1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30786b2f92b_1_1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8" name="Google Shape;478;g30786b2f92b_1_19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30786b2f92b_1_1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30786b2f92b_1_19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7" name="Google Shape;487;g30786b2f92b_1_19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30786b2f92b_1_2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30786b2f92b_1_2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g30786b2f92b_1_2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0786b2f92b_1_2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0786b2f92b_1_2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g30786b2f92b_1_2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3046d01e5de_0_9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3" name="Google Shape;513;g3046d01e5de_0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0786b2f92b_1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0786b2f92b_1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g30786b2f92b_1_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0786b2f92b_1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0786b2f92b_1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30786b2f92b_1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0786b2f92b_1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30786b2f92b_1_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30786b2f92b_1_4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0786b2f92b_1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g30786b2f92b_1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0786b2f92b_1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g30786b2f92b_1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0786b2f92b_1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0786b2f92b_1_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g30786b2f92b_1_6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pic>
        <p:nvPicPr>
          <p:cNvPr id="17" name="Google Shape;17;p31"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18" name="Google Shape;18;p31" descr="HD-ShadowShort.png"/>
          <p:cNvPicPr preferRelativeResize="0"/>
          <p:nvPr/>
        </p:nvPicPr>
        <p:blipFill rotWithShape="1">
          <a:blip r:embed="rId3">
            <a:alphaModFix/>
          </a:blip>
          <a:srcRect/>
          <a:stretch/>
        </p:blipFill>
        <p:spPr>
          <a:xfrm>
            <a:off x="9111716" y="4243845"/>
            <a:ext cx="3077108" cy="276940"/>
          </a:xfrm>
          <a:prstGeom prst="rect">
            <a:avLst/>
          </a:prstGeom>
          <a:noFill/>
          <a:ln>
            <a:noFill/>
          </a:ln>
        </p:spPr>
      </p:pic>
      <p:sp>
        <p:nvSpPr>
          <p:cNvPr id="19" name="Google Shape;19;p31"/>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31"/>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1"/>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lvl1pPr lvl="0" algn="r">
              <a:lnSpc>
                <a:spcPct val="90000"/>
              </a:lnSpc>
              <a:spcBef>
                <a:spcPts val="0"/>
              </a:spcBef>
              <a:spcAft>
                <a:spcPts val="0"/>
              </a:spcAft>
              <a:buClr>
                <a:schemeClr val="lt1"/>
              </a:buClr>
              <a:buSzPts val="5400"/>
              <a:buFont typeface="Trebuchet MS"/>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1"/>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3" name="Google Shape;23;p3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1"/>
          <p:cNvSpPr txBox="1">
            <a:spLocks noGrp="1"/>
          </p:cNvSpPr>
          <p:nvPr>
            <p:ph type="sldNum" idx="12"/>
          </p:nvPr>
        </p:nvSpPr>
        <p:spPr>
          <a:xfrm>
            <a:off x="9255346" y="2750337"/>
            <a:ext cx="1171888" cy="1356442"/>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07"/>
        <p:cNvGrpSpPr/>
        <p:nvPr/>
      </p:nvGrpSpPr>
      <p:grpSpPr>
        <a:xfrm>
          <a:off x="0" y="0"/>
          <a:ext cx="0" cy="0"/>
          <a:chOff x="0" y="0"/>
          <a:chExt cx="0" cy="0"/>
        </a:xfrm>
      </p:grpSpPr>
      <p:pic>
        <p:nvPicPr>
          <p:cNvPr id="108" name="Google Shape;108;p40"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09" name="Google Shape;109;p40"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10" name="Google Shape;110;p40"/>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0"/>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0"/>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Trebuchet MS"/>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0"/>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392"/>
              </a:srgbClr>
            </a:outerShdw>
          </a:effectLst>
        </p:spPr>
      </p:sp>
      <p:sp>
        <p:nvSpPr>
          <p:cNvPr id="114" name="Google Shape;114;p40"/>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15" name="Google Shape;115;p4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4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40"/>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18"/>
        <p:cNvGrpSpPr/>
        <p:nvPr/>
      </p:nvGrpSpPr>
      <p:grpSpPr>
        <a:xfrm>
          <a:off x="0" y="0"/>
          <a:ext cx="0" cy="0"/>
          <a:chOff x="0" y="0"/>
          <a:chExt cx="0" cy="0"/>
        </a:xfrm>
      </p:grpSpPr>
      <p:pic>
        <p:nvPicPr>
          <p:cNvPr id="119" name="Google Shape;119;p41"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20" name="Google Shape;120;p41"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21" name="Google Shape;121;p41"/>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41"/>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41"/>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41"/>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25" name="Google Shape;125;p4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4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41"/>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28"/>
        <p:cNvGrpSpPr/>
        <p:nvPr/>
      </p:nvGrpSpPr>
      <p:grpSpPr>
        <a:xfrm>
          <a:off x="0" y="0"/>
          <a:ext cx="0" cy="0"/>
          <a:chOff x="0" y="0"/>
          <a:chExt cx="0" cy="0"/>
        </a:xfrm>
      </p:grpSpPr>
      <p:pic>
        <p:nvPicPr>
          <p:cNvPr id="129" name="Google Shape;129;p42"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30" name="Google Shape;130;p42"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31" name="Google Shape;131;p42"/>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42"/>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42"/>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42"/>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35" name="Google Shape;135;p42"/>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36" name="Google Shape;136;p4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4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42"/>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
        <p:nvSpPr>
          <p:cNvPr id="139" name="Google Shape;139;p42"/>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
        <p:nvSpPr>
          <p:cNvPr id="140" name="Google Shape;140;p42"/>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41"/>
        <p:cNvGrpSpPr/>
        <p:nvPr/>
      </p:nvGrpSpPr>
      <p:grpSpPr>
        <a:xfrm>
          <a:off x="0" y="0"/>
          <a:ext cx="0" cy="0"/>
          <a:chOff x="0" y="0"/>
          <a:chExt cx="0" cy="0"/>
        </a:xfrm>
      </p:grpSpPr>
      <p:pic>
        <p:nvPicPr>
          <p:cNvPr id="142" name="Google Shape;142;p43"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43" name="Google Shape;143;p43"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44" name="Google Shape;144;p43"/>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43"/>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43"/>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43"/>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48" name="Google Shape;148;p4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4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43"/>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51"/>
        <p:cNvGrpSpPr/>
        <p:nvPr/>
      </p:nvGrpSpPr>
      <p:grpSpPr>
        <a:xfrm>
          <a:off x="0" y="0"/>
          <a:ext cx="0" cy="0"/>
          <a:chOff x="0" y="0"/>
          <a:chExt cx="0" cy="0"/>
        </a:xfrm>
      </p:grpSpPr>
      <p:pic>
        <p:nvPicPr>
          <p:cNvPr id="152" name="Google Shape;152;p44"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53" name="Google Shape;153;p44"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54" name="Google Shape;154;p44"/>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44"/>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44"/>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44"/>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8" name="Google Shape;158;p44"/>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59" name="Google Shape;159;p44"/>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0" name="Google Shape;160;p44"/>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61" name="Google Shape;161;p44"/>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2" name="Google Shape;162;p44"/>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63" name="Google Shape;163;p4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4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4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66"/>
        <p:cNvGrpSpPr/>
        <p:nvPr/>
      </p:nvGrpSpPr>
      <p:grpSpPr>
        <a:xfrm>
          <a:off x="0" y="0"/>
          <a:ext cx="0" cy="0"/>
          <a:chOff x="0" y="0"/>
          <a:chExt cx="0" cy="0"/>
        </a:xfrm>
      </p:grpSpPr>
      <p:pic>
        <p:nvPicPr>
          <p:cNvPr id="167" name="Google Shape;167;p4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68" name="Google Shape;168;p4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69" name="Google Shape;169;p4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4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45"/>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45"/>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3" name="Google Shape;173;p45"/>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352"/>
              </a:srgbClr>
            </a:outerShdw>
          </a:effectLst>
        </p:spPr>
      </p:sp>
      <p:sp>
        <p:nvSpPr>
          <p:cNvPr id="174" name="Google Shape;174;p45"/>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5" name="Google Shape;175;p45"/>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6" name="Google Shape;176;p45"/>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352"/>
              </a:srgbClr>
            </a:outerShdw>
          </a:effectLst>
        </p:spPr>
      </p:sp>
      <p:sp>
        <p:nvSpPr>
          <p:cNvPr id="177" name="Google Shape;177;p45"/>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8" name="Google Shape;178;p45"/>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9" name="Google Shape;179;p45"/>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352"/>
              </a:srgbClr>
            </a:outerShdw>
          </a:effectLst>
        </p:spPr>
      </p:sp>
      <p:sp>
        <p:nvSpPr>
          <p:cNvPr id="180" name="Google Shape;180;p45"/>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81" name="Google Shape;181;p4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4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4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4"/>
        <p:cNvGrpSpPr/>
        <p:nvPr/>
      </p:nvGrpSpPr>
      <p:grpSpPr>
        <a:xfrm>
          <a:off x="0" y="0"/>
          <a:ext cx="0" cy="0"/>
          <a:chOff x="0" y="0"/>
          <a:chExt cx="0" cy="0"/>
        </a:xfrm>
      </p:grpSpPr>
      <p:pic>
        <p:nvPicPr>
          <p:cNvPr id="185" name="Google Shape;185;p4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86" name="Google Shape;186;p4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87" name="Google Shape;187;p4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4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4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46"/>
          <p:cNvSpPr txBox="1">
            <a:spLocks noGrp="1"/>
          </p:cNvSpPr>
          <p:nvPr>
            <p:ph type="body" idx="1"/>
          </p:nvPr>
        </p:nvSpPr>
        <p:spPr>
          <a:xfrm rot="5400000">
            <a:off x="3687594" y="-670400"/>
            <a:ext cx="3599316" cy="961386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1" name="Google Shape;191;p4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p4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4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4"/>
        <p:cNvGrpSpPr/>
        <p:nvPr/>
      </p:nvGrpSpPr>
      <p:grpSpPr>
        <a:xfrm>
          <a:off x="0" y="0"/>
          <a:ext cx="0" cy="0"/>
          <a:chOff x="0" y="0"/>
          <a:chExt cx="0" cy="0"/>
        </a:xfrm>
      </p:grpSpPr>
      <p:sp>
        <p:nvSpPr>
          <p:cNvPr id="195" name="Google Shape;195;p47"/>
          <p:cNvSpPr/>
          <p:nvPr/>
        </p:nvSpPr>
        <p:spPr>
          <a:xfrm rot="5400000">
            <a:off x="8116207" y="1869395"/>
            <a:ext cx="5106988"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47"/>
          <p:cNvSpPr/>
          <p:nvPr/>
        </p:nvSpPr>
        <p:spPr>
          <a:xfrm rot="5400000">
            <a:off x="9868202" y="5372403"/>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47"/>
          <p:cNvSpPr txBox="1">
            <a:spLocks noGrp="1"/>
          </p:cNvSpPr>
          <p:nvPr>
            <p:ph type="title"/>
          </p:nvPr>
        </p:nvSpPr>
        <p:spPr>
          <a:xfrm rot="5400000">
            <a:off x="8489252" y="2249576"/>
            <a:ext cx="4353760" cy="1073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8" name="Google Shape;198;p47"/>
          <p:cNvSpPr txBox="1">
            <a:spLocks noGrp="1"/>
          </p:cNvSpPr>
          <p:nvPr>
            <p:ph type="body" idx="1"/>
          </p:nvPr>
        </p:nvSpPr>
        <p:spPr>
          <a:xfrm rot="5400000">
            <a:off x="2452030" y="-1162110"/>
            <a:ext cx="5326589" cy="88700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9" name="Google Shape;199;p47"/>
          <p:cNvSpPr txBox="1">
            <a:spLocks noGrp="1"/>
          </p:cNvSpPr>
          <p:nvPr>
            <p:ph type="dt" idx="10"/>
          </p:nvPr>
        </p:nvSpPr>
        <p:spPr>
          <a:xfrm>
            <a:off x="6807126"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 name="Google Shape;200;p47"/>
          <p:cNvSpPr txBox="1">
            <a:spLocks noGrp="1"/>
          </p:cNvSpPr>
          <p:nvPr>
            <p:ph type="ftr" idx="11"/>
          </p:nvPr>
        </p:nvSpPr>
        <p:spPr>
          <a:xfrm>
            <a:off x="680321" y="5936188"/>
            <a:ext cx="612680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1" name="Google Shape;201;p47"/>
          <p:cNvSpPr txBox="1">
            <a:spLocks noGrp="1"/>
          </p:cNvSpPr>
          <p:nvPr>
            <p:ph type="sldNum" idx="12"/>
          </p:nvPr>
        </p:nvSpPr>
        <p:spPr>
          <a:xfrm>
            <a:off x="10097550" y="5398633"/>
            <a:ext cx="1154151" cy="1090789"/>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6"/>
        <p:cNvGrpSpPr/>
        <p:nvPr/>
      </p:nvGrpSpPr>
      <p:grpSpPr>
        <a:xfrm>
          <a:off x="0" y="0"/>
          <a:ext cx="0" cy="0"/>
          <a:chOff x="0" y="0"/>
          <a:chExt cx="0" cy="0"/>
        </a:xfrm>
      </p:grpSpPr>
      <p:pic>
        <p:nvPicPr>
          <p:cNvPr id="27" name="Google Shape;27;p32"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8" name="Google Shape;28;p32"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9" name="Google Shape;29;p32"/>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2"/>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3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2"/>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3" name="Google Shape;33;p32"/>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4" name="Google Shape;34;p3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2"/>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7"/>
        <p:cNvGrpSpPr/>
        <p:nvPr/>
      </p:nvGrpSpPr>
      <p:grpSpPr>
        <a:xfrm>
          <a:off x="0" y="0"/>
          <a:ext cx="0" cy="0"/>
          <a:chOff x="0" y="0"/>
          <a:chExt cx="0" cy="0"/>
        </a:xfrm>
      </p:grpSpPr>
      <p:pic>
        <p:nvPicPr>
          <p:cNvPr id="38" name="Google Shape;38;p3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39" name="Google Shape;39;p3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0" name="Google Shape;40;p3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3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3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3"/>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3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pic>
        <p:nvPicPr>
          <p:cNvPr id="48" name="Google Shape;48;p34" descr="HD-ShadowLong.png"/>
          <p:cNvPicPr preferRelativeResize="0"/>
          <p:nvPr/>
        </p:nvPicPr>
        <p:blipFill rotWithShape="1">
          <a:blip r:embed="rId2">
            <a:alphaModFix/>
          </a:blip>
          <a:srcRect/>
          <a:stretch/>
        </p:blipFill>
        <p:spPr>
          <a:xfrm>
            <a:off x="-1" y="4086907"/>
            <a:ext cx="10437812" cy="321164"/>
          </a:xfrm>
          <a:prstGeom prst="rect">
            <a:avLst/>
          </a:prstGeom>
          <a:noFill/>
          <a:ln>
            <a:noFill/>
          </a:ln>
        </p:spPr>
      </p:pic>
      <p:pic>
        <p:nvPicPr>
          <p:cNvPr id="49" name="Google Shape;49;p34" descr="HD-ShadowShort.png"/>
          <p:cNvPicPr preferRelativeResize="0"/>
          <p:nvPr/>
        </p:nvPicPr>
        <p:blipFill rotWithShape="1">
          <a:blip r:embed="rId3">
            <a:alphaModFix/>
          </a:blip>
          <a:srcRect/>
          <a:stretch/>
        </p:blipFill>
        <p:spPr>
          <a:xfrm>
            <a:off x="10585824" y="4087901"/>
            <a:ext cx="1602997" cy="144270"/>
          </a:xfrm>
          <a:prstGeom prst="rect">
            <a:avLst/>
          </a:prstGeom>
          <a:noFill/>
          <a:ln>
            <a:noFill/>
          </a:ln>
        </p:spPr>
      </p:pic>
      <p:sp>
        <p:nvSpPr>
          <p:cNvPr id="50" name="Google Shape;50;p34"/>
          <p:cNvSpPr/>
          <p:nvPr/>
        </p:nvSpPr>
        <p:spPr>
          <a:xfrm>
            <a:off x="-2" y="2726267"/>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34"/>
          <p:cNvSpPr/>
          <p:nvPr/>
        </p:nvSpPr>
        <p:spPr>
          <a:xfrm>
            <a:off x="10585825" y="2726267"/>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34"/>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4"/>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000"/>
              <a:buNone/>
              <a:defRPr sz="20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54" name="Google Shape;54;p3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4"/>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pic>
        <p:nvPicPr>
          <p:cNvPr id="58" name="Google Shape;58;p3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9" name="Google Shape;59;p3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60" name="Google Shape;60;p3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3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35"/>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5"/>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64" name="Google Shape;64;p35"/>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35"/>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66" name="Google Shape;66;p35"/>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7" name="Google Shape;67;p3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pic>
        <p:nvPicPr>
          <p:cNvPr id="71" name="Google Shape;71;p3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72" name="Google Shape;72;p3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73" name="Google Shape;73;p3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3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3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pic>
        <p:nvPicPr>
          <p:cNvPr id="80" name="Google Shape;80;p37" descr="HD-ShadowShort.png"/>
          <p:cNvPicPr preferRelativeResize="0"/>
          <p:nvPr/>
        </p:nvPicPr>
        <p:blipFill rotWithShape="1">
          <a:blip r:embed="rId2">
            <a:alphaModFix/>
          </a:blip>
          <a:srcRect/>
          <a:stretch/>
        </p:blipFill>
        <p:spPr>
          <a:xfrm>
            <a:off x="10585826" y="1971234"/>
            <a:ext cx="1602997" cy="144270"/>
          </a:xfrm>
          <a:prstGeom prst="rect">
            <a:avLst/>
          </a:prstGeom>
          <a:noFill/>
          <a:ln>
            <a:noFill/>
          </a:ln>
        </p:spPr>
      </p:pic>
      <p:sp>
        <p:nvSpPr>
          <p:cNvPr id="81" name="Google Shape;81;p3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3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5"/>
        <p:cNvGrpSpPr/>
        <p:nvPr/>
      </p:nvGrpSpPr>
      <p:grpSpPr>
        <a:xfrm>
          <a:off x="0" y="0"/>
          <a:ext cx="0" cy="0"/>
          <a:chOff x="0" y="0"/>
          <a:chExt cx="0" cy="0"/>
        </a:xfrm>
      </p:grpSpPr>
      <p:pic>
        <p:nvPicPr>
          <p:cNvPr id="86" name="Google Shape;86;p38"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87" name="Google Shape;87;p38"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88" name="Google Shape;88;p38"/>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3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38"/>
          <p:cNvSpPr txBox="1">
            <a:spLocks noGrp="1"/>
          </p:cNvSpPr>
          <p:nvPr>
            <p:ph type="title"/>
          </p:nvPr>
        </p:nvSpPr>
        <p:spPr>
          <a:xfrm>
            <a:off x="680321" y="753227"/>
            <a:ext cx="9613859" cy="10809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38"/>
          <p:cNvSpPr txBox="1">
            <a:spLocks noGrp="1"/>
          </p:cNvSpPr>
          <p:nvPr>
            <p:ph type="body" idx="1"/>
          </p:nvPr>
        </p:nvSpPr>
        <p:spPr>
          <a:xfrm>
            <a:off x="4685846" y="2336873"/>
            <a:ext cx="5608336" cy="359931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2" name="Google Shape;92;p38"/>
          <p:cNvSpPr txBox="1">
            <a:spLocks noGrp="1"/>
          </p:cNvSpPr>
          <p:nvPr>
            <p:ph type="body" idx="2"/>
          </p:nvPr>
        </p:nvSpPr>
        <p:spPr>
          <a:xfrm>
            <a:off x="680322" y="2336872"/>
            <a:ext cx="3790078" cy="359931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3" name="Google Shape;93;p3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6"/>
        <p:cNvGrpSpPr/>
        <p:nvPr/>
      </p:nvGrpSpPr>
      <p:grpSpPr>
        <a:xfrm>
          <a:off x="0" y="0"/>
          <a:ext cx="0" cy="0"/>
          <a:chOff x="0" y="0"/>
          <a:chExt cx="0" cy="0"/>
        </a:xfrm>
      </p:grpSpPr>
      <p:pic>
        <p:nvPicPr>
          <p:cNvPr id="97" name="Google Shape;97;p39"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98" name="Google Shape;98;p39"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99" name="Google Shape;99;p39"/>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9"/>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39"/>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39"/>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392"/>
              </a:srgbClr>
            </a:outerShdw>
          </a:effectLst>
        </p:spPr>
      </p:sp>
      <p:sp>
        <p:nvSpPr>
          <p:cNvPr id="103" name="Google Shape;103;p39"/>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04" name="Google Shape;104;p3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3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39"/>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78121"/>
            </a:gs>
            <a:gs pos="50000">
              <a:srgbClr val="D54006"/>
            </a:gs>
            <a:gs pos="100000">
              <a:srgbClr val="8C0000"/>
            </a:gs>
          </a:gsLst>
          <a:lin ang="2520000" scaled="0"/>
        </a:gradFill>
        <a:effectLst/>
      </p:bgPr>
    </p:bg>
    <p:spTree>
      <p:nvGrpSpPr>
        <p:cNvPr id="1" name="Shape 9"/>
        <p:cNvGrpSpPr/>
        <p:nvPr/>
      </p:nvGrpSpPr>
      <p:grpSpPr>
        <a:xfrm>
          <a:off x="0" y="0"/>
          <a:ext cx="0" cy="0"/>
          <a:chOff x="0" y="0"/>
          <a:chExt cx="0" cy="0"/>
        </a:xfrm>
      </p:grpSpPr>
      <p:pic>
        <p:nvPicPr>
          <p:cNvPr id="10" name="Google Shape;10;p30" descr="hashOverlay-FullResolve.png"/>
          <p:cNvPicPr preferRelativeResize="0"/>
          <p:nvPr/>
        </p:nvPicPr>
        <p:blipFill rotWithShape="1">
          <a:blip r:embed="rId19">
            <a:alphaModFix amt="10000"/>
          </a:blip>
          <a:srcRect/>
          <a:stretch/>
        </p:blipFill>
        <p:spPr>
          <a:xfrm>
            <a:off x="0" y="0"/>
            <a:ext cx="12192000" cy="6858000"/>
          </a:xfrm>
          <a:prstGeom prst="rect">
            <a:avLst/>
          </a:prstGeom>
          <a:noFill/>
          <a:ln>
            <a:noFill/>
          </a:ln>
        </p:spPr>
      </p:pic>
      <p:sp>
        <p:nvSpPr>
          <p:cNvPr id="11" name="Google Shape;11;p3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30"/>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3" name="Google Shape;13;p3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4" name="Google Shape;14;p3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5" name="Google Shape;15;p30"/>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p>
            <a:pPr marL="0" lvl="0" indent="0" algn="r" rtl="0">
              <a:lnSpc>
                <a:spcPct val="90000"/>
              </a:lnSpc>
              <a:spcBef>
                <a:spcPts val="0"/>
              </a:spcBef>
              <a:spcAft>
                <a:spcPts val="0"/>
              </a:spcAft>
              <a:buClr>
                <a:schemeClr val="lt1"/>
              </a:buClr>
              <a:buSzPts val="5400"/>
              <a:buFont typeface="Trebuchet MS"/>
              <a:buNone/>
            </a:pPr>
            <a:r>
              <a:rPr lang="en-US"/>
              <a:t>CS4048 Data Science </a:t>
            </a:r>
            <a:endParaRPr/>
          </a:p>
        </p:txBody>
      </p:sp>
      <p:sp>
        <p:nvSpPr>
          <p:cNvPr id="207" name="Google Shape;207;p1"/>
          <p:cNvSpPr txBox="1">
            <a:spLocks noGrp="1"/>
          </p:cNvSpPr>
          <p:nvPr>
            <p:ph type="subTitle" idx="1"/>
          </p:nvPr>
        </p:nvSpPr>
        <p:spPr>
          <a:xfrm>
            <a:off x="2663722" y="5099989"/>
            <a:ext cx="8144100" cy="1117800"/>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2000"/>
              <a:buNone/>
            </a:pPr>
            <a:r>
              <a:rPr lang="en-US" dirty="0"/>
              <a:t>Lecture – 12 &amp; 13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30786b2f92b_1_74"/>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Step 2: Calculate the Expected Values</a:t>
            </a:r>
            <a:endParaRPr/>
          </a:p>
        </p:txBody>
      </p:sp>
      <p:sp>
        <p:nvSpPr>
          <p:cNvPr id="279" name="Google Shape;279;g30786b2f92b_1_74"/>
          <p:cNvSpPr txBox="1">
            <a:spLocks noGrp="1"/>
          </p:cNvSpPr>
          <p:nvPr>
            <p:ph type="body" idx="1"/>
          </p:nvPr>
        </p:nvSpPr>
        <p:spPr>
          <a:xfrm>
            <a:off x="680325" y="2336875"/>
            <a:ext cx="10749600" cy="42690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r>
              <a:rPr lang="en-US"/>
              <a:t>For example, the expected value for Male Republicans is:</a:t>
            </a:r>
            <a:endParaRPr/>
          </a:p>
          <a:p>
            <a:pPr marL="0" lvl="0" indent="0" algn="l" rtl="0">
              <a:spcBef>
                <a:spcPts val="1000"/>
              </a:spcBef>
              <a:spcAft>
                <a:spcPts val="0"/>
              </a:spcAft>
              <a:buNone/>
            </a:pPr>
            <a:endParaRPr/>
          </a:p>
        </p:txBody>
      </p:sp>
      <p:sp>
        <p:nvSpPr>
          <p:cNvPr id="280" name="Google Shape;280;g30786b2f92b_1_74"/>
          <p:cNvSpPr txBox="1">
            <a:spLocks noGrp="1"/>
          </p:cNvSpPr>
          <p:nvPr>
            <p:ph type="sldNum" idx="12"/>
          </p:nvPr>
        </p:nvSpPr>
        <p:spPr>
          <a:xfrm>
            <a:off x="10729455" y="753227"/>
            <a:ext cx="1154100" cy="1090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a:t>
            </a:fld>
            <a:endParaRPr/>
          </a:p>
        </p:txBody>
      </p:sp>
      <p:pic>
        <p:nvPicPr>
          <p:cNvPr id="281" name="Google Shape;281;g30786b2f92b_1_74"/>
          <p:cNvPicPr preferRelativeResize="0"/>
          <p:nvPr/>
        </p:nvPicPr>
        <p:blipFill>
          <a:blip r:embed="rId3">
            <a:alphaModFix/>
          </a:blip>
          <a:stretch>
            <a:fillRect/>
          </a:stretch>
        </p:blipFill>
        <p:spPr>
          <a:xfrm>
            <a:off x="2925850" y="1953727"/>
            <a:ext cx="6058650" cy="1189525"/>
          </a:xfrm>
          <a:prstGeom prst="rect">
            <a:avLst/>
          </a:prstGeom>
          <a:noFill/>
          <a:ln>
            <a:noFill/>
          </a:ln>
        </p:spPr>
      </p:pic>
      <p:pic>
        <p:nvPicPr>
          <p:cNvPr id="282" name="Google Shape;282;g30786b2f92b_1_74"/>
          <p:cNvPicPr preferRelativeResize="0"/>
          <p:nvPr/>
        </p:nvPicPr>
        <p:blipFill>
          <a:blip r:embed="rId4">
            <a:alphaModFix/>
          </a:blip>
          <a:stretch>
            <a:fillRect/>
          </a:stretch>
        </p:blipFill>
        <p:spPr>
          <a:xfrm>
            <a:off x="1228150" y="3930925"/>
            <a:ext cx="2637875" cy="1080900"/>
          </a:xfrm>
          <a:prstGeom prst="rect">
            <a:avLst/>
          </a:prstGeom>
          <a:noFill/>
          <a:ln>
            <a:noFill/>
          </a:ln>
        </p:spPr>
      </p:pic>
      <p:pic>
        <p:nvPicPr>
          <p:cNvPr id="283" name="Google Shape;283;g30786b2f92b_1_74"/>
          <p:cNvPicPr preferRelativeResize="0"/>
          <p:nvPr/>
        </p:nvPicPr>
        <p:blipFill>
          <a:blip r:embed="rId5">
            <a:alphaModFix/>
          </a:blip>
          <a:stretch>
            <a:fillRect/>
          </a:stretch>
        </p:blipFill>
        <p:spPr>
          <a:xfrm>
            <a:off x="4639548" y="4220873"/>
            <a:ext cx="7093000" cy="2116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30786b2f92b_1_86"/>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Step 3: Calculate (O-E)² / E for Each Cell in the Table</a:t>
            </a:r>
            <a:endParaRPr/>
          </a:p>
        </p:txBody>
      </p:sp>
      <p:sp>
        <p:nvSpPr>
          <p:cNvPr id="290" name="Google Shape;290;g30786b2f92b_1_86"/>
          <p:cNvSpPr txBox="1">
            <a:spLocks noGrp="1"/>
          </p:cNvSpPr>
          <p:nvPr>
            <p:ph type="body" idx="1"/>
          </p:nvPr>
        </p:nvSpPr>
        <p:spPr>
          <a:xfrm>
            <a:off x="680321" y="2336873"/>
            <a:ext cx="9613800" cy="35994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
        <p:nvSpPr>
          <p:cNvPr id="291" name="Google Shape;291;g30786b2f92b_1_86"/>
          <p:cNvSpPr txBox="1">
            <a:spLocks noGrp="1"/>
          </p:cNvSpPr>
          <p:nvPr>
            <p:ph type="sldNum" idx="12"/>
          </p:nvPr>
        </p:nvSpPr>
        <p:spPr>
          <a:xfrm>
            <a:off x="10729455" y="753227"/>
            <a:ext cx="1154100" cy="1090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3600"/>
              <a:buFont typeface="Arial"/>
              <a:buNone/>
            </a:pPr>
            <a:fld id="{00000000-1234-1234-1234-123412341234}" type="slidenum">
              <a:rPr lang="en-US"/>
              <a:t>11</a:t>
            </a:fld>
            <a:endParaRPr/>
          </a:p>
        </p:txBody>
      </p:sp>
      <p:pic>
        <p:nvPicPr>
          <p:cNvPr id="292" name="Google Shape;292;g30786b2f92b_1_86"/>
          <p:cNvPicPr preferRelativeResize="0"/>
          <p:nvPr/>
        </p:nvPicPr>
        <p:blipFill>
          <a:blip r:embed="rId3">
            <a:alphaModFix/>
          </a:blip>
          <a:stretch>
            <a:fillRect/>
          </a:stretch>
        </p:blipFill>
        <p:spPr>
          <a:xfrm>
            <a:off x="2704132" y="2494450"/>
            <a:ext cx="6305800" cy="248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30786b2f92b_1_94"/>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Step 4: Calculate the Test Statistic X²</a:t>
            </a:r>
            <a:endParaRPr/>
          </a:p>
        </p:txBody>
      </p:sp>
      <p:sp>
        <p:nvSpPr>
          <p:cNvPr id="299" name="Google Shape;299;g30786b2f92b_1_94"/>
          <p:cNvSpPr txBox="1">
            <a:spLocks noGrp="1"/>
          </p:cNvSpPr>
          <p:nvPr>
            <p:ph type="body" idx="1"/>
          </p:nvPr>
        </p:nvSpPr>
        <p:spPr>
          <a:xfrm>
            <a:off x="201700" y="1983450"/>
            <a:ext cx="5799000" cy="4605600"/>
          </a:xfrm>
          <a:prstGeom prst="rect">
            <a:avLst/>
          </a:prstGeom>
        </p:spPr>
        <p:txBody>
          <a:bodyPr spcFirstLastPara="1" wrap="square" lIns="91425" tIns="45700" rIns="91425" bIns="45700" anchor="t" anchorCtr="0">
            <a:normAutofit fontScale="85000" lnSpcReduction="20000"/>
          </a:bodyPr>
          <a:lstStyle/>
          <a:p>
            <a:pPr marL="0" lvl="0" indent="0" algn="l" rtl="0">
              <a:spcBef>
                <a:spcPts val="1000"/>
              </a:spcBef>
              <a:spcAft>
                <a:spcPts val="0"/>
              </a:spcAft>
              <a:buNone/>
            </a:pPr>
            <a:r>
              <a:rPr lang="en-US"/>
              <a:t>=  0.743 + 2.05 + 2.33 + 3.33 + 0.384 + 1 =9.837</a:t>
            </a:r>
            <a:endParaRPr/>
          </a:p>
          <a:p>
            <a:pPr marL="0" lvl="0" indent="0" algn="l" rtl="0">
              <a:spcBef>
                <a:spcPts val="1000"/>
              </a:spcBef>
              <a:spcAft>
                <a:spcPts val="0"/>
              </a:spcAft>
              <a:buNone/>
            </a:pPr>
            <a:r>
              <a:rPr lang="en-US"/>
              <a:t>Degrees of freedom are calculated as:</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r>
              <a:rPr lang="en-US" i="1">
                <a:solidFill>
                  <a:schemeClr val="dk1"/>
                </a:solidFill>
              </a:rPr>
              <a:t>If the chi-square statistic is greater than the critical value, or if the p-value is less than the significance level (usually 𝛼=0.05), you reject the null hypothesis.</a:t>
            </a:r>
            <a:br>
              <a:rPr lang="en-US" i="1">
                <a:solidFill>
                  <a:schemeClr val="dk1"/>
                </a:solidFill>
              </a:rPr>
            </a:br>
            <a:endParaRPr i="1">
              <a:solidFill>
                <a:schemeClr val="dk1"/>
              </a:solidFill>
            </a:endParaRPr>
          </a:p>
          <a:p>
            <a:pPr marL="0" lvl="0" indent="0" algn="l" rtl="0">
              <a:spcBef>
                <a:spcPts val="1000"/>
              </a:spcBef>
              <a:spcAft>
                <a:spcPts val="0"/>
              </a:spcAft>
              <a:buNone/>
            </a:pPr>
            <a:r>
              <a:rPr lang="en-US"/>
              <a:t>The chi-square statistic of (</a:t>
            </a:r>
            <a:r>
              <a:rPr lang="en-US" b="1"/>
              <a:t>9.837)</a:t>
            </a:r>
            <a:r>
              <a:rPr lang="en-US"/>
              <a:t> is higher than the critical value (</a:t>
            </a:r>
            <a:r>
              <a:rPr lang="en-US" b="1"/>
              <a:t>5.991</a:t>
            </a:r>
            <a:r>
              <a:rPr lang="en-US"/>
              <a:t>) for a 0.05 significance level, indicating a significant link between gender and political party preference. Therefore, we reject the idea that there is no relationship between gender and political affiliation.</a:t>
            </a:r>
            <a:endParaRPr/>
          </a:p>
        </p:txBody>
      </p:sp>
      <p:sp>
        <p:nvSpPr>
          <p:cNvPr id="300" name="Google Shape;300;g30786b2f92b_1_94"/>
          <p:cNvSpPr txBox="1">
            <a:spLocks noGrp="1"/>
          </p:cNvSpPr>
          <p:nvPr>
            <p:ph type="sldNum" idx="12"/>
          </p:nvPr>
        </p:nvSpPr>
        <p:spPr>
          <a:xfrm>
            <a:off x="10729455" y="753227"/>
            <a:ext cx="1154100" cy="1090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3600"/>
              <a:buFont typeface="Arial"/>
              <a:buNone/>
            </a:pPr>
            <a:fld id="{00000000-1234-1234-1234-123412341234}" type="slidenum">
              <a:rPr lang="en-US"/>
              <a:t>12</a:t>
            </a:fld>
            <a:endParaRPr/>
          </a:p>
        </p:txBody>
      </p:sp>
      <p:pic>
        <p:nvPicPr>
          <p:cNvPr id="301" name="Google Shape;301;g30786b2f92b_1_94"/>
          <p:cNvPicPr preferRelativeResize="0"/>
          <p:nvPr/>
        </p:nvPicPr>
        <p:blipFill>
          <a:blip r:embed="rId3">
            <a:alphaModFix/>
          </a:blip>
          <a:stretch>
            <a:fillRect/>
          </a:stretch>
        </p:blipFill>
        <p:spPr>
          <a:xfrm>
            <a:off x="539025" y="2637177"/>
            <a:ext cx="8036675" cy="466775"/>
          </a:xfrm>
          <a:prstGeom prst="rect">
            <a:avLst/>
          </a:prstGeom>
          <a:noFill/>
          <a:ln>
            <a:noFill/>
          </a:ln>
        </p:spPr>
      </p:pic>
      <p:sp>
        <p:nvSpPr>
          <p:cNvPr id="302" name="Google Shape;302;g30786b2f92b_1_94"/>
          <p:cNvSpPr txBox="1">
            <a:spLocks noGrp="1"/>
          </p:cNvSpPr>
          <p:nvPr>
            <p:ph type="body" idx="1"/>
          </p:nvPr>
        </p:nvSpPr>
        <p:spPr>
          <a:xfrm>
            <a:off x="6563050" y="2336875"/>
            <a:ext cx="5320500" cy="4252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pic>
        <p:nvPicPr>
          <p:cNvPr id="303" name="Google Shape;303;g30786b2f92b_1_94"/>
          <p:cNvPicPr preferRelativeResize="0"/>
          <p:nvPr/>
        </p:nvPicPr>
        <p:blipFill>
          <a:blip r:embed="rId4">
            <a:alphaModFix/>
          </a:blip>
          <a:stretch>
            <a:fillRect/>
          </a:stretch>
        </p:blipFill>
        <p:spPr>
          <a:xfrm>
            <a:off x="6563050" y="3103950"/>
            <a:ext cx="5186324" cy="3740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30786b2f92b_1_109"/>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Example#2:</a:t>
            </a:r>
            <a:endParaRPr/>
          </a:p>
        </p:txBody>
      </p:sp>
      <p:sp>
        <p:nvSpPr>
          <p:cNvPr id="310" name="Google Shape;310;g30786b2f92b_1_109"/>
          <p:cNvSpPr txBox="1">
            <a:spLocks noGrp="1"/>
          </p:cNvSpPr>
          <p:nvPr>
            <p:ph type="body" idx="1"/>
          </p:nvPr>
        </p:nvSpPr>
        <p:spPr>
          <a:xfrm>
            <a:off x="554700" y="2050675"/>
            <a:ext cx="11110500" cy="4303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Suppose a researcher wants to test if there is a relationship between gender (male, female) and preference for a type of drink (tea, coffee). The observed frequencies are given in a contingency table:</a:t>
            </a:r>
            <a:endParaRPr/>
          </a:p>
          <a:p>
            <a:pPr marL="0" lvl="0" indent="0" algn="l" rtl="0">
              <a:spcBef>
                <a:spcPts val="1000"/>
              </a:spcBef>
              <a:spcAft>
                <a:spcPts val="0"/>
              </a:spcAft>
              <a:buNone/>
            </a:pPr>
            <a:endParaRPr/>
          </a:p>
        </p:txBody>
      </p:sp>
      <p:sp>
        <p:nvSpPr>
          <p:cNvPr id="311" name="Google Shape;311;g30786b2f92b_1_109"/>
          <p:cNvSpPr txBox="1">
            <a:spLocks noGrp="1"/>
          </p:cNvSpPr>
          <p:nvPr>
            <p:ph type="sldNum" idx="12"/>
          </p:nvPr>
        </p:nvSpPr>
        <p:spPr>
          <a:xfrm>
            <a:off x="10729455" y="753227"/>
            <a:ext cx="1154100" cy="1090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3600"/>
              <a:buFont typeface="Arial"/>
              <a:buNone/>
            </a:pPr>
            <a:fld id="{00000000-1234-1234-1234-123412341234}" type="slidenum">
              <a:rPr lang="en-US"/>
              <a:t>13</a:t>
            </a:fld>
            <a:endParaRPr/>
          </a:p>
        </p:txBody>
      </p:sp>
      <p:pic>
        <p:nvPicPr>
          <p:cNvPr id="312" name="Google Shape;312;g30786b2f92b_1_109"/>
          <p:cNvPicPr preferRelativeResize="0"/>
          <p:nvPr/>
        </p:nvPicPr>
        <p:blipFill>
          <a:blip r:embed="rId3">
            <a:alphaModFix/>
          </a:blip>
          <a:stretch>
            <a:fillRect/>
          </a:stretch>
        </p:blipFill>
        <p:spPr>
          <a:xfrm>
            <a:off x="1467988" y="3695150"/>
            <a:ext cx="9256024" cy="1818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g30786b2f92b_1_117"/>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319" name="Google Shape;319;g30786b2f92b_1_117"/>
          <p:cNvSpPr txBox="1">
            <a:spLocks noGrp="1"/>
          </p:cNvSpPr>
          <p:nvPr>
            <p:ph type="body" idx="1"/>
          </p:nvPr>
        </p:nvSpPr>
        <p:spPr>
          <a:xfrm>
            <a:off x="470650" y="2000250"/>
            <a:ext cx="10858500" cy="4353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Null Hypothesis (H₀): Gender and drink preference are independent.</a:t>
            </a:r>
            <a:endParaRPr/>
          </a:p>
          <a:p>
            <a:pPr marL="0" lvl="0" indent="0" algn="l" rtl="0">
              <a:spcBef>
                <a:spcPts val="1000"/>
              </a:spcBef>
              <a:spcAft>
                <a:spcPts val="0"/>
              </a:spcAft>
              <a:buNone/>
            </a:pPr>
            <a:r>
              <a:rPr lang="en-US"/>
              <a:t>Alternative Hypothesis (H₁): Gender and drink preference are dependent.</a:t>
            </a:r>
            <a:endParaRPr/>
          </a:p>
          <a:p>
            <a:pPr marL="0" lvl="0" indent="0" algn="l" rtl="0">
              <a:spcBef>
                <a:spcPts val="1000"/>
              </a:spcBef>
              <a:spcAft>
                <a:spcPts val="0"/>
              </a:spcAft>
              <a:buNone/>
            </a:pPr>
            <a:r>
              <a:rPr lang="en-US"/>
              <a:t>For each cell, the expected frequency is:</a:t>
            </a:r>
            <a:endParaRPr/>
          </a:p>
          <a:p>
            <a:pPr marL="0" lvl="0" indent="0" algn="l" rtl="0">
              <a:spcBef>
                <a:spcPts val="1000"/>
              </a:spcBef>
              <a:spcAft>
                <a:spcPts val="0"/>
              </a:spcAft>
              <a:buNone/>
            </a:pPr>
            <a:endParaRPr/>
          </a:p>
        </p:txBody>
      </p:sp>
      <p:sp>
        <p:nvSpPr>
          <p:cNvPr id="320" name="Google Shape;320;g30786b2f92b_1_117"/>
          <p:cNvSpPr txBox="1">
            <a:spLocks noGrp="1"/>
          </p:cNvSpPr>
          <p:nvPr>
            <p:ph type="sldNum" idx="12"/>
          </p:nvPr>
        </p:nvSpPr>
        <p:spPr>
          <a:xfrm>
            <a:off x="10729455" y="753227"/>
            <a:ext cx="1154100" cy="1090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3600"/>
              <a:buFont typeface="Arial"/>
              <a:buNone/>
            </a:pPr>
            <a:fld id="{00000000-1234-1234-1234-123412341234}" type="slidenum">
              <a:rPr lang="en-US"/>
              <a:t>14</a:t>
            </a:fld>
            <a:endParaRPr/>
          </a:p>
        </p:txBody>
      </p:sp>
      <p:pic>
        <p:nvPicPr>
          <p:cNvPr id="321" name="Google Shape;321;g30786b2f92b_1_117"/>
          <p:cNvPicPr preferRelativeResize="0"/>
          <p:nvPr/>
        </p:nvPicPr>
        <p:blipFill>
          <a:blip r:embed="rId3">
            <a:alphaModFix/>
          </a:blip>
          <a:stretch>
            <a:fillRect/>
          </a:stretch>
        </p:blipFill>
        <p:spPr>
          <a:xfrm>
            <a:off x="680325" y="3497000"/>
            <a:ext cx="3930950" cy="3037550"/>
          </a:xfrm>
          <a:prstGeom prst="rect">
            <a:avLst/>
          </a:prstGeom>
          <a:noFill/>
          <a:ln>
            <a:noFill/>
          </a:ln>
        </p:spPr>
      </p:pic>
      <p:pic>
        <p:nvPicPr>
          <p:cNvPr id="322" name="Google Shape;322;g30786b2f92b_1_117"/>
          <p:cNvPicPr preferRelativeResize="0"/>
          <p:nvPr/>
        </p:nvPicPr>
        <p:blipFill>
          <a:blip r:embed="rId4">
            <a:alphaModFix/>
          </a:blip>
          <a:stretch>
            <a:fillRect/>
          </a:stretch>
        </p:blipFill>
        <p:spPr>
          <a:xfrm>
            <a:off x="4611276" y="3568075"/>
            <a:ext cx="7573000" cy="1843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g30786b2f92b_1_129"/>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329" name="Google Shape;329;g30786b2f92b_1_129"/>
          <p:cNvSpPr txBox="1">
            <a:spLocks noGrp="1"/>
          </p:cNvSpPr>
          <p:nvPr>
            <p:ph type="body" idx="1"/>
          </p:nvPr>
        </p:nvSpPr>
        <p:spPr>
          <a:xfrm>
            <a:off x="156375" y="2336875"/>
            <a:ext cx="5260200" cy="35994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χ²=2.295+4.199+0.333+1.877+3.435+0.273=</a:t>
            </a:r>
            <a:r>
              <a:rPr lang="en-US" b="1"/>
              <a:t>12.412</a:t>
            </a:r>
            <a:endParaRPr b="1"/>
          </a:p>
          <a:p>
            <a:pPr marL="0" lvl="0" indent="0" algn="l" rtl="0">
              <a:spcBef>
                <a:spcPts val="1000"/>
              </a:spcBef>
              <a:spcAft>
                <a:spcPts val="0"/>
              </a:spcAft>
              <a:buNone/>
            </a:pPr>
            <a:r>
              <a:rPr lang="en-US" b="1"/>
              <a:t>df=(2−1)×(3−1)=1×2=2</a:t>
            </a:r>
            <a:endParaRPr b="1"/>
          </a:p>
          <a:p>
            <a:pPr marL="0" lvl="0" indent="0" algn="l" rtl="0">
              <a:spcBef>
                <a:spcPts val="1000"/>
              </a:spcBef>
              <a:spcAft>
                <a:spcPts val="0"/>
              </a:spcAft>
              <a:buNone/>
            </a:pPr>
            <a:endParaRPr b="1"/>
          </a:p>
          <a:p>
            <a:pPr marL="0" lvl="0" indent="0" algn="l" rtl="0">
              <a:spcBef>
                <a:spcPts val="1000"/>
              </a:spcBef>
              <a:spcAft>
                <a:spcPts val="0"/>
              </a:spcAft>
              <a:buNone/>
            </a:pPr>
            <a:endParaRPr b="1"/>
          </a:p>
          <a:p>
            <a:pPr marL="0" lvl="0" indent="0" algn="l" rtl="0">
              <a:spcBef>
                <a:spcPts val="1000"/>
              </a:spcBef>
              <a:spcAft>
                <a:spcPts val="0"/>
              </a:spcAft>
              <a:buNone/>
            </a:pPr>
            <a:r>
              <a:rPr lang="en-US" b="1" i="1">
                <a:solidFill>
                  <a:srgbClr val="000000"/>
                </a:solidFill>
              </a:rPr>
              <a:t>What is your conclusion??</a:t>
            </a:r>
            <a:endParaRPr b="1" i="1">
              <a:solidFill>
                <a:srgbClr val="000000"/>
              </a:solidFill>
            </a:endParaRPr>
          </a:p>
        </p:txBody>
      </p:sp>
      <p:sp>
        <p:nvSpPr>
          <p:cNvPr id="330" name="Google Shape;330;g30786b2f92b_1_129"/>
          <p:cNvSpPr txBox="1">
            <a:spLocks noGrp="1"/>
          </p:cNvSpPr>
          <p:nvPr>
            <p:ph type="sldNum" idx="12"/>
          </p:nvPr>
        </p:nvSpPr>
        <p:spPr>
          <a:xfrm>
            <a:off x="10729455" y="753227"/>
            <a:ext cx="1154100" cy="1090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3600"/>
              <a:buFont typeface="Arial"/>
              <a:buNone/>
            </a:pPr>
            <a:fld id="{00000000-1234-1234-1234-123412341234}" type="slidenum">
              <a:rPr lang="en-US"/>
              <a:t>15</a:t>
            </a:fld>
            <a:endParaRPr/>
          </a:p>
        </p:txBody>
      </p:sp>
      <p:pic>
        <p:nvPicPr>
          <p:cNvPr id="331" name="Google Shape;331;g30786b2f92b_1_129"/>
          <p:cNvPicPr preferRelativeResize="0"/>
          <p:nvPr/>
        </p:nvPicPr>
        <p:blipFill>
          <a:blip r:embed="rId3">
            <a:alphaModFix/>
          </a:blip>
          <a:stretch>
            <a:fillRect/>
          </a:stretch>
        </p:blipFill>
        <p:spPr>
          <a:xfrm>
            <a:off x="5703625" y="1933550"/>
            <a:ext cx="4590500" cy="4791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g30786b2f92b_1_147"/>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Limitations</a:t>
            </a:r>
            <a:endParaRPr/>
          </a:p>
        </p:txBody>
      </p:sp>
      <p:sp>
        <p:nvSpPr>
          <p:cNvPr id="338" name="Google Shape;338;g30786b2f92b_1_147"/>
          <p:cNvSpPr txBox="1">
            <a:spLocks noGrp="1"/>
          </p:cNvSpPr>
          <p:nvPr>
            <p:ph type="body" idx="1"/>
          </p:nvPr>
        </p:nvSpPr>
        <p:spPr>
          <a:xfrm>
            <a:off x="680325" y="2336875"/>
            <a:ext cx="10638900" cy="41373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There are two limitations to using the chi-square test:</a:t>
            </a:r>
            <a:endParaRPr/>
          </a:p>
          <a:p>
            <a:pPr marL="0" lvl="0" indent="0" algn="l" rtl="0">
              <a:spcBef>
                <a:spcPts val="1000"/>
              </a:spcBef>
              <a:spcAft>
                <a:spcPts val="0"/>
              </a:spcAft>
              <a:buNone/>
            </a:pPr>
            <a:endParaRPr/>
          </a:p>
          <a:p>
            <a:pPr marL="0" lvl="0" indent="0" algn="l" rtl="0">
              <a:spcBef>
                <a:spcPts val="1000"/>
              </a:spcBef>
              <a:spcAft>
                <a:spcPts val="0"/>
              </a:spcAft>
              <a:buNone/>
            </a:pPr>
            <a:r>
              <a:rPr lang="en-US"/>
              <a:t>The chi-square test, for starters, is extremely sensitive to sample size. Even insignificant relationships can appear statistically significant when a large enough sample is used. Keep in mind that "statistically significant" does not always imply "meaningful" when using the chi-square test</a:t>
            </a:r>
            <a:endParaRPr/>
          </a:p>
          <a:p>
            <a:pPr marL="0" lvl="0" indent="0" algn="l" rtl="0">
              <a:spcBef>
                <a:spcPts val="1000"/>
              </a:spcBef>
              <a:spcAft>
                <a:spcPts val="0"/>
              </a:spcAft>
              <a:buNone/>
            </a:pPr>
            <a:endParaRPr/>
          </a:p>
          <a:p>
            <a:pPr marL="0" lvl="0" indent="0" algn="l" rtl="0">
              <a:spcBef>
                <a:spcPts val="1000"/>
              </a:spcBef>
              <a:spcAft>
                <a:spcPts val="0"/>
              </a:spcAft>
              <a:buNone/>
            </a:pPr>
            <a:r>
              <a:rPr lang="en-US"/>
              <a:t>Be mindful that the chi-square can only determine whether two variables are related. It does not necessarily follow that one variable has a causal relationship with the other</a:t>
            </a:r>
            <a:endParaRPr/>
          </a:p>
        </p:txBody>
      </p:sp>
      <p:sp>
        <p:nvSpPr>
          <p:cNvPr id="339" name="Google Shape;339;g30786b2f92b_1_147"/>
          <p:cNvSpPr txBox="1">
            <a:spLocks noGrp="1"/>
          </p:cNvSpPr>
          <p:nvPr>
            <p:ph type="sldNum" idx="12"/>
          </p:nvPr>
        </p:nvSpPr>
        <p:spPr>
          <a:xfrm>
            <a:off x="10729455" y="753227"/>
            <a:ext cx="1154100" cy="1090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3600"/>
              <a:buFont typeface="Arial"/>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g3046d01e5de_0_2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EDA: Visualization</a:t>
            </a:r>
            <a:endParaRPr/>
          </a:p>
        </p:txBody>
      </p:sp>
      <p:sp>
        <p:nvSpPr>
          <p:cNvPr id="345" name="Google Shape;345;g3046d01e5de_0_28"/>
          <p:cNvSpPr txBox="1">
            <a:spLocks noGrp="1"/>
          </p:cNvSpPr>
          <p:nvPr>
            <p:ph type="body" idx="1"/>
          </p:nvPr>
        </p:nvSpPr>
        <p:spPr>
          <a:xfrm>
            <a:off x="680325" y="2336875"/>
            <a:ext cx="10636800" cy="4105800"/>
          </a:xfrm>
          <a:prstGeom prst="rect">
            <a:avLst/>
          </a:prstGeom>
          <a:noFill/>
          <a:ln>
            <a:noFill/>
          </a:ln>
        </p:spPr>
        <p:txBody>
          <a:bodyPr spcFirstLastPara="1" wrap="square" lIns="91425" tIns="45700" rIns="91425" bIns="45700" anchor="t" anchorCtr="0">
            <a:normAutofit fontScale="70000" lnSpcReduction="20000"/>
          </a:bodyPr>
          <a:lstStyle/>
          <a:p>
            <a:pPr marL="457200" lvl="0" indent="-411480" algn="l" rtl="0">
              <a:lnSpc>
                <a:spcPct val="90000"/>
              </a:lnSpc>
              <a:spcBef>
                <a:spcPts val="0"/>
              </a:spcBef>
              <a:spcAft>
                <a:spcPts val="0"/>
              </a:spcAft>
              <a:buClr>
                <a:schemeClr val="lt1"/>
              </a:buClr>
              <a:buSzPct val="100000"/>
              <a:buChar char="•"/>
            </a:pPr>
            <a:r>
              <a:rPr lang="en-US"/>
              <a:t>In data exploration, generally we focus on:</a:t>
            </a:r>
            <a:endParaRPr/>
          </a:p>
          <a:p>
            <a:pPr marL="457200" lvl="0" indent="-304800" algn="l" rtl="0">
              <a:lnSpc>
                <a:spcPct val="90000"/>
              </a:lnSpc>
              <a:spcBef>
                <a:spcPts val="1000"/>
              </a:spcBef>
              <a:spcAft>
                <a:spcPts val="0"/>
              </a:spcAft>
              <a:buClr>
                <a:schemeClr val="lt1"/>
              </a:buClr>
              <a:buSzPct val="100000"/>
              <a:buNone/>
            </a:pPr>
            <a:endParaRPr/>
          </a:p>
          <a:p>
            <a:pPr marL="838200" lvl="1" indent="-342900" algn="l" rtl="0">
              <a:lnSpc>
                <a:spcPct val="90000"/>
              </a:lnSpc>
              <a:spcBef>
                <a:spcPts val="500"/>
              </a:spcBef>
              <a:spcAft>
                <a:spcPts val="0"/>
              </a:spcAft>
              <a:buClr>
                <a:schemeClr val="dk1"/>
              </a:buClr>
              <a:buSzPct val="100000"/>
              <a:buFont typeface="Arial"/>
              <a:buAutoNum type="arabicPeriod"/>
            </a:pPr>
            <a:r>
              <a:rPr lang="en-US" b="1">
                <a:solidFill>
                  <a:schemeClr val="dk1"/>
                </a:solidFill>
              </a:rPr>
              <a:t>Summary statistics</a:t>
            </a:r>
            <a:endParaRPr/>
          </a:p>
          <a:p>
            <a:pPr marL="1143000" lvl="2" indent="-194310" algn="l" rtl="0">
              <a:lnSpc>
                <a:spcPct val="90000"/>
              </a:lnSpc>
              <a:spcBef>
                <a:spcPts val="500"/>
              </a:spcBef>
              <a:spcAft>
                <a:spcPts val="0"/>
              </a:spcAft>
              <a:buClr>
                <a:schemeClr val="lt1"/>
              </a:buClr>
              <a:buSzPct val="100000"/>
              <a:buChar char="•"/>
            </a:pPr>
            <a:r>
              <a:rPr lang="en-US" b="1"/>
              <a:t>Descriptive Statistics : Measures of Location and Spread</a:t>
            </a:r>
            <a:endParaRPr/>
          </a:p>
          <a:p>
            <a:pPr marL="1143000" lvl="2" indent="-114300" algn="l" rtl="0">
              <a:lnSpc>
                <a:spcPct val="90000"/>
              </a:lnSpc>
              <a:spcBef>
                <a:spcPts val="500"/>
              </a:spcBef>
              <a:spcAft>
                <a:spcPts val="0"/>
              </a:spcAft>
              <a:buClr>
                <a:schemeClr val="lt1"/>
              </a:buClr>
              <a:buSzPct val="100000"/>
              <a:buNone/>
            </a:pPr>
            <a:endParaRPr b="1">
              <a:solidFill>
                <a:schemeClr val="dk1"/>
              </a:solidFill>
            </a:endParaRPr>
          </a:p>
          <a:p>
            <a:pPr marL="838200" lvl="1" indent="-342900" algn="l" rtl="0">
              <a:lnSpc>
                <a:spcPct val="90000"/>
              </a:lnSpc>
              <a:spcBef>
                <a:spcPts val="500"/>
              </a:spcBef>
              <a:spcAft>
                <a:spcPts val="0"/>
              </a:spcAft>
              <a:buClr>
                <a:schemeClr val="dk1"/>
              </a:buClr>
              <a:buSzPct val="100000"/>
              <a:buFont typeface="Arial"/>
              <a:buAutoNum type="arabicPeriod"/>
            </a:pPr>
            <a:r>
              <a:rPr lang="en-US" b="1">
                <a:solidFill>
                  <a:schemeClr val="dk1"/>
                </a:solidFill>
              </a:rPr>
              <a:t>Visualization: Different types of charts serve distinct purposes, allowing us to understand the data in various ways: </a:t>
            </a:r>
            <a:endParaRPr/>
          </a:p>
          <a:p>
            <a:pPr marL="1143000" lvl="2" indent="-194310" algn="l" rtl="0">
              <a:lnSpc>
                <a:spcPct val="90000"/>
              </a:lnSpc>
              <a:spcBef>
                <a:spcPts val="500"/>
              </a:spcBef>
              <a:spcAft>
                <a:spcPts val="0"/>
              </a:spcAft>
              <a:buClr>
                <a:schemeClr val="lt1"/>
              </a:buClr>
              <a:buSzPct val="100000"/>
              <a:buChar char="•"/>
            </a:pPr>
            <a:r>
              <a:rPr lang="en-US" b="1"/>
              <a:t>Histogram</a:t>
            </a:r>
            <a:endParaRPr b="1"/>
          </a:p>
          <a:p>
            <a:pPr marL="1143000" lvl="2" indent="-194310" algn="l" rtl="0">
              <a:lnSpc>
                <a:spcPct val="90000"/>
              </a:lnSpc>
              <a:spcBef>
                <a:spcPts val="500"/>
              </a:spcBef>
              <a:spcAft>
                <a:spcPts val="0"/>
              </a:spcAft>
              <a:buClr>
                <a:schemeClr val="lt1"/>
              </a:buClr>
              <a:buSzPct val="100000"/>
              <a:buChar char="•"/>
            </a:pPr>
            <a:r>
              <a:rPr lang="en-US" b="1"/>
              <a:t>BOX plot</a:t>
            </a:r>
            <a:endParaRPr b="1"/>
          </a:p>
          <a:p>
            <a:pPr marL="1143000" lvl="2" indent="-194310" algn="l" rtl="0">
              <a:lnSpc>
                <a:spcPct val="90000"/>
              </a:lnSpc>
              <a:spcBef>
                <a:spcPts val="500"/>
              </a:spcBef>
              <a:spcAft>
                <a:spcPts val="0"/>
              </a:spcAft>
              <a:buClr>
                <a:schemeClr val="lt1"/>
              </a:buClr>
              <a:buSzPct val="100000"/>
              <a:buChar char="•"/>
            </a:pPr>
            <a:r>
              <a:rPr lang="en-US" b="1"/>
              <a:t>Scatter Plot</a:t>
            </a:r>
            <a:endParaRPr b="1"/>
          </a:p>
          <a:p>
            <a:pPr marL="1143000" lvl="2" indent="-194310" algn="l" rtl="0">
              <a:lnSpc>
                <a:spcPct val="90000"/>
              </a:lnSpc>
              <a:spcBef>
                <a:spcPts val="500"/>
              </a:spcBef>
              <a:spcAft>
                <a:spcPts val="0"/>
              </a:spcAft>
              <a:buClr>
                <a:schemeClr val="lt1"/>
              </a:buClr>
              <a:buSzPct val="100000"/>
              <a:buChar char="•"/>
            </a:pPr>
            <a:r>
              <a:rPr lang="en-US" b="1"/>
              <a:t>Heat map</a:t>
            </a:r>
            <a:endParaRPr b="1"/>
          </a:p>
          <a:p>
            <a:pPr marL="1143000" lvl="2" indent="-194310" algn="l" rtl="0">
              <a:lnSpc>
                <a:spcPct val="90000"/>
              </a:lnSpc>
              <a:spcBef>
                <a:spcPts val="500"/>
              </a:spcBef>
              <a:spcAft>
                <a:spcPts val="0"/>
              </a:spcAft>
              <a:buSzPct val="100000"/>
              <a:buChar char="•"/>
            </a:pPr>
            <a:r>
              <a:rPr lang="en-US" b="1"/>
              <a:t>Line chart</a:t>
            </a:r>
            <a:endParaRPr b="1"/>
          </a:p>
          <a:p>
            <a:pPr marL="1143000" lvl="2" indent="-194310" algn="l" rtl="0">
              <a:lnSpc>
                <a:spcPct val="90000"/>
              </a:lnSpc>
              <a:spcBef>
                <a:spcPts val="500"/>
              </a:spcBef>
              <a:spcAft>
                <a:spcPts val="0"/>
              </a:spcAft>
              <a:buSzPct val="100000"/>
              <a:buChar char="•"/>
            </a:pPr>
            <a:r>
              <a:rPr lang="en-US" b="1"/>
              <a:t>Bar chart </a:t>
            </a:r>
            <a:endParaRPr b="1"/>
          </a:p>
          <a:p>
            <a:pPr marL="1143000" lvl="2" indent="-194310" algn="l" rtl="0">
              <a:lnSpc>
                <a:spcPct val="90000"/>
              </a:lnSpc>
              <a:spcBef>
                <a:spcPts val="500"/>
              </a:spcBef>
              <a:spcAft>
                <a:spcPts val="0"/>
              </a:spcAft>
              <a:buSzPct val="100000"/>
              <a:buChar char="•"/>
            </a:pPr>
            <a:r>
              <a:rPr lang="en-US" b="1"/>
              <a:t>Pie chart </a:t>
            </a:r>
            <a:endParaRPr b="1"/>
          </a:p>
          <a:p>
            <a:pPr marL="1143000" lvl="2" indent="-194310" algn="l" rtl="0">
              <a:lnSpc>
                <a:spcPct val="90000"/>
              </a:lnSpc>
              <a:spcBef>
                <a:spcPts val="500"/>
              </a:spcBef>
              <a:spcAft>
                <a:spcPts val="0"/>
              </a:spcAft>
              <a:buSzPct val="100000"/>
              <a:buChar char="•"/>
            </a:pPr>
            <a:r>
              <a:rPr lang="en-US" b="1"/>
              <a:t>Multiline chart</a:t>
            </a:r>
            <a:endParaRPr b="1"/>
          </a:p>
          <a:p>
            <a:pPr marL="1143000" lvl="2" indent="-194310" algn="l" rtl="0">
              <a:lnSpc>
                <a:spcPct val="90000"/>
              </a:lnSpc>
              <a:spcBef>
                <a:spcPts val="500"/>
              </a:spcBef>
              <a:spcAft>
                <a:spcPts val="0"/>
              </a:spcAft>
              <a:buSzPct val="100000"/>
              <a:buChar char="•"/>
            </a:pPr>
            <a:r>
              <a:rPr lang="en-US" b="1"/>
              <a:t>Donut chart</a:t>
            </a:r>
            <a:endParaRPr b="1"/>
          </a:p>
          <a:p>
            <a:pPr marL="1143000" lvl="2" indent="-194310" algn="l" rtl="0">
              <a:lnSpc>
                <a:spcPct val="90000"/>
              </a:lnSpc>
              <a:spcBef>
                <a:spcPts val="500"/>
              </a:spcBef>
              <a:spcAft>
                <a:spcPts val="0"/>
              </a:spcAft>
              <a:buSzPct val="100000"/>
              <a:buChar char="•"/>
            </a:pPr>
            <a:r>
              <a:rPr lang="en-US" b="1"/>
              <a:t>Spider chart</a:t>
            </a:r>
            <a:endParaRPr b="1"/>
          </a:p>
          <a:p>
            <a:pPr marL="1143000" lvl="2" indent="-194310" algn="l" rtl="0">
              <a:lnSpc>
                <a:spcPct val="90000"/>
              </a:lnSpc>
              <a:spcBef>
                <a:spcPts val="500"/>
              </a:spcBef>
              <a:spcAft>
                <a:spcPts val="0"/>
              </a:spcAft>
              <a:buSzPct val="100000"/>
              <a:buChar char="•"/>
            </a:pPr>
            <a:r>
              <a:rPr lang="en-US" b="1"/>
              <a:t>Pair plot</a:t>
            </a:r>
            <a:endParaRPr b="1"/>
          </a:p>
          <a:p>
            <a:pPr marL="1143000" lvl="2" indent="-194310" algn="l" rtl="0">
              <a:lnSpc>
                <a:spcPct val="90000"/>
              </a:lnSpc>
              <a:spcBef>
                <a:spcPts val="500"/>
              </a:spcBef>
              <a:spcAft>
                <a:spcPts val="0"/>
              </a:spcAft>
              <a:buSzPct val="100000"/>
              <a:buChar char="•"/>
            </a:pPr>
            <a:r>
              <a:rPr lang="en-US" b="1"/>
              <a:t>Bubble chart</a:t>
            </a:r>
            <a:endParaRPr/>
          </a:p>
        </p:txBody>
      </p:sp>
      <p:sp>
        <p:nvSpPr>
          <p:cNvPr id="346" name="Google Shape;346;g3046d01e5de_0_28"/>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3600"/>
              <a:buFont typeface="Arial"/>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g3046d01e5de_0_34"/>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3600"/>
              <a:buFont typeface="Arial"/>
              <a:buNone/>
            </a:pPr>
            <a:fld id="{00000000-1234-1234-1234-123412341234}" type="slidenum">
              <a:rPr lang="en-US"/>
              <a:t>18</a:t>
            </a:fld>
            <a:endParaRPr/>
          </a:p>
        </p:txBody>
      </p:sp>
      <p:sp>
        <p:nvSpPr>
          <p:cNvPr id="352" name="Google Shape;352;g3046d01e5de_0_34"/>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Histogram</a:t>
            </a:r>
            <a:endParaRPr/>
          </a:p>
        </p:txBody>
      </p:sp>
      <p:sp>
        <p:nvSpPr>
          <p:cNvPr id="353" name="Google Shape;353;g3046d01e5de_0_34"/>
          <p:cNvSpPr txBox="1">
            <a:spLocks noGrp="1"/>
          </p:cNvSpPr>
          <p:nvPr>
            <p:ph type="body" idx="1"/>
          </p:nvPr>
        </p:nvSpPr>
        <p:spPr>
          <a:xfrm>
            <a:off x="1183341" y="1981200"/>
            <a:ext cx="9546000" cy="46026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a:t>Histogram is a bar chart that groups numbers into ranges or bins</a:t>
            </a:r>
            <a:endParaRPr/>
          </a:p>
          <a:p>
            <a:pPr marL="228600" lvl="0" indent="-76200" algn="l" rtl="0">
              <a:lnSpc>
                <a:spcPct val="90000"/>
              </a:lnSpc>
              <a:spcBef>
                <a:spcPts val="1000"/>
              </a:spcBef>
              <a:spcAft>
                <a:spcPts val="0"/>
              </a:spcAft>
              <a:buClr>
                <a:schemeClr val="lt1"/>
              </a:buClr>
              <a:buSzPts val="2400"/>
              <a:buNone/>
            </a:pPr>
            <a:endParaRPr/>
          </a:p>
          <a:p>
            <a:pPr marL="228600" lvl="0" indent="-228600" algn="l" rtl="0">
              <a:lnSpc>
                <a:spcPct val="90000"/>
              </a:lnSpc>
              <a:spcBef>
                <a:spcPts val="1000"/>
              </a:spcBef>
              <a:spcAft>
                <a:spcPts val="0"/>
              </a:spcAft>
              <a:buClr>
                <a:schemeClr val="lt1"/>
              </a:buClr>
              <a:buSzPts val="2400"/>
              <a:buChar char="•"/>
            </a:pPr>
            <a:r>
              <a:rPr lang="en-US"/>
              <a:t>Histograms displays data using bars of different heights allowing us to evaluate the shape of the underlying distribution</a:t>
            </a:r>
            <a:endParaRPr/>
          </a:p>
          <a:p>
            <a:pPr marL="0" lvl="0" indent="0" algn="l" rtl="0">
              <a:lnSpc>
                <a:spcPct val="90000"/>
              </a:lnSpc>
              <a:spcBef>
                <a:spcPts val="1000"/>
              </a:spcBef>
              <a:spcAft>
                <a:spcPts val="0"/>
              </a:spcAft>
              <a:buClr>
                <a:schemeClr val="lt1"/>
              </a:buClr>
              <a:buSzPts val="2400"/>
              <a:buNone/>
            </a:pPr>
            <a:endParaRPr/>
          </a:p>
        </p:txBody>
      </p:sp>
      <p:pic>
        <p:nvPicPr>
          <p:cNvPr id="354" name="Google Shape;354;g3046d01e5de_0_34"/>
          <p:cNvPicPr preferRelativeResize="0"/>
          <p:nvPr/>
        </p:nvPicPr>
        <p:blipFill rotWithShape="1">
          <a:blip r:embed="rId3">
            <a:alphaModFix/>
          </a:blip>
          <a:srcRect/>
          <a:stretch/>
        </p:blipFill>
        <p:spPr>
          <a:xfrm>
            <a:off x="1602304" y="3907404"/>
            <a:ext cx="3946008" cy="2527578"/>
          </a:xfrm>
          <a:prstGeom prst="rect">
            <a:avLst/>
          </a:prstGeom>
          <a:noFill/>
          <a:ln>
            <a:noFill/>
          </a:ln>
        </p:spPr>
      </p:pic>
      <p:pic>
        <p:nvPicPr>
          <p:cNvPr id="355" name="Google Shape;355;g3046d01e5de_0_34"/>
          <p:cNvPicPr preferRelativeResize="0"/>
          <p:nvPr/>
        </p:nvPicPr>
        <p:blipFill rotWithShape="1">
          <a:blip r:embed="rId4">
            <a:alphaModFix/>
          </a:blip>
          <a:srcRect/>
          <a:stretch/>
        </p:blipFill>
        <p:spPr>
          <a:xfrm>
            <a:off x="5548312" y="3909318"/>
            <a:ext cx="4448175" cy="252757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g3046d01e5de_0_42"/>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3600"/>
              <a:buFont typeface="Arial"/>
              <a:buNone/>
            </a:pPr>
            <a:fld id="{00000000-1234-1234-1234-123412341234}" type="slidenum">
              <a:rPr lang="en-US"/>
              <a:t>19</a:t>
            </a:fld>
            <a:endParaRPr/>
          </a:p>
        </p:txBody>
      </p:sp>
      <p:sp>
        <p:nvSpPr>
          <p:cNvPr id="361" name="Google Shape;361;g3046d01e5de_0_4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Histograms</a:t>
            </a:r>
            <a:endParaRPr/>
          </a:p>
        </p:txBody>
      </p:sp>
      <p:sp>
        <p:nvSpPr>
          <p:cNvPr id="362" name="Google Shape;362;g3046d01e5de_0_42"/>
          <p:cNvSpPr txBox="1">
            <a:spLocks noGrp="1"/>
          </p:cNvSpPr>
          <p:nvPr>
            <p:ph type="body" idx="1"/>
          </p:nvPr>
        </p:nvSpPr>
        <p:spPr>
          <a:xfrm>
            <a:off x="680321" y="1981200"/>
            <a:ext cx="9301800" cy="43434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a:t>Data can be distributed (spread out) in many different ways. It can be spread out more on the left Or more on the right Or all jumbled up.</a:t>
            </a:r>
            <a:endParaRPr/>
          </a:p>
          <a:p>
            <a:pPr marL="0" lvl="0" indent="0" algn="l" rtl="0">
              <a:lnSpc>
                <a:spcPct val="90000"/>
              </a:lnSpc>
              <a:spcBef>
                <a:spcPts val="1000"/>
              </a:spcBef>
              <a:spcAft>
                <a:spcPts val="0"/>
              </a:spcAft>
              <a:buClr>
                <a:schemeClr val="lt1"/>
              </a:buClr>
              <a:buSzPts val="2400"/>
              <a:buNone/>
            </a:pPr>
            <a:endParaRPr/>
          </a:p>
        </p:txBody>
      </p:sp>
      <p:pic>
        <p:nvPicPr>
          <p:cNvPr id="363" name="Google Shape;363;g3046d01e5de_0_42"/>
          <p:cNvPicPr preferRelativeResize="0"/>
          <p:nvPr/>
        </p:nvPicPr>
        <p:blipFill rotWithShape="1">
          <a:blip r:embed="rId3">
            <a:alphaModFix/>
          </a:blip>
          <a:srcRect/>
          <a:stretch/>
        </p:blipFill>
        <p:spPr>
          <a:xfrm>
            <a:off x="1102660" y="3286126"/>
            <a:ext cx="2505075" cy="2657475"/>
          </a:xfrm>
          <a:prstGeom prst="rect">
            <a:avLst/>
          </a:prstGeom>
          <a:noFill/>
          <a:ln>
            <a:noFill/>
          </a:ln>
        </p:spPr>
      </p:pic>
      <p:pic>
        <p:nvPicPr>
          <p:cNvPr id="364" name="Google Shape;364;g3046d01e5de_0_42"/>
          <p:cNvPicPr preferRelativeResize="0"/>
          <p:nvPr/>
        </p:nvPicPr>
        <p:blipFill rotWithShape="1">
          <a:blip r:embed="rId4">
            <a:alphaModFix/>
          </a:blip>
          <a:srcRect/>
          <a:stretch/>
        </p:blipFill>
        <p:spPr>
          <a:xfrm>
            <a:off x="4164447" y="3286126"/>
            <a:ext cx="2333625" cy="2619375"/>
          </a:xfrm>
          <a:prstGeom prst="rect">
            <a:avLst/>
          </a:prstGeom>
          <a:noFill/>
          <a:ln>
            <a:noFill/>
          </a:ln>
        </p:spPr>
      </p:pic>
      <p:pic>
        <p:nvPicPr>
          <p:cNvPr id="365" name="Google Shape;365;g3046d01e5de_0_42"/>
          <p:cNvPicPr preferRelativeResize="0"/>
          <p:nvPr/>
        </p:nvPicPr>
        <p:blipFill rotWithShape="1">
          <a:blip r:embed="rId5">
            <a:alphaModFix/>
          </a:blip>
          <a:srcRect/>
          <a:stretch/>
        </p:blipFill>
        <p:spPr>
          <a:xfrm>
            <a:off x="7247741" y="3286126"/>
            <a:ext cx="2381250" cy="25622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30786b2f92b_1_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sz="3100"/>
              <a:t>Categorical Variables Association Test - Chi Square Test</a:t>
            </a:r>
            <a:endParaRPr sz="3100"/>
          </a:p>
        </p:txBody>
      </p:sp>
      <p:sp>
        <p:nvSpPr>
          <p:cNvPr id="213" name="Google Shape;213;g30786b2f92b_1_0"/>
          <p:cNvSpPr txBox="1">
            <a:spLocks noGrp="1"/>
          </p:cNvSpPr>
          <p:nvPr>
            <p:ph type="body" idx="1"/>
          </p:nvPr>
        </p:nvSpPr>
        <p:spPr>
          <a:xfrm>
            <a:off x="680319" y="2054710"/>
            <a:ext cx="10668900" cy="4346100"/>
          </a:xfrm>
          <a:prstGeom prst="rect">
            <a:avLst/>
          </a:prstGeom>
          <a:noFill/>
          <a:ln>
            <a:noFill/>
          </a:ln>
        </p:spPr>
        <p:txBody>
          <a:bodyPr spcFirstLastPara="1" wrap="square" lIns="91425" tIns="45700" rIns="91425" bIns="45700" anchor="t" anchorCtr="0">
            <a:normAutofit fontScale="85000"/>
          </a:bodyPr>
          <a:lstStyle/>
          <a:p>
            <a:pPr marL="228600" lvl="0" indent="-228600" algn="l" rtl="0">
              <a:lnSpc>
                <a:spcPct val="110000"/>
              </a:lnSpc>
              <a:spcBef>
                <a:spcPts val="1000"/>
              </a:spcBef>
              <a:spcAft>
                <a:spcPts val="0"/>
              </a:spcAft>
              <a:buClr>
                <a:schemeClr val="lt1"/>
              </a:buClr>
              <a:buSzPct val="100000"/>
              <a:buChar char="•"/>
            </a:pPr>
            <a:r>
              <a:rPr lang="en-US"/>
              <a:t>The Chi-Square (χ²) test is a statistical test used to determine if there is a significant association between two categorical variables</a:t>
            </a:r>
            <a:endParaRPr/>
          </a:p>
          <a:p>
            <a:pPr marL="228600" lvl="0" indent="-196215" algn="l" rtl="0">
              <a:lnSpc>
                <a:spcPct val="110000"/>
              </a:lnSpc>
              <a:spcBef>
                <a:spcPts val="1000"/>
              </a:spcBef>
              <a:spcAft>
                <a:spcPts val="0"/>
              </a:spcAft>
              <a:buSzPct val="75000"/>
              <a:buChar char="•"/>
            </a:pPr>
            <a:r>
              <a:rPr lang="en-US"/>
              <a:t>It a non parametric test not based on any assumption or distribution of any variable</a:t>
            </a:r>
            <a:endParaRPr/>
          </a:p>
          <a:p>
            <a:pPr marL="228600" lvl="0" indent="-196215" algn="l" rtl="0">
              <a:lnSpc>
                <a:spcPct val="110000"/>
              </a:lnSpc>
              <a:spcBef>
                <a:spcPts val="1000"/>
              </a:spcBef>
              <a:spcAft>
                <a:spcPts val="0"/>
              </a:spcAft>
              <a:buSzPct val="75000"/>
              <a:buChar char="•"/>
            </a:pPr>
            <a:r>
              <a:rPr lang="en-US"/>
              <a:t>This statistical test follows a specific distribution known as chi square distribution</a:t>
            </a:r>
            <a:endParaRPr/>
          </a:p>
          <a:p>
            <a:pPr marL="457200" lvl="0" indent="-325755" algn="l" rtl="0">
              <a:lnSpc>
                <a:spcPct val="110000"/>
              </a:lnSpc>
              <a:spcBef>
                <a:spcPts val="1000"/>
              </a:spcBef>
              <a:spcAft>
                <a:spcPts val="0"/>
              </a:spcAft>
              <a:buSzPct val="75000"/>
              <a:buChar char="•"/>
            </a:pPr>
            <a:r>
              <a:rPr lang="en-US"/>
              <a:t>This test is based on frequencies and not on the parameters like mean and standard deviation</a:t>
            </a:r>
            <a:endParaRPr/>
          </a:p>
          <a:p>
            <a:pPr marL="228600" lvl="0" indent="-196215" algn="l" rtl="0">
              <a:lnSpc>
                <a:spcPct val="110000"/>
              </a:lnSpc>
              <a:spcBef>
                <a:spcPts val="1000"/>
              </a:spcBef>
              <a:spcAft>
                <a:spcPts val="0"/>
              </a:spcAft>
              <a:buSzPct val="75000"/>
              <a:buChar char="•"/>
            </a:pPr>
            <a:r>
              <a:rPr lang="en-US"/>
              <a:t>This test measures the differences between what is observed and what is expected according to an assumed hypothesis</a:t>
            </a:r>
            <a:endParaRPr/>
          </a:p>
          <a:p>
            <a:pPr marL="228600" lvl="0" indent="-196215" algn="l" rtl="0">
              <a:lnSpc>
                <a:spcPct val="110000"/>
              </a:lnSpc>
              <a:spcBef>
                <a:spcPts val="1000"/>
              </a:spcBef>
              <a:spcAft>
                <a:spcPts val="0"/>
              </a:spcAft>
              <a:buSzPct val="75000"/>
              <a:buChar char="•"/>
            </a:pPr>
            <a:r>
              <a:rPr lang="en-US"/>
              <a:t>This test does not give us much information about the strength of relationship between variables</a:t>
            </a:r>
            <a:endParaRPr/>
          </a:p>
        </p:txBody>
      </p:sp>
      <p:sp>
        <p:nvSpPr>
          <p:cNvPr id="214" name="Google Shape;214;g30786b2f92b_1_0"/>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g3046d01e5de_0_51"/>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3600"/>
              <a:buFont typeface="Arial"/>
              <a:buNone/>
            </a:pPr>
            <a:fld id="{00000000-1234-1234-1234-123412341234}" type="slidenum">
              <a:rPr lang="en-US"/>
              <a:t>20</a:t>
            </a:fld>
            <a:endParaRPr/>
          </a:p>
        </p:txBody>
      </p:sp>
      <p:sp>
        <p:nvSpPr>
          <p:cNvPr id="371" name="Google Shape;371;g3046d01e5de_0_51"/>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Box Plot</a:t>
            </a:r>
            <a:endParaRPr/>
          </a:p>
        </p:txBody>
      </p:sp>
      <p:sp>
        <p:nvSpPr>
          <p:cNvPr id="372" name="Google Shape;372;g3046d01e5de_0_51"/>
          <p:cNvSpPr txBox="1">
            <a:spLocks noGrp="1"/>
          </p:cNvSpPr>
          <p:nvPr>
            <p:ph type="body" idx="1"/>
          </p:nvPr>
        </p:nvSpPr>
        <p:spPr>
          <a:xfrm>
            <a:off x="680321" y="2043952"/>
            <a:ext cx="9301800" cy="43569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a:t>A Boxplot is a nice way to graphically represent the data in order to communicate the data through their quartiles. </a:t>
            </a:r>
            <a:endParaRPr/>
          </a:p>
        </p:txBody>
      </p:sp>
      <p:pic>
        <p:nvPicPr>
          <p:cNvPr id="373" name="Google Shape;373;g3046d01e5de_0_51"/>
          <p:cNvPicPr preferRelativeResize="0"/>
          <p:nvPr/>
        </p:nvPicPr>
        <p:blipFill rotWithShape="1">
          <a:blip r:embed="rId3">
            <a:alphaModFix/>
          </a:blip>
          <a:srcRect/>
          <a:stretch/>
        </p:blipFill>
        <p:spPr>
          <a:xfrm>
            <a:off x="940398" y="2924410"/>
            <a:ext cx="8143875" cy="3686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g3046d01e5de_0_5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sz="3600"/>
              <a:t>Scatter Plots</a:t>
            </a:r>
            <a:endParaRPr/>
          </a:p>
        </p:txBody>
      </p:sp>
      <p:sp>
        <p:nvSpPr>
          <p:cNvPr id="379" name="Google Shape;379;g3046d01e5de_0_58"/>
          <p:cNvSpPr txBox="1">
            <a:spLocks noGrp="1"/>
          </p:cNvSpPr>
          <p:nvPr>
            <p:ph type="body" idx="1"/>
          </p:nvPr>
        </p:nvSpPr>
        <p:spPr>
          <a:xfrm>
            <a:off x="680321" y="2022438"/>
            <a:ext cx="10733400" cy="439980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lt1"/>
              </a:buClr>
              <a:buSzPct val="100000"/>
              <a:buChar char="•"/>
            </a:pPr>
            <a:r>
              <a:rPr lang="en-US" sz="2400"/>
              <a:t>A point plot between two variables used to understand the spread of the data. </a:t>
            </a:r>
            <a:endParaRPr/>
          </a:p>
          <a:p>
            <a:pPr marL="228600" lvl="0" indent="-228600" algn="l" rtl="0">
              <a:lnSpc>
                <a:spcPct val="90000"/>
              </a:lnSpc>
              <a:spcBef>
                <a:spcPts val="1000"/>
              </a:spcBef>
              <a:spcAft>
                <a:spcPts val="0"/>
              </a:spcAft>
              <a:buClr>
                <a:schemeClr val="lt1"/>
              </a:buClr>
              <a:buSzPct val="100000"/>
              <a:buChar char="•"/>
            </a:pPr>
            <a:r>
              <a:rPr lang="en-US" sz="2400"/>
              <a:t>The spread of the data allows </a:t>
            </a:r>
            <a:endParaRPr/>
          </a:p>
          <a:p>
            <a:pPr marL="0" lvl="0" indent="0" algn="l" rtl="0">
              <a:lnSpc>
                <a:spcPct val="90000"/>
              </a:lnSpc>
              <a:spcBef>
                <a:spcPts val="1000"/>
              </a:spcBef>
              <a:spcAft>
                <a:spcPts val="0"/>
              </a:spcAft>
              <a:buClr>
                <a:schemeClr val="lt1"/>
              </a:buClr>
              <a:buSzPct val="100000"/>
              <a:buNone/>
            </a:pPr>
            <a:r>
              <a:rPr lang="en-US" sz="2400"/>
              <a:t>     for us to understand if the data has </a:t>
            </a:r>
            <a:endParaRPr/>
          </a:p>
          <a:p>
            <a:pPr marL="0" lvl="0" indent="0" algn="l" rtl="0">
              <a:lnSpc>
                <a:spcPct val="90000"/>
              </a:lnSpc>
              <a:spcBef>
                <a:spcPts val="1000"/>
              </a:spcBef>
              <a:spcAft>
                <a:spcPts val="0"/>
              </a:spcAft>
              <a:buClr>
                <a:schemeClr val="lt1"/>
              </a:buClr>
              <a:buSzPct val="100000"/>
              <a:buNone/>
            </a:pPr>
            <a:r>
              <a:rPr lang="en-US" sz="2400"/>
              <a:t>     a non-linear or linear relationship </a:t>
            </a:r>
            <a:endParaRPr/>
          </a:p>
          <a:p>
            <a:pPr marL="0" lvl="0" indent="0" algn="l" rtl="0">
              <a:lnSpc>
                <a:spcPct val="90000"/>
              </a:lnSpc>
              <a:spcBef>
                <a:spcPts val="1000"/>
              </a:spcBef>
              <a:spcAft>
                <a:spcPts val="0"/>
              </a:spcAft>
              <a:buClr>
                <a:schemeClr val="lt1"/>
              </a:buClr>
              <a:buSzPct val="100000"/>
              <a:buNone/>
            </a:pPr>
            <a:r>
              <a:rPr lang="en-US" sz="2400"/>
              <a:t>     and the relative degree of the </a:t>
            </a:r>
            <a:endParaRPr/>
          </a:p>
          <a:p>
            <a:pPr marL="0" lvl="0" indent="0" algn="l" rtl="0">
              <a:lnSpc>
                <a:spcPct val="90000"/>
              </a:lnSpc>
              <a:spcBef>
                <a:spcPts val="1000"/>
              </a:spcBef>
              <a:spcAft>
                <a:spcPts val="0"/>
              </a:spcAft>
              <a:buClr>
                <a:schemeClr val="lt1"/>
              </a:buClr>
              <a:buSzPct val="100000"/>
              <a:buNone/>
            </a:pPr>
            <a:r>
              <a:rPr lang="en-US" sz="2400"/>
              <a:t>     correlation in the data. </a:t>
            </a:r>
            <a:endParaRPr/>
          </a:p>
          <a:p>
            <a:pPr marL="228600" lvl="0" indent="-228600" algn="l" rtl="0">
              <a:lnSpc>
                <a:spcPct val="90000"/>
              </a:lnSpc>
              <a:spcBef>
                <a:spcPts val="1000"/>
              </a:spcBef>
              <a:spcAft>
                <a:spcPts val="0"/>
              </a:spcAft>
              <a:buClr>
                <a:schemeClr val="lt1"/>
              </a:buClr>
              <a:buSzPct val="100000"/>
              <a:buChar char="•"/>
            </a:pPr>
            <a:r>
              <a:rPr lang="en-US" sz="2400"/>
              <a:t>This technique can allow be used to </a:t>
            </a:r>
            <a:endParaRPr/>
          </a:p>
          <a:p>
            <a:pPr marL="0" lvl="0" indent="0" algn="l" rtl="0">
              <a:lnSpc>
                <a:spcPct val="90000"/>
              </a:lnSpc>
              <a:spcBef>
                <a:spcPts val="1000"/>
              </a:spcBef>
              <a:spcAft>
                <a:spcPts val="0"/>
              </a:spcAft>
              <a:buClr>
                <a:schemeClr val="lt1"/>
              </a:buClr>
              <a:buSzPct val="100000"/>
              <a:buNone/>
            </a:pPr>
            <a:r>
              <a:rPr lang="en-US" sz="2400"/>
              <a:t>    detect outliers in the data. </a:t>
            </a:r>
            <a:endParaRPr/>
          </a:p>
          <a:p>
            <a:pPr marL="228600" lvl="0" indent="-228600" algn="l" rtl="0">
              <a:lnSpc>
                <a:spcPct val="90000"/>
              </a:lnSpc>
              <a:spcBef>
                <a:spcPts val="1000"/>
              </a:spcBef>
              <a:spcAft>
                <a:spcPts val="0"/>
              </a:spcAft>
              <a:buClr>
                <a:schemeClr val="lt1"/>
              </a:buClr>
              <a:buSzPct val="100000"/>
              <a:buChar char="•"/>
            </a:pPr>
            <a:r>
              <a:rPr lang="en-US" sz="2400"/>
              <a:t>A scatterplot becomes more powerful</a:t>
            </a:r>
            <a:endParaRPr/>
          </a:p>
          <a:p>
            <a:pPr marL="0" lvl="0" indent="0" algn="l" rtl="0">
              <a:lnSpc>
                <a:spcPct val="90000"/>
              </a:lnSpc>
              <a:spcBef>
                <a:spcPts val="1000"/>
              </a:spcBef>
              <a:spcAft>
                <a:spcPts val="0"/>
              </a:spcAft>
              <a:buClr>
                <a:schemeClr val="lt1"/>
              </a:buClr>
              <a:buSzPct val="100000"/>
              <a:buNone/>
            </a:pPr>
            <a:r>
              <a:rPr lang="en-US" sz="2400"/>
              <a:t> when you incorporate categorical </a:t>
            </a:r>
            <a:endParaRPr/>
          </a:p>
          <a:p>
            <a:pPr marL="0" lvl="0" indent="0" algn="l" rtl="0">
              <a:lnSpc>
                <a:spcPct val="90000"/>
              </a:lnSpc>
              <a:spcBef>
                <a:spcPts val="1000"/>
              </a:spcBef>
              <a:spcAft>
                <a:spcPts val="0"/>
              </a:spcAft>
              <a:buClr>
                <a:schemeClr val="lt1"/>
              </a:buClr>
              <a:buSzPct val="100000"/>
              <a:buNone/>
            </a:pPr>
            <a:r>
              <a:rPr lang="en-US" sz="2400"/>
              <a:t>data as an additional dimension.</a:t>
            </a:r>
            <a:endParaRPr/>
          </a:p>
        </p:txBody>
      </p:sp>
      <p:sp>
        <p:nvSpPr>
          <p:cNvPr id="380" name="Google Shape;380;g3046d01e5de_0_58"/>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3600"/>
              <a:buFont typeface="Arial"/>
              <a:buNone/>
            </a:pPr>
            <a:fld id="{00000000-1234-1234-1234-123412341234}" type="slidenum">
              <a:rPr lang="en-US"/>
              <a:t>21</a:t>
            </a:fld>
            <a:endParaRPr/>
          </a:p>
        </p:txBody>
      </p:sp>
      <p:pic>
        <p:nvPicPr>
          <p:cNvPr id="381" name="Google Shape;381;g3046d01e5de_0_58"/>
          <p:cNvPicPr preferRelativeResize="0"/>
          <p:nvPr/>
        </p:nvPicPr>
        <p:blipFill rotWithShape="1">
          <a:blip r:embed="rId3">
            <a:alphaModFix/>
          </a:blip>
          <a:srcRect/>
          <a:stretch/>
        </p:blipFill>
        <p:spPr>
          <a:xfrm>
            <a:off x="5964516" y="2316044"/>
            <a:ext cx="4857677" cy="410627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g3046d01e5de_0_65"/>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Scatter Plot</a:t>
            </a:r>
            <a:endParaRPr/>
          </a:p>
        </p:txBody>
      </p:sp>
      <p:sp>
        <p:nvSpPr>
          <p:cNvPr id="387" name="Google Shape;387;g3046d01e5de_0_65"/>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3600"/>
              <a:buFont typeface="Arial"/>
              <a:buNone/>
            </a:pPr>
            <a:fld id="{00000000-1234-1234-1234-123412341234}" type="slidenum">
              <a:rPr lang="en-US"/>
              <a:t>22</a:t>
            </a:fld>
            <a:endParaRPr/>
          </a:p>
        </p:txBody>
      </p:sp>
      <p:pic>
        <p:nvPicPr>
          <p:cNvPr id="388" name="Google Shape;388;g3046d01e5de_0_65"/>
          <p:cNvPicPr preferRelativeResize="0">
            <a:picLocks noGrp="1"/>
          </p:cNvPicPr>
          <p:nvPr>
            <p:ph type="body" idx="1"/>
          </p:nvPr>
        </p:nvPicPr>
        <p:blipFill rotWithShape="1">
          <a:blip r:embed="rId3">
            <a:alphaModFix/>
          </a:blip>
          <a:srcRect t="4142" b="2772"/>
          <a:stretch/>
        </p:blipFill>
        <p:spPr>
          <a:xfrm>
            <a:off x="2101046" y="1936075"/>
            <a:ext cx="7311900" cy="4672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g30786b2f92b_1_256"/>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3D Scatter Plot</a:t>
            </a:r>
            <a:endParaRPr/>
          </a:p>
        </p:txBody>
      </p:sp>
      <p:sp>
        <p:nvSpPr>
          <p:cNvPr id="395" name="Google Shape;395;g30786b2f92b_1_256"/>
          <p:cNvSpPr txBox="1">
            <a:spLocks noGrp="1"/>
          </p:cNvSpPr>
          <p:nvPr>
            <p:ph type="body" idx="1"/>
          </p:nvPr>
        </p:nvSpPr>
        <p:spPr>
          <a:xfrm>
            <a:off x="680320" y="2336873"/>
            <a:ext cx="4698300" cy="3599400"/>
          </a:xfrm>
          <a:prstGeom prst="rect">
            <a:avLst/>
          </a:prstGeom>
        </p:spPr>
        <p:txBody>
          <a:bodyPr spcFirstLastPara="1" wrap="square" lIns="91425" tIns="45700" rIns="91425" bIns="45700" anchor="t" anchorCtr="0">
            <a:normAutofit lnSpcReduction="10000"/>
          </a:bodyPr>
          <a:lstStyle/>
          <a:p>
            <a:pPr marL="0" lvl="0" indent="0" algn="l" rtl="0">
              <a:spcBef>
                <a:spcPts val="1000"/>
              </a:spcBef>
              <a:spcAft>
                <a:spcPts val="0"/>
              </a:spcAft>
              <a:buNone/>
            </a:pPr>
            <a:r>
              <a:rPr lang="en-US" sz="2100">
                <a:solidFill>
                  <a:schemeClr val="dk1"/>
                </a:solidFill>
                <a:latin typeface="Arial"/>
                <a:ea typeface="Arial"/>
                <a:cs typeface="Arial"/>
                <a:sym typeface="Arial"/>
              </a:rPr>
              <a:t>A </a:t>
            </a:r>
            <a:r>
              <a:rPr lang="en-US" sz="2100" b="1">
                <a:solidFill>
                  <a:schemeClr val="dk1"/>
                </a:solidFill>
                <a:latin typeface="Arial"/>
                <a:ea typeface="Arial"/>
                <a:cs typeface="Arial"/>
                <a:sym typeface="Arial"/>
              </a:rPr>
              <a:t>3D scatter plot</a:t>
            </a:r>
            <a:r>
              <a:rPr lang="en-US" sz="2100">
                <a:solidFill>
                  <a:schemeClr val="dk1"/>
                </a:solidFill>
                <a:latin typeface="Arial"/>
                <a:ea typeface="Arial"/>
                <a:cs typeface="Arial"/>
                <a:sym typeface="Arial"/>
              </a:rPr>
              <a:t> is a visualization tool that displays three dimensions of data, allowing for the representation of three variables simultaneously</a:t>
            </a:r>
            <a:endParaRPr sz="2100">
              <a:solidFill>
                <a:schemeClr val="dk1"/>
              </a:solidFill>
              <a:latin typeface="Arial"/>
              <a:ea typeface="Arial"/>
              <a:cs typeface="Arial"/>
              <a:sym typeface="Arial"/>
            </a:endParaRPr>
          </a:p>
          <a:p>
            <a:pPr marL="0" lvl="0" indent="0" algn="l" rtl="0">
              <a:spcBef>
                <a:spcPts val="1000"/>
              </a:spcBef>
              <a:spcAft>
                <a:spcPts val="0"/>
              </a:spcAft>
              <a:buNone/>
            </a:pPr>
            <a:endParaRPr sz="2100">
              <a:solidFill>
                <a:schemeClr val="dk1"/>
              </a:solidFill>
              <a:latin typeface="Arial"/>
              <a:ea typeface="Arial"/>
              <a:cs typeface="Arial"/>
              <a:sym typeface="Arial"/>
            </a:endParaRPr>
          </a:p>
          <a:p>
            <a:pPr marL="0" lvl="0" indent="0" algn="l" rtl="0">
              <a:spcBef>
                <a:spcPts val="1000"/>
              </a:spcBef>
              <a:spcAft>
                <a:spcPts val="0"/>
              </a:spcAft>
              <a:buNone/>
            </a:pPr>
            <a:r>
              <a:rPr lang="en-US" sz="2100">
                <a:solidFill>
                  <a:schemeClr val="dk1"/>
                </a:solidFill>
                <a:latin typeface="Arial"/>
                <a:ea typeface="Arial"/>
                <a:cs typeface="Arial"/>
                <a:sym typeface="Arial"/>
              </a:rPr>
              <a:t>When you have three continuous variables that you want to analyze simultaneously</a:t>
            </a:r>
            <a:endParaRPr sz="2100">
              <a:solidFill>
                <a:schemeClr val="dk1"/>
              </a:solidFill>
              <a:latin typeface="Arial"/>
              <a:ea typeface="Arial"/>
              <a:cs typeface="Arial"/>
              <a:sym typeface="Arial"/>
            </a:endParaRPr>
          </a:p>
          <a:p>
            <a:pPr marL="0" lvl="0" indent="0" algn="l" rtl="0">
              <a:spcBef>
                <a:spcPts val="1000"/>
              </a:spcBef>
              <a:spcAft>
                <a:spcPts val="0"/>
              </a:spcAft>
              <a:buNone/>
            </a:pPr>
            <a:endParaRPr sz="2100">
              <a:solidFill>
                <a:schemeClr val="dk1"/>
              </a:solidFill>
              <a:latin typeface="Arial"/>
              <a:ea typeface="Arial"/>
              <a:cs typeface="Arial"/>
              <a:sym typeface="Arial"/>
            </a:endParaRPr>
          </a:p>
          <a:p>
            <a:pPr marL="0" lvl="0" indent="0" algn="l" rtl="0">
              <a:spcBef>
                <a:spcPts val="1000"/>
              </a:spcBef>
              <a:spcAft>
                <a:spcPts val="0"/>
              </a:spcAft>
              <a:buNone/>
            </a:pPr>
            <a:r>
              <a:rPr lang="en-US" sz="2100">
                <a:solidFill>
                  <a:schemeClr val="dk1"/>
                </a:solidFill>
                <a:latin typeface="Arial"/>
                <a:ea typeface="Arial"/>
                <a:cs typeface="Arial"/>
                <a:sym typeface="Arial"/>
              </a:rPr>
              <a:t>Used to detect clusters, patterns, or outliers in three-dimensional space.</a:t>
            </a:r>
            <a:endParaRPr sz="2100">
              <a:solidFill>
                <a:schemeClr val="dk1"/>
              </a:solidFill>
              <a:latin typeface="Arial"/>
              <a:ea typeface="Arial"/>
              <a:cs typeface="Arial"/>
              <a:sym typeface="Arial"/>
            </a:endParaRPr>
          </a:p>
        </p:txBody>
      </p:sp>
      <p:sp>
        <p:nvSpPr>
          <p:cNvPr id="396" name="Google Shape;396;g30786b2f92b_1_256"/>
          <p:cNvSpPr txBox="1">
            <a:spLocks noGrp="1"/>
          </p:cNvSpPr>
          <p:nvPr>
            <p:ph type="body" idx="2"/>
          </p:nvPr>
        </p:nvSpPr>
        <p:spPr>
          <a:xfrm>
            <a:off x="5594123" y="2336873"/>
            <a:ext cx="4700100" cy="35994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
        <p:nvSpPr>
          <p:cNvPr id="397" name="Google Shape;397;g30786b2f92b_1_256"/>
          <p:cNvSpPr txBox="1">
            <a:spLocks noGrp="1"/>
          </p:cNvSpPr>
          <p:nvPr>
            <p:ph type="sldNum" idx="12"/>
          </p:nvPr>
        </p:nvSpPr>
        <p:spPr>
          <a:xfrm>
            <a:off x="10729455" y="753227"/>
            <a:ext cx="1154100" cy="1090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3600"/>
              <a:buFont typeface="Arial"/>
              <a:buNone/>
            </a:pPr>
            <a:fld id="{00000000-1234-1234-1234-123412341234}" type="slidenum">
              <a:rPr lang="en-US"/>
              <a:t>23</a:t>
            </a:fld>
            <a:endParaRPr/>
          </a:p>
        </p:txBody>
      </p:sp>
      <p:pic>
        <p:nvPicPr>
          <p:cNvPr id="398" name="Google Shape;398;g30786b2f92b_1_256"/>
          <p:cNvPicPr preferRelativeResize="0"/>
          <p:nvPr/>
        </p:nvPicPr>
        <p:blipFill>
          <a:blip r:embed="rId3">
            <a:alphaModFix/>
          </a:blip>
          <a:stretch>
            <a:fillRect/>
          </a:stretch>
        </p:blipFill>
        <p:spPr>
          <a:xfrm>
            <a:off x="5753725" y="2018323"/>
            <a:ext cx="4606050" cy="47449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g3046d01e5de_0_71"/>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Heat Maps</a:t>
            </a:r>
            <a:endParaRPr/>
          </a:p>
        </p:txBody>
      </p:sp>
      <p:sp>
        <p:nvSpPr>
          <p:cNvPr id="404" name="Google Shape;404;g3046d01e5de_0_71"/>
          <p:cNvSpPr txBox="1">
            <a:spLocks noGrp="1"/>
          </p:cNvSpPr>
          <p:nvPr>
            <p:ph type="body" idx="1"/>
          </p:nvPr>
        </p:nvSpPr>
        <p:spPr>
          <a:xfrm>
            <a:off x="680320" y="2054711"/>
            <a:ext cx="10346400" cy="4453800"/>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90000"/>
              </a:lnSpc>
              <a:spcBef>
                <a:spcPts val="0"/>
              </a:spcBef>
              <a:spcAft>
                <a:spcPts val="0"/>
              </a:spcAft>
              <a:buClr>
                <a:srgbClr val="212529"/>
              </a:buClr>
              <a:buSzPct val="100000"/>
              <a:buChar char="•"/>
            </a:pPr>
            <a:r>
              <a:rPr lang="en-US" b="0" i="0">
                <a:solidFill>
                  <a:srgbClr val="212529"/>
                </a:solidFill>
                <a:latin typeface="Trebuchet MS"/>
                <a:ea typeface="Trebuchet MS"/>
                <a:cs typeface="Trebuchet MS"/>
                <a:sym typeface="Trebuchet MS"/>
              </a:rPr>
              <a:t>A </a:t>
            </a:r>
            <a:r>
              <a:rPr lang="en-US" b="1" i="0">
                <a:solidFill>
                  <a:srgbClr val="212529"/>
                </a:solidFill>
                <a:latin typeface="Trebuchet MS"/>
                <a:ea typeface="Trebuchet MS"/>
                <a:cs typeface="Trebuchet MS"/>
                <a:sym typeface="Trebuchet MS"/>
              </a:rPr>
              <a:t>heat map</a:t>
            </a:r>
            <a:r>
              <a:rPr lang="en-US" b="0" i="0">
                <a:solidFill>
                  <a:srgbClr val="212529"/>
                </a:solidFill>
                <a:latin typeface="Trebuchet MS"/>
                <a:ea typeface="Trebuchet MS"/>
                <a:cs typeface="Trebuchet MS"/>
                <a:sym typeface="Trebuchet MS"/>
              </a:rPr>
              <a:t> is the visualization of data that represents the magnitude of a value in a color code ranging from minor to major intensity</a:t>
            </a:r>
            <a:endParaRPr/>
          </a:p>
          <a:p>
            <a:pPr marL="228600" lvl="0" indent="-228600" algn="just" rtl="0">
              <a:lnSpc>
                <a:spcPct val="90000"/>
              </a:lnSpc>
              <a:spcBef>
                <a:spcPts val="1000"/>
              </a:spcBef>
              <a:spcAft>
                <a:spcPts val="0"/>
              </a:spcAft>
              <a:buClr>
                <a:schemeClr val="dk1"/>
              </a:buClr>
              <a:buSzPct val="100000"/>
              <a:buChar char="•"/>
            </a:pPr>
            <a:r>
              <a:rPr lang="en-US" b="0" i="0">
                <a:solidFill>
                  <a:schemeClr val="dk1"/>
                </a:solidFill>
                <a:latin typeface="Trebuchet MS"/>
                <a:ea typeface="Trebuchet MS"/>
                <a:cs typeface="Trebuchet MS"/>
                <a:sym typeface="Trebuchet MS"/>
              </a:rPr>
              <a:t>Heat maps are valuable tools for exploring and understanding complex data sets. They help in identifying patterns, outliers, correlations, and trends that might not be apparent when examining raw data.</a:t>
            </a:r>
            <a:endParaRPr/>
          </a:p>
          <a:p>
            <a:pPr marL="228600" lvl="0" indent="-228600" algn="just" rtl="0">
              <a:lnSpc>
                <a:spcPct val="90000"/>
              </a:lnSpc>
              <a:spcBef>
                <a:spcPts val="1000"/>
              </a:spcBef>
              <a:spcAft>
                <a:spcPts val="0"/>
              </a:spcAft>
              <a:buClr>
                <a:srgbClr val="212529"/>
              </a:buClr>
              <a:buSzPct val="100000"/>
              <a:buChar char="•"/>
            </a:pPr>
            <a:r>
              <a:rPr lang="en-US" b="0" i="0">
                <a:solidFill>
                  <a:srgbClr val="212529"/>
                </a:solidFill>
                <a:latin typeface="Trebuchet MS"/>
                <a:ea typeface="Trebuchet MS"/>
                <a:cs typeface="Trebuchet MS"/>
                <a:sym typeface="Trebuchet MS"/>
              </a:rPr>
              <a:t>There are two main types of heatmaps:</a:t>
            </a:r>
            <a:endParaRPr/>
          </a:p>
          <a:p>
            <a:pPr marL="228600" lvl="0" indent="-228600" algn="just" rtl="0">
              <a:lnSpc>
                <a:spcPct val="90000"/>
              </a:lnSpc>
              <a:spcBef>
                <a:spcPts val="1000"/>
              </a:spcBef>
              <a:spcAft>
                <a:spcPts val="0"/>
              </a:spcAft>
              <a:buClr>
                <a:srgbClr val="212529"/>
              </a:buClr>
              <a:buSzPct val="100000"/>
              <a:buChar char="•"/>
            </a:pPr>
            <a:r>
              <a:rPr lang="en-US" b="1" i="0">
                <a:solidFill>
                  <a:srgbClr val="212529"/>
                </a:solidFill>
                <a:latin typeface="Trebuchet MS"/>
                <a:ea typeface="Trebuchet MS"/>
                <a:cs typeface="Trebuchet MS"/>
                <a:sym typeface="Trebuchet MS"/>
              </a:rPr>
              <a:t>The Spatial Heat Map:</a:t>
            </a:r>
            <a:r>
              <a:rPr lang="en-US" b="0" i="0">
                <a:solidFill>
                  <a:srgbClr val="212529"/>
                </a:solidFill>
                <a:latin typeface="Trebuchet MS"/>
                <a:ea typeface="Trebuchet MS"/>
                <a:cs typeface="Trebuchet MS"/>
                <a:sym typeface="Trebuchet MS"/>
              </a:rPr>
              <a:t> Represented with a canvas that represents a two-dimensional space; it can be a geographical map, a web page, or other cartesian representation.</a:t>
            </a:r>
            <a:endParaRPr/>
          </a:p>
          <a:p>
            <a:pPr marL="228600" lvl="0" indent="-87629" algn="just" rtl="0">
              <a:lnSpc>
                <a:spcPct val="90000"/>
              </a:lnSpc>
              <a:spcBef>
                <a:spcPts val="1000"/>
              </a:spcBef>
              <a:spcAft>
                <a:spcPts val="0"/>
              </a:spcAft>
              <a:buClr>
                <a:schemeClr val="lt1"/>
              </a:buClr>
              <a:buSzPct val="100000"/>
              <a:buNone/>
            </a:pPr>
            <a:endParaRPr b="0" i="0">
              <a:solidFill>
                <a:srgbClr val="212529"/>
              </a:solidFill>
              <a:latin typeface="Trebuchet MS"/>
              <a:ea typeface="Trebuchet MS"/>
              <a:cs typeface="Trebuchet MS"/>
              <a:sym typeface="Trebuchet MS"/>
            </a:endParaRPr>
          </a:p>
          <a:p>
            <a:pPr marL="228600" lvl="0" indent="-228600" algn="just" rtl="0">
              <a:lnSpc>
                <a:spcPct val="90000"/>
              </a:lnSpc>
              <a:spcBef>
                <a:spcPts val="1000"/>
              </a:spcBef>
              <a:spcAft>
                <a:spcPts val="0"/>
              </a:spcAft>
              <a:buClr>
                <a:srgbClr val="212529"/>
              </a:buClr>
              <a:buSzPct val="100000"/>
              <a:buChar char="•"/>
            </a:pPr>
            <a:r>
              <a:rPr lang="en-US" b="1" i="0">
                <a:solidFill>
                  <a:srgbClr val="212529"/>
                </a:solidFill>
                <a:latin typeface="Trebuchet MS"/>
                <a:ea typeface="Trebuchet MS"/>
                <a:cs typeface="Trebuchet MS"/>
                <a:sym typeface="Trebuchet MS"/>
              </a:rPr>
              <a:t>Grid/Matrix Heat Map:</a:t>
            </a:r>
            <a:r>
              <a:rPr lang="en-US" b="0" i="0">
                <a:solidFill>
                  <a:srgbClr val="212529"/>
                </a:solidFill>
                <a:latin typeface="Trebuchet MS"/>
                <a:ea typeface="Trebuchet MS"/>
                <a:cs typeface="Trebuchet MS"/>
                <a:sym typeface="Trebuchet MS"/>
              </a:rPr>
              <a:t> This type of heat map displays the magnitude of a phenomenon using a two-dimensional matrix. Columns and Rows categorize a cell (the location) and the cell’s color code defines the phenomenon’s value intensity.</a:t>
            </a:r>
            <a:endParaRPr/>
          </a:p>
          <a:p>
            <a:pPr marL="228600" lvl="0" indent="-87629" algn="l" rtl="0">
              <a:lnSpc>
                <a:spcPct val="90000"/>
              </a:lnSpc>
              <a:spcBef>
                <a:spcPts val="1000"/>
              </a:spcBef>
              <a:spcAft>
                <a:spcPts val="0"/>
              </a:spcAft>
              <a:buClr>
                <a:schemeClr val="lt1"/>
              </a:buClr>
              <a:buSzPct val="100000"/>
              <a:buNone/>
            </a:pPr>
            <a:endParaRPr>
              <a:latin typeface="Trebuchet MS"/>
              <a:ea typeface="Trebuchet MS"/>
              <a:cs typeface="Trebuchet MS"/>
              <a:sym typeface="Trebuchet MS"/>
            </a:endParaRPr>
          </a:p>
        </p:txBody>
      </p:sp>
      <p:sp>
        <p:nvSpPr>
          <p:cNvPr id="405" name="Google Shape;405;g3046d01e5de_0_71"/>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3600"/>
              <a:buFont typeface="Arial"/>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g3046d01e5de_0_77"/>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Spatial Heat Map</a:t>
            </a:r>
            <a:endParaRPr/>
          </a:p>
        </p:txBody>
      </p:sp>
      <p:pic>
        <p:nvPicPr>
          <p:cNvPr id="411" name="Google Shape;411;g3046d01e5de_0_77"/>
          <p:cNvPicPr preferRelativeResize="0">
            <a:picLocks noGrp="1"/>
          </p:cNvPicPr>
          <p:nvPr>
            <p:ph type="body" idx="1"/>
          </p:nvPr>
        </p:nvPicPr>
        <p:blipFill rotWithShape="1">
          <a:blip r:embed="rId3">
            <a:alphaModFix/>
          </a:blip>
          <a:srcRect/>
          <a:stretch/>
        </p:blipFill>
        <p:spPr>
          <a:xfrm>
            <a:off x="487400" y="2194560"/>
            <a:ext cx="5402400" cy="3038700"/>
          </a:xfrm>
          <a:prstGeom prst="rect">
            <a:avLst/>
          </a:prstGeom>
          <a:noFill/>
          <a:ln>
            <a:noFill/>
          </a:ln>
        </p:spPr>
      </p:pic>
      <p:pic>
        <p:nvPicPr>
          <p:cNvPr id="412" name="Google Shape;412;g3046d01e5de_0_77"/>
          <p:cNvPicPr preferRelativeResize="0">
            <a:picLocks noGrp="1"/>
          </p:cNvPicPr>
          <p:nvPr>
            <p:ph type="body" idx="2"/>
          </p:nvPr>
        </p:nvPicPr>
        <p:blipFill rotWithShape="1">
          <a:blip r:embed="rId4">
            <a:alphaModFix/>
          </a:blip>
          <a:srcRect/>
          <a:stretch/>
        </p:blipFill>
        <p:spPr>
          <a:xfrm>
            <a:off x="5889785" y="2194560"/>
            <a:ext cx="5402400" cy="3038700"/>
          </a:xfrm>
          <a:prstGeom prst="rect">
            <a:avLst/>
          </a:prstGeom>
          <a:noFill/>
          <a:ln>
            <a:noFill/>
          </a:ln>
        </p:spPr>
      </p:pic>
      <p:sp>
        <p:nvSpPr>
          <p:cNvPr id="413" name="Google Shape;413;g3046d01e5de_0_77"/>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3600"/>
              <a:buFont typeface="Arial"/>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g3046d01e5de_0_84"/>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Matrix Heat Map</a:t>
            </a:r>
            <a:endParaRPr/>
          </a:p>
        </p:txBody>
      </p:sp>
      <p:sp>
        <p:nvSpPr>
          <p:cNvPr id="419" name="Google Shape;419;g3046d01e5de_0_84"/>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3600"/>
              <a:buFont typeface="Arial"/>
              <a:buNone/>
            </a:pPr>
            <a:fld id="{00000000-1234-1234-1234-123412341234}" type="slidenum">
              <a:rPr lang="en-US"/>
              <a:t>26</a:t>
            </a:fld>
            <a:endParaRPr/>
          </a:p>
        </p:txBody>
      </p:sp>
      <p:pic>
        <p:nvPicPr>
          <p:cNvPr id="420" name="Google Shape;420;g3046d01e5de_0_84" descr="Matrix heat map of sales performance "/>
          <p:cNvPicPr preferRelativeResize="0">
            <a:picLocks noGrp="1"/>
          </p:cNvPicPr>
          <p:nvPr>
            <p:ph type="body" idx="1"/>
          </p:nvPr>
        </p:nvPicPr>
        <p:blipFill rotWithShape="1">
          <a:blip r:embed="rId3">
            <a:alphaModFix/>
          </a:blip>
          <a:srcRect/>
          <a:stretch/>
        </p:blipFill>
        <p:spPr>
          <a:xfrm>
            <a:off x="1875129" y="1938766"/>
            <a:ext cx="7626600" cy="4290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g30786b2f92b_1_159"/>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Line Chart</a:t>
            </a:r>
            <a:endParaRPr/>
          </a:p>
        </p:txBody>
      </p:sp>
      <p:sp>
        <p:nvSpPr>
          <p:cNvPr id="427" name="Google Shape;427;g30786b2f92b_1_159"/>
          <p:cNvSpPr txBox="1">
            <a:spLocks noGrp="1"/>
          </p:cNvSpPr>
          <p:nvPr>
            <p:ph type="body" idx="1"/>
          </p:nvPr>
        </p:nvSpPr>
        <p:spPr>
          <a:xfrm>
            <a:off x="680325" y="1908775"/>
            <a:ext cx="10492800" cy="4148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A line chart shows data points over a continuous time interval. Best for visualizing trends over time</a:t>
            </a:r>
            <a:endParaRPr/>
          </a:p>
          <a:p>
            <a:pPr marL="0" lvl="0" indent="0" algn="l" rtl="0">
              <a:spcBef>
                <a:spcPts val="1000"/>
              </a:spcBef>
              <a:spcAft>
                <a:spcPts val="0"/>
              </a:spcAft>
              <a:buNone/>
            </a:pPr>
            <a:r>
              <a:rPr lang="en-US"/>
              <a:t>Use when plotting time series or sequential data</a:t>
            </a:r>
            <a:endParaRPr/>
          </a:p>
          <a:p>
            <a:pPr marL="0" lvl="0" indent="0" algn="l" rtl="0">
              <a:spcBef>
                <a:spcPts val="1000"/>
              </a:spcBef>
              <a:spcAft>
                <a:spcPts val="0"/>
              </a:spcAft>
              <a:buNone/>
            </a:pPr>
            <a:r>
              <a:rPr lang="en-US"/>
              <a:t>Points are connected by line segments to emphasize progression across time </a:t>
            </a:r>
            <a:endParaRPr/>
          </a:p>
          <a:p>
            <a:pPr marL="0" lvl="0" indent="0" algn="l" rtl="0">
              <a:spcBef>
                <a:spcPts val="1000"/>
              </a:spcBef>
              <a:spcAft>
                <a:spcPts val="0"/>
              </a:spcAft>
              <a:buNone/>
            </a:pPr>
            <a:endParaRPr/>
          </a:p>
        </p:txBody>
      </p:sp>
      <p:sp>
        <p:nvSpPr>
          <p:cNvPr id="428" name="Google Shape;428;g30786b2f92b_1_159"/>
          <p:cNvSpPr txBox="1">
            <a:spLocks noGrp="1"/>
          </p:cNvSpPr>
          <p:nvPr>
            <p:ph type="sldNum" idx="12"/>
          </p:nvPr>
        </p:nvSpPr>
        <p:spPr>
          <a:xfrm>
            <a:off x="10729455" y="753227"/>
            <a:ext cx="1154100" cy="1090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3600"/>
              <a:buFont typeface="Arial"/>
              <a:buNone/>
            </a:pPr>
            <a:fld id="{00000000-1234-1234-1234-123412341234}" type="slidenum">
              <a:rPr lang="en-US"/>
              <a:t>27</a:t>
            </a:fld>
            <a:endParaRPr/>
          </a:p>
        </p:txBody>
      </p:sp>
      <p:pic>
        <p:nvPicPr>
          <p:cNvPr id="429" name="Google Shape;429;g30786b2f92b_1_159"/>
          <p:cNvPicPr preferRelativeResize="0"/>
          <p:nvPr/>
        </p:nvPicPr>
        <p:blipFill>
          <a:blip r:embed="rId3">
            <a:alphaModFix/>
          </a:blip>
          <a:stretch>
            <a:fillRect/>
          </a:stretch>
        </p:blipFill>
        <p:spPr>
          <a:xfrm>
            <a:off x="3137325" y="3643475"/>
            <a:ext cx="5370952" cy="30882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g30786b2f92b_1_169"/>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Bar Chart</a:t>
            </a:r>
            <a:endParaRPr/>
          </a:p>
        </p:txBody>
      </p:sp>
      <p:sp>
        <p:nvSpPr>
          <p:cNvPr id="436" name="Google Shape;436;g30786b2f92b_1_169"/>
          <p:cNvSpPr txBox="1">
            <a:spLocks noGrp="1"/>
          </p:cNvSpPr>
          <p:nvPr>
            <p:ph type="body" idx="1"/>
          </p:nvPr>
        </p:nvSpPr>
        <p:spPr>
          <a:xfrm>
            <a:off x="605421" y="2005098"/>
            <a:ext cx="9613800" cy="35994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A bar chart is used to compare categories using rectangular bars.</a:t>
            </a:r>
            <a:endParaRPr/>
          </a:p>
          <a:p>
            <a:pPr marL="0" lvl="0" indent="0" algn="l" rtl="0">
              <a:spcBef>
                <a:spcPts val="1000"/>
              </a:spcBef>
              <a:spcAft>
                <a:spcPts val="0"/>
              </a:spcAft>
              <a:buNone/>
            </a:pPr>
            <a:r>
              <a:rPr lang="en-US"/>
              <a:t>Use for categorical data or comparing quantities among different groups.</a:t>
            </a:r>
            <a:endParaRPr/>
          </a:p>
        </p:txBody>
      </p:sp>
      <p:sp>
        <p:nvSpPr>
          <p:cNvPr id="437" name="Google Shape;437;g30786b2f92b_1_169"/>
          <p:cNvSpPr txBox="1">
            <a:spLocks noGrp="1"/>
          </p:cNvSpPr>
          <p:nvPr>
            <p:ph type="sldNum" idx="12"/>
          </p:nvPr>
        </p:nvSpPr>
        <p:spPr>
          <a:xfrm>
            <a:off x="10729455" y="753227"/>
            <a:ext cx="1154100" cy="1090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3600"/>
              <a:buFont typeface="Arial"/>
              <a:buNone/>
            </a:pPr>
            <a:fld id="{00000000-1234-1234-1234-123412341234}" type="slidenum">
              <a:rPr lang="en-US"/>
              <a:t>28</a:t>
            </a:fld>
            <a:endParaRPr/>
          </a:p>
        </p:txBody>
      </p:sp>
      <p:pic>
        <p:nvPicPr>
          <p:cNvPr id="438" name="Google Shape;438;g30786b2f92b_1_169"/>
          <p:cNvPicPr preferRelativeResize="0"/>
          <p:nvPr/>
        </p:nvPicPr>
        <p:blipFill>
          <a:blip r:embed="rId3">
            <a:alphaModFix/>
          </a:blip>
          <a:stretch>
            <a:fillRect/>
          </a:stretch>
        </p:blipFill>
        <p:spPr>
          <a:xfrm>
            <a:off x="3531775" y="3078975"/>
            <a:ext cx="4013325" cy="35993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g30786b2f92b_1_218"/>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Stacked Bar Chart</a:t>
            </a:r>
            <a:endParaRPr/>
          </a:p>
        </p:txBody>
      </p:sp>
      <p:sp>
        <p:nvSpPr>
          <p:cNvPr id="445" name="Google Shape;445;g30786b2f92b_1_218"/>
          <p:cNvSpPr txBox="1">
            <a:spLocks noGrp="1"/>
          </p:cNvSpPr>
          <p:nvPr>
            <p:ph type="body" idx="1"/>
          </p:nvPr>
        </p:nvSpPr>
        <p:spPr>
          <a:xfrm>
            <a:off x="567225" y="2054825"/>
            <a:ext cx="10948500" cy="48801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1900"/>
              <a:t>A bar chart where each bar has been divided into multiple sub bars to a part to whole breakdown</a:t>
            </a:r>
            <a:endParaRPr sz="1900"/>
          </a:p>
          <a:p>
            <a:pPr marL="0" lvl="0" indent="0" algn="l" rtl="0">
              <a:spcBef>
                <a:spcPts val="1000"/>
              </a:spcBef>
              <a:spcAft>
                <a:spcPts val="0"/>
              </a:spcAft>
              <a:buNone/>
            </a:pPr>
            <a:r>
              <a:rPr lang="en-US" sz="1900"/>
              <a:t>A single stacked bar can be used as an alternative to the pie or donut chart</a:t>
            </a:r>
            <a:endParaRPr sz="1900"/>
          </a:p>
          <a:p>
            <a:pPr marL="0" lvl="0" indent="0" algn="l" rtl="0">
              <a:spcBef>
                <a:spcPts val="1000"/>
              </a:spcBef>
              <a:spcAft>
                <a:spcPts val="0"/>
              </a:spcAft>
              <a:buNone/>
            </a:pPr>
            <a:r>
              <a:rPr lang="en-US" sz="1900"/>
              <a:t>Categorical data with subcategories that you want to compare in terms of composition and totals.</a:t>
            </a:r>
            <a:endParaRPr sz="1900"/>
          </a:p>
          <a:p>
            <a:pPr marL="0" lvl="0" indent="0" algn="l" rtl="0">
              <a:spcBef>
                <a:spcPts val="1000"/>
              </a:spcBef>
              <a:spcAft>
                <a:spcPts val="0"/>
              </a:spcAft>
              <a:buNone/>
            </a:pPr>
            <a:endParaRPr sz="1900"/>
          </a:p>
          <a:p>
            <a:pPr marL="0" lvl="0" indent="0" algn="l" rtl="0">
              <a:spcBef>
                <a:spcPts val="1000"/>
              </a:spcBef>
              <a:spcAft>
                <a:spcPts val="0"/>
              </a:spcAft>
              <a:buNone/>
            </a:pPr>
            <a:endParaRPr/>
          </a:p>
        </p:txBody>
      </p:sp>
      <p:sp>
        <p:nvSpPr>
          <p:cNvPr id="446" name="Google Shape;446;g30786b2f92b_1_218"/>
          <p:cNvSpPr txBox="1">
            <a:spLocks noGrp="1"/>
          </p:cNvSpPr>
          <p:nvPr>
            <p:ph type="sldNum" idx="12"/>
          </p:nvPr>
        </p:nvSpPr>
        <p:spPr>
          <a:xfrm>
            <a:off x="10729455" y="753227"/>
            <a:ext cx="1154100" cy="1090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3600"/>
              <a:buFont typeface="Arial"/>
              <a:buNone/>
            </a:pPr>
            <a:fld id="{00000000-1234-1234-1234-123412341234}" type="slidenum">
              <a:rPr lang="en-US"/>
              <a:t>29</a:t>
            </a:fld>
            <a:endParaRPr/>
          </a:p>
        </p:txBody>
      </p:sp>
      <p:pic>
        <p:nvPicPr>
          <p:cNvPr id="447" name="Google Shape;447;g30786b2f92b_1_218"/>
          <p:cNvPicPr preferRelativeResize="0"/>
          <p:nvPr/>
        </p:nvPicPr>
        <p:blipFill>
          <a:blip r:embed="rId3">
            <a:alphaModFix/>
          </a:blip>
          <a:stretch>
            <a:fillRect/>
          </a:stretch>
        </p:blipFill>
        <p:spPr>
          <a:xfrm>
            <a:off x="2952350" y="3375925"/>
            <a:ext cx="5919824" cy="31845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30786b2f92b_1_6"/>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sz="3100"/>
              <a:t> Chi Square Test</a:t>
            </a:r>
            <a:endParaRPr sz="3100"/>
          </a:p>
        </p:txBody>
      </p:sp>
      <p:sp>
        <p:nvSpPr>
          <p:cNvPr id="220" name="Google Shape;220;g30786b2f92b_1_6"/>
          <p:cNvSpPr txBox="1">
            <a:spLocks noGrp="1"/>
          </p:cNvSpPr>
          <p:nvPr>
            <p:ph type="body" idx="1"/>
          </p:nvPr>
        </p:nvSpPr>
        <p:spPr>
          <a:xfrm>
            <a:off x="680319" y="2054710"/>
            <a:ext cx="10668900" cy="4346100"/>
          </a:xfrm>
          <a:prstGeom prst="rect">
            <a:avLst/>
          </a:prstGeom>
          <a:noFill/>
          <a:ln>
            <a:noFill/>
          </a:ln>
        </p:spPr>
        <p:txBody>
          <a:bodyPr spcFirstLastPara="1" wrap="square" lIns="91425" tIns="45700" rIns="91425" bIns="45700" anchor="t" anchorCtr="0">
            <a:normAutofit/>
          </a:bodyPr>
          <a:lstStyle/>
          <a:p>
            <a:pPr marL="228600" lvl="0" indent="-213359" algn="l" rtl="0">
              <a:lnSpc>
                <a:spcPct val="110000"/>
              </a:lnSpc>
              <a:spcBef>
                <a:spcPts val="1000"/>
              </a:spcBef>
              <a:spcAft>
                <a:spcPts val="0"/>
              </a:spcAft>
              <a:buSzPts val="1800"/>
              <a:buChar char="•"/>
            </a:pPr>
            <a:r>
              <a:rPr lang="en-US" sz="3100"/>
              <a:t>This test can be used in:</a:t>
            </a:r>
            <a:endParaRPr sz="3100"/>
          </a:p>
          <a:p>
            <a:pPr marL="914400" lvl="1" indent="-425450" algn="l" rtl="0">
              <a:lnSpc>
                <a:spcPct val="110000"/>
              </a:lnSpc>
              <a:spcBef>
                <a:spcPts val="1000"/>
              </a:spcBef>
              <a:spcAft>
                <a:spcPts val="0"/>
              </a:spcAft>
              <a:buSzPts val="3100"/>
              <a:buChar char="•"/>
            </a:pPr>
            <a:r>
              <a:rPr lang="en-US" sz="3100"/>
              <a:t>Goodness of fit of distribution</a:t>
            </a:r>
            <a:endParaRPr sz="3100"/>
          </a:p>
          <a:p>
            <a:pPr marL="914400" lvl="1" indent="-425450" algn="l" rtl="0">
              <a:lnSpc>
                <a:spcPct val="110000"/>
              </a:lnSpc>
              <a:spcBef>
                <a:spcPts val="1000"/>
              </a:spcBef>
              <a:spcAft>
                <a:spcPts val="0"/>
              </a:spcAft>
              <a:buSzPts val="3100"/>
              <a:buChar char="•"/>
            </a:pPr>
            <a:r>
              <a:rPr lang="en-US" sz="3100"/>
              <a:t>test of independence of attributes</a:t>
            </a:r>
            <a:endParaRPr sz="3100"/>
          </a:p>
          <a:p>
            <a:pPr marL="914400" lvl="1" indent="-425450" algn="l" rtl="0">
              <a:lnSpc>
                <a:spcPct val="110000"/>
              </a:lnSpc>
              <a:spcBef>
                <a:spcPts val="1000"/>
              </a:spcBef>
              <a:spcAft>
                <a:spcPts val="0"/>
              </a:spcAft>
              <a:buSzPts val="3100"/>
              <a:buChar char="•"/>
            </a:pPr>
            <a:r>
              <a:rPr lang="en-US" sz="3100"/>
              <a:t>test of homogeneity</a:t>
            </a:r>
            <a:endParaRPr sz="3100"/>
          </a:p>
          <a:p>
            <a:pPr marL="1371600" lvl="2" indent="-357043" algn="l" rtl="0">
              <a:lnSpc>
                <a:spcPct val="110000"/>
              </a:lnSpc>
              <a:spcBef>
                <a:spcPts val="1000"/>
              </a:spcBef>
              <a:spcAft>
                <a:spcPts val="0"/>
              </a:spcAft>
              <a:buSzPts val="2023"/>
              <a:buChar char="•"/>
            </a:pPr>
            <a:r>
              <a:rPr lang="en-US" sz="2022" i="1"/>
              <a:t>The Chi-Square Test for Homogeneity checks whether the distribution of a categorical variable is the same across different populations or groups. By comparing the observed and expected frequencies across these groups, the test determines if the groups are homogeneous in terms of the variable in question</a:t>
            </a:r>
            <a:endParaRPr sz="2022" i="1"/>
          </a:p>
        </p:txBody>
      </p:sp>
      <p:sp>
        <p:nvSpPr>
          <p:cNvPr id="221" name="Google Shape;221;g30786b2f92b_1_6"/>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g30786b2f92b_1_236"/>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Grouped Bar Chart</a:t>
            </a:r>
            <a:endParaRPr/>
          </a:p>
        </p:txBody>
      </p:sp>
      <p:sp>
        <p:nvSpPr>
          <p:cNvPr id="454" name="Google Shape;454;g30786b2f92b_1_236"/>
          <p:cNvSpPr txBox="1">
            <a:spLocks noGrp="1"/>
          </p:cNvSpPr>
          <p:nvPr>
            <p:ph type="body" idx="1"/>
          </p:nvPr>
        </p:nvSpPr>
        <p:spPr>
          <a:xfrm>
            <a:off x="353175" y="2001325"/>
            <a:ext cx="11530500" cy="4719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1800"/>
              <a:t>A grouped bar chart places the subcategories side by side within each category for clearer comparison</a:t>
            </a:r>
            <a:endParaRPr sz="1800"/>
          </a:p>
          <a:p>
            <a:pPr marL="0" lvl="0" indent="0" algn="l" rtl="0">
              <a:spcBef>
                <a:spcPts val="1000"/>
              </a:spcBef>
              <a:spcAft>
                <a:spcPts val="0"/>
              </a:spcAft>
              <a:buNone/>
            </a:pPr>
            <a:r>
              <a:rPr lang="en-US" sz="1800"/>
              <a:t>It’s effective when you want to focus on the differences or trends in subcategories across various categories.</a:t>
            </a:r>
            <a:endParaRPr sz="1800"/>
          </a:p>
          <a:p>
            <a:pPr marL="0" lvl="0" indent="0" algn="l" rtl="0">
              <a:spcBef>
                <a:spcPts val="1000"/>
              </a:spcBef>
              <a:spcAft>
                <a:spcPts val="0"/>
              </a:spcAft>
              <a:buNone/>
            </a:pPr>
            <a:r>
              <a:rPr lang="en-US" sz="1800"/>
              <a:t>Clear visibility of subcategory values: When you want the individual values of each subcategory to be clearly visible and not stacked on top of each other.</a:t>
            </a:r>
            <a:endParaRPr sz="1800"/>
          </a:p>
          <a:p>
            <a:pPr marL="0" lvl="0" indent="0" algn="l" rtl="0">
              <a:spcBef>
                <a:spcPts val="1000"/>
              </a:spcBef>
              <a:spcAft>
                <a:spcPts val="0"/>
              </a:spcAft>
              <a:buNone/>
            </a:pPr>
            <a:endParaRPr/>
          </a:p>
        </p:txBody>
      </p:sp>
      <p:sp>
        <p:nvSpPr>
          <p:cNvPr id="455" name="Google Shape;455;g30786b2f92b_1_236"/>
          <p:cNvSpPr txBox="1">
            <a:spLocks noGrp="1"/>
          </p:cNvSpPr>
          <p:nvPr>
            <p:ph type="sldNum" idx="12"/>
          </p:nvPr>
        </p:nvSpPr>
        <p:spPr>
          <a:xfrm>
            <a:off x="10729455" y="753227"/>
            <a:ext cx="1154100" cy="1090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3600"/>
              <a:buFont typeface="Arial"/>
              <a:buNone/>
            </a:pPr>
            <a:fld id="{00000000-1234-1234-1234-123412341234}" type="slidenum">
              <a:rPr lang="en-US"/>
              <a:t>30</a:t>
            </a:fld>
            <a:endParaRPr/>
          </a:p>
        </p:txBody>
      </p:sp>
      <p:pic>
        <p:nvPicPr>
          <p:cNvPr id="456" name="Google Shape;456;g30786b2f92b_1_236"/>
          <p:cNvPicPr preferRelativeResize="0"/>
          <p:nvPr/>
        </p:nvPicPr>
        <p:blipFill>
          <a:blip r:embed="rId3">
            <a:alphaModFix/>
          </a:blip>
          <a:stretch>
            <a:fillRect/>
          </a:stretch>
        </p:blipFill>
        <p:spPr>
          <a:xfrm>
            <a:off x="2226075" y="3328400"/>
            <a:ext cx="7801925" cy="3340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g30786b2f92b_1_176"/>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Pie Chart</a:t>
            </a:r>
            <a:endParaRPr/>
          </a:p>
        </p:txBody>
      </p:sp>
      <p:sp>
        <p:nvSpPr>
          <p:cNvPr id="463" name="Google Shape;463;g30786b2f92b_1_176"/>
          <p:cNvSpPr txBox="1">
            <a:spLocks noGrp="1"/>
          </p:cNvSpPr>
          <p:nvPr>
            <p:ph type="body" idx="1"/>
          </p:nvPr>
        </p:nvSpPr>
        <p:spPr>
          <a:xfrm>
            <a:off x="524400" y="1969225"/>
            <a:ext cx="11359200" cy="4505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A pie chart shows proportions of a whole and is best for visualizing parts of a whole</a:t>
            </a:r>
            <a:br>
              <a:rPr lang="en-US"/>
            </a:br>
            <a:r>
              <a:rPr lang="en-US"/>
              <a:t>Used to compare the contribution of categories to a total</a:t>
            </a: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sp>
        <p:nvSpPr>
          <p:cNvPr id="464" name="Google Shape;464;g30786b2f92b_1_176"/>
          <p:cNvSpPr txBox="1">
            <a:spLocks noGrp="1"/>
          </p:cNvSpPr>
          <p:nvPr>
            <p:ph type="sldNum" idx="12"/>
          </p:nvPr>
        </p:nvSpPr>
        <p:spPr>
          <a:xfrm>
            <a:off x="10729455" y="753227"/>
            <a:ext cx="1154100" cy="1090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3600"/>
              <a:buFont typeface="Arial"/>
              <a:buNone/>
            </a:pPr>
            <a:fld id="{00000000-1234-1234-1234-123412341234}" type="slidenum">
              <a:rPr lang="en-US"/>
              <a:t>31</a:t>
            </a:fld>
            <a:endParaRPr/>
          </a:p>
        </p:txBody>
      </p:sp>
      <p:pic>
        <p:nvPicPr>
          <p:cNvPr id="465" name="Google Shape;465;g30786b2f92b_1_176"/>
          <p:cNvPicPr preferRelativeResize="0"/>
          <p:nvPr/>
        </p:nvPicPr>
        <p:blipFill>
          <a:blip r:embed="rId3">
            <a:alphaModFix/>
          </a:blip>
          <a:stretch>
            <a:fillRect/>
          </a:stretch>
        </p:blipFill>
        <p:spPr>
          <a:xfrm>
            <a:off x="4014624" y="3214999"/>
            <a:ext cx="4378750" cy="3180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g30786b2f92b_1_183"/>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Multiline Chart</a:t>
            </a:r>
            <a:endParaRPr/>
          </a:p>
        </p:txBody>
      </p:sp>
      <p:sp>
        <p:nvSpPr>
          <p:cNvPr id="472" name="Google Shape;472;g30786b2f92b_1_183"/>
          <p:cNvSpPr txBox="1">
            <a:spLocks noGrp="1"/>
          </p:cNvSpPr>
          <p:nvPr>
            <p:ph type="body" idx="1"/>
          </p:nvPr>
        </p:nvSpPr>
        <p:spPr>
          <a:xfrm>
            <a:off x="680325" y="2097650"/>
            <a:ext cx="10835400" cy="44733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Similar to a line chart but with multiple lines and is useful for comparing trends between multiple variables over time</a:t>
            </a:r>
            <a:endParaRPr/>
          </a:p>
          <a:p>
            <a:pPr marL="0" lvl="0" indent="0" algn="l" rtl="0">
              <a:spcBef>
                <a:spcPts val="1000"/>
              </a:spcBef>
              <a:spcAft>
                <a:spcPts val="0"/>
              </a:spcAft>
              <a:buNone/>
            </a:pPr>
            <a:r>
              <a:rPr lang="en-US"/>
              <a:t>Used when comparing multiple data series</a:t>
            </a:r>
            <a:endParaRPr/>
          </a:p>
        </p:txBody>
      </p:sp>
      <p:sp>
        <p:nvSpPr>
          <p:cNvPr id="473" name="Google Shape;473;g30786b2f92b_1_183"/>
          <p:cNvSpPr txBox="1">
            <a:spLocks noGrp="1"/>
          </p:cNvSpPr>
          <p:nvPr>
            <p:ph type="sldNum" idx="12"/>
          </p:nvPr>
        </p:nvSpPr>
        <p:spPr>
          <a:xfrm>
            <a:off x="10729455" y="753227"/>
            <a:ext cx="1154100" cy="1090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3600"/>
              <a:buFont typeface="Arial"/>
              <a:buNone/>
            </a:pPr>
            <a:fld id="{00000000-1234-1234-1234-123412341234}" type="slidenum">
              <a:rPr lang="en-US"/>
              <a:t>32</a:t>
            </a:fld>
            <a:endParaRPr/>
          </a:p>
        </p:txBody>
      </p:sp>
      <p:pic>
        <p:nvPicPr>
          <p:cNvPr id="474" name="Google Shape;474;g30786b2f92b_1_183"/>
          <p:cNvPicPr preferRelativeResize="0"/>
          <p:nvPr/>
        </p:nvPicPr>
        <p:blipFill rotWithShape="1">
          <a:blip r:embed="rId3">
            <a:alphaModFix/>
          </a:blip>
          <a:srcRect b="31608"/>
          <a:stretch/>
        </p:blipFill>
        <p:spPr>
          <a:xfrm>
            <a:off x="2655225" y="3652501"/>
            <a:ext cx="7456963" cy="278864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g30786b2f92b_1_190"/>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Donut Chart</a:t>
            </a:r>
            <a:endParaRPr/>
          </a:p>
        </p:txBody>
      </p:sp>
      <p:sp>
        <p:nvSpPr>
          <p:cNvPr id="481" name="Google Shape;481;g30786b2f92b_1_190"/>
          <p:cNvSpPr txBox="1">
            <a:spLocks noGrp="1"/>
          </p:cNvSpPr>
          <p:nvPr>
            <p:ph type="body" idx="1"/>
          </p:nvPr>
        </p:nvSpPr>
        <p:spPr>
          <a:xfrm>
            <a:off x="631425" y="2001325"/>
            <a:ext cx="10488300" cy="4473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A donut chart is a variation of a pie chart with a hole in the center.</a:t>
            </a:r>
            <a:endParaRPr/>
          </a:p>
          <a:p>
            <a:pPr marL="0" lvl="0" indent="0" algn="l" rtl="0">
              <a:spcBef>
                <a:spcPts val="1000"/>
              </a:spcBef>
              <a:spcAft>
                <a:spcPts val="0"/>
              </a:spcAft>
              <a:buNone/>
            </a:pPr>
            <a:r>
              <a:rPr lang="en-US"/>
              <a:t>It is also used to show proportions</a:t>
            </a:r>
            <a:endParaRPr/>
          </a:p>
          <a:p>
            <a:pPr marL="0" lvl="0" indent="0" algn="l" rtl="0">
              <a:spcBef>
                <a:spcPts val="1000"/>
              </a:spcBef>
              <a:spcAft>
                <a:spcPts val="0"/>
              </a:spcAft>
              <a:buNone/>
            </a:pPr>
            <a:r>
              <a:rPr lang="en-US"/>
              <a:t>Use when you want to add additional information in the center of the chart</a:t>
            </a:r>
            <a:endParaRPr/>
          </a:p>
        </p:txBody>
      </p:sp>
      <p:sp>
        <p:nvSpPr>
          <p:cNvPr id="482" name="Google Shape;482;g30786b2f92b_1_190"/>
          <p:cNvSpPr txBox="1">
            <a:spLocks noGrp="1"/>
          </p:cNvSpPr>
          <p:nvPr>
            <p:ph type="sldNum" idx="12"/>
          </p:nvPr>
        </p:nvSpPr>
        <p:spPr>
          <a:xfrm>
            <a:off x="10729455" y="753227"/>
            <a:ext cx="1154100" cy="1090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3600"/>
              <a:buFont typeface="Arial"/>
              <a:buNone/>
            </a:pPr>
            <a:fld id="{00000000-1234-1234-1234-123412341234}" type="slidenum">
              <a:rPr lang="en-US"/>
              <a:t>33</a:t>
            </a:fld>
            <a:endParaRPr/>
          </a:p>
        </p:txBody>
      </p:sp>
      <p:pic>
        <p:nvPicPr>
          <p:cNvPr id="483" name="Google Shape;483;g30786b2f92b_1_190"/>
          <p:cNvPicPr preferRelativeResize="0"/>
          <p:nvPr/>
        </p:nvPicPr>
        <p:blipFill>
          <a:blip r:embed="rId3">
            <a:alphaModFix/>
          </a:blip>
          <a:stretch>
            <a:fillRect/>
          </a:stretch>
        </p:blipFill>
        <p:spPr>
          <a:xfrm>
            <a:off x="3285125" y="3440125"/>
            <a:ext cx="5180901" cy="3243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g30786b2f92b_1_197"/>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Spider/Radar Chart</a:t>
            </a:r>
            <a:endParaRPr/>
          </a:p>
        </p:txBody>
      </p:sp>
      <p:sp>
        <p:nvSpPr>
          <p:cNvPr id="490" name="Google Shape;490;g30786b2f92b_1_197"/>
          <p:cNvSpPr txBox="1">
            <a:spLocks noGrp="1"/>
          </p:cNvSpPr>
          <p:nvPr>
            <p:ph type="body" idx="1"/>
          </p:nvPr>
        </p:nvSpPr>
        <p:spPr>
          <a:xfrm>
            <a:off x="402075" y="2037225"/>
            <a:ext cx="11295600" cy="44055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1900"/>
              <a:t>A spider chart is used to display multivariate data on a two-dimensional plane</a:t>
            </a:r>
            <a:endParaRPr sz="1900"/>
          </a:p>
          <a:p>
            <a:pPr marL="0" lvl="0" indent="0" algn="l" rtl="0">
              <a:spcBef>
                <a:spcPts val="1000"/>
              </a:spcBef>
              <a:spcAft>
                <a:spcPts val="0"/>
              </a:spcAft>
              <a:buNone/>
            </a:pPr>
            <a:r>
              <a:rPr lang="en-US" sz="1900"/>
              <a:t>Each axis represents one variable</a:t>
            </a:r>
            <a:endParaRPr sz="1900"/>
          </a:p>
          <a:p>
            <a:pPr marL="0" lvl="0" indent="0" algn="l" rtl="0">
              <a:spcBef>
                <a:spcPts val="1000"/>
              </a:spcBef>
              <a:spcAft>
                <a:spcPts val="0"/>
              </a:spcAft>
              <a:buNone/>
            </a:pPr>
            <a:r>
              <a:rPr lang="en-US" sz="1900"/>
              <a:t>Useful for comparing multiple variables for different entities/metrics</a:t>
            </a:r>
            <a:endParaRPr sz="1900"/>
          </a:p>
          <a:p>
            <a:pPr marL="0" lvl="0" indent="0" algn="l" rtl="0">
              <a:spcBef>
                <a:spcPts val="1000"/>
              </a:spcBef>
              <a:spcAft>
                <a:spcPts val="0"/>
              </a:spcAft>
              <a:buNone/>
            </a:pPr>
            <a:endParaRPr/>
          </a:p>
        </p:txBody>
      </p:sp>
      <p:sp>
        <p:nvSpPr>
          <p:cNvPr id="491" name="Google Shape;491;g30786b2f92b_1_197"/>
          <p:cNvSpPr txBox="1">
            <a:spLocks noGrp="1"/>
          </p:cNvSpPr>
          <p:nvPr>
            <p:ph type="sldNum" idx="12"/>
          </p:nvPr>
        </p:nvSpPr>
        <p:spPr>
          <a:xfrm>
            <a:off x="10729455" y="753227"/>
            <a:ext cx="1154100" cy="1090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3600"/>
              <a:buFont typeface="Arial"/>
              <a:buNone/>
            </a:pPr>
            <a:fld id="{00000000-1234-1234-1234-123412341234}" type="slidenum">
              <a:rPr lang="en-US"/>
              <a:t>34</a:t>
            </a:fld>
            <a:endParaRPr/>
          </a:p>
        </p:txBody>
      </p:sp>
      <p:pic>
        <p:nvPicPr>
          <p:cNvPr id="492" name="Google Shape;492;g30786b2f92b_1_197"/>
          <p:cNvPicPr preferRelativeResize="0"/>
          <p:nvPr/>
        </p:nvPicPr>
        <p:blipFill rotWithShape="1">
          <a:blip r:embed="rId3">
            <a:alphaModFix/>
          </a:blip>
          <a:srcRect r="19113"/>
          <a:stretch/>
        </p:blipFill>
        <p:spPr>
          <a:xfrm>
            <a:off x="3016275" y="3191325"/>
            <a:ext cx="5427801" cy="34333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g30786b2f92b_1_204"/>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Pair Plot</a:t>
            </a:r>
            <a:endParaRPr/>
          </a:p>
        </p:txBody>
      </p:sp>
      <p:sp>
        <p:nvSpPr>
          <p:cNvPr id="499" name="Google Shape;499;g30786b2f92b_1_204"/>
          <p:cNvSpPr txBox="1">
            <a:spLocks noGrp="1"/>
          </p:cNvSpPr>
          <p:nvPr>
            <p:ph type="body" idx="1"/>
          </p:nvPr>
        </p:nvSpPr>
        <p:spPr>
          <a:xfrm>
            <a:off x="470900" y="2065525"/>
            <a:ext cx="10937700" cy="45378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1800"/>
              <a:t>Pair plots are used to visualize relationships between multiple variables in a dataset</a:t>
            </a:r>
            <a:endParaRPr sz="1800"/>
          </a:p>
          <a:p>
            <a:pPr marL="0" lvl="0" indent="0" algn="l" rtl="0">
              <a:spcBef>
                <a:spcPts val="1000"/>
              </a:spcBef>
              <a:spcAft>
                <a:spcPts val="0"/>
              </a:spcAft>
              <a:buNone/>
            </a:pPr>
            <a:r>
              <a:rPr lang="en-US" sz="1800"/>
              <a:t>A pair plot provides a grid of scatterplots that show the relationships between each pair of features</a:t>
            </a:r>
            <a:endParaRPr sz="1800"/>
          </a:p>
        </p:txBody>
      </p:sp>
      <p:sp>
        <p:nvSpPr>
          <p:cNvPr id="500" name="Google Shape;500;g30786b2f92b_1_204"/>
          <p:cNvSpPr txBox="1">
            <a:spLocks noGrp="1"/>
          </p:cNvSpPr>
          <p:nvPr>
            <p:ph type="sldNum" idx="12"/>
          </p:nvPr>
        </p:nvSpPr>
        <p:spPr>
          <a:xfrm>
            <a:off x="10729455" y="753227"/>
            <a:ext cx="1154100" cy="1090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3600"/>
              <a:buFont typeface="Arial"/>
              <a:buNone/>
            </a:pPr>
            <a:fld id="{00000000-1234-1234-1234-123412341234}" type="slidenum">
              <a:rPr lang="en-US"/>
              <a:t>35</a:t>
            </a:fld>
            <a:endParaRPr/>
          </a:p>
        </p:txBody>
      </p:sp>
      <p:pic>
        <p:nvPicPr>
          <p:cNvPr id="501" name="Google Shape;501;g30786b2f92b_1_204"/>
          <p:cNvPicPr preferRelativeResize="0"/>
          <p:nvPr/>
        </p:nvPicPr>
        <p:blipFill>
          <a:blip r:embed="rId3">
            <a:alphaModFix/>
          </a:blip>
          <a:stretch>
            <a:fillRect/>
          </a:stretch>
        </p:blipFill>
        <p:spPr>
          <a:xfrm>
            <a:off x="2964525" y="2825075"/>
            <a:ext cx="5789925" cy="393815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g30786b2f92b_1_211"/>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Bubble Chart</a:t>
            </a:r>
            <a:endParaRPr/>
          </a:p>
        </p:txBody>
      </p:sp>
      <p:sp>
        <p:nvSpPr>
          <p:cNvPr id="508" name="Google Shape;508;g30786b2f92b_1_211"/>
          <p:cNvSpPr txBox="1">
            <a:spLocks noGrp="1"/>
          </p:cNvSpPr>
          <p:nvPr>
            <p:ph type="body" idx="1"/>
          </p:nvPr>
        </p:nvSpPr>
        <p:spPr>
          <a:xfrm>
            <a:off x="524400" y="2076225"/>
            <a:ext cx="6121800" cy="45270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 </a:t>
            </a:r>
            <a:r>
              <a:rPr lang="en-US" sz="1800"/>
              <a:t>A bubble chart is similar to a scatter plot but with an additional dimension represented by the size of the bubbles</a:t>
            </a:r>
            <a:endParaRPr sz="1800"/>
          </a:p>
          <a:p>
            <a:pPr marL="0" lvl="0" indent="0" algn="l" rtl="0">
              <a:spcBef>
                <a:spcPts val="1000"/>
              </a:spcBef>
              <a:spcAft>
                <a:spcPts val="0"/>
              </a:spcAft>
              <a:buNone/>
            </a:pPr>
            <a:r>
              <a:rPr lang="en-US" sz="1800"/>
              <a:t>Use when you want to show relationships between three variables</a:t>
            </a:r>
            <a:endParaRPr sz="1800"/>
          </a:p>
          <a:p>
            <a:pPr marL="0" lvl="0" indent="0" algn="l" rtl="0">
              <a:spcBef>
                <a:spcPts val="1000"/>
              </a:spcBef>
              <a:spcAft>
                <a:spcPts val="0"/>
              </a:spcAft>
              <a:buNone/>
            </a:pPr>
            <a:r>
              <a:rPr lang="en-US" sz="1800"/>
              <a:t>Best suited for continuous numerical data; less effective for categorical or ordinal data, which can lead to misleading interpretations</a:t>
            </a:r>
            <a:endParaRPr sz="1800"/>
          </a:p>
        </p:txBody>
      </p:sp>
      <p:sp>
        <p:nvSpPr>
          <p:cNvPr id="509" name="Google Shape;509;g30786b2f92b_1_211"/>
          <p:cNvSpPr txBox="1">
            <a:spLocks noGrp="1"/>
          </p:cNvSpPr>
          <p:nvPr>
            <p:ph type="sldNum" idx="12"/>
          </p:nvPr>
        </p:nvSpPr>
        <p:spPr>
          <a:xfrm>
            <a:off x="10729455" y="753227"/>
            <a:ext cx="1154100" cy="1090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3600"/>
              <a:buFont typeface="Arial"/>
              <a:buNone/>
            </a:pPr>
            <a:fld id="{00000000-1234-1234-1234-123412341234}" type="slidenum">
              <a:rPr lang="en-US"/>
              <a:t>36</a:t>
            </a:fld>
            <a:endParaRPr/>
          </a:p>
        </p:txBody>
      </p:sp>
      <p:pic>
        <p:nvPicPr>
          <p:cNvPr id="510" name="Google Shape;510;g30786b2f92b_1_211"/>
          <p:cNvPicPr preferRelativeResize="0"/>
          <p:nvPr/>
        </p:nvPicPr>
        <p:blipFill>
          <a:blip r:embed="rId3">
            <a:alphaModFix/>
          </a:blip>
          <a:stretch>
            <a:fillRect/>
          </a:stretch>
        </p:blipFill>
        <p:spPr>
          <a:xfrm>
            <a:off x="6967250" y="2151150"/>
            <a:ext cx="5014724" cy="406214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g3046d01e5de_0_9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Sample Example On Google Colab</a:t>
            </a:r>
            <a:endParaRPr/>
          </a:p>
        </p:txBody>
      </p:sp>
      <p:sp>
        <p:nvSpPr>
          <p:cNvPr id="516" name="Google Shape;516;g3046d01e5de_0_90"/>
          <p:cNvSpPr txBox="1">
            <a:spLocks noGrp="1"/>
          </p:cNvSpPr>
          <p:nvPr>
            <p:ph type="body" idx="1"/>
          </p:nvPr>
        </p:nvSpPr>
        <p:spPr>
          <a:xfrm>
            <a:off x="680320" y="2336873"/>
            <a:ext cx="10475400" cy="35994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a:t>The Jupyter notebook will be shared on GoogleClassroom </a:t>
            </a:r>
            <a:endParaRPr/>
          </a:p>
          <a:p>
            <a:pPr marL="228600" lvl="0" indent="-76200" algn="l" rtl="0">
              <a:lnSpc>
                <a:spcPct val="90000"/>
              </a:lnSpc>
              <a:spcBef>
                <a:spcPts val="1000"/>
              </a:spcBef>
              <a:spcAft>
                <a:spcPts val="0"/>
              </a:spcAft>
              <a:buClr>
                <a:schemeClr val="lt1"/>
              </a:buClr>
              <a:buSzPts val="2400"/>
              <a:buNone/>
            </a:pPr>
            <a:endParaRPr/>
          </a:p>
        </p:txBody>
      </p:sp>
      <p:sp>
        <p:nvSpPr>
          <p:cNvPr id="517" name="Google Shape;517;g3046d01e5de_0_90"/>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3600"/>
              <a:buFont typeface="Arial"/>
              <a:buNone/>
            </a:pPr>
            <a:fld id="{00000000-1234-1234-1234-123412341234}" type="slidenum">
              <a:rPr lang="en-US"/>
              <a:t>37</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30786b2f92b_1_32"/>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Chi Square Distribution</a:t>
            </a:r>
            <a:endParaRPr/>
          </a:p>
        </p:txBody>
      </p:sp>
      <p:sp>
        <p:nvSpPr>
          <p:cNvPr id="228" name="Google Shape;228;g30786b2f92b_1_32"/>
          <p:cNvSpPr txBox="1">
            <a:spLocks noGrp="1"/>
          </p:cNvSpPr>
          <p:nvPr>
            <p:ph type="body" idx="1"/>
          </p:nvPr>
        </p:nvSpPr>
        <p:spPr>
          <a:xfrm>
            <a:off x="369800" y="2117900"/>
            <a:ext cx="11177700" cy="41685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The chi-square distribution is asymmetrical and only takes on positive values (since the squared differences are always positive)</a:t>
            </a:r>
            <a:endParaRPr/>
          </a:p>
          <a:p>
            <a:pPr marL="0" lvl="0" indent="0" algn="l" rtl="0">
              <a:spcBef>
                <a:spcPts val="1000"/>
              </a:spcBef>
              <a:spcAft>
                <a:spcPts val="0"/>
              </a:spcAft>
              <a:buNone/>
            </a:pPr>
            <a:endParaRPr/>
          </a:p>
          <a:p>
            <a:pPr marL="0" lvl="0" indent="0" algn="l" rtl="0">
              <a:spcBef>
                <a:spcPts val="1000"/>
              </a:spcBef>
              <a:spcAft>
                <a:spcPts val="0"/>
              </a:spcAft>
              <a:buNone/>
            </a:pPr>
            <a:r>
              <a:rPr lang="en-US"/>
              <a:t>The shape of the distribution depends on the degrees of freedom (df), which are based on the number of categories in the test</a:t>
            </a:r>
            <a:endParaRPr/>
          </a:p>
          <a:p>
            <a:pPr marL="0" lvl="0" indent="0" algn="l" rtl="0">
              <a:spcBef>
                <a:spcPts val="1000"/>
              </a:spcBef>
              <a:spcAft>
                <a:spcPts val="0"/>
              </a:spcAft>
              <a:buNone/>
            </a:pPr>
            <a:endParaRPr/>
          </a:p>
          <a:p>
            <a:pPr marL="0" lvl="0" indent="0" algn="l" rtl="0">
              <a:spcBef>
                <a:spcPts val="1000"/>
              </a:spcBef>
              <a:spcAft>
                <a:spcPts val="0"/>
              </a:spcAft>
              <a:buNone/>
            </a:pPr>
            <a:r>
              <a:rPr lang="en-US"/>
              <a:t>A higher number of degrees of freedom shifts the distribution</a:t>
            </a:r>
            <a:endParaRPr/>
          </a:p>
        </p:txBody>
      </p:sp>
      <p:sp>
        <p:nvSpPr>
          <p:cNvPr id="229" name="Google Shape;229;g30786b2f92b_1_32"/>
          <p:cNvSpPr txBox="1">
            <a:spLocks noGrp="1"/>
          </p:cNvSpPr>
          <p:nvPr>
            <p:ph type="sldNum" idx="12"/>
          </p:nvPr>
        </p:nvSpPr>
        <p:spPr>
          <a:xfrm>
            <a:off x="10729455" y="753227"/>
            <a:ext cx="1154100" cy="1090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30786b2f92b_1_25"/>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Chi Square Distribution</a:t>
            </a:r>
            <a:endParaRPr/>
          </a:p>
        </p:txBody>
      </p:sp>
      <p:sp>
        <p:nvSpPr>
          <p:cNvPr id="236" name="Google Shape;236;g30786b2f92b_1_25"/>
          <p:cNvSpPr txBox="1">
            <a:spLocks noGrp="1"/>
          </p:cNvSpPr>
          <p:nvPr>
            <p:ph type="body" idx="1"/>
          </p:nvPr>
        </p:nvSpPr>
        <p:spPr>
          <a:xfrm>
            <a:off x="369800" y="2117900"/>
            <a:ext cx="11177700" cy="41685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1900"/>
              <a:t>If X1,X2,X3,...,Xn are independent normal variables and each is distributed normally with mean zero and standard deviation unity, then ⅀Xi² is distributed as chi square with n degrees of freedom </a:t>
            </a:r>
            <a:endParaRPr sz="1900"/>
          </a:p>
          <a:p>
            <a:pPr marL="0" lvl="0" indent="0" algn="l" rtl="0">
              <a:spcBef>
                <a:spcPts val="1000"/>
              </a:spcBef>
              <a:spcAft>
                <a:spcPts val="0"/>
              </a:spcAft>
              <a:buNone/>
            </a:pPr>
            <a:endParaRPr/>
          </a:p>
        </p:txBody>
      </p:sp>
      <p:sp>
        <p:nvSpPr>
          <p:cNvPr id="237" name="Google Shape;237;g30786b2f92b_1_25"/>
          <p:cNvSpPr txBox="1">
            <a:spLocks noGrp="1"/>
          </p:cNvSpPr>
          <p:nvPr>
            <p:ph type="sldNum" idx="12"/>
          </p:nvPr>
        </p:nvSpPr>
        <p:spPr>
          <a:xfrm>
            <a:off x="10729455" y="753227"/>
            <a:ext cx="1154100" cy="1090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3600"/>
              <a:buFont typeface="Arial"/>
              <a:buNone/>
            </a:pPr>
            <a:fld id="{00000000-1234-1234-1234-123412341234}" type="slidenum">
              <a:rPr lang="en-US"/>
              <a:t>5</a:t>
            </a:fld>
            <a:endParaRPr/>
          </a:p>
        </p:txBody>
      </p:sp>
      <p:pic>
        <p:nvPicPr>
          <p:cNvPr id="238" name="Google Shape;238;g30786b2f92b_1_25"/>
          <p:cNvPicPr preferRelativeResize="0"/>
          <p:nvPr/>
        </p:nvPicPr>
        <p:blipFill>
          <a:blip r:embed="rId3">
            <a:alphaModFix/>
          </a:blip>
          <a:stretch>
            <a:fillRect/>
          </a:stretch>
        </p:blipFill>
        <p:spPr>
          <a:xfrm>
            <a:off x="1316625" y="2840700"/>
            <a:ext cx="9272924" cy="36643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30786b2f92b_1_49"/>
          <p:cNvSpPr txBox="1">
            <a:spLocks noGrp="1"/>
          </p:cNvSpPr>
          <p:nvPr>
            <p:ph type="title"/>
          </p:nvPr>
        </p:nvSpPr>
        <p:spPr>
          <a:xfrm>
            <a:off x="680323" y="753228"/>
            <a:ext cx="9613800" cy="1080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a:t>Chi Square Distribution</a:t>
            </a:r>
            <a:endParaRPr/>
          </a:p>
        </p:txBody>
      </p:sp>
      <p:sp>
        <p:nvSpPr>
          <p:cNvPr id="245" name="Google Shape;245;g30786b2f92b_1_49"/>
          <p:cNvSpPr txBox="1">
            <a:spLocks noGrp="1"/>
          </p:cNvSpPr>
          <p:nvPr>
            <p:ph type="body" idx="1"/>
          </p:nvPr>
        </p:nvSpPr>
        <p:spPr>
          <a:xfrm>
            <a:off x="680325" y="2336875"/>
            <a:ext cx="4749000" cy="4016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None/>
            </a:pPr>
            <a:r>
              <a:rPr lang="en-US"/>
              <a:t>i</a:t>
            </a:r>
            <a:r>
              <a:rPr lang="en-US" sz="2100"/>
              <a:t>f degree of freedom is &gt;2</a:t>
            </a:r>
            <a:endParaRPr sz="2100"/>
          </a:p>
          <a:p>
            <a:pPr marL="0" lvl="0" indent="0" algn="l" rtl="0">
              <a:spcBef>
                <a:spcPts val="1000"/>
              </a:spcBef>
              <a:spcAft>
                <a:spcPts val="0"/>
              </a:spcAft>
              <a:buNone/>
            </a:pPr>
            <a:r>
              <a:rPr lang="en-US" sz="2100"/>
              <a:t>	</a:t>
            </a:r>
            <a:r>
              <a:rPr lang="en-US" sz="2100" i="1"/>
              <a:t>Distribution is bell shaped</a:t>
            </a:r>
            <a:endParaRPr sz="2100" i="1"/>
          </a:p>
          <a:p>
            <a:pPr marL="0" lvl="0" indent="0" algn="l" rtl="0">
              <a:spcBef>
                <a:spcPts val="1000"/>
              </a:spcBef>
              <a:spcAft>
                <a:spcPts val="0"/>
              </a:spcAft>
              <a:buNone/>
            </a:pPr>
            <a:r>
              <a:rPr lang="en-US" sz="2100"/>
              <a:t>if degree of freedom is =2</a:t>
            </a:r>
            <a:endParaRPr sz="2100"/>
          </a:p>
          <a:p>
            <a:pPr marL="0" lvl="0" indent="0" algn="l" rtl="0">
              <a:spcBef>
                <a:spcPts val="1000"/>
              </a:spcBef>
              <a:spcAft>
                <a:spcPts val="0"/>
              </a:spcAft>
              <a:buNone/>
            </a:pPr>
            <a:r>
              <a:rPr lang="en-US" sz="2100"/>
              <a:t>	</a:t>
            </a:r>
            <a:r>
              <a:rPr lang="en-US" sz="2100" i="1"/>
              <a:t>Distribution is L shaped with   maximum ordinate at zero</a:t>
            </a:r>
            <a:endParaRPr sz="2100"/>
          </a:p>
          <a:p>
            <a:pPr marL="0" lvl="0" indent="0" algn="l" rtl="0">
              <a:spcBef>
                <a:spcPts val="1000"/>
              </a:spcBef>
              <a:spcAft>
                <a:spcPts val="0"/>
              </a:spcAft>
              <a:buNone/>
            </a:pPr>
            <a:r>
              <a:rPr lang="en-US" sz="2100"/>
              <a:t>if degree of freedom is &lt;2</a:t>
            </a:r>
            <a:endParaRPr sz="2100"/>
          </a:p>
          <a:p>
            <a:pPr marL="0" lvl="0" indent="0" algn="l" rtl="0">
              <a:spcBef>
                <a:spcPts val="1000"/>
              </a:spcBef>
              <a:spcAft>
                <a:spcPts val="0"/>
              </a:spcAft>
              <a:buClr>
                <a:schemeClr val="dk1"/>
              </a:buClr>
              <a:buSzPts val="1100"/>
              <a:buFont typeface="Arial"/>
              <a:buNone/>
            </a:pPr>
            <a:r>
              <a:rPr lang="en-US" sz="2100"/>
              <a:t>	</a:t>
            </a:r>
            <a:r>
              <a:rPr lang="en-US" sz="2100" i="1"/>
              <a:t>Distribution is L shaped with   infinite ordinate at the origin</a:t>
            </a:r>
            <a:endParaRPr sz="2100"/>
          </a:p>
        </p:txBody>
      </p:sp>
      <p:sp>
        <p:nvSpPr>
          <p:cNvPr id="246" name="Google Shape;246;g30786b2f92b_1_49"/>
          <p:cNvSpPr txBox="1">
            <a:spLocks noGrp="1"/>
          </p:cNvSpPr>
          <p:nvPr>
            <p:ph type="sldNum" idx="12"/>
          </p:nvPr>
        </p:nvSpPr>
        <p:spPr>
          <a:xfrm>
            <a:off x="10729455" y="753227"/>
            <a:ext cx="1154100" cy="1090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3600"/>
              <a:buFont typeface="Arial"/>
              <a:buNone/>
            </a:pPr>
            <a:fld id="{00000000-1234-1234-1234-123412341234}" type="slidenum">
              <a:rPr lang="en-US"/>
              <a:t>6</a:t>
            </a:fld>
            <a:endParaRPr/>
          </a:p>
        </p:txBody>
      </p:sp>
      <p:pic>
        <p:nvPicPr>
          <p:cNvPr id="247" name="Google Shape;247;g30786b2f92b_1_49"/>
          <p:cNvPicPr preferRelativeResize="0"/>
          <p:nvPr/>
        </p:nvPicPr>
        <p:blipFill>
          <a:blip r:embed="rId3">
            <a:alphaModFix/>
          </a:blip>
          <a:stretch>
            <a:fillRect/>
          </a:stretch>
        </p:blipFill>
        <p:spPr>
          <a:xfrm>
            <a:off x="5782250" y="2513063"/>
            <a:ext cx="5412425" cy="36643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30786b2f92b_1_12"/>
          <p:cNvSpPr txBox="1">
            <a:spLocks noGrp="1"/>
          </p:cNvSpPr>
          <p:nvPr>
            <p:ph type="title"/>
          </p:nvPr>
        </p:nvSpPr>
        <p:spPr>
          <a:xfrm>
            <a:off x="6041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sz="3100"/>
              <a:t>Chi Square Test - Formula</a:t>
            </a:r>
            <a:endParaRPr sz="3100"/>
          </a:p>
        </p:txBody>
      </p:sp>
      <p:sp>
        <p:nvSpPr>
          <p:cNvPr id="253" name="Google Shape;253;g30786b2f92b_1_12"/>
          <p:cNvSpPr txBox="1">
            <a:spLocks noGrp="1"/>
          </p:cNvSpPr>
          <p:nvPr>
            <p:ph type="body" idx="1"/>
          </p:nvPr>
        </p:nvSpPr>
        <p:spPr>
          <a:xfrm>
            <a:off x="680319" y="2054710"/>
            <a:ext cx="10668900" cy="4346100"/>
          </a:xfrm>
          <a:prstGeom prst="rect">
            <a:avLst/>
          </a:prstGeom>
          <a:noFill/>
          <a:ln>
            <a:noFill/>
          </a:ln>
        </p:spPr>
        <p:txBody>
          <a:bodyPr spcFirstLastPara="1" wrap="square" lIns="91425" tIns="45700" rIns="91425" bIns="45700" anchor="t" anchorCtr="0">
            <a:normAutofit fontScale="77500" lnSpcReduction="20000"/>
          </a:bodyPr>
          <a:lstStyle/>
          <a:p>
            <a:pPr marL="457200" lvl="0" indent="0" algn="l" rtl="0">
              <a:lnSpc>
                <a:spcPct val="110000"/>
              </a:lnSpc>
              <a:spcBef>
                <a:spcPts val="1000"/>
              </a:spcBef>
              <a:spcAft>
                <a:spcPts val="0"/>
              </a:spcAft>
              <a:buNone/>
            </a:pPr>
            <a:endParaRPr/>
          </a:p>
          <a:p>
            <a:pPr marL="0" lvl="0" indent="0" algn="l" rtl="0">
              <a:lnSpc>
                <a:spcPct val="110000"/>
              </a:lnSpc>
              <a:spcBef>
                <a:spcPts val="1000"/>
              </a:spcBef>
              <a:spcAft>
                <a:spcPts val="0"/>
              </a:spcAft>
              <a:buNone/>
            </a:pPr>
            <a:endParaRPr/>
          </a:p>
          <a:p>
            <a:pPr marL="457200" lvl="0" indent="0" algn="l" rtl="0">
              <a:lnSpc>
                <a:spcPct val="110000"/>
              </a:lnSpc>
              <a:spcBef>
                <a:spcPts val="1000"/>
              </a:spcBef>
              <a:spcAft>
                <a:spcPts val="0"/>
              </a:spcAft>
              <a:buNone/>
            </a:pPr>
            <a:r>
              <a:rPr lang="en-US"/>
              <a:t>where,</a:t>
            </a:r>
            <a:endParaRPr/>
          </a:p>
          <a:p>
            <a:pPr marL="457200" lvl="0" indent="0" algn="l" rtl="0">
              <a:lnSpc>
                <a:spcPct val="110000"/>
              </a:lnSpc>
              <a:spcBef>
                <a:spcPts val="1000"/>
              </a:spcBef>
              <a:spcAft>
                <a:spcPts val="0"/>
              </a:spcAft>
              <a:buNone/>
            </a:pPr>
            <a:endParaRPr/>
          </a:p>
          <a:p>
            <a:pPr marL="457200" lvl="0" indent="0" algn="l" rtl="0">
              <a:lnSpc>
                <a:spcPct val="110000"/>
              </a:lnSpc>
              <a:spcBef>
                <a:spcPts val="1000"/>
              </a:spcBef>
              <a:spcAft>
                <a:spcPts val="0"/>
              </a:spcAft>
              <a:buNone/>
            </a:pPr>
            <a:endParaRPr/>
          </a:p>
          <a:p>
            <a:pPr marL="457200" lvl="0" indent="0" algn="l" rtl="0">
              <a:lnSpc>
                <a:spcPct val="110000"/>
              </a:lnSpc>
              <a:spcBef>
                <a:spcPts val="1000"/>
              </a:spcBef>
              <a:spcAft>
                <a:spcPts val="0"/>
              </a:spcAft>
              <a:buNone/>
            </a:pPr>
            <a:endParaRPr/>
          </a:p>
          <a:p>
            <a:pPr marL="457200" lvl="0" indent="0" algn="l" rtl="0">
              <a:lnSpc>
                <a:spcPct val="110000"/>
              </a:lnSpc>
              <a:spcBef>
                <a:spcPts val="1000"/>
              </a:spcBef>
              <a:spcAft>
                <a:spcPts val="0"/>
              </a:spcAft>
              <a:buNone/>
            </a:pPr>
            <a:r>
              <a:rPr lang="en-US"/>
              <a:t>degree of freedom (df) </a:t>
            </a:r>
            <a:endParaRPr/>
          </a:p>
          <a:p>
            <a:pPr marL="457200" lvl="0" indent="0" algn="l" rtl="0">
              <a:lnSpc>
                <a:spcPct val="110000"/>
              </a:lnSpc>
              <a:spcBef>
                <a:spcPts val="1000"/>
              </a:spcBef>
              <a:spcAft>
                <a:spcPts val="0"/>
              </a:spcAft>
              <a:buNone/>
            </a:pPr>
            <a:r>
              <a:rPr lang="en-US"/>
              <a:t>	Independence: df=(r-1)(c-1), where no. rows and c no of columns in contingency table</a:t>
            </a:r>
            <a:endParaRPr/>
          </a:p>
          <a:p>
            <a:pPr marL="457200" lvl="0" indent="0" algn="l" rtl="0">
              <a:lnSpc>
                <a:spcPct val="110000"/>
              </a:lnSpc>
              <a:spcBef>
                <a:spcPts val="1000"/>
              </a:spcBef>
              <a:spcAft>
                <a:spcPts val="0"/>
              </a:spcAft>
              <a:buNone/>
            </a:pPr>
            <a:r>
              <a:rPr lang="en-US"/>
              <a:t>Goodness-to-Fit:</a:t>
            </a:r>
            <a:endParaRPr/>
          </a:p>
          <a:p>
            <a:pPr marL="457200" lvl="0" indent="0" algn="l" rtl="0">
              <a:lnSpc>
                <a:spcPct val="110000"/>
              </a:lnSpc>
              <a:spcBef>
                <a:spcPts val="1000"/>
              </a:spcBef>
              <a:spcAft>
                <a:spcPts val="0"/>
              </a:spcAft>
              <a:buNone/>
            </a:pPr>
            <a:r>
              <a:rPr lang="en-US"/>
              <a:t>	df=n-1, where n is the number of categories</a:t>
            </a:r>
            <a:endParaRPr/>
          </a:p>
          <a:p>
            <a:pPr marL="457200" lvl="0" indent="0" algn="l" rtl="0">
              <a:lnSpc>
                <a:spcPct val="110000"/>
              </a:lnSpc>
              <a:spcBef>
                <a:spcPts val="1000"/>
              </a:spcBef>
              <a:spcAft>
                <a:spcPts val="0"/>
              </a:spcAft>
              <a:buNone/>
            </a:pPr>
            <a:endParaRPr/>
          </a:p>
        </p:txBody>
      </p:sp>
      <p:sp>
        <p:nvSpPr>
          <p:cNvPr id="254" name="Google Shape;254;g30786b2f92b_1_12"/>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7</a:t>
            </a:fld>
            <a:endParaRPr/>
          </a:p>
        </p:txBody>
      </p:sp>
      <p:pic>
        <p:nvPicPr>
          <p:cNvPr id="255" name="Google Shape;255;g30786b2f92b_1_12"/>
          <p:cNvPicPr preferRelativeResize="0"/>
          <p:nvPr/>
        </p:nvPicPr>
        <p:blipFill>
          <a:blip r:embed="rId3">
            <a:alphaModFix/>
          </a:blip>
          <a:stretch>
            <a:fillRect/>
          </a:stretch>
        </p:blipFill>
        <p:spPr>
          <a:xfrm>
            <a:off x="3961550" y="1972625"/>
            <a:ext cx="3437600" cy="976575"/>
          </a:xfrm>
          <a:prstGeom prst="rect">
            <a:avLst/>
          </a:prstGeom>
          <a:noFill/>
          <a:ln>
            <a:noFill/>
          </a:ln>
        </p:spPr>
      </p:pic>
      <p:pic>
        <p:nvPicPr>
          <p:cNvPr id="256" name="Google Shape;256;g30786b2f92b_1_12"/>
          <p:cNvPicPr preferRelativeResize="0"/>
          <p:nvPr/>
        </p:nvPicPr>
        <p:blipFill>
          <a:blip r:embed="rId4">
            <a:alphaModFix/>
          </a:blip>
          <a:stretch>
            <a:fillRect/>
          </a:stretch>
        </p:blipFill>
        <p:spPr>
          <a:xfrm>
            <a:off x="2522450" y="3166775"/>
            <a:ext cx="6315811" cy="108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30786b2f92b_1_1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sz="3100"/>
              <a:t>Example#1:</a:t>
            </a:r>
            <a:endParaRPr sz="3100"/>
          </a:p>
        </p:txBody>
      </p:sp>
      <p:sp>
        <p:nvSpPr>
          <p:cNvPr id="262" name="Google Shape;262;g30786b2f92b_1_18"/>
          <p:cNvSpPr txBox="1">
            <a:spLocks noGrp="1"/>
          </p:cNvSpPr>
          <p:nvPr>
            <p:ph type="body" idx="1"/>
          </p:nvPr>
        </p:nvSpPr>
        <p:spPr>
          <a:xfrm>
            <a:off x="680319" y="2054710"/>
            <a:ext cx="10668900" cy="4346100"/>
          </a:xfrm>
          <a:prstGeom prst="rect">
            <a:avLst/>
          </a:prstGeom>
          <a:noFill/>
          <a:ln>
            <a:noFill/>
          </a:ln>
        </p:spPr>
        <p:txBody>
          <a:bodyPr spcFirstLastPara="1" wrap="square" lIns="91425" tIns="45700" rIns="91425" bIns="45700" anchor="t" anchorCtr="0">
            <a:normAutofit/>
          </a:bodyPr>
          <a:lstStyle/>
          <a:p>
            <a:pPr marL="228600" lvl="0" indent="-213359" algn="l" rtl="0">
              <a:lnSpc>
                <a:spcPct val="110000"/>
              </a:lnSpc>
              <a:spcBef>
                <a:spcPts val="1000"/>
              </a:spcBef>
              <a:spcAft>
                <a:spcPts val="0"/>
              </a:spcAft>
              <a:buSzPts val="1800"/>
              <a:buChar char="•"/>
            </a:pPr>
            <a:r>
              <a:rPr lang="en-US"/>
              <a:t>Let's say you want to know if gender has anything to do with political party preference. You poll 440 voters in a simple random sample to find out which political party they prefer. The results of the survey are shown in the table below:</a:t>
            </a:r>
            <a:endParaRPr/>
          </a:p>
          <a:p>
            <a:pPr marL="457200" lvl="0" indent="0" algn="l" rtl="0">
              <a:lnSpc>
                <a:spcPct val="110000"/>
              </a:lnSpc>
              <a:spcBef>
                <a:spcPts val="1000"/>
              </a:spcBef>
              <a:spcAft>
                <a:spcPts val="0"/>
              </a:spcAft>
              <a:buNone/>
            </a:pPr>
            <a:endParaRPr/>
          </a:p>
        </p:txBody>
      </p:sp>
      <p:sp>
        <p:nvSpPr>
          <p:cNvPr id="263" name="Google Shape;263;g30786b2f92b_1_18"/>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8</a:t>
            </a:fld>
            <a:endParaRPr/>
          </a:p>
        </p:txBody>
      </p:sp>
      <p:pic>
        <p:nvPicPr>
          <p:cNvPr id="264" name="Google Shape;264;g30786b2f92b_1_18"/>
          <p:cNvPicPr preferRelativeResize="0"/>
          <p:nvPr/>
        </p:nvPicPr>
        <p:blipFill>
          <a:blip r:embed="rId3">
            <a:alphaModFix/>
          </a:blip>
          <a:stretch>
            <a:fillRect/>
          </a:stretch>
        </p:blipFill>
        <p:spPr>
          <a:xfrm>
            <a:off x="1558765" y="4085675"/>
            <a:ext cx="9074450" cy="2315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30786b2f92b_1_66"/>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Step 1: Define the Hypothesis</a:t>
            </a:r>
            <a:endParaRPr/>
          </a:p>
        </p:txBody>
      </p:sp>
      <p:sp>
        <p:nvSpPr>
          <p:cNvPr id="271" name="Google Shape;271;g30786b2f92b_1_66"/>
          <p:cNvSpPr txBox="1">
            <a:spLocks noGrp="1"/>
          </p:cNvSpPr>
          <p:nvPr>
            <p:ph type="body" idx="1"/>
          </p:nvPr>
        </p:nvSpPr>
        <p:spPr>
          <a:xfrm>
            <a:off x="680321" y="2336873"/>
            <a:ext cx="9613800" cy="35994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H0: There is no link between gender and political party preference.</a:t>
            </a:r>
            <a:endParaRPr/>
          </a:p>
          <a:p>
            <a:pPr marL="0" lvl="0" indent="0" algn="l" rtl="0">
              <a:spcBef>
                <a:spcPts val="1000"/>
              </a:spcBef>
              <a:spcAft>
                <a:spcPts val="0"/>
              </a:spcAft>
              <a:buNone/>
            </a:pPr>
            <a:endParaRPr/>
          </a:p>
          <a:p>
            <a:pPr marL="0" lvl="0" indent="0" algn="l" rtl="0">
              <a:spcBef>
                <a:spcPts val="1000"/>
              </a:spcBef>
              <a:spcAft>
                <a:spcPts val="0"/>
              </a:spcAft>
              <a:buNone/>
            </a:pPr>
            <a:r>
              <a:rPr lang="en-US"/>
              <a:t>H1: There is a link between gender and political party preference.</a:t>
            </a:r>
            <a:endParaRPr/>
          </a:p>
        </p:txBody>
      </p:sp>
      <p:sp>
        <p:nvSpPr>
          <p:cNvPr id="272" name="Google Shape;272;g30786b2f92b_1_66"/>
          <p:cNvSpPr txBox="1">
            <a:spLocks noGrp="1"/>
          </p:cNvSpPr>
          <p:nvPr>
            <p:ph type="sldNum" idx="12"/>
          </p:nvPr>
        </p:nvSpPr>
        <p:spPr>
          <a:xfrm>
            <a:off x="10729455" y="753227"/>
            <a:ext cx="1154100" cy="1090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3600"/>
              <a:buFont typeface="Arial"/>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1706</Words>
  <Application>Microsoft Office PowerPoint</Application>
  <PresentationFormat>Widescreen</PresentationFormat>
  <Paragraphs>228</Paragraphs>
  <Slides>37</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Trebuchet MS</vt:lpstr>
      <vt:lpstr>Berlin</vt:lpstr>
      <vt:lpstr>CS4048 Data Science </vt:lpstr>
      <vt:lpstr>Categorical Variables Association Test - Chi Square Test</vt:lpstr>
      <vt:lpstr> Chi Square Test</vt:lpstr>
      <vt:lpstr>Chi Square Distribution</vt:lpstr>
      <vt:lpstr>Chi Square Distribution</vt:lpstr>
      <vt:lpstr>Chi Square Distribution</vt:lpstr>
      <vt:lpstr>Chi Square Test - Formula</vt:lpstr>
      <vt:lpstr>Example#1:</vt:lpstr>
      <vt:lpstr>Step 1: Define the Hypothesis</vt:lpstr>
      <vt:lpstr>Step 2: Calculate the Expected Values</vt:lpstr>
      <vt:lpstr>Step 3: Calculate (O-E)² / E for Each Cell in the Table</vt:lpstr>
      <vt:lpstr>Step 4: Calculate the Test Statistic X²</vt:lpstr>
      <vt:lpstr>Example#2:</vt:lpstr>
      <vt:lpstr>PowerPoint Presentation</vt:lpstr>
      <vt:lpstr>PowerPoint Presentation</vt:lpstr>
      <vt:lpstr>Limitations</vt:lpstr>
      <vt:lpstr>EDA: Visualization</vt:lpstr>
      <vt:lpstr>Histogram</vt:lpstr>
      <vt:lpstr>Histograms</vt:lpstr>
      <vt:lpstr>Box Plot</vt:lpstr>
      <vt:lpstr>Scatter Plots</vt:lpstr>
      <vt:lpstr>Scatter Plot</vt:lpstr>
      <vt:lpstr>3D Scatter Plot</vt:lpstr>
      <vt:lpstr>Heat Maps</vt:lpstr>
      <vt:lpstr>Spatial Heat Map</vt:lpstr>
      <vt:lpstr>Matrix Heat Map</vt:lpstr>
      <vt:lpstr>Line Chart</vt:lpstr>
      <vt:lpstr>Bar Chart</vt:lpstr>
      <vt:lpstr>Stacked Bar Chart</vt:lpstr>
      <vt:lpstr>Grouped Bar Chart</vt:lpstr>
      <vt:lpstr>Pie Chart</vt:lpstr>
      <vt:lpstr>Multiline Chart</vt:lpstr>
      <vt:lpstr>Donut Chart</vt:lpstr>
      <vt:lpstr>Spider/Radar Chart</vt:lpstr>
      <vt:lpstr>Pair Plot</vt:lpstr>
      <vt:lpstr>Bubble Chart</vt:lpstr>
      <vt:lpstr>Sample Example On Google Colab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CS4048 Data Science </dc:title>
  <dc:creator>Asma Ahmad</dc:creator>
  <cp:lastModifiedBy>maimoona.akram@outlook.com</cp:lastModifiedBy>
  <cp:revision>1</cp:revision>
  <dcterms:created xsi:type="dcterms:W3CDTF">2022-08-19T05:02:00Z</dcterms:created>
  <dcterms:modified xsi:type="dcterms:W3CDTF">2024-10-08T07:25:53Z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777E17E6EA9940F4BE4E1260DB6C0676</vt:lpwstr>
  </property>
  <property fmtid="{D5CDD505-2E9C-101B-9397-08002B2CF9AE}" pid="3" name="KSOProductBuildVer">
    <vt:lpwstr>1033-11.2.0.11440</vt:lpwstr>
  </property>
</Properties>
</file>