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7" r:id="rId4"/>
    <p:sldId id="261" r:id="rId5"/>
    <p:sldId id="303" r:id="rId6"/>
    <p:sldId id="259" r:id="rId7"/>
    <p:sldId id="299" r:id="rId8"/>
    <p:sldId id="298" r:id="rId9"/>
    <p:sldId id="304" r:id="rId10"/>
    <p:sldId id="305" r:id="rId11"/>
    <p:sldId id="306" r:id="rId12"/>
    <p:sldId id="307" r:id="rId13"/>
    <p:sldId id="308" r:id="rId14"/>
    <p:sldId id="262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000" autoAdjust="0"/>
  </p:normalViewPr>
  <p:slideViewPr>
    <p:cSldViewPr snapToGrid="0">
      <p:cViewPr varScale="1">
        <p:scale>
          <a:sx n="69" d="100"/>
          <a:sy n="69" d="100"/>
        </p:scale>
        <p:origin x="558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4DD1-80BF-4523-B4AE-13EBBE4ADFF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CF3A-FA2C-4400-9356-82B3916DDE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Corpus</a:t>
            </a:r>
            <a:r>
              <a:rPr lang="en-US" dirty="0"/>
              <a:t> refers to the entire collection of text data, such as articles, documents, or social media posts. It serves as the raw input for preprocessing.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CF3A-FA2C-4400-9356-82B3916DD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Accented characters are letters modified with </a:t>
            </a:r>
            <a:r>
              <a:rPr lang="en-US" b="1" dirty="0"/>
              <a:t>diacritical marks</a:t>
            </a:r>
            <a:r>
              <a:rPr lang="en-US" dirty="0"/>
              <a:t> to indicate a different pronunciation, stress, or tone. These marks are commonly used in many languages, especially those derived from Latin, such as French, Spanish, and German.</a:t>
            </a:r>
          </a:p>
          <a:p>
            <a:endParaRPr lang="en-US" dirty="0"/>
          </a:p>
          <a:p>
            <a:r>
              <a:rPr lang="en-US" dirty="0"/>
              <a:t>Lemmatization is preferred when </a:t>
            </a:r>
            <a:r>
              <a:rPr lang="en-US" b="1" dirty="0"/>
              <a:t>precision</a:t>
            </a:r>
            <a:r>
              <a:rPr lang="en-US" dirty="0"/>
              <a:t> is critical, though it may require more </a:t>
            </a:r>
            <a:r>
              <a:rPr lang="en-US" b="1" dirty="0"/>
              <a:t>processing time</a:t>
            </a:r>
            <a:r>
              <a:rPr lang="en-US" dirty="0"/>
              <a:t> than stemming.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CF3A-FA2C-4400-9356-82B3916DD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CF3A-FA2C-4400-9356-82B3916DD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vocabulary is built from all the unique words in your training </a:t>
            </a:r>
            <a:r>
              <a:rPr lang="en-US" dirty="0" err="1"/>
              <a:t>data.During</a:t>
            </a:r>
            <a:r>
              <a:rPr lang="en-US" dirty="0"/>
              <a:t> lookup, a word in a text gets mapped to its corresponding </a:t>
            </a:r>
            <a:r>
              <a:rPr lang="en-US" b="1" dirty="0"/>
              <a:t>ID</a:t>
            </a:r>
            <a:r>
              <a:rPr lang="en-US" dirty="0"/>
              <a:t> or </a:t>
            </a:r>
            <a:r>
              <a:rPr lang="en-US" dirty="0" err="1"/>
              <a:t>index.Example</a:t>
            </a:r>
            <a:r>
              <a:rPr lang="en-US" dirty="0"/>
              <a:t>: "hello" → Index 5 in the vocabulary.</a:t>
            </a:r>
          </a:p>
          <a:p>
            <a:r>
              <a:rPr lang="en-US" dirty="0"/>
              <a:t>A hash function maps words to indices in a </a:t>
            </a:r>
            <a:r>
              <a:rPr lang="en-US" b="1" dirty="0"/>
              <a:t>fixed-size </a:t>
            </a:r>
            <a:r>
              <a:rPr lang="en-US" b="1" dirty="0" err="1"/>
              <a:t>vector</a:t>
            </a:r>
            <a:r>
              <a:rPr lang="en-US" dirty="0" err="1"/>
              <a:t>.Multiple</a:t>
            </a:r>
            <a:r>
              <a:rPr lang="en-US" dirty="0"/>
              <a:t> words may get </a:t>
            </a:r>
            <a:r>
              <a:rPr lang="en-US" b="1" dirty="0"/>
              <a:t>hashed to the same index</a:t>
            </a:r>
            <a:r>
              <a:rPr lang="en-US" dirty="0"/>
              <a:t> (collision), but this can be </a:t>
            </a:r>
            <a:r>
              <a:rPr lang="en-US" dirty="0" err="1"/>
              <a:t>managed.Example</a:t>
            </a:r>
            <a:r>
              <a:rPr lang="en-US" dirty="0"/>
              <a:t>: "apple" → Hash to index 42, "orange" → Hash to index 10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CF3A-FA2C-4400-9356-82B3916DD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CF3A-FA2C-4400-9356-82B3916DDE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Contextual Embeddings (BERT, GPT, </a:t>
            </a:r>
            <a:r>
              <a:rPr lang="en-US" b="1" dirty="0" err="1"/>
              <a:t>ELMo</a:t>
            </a:r>
            <a:r>
              <a:rPr lang="en-U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 Words are represented based on their </a:t>
            </a:r>
            <a:r>
              <a:rPr lang="en-US" b="1" dirty="0"/>
              <a:t>context</a:t>
            </a:r>
            <a:r>
              <a:rPr lang="en-US" dirty="0"/>
              <a:t> in a sentence. The same word can have different embeddings depending on how it is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In BERT, "bank" in </a:t>
            </a:r>
            <a:r>
              <a:rPr lang="en-US" i="1" dirty="0"/>
              <a:t>"river bank"</a:t>
            </a:r>
            <a:r>
              <a:rPr lang="en-US" dirty="0"/>
              <a:t> and </a:t>
            </a:r>
            <a:r>
              <a:rPr lang="en-US" i="1" dirty="0"/>
              <a:t>"financial bank"</a:t>
            </a:r>
            <a:r>
              <a:rPr lang="en-US" dirty="0"/>
              <a:t> will have different vector representations.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CF3A-FA2C-4400-9356-82B3916DDE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CF37-825D-4844-A5B4-424F292F5133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16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04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6263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38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231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46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FB79-5972-49CD-98AA-ACA2DA903EED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92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15C6B8-1CDE-48BD-8727-0335D5AD3C5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FB19-97B2-43AE-A6B1-71FCB6EFEBBF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5FBF-B61C-48C7-99C5-834CAE8ACBFA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46E-6131-4AE8-A99E-E08CBE34A90D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214A-4410-42FA-92DC-6B4BFD1B2E85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A83-E8BB-441D-9EAB-0006FC0AB3C9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787E-9C5A-4C61-AE2A-5705AAADE200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8C5-AF30-4F89-B5E7-047351242566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BAF5-3FD2-478E-86A0-B2EC0DFEEC41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D203-DF05-4DB2-BDA0-BF1227805AD6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Textual Data 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7595" y="5280730"/>
            <a:ext cx="8144134" cy="1117687"/>
          </a:xfrm>
        </p:spPr>
        <p:txBody>
          <a:bodyPr/>
          <a:lstStyle/>
          <a:p>
            <a:r>
              <a:rPr lang="en-US" dirty="0"/>
              <a:t>Prepared By: Maimoona </a:t>
            </a:r>
            <a:r>
              <a:rPr lang="en-US" dirty="0" err="1"/>
              <a:t>Akram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A7BB-E74C-4E18-B7FF-346A728D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54D5-72FF-4442-AE94-64BC2788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65" y="2239890"/>
            <a:ext cx="10985207" cy="43548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High TF-IDF: A word is important if it occurs frequently in a document but rarely across other documents.</a:t>
            </a:r>
          </a:p>
          <a:p>
            <a:endParaRPr lang="en-US" dirty="0"/>
          </a:p>
          <a:p>
            <a:r>
              <a:rPr lang="en-US" dirty="0"/>
              <a:t>Low TF-IDF: A word is less significant if it appears frequently across many documents (like "the" or "is").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094F3-DCC8-4D90-B7C7-A8F48544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D98CB-907E-4E23-BF66-CA5866CC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47" y="2119203"/>
            <a:ext cx="4045705" cy="5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0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6512-02E5-419A-B905-59A2FEBA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FC7D-8804-481E-AB50-66EADFB9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5055"/>
            <a:ext cx="10694261" cy="4433454"/>
          </a:xfrm>
        </p:spPr>
        <p:txBody>
          <a:bodyPr>
            <a:normAutofit/>
          </a:bodyPr>
          <a:lstStyle/>
          <a:p>
            <a:r>
              <a:rPr lang="en-US" dirty="0"/>
              <a:t>It simplifies text data by treating each document as a collection of individual words, ignoring grammar, syntax, and word order</a:t>
            </a:r>
          </a:p>
          <a:p>
            <a:pPr lvl="1"/>
            <a:r>
              <a:rPr lang="en-US" b="1" dirty="0"/>
              <a:t>Vocabulary Creation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list of all unique words (tokens) from the entire text corpus is created.</a:t>
            </a:r>
          </a:p>
          <a:p>
            <a:pPr lvl="1"/>
            <a:r>
              <a:rPr lang="en-US" b="1" dirty="0"/>
              <a:t>Word Frequency Count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Each document is represented by a vector that counts the occurrences of each word from the vocabulary. Example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the two sentences:</a:t>
            </a:r>
          </a:p>
          <a:p>
            <a:pPr marL="1657350" lvl="3" indent="-285750"/>
            <a:r>
              <a:rPr lang="en-US" b="1" dirty="0"/>
              <a:t>1</a:t>
            </a:r>
            <a:r>
              <a:rPr lang="en-US" dirty="0"/>
              <a:t>: "The cat sat on the mat."</a:t>
            </a:r>
          </a:p>
          <a:p>
            <a:pPr marL="1657350" lvl="3" indent="-285750"/>
            <a:r>
              <a:rPr lang="en-US" b="1" dirty="0"/>
              <a:t>2</a:t>
            </a:r>
            <a:r>
              <a:rPr lang="en-US" dirty="0"/>
              <a:t>: "The dog sat on the rug."</a:t>
            </a:r>
          </a:p>
          <a:p>
            <a:pPr marL="1371600" lvl="3" indent="0">
              <a:buNone/>
            </a:pPr>
            <a:r>
              <a:rPr lang="en-US" dirty="0"/>
              <a:t>The frequency vectors would be:</a:t>
            </a:r>
          </a:p>
          <a:p>
            <a:pPr marL="914400" lvl="2" indent="0">
              <a:buNone/>
            </a:pPr>
            <a:r>
              <a:rPr lang="en-US" b="1" dirty="0"/>
              <a:t>      Document 1</a:t>
            </a:r>
            <a:r>
              <a:rPr lang="en-US" dirty="0"/>
              <a:t>: [2, 1, 1, 1, 1, 0, 0] (counts for ["the", "cat", "sat", "on", "mat", "dog", "rug"])</a:t>
            </a:r>
          </a:p>
          <a:p>
            <a:pPr marL="914400" lvl="2" indent="0">
              <a:buNone/>
            </a:pPr>
            <a:r>
              <a:rPr lang="en-US" b="1" dirty="0"/>
              <a:t>      Document 2</a:t>
            </a:r>
            <a:r>
              <a:rPr lang="en-US" dirty="0"/>
              <a:t>: [2, 0, 1, 1, 0, 1, 1]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8DA95-4E7E-4DE4-8513-DE7001C5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06D4-BB6D-4348-B9F6-39DC01ED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E125-7FC8-48F9-8987-3AD2E0BC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7456"/>
            <a:ext cx="10444879" cy="4294908"/>
          </a:xfrm>
        </p:spPr>
        <p:txBody>
          <a:bodyPr/>
          <a:lstStyle/>
          <a:p>
            <a:r>
              <a:rPr lang="en-US" b="1" dirty="0"/>
              <a:t>Word embeddings</a:t>
            </a:r>
            <a:r>
              <a:rPr lang="en-US" dirty="0"/>
              <a:t> are a type of word representation that allows words to be represented as dense vectors in a continuous vector space. </a:t>
            </a:r>
          </a:p>
          <a:p>
            <a:endParaRPr lang="en-US" dirty="0"/>
          </a:p>
          <a:p>
            <a:r>
              <a:rPr lang="en-US" dirty="0"/>
              <a:t>Word embeddings capture semantic relationships between words, allowing similar words to have similar vector representations.</a:t>
            </a:r>
          </a:p>
          <a:p>
            <a:endParaRPr lang="en-US" dirty="0"/>
          </a:p>
          <a:p>
            <a:r>
              <a:rPr lang="en-US" dirty="0"/>
              <a:t> This makes them particularly useful in various natural language processing (NLP) tasks.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096A5-122C-4734-B824-3C047226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4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C606-576A-4E86-955D-C2C71A0B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78D0D9-D995-4111-820F-1B055145A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456" y="2008908"/>
            <a:ext cx="7232072" cy="48213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265C9-271B-4AA4-8ACA-7DA9164C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9" y="763078"/>
            <a:ext cx="9613861" cy="1080938"/>
          </a:xfrm>
        </p:spPr>
        <p:txBody>
          <a:bodyPr/>
          <a:lstStyle/>
          <a:p>
            <a:r>
              <a:rPr lang="en-US" dirty="0"/>
              <a:t>Recommended Representation Based On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675E5E-0393-4CD6-BB8F-95A851EC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10" y="2564906"/>
            <a:ext cx="926938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622C-AC30-4B37-A501-BF2B7DE7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for Textual Data Preprocessing using on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180D-F58D-413C-99E2-FCFFF1215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7" y="2230582"/>
            <a:ext cx="10030094" cy="387419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42640"/>
                </a:solidFill>
                <a:effectLst/>
                <a:latin typeface="-apple-system"/>
              </a:rPr>
              <a:t>Five of the best NLP libraries available are </a:t>
            </a:r>
            <a:r>
              <a:rPr lang="en-US" b="0" i="0" dirty="0" err="1">
                <a:solidFill>
                  <a:srgbClr val="142640"/>
                </a:solidFill>
                <a:effectLst/>
                <a:latin typeface="-apple-system"/>
              </a:rPr>
              <a:t>TextBlob</a:t>
            </a:r>
            <a:r>
              <a:rPr lang="en-US" b="0" i="0" dirty="0">
                <a:solidFill>
                  <a:srgbClr val="14264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42640"/>
                </a:solidFill>
                <a:effectLst/>
                <a:latin typeface="-apple-system"/>
              </a:rPr>
              <a:t>SpaCy</a:t>
            </a:r>
            <a:r>
              <a:rPr lang="en-US" b="0" i="0" dirty="0">
                <a:solidFill>
                  <a:srgbClr val="142640"/>
                </a:solidFill>
                <a:effectLst/>
                <a:latin typeface="-apple-system"/>
              </a:rPr>
              <a:t>, NLTK, Genism, and </a:t>
            </a:r>
            <a:r>
              <a:rPr lang="en-US" b="0" i="0" dirty="0" err="1">
                <a:solidFill>
                  <a:srgbClr val="142640"/>
                </a:solidFill>
                <a:effectLst/>
                <a:latin typeface="-apple-system"/>
              </a:rPr>
              <a:t>PyNLPl</a:t>
            </a:r>
            <a:r>
              <a:rPr lang="en-US" b="0" i="0" dirty="0">
                <a:solidFill>
                  <a:srgbClr val="142640"/>
                </a:solidFill>
                <a:effectLst/>
                <a:latin typeface="-apple-system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using NLTK python library is on </a:t>
            </a:r>
            <a:r>
              <a:rPr lang="en-US" dirty="0" err="1"/>
              <a:t>GoogleClassroom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95EA-CD7E-44A7-87A6-679DA2F8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95054"/>
            <a:ext cx="10902079" cy="4613563"/>
          </a:xfrm>
        </p:spPr>
        <p:txBody>
          <a:bodyPr>
            <a:normAutofit fontScale="97500"/>
          </a:bodyPr>
          <a:lstStyle/>
          <a:p>
            <a:pPr algn="just"/>
            <a:r>
              <a:rPr lang="en-US" sz="1800" dirty="0"/>
              <a:t>Textual data refers to any form of written or spoken language captured in a machine-readable format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Textual data is inherently messy and requires preprocessing to be useful for machine learning, natural language processing (NLP), and other forms of analysis</a:t>
            </a:r>
          </a:p>
          <a:p>
            <a:pPr algn="just"/>
            <a:endParaRPr lang="en-US" sz="1800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3774C-07AC-4780-A496-AEF0E317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05" y="3360705"/>
            <a:ext cx="6580909" cy="3440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02C0-0688-4D09-B122-7F9D060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94" y="680732"/>
            <a:ext cx="9613861" cy="1080938"/>
          </a:xfrm>
        </p:spPr>
        <p:txBody>
          <a:bodyPr/>
          <a:lstStyle/>
          <a:p>
            <a:r>
              <a:rPr lang="en-US" dirty="0"/>
              <a:t>Workflow of Textual Data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A5823-80E7-44F8-BE3B-A177952C7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727" y="2063750"/>
            <a:ext cx="10434753" cy="43926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B2DB-E3C9-4FD0-8BA9-A0E24F91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05891"/>
            <a:ext cx="11203285" cy="46135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preprocessing</a:t>
            </a:r>
            <a:r>
              <a:rPr lang="en-US" sz="2000" dirty="0"/>
              <a:t> step includes the following operations: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Splitting: </a:t>
            </a:r>
            <a:r>
              <a:rPr lang="en-US" sz="2000" dirty="0"/>
              <a:t>Breaking large text documents into smaller units, such as paragraphs, sentences, or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Noise Removal: </a:t>
            </a:r>
            <a:r>
              <a:rPr lang="en-US" sz="2000" dirty="0"/>
              <a:t>Eliminating unwanted characters or elements like punctuation, numbers, </a:t>
            </a:r>
            <a:r>
              <a:rPr lang="en-US" sz="2000" dirty="0" err="1"/>
              <a:t>stopwords</a:t>
            </a:r>
            <a:r>
              <a:rPr lang="en-US" sz="2000" dirty="0"/>
              <a:t>, or HTML tags.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Normalization: </a:t>
            </a:r>
            <a:r>
              <a:rPr lang="en-US" sz="2000" dirty="0"/>
              <a:t>Converting text into a standard format (e.g., lowercase conversion, removing extra spaces, or handling accented characters).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Removing </a:t>
            </a:r>
            <a:r>
              <a:rPr lang="en-US" sz="2000" dirty="0" err="1"/>
              <a:t>Stopwords</a:t>
            </a:r>
            <a:r>
              <a:rPr lang="en-US" sz="2000" dirty="0"/>
              <a:t>: </a:t>
            </a:r>
            <a:r>
              <a:rPr lang="en-US" sz="2000" dirty="0" err="1"/>
              <a:t>Stopwords</a:t>
            </a:r>
            <a:r>
              <a:rPr lang="en-US" sz="2000" dirty="0"/>
              <a:t> are common words that do not carry much meaning (e.g., "the", "is", "and") and are often </a:t>
            </a:r>
            <a:r>
              <a:rPr lang="en-US" sz="2000" b="1" dirty="0"/>
              <a:t>filtered out</a:t>
            </a:r>
            <a:r>
              <a:rPr lang="en-US" sz="2000" dirty="0"/>
              <a:t> during text preprocessing to focus on more meaningful terms.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Stemming: Reducing words to their base forms by chopping off suffixes. </a:t>
            </a:r>
          </a:p>
          <a:p>
            <a:pPr lvl="1"/>
            <a:r>
              <a:rPr lang="en-US" sz="1600" dirty="0"/>
              <a:t>Example: "running", "runs" → "run”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Lemmatization: Converts a word to its dictionary form (lemma) based on its POS tag considering the word's context (unlike stemming, which may chop off endings arbitrarily).</a:t>
            </a:r>
          </a:p>
          <a:p>
            <a:pPr lvl="1"/>
            <a:r>
              <a:rPr lang="en-US" sz="1600" dirty="0"/>
              <a:t>Example: "ran" → "run"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9" y="2105891"/>
            <a:ext cx="11370988" cy="4613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POS Tagging</a:t>
            </a:r>
            <a:r>
              <a:rPr lang="en-US" sz="2000" dirty="0"/>
              <a:t>: Identifies the grammatical role of each word in the text (e.g., noun, verb, adjective).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POS tagging</a:t>
            </a:r>
            <a:r>
              <a:rPr lang="en-US" sz="2000" dirty="0"/>
              <a:t> provides essential </a:t>
            </a:r>
            <a:r>
              <a:rPr lang="en-US" sz="2000" b="1" dirty="0"/>
              <a:t>context</a:t>
            </a:r>
            <a:r>
              <a:rPr lang="en-US" sz="2000" dirty="0"/>
              <a:t> for lemmatization, ensuring words are reduced to their correct dictionary forms.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B5DB3-C956-414A-8F29-624A9393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721" y="3710334"/>
            <a:ext cx="8307168" cy="262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8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106AB-F82E-4DA0-A5D8-3EC4F8007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44436"/>
            <a:ext cx="10334043" cy="4350328"/>
          </a:xfrm>
        </p:spPr>
        <p:txBody>
          <a:bodyPr/>
          <a:lstStyle/>
          <a:p>
            <a:r>
              <a:rPr lang="en-US" dirty="0"/>
              <a:t>Tokenization divides text into meaningful units (tokens) like words or phrases.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Example#1: "This is an example" → ['This', 'is', 'an', 'example’]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Example#2: "I love NLP. It is fascinating.” → ['I love NLP.', 'It is fascinating.']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5D2F-18B1-4A63-9F4D-B08BBFA8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Token-ID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C43B9-C811-45B0-BDFB-5FE59FBC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C36FBA-92D3-421C-B993-D1EC45D9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4327"/>
            <a:ext cx="11203285" cy="4572000"/>
          </a:xfrm>
        </p:spPr>
        <p:txBody>
          <a:bodyPr>
            <a:normAutofit/>
          </a:bodyPr>
          <a:lstStyle/>
          <a:p>
            <a:r>
              <a:rPr lang="en-US" sz="2000" dirty="0"/>
              <a:t>Vocabulary Lookup: After tokenization, each token is mapped to a unique integer ID based on a vocabulary (a set of all words).</a:t>
            </a:r>
          </a:p>
          <a:p>
            <a:r>
              <a:rPr lang="en-US" sz="2000" dirty="0"/>
              <a:t>Feature Hashing: An alternative to vocabulary lookup that applies a hash function to convert tokens to IDs. It helps when handling a large vocabulary by reducing memory usage.</a:t>
            </a:r>
          </a:p>
          <a:p>
            <a:r>
              <a:rPr lang="en-US" sz="2000" dirty="0"/>
              <a:t>Example:  “apple” → ID: 32 </a:t>
            </a:r>
          </a:p>
          <a:p>
            <a:pPr marL="0" indent="0">
              <a:buNone/>
            </a:pPr>
            <a:r>
              <a:rPr lang="en-US" sz="2000" dirty="0"/>
              <a:t>		"banana" → ID: 45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Vocabulary Lookup:</a:t>
            </a:r>
            <a:r>
              <a:rPr lang="en-US" sz="2000" dirty="0"/>
              <a:t> Useful when working with smaller datasets where memory usage isn’t an issue, and you want interpretable features.</a:t>
            </a:r>
          </a:p>
          <a:p>
            <a:pPr marL="0" indent="0">
              <a:buNone/>
            </a:pPr>
            <a:r>
              <a:rPr lang="en-US" sz="2000" i="1" u="sng" dirty="0"/>
              <a:t>Feature Hashing:</a:t>
            </a:r>
            <a:r>
              <a:rPr lang="en-US" sz="2000" dirty="0"/>
              <a:t> Ideal for large datasets or streaming data where maintaining a full vocabulary is impractical.</a:t>
            </a:r>
          </a:p>
        </p:txBody>
      </p:sp>
    </p:spTree>
    <p:extLst>
      <p:ext uri="{BB962C8B-B14F-4D97-AF65-F5344CB8AC3E}">
        <p14:creationId xmlns:p14="http://schemas.microsoft.com/office/powerpoint/2010/main" val="39154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5559-EC87-48BB-9E8B-0AD8BD77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94" y="753227"/>
            <a:ext cx="9613861" cy="1080938"/>
          </a:xfrm>
        </p:spPr>
        <p:txBody>
          <a:bodyPr/>
          <a:lstStyle/>
          <a:p>
            <a:r>
              <a:rPr lang="en-US" dirty="0"/>
              <a:t>Input Representation of Textual Data for Machine Learning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BF8AD-45B1-465C-B306-DD2EB63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B0711-B455-4DB0-8338-6DA5339D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39" y="2170617"/>
            <a:ext cx="11082188" cy="4327163"/>
          </a:xfrm>
        </p:spPr>
        <p:txBody>
          <a:bodyPr/>
          <a:lstStyle/>
          <a:p>
            <a:r>
              <a:rPr lang="en-US" dirty="0"/>
              <a:t>Text data needs to be transformed into numerical format for machine learning models to process it. Different representations offer varying levels of simplicity, interpretability, and effectiveness, depending on the task.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One-Hot Encoding</a:t>
            </a:r>
          </a:p>
          <a:p>
            <a:pPr lvl="1"/>
            <a:r>
              <a:rPr lang="en-US" dirty="0"/>
              <a:t>Count Vectors</a:t>
            </a:r>
          </a:p>
          <a:p>
            <a:pPr lvl="2"/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Term Frequency-Inverse Document Frequency (</a:t>
            </a:r>
            <a:r>
              <a:rPr lang="en-US" dirty="0" err="1"/>
              <a:t>Tf-idf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Word Embeddings etc.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1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58BD-42CE-4147-BF13-89113605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3115-CCFB-4BE1-898D-69C6725A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2036"/>
            <a:ext cx="10763534" cy="4475019"/>
          </a:xfrm>
        </p:spPr>
        <p:txBody>
          <a:bodyPr>
            <a:normAutofit/>
          </a:bodyPr>
          <a:lstStyle/>
          <a:p>
            <a:r>
              <a:rPr lang="en-US" sz="1800" b="1" dirty="0"/>
              <a:t>TF-IDF</a:t>
            </a:r>
            <a:r>
              <a:rPr lang="en-US" sz="1800" dirty="0"/>
              <a:t> (Term Frequency-Inverse Document Frequency) is a statistical measure used in natural language processing and information retrieval to assess how important a word is in a given document relative to a collection of documents (corpus).</a:t>
            </a:r>
          </a:p>
          <a:p>
            <a:r>
              <a:rPr lang="en-US" sz="1800" dirty="0"/>
              <a:t>It helps identify the most relevant keywords in a document by considering both how often they appear in that document and how common they are across the entire corpus.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TF assumes that a term is more important if it appears frequently in a document.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400" dirty="0"/>
              <a:t>	The logarithmic scaling of the IDF ensures that the TF-IDF measure remains balanced and meaningful, by preventing    high-frequency terms across documents from skewing the importance of rare terms that are likely to carry more information</a:t>
            </a:r>
            <a:endParaRPr lang="en-US" sz="1800" dirty="0"/>
          </a:p>
          <a:p>
            <a:r>
              <a:rPr lang="en-US" sz="1800" dirty="0"/>
              <a:t>The higher the IDF, the more unique or rare the term is across the corpus.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DADBD-9539-4B73-9C72-223853B8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F5208-E678-488C-9AD4-00CBE589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83" y="3555387"/>
            <a:ext cx="4259690" cy="519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36088-63D6-4808-B69C-EA37F6C4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44" y="4699783"/>
            <a:ext cx="4877481" cy="86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973A7-3124-42C4-9A35-ED59931B9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433" y="4805042"/>
            <a:ext cx="183858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753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3115</TotalTime>
  <Words>1237</Words>
  <Application>Microsoft Office PowerPoint</Application>
  <PresentationFormat>Widescreen</PresentationFormat>
  <Paragraphs>120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Trebuchet MS</vt:lpstr>
      <vt:lpstr>Berlin</vt:lpstr>
      <vt:lpstr>Textual Data Preprocessing</vt:lpstr>
      <vt:lpstr>Textual Data</vt:lpstr>
      <vt:lpstr>Workflow of Textual Data Preprocessing</vt:lpstr>
      <vt:lpstr>Preprocessing Steps</vt:lpstr>
      <vt:lpstr>Preprocessing Steps</vt:lpstr>
      <vt:lpstr>Tokenization</vt:lpstr>
      <vt:lpstr>Token-ID Mapping</vt:lpstr>
      <vt:lpstr>Input Representation of Textual Data for Machine Learning Models</vt:lpstr>
      <vt:lpstr>TF-IDF</vt:lpstr>
      <vt:lpstr>TF-IDF</vt:lpstr>
      <vt:lpstr>BOW</vt:lpstr>
      <vt:lpstr>Word Embeddings</vt:lpstr>
      <vt:lpstr>Word Embeddings</vt:lpstr>
      <vt:lpstr>Recommended Representation Based On Tasks</vt:lpstr>
      <vt:lpstr>Sample for Textual Data Preprocessing using on 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Asma Ahmad</dc:creator>
  <cp:lastModifiedBy>maimoona.akram@outlook.com</cp:lastModifiedBy>
  <cp:revision>143</cp:revision>
  <dcterms:created xsi:type="dcterms:W3CDTF">2022-11-29T06:11:00Z</dcterms:created>
  <dcterms:modified xsi:type="dcterms:W3CDTF">2024-10-29T08:50:47Z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D7D6A798FBAB4297A509D736E60B2BC6</vt:lpwstr>
  </property>
  <property fmtid="{D5CDD505-2E9C-101B-9397-08002B2CF9AE}" pid="3" name="KSOProductBuildVer">
    <vt:lpwstr>1033-11.2.0.11417</vt:lpwstr>
  </property>
</Properties>
</file>