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4"/>
  </p:notesMasterIdLst>
  <p:sldIdLst>
    <p:sldId id="563" r:id="rId5"/>
    <p:sldId id="608" r:id="rId6"/>
    <p:sldId id="609" r:id="rId7"/>
    <p:sldId id="610" r:id="rId8"/>
    <p:sldId id="611" r:id="rId9"/>
    <p:sldId id="612" r:id="rId10"/>
    <p:sldId id="625" r:id="rId11"/>
    <p:sldId id="613" r:id="rId12"/>
    <p:sldId id="614" r:id="rId13"/>
    <p:sldId id="615" r:id="rId14"/>
    <p:sldId id="616" r:id="rId15"/>
    <p:sldId id="617" r:id="rId16"/>
    <p:sldId id="624" r:id="rId17"/>
    <p:sldId id="626" r:id="rId18"/>
    <p:sldId id="618" r:id="rId19"/>
    <p:sldId id="621" r:id="rId20"/>
    <p:sldId id="619" r:id="rId21"/>
    <p:sldId id="620" r:id="rId22"/>
    <p:sldId id="622" r:id="rId23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94" d="100"/>
          <a:sy n="94" d="100"/>
        </p:scale>
        <p:origin x="4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650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6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7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598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637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528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77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076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03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028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4197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650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9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897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43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4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C0269-B196-4E71-B159-2BDA3C87A536}"/>
              </a:ext>
            </a:extLst>
          </p:cNvPr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904476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162050" y="742950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accent2"/>
                </a:solidFill>
              </a:rPr>
              <a:t>Logistic Regression</a:t>
            </a:r>
            <a:br>
              <a:rPr lang="en-US" sz="5400" b="1" dirty="0">
                <a:solidFill>
                  <a:schemeClr val="accent2"/>
                </a:solidFill>
              </a:rPr>
            </a:b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4F20-D728-44BA-8998-EF2219DF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666750"/>
            <a:ext cx="8229600" cy="61317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D264-6966-47C4-9AC8-FE91CE90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09750"/>
            <a:ext cx="8305800" cy="37754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 MSE is used as cost function in linear regression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logistic regression, using the mean square error might give non-convex solution, containing many local minima,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finding an optimal solution with the gradient descent method is not possible</a:t>
            </a:r>
          </a:p>
          <a:p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Logarithmic function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represent cost of logistic regression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convex for all input values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containing only one minimum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algorithm can be used to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it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0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6B03-B90D-4AE8-9423-86AED553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7AEEA-ED39-483B-923B-9FE57B506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733" y="1605222"/>
            <a:ext cx="4770533" cy="6782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517A0-FC67-498A-890E-DB1754A4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9" y="2358160"/>
            <a:ext cx="7048500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D2B4-7F5E-4937-8050-B1263034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" y="1752655"/>
            <a:ext cx="7871759" cy="3105095"/>
          </a:xfrm>
        </p:spPr>
        <p:txBody>
          <a:bodyPr/>
          <a:lstStyle/>
          <a:p>
            <a:r>
              <a:rPr lang="en-US" dirty="0"/>
              <a:t>The cost function for a single example (𝑥(𝑖),𝑦(𝑖))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cost function for </a:t>
            </a:r>
            <a:r>
              <a:rPr lang="en-US" b="1" i="1" dirty="0"/>
              <a:t>m</a:t>
            </a:r>
            <a:r>
              <a:rPr lang="en-US" dirty="0"/>
              <a:t> 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7900D-2AFC-4220-AF95-F07409EF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27" y="2114550"/>
            <a:ext cx="6086783" cy="671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97061-5C1F-4E3E-B4D0-51DA5CB2B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27" y="3562350"/>
            <a:ext cx="6355045" cy="8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9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F60A-B630-40AF-AD9E-2EACEAFB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0360-D8EC-4F0F-B905-6C19800D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" y="1752655"/>
            <a:ext cx="8328959" cy="3028895"/>
          </a:xfrm>
        </p:spPr>
        <p:txBody>
          <a:bodyPr/>
          <a:lstStyle/>
          <a:p>
            <a:r>
              <a:rPr lang="en-US" dirty="0"/>
              <a:t>To find the gradient, we compute the derivative of J(θ) with respect to θ j​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chain rule, we differentiate each term separately.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C5E35-28A4-4C1A-B0BF-5253D844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18" y="2131990"/>
            <a:ext cx="5071182" cy="6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08F4E-CF8C-4091-9DF3-C9B50788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88" y="3163825"/>
            <a:ext cx="5594823" cy="16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4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F870-062B-4262-B93D-5F1090E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93C1F-5DF0-4660-8340-E47CFDE9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581150"/>
            <a:ext cx="3293993" cy="6699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B6185-BBB3-4ECE-AD4F-06629D61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627" y="2295486"/>
            <a:ext cx="6058746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59F8F-6ACF-449C-9C51-408B39149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767874"/>
            <a:ext cx="2781688" cy="533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DE3C31-3C2D-4CDC-9071-EA722B6DBB1A}"/>
              </a:ext>
            </a:extLst>
          </p:cNvPr>
          <p:cNvSpPr txBox="1"/>
          <p:nvPr/>
        </p:nvSpPr>
        <p:spPr>
          <a:xfrm>
            <a:off x="1542627" y="3053537"/>
            <a:ext cx="363897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simplifying, we get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784D44-03BA-4ECD-821F-ACB9493CE02D}"/>
              </a:ext>
            </a:extLst>
          </p:cNvPr>
          <p:cNvCxnSpPr>
            <a:stCxn id="10" idx="2"/>
          </p:cNvCxnSpPr>
          <p:nvPr/>
        </p:nvCxnSpPr>
        <p:spPr>
          <a:xfrm flipH="1">
            <a:off x="3362113" y="3434537"/>
            <a:ext cx="1" cy="3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7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E1FA45-723D-4A3D-B7CE-9C9DB16C3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809750"/>
            <a:ext cx="8305800" cy="1876923"/>
          </a:xfrm>
        </p:spPr>
      </p:pic>
    </p:spTree>
    <p:extLst>
      <p:ext uri="{BB962C8B-B14F-4D97-AF65-F5344CB8AC3E}">
        <p14:creationId xmlns:p14="http://schemas.microsoft.com/office/powerpoint/2010/main" val="376278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A9CE-6A65-4DE6-B996-A3F3122E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AB23-7C6C-460D-9848-C265E527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4FF3C-9AB9-4D9E-8D98-DE7C0AEF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53925"/>
            <a:ext cx="8001000" cy="20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2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84BD-9D9B-4E93-B66E-76CE94F4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FAD01-395E-4117-9174-79C5292FB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374" y="1771650"/>
            <a:ext cx="6899415" cy="1600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F37454-9F52-44A8-A7A3-5B7C58FC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867150"/>
            <a:ext cx="2353003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EE56-20F7-4173-9C20-B1176DEB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Gradients Computation and Update Parameters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BDD188-9169-454A-9937-C89287677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000929"/>
            <a:ext cx="2057527" cy="204681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959F0-05B5-45D8-9C42-27FFA87A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62150"/>
            <a:ext cx="294363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2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EC0A-6CA6-445A-B2ED-34D617ED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1B21-DDC2-4479-B32F-4FC5E827D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50"/>
            <a:ext cx="7315200" cy="2768829"/>
          </a:xfrm>
        </p:spPr>
        <p:txBody>
          <a:bodyPr/>
          <a:lstStyle/>
          <a:p>
            <a:r>
              <a:rPr lang="en-US" dirty="0"/>
              <a:t>Assume all weights initially are zero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Learning rate is 0.1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one epoch, what are the new weights?</a:t>
            </a:r>
          </a:p>
        </p:txBody>
      </p:sp>
    </p:spTree>
    <p:extLst>
      <p:ext uri="{BB962C8B-B14F-4D97-AF65-F5344CB8AC3E}">
        <p14:creationId xmlns:p14="http://schemas.microsoft.com/office/powerpoint/2010/main" val="140114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4E61F-831C-4E69-86FD-DDFED9B29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75977"/>
            <a:ext cx="8153400" cy="36992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important research topics for which the dependent variable is "limited." 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situations, the dependent variable is qualitative (categorical)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voting, morbidity or mortality, and participation data is not continuous or distributed normally.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logistic regression is a type of regression analysis where the dependent variable is a dummy variable: coded 0 (did not vote) or 1(did vote)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a categorical response (dependent variable) for an observation, can be referred to as classifying that observation, since it involves assigning the observation to a category, or class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we are more interested in estimating the probabilities of an observation for each category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probable category is then chosen as the class for that observation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3B65-F9E9-4DA5-A204-6C1AD58D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66750"/>
            <a:ext cx="8229600" cy="613171"/>
          </a:xfrm>
        </p:spPr>
        <p:txBody>
          <a:bodyPr>
            <a:noAutofit/>
          </a:bodyPr>
          <a:lstStyle/>
          <a:p>
            <a:r>
              <a:rPr lang="en-US" sz="3500" dirty="0"/>
              <a:t>Examples of 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181A-0B49-4064-8A7A-34E27411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369927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email is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spam</a:t>
            </a:r>
          </a:p>
          <a:p>
            <a:pPr algn="just"/>
            <a:endParaRPr lang="en-U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biologist collects DNA sequence data for a number of patients with and without a given disease which DNA mutations are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disease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not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banking system manages transactions, storing user’s IP address, past transaction history, and so forth. Is the transaction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or not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3621-D32E-4249-98FD-1E1F270B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150"/>
            <a:ext cx="8229600" cy="536971"/>
          </a:xfrm>
        </p:spPr>
        <p:txBody>
          <a:bodyPr>
            <a:normAutofit/>
          </a:bodyPr>
          <a:lstStyle/>
          <a:p>
            <a:r>
              <a:rPr lang="en-US" dirty="0"/>
              <a:t>Example: Cat vs Dog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D8449-5619-48EB-BA4A-3F0D2366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52600"/>
            <a:ext cx="5977825" cy="2698750"/>
          </a:xfrm>
        </p:spPr>
      </p:pic>
    </p:spTree>
    <p:extLst>
      <p:ext uri="{BB962C8B-B14F-4D97-AF65-F5344CB8AC3E}">
        <p14:creationId xmlns:p14="http://schemas.microsoft.com/office/powerpoint/2010/main" val="86770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D7CB-0385-440F-99B7-9F6A3292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3FF4-A07A-4B85-8763-B9271735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99" y="1809750"/>
            <a:ext cx="8305800" cy="3470673"/>
          </a:xfrm>
        </p:spPr>
        <p:txBody>
          <a:bodyPr>
            <a:normAutofit/>
          </a:bodyPr>
          <a:lstStyle/>
          <a:p>
            <a:r>
              <a:rPr lang="en-US" dirty="0"/>
              <a:t>Consider a company that produces sliding gates. The gates can have four weights 300Kg, 400Kg, 500Kg, 600Kg . We want to detect the weight of the gate. This is a: </a:t>
            </a:r>
          </a:p>
          <a:p>
            <a:r>
              <a:rPr lang="en-US" dirty="0"/>
              <a:t>A regression problem </a:t>
            </a:r>
          </a:p>
          <a:p>
            <a:r>
              <a:rPr lang="en-US" dirty="0"/>
              <a:t>A classification problem </a:t>
            </a:r>
          </a:p>
          <a:p>
            <a:r>
              <a:rPr lang="en-US" dirty="0"/>
              <a:t>Both a regression and a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74761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DAD6-A687-44F8-B2A1-3764FC46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and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D50C-7026-439A-8456-5BFE73F7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81" y="1830730"/>
            <a:ext cx="8229600" cy="3874292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not suitable: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value is continuous, not probabilistic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imbalance data when using linear regression for classification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9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C06B-3987-4681-B957-496594AC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773A-C78A-433C-AAF4-8CDBA3AB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3EF626-5657-4913-817F-90AFF5E1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7350"/>
            <a:ext cx="6120437" cy="327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7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5745-EE33-4552-98C2-A20400C2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B9831-E38B-4FC5-BA7A-BEC52C1FD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342" y="1520427"/>
                <a:ext cx="8229600" cy="3623073"/>
              </a:xfrm>
            </p:spPr>
            <p:txBody>
              <a:bodyPr/>
              <a:lstStyle/>
              <a:p>
                <a:r>
                  <a:rPr lang="en-US" alt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 the probability that a set of input regressors </a:t>
                </a:r>
                <a:r>
                  <a:rPr lang="el-GR" alt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en-US" alt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belong to one of the two classes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logistic distribution constrains the estimated probabilities to lie between 0 and 1.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represents the dot product between the parameter vector 𝜃 and the input feature vector 𝑥</a:t>
                </a:r>
              </a:p>
              <a:p>
                <a:endParaRPr lang="en-US" alt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B9831-E38B-4FC5-BA7A-BEC52C1FD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342" y="1520427"/>
                <a:ext cx="8229600" cy="3623073"/>
              </a:xfrm>
              <a:blipFill>
                <a:blip r:embed="rId2"/>
                <a:stretch>
                  <a:fillRect l="-296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A0A5FC28-9442-4B64-8A71-1B258DDC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986872"/>
            <a:ext cx="4121306" cy="523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6FEA65-FBFF-4838-9A94-F981768B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790" y="3845115"/>
            <a:ext cx="2010703" cy="7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9A3B-5680-44F0-A9F7-55D0B2AAB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09750"/>
            <a:ext cx="7620001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probability can then be used to classify the input 𝑥: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ℎ</a:t>
            </a:r>
            <a:r>
              <a:rPr lang="en-US" sz="1200" dirty="0"/>
              <a:t>𝜃</a:t>
            </a:r>
            <a:r>
              <a:rPr lang="en-US" dirty="0"/>
              <a:t>(𝑥)≥0.5, we predict 𝑦=1,</a:t>
            </a:r>
          </a:p>
          <a:p>
            <a:pPr marL="0" indent="0">
              <a:buNone/>
            </a:pPr>
            <a:r>
              <a:rPr lang="en-US" dirty="0"/>
              <a:t>If ℎ</a:t>
            </a:r>
            <a:r>
              <a:rPr lang="en-US" sz="1200" dirty="0"/>
              <a:t>𝜃</a:t>
            </a:r>
            <a:r>
              <a:rPr lang="en-US" dirty="0"/>
              <a:t>(𝑥)&lt;0.5, we predict 𝑦=0</a:t>
            </a:r>
          </a:p>
        </p:txBody>
      </p:sp>
    </p:spTree>
    <p:extLst>
      <p:ext uri="{BB962C8B-B14F-4D97-AF65-F5344CB8AC3E}">
        <p14:creationId xmlns:p14="http://schemas.microsoft.com/office/powerpoint/2010/main" val="899736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3633</TotalTime>
  <Words>565</Words>
  <Application>Microsoft Office PowerPoint</Application>
  <PresentationFormat>On-screen Show (16:9)</PresentationFormat>
  <Paragraphs>69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Trebuchet MS</vt:lpstr>
      <vt:lpstr>Wingdings</vt:lpstr>
      <vt:lpstr>1_Lecture</vt:lpstr>
      <vt:lpstr>2_Office Theme</vt:lpstr>
      <vt:lpstr>3_Office Theme</vt:lpstr>
      <vt:lpstr>Berlin</vt:lpstr>
      <vt:lpstr>Logistic Regression </vt:lpstr>
      <vt:lpstr>Motivation</vt:lpstr>
      <vt:lpstr>Examples of Classification Problems</vt:lpstr>
      <vt:lpstr>Example: Cat vs Dog Classification</vt:lpstr>
      <vt:lpstr>Question???</vt:lpstr>
      <vt:lpstr>Classification and Linear Regression</vt:lpstr>
      <vt:lpstr>Linear vs Logistic Regression</vt:lpstr>
      <vt:lpstr>Logistic Regression Formulation</vt:lpstr>
      <vt:lpstr>PowerPoint Presentation</vt:lpstr>
      <vt:lpstr>Cost function for Logistic Regression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Gradients Computation and Update Parameters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maimoona.akram@outlook.com</cp:lastModifiedBy>
  <cp:revision>266</cp:revision>
  <dcterms:created xsi:type="dcterms:W3CDTF">2010-07-08T21:59:02Z</dcterms:created>
  <dcterms:modified xsi:type="dcterms:W3CDTF">2024-11-06T16:21:10Z</dcterms:modified>
</cp:coreProperties>
</file>