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Lst>
  <p:notesMasterIdLst>
    <p:notesMasterId r:id="rId32"/>
  </p:notesMasterIdLst>
  <p:sldIdLst>
    <p:sldId id="563" r:id="rId5"/>
    <p:sldId id="608" r:id="rId6"/>
    <p:sldId id="609" r:id="rId7"/>
    <p:sldId id="612" r:id="rId8"/>
    <p:sldId id="613" r:id="rId9"/>
    <p:sldId id="614" r:id="rId10"/>
    <p:sldId id="615" r:id="rId11"/>
    <p:sldId id="616" r:id="rId12"/>
    <p:sldId id="617" r:id="rId13"/>
    <p:sldId id="618" r:id="rId14"/>
    <p:sldId id="619" r:id="rId15"/>
    <p:sldId id="620" r:id="rId16"/>
    <p:sldId id="621" r:id="rId17"/>
    <p:sldId id="622" r:id="rId18"/>
    <p:sldId id="623" r:id="rId19"/>
    <p:sldId id="624" r:id="rId20"/>
    <p:sldId id="625" r:id="rId21"/>
    <p:sldId id="626" r:id="rId22"/>
    <p:sldId id="627" r:id="rId23"/>
    <p:sldId id="628" r:id="rId24"/>
    <p:sldId id="635" r:id="rId25"/>
    <p:sldId id="629" r:id="rId26"/>
    <p:sldId id="636" r:id="rId27"/>
    <p:sldId id="630" r:id="rId28"/>
    <p:sldId id="637" r:id="rId29"/>
    <p:sldId id="631" r:id="rId30"/>
    <p:sldId id="632" r:id="rId31"/>
  </p:sldIdLst>
  <p:sldSz cx="9144000" cy="5143500" type="screen16x9"/>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p:cViewPr varScale="1">
        <p:scale>
          <a:sx n="106" d="100"/>
          <a:sy n="106" d="100"/>
        </p:scale>
        <p:origin x="806" y="62"/>
      </p:cViewPr>
      <p:guideLst>
        <p:guide orient="horz" pos="1620"/>
        <p:guide pos="2880"/>
      </p:guideLst>
    </p:cSldViewPr>
  </p:slid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27481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3</a:t>
            </a:fld>
            <a:endParaRPr lang="en-US"/>
          </a:p>
        </p:txBody>
      </p:sp>
    </p:spTree>
    <p:extLst>
      <p:ext uri="{BB962C8B-B14F-4D97-AF65-F5344CB8AC3E}">
        <p14:creationId xmlns:p14="http://schemas.microsoft.com/office/powerpoint/2010/main" val="238761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exponential </a:t>
            </a:r>
            <a:r>
              <a:rPr lang="en-US"/>
              <a:t>weighted average</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16</a:t>
            </a:fld>
            <a:endParaRPr lang="en-US"/>
          </a:p>
        </p:txBody>
      </p:sp>
    </p:spTree>
    <p:extLst>
      <p:ext uri="{BB962C8B-B14F-4D97-AF65-F5344CB8AC3E}">
        <p14:creationId xmlns:p14="http://schemas.microsoft.com/office/powerpoint/2010/main" val="294307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Intuition Behind First and Second Moments</a:t>
            </a:r>
          </a:p>
          <a:p>
            <a:pPr>
              <a:buFont typeface="Arial" panose="020B0604020202020204" pitchFamily="34" charset="0"/>
              <a:buChar char="•"/>
            </a:pPr>
            <a:r>
              <a:rPr lang="en-US" b="1" dirty="0"/>
              <a:t>First Moment (Mean)</a:t>
            </a:r>
            <a:r>
              <a:rPr lang="en-US" dirty="0"/>
              <a:t>: Helps track the direction of the gradients. If gradients are consistently pointing in a certain direction (indicating that the function is smooth), the first moment will guide the optimizer to keep moving in that direction. This is like adding </a:t>
            </a:r>
            <a:r>
              <a:rPr lang="en-US" b="1" dirty="0"/>
              <a:t>momentum</a:t>
            </a:r>
            <a:r>
              <a:rPr lang="en-US" dirty="0"/>
              <a:t> to the gradient descent process, which helps to avoid getting stuck in local minima.</a:t>
            </a:r>
          </a:p>
          <a:p>
            <a:pPr>
              <a:buFont typeface="Arial" panose="020B0604020202020204" pitchFamily="34" charset="0"/>
              <a:buChar char="•"/>
            </a:pPr>
            <a:r>
              <a:rPr lang="en-US" b="1" dirty="0"/>
              <a:t>Second Moment (Variance)</a:t>
            </a:r>
            <a:r>
              <a:rPr lang="en-US" dirty="0"/>
              <a:t>: Helps adjust the step size for each parameter based on how noisy the gradient is. If the gradient is large and fluctuates a lot, the second moment controls the updates to be smaller, so as not to make large, unstable steps. On the other hand, if the gradient is small and stable, the second moment allows the optimizer to take larger steps.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26</a:t>
            </a:fld>
            <a:endParaRPr lang="en-US"/>
          </a:p>
        </p:txBody>
      </p:sp>
    </p:spTree>
    <p:extLst>
      <p:ext uri="{BB962C8B-B14F-4D97-AF65-F5344CB8AC3E}">
        <p14:creationId xmlns:p14="http://schemas.microsoft.com/office/powerpoint/2010/main" val="3393479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941510" y="2062753"/>
            <a:ext cx="878916" cy="1017332"/>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60650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9262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047092" y="2152422"/>
            <a:ext cx="865613" cy="818092"/>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137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19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38598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71637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2952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33774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34076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047092" y="3533482"/>
            <a:ext cx="865613" cy="818092"/>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8903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047092" y="3533712"/>
            <a:ext cx="865613" cy="818092"/>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5028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047092" y="3532444"/>
            <a:ext cx="865613" cy="818092"/>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39634197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047092" y="3532444"/>
            <a:ext cx="865613" cy="818092"/>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49650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649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5389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78437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11"/>
          </p:nvPr>
        </p:nvSpPr>
        <p:spPr>
          <a:xfrm>
            <a:off x="510241" y="4452141"/>
            <a:ext cx="4595104" cy="273844"/>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394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image" Target="../media/image2.png"/><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a:solidFill>
                  <a:prstClr val="black"/>
                </a:solidFill>
              </a:rPr>
              <a:t>Andrew Ng</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794CFE4B-17F2-49B1-A8CD-48A7230178BE}" type="datetimeFigureOut">
              <a:rPr lang="en-US" smtClean="0">
                <a:solidFill>
                  <a:prstClr val="black">
                    <a:tint val="75000"/>
                  </a:prstClr>
                </a:solidFill>
              </a:rPr>
              <a:pPr/>
              <a:t>11/13/2024</a:t>
            </a:fld>
            <a:endParaRPr lang="en-US">
              <a:solidFill>
                <a:prstClr val="black">
                  <a:tint val="75000"/>
                </a:prstClr>
              </a:solidFill>
            </a:endParaRPr>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8" name="TextBox 7">
            <a:extLst>
              <a:ext uri="{FF2B5EF4-FFF2-40B4-BE49-F238E27FC236}">
                <a16:creationId xmlns:a16="http://schemas.microsoft.com/office/drawing/2014/main" id="{EA9C0269-B196-4E71-B159-2BDA3C87A536}"/>
              </a:ext>
            </a:extLst>
          </p:cNvPr>
          <p:cNvSpPr txBox="1"/>
          <p:nvPr userDrawn="1"/>
        </p:nvSpPr>
        <p:spPr>
          <a:xfrm>
            <a:off x="8448353" y="4932892"/>
            <a:ext cx="766557" cy="246221"/>
          </a:xfrm>
          <a:prstGeom prst="rect">
            <a:avLst/>
          </a:prstGeom>
          <a:noFill/>
        </p:spPr>
        <p:txBody>
          <a:bodyPr wrap="none" rtlCol="0">
            <a:spAutoFit/>
          </a:bodyPr>
          <a:lstStyle/>
          <a:p>
            <a:r>
              <a:rPr lang="en-US" sz="1000" dirty="0">
                <a:solidFill>
                  <a:prstClr val="black"/>
                </a:solidFill>
              </a:rPr>
              <a:t>Andrew Ng</a:t>
            </a:r>
          </a:p>
        </p:txBody>
      </p:sp>
    </p:spTree>
    <p:extLst>
      <p:ext uri="{BB962C8B-B14F-4D97-AF65-F5344CB8AC3E}">
        <p14:creationId xmlns:p14="http://schemas.microsoft.com/office/powerpoint/2010/main" val="904476071"/>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057400" y="21145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1162050" y="742950"/>
            <a:ext cx="6819900" cy="1625589"/>
          </a:xfrm>
        </p:spPr>
        <p:txBody>
          <a:bodyPr>
            <a:noAutofit/>
          </a:bodyPr>
          <a:lstStyle/>
          <a:p>
            <a:pPr algn="l"/>
            <a:r>
              <a:rPr lang="en-US" sz="4800" b="1" dirty="0">
                <a:solidFill>
                  <a:schemeClr val="accent2"/>
                </a:solidFill>
              </a:rPr>
              <a:t>Regression Types</a:t>
            </a:r>
            <a:br>
              <a:rPr lang="en-US" sz="4800" b="1" dirty="0">
                <a:solidFill>
                  <a:schemeClr val="accent2"/>
                </a:solidFill>
              </a:rPr>
            </a:br>
            <a:endParaRPr lang="en-US" sz="4800" b="1" dirty="0">
              <a:solidFill>
                <a:schemeClr val="accent2"/>
              </a:solidFill>
            </a:endParaRPr>
          </a:p>
        </p:txBody>
      </p:sp>
      <p:sp>
        <p:nvSpPr>
          <p:cNvPr id="3" name="Rectangle 2"/>
          <p:cNvSpPr/>
          <p:nvPr/>
        </p:nvSpPr>
        <p:spPr>
          <a:xfrm>
            <a:off x="8153400" y="4705350"/>
            <a:ext cx="9906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584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DC9A-2798-4C90-B642-BDD603ECB28E}"/>
              </a:ext>
            </a:extLst>
          </p:cNvPr>
          <p:cNvSpPr>
            <a:spLocks noGrp="1"/>
          </p:cNvSpPr>
          <p:nvPr>
            <p:ph type="title"/>
          </p:nvPr>
        </p:nvSpPr>
        <p:spPr/>
        <p:txBody>
          <a:bodyPr/>
          <a:lstStyle/>
          <a:p>
            <a:r>
              <a:rPr lang="en-US" dirty="0"/>
              <a:t>Ridge Regression</a:t>
            </a:r>
          </a:p>
        </p:txBody>
      </p:sp>
      <p:sp>
        <p:nvSpPr>
          <p:cNvPr id="3" name="Content Placeholder 2">
            <a:extLst>
              <a:ext uri="{FF2B5EF4-FFF2-40B4-BE49-F238E27FC236}">
                <a16:creationId xmlns:a16="http://schemas.microsoft.com/office/drawing/2014/main" id="{3E876C30-43DA-4D41-8E0B-8A9757C0F22E}"/>
              </a:ext>
            </a:extLst>
          </p:cNvPr>
          <p:cNvSpPr>
            <a:spLocks noGrp="1"/>
          </p:cNvSpPr>
          <p:nvPr>
            <p:ph idx="1"/>
          </p:nvPr>
        </p:nvSpPr>
        <p:spPr>
          <a:xfrm>
            <a:off x="505161" y="1625884"/>
            <a:ext cx="8100359" cy="2952695"/>
          </a:xfrm>
        </p:spPr>
        <p:txBody>
          <a:bodyPr>
            <a:normAutofit lnSpcReduction="10000"/>
          </a:bodyPr>
          <a:lstStyle/>
          <a:p>
            <a:r>
              <a:rPr lang="en-US" dirty="0"/>
              <a:t>Ridge regression adds an </a:t>
            </a:r>
            <a:r>
              <a:rPr lang="en-US" i="1" dirty="0"/>
              <a:t>𝐿2</a:t>
            </a:r>
            <a:r>
              <a:rPr lang="en-US" dirty="0"/>
              <a:t>-penalty, shrinking coefficients toward zero without eliminating them. This can reduce multicollinearity, especially in high-dimensional spaces.</a:t>
            </a:r>
          </a:p>
          <a:p>
            <a:r>
              <a:rPr lang="en-US" dirty="0"/>
              <a:t>Unlike Lasso, Ridge keeps all coefficients, which can be useful in settings with many relevant features.</a:t>
            </a:r>
          </a:p>
          <a:p>
            <a:endParaRPr lang="en-US" dirty="0"/>
          </a:p>
          <a:p>
            <a:endParaRPr lang="en-US" dirty="0"/>
          </a:p>
          <a:p>
            <a:endParaRPr lang="en-US" dirty="0"/>
          </a:p>
          <a:p>
            <a:r>
              <a:rPr lang="en-US" dirty="0"/>
              <a:t>The </a:t>
            </a:r>
            <a:r>
              <a:rPr lang="en-US" i="1" dirty="0"/>
              <a:t>L2</a:t>
            </a:r>
            <a:r>
              <a:rPr lang="en-US" dirty="0"/>
              <a:t>-norm encourages all coefficients to shrink proportionally, improving model stability with multicollinearity.</a:t>
            </a:r>
          </a:p>
        </p:txBody>
      </p:sp>
      <p:pic>
        <p:nvPicPr>
          <p:cNvPr id="5" name="Picture 4">
            <a:extLst>
              <a:ext uri="{FF2B5EF4-FFF2-40B4-BE49-F238E27FC236}">
                <a16:creationId xmlns:a16="http://schemas.microsoft.com/office/drawing/2014/main" id="{CEE6480A-B047-4E7A-94F5-F2C54D2AB460}"/>
              </a:ext>
            </a:extLst>
          </p:cNvPr>
          <p:cNvPicPr>
            <a:picLocks noChangeAspect="1"/>
          </p:cNvPicPr>
          <p:nvPr/>
        </p:nvPicPr>
        <p:blipFill>
          <a:blip r:embed="rId2"/>
          <a:stretch>
            <a:fillRect/>
          </a:stretch>
        </p:blipFill>
        <p:spPr>
          <a:xfrm>
            <a:off x="2757937" y="3133980"/>
            <a:ext cx="3069446" cy="656969"/>
          </a:xfrm>
          <a:prstGeom prst="rect">
            <a:avLst/>
          </a:prstGeom>
        </p:spPr>
      </p:pic>
    </p:spTree>
    <p:extLst>
      <p:ext uri="{BB962C8B-B14F-4D97-AF65-F5344CB8AC3E}">
        <p14:creationId xmlns:p14="http://schemas.microsoft.com/office/powerpoint/2010/main" val="355126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67EE-82CA-45A1-8C84-3B813C0AE27C}"/>
              </a:ext>
            </a:extLst>
          </p:cNvPr>
          <p:cNvSpPr>
            <a:spLocks noGrp="1"/>
          </p:cNvSpPr>
          <p:nvPr>
            <p:ph type="title"/>
          </p:nvPr>
        </p:nvSpPr>
        <p:spPr/>
        <p:txBody>
          <a:bodyPr/>
          <a:lstStyle/>
          <a:p>
            <a:r>
              <a:rPr lang="en-US" dirty="0"/>
              <a:t>Pros and Cons</a:t>
            </a:r>
          </a:p>
        </p:txBody>
      </p:sp>
      <p:pic>
        <p:nvPicPr>
          <p:cNvPr id="5" name="Content Placeholder 4">
            <a:extLst>
              <a:ext uri="{FF2B5EF4-FFF2-40B4-BE49-F238E27FC236}">
                <a16:creationId xmlns:a16="http://schemas.microsoft.com/office/drawing/2014/main" id="{F2B2AFD2-EEA3-4A19-81B7-EEEE8AF13173}"/>
              </a:ext>
            </a:extLst>
          </p:cNvPr>
          <p:cNvPicPr>
            <a:picLocks noGrp="1" noChangeAspect="1"/>
          </p:cNvPicPr>
          <p:nvPr>
            <p:ph idx="1"/>
          </p:nvPr>
        </p:nvPicPr>
        <p:blipFill>
          <a:blip r:embed="rId2"/>
          <a:stretch>
            <a:fillRect/>
          </a:stretch>
        </p:blipFill>
        <p:spPr>
          <a:xfrm>
            <a:off x="1549881" y="1551036"/>
            <a:ext cx="6044237" cy="3459114"/>
          </a:xfrm>
        </p:spPr>
      </p:pic>
    </p:spTree>
    <p:extLst>
      <p:ext uri="{BB962C8B-B14F-4D97-AF65-F5344CB8AC3E}">
        <p14:creationId xmlns:p14="http://schemas.microsoft.com/office/powerpoint/2010/main" val="236552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56A1-6F7D-410A-9691-1D5ED56B27E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9AA0E07-B441-4B86-8700-1E0E1ADA2E0E}"/>
              </a:ext>
            </a:extLst>
          </p:cNvPr>
          <p:cNvSpPr>
            <a:spLocks noGrp="1"/>
          </p:cNvSpPr>
          <p:nvPr>
            <p:ph idx="1"/>
          </p:nvPr>
        </p:nvSpPr>
        <p:spPr>
          <a:xfrm>
            <a:off x="510241" y="1549684"/>
            <a:ext cx="8024159" cy="3231866"/>
          </a:xfrm>
        </p:spPr>
        <p:txBody>
          <a:bodyPr/>
          <a:lstStyle/>
          <a:p>
            <a:r>
              <a:rPr lang="en-US" dirty="0"/>
              <a:t>A sample dataset is taken and a </a:t>
            </a:r>
            <a:r>
              <a:rPr lang="en-US" dirty="0" err="1"/>
              <a:t>jupyter</a:t>
            </a:r>
            <a:r>
              <a:rPr lang="en-US" dirty="0"/>
              <a:t> notebook is made that applies linear, lasso and ridge regression on the given dataset. Results are:</a:t>
            </a:r>
          </a:p>
          <a:p>
            <a:endParaRPr lang="en-US" dirty="0"/>
          </a:p>
          <a:p>
            <a:endParaRPr lang="en-US" dirty="0"/>
          </a:p>
        </p:txBody>
      </p:sp>
      <p:pic>
        <p:nvPicPr>
          <p:cNvPr id="5" name="Picture 4">
            <a:extLst>
              <a:ext uri="{FF2B5EF4-FFF2-40B4-BE49-F238E27FC236}">
                <a16:creationId xmlns:a16="http://schemas.microsoft.com/office/drawing/2014/main" id="{AB378BCB-0032-4D1F-8948-F3FD82D4B796}"/>
              </a:ext>
            </a:extLst>
          </p:cNvPr>
          <p:cNvPicPr>
            <a:picLocks noChangeAspect="1"/>
          </p:cNvPicPr>
          <p:nvPr/>
        </p:nvPicPr>
        <p:blipFill>
          <a:blip r:embed="rId2"/>
          <a:stretch>
            <a:fillRect/>
          </a:stretch>
        </p:blipFill>
        <p:spPr>
          <a:xfrm>
            <a:off x="127047" y="2343151"/>
            <a:ext cx="4423895" cy="2639128"/>
          </a:xfrm>
          <a:prstGeom prst="rect">
            <a:avLst/>
          </a:prstGeom>
        </p:spPr>
      </p:pic>
      <p:pic>
        <p:nvPicPr>
          <p:cNvPr id="6" name="Picture 5">
            <a:extLst>
              <a:ext uri="{FF2B5EF4-FFF2-40B4-BE49-F238E27FC236}">
                <a16:creationId xmlns:a16="http://schemas.microsoft.com/office/drawing/2014/main" id="{CC8FBB07-C8C2-4140-84E3-5AB97192D2D9}"/>
              </a:ext>
            </a:extLst>
          </p:cNvPr>
          <p:cNvPicPr>
            <a:picLocks noChangeAspect="1"/>
          </p:cNvPicPr>
          <p:nvPr/>
        </p:nvPicPr>
        <p:blipFill>
          <a:blip r:embed="rId3"/>
          <a:stretch>
            <a:fillRect/>
          </a:stretch>
        </p:blipFill>
        <p:spPr>
          <a:xfrm>
            <a:off x="4572000" y="2343151"/>
            <a:ext cx="4423895" cy="2639128"/>
          </a:xfrm>
          <a:prstGeom prst="rect">
            <a:avLst/>
          </a:prstGeom>
        </p:spPr>
      </p:pic>
    </p:spTree>
    <p:extLst>
      <p:ext uri="{BB962C8B-B14F-4D97-AF65-F5344CB8AC3E}">
        <p14:creationId xmlns:p14="http://schemas.microsoft.com/office/powerpoint/2010/main" val="110777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B13E-11BA-46E0-9B9C-677A9B52E714}"/>
              </a:ext>
            </a:extLst>
          </p:cNvPr>
          <p:cNvSpPr>
            <a:spLocks noGrp="1"/>
          </p:cNvSpPr>
          <p:nvPr>
            <p:ph type="title"/>
          </p:nvPr>
        </p:nvSpPr>
        <p:spPr/>
        <p:txBody>
          <a:bodyPr/>
          <a:lstStyle/>
          <a:p>
            <a:r>
              <a:rPr lang="en-US" dirty="0"/>
              <a:t>Gradient Descent Limitations</a:t>
            </a:r>
          </a:p>
        </p:txBody>
      </p:sp>
      <p:pic>
        <p:nvPicPr>
          <p:cNvPr id="5" name="Content Placeholder 4">
            <a:extLst>
              <a:ext uri="{FF2B5EF4-FFF2-40B4-BE49-F238E27FC236}">
                <a16:creationId xmlns:a16="http://schemas.microsoft.com/office/drawing/2014/main" id="{3AEB81EB-3B68-435D-BAF7-DC704222601F}"/>
              </a:ext>
            </a:extLst>
          </p:cNvPr>
          <p:cNvPicPr>
            <a:picLocks noGrp="1" noChangeAspect="1"/>
          </p:cNvPicPr>
          <p:nvPr>
            <p:ph idx="1"/>
          </p:nvPr>
        </p:nvPicPr>
        <p:blipFill>
          <a:blip r:embed="rId2"/>
          <a:stretch>
            <a:fillRect/>
          </a:stretch>
        </p:blipFill>
        <p:spPr>
          <a:xfrm>
            <a:off x="1221973" y="1581150"/>
            <a:ext cx="6700053" cy="3412128"/>
          </a:xfrm>
        </p:spPr>
      </p:pic>
    </p:spTree>
    <p:extLst>
      <p:ext uri="{BB962C8B-B14F-4D97-AF65-F5344CB8AC3E}">
        <p14:creationId xmlns:p14="http://schemas.microsoft.com/office/powerpoint/2010/main" val="16845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8C5A-3C8F-470F-8FA2-A5A4F8C87DF6}"/>
              </a:ext>
            </a:extLst>
          </p:cNvPr>
          <p:cNvSpPr>
            <a:spLocks noGrp="1"/>
          </p:cNvSpPr>
          <p:nvPr>
            <p:ph type="title"/>
          </p:nvPr>
        </p:nvSpPr>
        <p:spPr/>
        <p:txBody>
          <a:bodyPr/>
          <a:lstStyle/>
          <a:p>
            <a:r>
              <a:rPr lang="en-US" dirty="0"/>
              <a:t>GD Variants </a:t>
            </a:r>
          </a:p>
        </p:txBody>
      </p:sp>
      <p:pic>
        <p:nvPicPr>
          <p:cNvPr id="5" name="Content Placeholder 4">
            <a:extLst>
              <a:ext uri="{FF2B5EF4-FFF2-40B4-BE49-F238E27FC236}">
                <a16:creationId xmlns:a16="http://schemas.microsoft.com/office/drawing/2014/main" id="{5C560189-6950-4247-BB57-1B7321E36931}"/>
              </a:ext>
            </a:extLst>
          </p:cNvPr>
          <p:cNvPicPr>
            <a:picLocks noGrp="1" noChangeAspect="1"/>
          </p:cNvPicPr>
          <p:nvPr>
            <p:ph idx="1"/>
          </p:nvPr>
        </p:nvPicPr>
        <p:blipFill>
          <a:blip r:embed="rId2"/>
          <a:stretch>
            <a:fillRect/>
          </a:stretch>
        </p:blipFill>
        <p:spPr>
          <a:xfrm>
            <a:off x="1371600" y="1581150"/>
            <a:ext cx="6019800" cy="3384718"/>
          </a:xfrm>
        </p:spPr>
      </p:pic>
    </p:spTree>
    <p:extLst>
      <p:ext uri="{BB962C8B-B14F-4D97-AF65-F5344CB8AC3E}">
        <p14:creationId xmlns:p14="http://schemas.microsoft.com/office/powerpoint/2010/main" val="355738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4F6B-E478-4128-8FE6-45F5BF50DD73}"/>
              </a:ext>
            </a:extLst>
          </p:cNvPr>
          <p:cNvSpPr>
            <a:spLocks noGrp="1"/>
          </p:cNvSpPr>
          <p:nvPr>
            <p:ph type="title"/>
          </p:nvPr>
        </p:nvSpPr>
        <p:spPr/>
        <p:txBody>
          <a:bodyPr>
            <a:normAutofit/>
          </a:bodyPr>
          <a:lstStyle/>
          <a:p>
            <a:r>
              <a:rPr lang="en-US" dirty="0"/>
              <a:t>GD Variants</a:t>
            </a:r>
          </a:p>
        </p:txBody>
      </p:sp>
      <p:pic>
        <p:nvPicPr>
          <p:cNvPr id="5" name="Content Placeholder 4">
            <a:extLst>
              <a:ext uri="{FF2B5EF4-FFF2-40B4-BE49-F238E27FC236}">
                <a16:creationId xmlns:a16="http://schemas.microsoft.com/office/drawing/2014/main" id="{CF1C8980-56D9-4167-986E-355622EE941C}"/>
              </a:ext>
            </a:extLst>
          </p:cNvPr>
          <p:cNvPicPr>
            <a:picLocks noGrp="1" noChangeAspect="1"/>
          </p:cNvPicPr>
          <p:nvPr>
            <p:ph idx="1"/>
          </p:nvPr>
        </p:nvPicPr>
        <p:blipFill>
          <a:blip r:embed="rId2"/>
          <a:stretch>
            <a:fillRect/>
          </a:stretch>
        </p:blipFill>
        <p:spPr>
          <a:xfrm>
            <a:off x="1295400" y="1657350"/>
            <a:ext cx="6196637" cy="3217702"/>
          </a:xfrm>
        </p:spPr>
      </p:pic>
    </p:spTree>
    <p:extLst>
      <p:ext uri="{BB962C8B-B14F-4D97-AF65-F5344CB8AC3E}">
        <p14:creationId xmlns:p14="http://schemas.microsoft.com/office/powerpoint/2010/main" val="162612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6D7E-C435-47D5-81C5-2CD43F5FC0AF}"/>
              </a:ext>
            </a:extLst>
          </p:cNvPr>
          <p:cNvSpPr>
            <a:spLocks noGrp="1"/>
          </p:cNvSpPr>
          <p:nvPr>
            <p:ph type="title"/>
          </p:nvPr>
        </p:nvSpPr>
        <p:spPr/>
        <p:txBody>
          <a:bodyPr/>
          <a:lstStyle/>
          <a:p>
            <a:r>
              <a:rPr lang="en-US" dirty="0"/>
              <a:t>Momentum-based Gradient Descent</a:t>
            </a:r>
          </a:p>
        </p:txBody>
      </p:sp>
      <p:sp>
        <p:nvSpPr>
          <p:cNvPr id="3" name="Content Placeholder 2">
            <a:extLst>
              <a:ext uri="{FF2B5EF4-FFF2-40B4-BE49-F238E27FC236}">
                <a16:creationId xmlns:a16="http://schemas.microsoft.com/office/drawing/2014/main" id="{39BADEC7-436F-4E61-AED2-C6F59DCC6D5D}"/>
              </a:ext>
            </a:extLst>
          </p:cNvPr>
          <p:cNvSpPr>
            <a:spLocks noGrp="1"/>
          </p:cNvSpPr>
          <p:nvPr>
            <p:ph idx="1"/>
          </p:nvPr>
        </p:nvSpPr>
        <p:spPr>
          <a:xfrm>
            <a:off x="380999" y="1581150"/>
            <a:ext cx="8381999" cy="3352800"/>
          </a:xfrm>
        </p:spPr>
        <p:txBody>
          <a:bodyPr/>
          <a:lstStyle/>
          <a:p>
            <a:r>
              <a:rPr lang="en-US" dirty="0"/>
              <a:t>Momentum-based gradient descent helps accelerate the convergence by considering past gradients in the current update. </a:t>
            </a:r>
          </a:p>
          <a:p>
            <a:endParaRPr lang="en-US" dirty="0"/>
          </a:p>
          <a:p>
            <a:endParaRPr lang="en-US" dirty="0"/>
          </a:p>
          <a:p>
            <a:endParaRPr lang="en-US" dirty="0"/>
          </a:p>
          <a:p>
            <a:pPr lvl="1"/>
            <a:r>
              <a:rPr lang="en-US" dirty="0" err="1"/>
              <a:t>v</a:t>
            </a:r>
            <a:r>
              <a:rPr lang="en-US" sz="900" dirty="0" err="1"/>
              <a:t>t</a:t>
            </a:r>
            <a:r>
              <a:rPr lang="en-US" dirty="0"/>
              <a:t>​  is the velocity (momentum) at iteration 𝑡</a:t>
            </a:r>
          </a:p>
          <a:p>
            <a:pPr lvl="1"/>
            <a:r>
              <a:rPr lang="en-US" dirty="0"/>
              <a:t>𝛽 is the momentum factor (usually between 0.9 and 0.99)</a:t>
            </a:r>
          </a:p>
          <a:p>
            <a:pPr lvl="1"/>
            <a:r>
              <a:rPr lang="en-US" dirty="0"/>
              <a:t>𝛼 is the learning rate</a:t>
            </a:r>
          </a:p>
          <a:p>
            <a:pPr lvl="1"/>
            <a:r>
              <a:rPr lang="en-US" dirty="0"/>
              <a:t>∇𝜃𝐽(𝜃) is the gradient of the cost function 𝐽(𝜃) at iteration 𝑡</a:t>
            </a:r>
          </a:p>
        </p:txBody>
      </p:sp>
      <p:pic>
        <p:nvPicPr>
          <p:cNvPr id="5" name="Picture 4">
            <a:extLst>
              <a:ext uri="{FF2B5EF4-FFF2-40B4-BE49-F238E27FC236}">
                <a16:creationId xmlns:a16="http://schemas.microsoft.com/office/drawing/2014/main" id="{80772C22-87CF-4369-B6E2-107CEAB62188}"/>
              </a:ext>
            </a:extLst>
          </p:cNvPr>
          <p:cNvPicPr>
            <a:picLocks noChangeAspect="1"/>
          </p:cNvPicPr>
          <p:nvPr/>
        </p:nvPicPr>
        <p:blipFill>
          <a:blip r:embed="rId3"/>
          <a:stretch>
            <a:fillRect/>
          </a:stretch>
        </p:blipFill>
        <p:spPr>
          <a:xfrm>
            <a:off x="3393212" y="2190210"/>
            <a:ext cx="2357575" cy="763080"/>
          </a:xfrm>
          <a:prstGeom prst="rect">
            <a:avLst/>
          </a:prstGeom>
        </p:spPr>
      </p:pic>
    </p:spTree>
    <p:extLst>
      <p:ext uri="{BB962C8B-B14F-4D97-AF65-F5344CB8AC3E}">
        <p14:creationId xmlns:p14="http://schemas.microsoft.com/office/powerpoint/2010/main" val="90672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F2F9-B0B2-4CEF-B856-7E2130A194D0}"/>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218843F8-AFC9-423B-BA71-9A302260B7FE}"/>
              </a:ext>
            </a:extLst>
          </p:cNvPr>
          <p:cNvSpPr>
            <a:spLocks noGrp="1"/>
          </p:cNvSpPr>
          <p:nvPr>
            <p:ph idx="1"/>
          </p:nvPr>
        </p:nvSpPr>
        <p:spPr>
          <a:xfrm>
            <a:off x="510241" y="1657351"/>
            <a:ext cx="8176558" cy="3200400"/>
          </a:xfrm>
        </p:spPr>
        <p:txBody>
          <a:bodyPr/>
          <a:lstStyle/>
          <a:p>
            <a:r>
              <a:rPr lang="en-US" dirty="0"/>
              <a:t>Speeds up convergence, particularly in long, narrow valleys where gradient directions are persistent</a:t>
            </a:r>
          </a:p>
          <a:p>
            <a:endParaRPr lang="en-US" dirty="0"/>
          </a:p>
          <a:p>
            <a:r>
              <a:rPr lang="en-US" dirty="0"/>
              <a:t>Reduces oscillations and helps navigate plateaus</a:t>
            </a:r>
          </a:p>
          <a:p>
            <a:endParaRPr lang="en-US" dirty="0"/>
          </a:p>
          <a:p>
            <a:r>
              <a:rPr lang="en-US" dirty="0"/>
              <a:t>If the momentum term 𝛽 is too large, the algorithm might overshoot the optimal point</a:t>
            </a:r>
          </a:p>
          <a:p>
            <a:endParaRPr lang="en-US" dirty="0"/>
          </a:p>
          <a:p>
            <a:r>
              <a:rPr lang="en-US" dirty="0"/>
              <a:t>Requires tuning the momentum parameter</a:t>
            </a:r>
          </a:p>
          <a:p>
            <a:endParaRPr lang="en-US" dirty="0"/>
          </a:p>
        </p:txBody>
      </p:sp>
    </p:spTree>
    <p:extLst>
      <p:ext uri="{BB962C8B-B14F-4D97-AF65-F5344CB8AC3E}">
        <p14:creationId xmlns:p14="http://schemas.microsoft.com/office/powerpoint/2010/main" val="158022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3293-5364-4B5A-B49B-9F347AE66585}"/>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F2C9D446-FCD8-4413-9970-31486DF20CDB}"/>
              </a:ext>
            </a:extLst>
          </p:cNvPr>
          <p:cNvPicPr>
            <a:picLocks noGrp="1" noChangeAspect="1"/>
          </p:cNvPicPr>
          <p:nvPr>
            <p:ph idx="1"/>
          </p:nvPr>
        </p:nvPicPr>
        <p:blipFill>
          <a:blip r:embed="rId2"/>
          <a:stretch>
            <a:fillRect/>
          </a:stretch>
        </p:blipFill>
        <p:spPr>
          <a:xfrm>
            <a:off x="3505200" y="1657350"/>
            <a:ext cx="1622323" cy="457200"/>
          </a:xfrm>
        </p:spPr>
      </p:pic>
      <p:sp>
        <p:nvSpPr>
          <p:cNvPr id="10" name="TextBox 9">
            <a:extLst>
              <a:ext uri="{FF2B5EF4-FFF2-40B4-BE49-F238E27FC236}">
                <a16:creationId xmlns:a16="http://schemas.microsoft.com/office/drawing/2014/main" id="{8CE36473-1A68-4055-B9BE-8620494A598D}"/>
              </a:ext>
            </a:extLst>
          </p:cNvPr>
          <p:cNvSpPr txBox="1"/>
          <p:nvPr/>
        </p:nvSpPr>
        <p:spPr>
          <a:xfrm>
            <a:off x="381000" y="2387735"/>
            <a:ext cx="4495800" cy="1754326"/>
          </a:xfrm>
          <a:prstGeom prst="rect">
            <a:avLst/>
          </a:prstGeom>
          <a:noFill/>
        </p:spPr>
        <p:txBody>
          <a:bodyPr wrap="square">
            <a:spAutoFit/>
          </a:bodyPr>
          <a:lstStyle/>
          <a:p>
            <a:r>
              <a:rPr lang="en-US" dirty="0"/>
              <a:t>Let’s assume:</a:t>
            </a:r>
          </a:p>
          <a:p>
            <a:endParaRPr lang="en-US" dirty="0"/>
          </a:p>
          <a:p>
            <a:r>
              <a:rPr lang="en-US" dirty="0"/>
              <a:t>Learning rate (𝛼) = 0.1</a:t>
            </a:r>
          </a:p>
          <a:p>
            <a:r>
              <a:rPr lang="en-US" dirty="0"/>
              <a:t>Momentum (𝛽) = 0.9</a:t>
            </a:r>
          </a:p>
          <a:p>
            <a:r>
              <a:rPr lang="en-US" dirty="0"/>
              <a:t>Initial value of 𝜃 = 2.0</a:t>
            </a:r>
          </a:p>
          <a:p>
            <a:r>
              <a:rPr lang="en-US" dirty="0"/>
              <a:t>Initial velocity (𝑣</a:t>
            </a:r>
            <a:r>
              <a:rPr lang="en-US" sz="1000" dirty="0"/>
              <a:t>0</a:t>
            </a:r>
            <a:r>
              <a:rPr lang="en-US" dirty="0"/>
              <a:t>​ ) = 0 (no momentum)</a:t>
            </a:r>
          </a:p>
        </p:txBody>
      </p:sp>
    </p:spTree>
    <p:extLst>
      <p:ext uri="{BB962C8B-B14F-4D97-AF65-F5344CB8AC3E}">
        <p14:creationId xmlns:p14="http://schemas.microsoft.com/office/powerpoint/2010/main" val="352988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09E6-4049-46F6-BE96-FDE079C287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C88FDD-D640-4D95-BAC8-848B79E9A52F}"/>
              </a:ext>
            </a:extLst>
          </p:cNvPr>
          <p:cNvSpPr>
            <a:spLocks noGrp="1"/>
          </p:cNvSpPr>
          <p:nvPr>
            <p:ph idx="1"/>
          </p:nvPr>
        </p:nvSpPr>
        <p:spPr/>
        <p:txBody>
          <a:bodyPr/>
          <a:lstStyle/>
          <a:p>
            <a:r>
              <a:rPr lang="en-US" dirty="0"/>
              <a:t>Iteration 1:</a:t>
            </a:r>
          </a:p>
          <a:p>
            <a:endParaRPr lang="en-US" dirty="0"/>
          </a:p>
        </p:txBody>
      </p:sp>
      <p:pic>
        <p:nvPicPr>
          <p:cNvPr id="5" name="Picture 4">
            <a:extLst>
              <a:ext uri="{FF2B5EF4-FFF2-40B4-BE49-F238E27FC236}">
                <a16:creationId xmlns:a16="http://schemas.microsoft.com/office/drawing/2014/main" id="{3A379502-EB48-4860-91FB-3A18A20383C1}"/>
              </a:ext>
            </a:extLst>
          </p:cNvPr>
          <p:cNvPicPr>
            <a:picLocks noChangeAspect="1"/>
          </p:cNvPicPr>
          <p:nvPr/>
        </p:nvPicPr>
        <p:blipFill>
          <a:blip r:embed="rId2"/>
          <a:stretch>
            <a:fillRect/>
          </a:stretch>
        </p:blipFill>
        <p:spPr>
          <a:xfrm>
            <a:off x="1828800" y="2033331"/>
            <a:ext cx="5486400" cy="2795841"/>
          </a:xfrm>
          <a:prstGeom prst="rect">
            <a:avLst/>
          </a:prstGeom>
        </p:spPr>
      </p:pic>
    </p:spTree>
    <p:extLst>
      <p:ext uri="{BB962C8B-B14F-4D97-AF65-F5344CB8AC3E}">
        <p14:creationId xmlns:p14="http://schemas.microsoft.com/office/powerpoint/2010/main" val="70239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0"/>
            <a:ext cx="8229600" cy="536971"/>
          </a:xfrm>
        </p:spPr>
        <p:txBody>
          <a:bodyPr>
            <a:normAutofit fontScale="90000"/>
          </a:bodyPr>
          <a:lstStyle/>
          <a:p>
            <a:r>
              <a:rPr lang="en-US" sz="3600" dirty="0"/>
              <a:t>Polynomial Regression</a:t>
            </a:r>
          </a:p>
        </p:txBody>
      </p:sp>
      <p:sp>
        <p:nvSpPr>
          <p:cNvPr id="5" name="Content Placeholder 4">
            <a:extLst>
              <a:ext uri="{FF2B5EF4-FFF2-40B4-BE49-F238E27FC236}">
                <a16:creationId xmlns:a16="http://schemas.microsoft.com/office/drawing/2014/main" id="{BD84E61F-831C-4E69-86FD-DDFED9B29C83}"/>
              </a:ext>
            </a:extLst>
          </p:cNvPr>
          <p:cNvSpPr>
            <a:spLocks noGrp="1"/>
          </p:cNvSpPr>
          <p:nvPr>
            <p:ph idx="1"/>
          </p:nvPr>
        </p:nvSpPr>
        <p:spPr>
          <a:xfrm>
            <a:off x="304800" y="1475977"/>
            <a:ext cx="8153400" cy="3699273"/>
          </a:xfrm>
        </p:spPr>
        <p:txBody>
          <a:bodyPr>
            <a:normAutofit/>
          </a:bodyPr>
          <a:lstStyle/>
          <a:p>
            <a:pPr algn="just">
              <a:lnSpc>
                <a:spcPct val="90000"/>
              </a:lnSpc>
              <a:buClr>
                <a:schemeClr val="hlink"/>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Polynomial regression is a type of linear regression where the relationship between the independent variable </a:t>
            </a:r>
            <a:r>
              <a:rPr lang="en-US" altLang="en-US" sz="1800" b="1" dirty="0">
                <a:latin typeface="Times New Roman" panose="02020603050405020304" pitchFamily="18" charset="0"/>
                <a:cs typeface="Times New Roman" panose="02020603050405020304" pitchFamily="18" charset="0"/>
              </a:rPr>
              <a:t>𝑥</a:t>
            </a:r>
            <a:r>
              <a:rPr lang="en-US" altLang="en-US" sz="1800" dirty="0">
                <a:latin typeface="Times New Roman" panose="02020603050405020304" pitchFamily="18" charset="0"/>
                <a:cs typeface="Times New Roman" panose="02020603050405020304" pitchFamily="18" charset="0"/>
              </a:rPr>
              <a:t> and the dependent variable </a:t>
            </a:r>
            <a:r>
              <a:rPr lang="en-US" altLang="en-US" sz="1800" b="1" dirty="0">
                <a:latin typeface="Times New Roman" panose="02020603050405020304" pitchFamily="18" charset="0"/>
                <a:cs typeface="Times New Roman" panose="02020603050405020304" pitchFamily="18" charset="0"/>
              </a:rPr>
              <a:t>𝑦</a:t>
            </a:r>
            <a:r>
              <a:rPr lang="en-US" altLang="en-US" sz="1800" dirty="0">
                <a:latin typeface="Times New Roman" panose="02020603050405020304" pitchFamily="18" charset="0"/>
                <a:cs typeface="Times New Roman" panose="02020603050405020304" pitchFamily="18" charset="0"/>
              </a:rPr>
              <a:t> is modeled as an </a:t>
            </a:r>
            <a:r>
              <a:rPr lang="en-US" altLang="en-US" sz="1800" b="1" dirty="0">
                <a:latin typeface="Times New Roman" panose="02020603050405020304" pitchFamily="18" charset="0"/>
                <a:cs typeface="Times New Roman" panose="02020603050405020304" pitchFamily="18" charset="0"/>
              </a:rPr>
              <a:t>𝑛</a:t>
            </a:r>
            <a:r>
              <a:rPr lang="en-US" altLang="en-US" sz="1800" dirty="0">
                <a:latin typeface="Times New Roman" panose="02020603050405020304" pitchFamily="18" charset="0"/>
                <a:cs typeface="Times New Roman" panose="02020603050405020304" pitchFamily="18" charset="0"/>
              </a:rPr>
              <a:t>-degree polynomial.</a:t>
            </a:r>
          </a:p>
          <a:p>
            <a:pPr lvl="1" algn="just">
              <a:buClr>
                <a:schemeClr val="hlink"/>
              </a:buClr>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lvl="1" algn="just">
              <a:buClr>
                <a:schemeClr val="hlink"/>
              </a:buClr>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algn="just">
              <a:lnSpc>
                <a:spcPct val="90000"/>
              </a:lnSpc>
              <a:buClr>
                <a:schemeClr val="hlink"/>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Instead of a straight line, polynomial regression allows for curved lines to fit complex, non-linear relationships.</a:t>
            </a:r>
          </a:p>
          <a:p>
            <a:pPr marL="0" indent="0" algn="just">
              <a:lnSpc>
                <a:spcPct val="90000"/>
              </a:lnSpc>
              <a:buClr>
                <a:schemeClr val="hlink"/>
              </a:buClr>
              <a:buNone/>
            </a:pPr>
            <a:endParaRPr lang="en-US" altLang="en-US" sz="1800" dirty="0">
              <a:latin typeface="Times New Roman" panose="02020603050405020304" pitchFamily="18" charset="0"/>
              <a:cs typeface="Times New Roman" panose="02020603050405020304" pitchFamily="18" charset="0"/>
            </a:endParaRPr>
          </a:p>
          <a:p>
            <a:pPr algn="just">
              <a:lnSpc>
                <a:spcPct val="90000"/>
              </a:lnSpc>
              <a:buClr>
                <a:schemeClr val="hlink"/>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 Useful for non-linear relationships but requires careful tuning to avoid overfitting.</a:t>
            </a:r>
          </a:p>
          <a:p>
            <a:pPr algn="just">
              <a:lnSpc>
                <a:spcPct val="90000"/>
              </a:lnSpc>
              <a:buClr>
                <a:schemeClr val="hlink"/>
              </a:buClr>
              <a:buFont typeface="Wingdings" panose="05000000000000000000" pitchFamily="2" charset="2"/>
              <a:buChar char="§"/>
            </a:pPr>
            <a:endParaRPr lang="en-US" alt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3F95EC-81C2-49D7-B980-8D6C0D57C0D5}"/>
              </a:ext>
            </a:extLst>
          </p:cNvPr>
          <p:cNvPicPr>
            <a:picLocks noChangeAspect="1"/>
          </p:cNvPicPr>
          <p:nvPr/>
        </p:nvPicPr>
        <p:blipFill>
          <a:blip r:embed="rId2"/>
          <a:stretch>
            <a:fillRect/>
          </a:stretch>
        </p:blipFill>
        <p:spPr>
          <a:xfrm>
            <a:off x="2743200" y="2257381"/>
            <a:ext cx="3057952" cy="314369"/>
          </a:xfrm>
          <a:prstGeom prst="rect">
            <a:avLst/>
          </a:prstGeom>
        </p:spPr>
      </p:pic>
    </p:spTree>
    <p:extLst>
      <p:ext uri="{BB962C8B-B14F-4D97-AF65-F5344CB8AC3E}">
        <p14:creationId xmlns:p14="http://schemas.microsoft.com/office/powerpoint/2010/main" val="58078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C63B-ED96-4831-A92E-553A1E0344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36570F-EDF5-4EFF-A95D-81A5968E2192}"/>
              </a:ext>
            </a:extLst>
          </p:cNvPr>
          <p:cNvSpPr>
            <a:spLocks noGrp="1"/>
          </p:cNvSpPr>
          <p:nvPr>
            <p:ph idx="1"/>
          </p:nvPr>
        </p:nvSpPr>
        <p:spPr>
          <a:xfrm>
            <a:off x="510241" y="1733550"/>
            <a:ext cx="7210396" cy="2699487"/>
          </a:xfrm>
        </p:spPr>
        <p:txBody>
          <a:bodyPr/>
          <a:lstStyle/>
          <a:p>
            <a:r>
              <a:rPr lang="en-US" dirty="0"/>
              <a:t>Iteration 2:</a:t>
            </a:r>
          </a:p>
          <a:p>
            <a:endParaRPr lang="en-US" dirty="0"/>
          </a:p>
        </p:txBody>
      </p:sp>
      <p:pic>
        <p:nvPicPr>
          <p:cNvPr id="5" name="Picture 4">
            <a:extLst>
              <a:ext uri="{FF2B5EF4-FFF2-40B4-BE49-F238E27FC236}">
                <a16:creationId xmlns:a16="http://schemas.microsoft.com/office/drawing/2014/main" id="{3B145E19-7504-4400-A6F6-58010CD59524}"/>
              </a:ext>
            </a:extLst>
          </p:cNvPr>
          <p:cNvPicPr>
            <a:picLocks noChangeAspect="1"/>
          </p:cNvPicPr>
          <p:nvPr/>
        </p:nvPicPr>
        <p:blipFill>
          <a:blip r:embed="rId2"/>
          <a:stretch>
            <a:fillRect/>
          </a:stretch>
        </p:blipFill>
        <p:spPr>
          <a:xfrm>
            <a:off x="1674671" y="2343150"/>
            <a:ext cx="5794657" cy="2012648"/>
          </a:xfrm>
          <a:prstGeom prst="rect">
            <a:avLst/>
          </a:prstGeom>
        </p:spPr>
      </p:pic>
    </p:spTree>
    <p:extLst>
      <p:ext uri="{BB962C8B-B14F-4D97-AF65-F5344CB8AC3E}">
        <p14:creationId xmlns:p14="http://schemas.microsoft.com/office/powerpoint/2010/main" val="143647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CAD2-9D30-4D94-97E2-355F85967A4A}"/>
              </a:ext>
            </a:extLst>
          </p:cNvPr>
          <p:cNvSpPr>
            <a:spLocks noGrp="1"/>
          </p:cNvSpPr>
          <p:nvPr>
            <p:ph type="title"/>
          </p:nvPr>
        </p:nvSpPr>
        <p:spPr/>
        <p:txBody>
          <a:bodyPr/>
          <a:lstStyle/>
          <a:p>
            <a:r>
              <a:rPr lang="en-US" dirty="0" err="1"/>
              <a:t>Nesterov</a:t>
            </a:r>
            <a:r>
              <a:rPr lang="en-US" dirty="0"/>
              <a:t> Accelerated Gradient (NAG)</a:t>
            </a:r>
          </a:p>
        </p:txBody>
      </p:sp>
      <p:sp>
        <p:nvSpPr>
          <p:cNvPr id="3" name="Content Placeholder 2">
            <a:extLst>
              <a:ext uri="{FF2B5EF4-FFF2-40B4-BE49-F238E27FC236}">
                <a16:creationId xmlns:a16="http://schemas.microsoft.com/office/drawing/2014/main" id="{A87291A8-2E5A-45E1-981E-E246F4DC193A}"/>
              </a:ext>
            </a:extLst>
          </p:cNvPr>
          <p:cNvSpPr>
            <a:spLocks noGrp="1"/>
          </p:cNvSpPr>
          <p:nvPr>
            <p:ph idx="1"/>
          </p:nvPr>
        </p:nvSpPr>
        <p:spPr>
          <a:xfrm>
            <a:off x="381000" y="1581150"/>
            <a:ext cx="8077199" cy="3276599"/>
          </a:xfrm>
        </p:spPr>
        <p:txBody>
          <a:bodyPr/>
          <a:lstStyle/>
          <a:p>
            <a:r>
              <a:rPr lang="en-US" sz="1400" dirty="0"/>
              <a:t>It’s an improvement over regular momentum, where instead of updating parameters based on the current velocity and then calculating the gradient, it looks ahead by estimating the future position of the parameters</a:t>
            </a:r>
          </a:p>
          <a:p>
            <a:endParaRPr lang="en-US" sz="1400" dirty="0"/>
          </a:p>
          <a:p>
            <a:endParaRPr lang="en-US" sz="1400" dirty="0"/>
          </a:p>
          <a:p>
            <a:endParaRPr lang="en-US" sz="1400" dirty="0"/>
          </a:p>
          <a:p>
            <a:r>
              <a:rPr lang="en-US" sz="1400" dirty="0"/>
              <a:t>By looking ahead at the updated position of parameters, NAG improves the direction of gradient descent, reducing oscillations and increasing convergence speed</a:t>
            </a:r>
          </a:p>
          <a:p>
            <a:r>
              <a:rPr lang="en-US" sz="1400" dirty="0"/>
              <a:t>Slightly more computationally expensive due to the need to calculate gradients at the "look-ahead" position</a:t>
            </a:r>
          </a:p>
          <a:p>
            <a:r>
              <a:rPr lang="en-US" sz="1400" dirty="0"/>
              <a:t>Requires tuning both 𝛽 (momentum) and the learning rate 𝛼</a:t>
            </a:r>
          </a:p>
          <a:p>
            <a:endParaRPr lang="en-US" dirty="0"/>
          </a:p>
        </p:txBody>
      </p:sp>
      <p:pic>
        <p:nvPicPr>
          <p:cNvPr id="5" name="Picture 4">
            <a:extLst>
              <a:ext uri="{FF2B5EF4-FFF2-40B4-BE49-F238E27FC236}">
                <a16:creationId xmlns:a16="http://schemas.microsoft.com/office/drawing/2014/main" id="{50F67BF1-FBB3-43D3-91E2-CC1E7FE4342A}"/>
              </a:ext>
            </a:extLst>
          </p:cNvPr>
          <p:cNvPicPr>
            <a:picLocks noChangeAspect="1"/>
          </p:cNvPicPr>
          <p:nvPr/>
        </p:nvPicPr>
        <p:blipFill>
          <a:blip r:embed="rId2"/>
          <a:stretch>
            <a:fillRect/>
          </a:stretch>
        </p:blipFill>
        <p:spPr>
          <a:xfrm>
            <a:off x="2971800" y="2343150"/>
            <a:ext cx="2863926" cy="760730"/>
          </a:xfrm>
          <a:prstGeom prst="rect">
            <a:avLst/>
          </a:prstGeom>
        </p:spPr>
      </p:pic>
    </p:spTree>
    <p:extLst>
      <p:ext uri="{BB962C8B-B14F-4D97-AF65-F5344CB8AC3E}">
        <p14:creationId xmlns:p14="http://schemas.microsoft.com/office/powerpoint/2010/main" val="290356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378D-2EC7-4DEE-9AC3-A9AF13C9A36F}"/>
              </a:ext>
            </a:extLst>
          </p:cNvPr>
          <p:cNvSpPr>
            <a:spLocks noGrp="1"/>
          </p:cNvSpPr>
          <p:nvPr>
            <p:ph type="title"/>
          </p:nvPr>
        </p:nvSpPr>
        <p:spPr/>
        <p:txBody>
          <a:bodyPr/>
          <a:lstStyle/>
          <a:p>
            <a:r>
              <a:rPr lang="en-US" dirty="0" err="1"/>
              <a:t>AdaGrad</a:t>
            </a:r>
            <a:r>
              <a:rPr lang="en-US" dirty="0"/>
              <a:t> (Adaptive Gradient Algorithm)</a:t>
            </a:r>
          </a:p>
        </p:txBody>
      </p:sp>
      <p:sp>
        <p:nvSpPr>
          <p:cNvPr id="3" name="Content Placeholder 2">
            <a:extLst>
              <a:ext uri="{FF2B5EF4-FFF2-40B4-BE49-F238E27FC236}">
                <a16:creationId xmlns:a16="http://schemas.microsoft.com/office/drawing/2014/main" id="{A707ED5D-9FDE-4A07-920A-65AF76F93905}"/>
              </a:ext>
            </a:extLst>
          </p:cNvPr>
          <p:cNvSpPr>
            <a:spLocks noGrp="1"/>
          </p:cNvSpPr>
          <p:nvPr>
            <p:ph idx="1"/>
          </p:nvPr>
        </p:nvSpPr>
        <p:spPr>
          <a:xfrm>
            <a:off x="510240" y="1581150"/>
            <a:ext cx="8100359" cy="3276600"/>
          </a:xfrm>
        </p:spPr>
        <p:txBody>
          <a:bodyPr/>
          <a:lstStyle/>
          <a:p>
            <a:r>
              <a:rPr lang="en-US" dirty="0"/>
              <a:t>It’s an adaptive learning rate method, where the learning rate is adjusted for each parameter based on its past gradients</a:t>
            </a:r>
          </a:p>
          <a:p>
            <a:r>
              <a:rPr lang="en-US" dirty="0"/>
              <a:t>Parameters that receive large gradients get smaller learning rates, while parameters that receive smaller gradients get larger learning rates </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68F7F4F4-F0FF-41DF-BD63-F7C2553A7978}"/>
              </a:ext>
            </a:extLst>
          </p:cNvPr>
          <p:cNvPicPr>
            <a:picLocks noChangeAspect="1"/>
          </p:cNvPicPr>
          <p:nvPr/>
        </p:nvPicPr>
        <p:blipFill rotWithShape="1">
          <a:blip r:embed="rId2"/>
          <a:srcRect l="5474" t="-6849" r="-703" b="6849"/>
          <a:stretch/>
        </p:blipFill>
        <p:spPr>
          <a:xfrm>
            <a:off x="2057400" y="2983186"/>
            <a:ext cx="4563154" cy="724001"/>
          </a:xfrm>
          <a:prstGeom prst="rect">
            <a:avLst/>
          </a:prstGeom>
        </p:spPr>
      </p:pic>
      <p:pic>
        <p:nvPicPr>
          <p:cNvPr id="13" name="Picture 12">
            <a:extLst>
              <a:ext uri="{FF2B5EF4-FFF2-40B4-BE49-F238E27FC236}">
                <a16:creationId xmlns:a16="http://schemas.microsoft.com/office/drawing/2014/main" id="{74733F58-8451-435B-BF8B-D4008E3504FB}"/>
              </a:ext>
            </a:extLst>
          </p:cNvPr>
          <p:cNvPicPr>
            <a:picLocks noChangeAspect="1"/>
          </p:cNvPicPr>
          <p:nvPr/>
        </p:nvPicPr>
        <p:blipFill>
          <a:blip r:embed="rId3"/>
          <a:stretch>
            <a:fillRect/>
          </a:stretch>
        </p:blipFill>
        <p:spPr>
          <a:xfrm>
            <a:off x="3048000" y="4052055"/>
            <a:ext cx="2781688" cy="552527"/>
          </a:xfrm>
          <a:prstGeom prst="rect">
            <a:avLst/>
          </a:prstGeom>
        </p:spPr>
      </p:pic>
      <p:sp>
        <p:nvSpPr>
          <p:cNvPr id="14" name="TextBox 13">
            <a:extLst>
              <a:ext uri="{FF2B5EF4-FFF2-40B4-BE49-F238E27FC236}">
                <a16:creationId xmlns:a16="http://schemas.microsoft.com/office/drawing/2014/main" id="{DDDAD6F2-5625-4E31-BE40-6402FED3D841}"/>
              </a:ext>
            </a:extLst>
          </p:cNvPr>
          <p:cNvSpPr txBox="1"/>
          <p:nvPr/>
        </p:nvSpPr>
        <p:spPr>
          <a:xfrm>
            <a:off x="6400800" y="4171950"/>
            <a:ext cx="2432330" cy="461665"/>
          </a:xfrm>
          <a:prstGeom prst="rect">
            <a:avLst/>
          </a:prstGeom>
          <a:noFill/>
        </p:spPr>
        <p:txBody>
          <a:bodyPr wrap="square">
            <a:spAutoFit/>
          </a:bodyPr>
          <a:lstStyle/>
          <a:p>
            <a:r>
              <a:rPr lang="en-US" sz="1200" dirty="0"/>
              <a:t>⊙</a:t>
            </a:r>
            <a:r>
              <a:rPr lang="en-US" sz="1200" i="1" dirty="0"/>
              <a:t> represents element-wise arithmetic operation</a:t>
            </a:r>
          </a:p>
        </p:txBody>
      </p:sp>
    </p:spTree>
    <p:extLst>
      <p:ext uri="{BB962C8B-B14F-4D97-AF65-F5344CB8AC3E}">
        <p14:creationId xmlns:p14="http://schemas.microsoft.com/office/powerpoint/2010/main" val="4285396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50C8-C140-4EC5-B579-AC9B6399B8B6}"/>
              </a:ext>
            </a:extLst>
          </p:cNvPr>
          <p:cNvSpPr>
            <a:spLocks noGrp="1"/>
          </p:cNvSpPr>
          <p:nvPr>
            <p:ph type="title"/>
          </p:nvPr>
        </p:nvSpPr>
        <p:spPr/>
        <p:txBody>
          <a:bodyPr/>
          <a:lstStyle/>
          <a:p>
            <a:r>
              <a:rPr lang="en-US" dirty="0" err="1"/>
              <a:t>AdaGrad</a:t>
            </a:r>
            <a:r>
              <a:rPr lang="en-US" dirty="0"/>
              <a:t> (Pros and Cons)</a:t>
            </a:r>
          </a:p>
        </p:txBody>
      </p:sp>
      <p:sp>
        <p:nvSpPr>
          <p:cNvPr id="3" name="Content Placeholder 2">
            <a:extLst>
              <a:ext uri="{FF2B5EF4-FFF2-40B4-BE49-F238E27FC236}">
                <a16:creationId xmlns:a16="http://schemas.microsoft.com/office/drawing/2014/main" id="{B045724A-6C45-457F-82FF-2C7F39D1BFF5}"/>
              </a:ext>
            </a:extLst>
          </p:cNvPr>
          <p:cNvSpPr>
            <a:spLocks noGrp="1"/>
          </p:cNvSpPr>
          <p:nvPr>
            <p:ph idx="1"/>
          </p:nvPr>
        </p:nvSpPr>
        <p:spPr>
          <a:xfrm>
            <a:off x="510240" y="1752655"/>
            <a:ext cx="8100359" cy="3028895"/>
          </a:xfrm>
        </p:spPr>
        <p:txBody>
          <a:bodyPr>
            <a:normAutofit lnSpcReduction="10000"/>
          </a:bodyPr>
          <a:lstStyle/>
          <a:p>
            <a:r>
              <a:rPr lang="en-US" dirty="0"/>
              <a:t>Automatically adapts the learning rate without requiring manual tuning for each parameter.</a:t>
            </a:r>
          </a:p>
          <a:p>
            <a:endParaRPr lang="en-US" dirty="0"/>
          </a:p>
          <a:p>
            <a:pPr marL="0" indent="0">
              <a:buNone/>
            </a:pPr>
            <a:endParaRPr lang="en-US" dirty="0"/>
          </a:p>
          <a:p>
            <a:r>
              <a:rPr lang="en-US" dirty="0"/>
              <a:t>The learning rate can decay too quickly, causing the algorithm to stop learning prematurely.</a:t>
            </a:r>
          </a:p>
          <a:p>
            <a:endParaRPr lang="en-US" dirty="0"/>
          </a:p>
          <a:p>
            <a:endParaRPr lang="en-US" dirty="0"/>
          </a:p>
          <a:p>
            <a:r>
              <a:rPr lang="en-US" dirty="0" err="1"/>
              <a:t>Adagrad’s</a:t>
            </a:r>
            <a:r>
              <a:rPr lang="en-US" dirty="0"/>
              <a:t> aggressive decay is often a limitation, especially in problems with non-stationary objectives.</a:t>
            </a:r>
          </a:p>
        </p:txBody>
      </p:sp>
    </p:spTree>
    <p:extLst>
      <p:ext uri="{BB962C8B-B14F-4D97-AF65-F5344CB8AC3E}">
        <p14:creationId xmlns:p14="http://schemas.microsoft.com/office/powerpoint/2010/main" val="44021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4DE3-6977-42CA-972D-FAFA1B70CCED}"/>
              </a:ext>
            </a:extLst>
          </p:cNvPr>
          <p:cNvSpPr>
            <a:spLocks noGrp="1"/>
          </p:cNvSpPr>
          <p:nvPr>
            <p:ph type="title"/>
          </p:nvPr>
        </p:nvSpPr>
        <p:spPr/>
        <p:txBody>
          <a:bodyPr/>
          <a:lstStyle/>
          <a:p>
            <a:r>
              <a:rPr lang="en-US" dirty="0"/>
              <a:t>RMSprop(Root Mean Square Propagation)</a:t>
            </a:r>
          </a:p>
        </p:txBody>
      </p:sp>
      <p:sp>
        <p:nvSpPr>
          <p:cNvPr id="3" name="Content Placeholder 2">
            <a:extLst>
              <a:ext uri="{FF2B5EF4-FFF2-40B4-BE49-F238E27FC236}">
                <a16:creationId xmlns:a16="http://schemas.microsoft.com/office/drawing/2014/main" id="{C22CCD65-2C73-4E55-91DF-05BC27C1F829}"/>
              </a:ext>
            </a:extLst>
          </p:cNvPr>
          <p:cNvSpPr>
            <a:spLocks noGrp="1"/>
          </p:cNvSpPr>
          <p:nvPr>
            <p:ph idx="1"/>
          </p:nvPr>
        </p:nvSpPr>
        <p:spPr>
          <a:xfrm>
            <a:off x="510241" y="1657351"/>
            <a:ext cx="8100358" cy="3276600"/>
          </a:xfrm>
        </p:spPr>
        <p:txBody>
          <a:bodyPr/>
          <a:lstStyle/>
          <a:p>
            <a:r>
              <a:rPr lang="en-US" dirty="0"/>
              <a:t>RMSprop is a modification of </a:t>
            </a:r>
            <a:r>
              <a:rPr lang="en-US" dirty="0" err="1"/>
              <a:t>Adagrad</a:t>
            </a:r>
            <a:r>
              <a:rPr lang="en-US" dirty="0"/>
              <a:t> that addresses its rapid learning rate decay</a:t>
            </a:r>
          </a:p>
          <a:p>
            <a:r>
              <a:rPr lang="en-US" dirty="0"/>
              <a:t>It uses a moving average of squared gradients instead of the cumulative sum used in </a:t>
            </a:r>
            <a:r>
              <a:rPr lang="en-US" dirty="0" err="1"/>
              <a:t>Adagrad</a:t>
            </a:r>
            <a:r>
              <a:rPr lang="en-US" dirty="0"/>
              <a:t>. </a:t>
            </a:r>
          </a:p>
          <a:p>
            <a:r>
              <a:rPr lang="en-US" dirty="0"/>
              <a:t>This allows the learning rate to remain more constant over time.</a:t>
            </a:r>
          </a:p>
        </p:txBody>
      </p:sp>
      <p:pic>
        <p:nvPicPr>
          <p:cNvPr id="9" name="Picture 8">
            <a:extLst>
              <a:ext uri="{FF2B5EF4-FFF2-40B4-BE49-F238E27FC236}">
                <a16:creationId xmlns:a16="http://schemas.microsoft.com/office/drawing/2014/main" id="{48B5FD3E-6735-4CD8-A64E-FF10D01D6815}"/>
              </a:ext>
            </a:extLst>
          </p:cNvPr>
          <p:cNvPicPr>
            <a:picLocks noChangeAspect="1"/>
          </p:cNvPicPr>
          <p:nvPr/>
        </p:nvPicPr>
        <p:blipFill>
          <a:blip r:embed="rId2"/>
          <a:stretch>
            <a:fillRect/>
          </a:stretch>
        </p:blipFill>
        <p:spPr>
          <a:xfrm>
            <a:off x="2700779" y="3317241"/>
            <a:ext cx="2829320" cy="342948"/>
          </a:xfrm>
          <a:prstGeom prst="rect">
            <a:avLst/>
          </a:prstGeom>
        </p:spPr>
      </p:pic>
      <p:pic>
        <p:nvPicPr>
          <p:cNvPr id="11" name="Picture 10">
            <a:extLst>
              <a:ext uri="{FF2B5EF4-FFF2-40B4-BE49-F238E27FC236}">
                <a16:creationId xmlns:a16="http://schemas.microsoft.com/office/drawing/2014/main" id="{7944A848-2A1A-4FA2-BC31-189A447DA0EC}"/>
              </a:ext>
            </a:extLst>
          </p:cNvPr>
          <p:cNvPicPr>
            <a:picLocks noChangeAspect="1"/>
          </p:cNvPicPr>
          <p:nvPr/>
        </p:nvPicPr>
        <p:blipFill>
          <a:blip r:embed="rId3"/>
          <a:stretch>
            <a:fillRect/>
          </a:stretch>
        </p:blipFill>
        <p:spPr>
          <a:xfrm>
            <a:off x="2757937" y="3773122"/>
            <a:ext cx="2772162" cy="523948"/>
          </a:xfrm>
          <a:prstGeom prst="rect">
            <a:avLst/>
          </a:prstGeom>
        </p:spPr>
      </p:pic>
    </p:spTree>
    <p:extLst>
      <p:ext uri="{BB962C8B-B14F-4D97-AF65-F5344CB8AC3E}">
        <p14:creationId xmlns:p14="http://schemas.microsoft.com/office/powerpoint/2010/main" val="3175956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C271-26DA-41B2-83C7-F8A1D10C0CB5}"/>
              </a:ext>
            </a:extLst>
          </p:cNvPr>
          <p:cNvSpPr>
            <a:spLocks noGrp="1"/>
          </p:cNvSpPr>
          <p:nvPr>
            <p:ph type="title"/>
          </p:nvPr>
        </p:nvSpPr>
        <p:spPr/>
        <p:txBody>
          <a:bodyPr/>
          <a:lstStyle/>
          <a:p>
            <a:r>
              <a:rPr lang="en-US" dirty="0" err="1"/>
              <a:t>RMSProp</a:t>
            </a:r>
            <a:r>
              <a:rPr lang="en-US" dirty="0"/>
              <a:t> (Pros and Cons)</a:t>
            </a:r>
          </a:p>
        </p:txBody>
      </p:sp>
      <p:sp>
        <p:nvSpPr>
          <p:cNvPr id="3" name="Content Placeholder 2">
            <a:extLst>
              <a:ext uri="{FF2B5EF4-FFF2-40B4-BE49-F238E27FC236}">
                <a16:creationId xmlns:a16="http://schemas.microsoft.com/office/drawing/2014/main" id="{A5A31F11-C1BD-4D96-9167-2CD04202DD10}"/>
              </a:ext>
            </a:extLst>
          </p:cNvPr>
          <p:cNvSpPr>
            <a:spLocks noGrp="1"/>
          </p:cNvSpPr>
          <p:nvPr>
            <p:ph idx="1"/>
          </p:nvPr>
        </p:nvSpPr>
        <p:spPr>
          <a:xfrm>
            <a:off x="510240" y="1752655"/>
            <a:ext cx="7871759" cy="2952695"/>
          </a:xfrm>
        </p:spPr>
        <p:txBody>
          <a:bodyPr>
            <a:normAutofit/>
          </a:bodyPr>
          <a:lstStyle/>
          <a:p>
            <a:r>
              <a:rPr lang="en-US" dirty="0"/>
              <a:t>More stable than </a:t>
            </a:r>
            <a:r>
              <a:rPr lang="en-US" dirty="0" err="1"/>
              <a:t>Adagrad</a:t>
            </a:r>
            <a:r>
              <a:rPr lang="en-US" dirty="0"/>
              <a:t>, particularly for non-stationary problems</a:t>
            </a:r>
          </a:p>
          <a:p>
            <a:endParaRPr lang="en-US" dirty="0"/>
          </a:p>
          <a:p>
            <a:r>
              <a:rPr lang="en-US" dirty="0"/>
              <a:t>Works well in deep learning, where the learning rate can fluctuate across different layers</a:t>
            </a:r>
          </a:p>
          <a:p>
            <a:endParaRPr lang="en-US" dirty="0"/>
          </a:p>
          <a:p>
            <a:r>
              <a:rPr lang="en-US" dirty="0"/>
              <a:t>Requires careful tuning of 𝛽 and 𝛼, especially for very noisy data</a:t>
            </a:r>
          </a:p>
          <a:p>
            <a:pPr marL="0" indent="0">
              <a:buNone/>
            </a:pPr>
            <a:endParaRPr lang="en-US" dirty="0"/>
          </a:p>
          <a:p>
            <a:r>
              <a:rPr lang="en-US" dirty="0"/>
              <a:t>Sensitive to the learning rate</a:t>
            </a:r>
          </a:p>
        </p:txBody>
      </p:sp>
    </p:spTree>
    <p:extLst>
      <p:ext uri="{BB962C8B-B14F-4D97-AF65-F5344CB8AC3E}">
        <p14:creationId xmlns:p14="http://schemas.microsoft.com/office/powerpoint/2010/main" val="2339799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D012-183A-41D6-8302-4B118437AB07}"/>
              </a:ext>
            </a:extLst>
          </p:cNvPr>
          <p:cNvSpPr>
            <a:spLocks noGrp="1"/>
          </p:cNvSpPr>
          <p:nvPr>
            <p:ph type="title"/>
          </p:nvPr>
        </p:nvSpPr>
        <p:spPr/>
        <p:txBody>
          <a:bodyPr/>
          <a:lstStyle/>
          <a:p>
            <a:r>
              <a:rPr lang="en-US" dirty="0"/>
              <a:t>Adam (Adaptive Moment Estimation)</a:t>
            </a:r>
          </a:p>
        </p:txBody>
      </p:sp>
      <p:sp>
        <p:nvSpPr>
          <p:cNvPr id="3" name="Content Placeholder 2">
            <a:extLst>
              <a:ext uri="{FF2B5EF4-FFF2-40B4-BE49-F238E27FC236}">
                <a16:creationId xmlns:a16="http://schemas.microsoft.com/office/drawing/2014/main" id="{98EB8A77-A674-42E9-9BD9-04C88C0C34B7}"/>
              </a:ext>
            </a:extLst>
          </p:cNvPr>
          <p:cNvSpPr>
            <a:spLocks noGrp="1"/>
          </p:cNvSpPr>
          <p:nvPr>
            <p:ph idx="1"/>
          </p:nvPr>
        </p:nvSpPr>
        <p:spPr>
          <a:xfrm>
            <a:off x="510240" y="1581150"/>
            <a:ext cx="8328959" cy="3352800"/>
          </a:xfrm>
        </p:spPr>
        <p:txBody>
          <a:bodyPr>
            <a:normAutofit/>
          </a:bodyPr>
          <a:lstStyle/>
          <a:p>
            <a:r>
              <a:rPr lang="en-US" sz="1400" dirty="0"/>
              <a:t>Adam combines the ideas of momentum and RMSprop</a:t>
            </a:r>
          </a:p>
          <a:p>
            <a:r>
              <a:rPr lang="en-US" sz="1400" dirty="0"/>
              <a:t> It keeps running averages of both the first moment (mean) and the second moment (uncentered variance) of the gradients</a:t>
            </a:r>
          </a:p>
          <a:p>
            <a:r>
              <a:rPr lang="en-US" sz="1400" dirty="0"/>
              <a:t> The bias-correction terms 𝑚^𝑡​  and 𝑣^𝑡​  help to counteract the initialization bias for the first few steps.</a:t>
            </a:r>
          </a:p>
          <a:p>
            <a:endParaRPr lang="en-US" sz="1400" dirty="0"/>
          </a:p>
        </p:txBody>
      </p:sp>
      <p:pic>
        <p:nvPicPr>
          <p:cNvPr id="7" name="Picture 6">
            <a:extLst>
              <a:ext uri="{FF2B5EF4-FFF2-40B4-BE49-F238E27FC236}">
                <a16:creationId xmlns:a16="http://schemas.microsoft.com/office/drawing/2014/main" id="{2ADC23B8-68C5-4837-AC2B-3ACC14664897}"/>
              </a:ext>
            </a:extLst>
          </p:cNvPr>
          <p:cNvPicPr>
            <a:picLocks noChangeAspect="1"/>
          </p:cNvPicPr>
          <p:nvPr/>
        </p:nvPicPr>
        <p:blipFill>
          <a:blip r:embed="rId3"/>
          <a:stretch>
            <a:fillRect/>
          </a:stretch>
        </p:blipFill>
        <p:spPr>
          <a:xfrm>
            <a:off x="2058039" y="2724150"/>
            <a:ext cx="4114800" cy="2310449"/>
          </a:xfrm>
          <a:prstGeom prst="rect">
            <a:avLst/>
          </a:prstGeom>
        </p:spPr>
      </p:pic>
    </p:spTree>
    <p:extLst>
      <p:ext uri="{BB962C8B-B14F-4D97-AF65-F5344CB8AC3E}">
        <p14:creationId xmlns:p14="http://schemas.microsoft.com/office/powerpoint/2010/main" val="232096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A51-D6C2-4FCB-BEFF-72BEA6EBE76E}"/>
              </a:ext>
            </a:extLst>
          </p:cNvPr>
          <p:cNvSpPr>
            <a:spLocks noGrp="1"/>
          </p:cNvSpPr>
          <p:nvPr>
            <p:ph type="title"/>
          </p:nvPr>
        </p:nvSpPr>
        <p:spPr/>
        <p:txBody>
          <a:bodyPr/>
          <a:lstStyle/>
          <a:p>
            <a:r>
              <a:rPr lang="en-US" dirty="0"/>
              <a:t>Adam (Pros and Cons)</a:t>
            </a:r>
          </a:p>
        </p:txBody>
      </p:sp>
      <p:sp>
        <p:nvSpPr>
          <p:cNvPr id="3" name="Content Placeholder 2">
            <a:extLst>
              <a:ext uri="{FF2B5EF4-FFF2-40B4-BE49-F238E27FC236}">
                <a16:creationId xmlns:a16="http://schemas.microsoft.com/office/drawing/2014/main" id="{6F914D0E-59B1-4D93-A38B-D79B0E6FADBA}"/>
              </a:ext>
            </a:extLst>
          </p:cNvPr>
          <p:cNvSpPr>
            <a:spLocks noGrp="1"/>
          </p:cNvSpPr>
          <p:nvPr>
            <p:ph idx="1"/>
          </p:nvPr>
        </p:nvSpPr>
        <p:spPr>
          <a:xfrm>
            <a:off x="500081" y="1657350"/>
            <a:ext cx="8100359" cy="3390845"/>
          </a:xfrm>
        </p:spPr>
        <p:txBody>
          <a:bodyPr>
            <a:normAutofit lnSpcReduction="10000"/>
          </a:bodyPr>
          <a:lstStyle/>
          <a:p>
            <a:r>
              <a:rPr lang="en-US" dirty="0"/>
              <a:t>Efficient, computationally cheap, and widely used for deep learning tasks</a:t>
            </a:r>
          </a:p>
          <a:p>
            <a:endParaRPr lang="en-US" dirty="0"/>
          </a:p>
          <a:p>
            <a:r>
              <a:rPr lang="en-US" dirty="0"/>
              <a:t>Well-suited for sparse gradients (e.g., in NLP and computer vision tasks)</a:t>
            </a:r>
          </a:p>
          <a:p>
            <a:pPr marL="0" indent="0">
              <a:buNone/>
            </a:pPr>
            <a:endParaRPr lang="en-US" dirty="0"/>
          </a:p>
          <a:p>
            <a:r>
              <a:rPr lang="en-US" dirty="0"/>
              <a:t>Requires less tuning than other optimizers, often performing well out of the box</a:t>
            </a:r>
          </a:p>
          <a:p>
            <a:endParaRPr lang="en-US" dirty="0"/>
          </a:p>
          <a:p>
            <a:r>
              <a:rPr lang="en-US" dirty="0"/>
              <a:t>Computationally more expensive than simple SGD and requires tuning of multiple hyperparameters (𝛼, 𝛽</a:t>
            </a:r>
            <a:r>
              <a:rPr lang="en-US" sz="1200" dirty="0"/>
              <a:t>1​</a:t>
            </a:r>
            <a:r>
              <a:rPr lang="en-US" dirty="0"/>
              <a:t> , 𝛽</a:t>
            </a:r>
            <a:r>
              <a:rPr lang="en-US" sz="1200" dirty="0"/>
              <a:t>2</a:t>
            </a:r>
            <a:r>
              <a:rPr lang="en-US" dirty="0"/>
              <a:t>)</a:t>
            </a:r>
          </a:p>
          <a:p>
            <a:endParaRPr lang="en-US" dirty="0"/>
          </a:p>
          <a:p>
            <a:r>
              <a:rPr lang="en-US" dirty="0"/>
              <a:t>Can overfit if not regularized properly</a:t>
            </a:r>
          </a:p>
        </p:txBody>
      </p:sp>
    </p:spTree>
    <p:extLst>
      <p:ext uri="{BB962C8B-B14F-4D97-AF65-F5344CB8AC3E}">
        <p14:creationId xmlns:p14="http://schemas.microsoft.com/office/powerpoint/2010/main" val="396495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3B65-F9E9-4DA5-A204-6C1AD58D9934}"/>
              </a:ext>
            </a:extLst>
          </p:cNvPr>
          <p:cNvSpPr>
            <a:spLocks noGrp="1"/>
          </p:cNvSpPr>
          <p:nvPr>
            <p:ph type="title"/>
          </p:nvPr>
        </p:nvSpPr>
        <p:spPr>
          <a:xfrm>
            <a:off x="76200" y="666750"/>
            <a:ext cx="8229600" cy="613171"/>
          </a:xfrm>
        </p:spPr>
        <p:txBody>
          <a:bodyPr>
            <a:noAutofit/>
          </a:bodyPr>
          <a:lstStyle/>
          <a:p>
            <a:r>
              <a:rPr lang="en-US" sz="3500" dirty="0"/>
              <a:t>Pros and Cons</a:t>
            </a:r>
          </a:p>
        </p:txBody>
      </p:sp>
      <p:sp>
        <p:nvSpPr>
          <p:cNvPr id="3" name="Content Placeholder 2">
            <a:extLst>
              <a:ext uri="{FF2B5EF4-FFF2-40B4-BE49-F238E27FC236}">
                <a16:creationId xmlns:a16="http://schemas.microsoft.com/office/drawing/2014/main" id="{6C64181A-0B49-4064-8A7A-34E2741136BE}"/>
              </a:ext>
            </a:extLst>
          </p:cNvPr>
          <p:cNvSpPr>
            <a:spLocks noGrp="1"/>
          </p:cNvSpPr>
          <p:nvPr>
            <p:ph idx="1"/>
          </p:nvPr>
        </p:nvSpPr>
        <p:spPr>
          <a:xfrm>
            <a:off x="457200" y="1657350"/>
            <a:ext cx="8229600" cy="3699273"/>
          </a:xfrm>
        </p:spPr>
        <p:txBody>
          <a:bodyPr>
            <a:normAutofit/>
          </a:bodyPr>
          <a:lstStyle/>
          <a:p>
            <a:pPr algn="just"/>
            <a:r>
              <a:rPr lang="en-US" sz="2000" dirty="0">
                <a:latin typeface="Times New Roman" panose="02020603050405020304" pitchFamily="18" charset="0"/>
                <a:cs typeface="Times New Roman" panose="02020603050405020304" pitchFamily="18" charset="0"/>
              </a:rPr>
              <a:t>Pros:</a:t>
            </a:r>
          </a:p>
          <a:p>
            <a:pPr lvl="1" algn="just"/>
            <a:r>
              <a:rPr lang="en-US" sz="2000" dirty="0">
                <a:latin typeface="Times New Roman" panose="02020603050405020304" pitchFamily="18" charset="0"/>
                <a:cs typeface="Times New Roman" panose="02020603050405020304" pitchFamily="18" charset="0"/>
              </a:rPr>
              <a:t>Flexibility in capturing non-linear relationships.</a:t>
            </a:r>
          </a:p>
          <a:p>
            <a:pPr lvl="1" algn="just"/>
            <a:r>
              <a:rPr lang="en-US" sz="2000" dirty="0">
                <a:latin typeface="Times New Roman" panose="02020603050405020304" pitchFamily="18" charset="0"/>
                <a:cs typeface="Times New Roman" panose="02020603050405020304" pitchFamily="18" charset="0"/>
              </a:rPr>
              <a:t>Expands linear regression to more complex data patterns.</a:t>
            </a:r>
          </a:p>
          <a:p>
            <a:pPr marL="342900" lvl="1"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Cons:</a:t>
            </a:r>
          </a:p>
          <a:p>
            <a:pPr lvl="1" algn="just"/>
            <a:r>
              <a:rPr lang="en-US" sz="2000" dirty="0">
                <a:latin typeface="Times New Roman" panose="02020603050405020304" pitchFamily="18" charset="0"/>
                <a:cs typeface="Times New Roman" panose="02020603050405020304" pitchFamily="18" charset="0"/>
              </a:rPr>
              <a:t>Overfitting is common with high degrees.</a:t>
            </a:r>
          </a:p>
          <a:p>
            <a:pPr lvl="1" algn="just"/>
            <a:r>
              <a:rPr lang="en-US" sz="2000" dirty="0">
                <a:latin typeface="Times New Roman" panose="02020603050405020304" pitchFamily="18" charset="0"/>
                <a:cs typeface="Times New Roman" panose="02020603050405020304" pitchFamily="18" charset="0"/>
              </a:rPr>
              <a:t>Harder to interpret as the degree increases.</a:t>
            </a:r>
          </a:p>
        </p:txBody>
      </p:sp>
    </p:spTree>
    <p:extLst>
      <p:ext uri="{BB962C8B-B14F-4D97-AF65-F5344CB8AC3E}">
        <p14:creationId xmlns:p14="http://schemas.microsoft.com/office/powerpoint/2010/main" val="134984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B840CE-CD87-4409-841A-4F1708D3B30A}"/>
              </a:ext>
            </a:extLst>
          </p:cNvPr>
          <p:cNvPicPr>
            <a:picLocks noChangeAspect="1"/>
          </p:cNvPicPr>
          <p:nvPr/>
        </p:nvPicPr>
        <p:blipFill>
          <a:blip r:embed="rId2"/>
          <a:stretch>
            <a:fillRect/>
          </a:stretch>
        </p:blipFill>
        <p:spPr>
          <a:xfrm>
            <a:off x="1220598" y="5262"/>
            <a:ext cx="5864604" cy="2951825"/>
          </a:xfrm>
          <a:prstGeom prst="rect">
            <a:avLst/>
          </a:prstGeom>
        </p:spPr>
      </p:pic>
      <p:pic>
        <p:nvPicPr>
          <p:cNvPr id="3" name="Picture 2">
            <a:extLst>
              <a:ext uri="{FF2B5EF4-FFF2-40B4-BE49-F238E27FC236}">
                <a16:creationId xmlns:a16="http://schemas.microsoft.com/office/drawing/2014/main" id="{0D7CFA7C-3246-46E3-A005-58B235AEFF3D}"/>
              </a:ext>
            </a:extLst>
          </p:cNvPr>
          <p:cNvPicPr>
            <a:picLocks noChangeAspect="1"/>
          </p:cNvPicPr>
          <p:nvPr/>
        </p:nvPicPr>
        <p:blipFill>
          <a:blip r:embed="rId3"/>
          <a:stretch>
            <a:fillRect/>
          </a:stretch>
        </p:blipFill>
        <p:spPr>
          <a:xfrm>
            <a:off x="1220598" y="2957087"/>
            <a:ext cx="5864604" cy="2170128"/>
          </a:xfrm>
          <a:prstGeom prst="rect">
            <a:avLst/>
          </a:prstGeom>
        </p:spPr>
      </p:pic>
    </p:spTree>
    <p:extLst>
      <p:ext uri="{BB962C8B-B14F-4D97-AF65-F5344CB8AC3E}">
        <p14:creationId xmlns:p14="http://schemas.microsoft.com/office/powerpoint/2010/main" val="378820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1FEC35-6D36-4556-9B2B-0AC8A3183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8824"/>
            <a:ext cx="7100887" cy="450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02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80E5-62E8-4E65-8D15-30A11CDA5F51}"/>
              </a:ext>
            </a:extLst>
          </p:cNvPr>
          <p:cNvSpPr>
            <a:spLocks noGrp="1"/>
          </p:cNvSpPr>
          <p:nvPr>
            <p:ph type="title"/>
          </p:nvPr>
        </p:nvSpPr>
        <p:spPr/>
        <p:txBody>
          <a:bodyPr/>
          <a:lstStyle/>
          <a:p>
            <a:r>
              <a:rPr lang="en-US" dirty="0"/>
              <a:t>Lasso Regression</a:t>
            </a:r>
          </a:p>
        </p:txBody>
      </p:sp>
      <p:sp>
        <p:nvSpPr>
          <p:cNvPr id="3" name="Content Placeholder 2">
            <a:extLst>
              <a:ext uri="{FF2B5EF4-FFF2-40B4-BE49-F238E27FC236}">
                <a16:creationId xmlns:a16="http://schemas.microsoft.com/office/drawing/2014/main" id="{8FA61ED4-4A37-4659-B4FB-F181189D0B3E}"/>
              </a:ext>
            </a:extLst>
          </p:cNvPr>
          <p:cNvSpPr>
            <a:spLocks noGrp="1"/>
          </p:cNvSpPr>
          <p:nvPr>
            <p:ph idx="1"/>
          </p:nvPr>
        </p:nvSpPr>
        <p:spPr>
          <a:xfrm>
            <a:off x="510240" y="1752655"/>
            <a:ext cx="8100359" cy="3028895"/>
          </a:xfrm>
        </p:spPr>
        <p:txBody>
          <a:bodyPr/>
          <a:lstStyle/>
          <a:p>
            <a:r>
              <a:rPr lang="en-US" dirty="0"/>
              <a:t>Lasso (Least Absolute Shrinkage and Selection Operator) adds an 𝐿1L1-penalty term to the linear regression cost function, shrinking some coefficients to zero and performing feature selection.</a:t>
            </a:r>
          </a:p>
          <a:p>
            <a:endParaRPr lang="en-US" dirty="0"/>
          </a:p>
          <a:p>
            <a:endParaRPr lang="en-US" dirty="0"/>
          </a:p>
          <a:p>
            <a:endParaRPr lang="en-US" dirty="0"/>
          </a:p>
          <a:p>
            <a:endParaRPr lang="en-US" dirty="0"/>
          </a:p>
          <a:p>
            <a:r>
              <a:rPr lang="en-US" dirty="0"/>
              <a:t>The 𝐿1 penalty shrinks less important coefficients to exactly zero, which is effective for feature selection.</a:t>
            </a:r>
          </a:p>
          <a:p>
            <a:endParaRPr lang="en-US" dirty="0"/>
          </a:p>
          <a:p>
            <a:endParaRPr lang="en-US" dirty="0"/>
          </a:p>
        </p:txBody>
      </p:sp>
      <p:pic>
        <p:nvPicPr>
          <p:cNvPr id="5" name="Picture 4">
            <a:extLst>
              <a:ext uri="{FF2B5EF4-FFF2-40B4-BE49-F238E27FC236}">
                <a16:creationId xmlns:a16="http://schemas.microsoft.com/office/drawing/2014/main" id="{27ED69E8-A486-4B7D-A361-E45B6F9C837B}"/>
              </a:ext>
            </a:extLst>
          </p:cNvPr>
          <p:cNvPicPr>
            <a:picLocks noChangeAspect="1"/>
          </p:cNvPicPr>
          <p:nvPr/>
        </p:nvPicPr>
        <p:blipFill>
          <a:blip r:embed="rId2"/>
          <a:stretch>
            <a:fillRect/>
          </a:stretch>
        </p:blipFill>
        <p:spPr>
          <a:xfrm>
            <a:off x="2292351" y="2800350"/>
            <a:ext cx="4559298" cy="914400"/>
          </a:xfrm>
          <a:prstGeom prst="rect">
            <a:avLst/>
          </a:prstGeom>
        </p:spPr>
      </p:pic>
    </p:spTree>
    <p:extLst>
      <p:ext uri="{BB962C8B-B14F-4D97-AF65-F5344CB8AC3E}">
        <p14:creationId xmlns:p14="http://schemas.microsoft.com/office/powerpoint/2010/main" val="93867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4F4F-6DB6-4DE6-858A-23ABEC34E341}"/>
              </a:ext>
            </a:extLst>
          </p:cNvPr>
          <p:cNvSpPr>
            <a:spLocks noGrp="1"/>
          </p:cNvSpPr>
          <p:nvPr>
            <p:ph type="title"/>
          </p:nvPr>
        </p:nvSpPr>
        <p:spPr/>
        <p:txBody>
          <a:bodyPr/>
          <a:lstStyle/>
          <a:p>
            <a:r>
              <a:rPr lang="en-US" dirty="0"/>
              <a:t>Lasso Regression</a:t>
            </a:r>
          </a:p>
        </p:txBody>
      </p:sp>
      <p:sp>
        <p:nvSpPr>
          <p:cNvPr id="3" name="Content Placeholder 2">
            <a:extLst>
              <a:ext uri="{FF2B5EF4-FFF2-40B4-BE49-F238E27FC236}">
                <a16:creationId xmlns:a16="http://schemas.microsoft.com/office/drawing/2014/main" id="{CD8F51EE-5ADB-4A24-BF4C-6FDCE734CD08}"/>
              </a:ext>
            </a:extLst>
          </p:cNvPr>
          <p:cNvSpPr>
            <a:spLocks noGrp="1"/>
          </p:cNvSpPr>
          <p:nvPr>
            <p:ph idx="1"/>
          </p:nvPr>
        </p:nvSpPr>
        <p:spPr>
          <a:xfrm>
            <a:off x="510241" y="1581151"/>
            <a:ext cx="8176558" cy="3124200"/>
          </a:xfrm>
        </p:spPr>
        <p:txBody>
          <a:bodyPr/>
          <a:lstStyle/>
          <a:p>
            <a:r>
              <a:rPr lang="en-US" dirty="0"/>
              <a:t>Lasso can shrink coefficients of less important features all the way to zero, effectively removing them from the model. This means that Lasso performs feature selection automatically, making it particularly useful for high-dimensional datasets where feature selection is challenging.</a:t>
            </a:r>
          </a:p>
          <a:p>
            <a:endParaRPr lang="en-US" dirty="0"/>
          </a:p>
          <a:p>
            <a:endParaRPr lang="en-US" dirty="0"/>
          </a:p>
          <a:p>
            <a:r>
              <a:rPr lang="en-US" dirty="0"/>
              <a:t>By adding a regularization penalty, Lasso discourages the model from fitting the training data too closely, thus reducing the risk of overfitting and potentially improving generalization to new data.</a:t>
            </a:r>
          </a:p>
          <a:p>
            <a:endParaRPr lang="en-US" dirty="0"/>
          </a:p>
        </p:txBody>
      </p:sp>
    </p:spTree>
    <p:extLst>
      <p:ext uri="{BB962C8B-B14F-4D97-AF65-F5344CB8AC3E}">
        <p14:creationId xmlns:p14="http://schemas.microsoft.com/office/powerpoint/2010/main" val="274519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2922-8A08-4F15-8568-D90434AFF9A4}"/>
              </a:ext>
            </a:extLst>
          </p:cNvPr>
          <p:cNvSpPr>
            <a:spLocks noGrp="1"/>
          </p:cNvSpPr>
          <p:nvPr>
            <p:ph type="title"/>
          </p:nvPr>
        </p:nvSpPr>
        <p:spPr/>
        <p:txBody>
          <a:bodyPr/>
          <a:lstStyle/>
          <a:p>
            <a:r>
              <a:rPr lang="en-US" dirty="0"/>
              <a:t>Lasso Regression</a:t>
            </a:r>
          </a:p>
        </p:txBody>
      </p:sp>
      <p:sp>
        <p:nvSpPr>
          <p:cNvPr id="3" name="Content Placeholder 2">
            <a:extLst>
              <a:ext uri="{FF2B5EF4-FFF2-40B4-BE49-F238E27FC236}">
                <a16:creationId xmlns:a16="http://schemas.microsoft.com/office/drawing/2014/main" id="{BC352094-0A58-4D90-9B61-CAE0A077BEFE}"/>
              </a:ext>
            </a:extLst>
          </p:cNvPr>
          <p:cNvSpPr>
            <a:spLocks noGrp="1"/>
          </p:cNvSpPr>
          <p:nvPr>
            <p:ph idx="1"/>
          </p:nvPr>
        </p:nvSpPr>
        <p:spPr>
          <a:xfrm>
            <a:off x="483720" y="1625884"/>
            <a:ext cx="8176559" cy="2952695"/>
          </a:xfrm>
        </p:spPr>
        <p:txBody>
          <a:bodyPr/>
          <a:lstStyle/>
          <a:p>
            <a:r>
              <a:rPr lang="en-US" dirty="0"/>
              <a:t>Like linear regression, Lasso assumes a linear relationship between predictors and the response variable. It does not naturally capture nonlinear relationships unless you add polynomial or interaction terms manually.</a:t>
            </a:r>
          </a:p>
          <a:p>
            <a:endParaRPr lang="en-US" dirty="0"/>
          </a:p>
          <a:p>
            <a:r>
              <a:rPr lang="en-US" dirty="0"/>
              <a:t>Finding the optimal lambda (regularization parameter) can be computationally intensive, often requiring cross-validation or other tuning methods.</a:t>
            </a:r>
          </a:p>
        </p:txBody>
      </p:sp>
    </p:spTree>
    <p:extLst>
      <p:ext uri="{BB962C8B-B14F-4D97-AF65-F5344CB8AC3E}">
        <p14:creationId xmlns:p14="http://schemas.microsoft.com/office/powerpoint/2010/main" val="217069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2C59-77BF-4BB8-B089-825086BE8944}"/>
              </a:ext>
            </a:extLst>
          </p:cNvPr>
          <p:cNvSpPr>
            <a:spLocks noGrp="1"/>
          </p:cNvSpPr>
          <p:nvPr>
            <p:ph type="title"/>
          </p:nvPr>
        </p:nvSpPr>
        <p:spPr/>
        <p:txBody>
          <a:bodyPr/>
          <a:lstStyle/>
          <a:p>
            <a:r>
              <a:rPr lang="en-US" dirty="0"/>
              <a:t>Pros and Cons</a:t>
            </a:r>
          </a:p>
        </p:txBody>
      </p:sp>
      <p:pic>
        <p:nvPicPr>
          <p:cNvPr id="5" name="Content Placeholder 4">
            <a:extLst>
              <a:ext uri="{FF2B5EF4-FFF2-40B4-BE49-F238E27FC236}">
                <a16:creationId xmlns:a16="http://schemas.microsoft.com/office/drawing/2014/main" id="{07C0CF9F-FB78-496C-BBB0-3D888D1961D8}"/>
              </a:ext>
            </a:extLst>
          </p:cNvPr>
          <p:cNvPicPr>
            <a:picLocks noGrp="1" noChangeAspect="1"/>
          </p:cNvPicPr>
          <p:nvPr>
            <p:ph idx="1"/>
          </p:nvPr>
        </p:nvPicPr>
        <p:blipFill>
          <a:blip r:embed="rId2"/>
          <a:stretch>
            <a:fillRect/>
          </a:stretch>
        </p:blipFill>
        <p:spPr>
          <a:xfrm>
            <a:off x="1676400" y="1581150"/>
            <a:ext cx="5150732" cy="3505200"/>
          </a:xfrm>
        </p:spPr>
      </p:pic>
    </p:spTree>
    <p:extLst>
      <p:ext uri="{BB962C8B-B14F-4D97-AF65-F5344CB8AC3E}">
        <p14:creationId xmlns:p14="http://schemas.microsoft.com/office/powerpoint/2010/main" val="2242333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93"/>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4196</TotalTime>
  <Words>1129</Words>
  <Application>Microsoft Office PowerPoint</Application>
  <PresentationFormat>On-screen Show (16:9)</PresentationFormat>
  <Paragraphs>127</Paragraphs>
  <Slides>27</Slides>
  <Notes>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Times New Roman</vt:lpstr>
      <vt:lpstr>Trebuchet MS</vt:lpstr>
      <vt:lpstr>Wingdings</vt:lpstr>
      <vt:lpstr>1_Lecture</vt:lpstr>
      <vt:lpstr>2_Office Theme</vt:lpstr>
      <vt:lpstr>3_Office Theme</vt:lpstr>
      <vt:lpstr>Berlin</vt:lpstr>
      <vt:lpstr>Regression Types </vt:lpstr>
      <vt:lpstr>Polynomial Regression</vt:lpstr>
      <vt:lpstr>Pros and Cons</vt:lpstr>
      <vt:lpstr>PowerPoint Presentation</vt:lpstr>
      <vt:lpstr>PowerPoint Presentation</vt:lpstr>
      <vt:lpstr>Lasso Regression</vt:lpstr>
      <vt:lpstr>Lasso Regression</vt:lpstr>
      <vt:lpstr>Lasso Regression</vt:lpstr>
      <vt:lpstr>Pros and Cons</vt:lpstr>
      <vt:lpstr>Ridge Regression</vt:lpstr>
      <vt:lpstr>Pros and Cons</vt:lpstr>
      <vt:lpstr>Example</vt:lpstr>
      <vt:lpstr>Gradient Descent Limitations</vt:lpstr>
      <vt:lpstr>GD Variants </vt:lpstr>
      <vt:lpstr>GD Variants</vt:lpstr>
      <vt:lpstr>Momentum-based Gradient Descent</vt:lpstr>
      <vt:lpstr>Pros and Cons</vt:lpstr>
      <vt:lpstr>Example:</vt:lpstr>
      <vt:lpstr>PowerPoint Presentation</vt:lpstr>
      <vt:lpstr>PowerPoint Presentation</vt:lpstr>
      <vt:lpstr>Nesterov Accelerated Gradient (NAG)</vt:lpstr>
      <vt:lpstr>AdaGrad (Adaptive Gradient Algorithm)</vt:lpstr>
      <vt:lpstr>AdaGrad (Pros and Cons)</vt:lpstr>
      <vt:lpstr>RMSprop(Root Mean Square Propagation)</vt:lpstr>
      <vt:lpstr>RMSProp (Pros and Cons)</vt:lpstr>
      <vt:lpstr>Adam (Adaptive Moment Estimation)</vt:lpstr>
      <vt:lpstr>Adam (Pros and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maimoona.akram@outlook.com</cp:lastModifiedBy>
  <cp:revision>334</cp:revision>
  <dcterms:created xsi:type="dcterms:W3CDTF">2010-07-08T21:59:02Z</dcterms:created>
  <dcterms:modified xsi:type="dcterms:W3CDTF">2024-11-13T17:34:18Z</dcterms:modified>
</cp:coreProperties>
</file>