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7" r:id="rId2"/>
    <p:sldId id="257" r:id="rId3"/>
    <p:sldId id="268" r:id="rId4"/>
    <p:sldId id="270" r:id="rId5"/>
    <p:sldId id="269" r:id="rId6"/>
    <p:sldId id="258" r:id="rId7"/>
    <p:sldId id="271" r:id="rId8"/>
    <p:sldId id="261" r:id="rId9"/>
    <p:sldId id="262" r:id="rId10"/>
    <p:sldId id="263" r:id="rId11"/>
    <p:sldId id="272" r:id="rId12"/>
    <p:sldId id="273" r:id="rId13"/>
    <p:sldId id="264" r:id="rId14"/>
    <p:sldId id="265" r:id="rId15"/>
    <p:sldId id="266" r:id="rId16"/>
    <p:sldId id="275" r:id="rId17"/>
    <p:sldId id="277" r:id="rId18"/>
    <p:sldId id="278" r:id="rId19"/>
    <p:sldId id="279" r:id="rId20"/>
    <p:sldId id="280" r:id="rId21"/>
    <p:sldId id="281" r:id="rId22"/>
    <p:sldId id="282" r:id="rId23"/>
    <p:sldId id="283" r:id="rId24"/>
    <p:sldId id="289" r:id="rId25"/>
    <p:sldId id="292" r:id="rId26"/>
    <p:sldId id="290" r:id="rId27"/>
    <p:sldId id="291" r:id="rId28"/>
    <p:sldId id="295" r:id="rId29"/>
    <p:sldId id="296" r:id="rId30"/>
    <p:sldId id="284" r:id="rId31"/>
    <p:sldId id="293" r:id="rId32"/>
    <p:sldId id="294" r:id="rId33"/>
    <p:sldId id="2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52AEB-A0AF-48B6-943E-B2C9C303059D}"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C13D-97F5-43EF-9F70-88851BB01265}" type="slidenum">
              <a:rPr lang="en-US" smtClean="0"/>
              <a:t>‹#›</a:t>
            </a:fld>
            <a:endParaRPr lang="en-US"/>
          </a:p>
        </p:txBody>
      </p:sp>
    </p:spTree>
    <p:extLst>
      <p:ext uri="{BB962C8B-B14F-4D97-AF65-F5344CB8AC3E}">
        <p14:creationId xmlns:p14="http://schemas.microsoft.com/office/powerpoint/2010/main" val="357400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4C13D-97F5-43EF-9F70-88851BB01265}" type="slidenum">
              <a:rPr lang="en-US" smtClean="0"/>
              <a:t>3</a:t>
            </a:fld>
            <a:endParaRPr lang="en-US"/>
          </a:p>
        </p:txBody>
      </p:sp>
    </p:spTree>
    <p:extLst>
      <p:ext uri="{BB962C8B-B14F-4D97-AF65-F5344CB8AC3E}">
        <p14:creationId xmlns:p14="http://schemas.microsoft.com/office/powerpoint/2010/main" val="158175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4C13D-97F5-43EF-9F70-88851BB01265}" type="slidenum">
              <a:rPr lang="en-US" smtClean="0"/>
              <a:t>4</a:t>
            </a:fld>
            <a:endParaRPr lang="en-US"/>
          </a:p>
        </p:txBody>
      </p:sp>
    </p:spTree>
    <p:extLst>
      <p:ext uri="{BB962C8B-B14F-4D97-AF65-F5344CB8AC3E}">
        <p14:creationId xmlns:p14="http://schemas.microsoft.com/office/powerpoint/2010/main" val="219600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4C13D-97F5-43EF-9F70-88851BB01265}" type="slidenum">
              <a:rPr lang="en-US" smtClean="0"/>
              <a:t>10</a:t>
            </a:fld>
            <a:endParaRPr lang="en-US"/>
          </a:p>
        </p:txBody>
      </p:sp>
    </p:spTree>
    <p:extLst>
      <p:ext uri="{BB962C8B-B14F-4D97-AF65-F5344CB8AC3E}">
        <p14:creationId xmlns:p14="http://schemas.microsoft.com/office/powerpoint/2010/main" val="297894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4C13D-97F5-43EF-9F70-88851BB01265}" type="slidenum">
              <a:rPr lang="en-US" smtClean="0"/>
              <a:t>11</a:t>
            </a:fld>
            <a:endParaRPr lang="en-US"/>
          </a:p>
        </p:txBody>
      </p:sp>
    </p:spTree>
    <p:extLst>
      <p:ext uri="{BB962C8B-B14F-4D97-AF65-F5344CB8AC3E}">
        <p14:creationId xmlns:p14="http://schemas.microsoft.com/office/powerpoint/2010/main" val="8935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84C13D-97F5-43EF-9F70-88851BB01265}" type="slidenum">
              <a:rPr lang="en-US" smtClean="0"/>
              <a:t>12</a:t>
            </a:fld>
            <a:endParaRPr lang="en-US"/>
          </a:p>
        </p:txBody>
      </p:sp>
    </p:spTree>
    <p:extLst>
      <p:ext uri="{BB962C8B-B14F-4D97-AF65-F5344CB8AC3E}">
        <p14:creationId xmlns:p14="http://schemas.microsoft.com/office/powerpoint/2010/main" val="1617085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parameters = filter size (row x col) x no. of current input channels x no. of filters + biases(equal to no. of filters)</a:t>
            </a:r>
          </a:p>
          <a:p>
            <a:r>
              <a:rPr lang="en-US" dirty="0"/>
              <a:t>You cannot change the number of filters in the pooling layer directly because it does not have trainable parameters or filters like a convolutional layer.</a:t>
            </a:r>
          </a:p>
        </p:txBody>
      </p:sp>
      <p:sp>
        <p:nvSpPr>
          <p:cNvPr id="4" name="Slide Number Placeholder 3"/>
          <p:cNvSpPr>
            <a:spLocks noGrp="1"/>
          </p:cNvSpPr>
          <p:nvPr>
            <p:ph type="sldNum" sz="quarter" idx="5"/>
          </p:nvPr>
        </p:nvSpPr>
        <p:spPr/>
        <p:txBody>
          <a:bodyPr/>
          <a:lstStyle/>
          <a:p>
            <a:fld id="{1184C13D-97F5-43EF-9F70-88851BB01265}" type="slidenum">
              <a:rPr lang="en-US" smtClean="0"/>
              <a:t>30</a:t>
            </a:fld>
            <a:endParaRPr lang="en-US"/>
          </a:p>
        </p:txBody>
      </p:sp>
    </p:spTree>
    <p:extLst>
      <p:ext uri="{BB962C8B-B14F-4D97-AF65-F5344CB8AC3E}">
        <p14:creationId xmlns:p14="http://schemas.microsoft.com/office/powerpoint/2010/main" val="2096281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046C7-5071-4F3B-883B-CDF2F6AF38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15083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3249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107317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57F4A7C-4FD9-4802-AD0E-84B6A892B70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4129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25722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D046C7-5071-4F3B-883B-CDF2F6AF38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828866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D046C7-5071-4F3B-883B-CDF2F6AF38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178701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046C7-5071-4F3B-883B-CDF2F6AF38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3671803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FD046C7-5071-4F3B-883B-CDF2F6AF384F}" type="datetimeFigureOut">
              <a:rPr lang="en-US" smtClean="0"/>
              <a:t>11/25/2024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57F4A7C-4FD9-4802-AD0E-84B6A892B70C}" type="slidenum">
              <a:rPr lang="en-US" smtClean="0"/>
              <a:t>‹#›</a:t>
            </a:fld>
            <a:endParaRPr lang="en-US"/>
          </a:p>
        </p:txBody>
      </p:sp>
    </p:spTree>
    <p:extLst>
      <p:ext uri="{BB962C8B-B14F-4D97-AF65-F5344CB8AC3E}">
        <p14:creationId xmlns:p14="http://schemas.microsoft.com/office/powerpoint/2010/main" val="259622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046C7-5071-4F3B-883B-CDF2F6AF38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323841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046C7-5071-4F3B-883B-CDF2F6AF384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378646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65714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046C7-5071-4F3B-883B-CDF2F6AF384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384857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D046C7-5071-4F3B-883B-CDF2F6AF384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5388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FD046C7-5071-4F3B-883B-CDF2F6AF384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62401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2052335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D046C7-5071-4F3B-883B-CDF2F6AF384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7F4A7C-4FD9-4802-AD0E-84B6A892B70C}" type="slidenum">
              <a:rPr lang="en-US" smtClean="0"/>
              <a:t>‹#›</a:t>
            </a:fld>
            <a:endParaRPr lang="en-US"/>
          </a:p>
        </p:txBody>
      </p:sp>
    </p:spTree>
    <p:extLst>
      <p:ext uri="{BB962C8B-B14F-4D97-AF65-F5344CB8AC3E}">
        <p14:creationId xmlns:p14="http://schemas.microsoft.com/office/powerpoint/2010/main" val="424788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D046C7-5071-4F3B-883B-CDF2F6AF384F}" type="datetimeFigureOut">
              <a:rPr lang="en-US" smtClean="0"/>
              <a:t>11/25/2024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57F4A7C-4FD9-4802-AD0E-84B6A892B70C}" type="slidenum">
              <a:rPr lang="en-US" smtClean="0"/>
              <a:t>‹#›</a:t>
            </a:fld>
            <a:endParaRPr lang="en-US"/>
          </a:p>
        </p:txBody>
      </p:sp>
    </p:spTree>
    <p:extLst>
      <p:ext uri="{BB962C8B-B14F-4D97-AF65-F5344CB8AC3E}">
        <p14:creationId xmlns:p14="http://schemas.microsoft.com/office/powerpoint/2010/main" val="1299041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s231n.github.io/convolutional-net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319F-014A-493B-B6D6-B102C07F7479}"/>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B773AA0C-EA97-4C5B-A609-22B0B7435FBB}"/>
              </a:ext>
            </a:extLst>
          </p:cNvPr>
          <p:cNvSpPr>
            <a:spLocks noGrp="1"/>
          </p:cNvSpPr>
          <p:nvPr>
            <p:ph idx="1"/>
          </p:nvPr>
        </p:nvSpPr>
        <p:spPr>
          <a:xfrm>
            <a:off x="680321" y="2336873"/>
            <a:ext cx="10521079" cy="4035352"/>
          </a:xfrm>
        </p:spPr>
        <p:txBody>
          <a:bodyPr>
            <a:normAutofit lnSpcReduction="10000"/>
          </a:bodyPr>
          <a:lstStyle/>
          <a:p>
            <a:r>
              <a:rPr lang="en-US" dirty="0"/>
              <a:t>It is a statistical technique used in machine learning to evaluate the performance of a model and reduce the risk of overfitting. </a:t>
            </a:r>
          </a:p>
          <a:p>
            <a:endParaRPr lang="en-US" dirty="0"/>
          </a:p>
          <a:p>
            <a:r>
              <a:rPr lang="en-US" dirty="0"/>
              <a:t>It helps ensure the model generalizes well to unseen data. </a:t>
            </a:r>
          </a:p>
          <a:p>
            <a:endParaRPr lang="en-US" dirty="0"/>
          </a:p>
          <a:p>
            <a:r>
              <a:rPr lang="en-US" dirty="0"/>
              <a:t>The idea is to partition the dataset into subsets, train the model on some subsets, and validate it on the others.</a:t>
            </a:r>
          </a:p>
          <a:p>
            <a:endParaRPr lang="en-US" dirty="0"/>
          </a:p>
          <a:p>
            <a:r>
              <a:rPr lang="en-US" dirty="0"/>
              <a:t> The process is repeated multiple times to obtain a robust estimate of the model's performance.</a:t>
            </a:r>
          </a:p>
        </p:txBody>
      </p:sp>
    </p:spTree>
    <p:extLst>
      <p:ext uri="{BB962C8B-B14F-4D97-AF65-F5344CB8AC3E}">
        <p14:creationId xmlns:p14="http://schemas.microsoft.com/office/powerpoint/2010/main" val="78371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01D-BD38-4A0F-AA21-BD10311C7FF1}"/>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3FCC268D-49D7-4ACB-8803-B3C5F5358A0A}"/>
              </a:ext>
            </a:extLst>
          </p:cNvPr>
          <p:cNvSpPr>
            <a:spLocks noGrp="1"/>
          </p:cNvSpPr>
          <p:nvPr>
            <p:ph idx="1"/>
          </p:nvPr>
        </p:nvSpPr>
        <p:spPr>
          <a:xfrm>
            <a:off x="680321" y="2097742"/>
            <a:ext cx="10677961" cy="4249270"/>
          </a:xfrm>
        </p:spPr>
        <p:txBody>
          <a:bodyPr>
            <a:normAutofit fontScale="92500" lnSpcReduction="20000"/>
          </a:bodyPr>
          <a:lstStyle/>
          <a:p>
            <a:r>
              <a:rPr lang="en-US" sz="2200" dirty="0"/>
              <a:t>Activation functions are essential components of neural networks.</a:t>
            </a:r>
          </a:p>
          <a:p>
            <a:r>
              <a:rPr lang="en-US" sz="2200" dirty="0"/>
              <a:t> They introduce non-linearity into the model, enabling it to learn complex patterns. </a:t>
            </a:r>
          </a:p>
          <a:p>
            <a:r>
              <a:rPr lang="en-US" sz="2200" dirty="0"/>
              <a:t>Without non-linear activation functions, a neural network would simply be a linear regression model, regardless of how many layers it had.</a:t>
            </a:r>
          </a:p>
          <a:p>
            <a:r>
              <a:rPr lang="en-US" dirty="0"/>
              <a:t> 1. </a:t>
            </a:r>
            <a:r>
              <a:rPr lang="en-US" b="1" dirty="0"/>
              <a:t>Sigmoid (Logistic Function)</a:t>
            </a:r>
          </a:p>
          <a:p>
            <a:endParaRPr lang="en-US" b="1" dirty="0"/>
          </a:p>
          <a:p>
            <a:endParaRPr lang="en-US" b="1" dirty="0"/>
          </a:p>
          <a:p>
            <a:pPr lvl="1"/>
            <a:r>
              <a:rPr lang="en-US" b="1" dirty="0"/>
              <a:t>Pros:</a:t>
            </a:r>
            <a:endParaRPr lang="en-US" dirty="0"/>
          </a:p>
          <a:p>
            <a:pPr lvl="2"/>
            <a:r>
              <a:rPr lang="en-US" dirty="0"/>
              <a:t>Smooth gradient, making it easy to optimize using gradient-based optimization algorithms.</a:t>
            </a:r>
          </a:p>
          <a:p>
            <a:pPr lvl="2"/>
            <a:r>
              <a:rPr lang="en-US" dirty="0"/>
              <a:t>Outputs values between 0 and 1, useful for binary classification problems.</a:t>
            </a:r>
          </a:p>
          <a:p>
            <a:pPr lvl="1"/>
            <a:r>
              <a:rPr lang="en-US" b="1" dirty="0"/>
              <a:t>Cons:</a:t>
            </a:r>
            <a:endParaRPr lang="en-US" dirty="0"/>
          </a:p>
          <a:p>
            <a:pPr lvl="2"/>
            <a:r>
              <a:rPr lang="en-US" b="1" dirty="0"/>
              <a:t>Vanishing gradient problem</a:t>
            </a:r>
            <a:r>
              <a:rPr lang="en-US" dirty="0"/>
              <a:t>: When the input values are large or small, the gradients become extremely small, leading to slow or stagnant learning.</a:t>
            </a:r>
          </a:p>
          <a:p>
            <a:pPr lvl="2"/>
            <a:r>
              <a:rPr lang="en-US" dirty="0"/>
              <a:t>Not suitable for multi-class classification without modifications.</a:t>
            </a:r>
          </a:p>
          <a:p>
            <a:endParaRPr lang="en-US" dirty="0"/>
          </a:p>
        </p:txBody>
      </p:sp>
      <p:pic>
        <p:nvPicPr>
          <p:cNvPr id="5" name="Picture 4">
            <a:extLst>
              <a:ext uri="{FF2B5EF4-FFF2-40B4-BE49-F238E27FC236}">
                <a16:creationId xmlns:a16="http://schemas.microsoft.com/office/drawing/2014/main" id="{F25F608D-6431-42E3-983C-D6C35E4D8ADE}"/>
              </a:ext>
            </a:extLst>
          </p:cNvPr>
          <p:cNvPicPr>
            <a:picLocks noChangeAspect="1"/>
          </p:cNvPicPr>
          <p:nvPr/>
        </p:nvPicPr>
        <p:blipFill>
          <a:blip r:embed="rId3"/>
          <a:stretch>
            <a:fillRect/>
          </a:stretch>
        </p:blipFill>
        <p:spPr>
          <a:xfrm>
            <a:off x="4993214" y="3671836"/>
            <a:ext cx="1829055" cy="733527"/>
          </a:xfrm>
          <a:prstGeom prst="rect">
            <a:avLst/>
          </a:prstGeom>
        </p:spPr>
      </p:pic>
    </p:spTree>
    <p:extLst>
      <p:ext uri="{BB962C8B-B14F-4D97-AF65-F5344CB8AC3E}">
        <p14:creationId xmlns:p14="http://schemas.microsoft.com/office/powerpoint/2010/main" val="197026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01D-BD38-4A0F-AA21-BD10311C7FF1}"/>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3FCC268D-49D7-4ACB-8803-B3C5F5358A0A}"/>
              </a:ext>
            </a:extLst>
          </p:cNvPr>
          <p:cNvSpPr>
            <a:spLocks noGrp="1"/>
          </p:cNvSpPr>
          <p:nvPr>
            <p:ph idx="1"/>
          </p:nvPr>
        </p:nvSpPr>
        <p:spPr>
          <a:xfrm>
            <a:off x="680321" y="2097742"/>
            <a:ext cx="10677961" cy="4249270"/>
          </a:xfrm>
        </p:spPr>
        <p:txBody>
          <a:bodyPr>
            <a:normAutofit/>
          </a:bodyPr>
          <a:lstStyle/>
          <a:p>
            <a:r>
              <a:rPr lang="en-US" dirty="0"/>
              <a:t>2. </a:t>
            </a:r>
            <a:r>
              <a:rPr lang="en-US" b="1" dirty="0"/>
              <a:t>Hyperbolic Tangent (tanh)</a:t>
            </a:r>
          </a:p>
          <a:p>
            <a:endParaRPr lang="en-US" b="1" dirty="0"/>
          </a:p>
          <a:p>
            <a:endParaRPr lang="en-US" b="1" dirty="0"/>
          </a:p>
          <a:p>
            <a:r>
              <a:rPr lang="en-US" b="1" dirty="0"/>
              <a:t>Pros:</a:t>
            </a:r>
            <a:endParaRPr lang="en-US" dirty="0"/>
          </a:p>
          <a:p>
            <a:pPr lvl="1"/>
            <a:r>
              <a:rPr lang="en-US" dirty="0"/>
              <a:t>Outputs range from -1 to 1, which is centered around zero, helping with faster convergence.</a:t>
            </a:r>
          </a:p>
          <a:p>
            <a:r>
              <a:rPr lang="en-US" b="1" dirty="0"/>
              <a:t>Cons:</a:t>
            </a:r>
            <a:endParaRPr lang="en-US" dirty="0"/>
          </a:p>
          <a:p>
            <a:pPr lvl="1"/>
            <a:r>
              <a:rPr lang="en-US" b="1" dirty="0"/>
              <a:t>Vanishing gradient problem</a:t>
            </a:r>
            <a:r>
              <a:rPr lang="en-US" dirty="0"/>
              <a:t>: Still suffers from vanishing gradients for large or small input values.</a:t>
            </a:r>
          </a:p>
          <a:p>
            <a:pPr lvl="1"/>
            <a:r>
              <a:rPr lang="en-US" dirty="0"/>
              <a:t>Can saturate for extreme values, leading to slow convergence.</a:t>
            </a:r>
          </a:p>
          <a:p>
            <a:endParaRPr lang="en-US" dirty="0"/>
          </a:p>
        </p:txBody>
      </p:sp>
      <p:pic>
        <p:nvPicPr>
          <p:cNvPr id="6" name="Picture 5">
            <a:extLst>
              <a:ext uri="{FF2B5EF4-FFF2-40B4-BE49-F238E27FC236}">
                <a16:creationId xmlns:a16="http://schemas.microsoft.com/office/drawing/2014/main" id="{5AB9A511-E70C-4E12-ABCB-7AD6818F2EA9}"/>
              </a:ext>
            </a:extLst>
          </p:cNvPr>
          <p:cNvPicPr>
            <a:picLocks noChangeAspect="1"/>
          </p:cNvPicPr>
          <p:nvPr/>
        </p:nvPicPr>
        <p:blipFill>
          <a:blip r:embed="rId3"/>
          <a:stretch>
            <a:fillRect/>
          </a:stretch>
        </p:blipFill>
        <p:spPr>
          <a:xfrm>
            <a:off x="4470431" y="2508670"/>
            <a:ext cx="2229161" cy="657317"/>
          </a:xfrm>
          <a:prstGeom prst="rect">
            <a:avLst/>
          </a:prstGeom>
        </p:spPr>
      </p:pic>
    </p:spTree>
    <p:extLst>
      <p:ext uri="{BB962C8B-B14F-4D97-AF65-F5344CB8AC3E}">
        <p14:creationId xmlns:p14="http://schemas.microsoft.com/office/powerpoint/2010/main" val="385695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A01D-BD38-4A0F-AA21-BD10311C7FF1}"/>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3FCC268D-49D7-4ACB-8803-B3C5F5358A0A}"/>
              </a:ext>
            </a:extLst>
          </p:cNvPr>
          <p:cNvSpPr>
            <a:spLocks noGrp="1"/>
          </p:cNvSpPr>
          <p:nvPr>
            <p:ph idx="1"/>
          </p:nvPr>
        </p:nvSpPr>
        <p:spPr>
          <a:xfrm>
            <a:off x="680321" y="2097741"/>
            <a:ext cx="10767608" cy="4437529"/>
          </a:xfrm>
        </p:spPr>
        <p:txBody>
          <a:bodyPr>
            <a:normAutofit lnSpcReduction="10000"/>
          </a:bodyPr>
          <a:lstStyle/>
          <a:p>
            <a:r>
              <a:rPr lang="en-US" b="1" dirty="0"/>
              <a:t>3. </a:t>
            </a:r>
            <a:r>
              <a:rPr lang="en-US" b="1" dirty="0" err="1"/>
              <a:t>ReLU</a:t>
            </a:r>
            <a:r>
              <a:rPr lang="en-US" b="1" dirty="0"/>
              <a:t> (Rectified Linear Unit)</a:t>
            </a:r>
          </a:p>
          <a:p>
            <a:endParaRPr lang="en-US" b="1" dirty="0"/>
          </a:p>
          <a:p>
            <a:endParaRPr lang="en-US" b="1" dirty="0"/>
          </a:p>
          <a:p>
            <a:pPr lvl="1"/>
            <a:r>
              <a:rPr lang="en-US" b="1" dirty="0"/>
              <a:t>Pros:</a:t>
            </a:r>
            <a:endParaRPr lang="en-US" dirty="0"/>
          </a:p>
          <a:p>
            <a:pPr lvl="2"/>
            <a:r>
              <a:rPr lang="en-US" b="1" dirty="0"/>
              <a:t>Computationally efficient</a:t>
            </a:r>
            <a:r>
              <a:rPr lang="en-US" dirty="0"/>
              <a:t>: Only requires a simple comparison to zero, leading to faster computation.</a:t>
            </a:r>
          </a:p>
          <a:p>
            <a:pPr lvl="2"/>
            <a:r>
              <a:rPr lang="en-US" dirty="0"/>
              <a:t>Does not suffer from vanishing gradients for positive input values, enabling better convergence.</a:t>
            </a:r>
          </a:p>
          <a:p>
            <a:pPr lvl="2"/>
            <a:r>
              <a:rPr lang="en-US" dirty="0"/>
              <a:t>Introduces sparsity by setting negative values to zero.</a:t>
            </a:r>
          </a:p>
          <a:p>
            <a:pPr lvl="1"/>
            <a:r>
              <a:rPr lang="en-US" b="1" dirty="0"/>
              <a:t>Cons:</a:t>
            </a:r>
            <a:endParaRPr lang="en-US" dirty="0"/>
          </a:p>
          <a:p>
            <a:pPr lvl="2"/>
            <a:r>
              <a:rPr lang="en-US" b="1" dirty="0"/>
              <a:t>Dying </a:t>
            </a:r>
            <a:r>
              <a:rPr lang="en-US" b="1" dirty="0" err="1"/>
              <a:t>ReLU</a:t>
            </a:r>
            <a:r>
              <a:rPr lang="en-US" b="1" dirty="0"/>
              <a:t> problem</a:t>
            </a:r>
            <a:r>
              <a:rPr lang="en-US" dirty="0"/>
              <a:t>: Neurons can sometimes get stuck during training, always outputting zero if they enter the negative region and never update.</a:t>
            </a:r>
          </a:p>
          <a:p>
            <a:pPr lvl="2"/>
            <a:r>
              <a:rPr lang="en-US" dirty="0"/>
              <a:t>Can lead to unbalanced activation in deep networks, though variants like Leaky </a:t>
            </a:r>
            <a:r>
              <a:rPr lang="en-US" dirty="0" err="1"/>
              <a:t>ReLU</a:t>
            </a:r>
            <a:r>
              <a:rPr lang="en-US" dirty="0"/>
              <a:t> and Parametric </a:t>
            </a:r>
            <a:r>
              <a:rPr lang="en-US" dirty="0" err="1"/>
              <a:t>ReLU</a:t>
            </a:r>
            <a:r>
              <a:rPr lang="en-US" dirty="0"/>
              <a:t> (</a:t>
            </a:r>
            <a:r>
              <a:rPr lang="en-US" dirty="0" err="1"/>
              <a:t>PReLU</a:t>
            </a:r>
            <a:r>
              <a:rPr lang="en-US" dirty="0"/>
              <a:t>) address this.</a:t>
            </a:r>
          </a:p>
          <a:p>
            <a:endParaRPr lang="en-US" b="1" dirty="0"/>
          </a:p>
          <a:p>
            <a:endParaRPr lang="en-US" dirty="0"/>
          </a:p>
        </p:txBody>
      </p:sp>
      <p:pic>
        <p:nvPicPr>
          <p:cNvPr id="6" name="Picture 5">
            <a:extLst>
              <a:ext uri="{FF2B5EF4-FFF2-40B4-BE49-F238E27FC236}">
                <a16:creationId xmlns:a16="http://schemas.microsoft.com/office/drawing/2014/main" id="{C694A363-A0AC-4B31-8C61-E65CAC1EC17F}"/>
              </a:ext>
            </a:extLst>
          </p:cNvPr>
          <p:cNvPicPr>
            <a:picLocks noChangeAspect="1"/>
          </p:cNvPicPr>
          <p:nvPr/>
        </p:nvPicPr>
        <p:blipFill>
          <a:blip r:embed="rId3"/>
          <a:stretch>
            <a:fillRect/>
          </a:stretch>
        </p:blipFill>
        <p:spPr>
          <a:xfrm>
            <a:off x="4696212" y="2594969"/>
            <a:ext cx="2476846" cy="466790"/>
          </a:xfrm>
          <a:prstGeom prst="rect">
            <a:avLst/>
          </a:prstGeom>
        </p:spPr>
      </p:pic>
    </p:spTree>
    <p:extLst>
      <p:ext uri="{BB962C8B-B14F-4D97-AF65-F5344CB8AC3E}">
        <p14:creationId xmlns:p14="http://schemas.microsoft.com/office/powerpoint/2010/main" val="296005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AACC-A7E5-48CA-813B-A199E71B8ABE}"/>
              </a:ext>
            </a:extLst>
          </p:cNvPr>
          <p:cNvSpPr>
            <a:spLocks noGrp="1"/>
          </p:cNvSpPr>
          <p:nvPr>
            <p:ph type="title"/>
          </p:nvPr>
        </p:nvSpPr>
        <p:spPr/>
        <p:txBody>
          <a:bodyPr/>
          <a:lstStyle/>
          <a:p>
            <a:r>
              <a:rPr lang="en-US" dirty="0"/>
              <a:t>Activations Functions</a:t>
            </a:r>
          </a:p>
        </p:txBody>
      </p:sp>
      <p:sp>
        <p:nvSpPr>
          <p:cNvPr id="3" name="Content Placeholder 2">
            <a:extLst>
              <a:ext uri="{FF2B5EF4-FFF2-40B4-BE49-F238E27FC236}">
                <a16:creationId xmlns:a16="http://schemas.microsoft.com/office/drawing/2014/main" id="{1981AB2C-AB58-4319-81C2-F2F45A3D25FE}"/>
              </a:ext>
            </a:extLst>
          </p:cNvPr>
          <p:cNvSpPr>
            <a:spLocks noGrp="1"/>
          </p:cNvSpPr>
          <p:nvPr>
            <p:ph idx="1"/>
          </p:nvPr>
        </p:nvSpPr>
        <p:spPr>
          <a:xfrm>
            <a:off x="474133" y="2220330"/>
            <a:ext cx="10982761" cy="4225293"/>
          </a:xfrm>
        </p:spPr>
        <p:txBody>
          <a:bodyPr>
            <a:normAutofit/>
          </a:bodyPr>
          <a:lstStyle/>
          <a:p>
            <a:r>
              <a:rPr lang="en-US" dirty="0"/>
              <a:t>4. </a:t>
            </a:r>
            <a:r>
              <a:rPr lang="en-US" b="1" dirty="0"/>
              <a:t>Leaky </a:t>
            </a:r>
            <a:r>
              <a:rPr lang="en-US" b="1" dirty="0" err="1"/>
              <a:t>ReLU</a:t>
            </a:r>
            <a:endParaRPr lang="en-US" b="1" dirty="0"/>
          </a:p>
          <a:p>
            <a:endParaRPr lang="en-US" b="1" dirty="0"/>
          </a:p>
          <a:p>
            <a:endParaRPr lang="en-US" b="1" dirty="0"/>
          </a:p>
          <a:p>
            <a:pPr lvl="1"/>
            <a:r>
              <a:rPr lang="en-US" b="1" dirty="0"/>
              <a:t>Pros:</a:t>
            </a:r>
            <a:endParaRPr lang="en-US" dirty="0"/>
          </a:p>
          <a:p>
            <a:pPr lvl="2"/>
            <a:r>
              <a:rPr lang="en-US" dirty="0"/>
              <a:t>Addresses the dying </a:t>
            </a:r>
            <a:r>
              <a:rPr lang="en-US" dirty="0" err="1"/>
              <a:t>ReLU</a:t>
            </a:r>
            <a:r>
              <a:rPr lang="en-US" dirty="0"/>
              <a:t> problem by allowing a small, non-zero gradient when the input is negative.</a:t>
            </a:r>
          </a:p>
          <a:p>
            <a:pPr lvl="2"/>
            <a:r>
              <a:rPr lang="en-US" dirty="0"/>
              <a:t>Still computationally efficient, like </a:t>
            </a:r>
            <a:r>
              <a:rPr lang="en-US" dirty="0" err="1"/>
              <a:t>ReLU</a:t>
            </a:r>
            <a:r>
              <a:rPr lang="en-US" dirty="0"/>
              <a:t>.</a:t>
            </a:r>
          </a:p>
          <a:p>
            <a:pPr lvl="1"/>
            <a:r>
              <a:rPr lang="en-US" b="1" dirty="0"/>
              <a:t>Cons:</a:t>
            </a:r>
            <a:endParaRPr lang="en-US" dirty="0"/>
          </a:p>
          <a:p>
            <a:pPr lvl="2"/>
            <a:r>
              <a:rPr lang="en-US" dirty="0"/>
              <a:t>The performance depends on the choice of the small constant α alpha, which may need tuning.</a:t>
            </a:r>
          </a:p>
          <a:p>
            <a:pPr lvl="2"/>
            <a:r>
              <a:rPr lang="en-US" dirty="0"/>
              <a:t>May not be effective for all types of data or networks.</a:t>
            </a:r>
          </a:p>
          <a:p>
            <a:pPr marL="457200" lvl="1" indent="0">
              <a:buNone/>
            </a:pPr>
            <a:endParaRPr lang="en-US" dirty="0"/>
          </a:p>
        </p:txBody>
      </p:sp>
      <p:pic>
        <p:nvPicPr>
          <p:cNvPr id="5" name="Picture 4">
            <a:extLst>
              <a:ext uri="{FF2B5EF4-FFF2-40B4-BE49-F238E27FC236}">
                <a16:creationId xmlns:a16="http://schemas.microsoft.com/office/drawing/2014/main" id="{13DBF1D8-2D11-4919-BB52-732AC084F402}"/>
              </a:ext>
            </a:extLst>
          </p:cNvPr>
          <p:cNvPicPr>
            <a:picLocks noChangeAspect="1"/>
          </p:cNvPicPr>
          <p:nvPr/>
        </p:nvPicPr>
        <p:blipFill>
          <a:blip r:embed="rId2"/>
          <a:stretch>
            <a:fillRect/>
          </a:stretch>
        </p:blipFill>
        <p:spPr>
          <a:xfrm>
            <a:off x="2952354" y="2617101"/>
            <a:ext cx="5677692" cy="476316"/>
          </a:xfrm>
          <a:prstGeom prst="rect">
            <a:avLst/>
          </a:prstGeom>
        </p:spPr>
      </p:pic>
    </p:spTree>
    <p:extLst>
      <p:ext uri="{BB962C8B-B14F-4D97-AF65-F5344CB8AC3E}">
        <p14:creationId xmlns:p14="http://schemas.microsoft.com/office/powerpoint/2010/main" val="13256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15C3-754D-4210-992A-E6841227270F}"/>
              </a:ext>
            </a:extLst>
          </p:cNvPr>
          <p:cNvSpPr>
            <a:spLocks noGrp="1"/>
          </p:cNvSpPr>
          <p:nvPr>
            <p:ph type="title"/>
          </p:nvPr>
        </p:nvSpPr>
        <p:spPr/>
        <p:txBody>
          <a:bodyPr/>
          <a:lstStyle/>
          <a:p>
            <a:r>
              <a:rPr lang="en-US" dirty="0"/>
              <a:t>Activations Functions</a:t>
            </a:r>
          </a:p>
        </p:txBody>
      </p:sp>
      <p:sp>
        <p:nvSpPr>
          <p:cNvPr id="3" name="Content Placeholder 2">
            <a:extLst>
              <a:ext uri="{FF2B5EF4-FFF2-40B4-BE49-F238E27FC236}">
                <a16:creationId xmlns:a16="http://schemas.microsoft.com/office/drawing/2014/main" id="{2CD48C20-336E-4CC1-B91F-E565A948C6AC}"/>
              </a:ext>
            </a:extLst>
          </p:cNvPr>
          <p:cNvSpPr>
            <a:spLocks noGrp="1"/>
          </p:cNvSpPr>
          <p:nvPr>
            <p:ph idx="1"/>
          </p:nvPr>
        </p:nvSpPr>
        <p:spPr>
          <a:xfrm>
            <a:off x="680321" y="2238261"/>
            <a:ext cx="10310408" cy="4028068"/>
          </a:xfrm>
        </p:spPr>
        <p:txBody>
          <a:bodyPr>
            <a:normAutofit/>
          </a:bodyPr>
          <a:lstStyle/>
          <a:p>
            <a:r>
              <a:rPr lang="en-US" dirty="0"/>
              <a:t>5. </a:t>
            </a:r>
            <a:r>
              <a:rPr lang="en-US" b="1" dirty="0"/>
              <a:t>Parametric </a:t>
            </a:r>
            <a:r>
              <a:rPr lang="en-US" b="1" dirty="0" err="1"/>
              <a:t>ReLU</a:t>
            </a:r>
            <a:r>
              <a:rPr lang="en-US" b="1" dirty="0"/>
              <a:t> (</a:t>
            </a:r>
            <a:r>
              <a:rPr lang="en-US" b="1" dirty="0" err="1"/>
              <a:t>PReLU</a:t>
            </a:r>
            <a:r>
              <a:rPr lang="en-US" b="1" dirty="0"/>
              <a:t>)</a:t>
            </a:r>
          </a:p>
          <a:p>
            <a:endParaRPr lang="en-US" b="1" dirty="0"/>
          </a:p>
          <a:p>
            <a:endParaRPr lang="en-US" b="1" dirty="0"/>
          </a:p>
          <a:p>
            <a:pPr lvl="1"/>
            <a:r>
              <a:rPr lang="en-US" b="1" dirty="0"/>
              <a:t>Pros:</a:t>
            </a:r>
            <a:endParaRPr lang="en-US" dirty="0"/>
          </a:p>
          <a:p>
            <a:pPr lvl="2"/>
            <a:r>
              <a:rPr lang="en-US" dirty="0"/>
              <a:t>Similar to Leaky </a:t>
            </a:r>
            <a:r>
              <a:rPr lang="en-US" dirty="0" err="1"/>
              <a:t>ReLU</a:t>
            </a:r>
            <a:r>
              <a:rPr lang="en-US" dirty="0"/>
              <a:t>, but the parameter α\alphaα is learned during training, which allows for more flexibility in fitting the model.</a:t>
            </a:r>
          </a:p>
          <a:p>
            <a:pPr lvl="2"/>
            <a:r>
              <a:rPr lang="en-US" dirty="0"/>
              <a:t>Helps to avoid the dying </a:t>
            </a:r>
            <a:r>
              <a:rPr lang="en-US" dirty="0" err="1"/>
              <a:t>ReLU</a:t>
            </a:r>
            <a:r>
              <a:rPr lang="en-US" dirty="0"/>
              <a:t> problem and adapt to different data distributions.</a:t>
            </a:r>
          </a:p>
          <a:p>
            <a:pPr lvl="1"/>
            <a:r>
              <a:rPr lang="en-US" b="1" dirty="0"/>
              <a:t>Cons:</a:t>
            </a:r>
            <a:endParaRPr lang="en-US" dirty="0"/>
          </a:p>
          <a:p>
            <a:pPr lvl="2"/>
            <a:r>
              <a:rPr lang="en-US" dirty="0"/>
              <a:t>Introduces an extra parameter (α\alphaα) that needs to be learned, increasing the model complexity.</a:t>
            </a:r>
          </a:p>
          <a:p>
            <a:pPr lvl="2"/>
            <a:r>
              <a:rPr lang="en-US" dirty="0"/>
              <a:t>May lead to overfitting in some cases if not regularized properly.</a:t>
            </a:r>
          </a:p>
        </p:txBody>
      </p:sp>
      <p:pic>
        <p:nvPicPr>
          <p:cNvPr id="5" name="Picture 4">
            <a:extLst>
              <a:ext uri="{FF2B5EF4-FFF2-40B4-BE49-F238E27FC236}">
                <a16:creationId xmlns:a16="http://schemas.microsoft.com/office/drawing/2014/main" id="{14322508-3A97-482E-82F9-E205DFBEE555}"/>
              </a:ext>
            </a:extLst>
          </p:cNvPr>
          <p:cNvPicPr>
            <a:picLocks noChangeAspect="1"/>
          </p:cNvPicPr>
          <p:nvPr/>
        </p:nvPicPr>
        <p:blipFill>
          <a:blip r:embed="rId2"/>
          <a:stretch>
            <a:fillRect/>
          </a:stretch>
        </p:blipFill>
        <p:spPr>
          <a:xfrm>
            <a:off x="3180943" y="2723553"/>
            <a:ext cx="5830114" cy="514422"/>
          </a:xfrm>
          <a:prstGeom prst="rect">
            <a:avLst/>
          </a:prstGeom>
        </p:spPr>
      </p:pic>
    </p:spTree>
    <p:extLst>
      <p:ext uri="{BB962C8B-B14F-4D97-AF65-F5344CB8AC3E}">
        <p14:creationId xmlns:p14="http://schemas.microsoft.com/office/powerpoint/2010/main" val="402158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B7F0A-0C0C-41E9-A047-BFA781710C69}"/>
              </a:ext>
            </a:extLst>
          </p:cNvPr>
          <p:cNvSpPr>
            <a:spLocks noGrp="1"/>
          </p:cNvSpPr>
          <p:nvPr>
            <p:ph type="title"/>
          </p:nvPr>
        </p:nvSpPr>
        <p:spPr/>
        <p:txBody>
          <a:bodyPr/>
          <a:lstStyle/>
          <a:p>
            <a:r>
              <a:rPr lang="en-US" dirty="0"/>
              <a:t>Activations Functions</a:t>
            </a:r>
          </a:p>
        </p:txBody>
      </p:sp>
      <p:sp>
        <p:nvSpPr>
          <p:cNvPr id="3" name="Content Placeholder 2">
            <a:extLst>
              <a:ext uri="{FF2B5EF4-FFF2-40B4-BE49-F238E27FC236}">
                <a16:creationId xmlns:a16="http://schemas.microsoft.com/office/drawing/2014/main" id="{DD1F5C8E-531C-452E-A665-C1BC0B541EEB}"/>
              </a:ext>
            </a:extLst>
          </p:cNvPr>
          <p:cNvSpPr>
            <a:spLocks noGrp="1"/>
          </p:cNvSpPr>
          <p:nvPr>
            <p:ph idx="1"/>
          </p:nvPr>
        </p:nvSpPr>
        <p:spPr>
          <a:xfrm>
            <a:off x="680321" y="2088777"/>
            <a:ext cx="10534526" cy="4428564"/>
          </a:xfrm>
        </p:spPr>
        <p:txBody>
          <a:bodyPr>
            <a:normAutofit/>
          </a:bodyPr>
          <a:lstStyle/>
          <a:p>
            <a:r>
              <a:rPr lang="en-US" dirty="0"/>
              <a:t>6. </a:t>
            </a:r>
            <a:r>
              <a:rPr lang="en-US" b="1" dirty="0" err="1"/>
              <a:t>Softmax</a:t>
            </a:r>
            <a:endParaRPr lang="en-US" b="1" dirty="0"/>
          </a:p>
          <a:p>
            <a:pPr marL="0" indent="0">
              <a:buNone/>
            </a:pPr>
            <a:endParaRPr lang="en-US" b="1" dirty="0"/>
          </a:p>
          <a:p>
            <a:pPr lvl="1"/>
            <a:r>
              <a:rPr lang="en-US" b="1" dirty="0"/>
              <a:t>Pros:</a:t>
            </a:r>
            <a:endParaRPr lang="en-US" dirty="0"/>
          </a:p>
          <a:p>
            <a:pPr lvl="2"/>
            <a:r>
              <a:rPr lang="en-US" dirty="0"/>
              <a:t>Provides a probabilistic interpretation of the output, making it ideal for multi-class classification problems.</a:t>
            </a:r>
          </a:p>
          <a:p>
            <a:pPr lvl="2"/>
            <a:r>
              <a:rPr lang="en-US" dirty="0"/>
              <a:t>Normalizes the output to a probability distribution, where the sum of outputs equals 1.</a:t>
            </a:r>
          </a:p>
          <a:p>
            <a:pPr lvl="1"/>
            <a:r>
              <a:rPr lang="en-US" b="1" dirty="0"/>
              <a:t>Cons:</a:t>
            </a:r>
            <a:endParaRPr lang="en-US" dirty="0"/>
          </a:p>
          <a:p>
            <a:pPr lvl="2"/>
            <a:r>
              <a:rPr lang="en-US" dirty="0"/>
              <a:t>Sensitive to outliers in the input values, which can cause instability in training.</a:t>
            </a:r>
          </a:p>
          <a:p>
            <a:pPr lvl="2"/>
            <a:r>
              <a:rPr lang="en-US" dirty="0"/>
              <a:t>Computationally expensive due to the summation over all output classes.</a:t>
            </a:r>
          </a:p>
          <a:p>
            <a:pPr lvl="2"/>
            <a:endParaRPr lang="en-US" dirty="0"/>
          </a:p>
          <a:p>
            <a:pPr marL="914400" lvl="2" indent="0">
              <a:buNone/>
            </a:pPr>
            <a:endParaRPr lang="en-US" dirty="0"/>
          </a:p>
        </p:txBody>
      </p:sp>
      <p:pic>
        <p:nvPicPr>
          <p:cNvPr id="5" name="Picture 4">
            <a:extLst>
              <a:ext uri="{FF2B5EF4-FFF2-40B4-BE49-F238E27FC236}">
                <a16:creationId xmlns:a16="http://schemas.microsoft.com/office/drawing/2014/main" id="{2DFE632C-FB58-40C8-83F2-3C6FBC285BDA}"/>
              </a:ext>
            </a:extLst>
          </p:cNvPr>
          <p:cNvPicPr>
            <a:picLocks noChangeAspect="1"/>
          </p:cNvPicPr>
          <p:nvPr/>
        </p:nvPicPr>
        <p:blipFill>
          <a:blip r:embed="rId2"/>
          <a:stretch>
            <a:fillRect/>
          </a:stretch>
        </p:blipFill>
        <p:spPr>
          <a:xfrm>
            <a:off x="4114630" y="2385952"/>
            <a:ext cx="2438740" cy="866896"/>
          </a:xfrm>
          <a:prstGeom prst="rect">
            <a:avLst/>
          </a:prstGeom>
        </p:spPr>
      </p:pic>
      <p:sp>
        <p:nvSpPr>
          <p:cNvPr id="7" name="TextBox 6">
            <a:extLst>
              <a:ext uri="{FF2B5EF4-FFF2-40B4-BE49-F238E27FC236}">
                <a16:creationId xmlns:a16="http://schemas.microsoft.com/office/drawing/2014/main" id="{607ABB88-E4B5-4E2F-9205-36272AD2374F}"/>
              </a:ext>
            </a:extLst>
          </p:cNvPr>
          <p:cNvSpPr txBox="1"/>
          <p:nvPr/>
        </p:nvSpPr>
        <p:spPr>
          <a:xfrm>
            <a:off x="977153" y="5436403"/>
            <a:ext cx="10694894" cy="369332"/>
          </a:xfrm>
          <a:prstGeom prst="rect">
            <a:avLst/>
          </a:prstGeom>
          <a:noFill/>
        </p:spPr>
        <p:txBody>
          <a:bodyPr wrap="square" rtlCol="0">
            <a:spAutoFit/>
          </a:bodyPr>
          <a:lstStyle/>
          <a:p>
            <a:r>
              <a:rPr lang="en-US" b="1" i="1" dirty="0">
                <a:solidFill>
                  <a:schemeClr val="bg1"/>
                </a:solidFill>
              </a:rPr>
              <a:t>Other activation functions are ELU (dying </a:t>
            </a:r>
            <a:r>
              <a:rPr lang="en-US" b="1" i="1" dirty="0" err="1">
                <a:solidFill>
                  <a:schemeClr val="bg1"/>
                </a:solidFill>
              </a:rPr>
              <a:t>ReLU</a:t>
            </a:r>
            <a:r>
              <a:rPr lang="en-US" b="1" i="1" dirty="0">
                <a:solidFill>
                  <a:schemeClr val="bg1"/>
                </a:solidFill>
              </a:rPr>
              <a:t>), Swish, GELU (deeper or complex networks) etc. </a:t>
            </a:r>
          </a:p>
        </p:txBody>
      </p:sp>
    </p:spTree>
    <p:extLst>
      <p:ext uri="{BB962C8B-B14F-4D97-AF65-F5344CB8AC3E}">
        <p14:creationId xmlns:p14="http://schemas.microsoft.com/office/powerpoint/2010/main" val="80835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5FBD-28E0-4940-921A-C841B52E2BA0}"/>
              </a:ext>
            </a:extLst>
          </p:cNvPr>
          <p:cNvSpPr>
            <a:spLocks noGrp="1"/>
          </p:cNvSpPr>
          <p:nvPr>
            <p:ph type="title"/>
          </p:nvPr>
        </p:nvSpPr>
        <p:spPr/>
        <p:txBody>
          <a:bodyPr/>
          <a:lstStyle/>
          <a:p>
            <a:r>
              <a:rPr lang="en-US" dirty="0"/>
              <a:t>CNN (Convolutional Neural Network)</a:t>
            </a:r>
          </a:p>
        </p:txBody>
      </p:sp>
      <p:sp>
        <p:nvSpPr>
          <p:cNvPr id="3" name="Content Placeholder 2">
            <a:extLst>
              <a:ext uri="{FF2B5EF4-FFF2-40B4-BE49-F238E27FC236}">
                <a16:creationId xmlns:a16="http://schemas.microsoft.com/office/drawing/2014/main" id="{E3E5F2BD-19DF-4E41-B841-D488A85FD687}"/>
              </a:ext>
            </a:extLst>
          </p:cNvPr>
          <p:cNvSpPr>
            <a:spLocks noGrp="1"/>
          </p:cNvSpPr>
          <p:nvPr>
            <p:ph idx="1"/>
          </p:nvPr>
        </p:nvSpPr>
        <p:spPr>
          <a:xfrm>
            <a:off x="680321" y="2094826"/>
            <a:ext cx="10839326" cy="4207362"/>
          </a:xfrm>
        </p:spPr>
        <p:txBody>
          <a:bodyPr/>
          <a:lstStyle/>
          <a:p>
            <a:r>
              <a:rPr lang="en-US" dirty="0"/>
              <a:t>It is a class of deep neural networks that is primarily used to analyze visual data. </a:t>
            </a:r>
          </a:p>
          <a:p>
            <a:endParaRPr lang="en-US" dirty="0"/>
          </a:p>
          <a:p>
            <a:r>
              <a:rPr lang="en-US" dirty="0"/>
              <a:t>CNNs have been successful in a wide range of tasks including image classification, object detection, segmentation, and video analysis. </a:t>
            </a:r>
          </a:p>
          <a:p>
            <a:endParaRPr lang="en-US" dirty="0"/>
          </a:p>
          <a:p>
            <a:r>
              <a:rPr lang="en-US" dirty="0"/>
              <a:t>Their architecture is designed to automatically learn and extract features from images, leveraging a set of specialized operations like </a:t>
            </a:r>
            <a:r>
              <a:rPr lang="en-US" b="1" dirty="0"/>
              <a:t>convolution</a:t>
            </a:r>
            <a:r>
              <a:rPr lang="en-US" dirty="0"/>
              <a:t> and </a:t>
            </a:r>
            <a:r>
              <a:rPr lang="en-US" b="1" dirty="0"/>
              <a:t>pooling</a:t>
            </a:r>
            <a:r>
              <a:rPr lang="en-US" dirty="0"/>
              <a:t>.</a:t>
            </a:r>
          </a:p>
        </p:txBody>
      </p:sp>
    </p:spTree>
    <p:extLst>
      <p:ext uri="{BB962C8B-B14F-4D97-AF65-F5344CB8AC3E}">
        <p14:creationId xmlns:p14="http://schemas.microsoft.com/office/powerpoint/2010/main" val="2503317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C397-3081-4F2E-8997-447E678DE624}"/>
              </a:ext>
            </a:extLst>
          </p:cNvPr>
          <p:cNvSpPr>
            <a:spLocks noGrp="1"/>
          </p:cNvSpPr>
          <p:nvPr>
            <p:ph type="title"/>
          </p:nvPr>
        </p:nvSpPr>
        <p:spPr/>
        <p:txBody>
          <a:bodyPr/>
          <a:lstStyle/>
          <a:p>
            <a:r>
              <a:rPr lang="en-US" dirty="0"/>
              <a:t>Key Components of CNN	</a:t>
            </a:r>
          </a:p>
        </p:txBody>
      </p:sp>
      <p:sp>
        <p:nvSpPr>
          <p:cNvPr id="3" name="Content Placeholder 2">
            <a:extLst>
              <a:ext uri="{FF2B5EF4-FFF2-40B4-BE49-F238E27FC236}">
                <a16:creationId xmlns:a16="http://schemas.microsoft.com/office/drawing/2014/main" id="{CCE4D124-D6B0-4CA0-8BF3-22398EC91796}"/>
              </a:ext>
            </a:extLst>
          </p:cNvPr>
          <p:cNvSpPr>
            <a:spLocks noGrp="1"/>
          </p:cNvSpPr>
          <p:nvPr>
            <p:ph idx="1"/>
          </p:nvPr>
        </p:nvSpPr>
        <p:spPr>
          <a:xfrm>
            <a:off x="680320" y="2047630"/>
            <a:ext cx="10870817" cy="4579816"/>
          </a:xfrm>
        </p:spPr>
        <p:txBody>
          <a:bodyPr>
            <a:normAutofit fontScale="92500" lnSpcReduction="10000"/>
          </a:bodyPr>
          <a:lstStyle/>
          <a:p>
            <a:r>
              <a:rPr lang="en-US" dirty="0"/>
              <a:t>Convolutional Layer:</a:t>
            </a:r>
          </a:p>
          <a:p>
            <a:pPr lvl="1"/>
            <a:r>
              <a:rPr lang="en-US" dirty="0"/>
              <a:t>Extracts features from the input image by applying filters (also called kernels).</a:t>
            </a:r>
          </a:p>
          <a:p>
            <a:pPr lvl="1"/>
            <a:r>
              <a:rPr lang="en-US" dirty="0"/>
              <a:t>The convolution operation is performed between the filter (kernel) and the input image (or previous layer). The filter slides over the input in small steps, called strides, and performs an element-wise multiplication followed by summing the results.</a:t>
            </a:r>
          </a:p>
          <a:p>
            <a:pPr marL="457200" lvl="1" indent="0">
              <a:buNone/>
            </a:pPr>
            <a:endParaRPr lang="en-US" dirty="0"/>
          </a:p>
          <a:p>
            <a:pPr lvl="1"/>
            <a:r>
              <a:rPr lang="en-US" b="1" dirty="0"/>
              <a:t>Filters/Kernels</a:t>
            </a:r>
            <a:r>
              <a:rPr lang="en-US" dirty="0"/>
              <a:t>: </a:t>
            </a:r>
          </a:p>
          <a:p>
            <a:pPr lvl="2"/>
            <a:r>
              <a:rPr lang="en-US" dirty="0"/>
              <a:t>Small matrices that detect specific features like edges, corners, or textures in the image. Filters are learned during the training process.</a:t>
            </a:r>
          </a:p>
          <a:p>
            <a:pPr lvl="1"/>
            <a:r>
              <a:rPr lang="en-US" b="1" dirty="0"/>
              <a:t>Stride</a:t>
            </a:r>
            <a:r>
              <a:rPr lang="en-US" dirty="0"/>
              <a:t>: </a:t>
            </a:r>
          </a:p>
          <a:p>
            <a:pPr lvl="2"/>
            <a:r>
              <a:rPr lang="en-US" dirty="0"/>
              <a:t>The number of pixels the filter moves over the image in each operation. A stride of 1 means the filter moves one pixel at a time.</a:t>
            </a:r>
          </a:p>
          <a:p>
            <a:pPr lvl="1"/>
            <a:endParaRPr lang="en-US" dirty="0"/>
          </a:p>
          <a:p>
            <a:pPr lvl="1"/>
            <a:r>
              <a:rPr lang="en-US" b="1" dirty="0"/>
              <a:t>Padding</a:t>
            </a:r>
            <a:r>
              <a:rPr lang="en-US" dirty="0"/>
              <a:t>:</a:t>
            </a:r>
          </a:p>
          <a:p>
            <a:pPr lvl="2"/>
            <a:r>
              <a:rPr lang="en-US" dirty="0"/>
              <a:t> Padding is added to the image to ensure that the convolution operation can be applied to the edge of the image. Padding helps retain spatial dimensions (in some cases, like "same" padding).</a:t>
            </a:r>
          </a:p>
          <a:p>
            <a:pPr lvl="1"/>
            <a:endParaRPr lang="en-US" dirty="0"/>
          </a:p>
        </p:txBody>
      </p:sp>
    </p:spTree>
    <p:extLst>
      <p:ext uri="{BB962C8B-B14F-4D97-AF65-F5344CB8AC3E}">
        <p14:creationId xmlns:p14="http://schemas.microsoft.com/office/powerpoint/2010/main" val="3698039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6D30-2840-4432-BF27-3C14A8AE4C75}"/>
              </a:ext>
            </a:extLst>
          </p:cNvPr>
          <p:cNvSpPr>
            <a:spLocks noGrp="1"/>
          </p:cNvSpPr>
          <p:nvPr>
            <p:ph type="title"/>
          </p:nvPr>
        </p:nvSpPr>
        <p:spPr/>
        <p:txBody>
          <a:bodyPr>
            <a:normAutofit/>
          </a:bodyPr>
          <a:lstStyle/>
          <a:p>
            <a:r>
              <a:rPr lang="en-US" sz="3200" dirty="0"/>
              <a:t>Convolutional Layer - Mathematical Formulation </a:t>
            </a:r>
          </a:p>
        </p:txBody>
      </p:sp>
      <p:sp>
        <p:nvSpPr>
          <p:cNvPr id="3" name="Content Placeholder 2">
            <a:extLst>
              <a:ext uri="{FF2B5EF4-FFF2-40B4-BE49-F238E27FC236}">
                <a16:creationId xmlns:a16="http://schemas.microsoft.com/office/drawing/2014/main" id="{B9CB49B1-71B6-4309-91D9-CA796CAA9D61}"/>
              </a:ext>
            </a:extLst>
          </p:cNvPr>
          <p:cNvSpPr>
            <a:spLocks noGrp="1"/>
          </p:cNvSpPr>
          <p:nvPr>
            <p:ph idx="1"/>
          </p:nvPr>
        </p:nvSpPr>
        <p:spPr>
          <a:xfrm>
            <a:off x="586154" y="2008554"/>
            <a:ext cx="11035323" cy="4712677"/>
          </a:xfrm>
        </p:spPr>
        <p:txBody>
          <a:bodyPr/>
          <a:lstStyle/>
          <a:p>
            <a:r>
              <a:rPr lang="en-US" dirty="0"/>
              <a:t>For a given filter K and input image I, the output at position (</a:t>
            </a:r>
            <a:r>
              <a:rPr lang="en-US" dirty="0" err="1"/>
              <a:t>i,j</a:t>
            </a:r>
            <a:r>
              <a:rPr lang="en-US" dirty="0"/>
              <a:t>)is computed as:</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where M×N is the size of the kernel K, and </a:t>
            </a:r>
            <a:r>
              <a:rPr lang="en-US" dirty="0" err="1"/>
              <a:t>i</a:t>
            </a:r>
            <a:r>
              <a:rPr lang="en-US" dirty="0"/>
              <a:t> and j are the pixel locations in the input image I.</a:t>
            </a:r>
          </a:p>
          <a:p>
            <a:endParaRPr lang="en-US" dirty="0"/>
          </a:p>
        </p:txBody>
      </p:sp>
      <p:pic>
        <p:nvPicPr>
          <p:cNvPr id="5" name="Picture 4">
            <a:extLst>
              <a:ext uri="{FF2B5EF4-FFF2-40B4-BE49-F238E27FC236}">
                <a16:creationId xmlns:a16="http://schemas.microsoft.com/office/drawing/2014/main" id="{8043459D-A549-4DCF-9053-B67A79AAE809}"/>
              </a:ext>
            </a:extLst>
          </p:cNvPr>
          <p:cNvPicPr>
            <a:picLocks noChangeAspect="1"/>
          </p:cNvPicPr>
          <p:nvPr/>
        </p:nvPicPr>
        <p:blipFill>
          <a:blip r:embed="rId2"/>
          <a:stretch>
            <a:fillRect/>
          </a:stretch>
        </p:blipFill>
        <p:spPr>
          <a:xfrm>
            <a:off x="3691109" y="2962210"/>
            <a:ext cx="4544059" cy="933580"/>
          </a:xfrm>
          <a:prstGeom prst="rect">
            <a:avLst/>
          </a:prstGeom>
        </p:spPr>
      </p:pic>
    </p:spTree>
    <p:extLst>
      <p:ext uri="{BB962C8B-B14F-4D97-AF65-F5344CB8AC3E}">
        <p14:creationId xmlns:p14="http://schemas.microsoft.com/office/powerpoint/2010/main" val="69410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EDB0-3150-41E1-9854-B334BBD5488C}"/>
              </a:ext>
            </a:extLst>
          </p:cNvPr>
          <p:cNvSpPr>
            <a:spLocks noGrp="1"/>
          </p:cNvSpPr>
          <p:nvPr>
            <p:ph type="title"/>
          </p:nvPr>
        </p:nvSpPr>
        <p:spPr/>
        <p:txBody>
          <a:bodyPr/>
          <a:lstStyle/>
          <a:p>
            <a:r>
              <a:rPr lang="en-US" dirty="0"/>
              <a:t>Activation Function (</a:t>
            </a:r>
            <a:r>
              <a:rPr lang="en-US" dirty="0" err="1"/>
              <a:t>ReLU</a:t>
            </a:r>
            <a:r>
              <a:rPr lang="en-US" dirty="0"/>
              <a:t>)</a:t>
            </a:r>
          </a:p>
        </p:txBody>
      </p:sp>
      <p:sp>
        <p:nvSpPr>
          <p:cNvPr id="3" name="Content Placeholder 2">
            <a:extLst>
              <a:ext uri="{FF2B5EF4-FFF2-40B4-BE49-F238E27FC236}">
                <a16:creationId xmlns:a16="http://schemas.microsoft.com/office/drawing/2014/main" id="{7AB4E0C9-0715-4431-BFF6-02168D03DF9E}"/>
              </a:ext>
            </a:extLst>
          </p:cNvPr>
          <p:cNvSpPr>
            <a:spLocks noGrp="1"/>
          </p:cNvSpPr>
          <p:nvPr>
            <p:ph idx="1"/>
          </p:nvPr>
        </p:nvSpPr>
        <p:spPr>
          <a:xfrm>
            <a:off x="680321" y="2336872"/>
            <a:ext cx="10456602" cy="3985773"/>
          </a:xfrm>
        </p:spPr>
        <p:txBody>
          <a:bodyPr/>
          <a:lstStyle/>
          <a:p>
            <a:r>
              <a:rPr lang="en-US" dirty="0"/>
              <a:t>Adds non-linearity to the model, allowing it to learn more complex patterns.</a:t>
            </a:r>
          </a:p>
          <a:p>
            <a:r>
              <a:rPr lang="en-US" dirty="0"/>
              <a:t>After the convolution, the output is passed through an activation function (commonly the Rectified Linear Unit, or </a:t>
            </a:r>
            <a:r>
              <a:rPr lang="en-US" dirty="0" err="1"/>
              <a:t>ReLU</a:t>
            </a:r>
            <a:r>
              <a:rPr lang="en-US" dirty="0"/>
              <a:t>), which outputs the maximum between 0 and the input value.</a:t>
            </a:r>
          </a:p>
          <a:p>
            <a:endParaRPr lang="en-US" dirty="0"/>
          </a:p>
          <a:p>
            <a:endParaRPr lang="en-US" dirty="0"/>
          </a:p>
        </p:txBody>
      </p:sp>
      <p:pic>
        <p:nvPicPr>
          <p:cNvPr id="6" name="Picture 5">
            <a:extLst>
              <a:ext uri="{FF2B5EF4-FFF2-40B4-BE49-F238E27FC236}">
                <a16:creationId xmlns:a16="http://schemas.microsoft.com/office/drawing/2014/main" id="{53F7D769-3973-4E7C-A46E-AF1CC0728950}"/>
              </a:ext>
            </a:extLst>
          </p:cNvPr>
          <p:cNvPicPr>
            <a:picLocks noChangeAspect="1"/>
          </p:cNvPicPr>
          <p:nvPr/>
        </p:nvPicPr>
        <p:blipFill>
          <a:blip r:embed="rId2"/>
          <a:stretch>
            <a:fillRect/>
          </a:stretch>
        </p:blipFill>
        <p:spPr>
          <a:xfrm>
            <a:off x="4580479" y="4674888"/>
            <a:ext cx="2734057" cy="790685"/>
          </a:xfrm>
          <a:prstGeom prst="rect">
            <a:avLst/>
          </a:prstGeom>
        </p:spPr>
      </p:pic>
    </p:spTree>
    <p:extLst>
      <p:ext uri="{BB962C8B-B14F-4D97-AF65-F5344CB8AC3E}">
        <p14:creationId xmlns:p14="http://schemas.microsoft.com/office/powerpoint/2010/main" val="77816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038F-E1E5-461F-8519-99E11A93000B}"/>
              </a:ext>
            </a:extLst>
          </p:cNvPr>
          <p:cNvSpPr>
            <a:spLocks noGrp="1"/>
          </p:cNvSpPr>
          <p:nvPr>
            <p:ph type="title"/>
          </p:nvPr>
        </p:nvSpPr>
        <p:spPr/>
        <p:txBody>
          <a:bodyPr/>
          <a:lstStyle/>
          <a:p>
            <a:r>
              <a:rPr lang="en-US" dirty="0"/>
              <a:t>Key Concepts of Cross-Validation</a:t>
            </a:r>
          </a:p>
        </p:txBody>
      </p:sp>
      <p:sp>
        <p:nvSpPr>
          <p:cNvPr id="3" name="Content Placeholder 2">
            <a:extLst>
              <a:ext uri="{FF2B5EF4-FFF2-40B4-BE49-F238E27FC236}">
                <a16:creationId xmlns:a16="http://schemas.microsoft.com/office/drawing/2014/main" id="{B60182A5-43EA-4100-AD65-2D8140DD621B}"/>
              </a:ext>
            </a:extLst>
          </p:cNvPr>
          <p:cNvSpPr>
            <a:spLocks noGrp="1"/>
          </p:cNvSpPr>
          <p:nvPr>
            <p:ph idx="1"/>
          </p:nvPr>
        </p:nvSpPr>
        <p:spPr>
          <a:xfrm>
            <a:off x="680321" y="2336872"/>
            <a:ext cx="10435354" cy="3767899"/>
          </a:xfrm>
        </p:spPr>
        <p:txBody>
          <a:bodyPr>
            <a:normAutofit/>
          </a:bodyPr>
          <a:lstStyle/>
          <a:p>
            <a:r>
              <a:rPr lang="en-US" dirty="0"/>
              <a:t>Training Set: Used to train the model.</a:t>
            </a:r>
          </a:p>
          <a:p>
            <a:endParaRPr lang="en-US" dirty="0"/>
          </a:p>
          <a:p>
            <a:r>
              <a:rPr lang="en-US" dirty="0"/>
              <a:t>Validation Set: Used to evaluate the model's performance.</a:t>
            </a:r>
          </a:p>
          <a:p>
            <a:pPr lvl="1"/>
            <a:r>
              <a:rPr lang="en-US" dirty="0"/>
              <a:t>100 examples: 80% =80 </a:t>
            </a:r>
            <a:r>
              <a:rPr lang="en-US" dirty="0">
                <a:sym typeface="Wingdings" panose="05000000000000000000" pitchFamily="2" charset="2"/>
              </a:rPr>
              <a:t></a:t>
            </a:r>
            <a:r>
              <a:rPr lang="en-US" dirty="0"/>
              <a:t>(train (80%)+validate (20%)) 20 test example </a:t>
            </a:r>
          </a:p>
          <a:p>
            <a:pPr marL="0" indent="0">
              <a:buNone/>
            </a:pPr>
            <a:endParaRPr lang="en-US" dirty="0"/>
          </a:p>
          <a:p>
            <a:r>
              <a:rPr lang="en-US" dirty="0"/>
              <a:t>Testing Set: Separate from the training/validation set, used for the final evaluation (not part of the cross-validation process)</a:t>
            </a:r>
          </a:p>
          <a:p>
            <a:pPr lvl="1"/>
            <a:r>
              <a:rPr lang="en-US" dirty="0"/>
              <a:t>The test set serves as a final check to evaluate the generalization of the model after cross-validation is complete.</a:t>
            </a:r>
          </a:p>
        </p:txBody>
      </p:sp>
    </p:spTree>
    <p:extLst>
      <p:ext uri="{BB962C8B-B14F-4D97-AF65-F5344CB8AC3E}">
        <p14:creationId xmlns:p14="http://schemas.microsoft.com/office/powerpoint/2010/main" val="263577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BA9B-35C5-4B81-804C-7D487DDBDD58}"/>
              </a:ext>
            </a:extLst>
          </p:cNvPr>
          <p:cNvSpPr>
            <a:spLocks noGrp="1"/>
          </p:cNvSpPr>
          <p:nvPr>
            <p:ph type="title"/>
          </p:nvPr>
        </p:nvSpPr>
        <p:spPr/>
        <p:txBody>
          <a:bodyPr/>
          <a:lstStyle/>
          <a:p>
            <a:r>
              <a:rPr lang="en-US" dirty="0"/>
              <a:t>Pooling Layer	</a:t>
            </a:r>
          </a:p>
        </p:txBody>
      </p:sp>
      <p:sp>
        <p:nvSpPr>
          <p:cNvPr id="3" name="Content Placeholder 2">
            <a:extLst>
              <a:ext uri="{FF2B5EF4-FFF2-40B4-BE49-F238E27FC236}">
                <a16:creationId xmlns:a16="http://schemas.microsoft.com/office/drawing/2014/main" id="{B0DDA6DB-F401-4F1F-823E-6278CD537F72}"/>
              </a:ext>
            </a:extLst>
          </p:cNvPr>
          <p:cNvSpPr>
            <a:spLocks noGrp="1"/>
          </p:cNvSpPr>
          <p:nvPr>
            <p:ph idx="1"/>
          </p:nvPr>
        </p:nvSpPr>
        <p:spPr>
          <a:xfrm>
            <a:off x="711965" y="2250904"/>
            <a:ext cx="10596897" cy="4181158"/>
          </a:xfrm>
        </p:spPr>
        <p:txBody>
          <a:bodyPr/>
          <a:lstStyle/>
          <a:p>
            <a:r>
              <a:rPr lang="en-US" dirty="0"/>
              <a:t> Reduces the spatial dimensions of the feature maps (output from convolution) while retaining important features.</a:t>
            </a:r>
          </a:p>
          <a:p>
            <a:endParaRPr lang="en-US" dirty="0"/>
          </a:p>
          <a:p>
            <a:r>
              <a:rPr lang="en-US" dirty="0"/>
              <a:t>Types:</a:t>
            </a:r>
          </a:p>
          <a:p>
            <a:pPr lvl="1"/>
            <a:r>
              <a:rPr lang="en-US" dirty="0"/>
              <a:t>Max Pooling: Selects the maximum value in each patch of the feature map.</a:t>
            </a:r>
          </a:p>
          <a:p>
            <a:pPr lvl="1"/>
            <a:r>
              <a:rPr lang="en-US" dirty="0"/>
              <a:t>Average Pooling: Takes the average value in each patch.</a:t>
            </a:r>
          </a:p>
          <a:p>
            <a:pPr lvl="2"/>
            <a:r>
              <a:rPr lang="en-US" dirty="0"/>
              <a:t>Stride: Pooling operates with a specific stride, typically 2, reducing the size of the output by a factor of 2.</a:t>
            </a:r>
          </a:p>
        </p:txBody>
      </p:sp>
    </p:spTree>
    <p:extLst>
      <p:ext uri="{BB962C8B-B14F-4D97-AF65-F5344CB8AC3E}">
        <p14:creationId xmlns:p14="http://schemas.microsoft.com/office/powerpoint/2010/main" val="206295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0050-F8DD-4706-9337-9771A3B32556}"/>
              </a:ext>
            </a:extLst>
          </p:cNvPr>
          <p:cNvSpPr>
            <a:spLocks noGrp="1"/>
          </p:cNvSpPr>
          <p:nvPr>
            <p:ph type="title"/>
          </p:nvPr>
        </p:nvSpPr>
        <p:spPr/>
        <p:txBody>
          <a:bodyPr>
            <a:normAutofit/>
          </a:bodyPr>
          <a:lstStyle/>
          <a:p>
            <a:r>
              <a:rPr lang="en-US" sz="3200" dirty="0"/>
              <a:t>Additional Convolutional &amp; Pooling Layers </a:t>
            </a:r>
          </a:p>
        </p:txBody>
      </p:sp>
      <p:sp>
        <p:nvSpPr>
          <p:cNvPr id="3" name="Content Placeholder 2">
            <a:extLst>
              <a:ext uri="{FF2B5EF4-FFF2-40B4-BE49-F238E27FC236}">
                <a16:creationId xmlns:a16="http://schemas.microsoft.com/office/drawing/2014/main" id="{211681F3-E89E-480B-B0FC-DBD737450261}"/>
              </a:ext>
            </a:extLst>
          </p:cNvPr>
          <p:cNvSpPr>
            <a:spLocks noGrp="1"/>
          </p:cNvSpPr>
          <p:nvPr>
            <p:ph idx="1"/>
          </p:nvPr>
        </p:nvSpPr>
        <p:spPr>
          <a:xfrm>
            <a:off x="680321" y="2336873"/>
            <a:ext cx="10472233" cy="4173342"/>
          </a:xfrm>
        </p:spPr>
        <p:txBody>
          <a:bodyPr>
            <a:normAutofit fontScale="92500" lnSpcReduction="10000"/>
          </a:bodyPr>
          <a:lstStyle/>
          <a:p>
            <a:r>
              <a:rPr lang="en-US" dirty="0"/>
              <a:t>In a Convolutional Neural Network (CNN), </a:t>
            </a:r>
            <a:r>
              <a:rPr lang="en-US" b="1" dirty="0"/>
              <a:t>additional convolutional and pooling layers</a:t>
            </a:r>
            <a:r>
              <a:rPr lang="en-US" dirty="0"/>
              <a:t> are added to deepen the network.</a:t>
            </a:r>
          </a:p>
          <a:p>
            <a:r>
              <a:rPr lang="en-US" dirty="0"/>
              <a:t>These layers enable the network to learn </a:t>
            </a:r>
            <a:r>
              <a:rPr lang="en-US" b="1" dirty="0"/>
              <a:t>more abstract and complex features</a:t>
            </a:r>
            <a:r>
              <a:rPr lang="en-US" dirty="0"/>
              <a:t> as the data flows from the input layer to the output layer.</a:t>
            </a:r>
          </a:p>
          <a:p>
            <a:r>
              <a:rPr lang="en-US" dirty="0"/>
              <a:t>Each additional </a:t>
            </a:r>
            <a:r>
              <a:rPr lang="en-US" sz="3000" b="1" dirty="0"/>
              <a:t>convolutional layer </a:t>
            </a:r>
            <a:r>
              <a:rPr lang="en-US" dirty="0"/>
              <a:t>applies a new set of filters to the feature maps generated by the previous layer.</a:t>
            </a:r>
          </a:p>
          <a:p>
            <a:pPr lvl="1"/>
            <a:r>
              <a:rPr lang="en-US" dirty="0"/>
              <a:t>The depth of the feature map (number of channels) typically increases as we go deeper into the network.</a:t>
            </a:r>
          </a:p>
          <a:p>
            <a:r>
              <a:rPr lang="en-US" sz="3000" b="1" dirty="0"/>
              <a:t>Pooling layer </a:t>
            </a:r>
            <a:r>
              <a:rPr lang="en-US" dirty="0"/>
              <a:t>reduces the computational cost by decreasing the size of the feature maps.</a:t>
            </a:r>
          </a:p>
          <a:p>
            <a:pPr lvl="1"/>
            <a:r>
              <a:rPr lang="en-US" dirty="0"/>
              <a:t>Provides translational invariance, allowing the model to recognize objects regardless of their position in the image.</a:t>
            </a:r>
          </a:p>
          <a:p>
            <a:pPr lvl="1"/>
            <a:r>
              <a:rPr lang="en-US" dirty="0"/>
              <a:t>Prevents overfitting by reducing the number of parameters in subsequent layers.</a:t>
            </a:r>
          </a:p>
        </p:txBody>
      </p:sp>
    </p:spTree>
    <p:extLst>
      <p:ext uri="{BB962C8B-B14F-4D97-AF65-F5344CB8AC3E}">
        <p14:creationId xmlns:p14="http://schemas.microsoft.com/office/powerpoint/2010/main" val="54900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8A2A-8945-4370-8F37-AE998C5F2C1E}"/>
              </a:ext>
            </a:extLst>
          </p:cNvPr>
          <p:cNvSpPr>
            <a:spLocks noGrp="1"/>
          </p:cNvSpPr>
          <p:nvPr>
            <p:ph type="title"/>
          </p:nvPr>
        </p:nvSpPr>
        <p:spPr/>
        <p:txBody>
          <a:bodyPr/>
          <a:lstStyle/>
          <a:p>
            <a:r>
              <a:rPr lang="en-US" dirty="0"/>
              <a:t>Fully Connected Layer (Dense Layer)</a:t>
            </a:r>
          </a:p>
        </p:txBody>
      </p:sp>
      <p:sp>
        <p:nvSpPr>
          <p:cNvPr id="3" name="Content Placeholder 2">
            <a:extLst>
              <a:ext uri="{FF2B5EF4-FFF2-40B4-BE49-F238E27FC236}">
                <a16:creationId xmlns:a16="http://schemas.microsoft.com/office/drawing/2014/main" id="{073C24D6-87EA-4C25-A619-BAA8BA658CFD}"/>
              </a:ext>
            </a:extLst>
          </p:cNvPr>
          <p:cNvSpPr>
            <a:spLocks noGrp="1"/>
          </p:cNvSpPr>
          <p:nvPr>
            <p:ph idx="1"/>
          </p:nvPr>
        </p:nvSpPr>
        <p:spPr>
          <a:xfrm>
            <a:off x="680321" y="2227384"/>
            <a:ext cx="10675433" cy="4306277"/>
          </a:xfrm>
        </p:spPr>
        <p:txBody>
          <a:bodyPr>
            <a:normAutofit lnSpcReduction="10000"/>
          </a:bodyPr>
          <a:lstStyle/>
          <a:p>
            <a:r>
              <a:rPr lang="en-US" dirty="0"/>
              <a:t>After several convolutional and pooling layers, CNNs typically end with one or more fully connected layers. </a:t>
            </a:r>
          </a:p>
          <a:p>
            <a:endParaRPr lang="en-US" dirty="0"/>
          </a:p>
          <a:p>
            <a:r>
              <a:rPr lang="en-US" dirty="0"/>
              <a:t>These layers connect every neuron to every other neuron, similar to traditional neural networks.</a:t>
            </a:r>
          </a:p>
          <a:p>
            <a:endParaRPr lang="en-US" dirty="0"/>
          </a:p>
          <a:p>
            <a:r>
              <a:rPr lang="en-US" dirty="0"/>
              <a:t>The output from the final convolution or pooling layer is flattened into a 1D vector, and passed through a dense layer to classify the image into different categories or perform other tasks.</a:t>
            </a:r>
          </a:p>
          <a:p>
            <a:endParaRPr lang="en-US" dirty="0"/>
          </a:p>
          <a:p>
            <a:r>
              <a:rPr lang="en-US" dirty="0"/>
              <a:t>The fully connected layer outputs the final classification or prediction.</a:t>
            </a:r>
          </a:p>
        </p:txBody>
      </p:sp>
    </p:spTree>
    <p:extLst>
      <p:ext uri="{BB962C8B-B14F-4D97-AF65-F5344CB8AC3E}">
        <p14:creationId xmlns:p14="http://schemas.microsoft.com/office/powerpoint/2010/main" val="259733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ED00-1062-4365-A7F0-91C39F6A9166}"/>
              </a:ext>
            </a:extLst>
          </p:cNvPr>
          <p:cNvSpPr>
            <a:spLocks noGrp="1"/>
          </p:cNvSpPr>
          <p:nvPr>
            <p:ph type="title"/>
          </p:nvPr>
        </p:nvSpPr>
        <p:spPr/>
        <p:txBody>
          <a:bodyPr/>
          <a:lstStyle/>
          <a:p>
            <a:r>
              <a:rPr lang="en-US" dirty="0"/>
              <a:t>Block Diagram</a:t>
            </a:r>
          </a:p>
        </p:txBody>
      </p:sp>
      <p:pic>
        <p:nvPicPr>
          <p:cNvPr id="5122" name="Picture 2">
            <a:extLst>
              <a:ext uri="{FF2B5EF4-FFF2-40B4-BE49-F238E27FC236}">
                <a16:creationId xmlns:a16="http://schemas.microsoft.com/office/drawing/2014/main" id="{403C75D3-F810-46D7-AEC7-01E3E4A19F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1785" y="2341279"/>
            <a:ext cx="6142892" cy="3763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0DDFCA-6B94-435A-9ABF-1AF0A0090376}"/>
              </a:ext>
            </a:extLst>
          </p:cNvPr>
          <p:cNvSpPr txBox="1"/>
          <p:nvPr/>
        </p:nvSpPr>
        <p:spPr>
          <a:xfrm>
            <a:off x="250091" y="2430585"/>
            <a:ext cx="5275385" cy="3323987"/>
          </a:xfrm>
          <a:prstGeom prst="rect">
            <a:avLst/>
          </a:prstGeom>
          <a:noFill/>
        </p:spPr>
        <p:txBody>
          <a:bodyPr wrap="square" rtlCol="0">
            <a:spAutoFit/>
          </a:bodyPr>
          <a:lstStyle/>
          <a:p>
            <a:r>
              <a:rPr lang="en-US" sz="1400" b="1" dirty="0"/>
              <a:t>CNN Architecture Overview:</a:t>
            </a:r>
          </a:p>
          <a:p>
            <a:endParaRPr lang="en-US" sz="1400" b="1" dirty="0"/>
          </a:p>
          <a:p>
            <a:r>
              <a:rPr lang="en-US" sz="1400" dirty="0"/>
              <a:t>CNN architecture involves the following sequence of layers:</a:t>
            </a:r>
          </a:p>
          <a:p>
            <a:pPr>
              <a:buFont typeface="+mj-lt"/>
              <a:buAutoNum type="arabicPeriod"/>
            </a:pPr>
            <a:r>
              <a:rPr lang="en-US" sz="1400" b="1" dirty="0"/>
              <a:t>Input Layer</a:t>
            </a:r>
            <a:r>
              <a:rPr lang="en-US" sz="1400" dirty="0"/>
              <a:t>: The image is passed as input, typically with dimensions H×W×C (height, width, and channels).</a:t>
            </a:r>
          </a:p>
          <a:p>
            <a:pPr>
              <a:buFont typeface="+mj-lt"/>
              <a:buAutoNum type="arabicPeriod"/>
            </a:pPr>
            <a:r>
              <a:rPr lang="en-US" sz="1400" b="1" dirty="0"/>
              <a:t>Convolutional Layer</a:t>
            </a:r>
            <a:r>
              <a:rPr lang="en-US" sz="1400" dirty="0"/>
              <a:t>: Detects features like edges, textures, etc.</a:t>
            </a:r>
          </a:p>
          <a:p>
            <a:pPr>
              <a:buFont typeface="+mj-lt"/>
              <a:buAutoNum type="arabicPeriod"/>
            </a:pPr>
            <a:r>
              <a:rPr lang="en-US" sz="1400" b="1" dirty="0"/>
              <a:t>Activation Function (</a:t>
            </a:r>
            <a:r>
              <a:rPr lang="en-US" sz="1400" b="1" dirty="0" err="1"/>
              <a:t>ReLU</a:t>
            </a:r>
            <a:r>
              <a:rPr lang="en-US" sz="1400" b="1" dirty="0"/>
              <a:t>)</a:t>
            </a:r>
            <a:r>
              <a:rPr lang="en-US" sz="1400" dirty="0"/>
              <a:t>: Adds non-linearity.</a:t>
            </a:r>
          </a:p>
          <a:p>
            <a:pPr>
              <a:buFont typeface="+mj-lt"/>
              <a:buAutoNum type="arabicPeriod"/>
            </a:pPr>
            <a:r>
              <a:rPr lang="en-US" sz="1400" b="1" dirty="0"/>
              <a:t>Pooling Layer</a:t>
            </a:r>
            <a:r>
              <a:rPr lang="en-US" sz="1400" dirty="0"/>
              <a:t>: Reduces spatial dimensions.</a:t>
            </a:r>
          </a:p>
          <a:p>
            <a:pPr>
              <a:buFont typeface="+mj-lt"/>
              <a:buAutoNum type="arabicPeriod"/>
            </a:pPr>
            <a:r>
              <a:rPr lang="en-US" sz="1400" b="1" dirty="0"/>
              <a:t>Additional Convolutional and Pooling Layers</a:t>
            </a:r>
            <a:r>
              <a:rPr lang="en-US" sz="1400" dirty="0"/>
              <a:t>: The network learns more abstract features as it deepens.</a:t>
            </a:r>
          </a:p>
          <a:p>
            <a:pPr>
              <a:buFont typeface="+mj-lt"/>
              <a:buAutoNum type="arabicPeriod"/>
            </a:pPr>
            <a:r>
              <a:rPr lang="en-US" sz="1400" b="1" dirty="0"/>
              <a:t>Fully Connected Layer</a:t>
            </a:r>
            <a:r>
              <a:rPr lang="en-US" sz="1400" dirty="0"/>
              <a:t>: Outputs the class probabilities or predictions.</a:t>
            </a:r>
          </a:p>
          <a:p>
            <a:pPr>
              <a:buFont typeface="+mj-lt"/>
              <a:buAutoNum type="arabicPeriod"/>
            </a:pPr>
            <a:r>
              <a:rPr lang="en-US" sz="1400" b="1" dirty="0"/>
              <a:t>Output Layer (</a:t>
            </a:r>
            <a:r>
              <a:rPr lang="en-US" sz="1400" b="1" dirty="0" err="1"/>
              <a:t>Softmax</a:t>
            </a:r>
            <a:r>
              <a:rPr lang="en-US" sz="1400" b="1" dirty="0"/>
              <a:t> for classification)</a:t>
            </a:r>
            <a:r>
              <a:rPr lang="en-US" sz="1400" dirty="0"/>
              <a:t>: Provides the final output (e.g., the predicted class)</a:t>
            </a:r>
          </a:p>
        </p:txBody>
      </p:sp>
    </p:spTree>
    <p:extLst>
      <p:ext uri="{BB962C8B-B14F-4D97-AF65-F5344CB8AC3E}">
        <p14:creationId xmlns:p14="http://schemas.microsoft.com/office/powerpoint/2010/main" val="108649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32B1-475F-4AA8-8B0F-8E880485201E}"/>
              </a:ext>
            </a:extLst>
          </p:cNvPr>
          <p:cNvSpPr>
            <a:spLocks noGrp="1"/>
          </p:cNvSpPr>
          <p:nvPr>
            <p:ph type="title"/>
          </p:nvPr>
        </p:nvSpPr>
        <p:spPr/>
        <p:txBody>
          <a:bodyPr/>
          <a:lstStyle/>
          <a:p>
            <a:r>
              <a:rPr lang="en-US" dirty="0"/>
              <a:t>CNN Dimension Calculation </a:t>
            </a:r>
          </a:p>
        </p:txBody>
      </p:sp>
      <p:sp>
        <p:nvSpPr>
          <p:cNvPr id="3" name="Content Placeholder 2">
            <a:extLst>
              <a:ext uri="{FF2B5EF4-FFF2-40B4-BE49-F238E27FC236}">
                <a16:creationId xmlns:a16="http://schemas.microsoft.com/office/drawing/2014/main" id="{649BFC2C-FB7F-44F9-8F1B-48AFC6DFE1BB}"/>
              </a:ext>
            </a:extLst>
          </p:cNvPr>
          <p:cNvSpPr>
            <a:spLocks noGrp="1"/>
          </p:cNvSpPr>
          <p:nvPr>
            <p:ph idx="1"/>
          </p:nvPr>
        </p:nvSpPr>
        <p:spPr/>
        <p:txBody>
          <a:bodyPr/>
          <a:lstStyle/>
          <a:p>
            <a:r>
              <a:rPr lang="en-US" dirty="0"/>
              <a:t>The formula for dimension calculation of the convolutional layer and pooling layer is:</a:t>
            </a:r>
          </a:p>
          <a:p>
            <a:endParaRPr lang="en-US" dirty="0"/>
          </a:p>
          <a:p>
            <a:pPr lvl="1"/>
            <a:endParaRPr lang="en-US" dirty="0"/>
          </a:p>
        </p:txBody>
      </p:sp>
      <p:pic>
        <p:nvPicPr>
          <p:cNvPr id="7" name="Picture 6">
            <a:extLst>
              <a:ext uri="{FF2B5EF4-FFF2-40B4-BE49-F238E27FC236}">
                <a16:creationId xmlns:a16="http://schemas.microsoft.com/office/drawing/2014/main" id="{6BAE2F76-F494-4A74-A8F8-29B4ADD6675F}"/>
              </a:ext>
            </a:extLst>
          </p:cNvPr>
          <p:cNvPicPr>
            <a:picLocks noChangeAspect="1"/>
          </p:cNvPicPr>
          <p:nvPr/>
        </p:nvPicPr>
        <p:blipFill>
          <a:blip r:embed="rId2"/>
          <a:stretch>
            <a:fillRect/>
          </a:stretch>
        </p:blipFill>
        <p:spPr>
          <a:xfrm>
            <a:off x="2020087" y="3745800"/>
            <a:ext cx="7832881" cy="1080938"/>
          </a:xfrm>
          <a:prstGeom prst="rect">
            <a:avLst/>
          </a:prstGeom>
        </p:spPr>
      </p:pic>
    </p:spTree>
    <p:extLst>
      <p:ext uri="{BB962C8B-B14F-4D97-AF65-F5344CB8AC3E}">
        <p14:creationId xmlns:p14="http://schemas.microsoft.com/office/powerpoint/2010/main" val="117340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29F5-18A8-4DEF-9393-E88DCAA685B7}"/>
              </a:ext>
            </a:extLst>
          </p:cNvPr>
          <p:cNvSpPr>
            <a:spLocks noGrp="1"/>
          </p:cNvSpPr>
          <p:nvPr>
            <p:ph type="title"/>
          </p:nvPr>
        </p:nvSpPr>
        <p:spPr/>
        <p:txBody>
          <a:bodyPr/>
          <a:lstStyle/>
          <a:p>
            <a:r>
              <a:rPr lang="en-US" dirty="0"/>
              <a:t>Convolution Operation - Explanation</a:t>
            </a:r>
          </a:p>
        </p:txBody>
      </p:sp>
      <p:pic>
        <p:nvPicPr>
          <p:cNvPr id="5" name="Content Placeholder 4">
            <a:extLst>
              <a:ext uri="{FF2B5EF4-FFF2-40B4-BE49-F238E27FC236}">
                <a16:creationId xmlns:a16="http://schemas.microsoft.com/office/drawing/2014/main" id="{27CB4E9B-0D90-43C0-970A-6BF5CD22E3A5}"/>
              </a:ext>
            </a:extLst>
          </p:cNvPr>
          <p:cNvPicPr>
            <a:picLocks noGrp="1" noChangeAspect="1"/>
          </p:cNvPicPr>
          <p:nvPr>
            <p:ph idx="1"/>
          </p:nvPr>
        </p:nvPicPr>
        <p:blipFill>
          <a:blip r:embed="rId2"/>
          <a:stretch>
            <a:fillRect/>
          </a:stretch>
        </p:blipFill>
        <p:spPr>
          <a:xfrm>
            <a:off x="1994169" y="2355584"/>
            <a:ext cx="7516274" cy="3810532"/>
          </a:xfrm>
        </p:spPr>
      </p:pic>
    </p:spTree>
    <p:extLst>
      <p:ext uri="{BB962C8B-B14F-4D97-AF65-F5344CB8AC3E}">
        <p14:creationId xmlns:p14="http://schemas.microsoft.com/office/powerpoint/2010/main" val="215485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AB3D-9316-41EB-9E53-AB4407F63D67}"/>
              </a:ext>
            </a:extLst>
          </p:cNvPr>
          <p:cNvSpPr>
            <a:spLocks noGrp="1"/>
          </p:cNvSpPr>
          <p:nvPr>
            <p:ph type="title"/>
          </p:nvPr>
        </p:nvSpPr>
        <p:spPr/>
        <p:txBody>
          <a:bodyPr/>
          <a:lstStyle/>
          <a:p>
            <a:r>
              <a:rPr lang="en-US" dirty="0"/>
              <a:t>Example: CNN Convolution Operation</a:t>
            </a:r>
          </a:p>
        </p:txBody>
      </p:sp>
      <p:pic>
        <p:nvPicPr>
          <p:cNvPr id="5" name="Content Placeholder 4">
            <a:extLst>
              <a:ext uri="{FF2B5EF4-FFF2-40B4-BE49-F238E27FC236}">
                <a16:creationId xmlns:a16="http://schemas.microsoft.com/office/drawing/2014/main" id="{AF39C65B-1340-430B-AF3F-D25489EB1A6F}"/>
              </a:ext>
            </a:extLst>
          </p:cNvPr>
          <p:cNvPicPr>
            <a:picLocks noGrp="1" noChangeAspect="1"/>
          </p:cNvPicPr>
          <p:nvPr>
            <p:ph idx="1"/>
          </p:nvPr>
        </p:nvPicPr>
        <p:blipFill>
          <a:blip r:embed="rId2"/>
          <a:stretch>
            <a:fillRect/>
          </a:stretch>
        </p:blipFill>
        <p:spPr>
          <a:xfrm>
            <a:off x="4453377" y="2188042"/>
            <a:ext cx="5840805" cy="4240540"/>
          </a:xfrm>
        </p:spPr>
      </p:pic>
      <p:sp>
        <p:nvSpPr>
          <p:cNvPr id="3" name="TextBox 2">
            <a:extLst>
              <a:ext uri="{FF2B5EF4-FFF2-40B4-BE49-F238E27FC236}">
                <a16:creationId xmlns:a16="http://schemas.microsoft.com/office/drawing/2014/main" id="{0CDD12FD-F4E6-4E19-BA6C-30A4066F0DB0}"/>
              </a:ext>
            </a:extLst>
          </p:cNvPr>
          <p:cNvSpPr txBox="1"/>
          <p:nvPr/>
        </p:nvSpPr>
        <p:spPr>
          <a:xfrm>
            <a:off x="537882" y="3429000"/>
            <a:ext cx="2649071" cy="1754326"/>
          </a:xfrm>
          <a:prstGeom prst="rect">
            <a:avLst/>
          </a:prstGeom>
          <a:noFill/>
        </p:spPr>
        <p:txBody>
          <a:bodyPr wrap="square" rtlCol="0">
            <a:spAutoFit/>
          </a:bodyPr>
          <a:lstStyle/>
          <a:p>
            <a:r>
              <a:rPr lang="en-US" dirty="0"/>
              <a:t>For this example assume the following:</a:t>
            </a:r>
            <a:br>
              <a:rPr lang="en-US" dirty="0"/>
            </a:br>
            <a:r>
              <a:rPr lang="en-US" dirty="0"/>
              <a:t>Stride=1 </a:t>
            </a:r>
          </a:p>
          <a:p>
            <a:r>
              <a:rPr lang="en-US" dirty="0"/>
              <a:t>“valid” or no padding</a:t>
            </a:r>
          </a:p>
          <a:p>
            <a:r>
              <a:rPr lang="en-US" dirty="0"/>
              <a:t>Input (single channel)</a:t>
            </a:r>
            <a:br>
              <a:rPr lang="en-US" dirty="0"/>
            </a:br>
            <a:r>
              <a:rPr lang="en-US" dirty="0"/>
              <a:t>one filter (one kernel)</a:t>
            </a:r>
          </a:p>
        </p:txBody>
      </p:sp>
      <p:cxnSp>
        <p:nvCxnSpPr>
          <p:cNvPr id="8" name="Straight Arrow Connector 7">
            <a:extLst>
              <a:ext uri="{FF2B5EF4-FFF2-40B4-BE49-F238E27FC236}">
                <a16:creationId xmlns:a16="http://schemas.microsoft.com/office/drawing/2014/main" id="{B54A910C-EB5F-4DD4-8D1D-A9291FEFAE8A}"/>
              </a:ext>
            </a:extLst>
          </p:cNvPr>
          <p:cNvCxnSpPr>
            <a:cxnSpLocks/>
            <a:stCxn id="3" idx="3"/>
            <a:endCxn id="5" idx="1"/>
          </p:cNvCxnSpPr>
          <p:nvPr/>
        </p:nvCxnSpPr>
        <p:spPr>
          <a:xfrm>
            <a:off x="3186953" y="4306163"/>
            <a:ext cx="1266424" cy="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823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5581-5999-47FD-A224-C03AF92F2470}"/>
              </a:ext>
            </a:extLst>
          </p:cNvPr>
          <p:cNvSpPr>
            <a:spLocks noGrp="1"/>
          </p:cNvSpPr>
          <p:nvPr>
            <p:ph type="title"/>
          </p:nvPr>
        </p:nvSpPr>
        <p:spPr/>
        <p:txBody>
          <a:bodyPr/>
          <a:lstStyle/>
          <a:p>
            <a:r>
              <a:rPr lang="en-US"/>
              <a:t>Output result </a:t>
            </a:r>
          </a:p>
        </p:txBody>
      </p:sp>
      <p:sp>
        <p:nvSpPr>
          <p:cNvPr id="4" name="Content Placeholder 3">
            <a:extLst>
              <a:ext uri="{FF2B5EF4-FFF2-40B4-BE49-F238E27FC236}">
                <a16:creationId xmlns:a16="http://schemas.microsoft.com/office/drawing/2014/main" id="{AFEBE3BD-66B7-4719-806B-02775CEE8ED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745BD0E-6946-408F-AB3E-BBEE4EC4FB94}"/>
              </a:ext>
            </a:extLst>
          </p:cNvPr>
          <p:cNvPicPr>
            <a:picLocks noChangeAspect="1"/>
          </p:cNvPicPr>
          <p:nvPr/>
        </p:nvPicPr>
        <p:blipFill>
          <a:blip r:embed="rId2"/>
          <a:stretch>
            <a:fillRect/>
          </a:stretch>
        </p:blipFill>
        <p:spPr>
          <a:xfrm>
            <a:off x="2561796" y="2336872"/>
            <a:ext cx="6999063" cy="3629545"/>
          </a:xfrm>
          <a:prstGeom prst="rect">
            <a:avLst/>
          </a:prstGeom>
        </p:spPr>
      </p:pic>
    </p:spTree>
    <p:extLst>
      <p:ext uri="{BB962C8B-B14F-4D97-AF65-F5344CB8AC3E}">
        <p14:creationId xmlns:p14="http://schemas.microsoft.com/office/powerpoint/2010/main" val="3329935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5C3C-638E-438E-A96B-BFE460145236}"/>
              </a:ext>
            </a:extLst>
          </p:cNvPr>
          <p:cNvSpPr>
            <a:spLocks noGrp="1"/>
          </p:cNvSpPr>
          <p:nvPr>
            <p:ph type="title"/>
          </p:nvPr>
        </p:nvSpPr>
        <p:spPr/>
        <p:txBody>
          <a:bodyPr/>
          <a:lstStyle/>
          <a:p>
            <a:r>
              <a:rPr lang="en-US" dirty="0"/>
              <a:t>Max Pooling Example </a:t>
            </a:r>
          </a:p>
        </p:txBody>
      </p:sp>
      <p:sp>
        <p:nvSpPr>
          <p:cNvPr id="3" name="Content Placeholder 2">
            <a:extLst>
              <a:ext uri="{FF2B5EF4-FFF2-40B4-BE49-F238E27FC236}">
                <a16:creationId xmlns:a16="http://schemas.microsoft.com/office/drawing/2014/main" id="{8BB87AAB-294E-422B-9E5A-055890921F9D}"/>
              </a:ext>
            </a:extLst>
          </p:cNvPr>
          <p:cNvSpPr>
            <a:spLocks noGrp="1"/>
          </p:cNvSpPr>
          <p:nvPr>
            <p:ph idx="1"/>
          </p:nvPr>
        </p:nvSpPr>
        <p:spPr/>
        <p:txBody>
          <a:bodyPr>
            <a:normAutofit/>
          </a:bodyPr>
          <a:lstStyle/>
          <a:p>
            <a:r>
              <a:rPr lang="en-US" sz="2000" dirty="0"/>
              <a:t>For an example of input feature map given below:</a:t>
            </a:r>
          </a:p>
          <a:p>
            <a:r>
              <a:rPr lang="en-US" sz="2000" dirty="0"/>
              <a:t>Assume filter size: 2x2</a:t>
            </a:r>
          </a:p>
          <a:p>
            <a:r>
              <a:rPr lang="en-US" sz="2000" dirty="0"/>
              <a:t>Stride: 2</a:t>
            </a:r>
          </a:p>
          <a:p>
            <a:r>
              <a:rPr lang="en-US" sz="2000" dirty="0"/>
              <a:t>No padding </a:t>
            </a:r>
          </a:p>
        </p:txBody>
      </p:sp>
      <p:pic>
        <p:nvPicPr>
          <p:cNvPr id="5" name="Picture 4">
            <a:extLst>
              <a:ext uri="{FF2B5EF4-FFF2-40B4-BE49-F238E27FC236}">
                <a16:creationId xmlns:a16="http://schemas.microsoft.com/office/drawing/2014/main" id="{FBD258AF-3A6F-43B3-8AD3-016A344AF578}"/>
              </a:ext>
            </a:extLst>
          </p:cNvPr>
          <p:cNvPicPr>
            <a:picLocks noChangeAspect="1"/>
          </p:cNvPicPr>
          <p:nvPr/>
        </p:nvPicPr>
        <p:blipFill>
          <a:blip r:embed="rId2"/>
          <a:stretch>
            <a:fillRect/>
          </a:stretch>
        </p:blipFill>
        <p:spPr>
          <a:xfrm>
            <a:off x="847525" y="4136531"/>
            <a:ext cx="4816317" cy="2424213"/>
          </a:xfrm>
          <a:prstGeom prst="rect">
            <a:avLst/>
          </a:prstGeom>
        </p:spPr>
      </p:pic>
      <p:pic>
        <p:nvPicPr>
          <p:cNvPr id="7" name="Picture 6">
            <a:extLst>
              <a:ext uri="{FF2B5EF4-FFF2-40B4-BE49-F238E27FC236}">
                <a16:creationId xmlns:a16="http://schemas.microsoft.com/office/drawing/2014/main" id="{939303B9-121D-4A82-A2DB-5507DE84DE6E}"/>
              </a:ext>
            </a:extLst>
          </p:cNvPr>
          <p:cNvPicPr>
            <a:picLocks noChangeAspect="1"/>
          </p:cNvPicPr>
          <p:nvPr/>
        </p:nvPicPr>
        <p:blipFill>
          <a:blip r:embed="rId3"/>
          <a:stretch>
            <a:fillRect/>
          </a:stretch>
        </p:blipFill>
        <p:spPr>
          <a:xfrm>
            <a:off x="6648131" y="4743715"/>
            <a:ext cx="4572638" cy="1209844"/>
          </a:xfrm>
          <a:prstGeom prst="rect">
            <a:avLst/>
          </a:prstGeom>
        </p:spPr>
      </p:pic>
      <p:sp>
        <p:nvSpPr>
          <p:cNvPr id="8" name="Oval 7">
            <a:extLst>
              <a:ext uri="{FF2B5EF4-FFF2-40B4-BE49-F238E27FC236}">
                <a16:creationId xmlns:a16="http://schemas.microsoft.com/office/drawing/2014/main" id="{BA17CDBB-6720-4C2A-868F-03C95BEE2DAE}"/>
              </a:ext>
            </a:extLst>
          </p:cNvPr>
          <p:cNvSpPr/>
          <p:nvPr/>
        </p:nvSpPr>
        <p:spPr>
          <a:xfrm>
            <a:off x="2895600" y="4371975"/>
            <a:ext cx="1162050" cy="8763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1E734E4-1551-4BB2-91D4-A6D30D6C6242}"/>
              </a:ext>
            </a:extLst>
          </p:cNvPr>
          <p:cNvCxnSpPr>
            <a:stCxn id="8" idx="7"/>
          </p:cNvCxnSpPr>
          <p:nvPr/>
        </p:nvCxnSpPr>
        <p:spPr>
          <a:xfrm flipV="1">
            <a:off x="3887472" y="3546717"/>
            <a:ext cx="979803" cy="953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8B1D8A1-BC61-452C-B1C2-C445700D9158}"/>
              </a:ext>
            </a:extLst>
          </p:cNvPr>
          <p:cNvSpPr txBox="1"/>
          <p:nvPr/>
        </p:nvSpPr>
        <p:spPr>
          <a:xfrm>
            <a:off x="4867275" y="3197651"/>
            <a:ext cx="3390900" cy="646331"/>
          </a:xfrm>
          <a:prstGeom prst="rect">
            <a:avLst/>
          </a:prstGeom>
          <a:noFill/>
        </p:spPr>
        <p:txBody>
          <a:bodyPr wrap="square" rtlCol="0">
            <a:spAutoFit/>
          </a:bodyPr>
          <a:lstStyle/>
          <a:p>
            <a:r>
              <a:rPr lang="en-US" dirty="0"/>
              <a:t>Pick maximum in the selected region</a:t>
            </a:r>
          </a:p>
        </p:txBody>
      </p:sp>
      <p:sp>
        <p:nvSpPr>
          <p:cNvPr id="12" name="Oval 11">
            <a:extLst>
              <a:ext uri="{FF2B5EF4-FFF2-40B4-BE49-F238E27FC236}">
                <a16:creationId xmlns:a16="http://schemas.microsoft.com/office/drawing/2014/main" id="{FA9B98E5-65DA-416C-A900-270F954059B5}"/>
              </a:ext>
            </a:extLst>
          </p:cNvPr>
          <p:cNvSpPr/>
          <p:nvPr/>
        </p:nvSpPr>
        <p:spPr>
          <a:xfrm>
            <a:off x="10515600" y="5248275"/>
            <a:ext cx="2381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BF2B14-DE08-4E84-8C39-558BD6FEAC61}"/>
              </a:ext>
            </a:extLst>
          </p:cNvPr>
          <p:cNvCxnSpPr>
            <a:endCxn id="12" idx="1"/>
          </p:cNvCxnSpPr>
          <p:nvPr/>
        </p:nvCxnSpPr>
        <p:spPr>
          <a:xfrm>
            <a:off x="8258175" y="3362325"/>
            <a:ext cx="2292298" cy="193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94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F9B0-1CD5-40A2-915F-DDC2742F4A54}"/>
              </a:ext>
            </a:extLst>
          </p:cNvPr>
          <p:cNvSpPr>
            <a:spLocks noGrp="1"/>
          </p:cNvSpPr>
          <p:nvPr>
            <p:ph type="title"/>
          </p:nvPr>
        </p:nvSpPr>
        <p:spPr/>
        <p:txBody>
          <a:bodyPr/>
          <a:lstStyle/>
          <a:p>
            <a:r>
              <a:rPr lang="en-US" dirty="0"/>
              <a:t>Average Pooling Example</a:t>
            </a:r>
          </a:p>
        </p:txBody>
      </p:sp>
      <p:sp>
        <p:nvSpPr>
          <p:cNvPr id="3" name="Content Placeholder 2">
            <a:extLst>
              <a:ext uri="{FF2B5EF4-FFF2-40B4-BE49-F238E27FC236}">
                <a16:creationId xmlns:a16="http://schemas.microsoft.com/office/drawing/2014/main" id="{92EF3BAE-E066-44D9-8E0A-017A97CC5FB2}"/>
              </a:ext>
            </a:extLst>
          </p:cNvPr>
          <p:cNvSpPr>
            <a:spLocks noGrp="1"/>
          </p:cNvSpPr>
          <p:nvPr>
            <p:ph idx="1"/>
          </p:nvPr>
        </p:nvSpPr>
        <p:spPr>
          <a:xfrm>
            <a:off x="680321" y="2336872"/>
            <a:ext cx="10330579" cy="4178227"/>
          </a:xfrm>
        </p:spPr>
        <p:txBody>
          <a:bodyPr/>
          <a:lstStyle/>
          <a:p>
            <a:r>
              <a:rPr lang="en-US" sz="1800" dirty="0"/>
              <a:t>For an example of input feature map given below:</a:t>
            </a:r>
          </a:p>
          <a:p>
            <a:r>
              <a:rPr lang="en-US" sz="1800" dirty="0"/>
              <a:t>Assume filter size: 2x2</a:t>
            </a:r>
          </a:p>
          <a:p>
            <a:r>
              <a:rPr lang="en-US" sz="1800" dirty="0"/>
              <a:t>Stride: 2</a:t>
            </a:r>
          </a:p>
          <a:p>
            <a:r>
              <a:rPr lang="en-US" sz="1800" dirty="0"/>
              <a:t>No padding </a:t>
            </a:r>
          </a:p>
          <a:p>
            <a:endParaRPr lang="en-US" dirty="0"/>
          </a:p>
        </p:txBody>
      </p:sp>
      <p:pic>
        <p:nvPicPr>
          <p:cNvPr id="4" name="Picture 3">
            <a:extLst>
              <a:ext uri="{FF2B5EF4-FFF2-40B4-BE49-F238E27FC236}">
                <a16:creationId xmlns:a16="http://schemas.microsoft.com/office/drawing/2014/main" id="{3DF176EB-5C07-4603-A5ED-808BB36C606F}"/>
              </a:ext>
            </a:extLst>
          </p:cNvPr>
          <p:cNvPicPr>
            <a:picLocks noChangeAspect="1"/>
          </p:cNvPicPr>
          <p:nvPr/>
        </p:nvPicPr>
        <p:blipFill>
          <a:blip r:embed="rId2"/>
          <a:stretch>
            <a:fillRect/>
          </a:stretch>
        </p:blipFill>
        <p:spPr>
          <a:xfrm>
            <a:off x="847525" y="4136531"/>
            <a:ext cx="4816317" cy="2424213"/>
          </a:xfrm>
          <a:prstGeom prst="rect">
            <a:avLst/>
          </a:prstGeom>
        </p:spPr>
      </p:pic>
      <p:pic>
        <p:nvPicPr>
          <p:cNvPr id="6" name="Picture 5">
            <a:extLst>
              <a:ext uri="{FF2B5EF4-FFF2-40B4-BE49-F238E27FC236}">
                <a16:creationId xmlns:a16="http://schemas.microsoft.com/office/drawing/2014/main" id="{B42A4392-1E0B-40DF-895D-F34620A24AF4}"/>
              </a:ext>
            </a:extLst>
          </p:cNvPr>
          <p:cNvPicPr>
            <a:picLocks noChangeAspect="1"/>
          </p:cNvPicPr>
          <p:nvPr/>
        </p:nvPicPr>
        <p:blipFill>
          <a:blip r:embed="rId3"/>
          <a:stretch>
            <a:fillRect/>
          </a:stretch>
        </p:blipFill>
        <p:spPr>
          <a:xfrm>
            <a:off x="6229009" y="4777057"/>
            <a:ext cx="4877481" cy="1143160"/>
          </a:xfrm>
          <a:prstGeom prst="rect">
            <a:avLst/>
          </a:prstGeom>
        </p:spPr>
      </p:pic>
      <p:sp>
        <p:nvSpPr>
          <p:cNvPr id="7" name="Oval 6">
            <a:extLst>
              <a:ext uri="{FF2B5EF4-FFF2-40B4-BE49-F238E27FC236}">
                <a16:creationId xmlns:a16="http://schemas.microsoft.com/office/drawing/2014/main" id="{ECF82945-0F0C-4392-9654-4693ABE5A81F}"/>
              </a:ext>
            </a:extLst>
          </p:cNvPr>
          <p:cNvSpPr/>
          <p:nvPr/>
        </p:nvSpPr>
        <p:spPr>
          <a:xfrm>
            <a:off x="2876550" y="4324350"/>
            <a:ext cx="1057275" cy="9239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E0C5C66-8067-4C86-939F-B97CD7D5EA19}"/>
              </a:ext>
            </a:extLst>
          </p:cNvPr>
          <p:cNvCxnSpPr/>
          <p:nvPr/>
        </p:nvCxnSpPr>
        <p:spPr>
          <a:xfrm flipV="1">
            <a:off x="3981450" y="3429000"/>
            <a:ext cx="1162050" cy="876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C41B4732-61C4-4CE8-9B8F-221334604571}"/>
              </a:ext>
            </a:extLst>
          </p:cNvPr>
          <p:cNvSpPr/>
          <p:nvPr/>
        </p:nvSpPr>
        <p:spPr>
          <a:xfrm>
            <a:off x="9782175" y="5248275"/>
            <a:ext cx="512007" cy="323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BB0D343-9426-4A98-AF02-7D92CAF4A2D3}"/>
              </a:ext>
            </a:extLst>
          </p:cNvPr>
          <p:cNvSpPr txBox="1"/>
          <p:nvPr/>
        </p:nvSpPr>
        <p:spPr>
          <a:xfrm>
            <a:off x="5214937" y="3154116"/>
            <a:ext cx="3919538" cy="369332"/>
          </a:xfrm>
          <a:prstGeom prst="rect">
            <a:avLst/>
          </a:prstGeom>
          <a:noFill/>
        </p:spPr>
        <p:txBody>
          <a:bodyPr wrap="square" rtlCol="0">
            <a:spAutoFit/>
          </a:bodyPr>
          <a:lstStyle/>
          <a:p>
            <a:r>
              <a:rPr lang="en-US" dirty="0"/>
              <a:t>Take average of the selected region</a:t>
            </a:r>
          </a:p>
        </p:txBody>
      </p:sp>
      <p:cxnSp>
        <p:nvCxnSpPr>
          <p:cNvPr id="13" name="Straight Arrow Connector 12">
            <a:extLst>
              <a:ext uri="{FF2B5EF4-FFF2-40B4-BE49-F238E27FC236}">
                <a16:creationId xmlns:a16="http://schemas.microsoft.com/office/drawing/2014/main" id="{5DF59CA2-73AF-4335-93B5-56B4D5B9DAB1}"/>
              </a:ext>
            </a:extLst>
          </p:cNvPr>
          <p:cNvCxnSpPr>
            <a:cxnSpLocks/>
            <a:stCxn id="11" idx="3"/>
          </p:cNvCxnSpPr>
          <p:nvPr/>
        </p:nvCxnSpPr>
        <p:spPr>
          <a:xfrm>
            <a:off x="9134475" y="3338782"/>
            <a:ext cx="755651" cy="180471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1405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00CF-C578-4CFE-A228-F473012C4012}"/>
              </a:ext>
            </a:extLst>
          </p:cNvPr>
          <p:cNvSpPr>
            <a:spLocks noGrp="1"/>
          </p:cNvSpPr>
          <p:nvPr>
            <p:ph type="title"/>
          </p:nvPr>
        </p:nvSpPr>
        <p:spPr/>
        <p:txBody>
          <a:bodyPr/>
          <a:lstStyle/>
          <a:p>
            <a:r>
              <a:rPr lang="en-US" dirty="0"/>
              <a:t>Types of Cross-Validation</a:t>
            </a:r>
          </a:p>
        </p:txBody>
      </p:sp>
      <p:sp>
        <p:nvSpPr>
          <p:cNvPr id="3" name="Content Placeholder 2">
            <a:extLst>
              <a:ext uri="{FF2B5EF4-FFF2-40B4-BE49-F238E27FC236}">
                <a16:creationId xmlns:a16="http://schemas.microsoft.com/office/drawing/2014/main" id="{21BECE18-059E-4AB1-88FF-A8C15A3EF275}"/>
              </a:ext>
            </a:extLst>
          </p:cNvPr>
          <p:cNvSpPr>
            <a:spLocks noGrp="1"/>
          </p:cNvSpPr>
          <p:nvPr>
            <p:ph idx="1"/>
          </p:nvPr>
        </p:nvSpPr>
        <p:spPr>
          <a:xfrm>
            <a:off x="680321" y="2085976"/>
            <a:ext cx="11321179" cy="4352924"/>
          </a:xfrm>
        </p:spPr>
        <p:txBody>
          <a:bodyPr>
            <a:normAutofit/>
          </a:bodyPr>
          <a:lstStyle/>
          <a:p>
            <a:r>
              <a:rPr lang="en-US" b="1" i="1" u="sng" dirty="0"/>
              <a:t>Hold-out Validation:</a:t>
            </a:r>
            <a:r>
              <a:rPr lang="en-US" dirty="0"/>
              <a:t> The dataset is split into a single training and validation set (e.g., 80% training, 20% validation).</a:t>
            </a:r>
          </a:p>
          <a:p>
            <a:pPr lvl="1"/>
            <a:r>
              <a:rPr lang="en-US" dirty="0"/>
              <a:t>The model is trained on the training set and evaluated on the validation set once</a:t>
            </a:r>
          </a:p>
          <a:p>
            <a:pPr lvl="1"/>
            <a:r>
              <a:rPr lang="en-US" dirty="0"/>
              <a:t> Simple but can lead to high variance  </a:t>
            </a:r>
          </a:p>
          <a:p>
            <a:r>
              <a:rPr lang="en-US" b="1" i="1" u="sng" dirty="0"/>
              <a:t>k-Fold Cross-Validation: </a:t>
            </a:r>
            <a:r>
              <a:rPr lang="en-US" dirty="0"/>
              <a:t>The dataset is divided into 𝑘 folds (subsets).</a:t>
            </a:r>
          </a:p>
          <a:p>
            <a:r>
              <a:rPr lang="en-US" dirty="0"/>
              <a:t> The model is trained on 𝑘−1 folds and validated on the remaining fold.</a:t>
            </a:r>
          </a:p>
          <a:p>
            <a:r>
              <a:rPr lang="en-US" dirty="0"/>
              <a:t>This process is repeated k times, with each fold serving as the validation set once</a:t>
            </a:r>
          </a:p>
          <a:p>
            <a:r>
              <a:rPr lang="en-US" dirty="0"/>
              <a:t>The results (e.g., accuracy, F1-score) are averaged across all </a:t>
            </a:r>
            <a:r>
              <a:rPr lang="en-US" b="1" dirty="0"/>
              <a:t>k </a:t>
            </a:r>
            <a:r>
              <a:rPr lang="en-US" dirty="0"/>
              <a:t>iterations</a:t>
            </a:r>
          </a:p>
          <a:p>
            <a:pPr lvl="1"/>
            <a:r>
              <a:rPr lang="en-US" dirty="0"/>
              <a:t>Computationally expensive for large datasets and the choice of ‘</a:t>
            </a:r>
            <a:r>
              <a:rPr lang="en-US" i="1" dirty="0"/>
              <a:t>k’</a:t>
            </a:r>
            <a:r>
              <a:rPr lang="en-US" dirty="0"/>
              <a:t> affects performance: k=5 or k=10 are common.</a:t>
            </a:r>
          </a:p>
        </p:txBody>
      </p:sp>
    </p:spTree>
    <p:extLst>
      <p:ext uri="{BB962C8B-B14F-4D97-AF65-F5344CB8AC3E}">
        <p14:creationId xmlns:p14="http://schemas.microsoft.com/office/powerpoint/2010/main" val="18904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59B7-BB39-4AC2-B74C-167B6D3D916F}"/>
              </a:ext>
            </a:extLst>
          </p:cNvPr>
          <p:cNvSpPr>
            <a:spLocks noGrp="1"/>
          </p:cNvSpPr>
          <p:nvPr>
            <p:ph type="title"/>
          </p:nvPr>
        </p:nvSpPr>
        <p:spPr/>
        <p:txBody>
          <a:bodyPr/>
          <a:lstStyle/>
          <a:p>
            <a:r>
              <a:rPr lang="en-US" dirty="0"/>
              <a:t>CNN Dimension Calculation</a:t>
            </a:r>
          </a:p>
        </p:txBody>
      </p:sp>
      <p:sp>
        <p:nvSpPr>
          <p:cNvPr id="4" name="Content Placeholder 3">
            <a:extLst>
              <a:ext uri="{FF2B5EF4-FFF2-40B4-BE49-F238E27FC236}">
                <a16:creationId xmlns:a16="http://schemas.microsoft.com/office/drawing/2014/main" id="{87E532F6-1AD7-43EE-842B-F6B1F062DB2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4C14715-CF50-4CEE-A82F-91DEBDC7C9F1}"/>
              </a:ext>
            </a:extLst>
          </p:cNvPr>
          <p:cNvPicPr>
            <a:picLocks noChangeAspect="1"/>
          </p:cNvPicPr>
          <p:nvPr/>
        </p:nvPicPr>
        <p:blipFill>
          <a:blip r:embed="rId3"/>
          <a:stretch>
            <a:fillRect/>
          </a:stretch>
        </p:blipFill>
        <p:spPr>
          <a:xfrm>
            <a:off x="1011354" y="2098511"/>
            <a:ext cx="9094672" cy="4559463"/>
          </a:xfrm>
          <a:prstGeom prst="rect">
            <a:avLst/>
          </a:prstGeom>
        </p:spPr>
      </p:pic>
    </p:spTree>
    <p:extLst>
      <p:ext uri="{BB962C8B-B14F-4D97-AF65-F5344CB8AC3E}">
        <p14:creationId xmlns:p14="http://schemas.microsoft.com/office/powerpoint/2010/main" val="997081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B50D-E6FF-4A4D-A4D9-448346AE7828}"/>
              </a:ext>
            </a:extLst>
          </p:cNvPr>
          <p:cNvSpPr>
            <a:spLocks noGrp="1"/>
          </p:cNvSpPr>
          <p:nvPr>
            <p:ph type="title"/>
          </p:nvPr>
        </p:nvSpPr>
        <p:spPr/>
        <p:txBody>
          <a:bodyPr/>
          <a:lstStyle/>
          <a:p>
            <a:r>
              <a:rPr lang="en-US" dirty="0"/>
              <a:t>LeNet-5</a:t>
            </a:r>
          </a:p>
        </p:txBody>
      </p:sp>
      <p:pic>
        <p:nvPicPr>
          <p:cNvPr id="9" name="Content Placeholder 8">
            <a:extLst>
              <a:ext uri="{FF2B5EF4-FFF2-40B4-BE49-F238E27FC236}">
                <a16:creationId xmlns:a16="http://schemas.microsoft.com/office/drawing/2014/main" id="{D7491165-0D4B-475E-8228-90F2B5D3AB58}"/>
              </a:ext>
            </a:extLst>
          </p:cNvPr>
          <p:cNvPicPr>
            <a:picLocks noGrp="1" noChangeAspect="1"/>
          </p:cNvPicPr>
          <p:nvPr>
            <p:ph idx="1"/>
          </p:nvPr>
        </p:nvPicPr>
        <p:blipFill>
          <a:blip r:embed="rId2"/>
          <a:stretch>
            <a:fillRect/>
          </a:stretch>
        </p:blipFill>
        <p:spPr>
          <a:xfrm>
            <a:off x="1165630" y="2501153"/>
            <a:ext cx="9860739" cy="2908236"/>
          </a:xfrm>
        </p:spPr>
      </p:pic>
    </p:spTree>
    <p:extLst>
      <p:ext uri="{BB962C8B-B14F-4D97-AF65-F5344CB8AC3E}">
        <p14:creationId xmlns:p14="http://schemas.microsoft.com/office/powerpoint/2010/main" val="2177052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4313-140A-47D1-9D10-59E35957F70B}"/>
              </a:ext>
            </a:extLst>
          </p:cNvPr>
          <p:cNvSpPr>
            <a:spLocks noGrp="1"/>
          </p:cNvSpPr>
          <p:nvPr>
            <p:ph type="title"/>
          </p:nvPr>
        </p:nvSpPr>
        <p:spPr/>
        <p:txBody>
          <a:bodyPr/>
          <a:lstStyle/>
          <a:p>
            <a:r>
              <a:rPr lang="en-US" dirty="0"/>
              <a:t>LeNet-5 Dimensions Calculation</a:t>
            </a:r>
          </a:p>
        </p:txBody>
      </p:sp>
      <p:pic>
        <p:nvPicPr>
          <p:cNvPr id="5" name="Content Placeholder 4">
            <a:extLst>
              <a:ext uri="{FF2B5EF4-FFF2-40B4-BE49-F238E27FC236}">
                <a16:creationId xmlns:a16="http://schemas.microsoft.com/office/drawing/2014/main" id="{BA328F77-4333-4CF4-9DA5-D90B5D45DA1D}"/>
              </a:ext>
            </a:extLst>
          </p:cNvPr>
          <p:cNvPicPr>
            <a:picLocks noGrp="1" noChangeAspect="1"/>
          </p:cNvPicPr>
          <p:nvPr>
            <p:ph idx="1"/>
          </p:nvPr>
        </p:nvPicPr>
        <p:blipFill>
          <a:blip r:embed="rId2"/>
          <a:stretch>
            <a:fillRect/>
          </a:stretch>
        </p:blipFill>
        <p:spPr>
          <a:xfrm>
            <a:off x="1367581" y="2336630"/>
            <a:ext cx="9456838" cy="3526096"/>
          </a:xfrm>
        </p:spPr>
      </p:pic>
    </p:spTree>
    <p:extLst>
      <p:ext uri="{BB962C8B-B14F-4D97-AF65-F5344CB8AC3E}">
        <p14:creationId xmlns:p14="http://schemas.microsoft.com/office/powerpoint/2010/main" val="1190823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E6CC-8BD2-45EF-AE6F-C0C5C47C1B5B}"/>
              </a:ext>
            </a:extLst>
          </p:cNvPr>
          <p:cNvSpPr>
            <a:spLocks noGrp="1"/>
          </p:cNvSpPr>
          <p:nvPr>
            <p:ph type="title"/>
          </p:nvPr>
        </p:nvSpPr>
        <p:spPr/>
        <p:txBody>
          <a:bodyPr/>
          <a:lstStyle/>
          <a:p>
            <a:r>
              <a:rPr lang="en-US" dirty="0"/>
              <a:t>CNN Detailed Notes</a:t>
            </a:r>
          </a:p>
        </p:txBody>
      </p:sp>
      <p:sp>
        <p:nvSpPr>
          <p:cNvPr id="3" name="Content Placeholder 2">
            <a:extLst>
              <a:ext uri="{FF2B5EF4-FFF2-40B4-BE49-F238E27FC236}">
                <a16:creationId xmlns:a16="http://schemas.microsoft.com/office/drawing/2014/main" id="{0BE15AF4-4F58-40A0-8C0D-C27F85C92039}"/>
              </a:ext>
            </a:extLst>
          </p:cNvPr>
          <p:cNvSpPr>
            <a:spLocks noGrp="1"/>
          </p:cNvSpPr>
          <p:nvPr>
            <p:ph idx="1"/>
          </p:nvPr>
        </p:nvSpPr>
        <p:spPr/>
        <p:txBody>
          <a:bodyPr/>
          <a:lstStyle/>
          <a:p>
            <a:r>
              <a:rPr lang="en-US" dirty="0">
                <a:hlinkClick r:id="rId2"/>
              </a:rPr>
              <a:t>https://cs231n.github.io/convolutional-networks/</a:t>
            </a:r>
            <a:endParaRPr lang="en-US" dirty="0"/>
          </a:p>
          <a:p>
            <a:endParaRPr lang="en-US" dirty="0"/>
          </a:p>
        </p:txBody>
      </p:sp>
    </p:spTree>
    <p:extLst>
      <p:ext uri="{BB962C8B-B14F-4D97-AF65-F5344CB8AC3E}">
        <p14:creationId xmlns:p14="http://schemas.microsoft.com/office/powerpoint/2010/main" val="324422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00CF-C578-4CFE-A228-F473012C4012}"/>
              </a:ext>
            </a:extLst>
          </p:cNvPr>
          <p:cNvSpPr>
            <a:spLocks noGrp="1"/>
          </p:cNvSpPr>
          <p:nvPr>
            <p:ph type="title"/>
          </p:nvPr>
        </p:nvSpPr>
        <p:spPr/>
        <p:txBody>
          <a:bodyPr/>
          <a:lstStyle/>
          <a:p>
            <a:r>
              <a:rPr lang="en-US" dirty="0"/>
              <a:t>Types of Cross-Validation</a:t>
            </a:r>
          </a:p>
        </p:txBody>
      </p:sp>
      <p:sp>
        <p:nvSpPr>
          <p:cNvPr id="3" name="Content Placeholder 2">
            <a:extLst>
              <a:ext uri="{FF2B5EF4-FFF2-40B4-BE49-F238E27FC236}">
                <a16:creationId xmlns:a16="http://schemas.microsoft.com/office/drawing/2014/main" id="{21BECE18-059E-4AB1-88FF-A8C15A3EF275}"/>
              </a:ext>
            </a:extLst>
          </p:cNvPr>
          <p:cNvSpPr>
            <a:spLocks noGrp="1"/>
          </p:cNvSpPr>
          <p:nvPr>
            <p:ph idx="1"/>
          </p:nvPr>
        </p:nvSpPr>
        <p:spPr>
          <a:xfrm>
            <a:off x="680320" y="2085976"/>
            <a:ext cx="10730629" cy="4371974"/>
          </a:xfrm>
        </p:spPr>
        <p:txBody>
          <a:bodyPr>
            <a:normAutofit/>
          </a:bodyPr>
          <a:lstStyle/>
          <a:p>
            <a:r>
              <a:rPr lang="en-US" b="1" i="1" u="sng" dirty="0"/>
              <a:t>Leave-One-Out Cross-Validation (LOOCV):</a:t>
            </a:r>
            <a:r>
              <a:rPr lang="en-US" dirty="0"/>
              <a:t> Each sample in the dataset is used once as a validation set, and the rest are used for training.</a:t>
            </a:r>
          </a:p>
          <a:p>
            <a:pPr lvl="1"/>
            <a:r>
              <a:rPr lang="en-US" dirty="0"/>
              <a:t>Computationally expensive for large </a:t>
            </a:r>
            <a:r>
              <a:rPr lang="en-US" dirty="0" err="1"/>
              <a:t>datsets</a:t>
            </a:r>
            <a:r>
              <a:rPr lang="en-US" dirty="0"/>
              <a:t> but unbiased.</a:t>
            </a:r>
          </a:p>
          <a:p>
            <a:pPr lvl="1"/>
            <a:endParaRPr lang="en-US" dirty="0"/>
          </a:p>
          <a:p>
            <a:pPr marL="457200" lvl="1" indent="0">
              <a:buNone/>
            </a:pPr>
            <a:endParaRPr lang="en-US" dirty="0"/>
          </a:p>
          <a:p>
            <a:r>
              <a:rPr lang="en-US" b="1" i="1" u="sng" dirty="0"/>
              <a:t>Stratified k-Fold:</a:t>
            </a:r>
            <a:r>
              <a:rPr lang="en-US" dirty="0"/>
              <a:t> Ensures that each fold maintains the same distribution of target classes as the original dataset.</a:t>
            </a:r>
          </a:p>
          <a:p>
            <a:pPr lvl="1"/>
            <a:r>
              <a:rPr lang="en-US" dirty="0"/>
              <a:t>It is recommended when the dataset is imbalanced</a:t>
            </a:r>
          </a:p>
          <a:p>
            <a:pPr lvl="1"/>
            <a:r>
              <a:rPr lang="en-US" dirty="0"/>
              <a:t>Example: For a dataset with 100 samples, where 80 are Class A and 20 are Class B:</a:t>
            </a:r>
          </a:p>
          <a:p>
            <a:pPr lvl="2"/>
            <a:r>
              <a:rPr lang="en-US" dirty="0"/>
              <a:t>In regular k-Fold, the distribution might be uneven in some folds.</a:t>
            </a:r>
          </a:p>
          <a:p>
            <a:pPr lvl="2"/>
            <a:r>
              <a:rPr lang="en-US" dirty="0"/>
              <a:t>In stratified k-Fold, each fold will maintain the 80:20 ratio.</a:t>
            </a:r>
          </a:p>
          <a:p>
            <a:pPr lvl="2"/>
            <a:endParaRPr lang="en-US" dirty="0"/>
          </a:p>
          <a:p>
            <a:pPr marL="0" indent="0">
              <a:buNone/>
            </a:pPr>
            <a:endParaRPr lang="en-US" dirty="0"/>
          </a:p>
        </p:txBody>
      </p:sp>
    </p:spTree>
    <p:extLst>
      <p:ext uri="{BB962C8B-B14F-4D97-AF65-F5344CB8AC3E}">
        <p14:creationId xmlns:p14="http://schemas.microsoft.com/office/powerpoint/2010/main" val="119720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4591-4775-4455-BCEB-0F52C92CC622}"/>
              </a:ext>
            </a:extLst>
          </p:cNvPr>
          <p:cNvSpPr>
            <a:spLocks noGrp="1"/>
          </p:cNvSpPr>
          <p:nvPr>
            <p:ph type="title"/>
          </p:nvPr>
        </p:nvSpPr>
        <p:spPr/>
        <p:txBody>
          <a:bodyPr/>
          <a:lstStyle/>
          <a:p>
            <a:r>
              <a:rPr lang="en-US" dirty="0"/>
              <a:t>Example: K-Fold Cross Validation</a:t>
            </a:r>
          </a:p>
        </p:txBody>
      </p:sp>
      <p:pic>
        <p:nvPicPr>
          <p:cNvPr id="4" name="Content Placeholder 3">
            <a:extLst>
              <a:ext uri="{FF2B5EF4-FFF2-40B4-BE49-F238E27FC236}">
                <a16:creationId xmlns:a16="http://schemas.microsoft.com/office/drawing/2014/main" id="{F25B2A86-C33B-4212-A897-F530B7F01FE2}"/>
              </a:ext>
            </a:extLst>
          </p:cNvPr>
          <p:cNvPicPr>
            <a:picLocks noGrp="1" noChangeAspect="1"/>
          </p:cNvPicPr>
          <p:nvPr>
            <p:ph idx="1"/>
          </p:nvPr>
        </p:nvPicPr>
        <p:blipFill>
          <a:blip r:embed="rId2"/>
          <a:stretch>
            <a:fillRect/>
          </a:stretch>
        </p:blipFill>
        <p:spPr>
          <a:xfrm>
            <a:off x="7342094" y="2637672"/>
            <a:ext cx="4549311" cy="3467100"/>
          </a:xfrm>
          <a:prstGeom prst="rect">
            <a:avLst/>
          </a:prstGeom>
        </p:spPr>
      </p:pic>
      <p:pic>
        <p:nvPicPr>
          <p:cNvPr id="6" name="Picture 5">
            <a:extLst>
              <a:ext uri="{FF2B5EF4-FFF2-40B4-BE49-F238E27FC236}">
                <a16:creationId xmlns:a16="http://schemas.microsoft.com/office/drawing/2014/main" id="{4811DD5D-4E6E-4067-A315-E0F711615003}"/>
              </a:ext>
            </a:extLst>
          </p:cNvPr>
          <p:cNvPicPr>
            <a:picLocks noChangeAspect="1"/>
          </p:cNvPicPr>
          <p:nvPr/>
        </p:nvPicPr>
        <p:blipFill>
          <a:blip r:embed="rId3"/>
          <a:stretch>
            <a:fillRect/>
          </a:stretch>
        </p:blipFill>
        <p:spPr>
          <a:xfrm>
            <a:off x="142594" y="2032466"/>
            <a:ext cx="6995601" cy="2647111"/>
          </a:xfrm>
          <a:prstGeom prst="rect">
            <a:avLst/>
          </a:prstGeom>
        </p:spPr>
      </p:pic>
      <p:pic>
        <p:nvPicPr>
          <p:cNvPr id="8" name="Picture 7">
            <a:extLst>
              <a:ext uri="{FF2B5EF4-FFF2-40B4-BE49-F238E27FC236}">
                <a16:creationId xmlns:a16="http://schemas.microsoft.com/office/drawing/2014/main" id="{088775CB-C40C-4A4C-B32E-D1EDDC4A0C4C}"/>
              </a:ext>
            </a:extLst>
          </p:cNvPr>
          <p:cNvPicPr>
            <a:picLocks noChangeAspect="1"/>
          </p:cNvPicPr>
          <p:nvPr/>
        </p:nvPicPr>
        <p:blipFill>
          <a:blip r:embed="rId4"/>
          <a:stretch>
            <a:fillRect/>
          </a:stretch>
        </p:blipFill>
        <p:spPr>
          <a:xfrm>
            <a:off x="753831" y="4679577"/>
            <a:ext cx="5913443" cy="1864658"/>
          </a:xfrm>
          <a:prstGeom prst="rect">
            <a:avLst/>
          </a:prstGeom>
        </p:spPr>
      </p:pic>
    </p:spTree>
    <p:extLst>
      <p:ext uri="{BB962C8B-B14F-4D97-AF65-F5344CB8AC3E}">
        <p14:creationId xmlns:p14="http://schemas.microsoft.com/office/powerpoint/2010/main" val="210987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A790-22E6-4A28-99CC-4CAA229E6E35}"/>
              </a:ext>
            </a:extLst>
          </p:cNvPr>
          <p:cNvSpPr>
            <a:spLocks noGrp="1"/>
          </p:cNvSpPr>
          <p:nvPr>
            <p:ph type="title"/>
          </p:nvPr>
        </p:nvSpPr>
        <p:spPr/>
        <p:txBody>
          <a:bodyPr/>
          <a:lstStyle/>
          <a:p>
            <a:r>
              <a:rPr lang="en-US" dirty="0"/>
              <a:t>Comparison of Methods</a:t>
            </a:r>
          </a:p>
        </p:txBody>
      </p:sp>
      <p:pic>
        <p:nvPicPr>
          <p:cNvPr id="9" name="Content Placeholder 8">
            <a:extLst>
              <a:ext uri="{FF2B5EF4-FFF2-40B4-BE49-F238E27FC236}">
                <a16:creationId xmlns:a16="http://schemas.microsoft.com/office/drawing/2014/main" id="{8F5F3C88-C016-4436-9B22-38C524BC646F}"/>
              </a:ext>
            </a:extLst>
          </p:cNvPr>
          <p:cNvPicPr>
            <a:picLocks noGrp="1" noChangeAspect="1"/>
          </p:cNvPicPr>
          <p:nvPr>
            <p:ph idx="1"/>
          </p:nvPr>
        </p:nvPicPr>
        <p:blipFill>
          <a:blip r:embed="rId2"/>
          <a:stretch>
            <a:fillRect/>
          </a:stretch>
        </p:blipFill>
        <p:spPr>
          <a:xfrm>
            <a:off x="1301462" y="2336800"/>
            <a:ext cx="9322266" cy="4006850"/>
          </a:xfrm>
        </p:spPr>
      </p:pic>
    </p:spTree>
    <p:extLst>
      <p:ext uri="{BB962C8B-B14F-4D97-AF65-F5344CB8AC3E}">
        <p14:creationId xmlns:p14="http://schemas.microsoft.com/office/powerpoint/2010/main" val="638878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1831-FF9E-4AFD-B042-39C36C7255D0}"/>
              </a:ext>
            </a:extLst>
          </p:cNvPr>
          <p:cNvSpPr>
            <a:spLocks noGrp="1"/>
          </p:cNvSpPr>
          <p:nvPr>
            <p:ph type="ctrTitle"/>
          </p:nvPr>
        </p:nvSpPr>
        <p:spPr/>
        <p:txBody>
          <a:bodyPr/>
          <a:lstStyle/>
          <a:p>
            <a:r>
              <a:rPr lang="en-US" dirty="0"/>
              <a:t>Deep Learning</a:t>
            </a:r>
          </a:p>
        </p:txBody>
      </p:sp>
    </p:spTree>
    <p:extLst>
      <p:ext uri="{BB962C8B-B14F-4D97-AF65-F5344CB8AC3E}">
        <p14:creationId xmlns:p14="http://schemas.microsoft.com/office/powerpoint/2010/main" val="338462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DCDC-BD5B-4B84-A601-F803F54E1772}"/>
              </a:ext>
            </a:extLst>
          </p:cNvPr>
          <p:cNvSpPr>
            <a:spLocks noGrp="1"/>
          </p:cNvSpPr>
          <p:nvPr>
            <p:ph type="title"/>
          </p:nvPr>
        </p:nvSpPr>
        <p:spPr/>
        <p:txBody>
          <a:bodyPr/>
          <a:lstStyle/>
          <a:p>
            <a:r>
              <a:rPr lang="en-US" dirty="0"/>
              <a:t>ANN Review</a:t>
            </a:r>
          </a:p>
        </p:txBody>
      </p:sp>
      <p:sp>
        <p:nvSpPr>
          <p:cNvPr id="3" name="Content Placeholder 2">
            <a:extLst>
              <a:ext uri="{FF2B5EF4-FFF2-40B4-BE49-F238E27FC236}">
                <a16:creationId xmlns:a16="http://schemas.microsoft.com/office/drawing/2014/main" id="{B300A32A-91D3-467D-9CBC-EFD5E91FEC1C}"/>
              </a:ext>
            </a:extLst>
          </p:cNvPr>
          <p:cNvSpPr>
            <a:spLocks noGrp="1"/>
          </p:cNvSpPr>
          <p:nvPr>
            <p:ph idx="1"/>
          </p:nvPr>
        </p:nvSpPr>
        <p:spPr>
          <a:xfrm>
            <a:off x="484094" y="2008095"/>
            <a:ext cx="11170023" cy="4509246"/>
          </a:xfrm>
        </p:spPr>
        <p:txBody>
          <a:bodyPr/>
          <a:lstStyle/>
          <a:p>
            <a:r>
              <a:rPr lang="en-US" sz="1600" dirty="0"/>
              <a:t>ANNs consist of layers of nodes, called neurons, where each node in a layer is connected to nodes in adjacent layers through weighted connections. The basic structure of an ANN involves:</a:t>
            </a:r>
          </a:p>
          <a:p>
            <a:pPr>
              <a:buFont typeface="Arial" panose="020B0604020202020204" pitchFamily="34" charset="0"/>
              <a:buChar char="•"/>
            </a:pPr>
            <a:r>
              <a:rPr lang="en-US" sz="1600" b="1" dirty="0"/>
              <a:t>Input Layer</a:t>
            </a:r>
            <a:r>
              <a:rPr lang="en-US" sz="1600" dirty="0"/>
              <a:t>: This layer contains the input features fed into the network.</a:t>
            </a:r>
          </a:p>
          <a:p>
            <a:pPr>
              <a:buFont typeface="Arial" panose="020B0604020202020204" pitchFamily="34" charset="0"/>
              <a:buChar char="•"/>
            </a:pPr>
            <a:r>
              <a:rPr lang="en-US" sz="1600" b="1" dirty="0"/>
              <a:t>Hidden Layers</a:t>
            </a:r>
            <a:r>
              <a:rPr lang="en-US" sz="1600" dirty="0"/>
              <a:t>: These layers perform computations to extract features and transform the input.</a:t>
            </a:r>
          </a:p>
          <a:p>
            <a:pPr>
              <a:buFont typeface="Arial" panose="020B0604020202020204" pitchFamily="34" charset="0"/>
              <a:buChar char="•"/>
            </a:pPr>
            <a:r>
              <a:rPr lang="en-US" sz="1600" b="1" dirty="0"/>
              <a:t>Output Layer</a:t>
            </a:r>
            <a:r>
              <a:rPr lang="en-US" sz="1600" dirty="0"/>
              <a:t>: This layer provides the final predictions or outputs of the network.</a:t>
            </a:r>
          </a:p>
          <a:p>
            <a:endParaRPr lang="en-US" dirty="0"/>
          </a:p>
        </p:txBody>
      </p:sp>
      <p:pic>
        <p:nvPicPr>
          <p:cNvPr id="5" name="Picture 4">
            <a:extLst>
              <a:ext uri="{FF2B5EF4-FFF2-40B4-BE49-F238E27FC236}">
                <a16:creationId xmlns:a16="http://schemas.microsoft.com/office/drawing/2014/main" id="{9AE01962-5DF5-4E37-9630-5DE6A932F490}"/>
              </a:ext>
            </a:extLst>
          </p:cNvPr>
          <p:cNvPicPr>
            <a:picLocks noChangeAspect="1"/>
          </p:cNvPicPr>
          <p:nvPr/>
        </p:nvPicPr>
        <p:blipFill>
          <a:blip r:embed="rId2"/>
          <a:stretch>
            <a:fillRect/>
          </a:stretch>
        </p:blipFill>
        <p:spPr>
          <a:xfrm>
            <a:off x="495411" y="3827928"/>
            <a:ext cx="4991840" cy="2115671"/>
          </a:xfrm>
          <a:prstGeom prst="rect">
            <a:avLst/>
          </a:prstGeom>
        </p:spPr>
      </p:pic>
      <p:pic>
        <p:nvPicPr>
          <p:cNvPr id="13" name="Picture 12">
            <a:extLst>
              <a:ext uri="{FF2B5EF4-FFF2-40B4-BE49-F238E27FC236}">
                <a16:creationId xmlns:a16="http://schemas.microsoft.com/office/drawing/2014/main" id="{91988F40-79BD-4585-A6A0-19C4F8CC21F2}"/>
              </a:ext>
            </a:extLst>
          </p:cNvPr>
          <p:cNvPicPr>
            <a:picLocks noChangeAspect="1"/>
          </p:cNvPicPr>
          <p:nvPr/>
        </p:nvPicPr>
        <p:blipFill>
          <a:blip r:embed="rId3"/>
          <a:stretch>
            <a:fillRect/>
          </a:stretch>
        </p:blipFill>
        <p:spPr>
          <a:xfrm>
            <a:off x="5649718" y="3750284"/>
            <a:ext cx="6058188" cy="2270957"/>
          </a:xfrm>
          <a:prstGeom prst="rect">
            <a:avLst/>
          </a:prstGeom>
        </p:spPr>
      </p:pic>
    </p:spTree>
    <p:extLst>
      <p:ext uri="{BB962C8B-B14F-4D97-AF65-F5344CB8AC3E}">
        <p14:creationId xmlns:p14="http://schemas.microsoft.com/office/powerpoint/2010/main" val="22550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7524-8DE8-4612-A6D2-118DF31B0CA2}"/>
              </a:ext>
            </a:extLst>
          </p:cNvPr>
          <p:cNvSpPr>
            <a:spLocks noGrp="1"/>
          </p:cNvSpPr>
          <p:nvPr>
            <p:ph type="title"/>
          </p:nvPr>
        </p:nvSpPr>
        <p:spPr>
          <a:xfrm>
            <a:off x="797551" y="753228"/>
            <a:ext cx="9613861" cy="1080938"/>
          </a:xfrm>
        </p:spPr>
        <p:txBody>
          <a:bodyPr/>
          <a:lstStyle/>
          <a:p>
            <a:r>
              <a:rPr lang="en-US" dirty="0"/>
              <a:t>Forward Pass and Backpropagation</a:t>
            </a:r>
          </a:p>
        </p:txBody>
      </p:sp>
      <p:pic>
        <p:nvPicPr>
          <p:cNvPr id="4" name="Content Placeholder 3">
            <a:extLst>
              <a:ext uri="{FF2B5EF4-FFF2-40B4-BE49-F238E27FC236}">
                <a16:creationId xmlns:a16="http://schemas.microsoft.com/office/drawing/2014/main" id="{3E38D31D-C9DA-4367-B73D-70A3BF030087}"/>
              </a:ext>
            </a:extLst>
          </p:cNvPr>
          <p:cNvPicPr>
            <a:picLocks noGrp="1" noChangeAspect="1"/>
          </p:cNvPicPr>
          <p:nvPr>
            <p:ph idx="1"/>
          </p:nvPr>
        </p:nvPicPr>
        <p:blipFill>
          <a:blip r:embed="rId2"/>
          <a:stretch>
            <a:fillRect/>
          </a:stretch>
        </p:blipFill>
        <p:spPr>
          <a:xfrm>
            <a:off x="1771729" y="2139576"/>
            <a:ext cx="8295635" cy="4606517"/>
          </a:xfrm>
          <a:prstGeom prst="rect">
            <a:avLst/>
          </a:prstGeom>
        </p:spPr>
      </p:pic>
    </p:spTree>
    <p:extLst>
      <p:ext uri="{BB962C8B-B14F-4D97-AF65-F5344CB8AC3E}">
        <p14:creationId xmlns:p14="http://schemas.microsoft.com/office/powerpoint/2010/main" val="400877155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3593</TotalTime>
  <Words>1982</Words>
  <Application>Microsoft Office PowerPoint</Application>
  <PresentationFormat>Widescreen</PresentationFormat>
  <Paragraphs>203</Paragraphs>
  <Slides>33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Trebuchet MS</vt:lpstr>
      <vt:lpstr>Berlin</vt:lpstr>
      <vt:lpstr>Cross Validation</vt:lpstr>
      <vt:lpstr>Key Concepts of Cross-Validation</vt:lpstr>
      <vt:lpstr>Types of Cross-Validation</vt:lpstr>
      <vt:lpstr>Types of Cross-Validation</vt:lpstr>
      <vt:lpstr>Example: K-Fold Cross Validation</vt:lpstr>
      <vt:lpstr>Comparison of Methods</vt:lpstr>
      <vt:lpstr>Deep Learning</vt:lpstr>
      <vt:lpstr>ANN Review</vt:lpstr>
      <vt:lpstr>Forward Pass and Backpropagation</vt:lpstr>
      <vt:lpstr>Activation Functions</vt:lpstr>
      <vt:lpstr>Activation Functions</vt:lpstr>
      <vt:lpstr>Activation Functions</vt:lpstr>
      <vt:lpstr>Activations Functions</vt:lpstr>
      <vt:lpstr>Activations Functions</vt:lpstr>
      <vt:lpstr>Activations Functions</vt:lpstr>
      <vt:lpstr>CNN (Convolutional Neural Network)</vt:lpstr>
      <vt:lpstr>Key Components of CNN </vt:lpstr>
      <vt:lpstr>Convolutional Layer - Mathematical Formulation </vt:lpstr>
      <vt:lpstr>Activation Function (ReLU)</vt:lpstr>
      <vt:lpstr>Pooling Layer </vt:lpstr>
      <vt:lpstr>Additional Convolutional &amp; Pooling Layers </vt:lpstr>
      <vt:lpstr>Fully Connected Layer (Dense Layer)</vt:lpstr>
      <vt:lpstr>Block Diagram</vt:lpstr>
      <vt:lpstr>CNN Dimension Calculation </vt:lpstr>
      <vt:lpstr>Convolution Operation - Explanation</vt:lpstr>
      <vt:lpstr>Example: CNN Convolution Operation</vt:lpstr>
      <vt:lpstr>Output result </vt:lpstr>
      <vt:lpstr>Max Pooling Example </vt:lpstr>
      <vt:lpstr>Average Pooling Example</vt:lpstr>
      <vt:lpstr>CNN Dimension Calculation</vt:lpstr>
      <vt:lpstr>LeNet-5</vt:lpstr>
      <vt:lpstr>LeNet-5 Dimensions Calculation</vt:lpstr>
      <vt:lpstr>CNN Detailed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Validation</dc:title>
  <dc:creator>maimoona.akram@outlook.com</dc:creator>
  <cp:lastModifiedBy>maimoona.akram@outlook.com</cp:lastModifiedBy>
  <cp:revision>83</cp:revision>
  <dcterms:created xsi:type="dcterms:W3CDTF">2024-11-18T09:13:46Z</dcterms:created>
  <dcterms:modified xsi:type="dcterms:W3CDTF">2024-11-25T13:58:51Z</dcterms:modified>
</cp:coreProperties>
</file>