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24"/>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ate/Documents/School/PHYS%20252/252%20Spreadsheets/252%20Radiation%20Lab%20(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Ln(N) vs. Time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3.2738407699037624E-2"/>
                  <c:y val="-0.2676738845144356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'Radiation Lab 3'!$F$12:$F$42</c:f>
              <c:numCache>
                <c:formatCode>General</c:formatCode>
                <c:ptCount val="31"/>
                <c:pt idx="0">
                  <c:v>30</c:v>
                </c:pt>
                <c:pt idx="1">
                  <c:v>60</c:v>
                </c:pt>
                <c:pt idx="2">
                  <c:v>90</c:v>
                </c:pt>
                <c:pt idx="3">
                  <c:v>120</c:v>
                </c:pt>
                <c:pt idx="4">
                  <c:v>150</c:v>
                </c:pt>
                <c:pt idx="5">
                  <c:v>180</c:v>
                </c:pt>
                <c:pt idx="6">
                  <c:v>210</c:v>
                </c:pt>
                <c:pt idx="7">
                  <c:v>240</c:v>
                </c:pt>
                <c:pt idx="8">
                  <c:v>270</c:v>
                </c:pt>
                <c:pt idx="9">
                  <c:v>300</c:v>
                </c:pt>
                <c:pt idx="10">
                  <c:v>330</c:v>
                </c:pt>
                <c:pt idx="11">
                  <c:v>360</c:v>
                </c:pt>
                <c:pt idx="12">
                  <c:v>390</c:v>
                </c:pt>
                <c:pt idx="13">
                  <c:v>420</c:v>
                </c:pt>
                <c:pt idx="14">
                  <c:v>450</c:v>
                </c:pt>
                <c:pt idx="15">
                  <c:v>480</c:v>
                </c:pt>
                <c:pt idx="16">
                  <c:v>510</c:v>
                </c:pt>
                <c:pt idx="17">
                  <c:v>540</c:v>
                </c:pt>
                <c:pt idx="18">
                  <c:v>570</c:v>
                </c:pt>
                <c:pt idx="19">
                  <c:v>600</c:v>
                </c:pt>
                <c:pt idx="20">
                  <c:v>630</c:v>
                </c:pt>
                <c:pt idx="21">
                  <c:v>660</c:v>
                </c:pt>
                <c:pt idx="22">
                  <c:v>690</c:v>
                </c:pt>
                <c:pt idx="23">
                  <c:v>720</c:v>
                </c:pt>
                <c:pt idx="24">
                  <c:v>750</c:v>
                </c:pt>
                <c:pt idx="25">
                  <c:v>780</c:v>
                </c:pt>
                <c:pt idx="26">
                  <c:v>810</c:v>
                </c:pt>
                <c:pt idx="27">
                  <c:v>840</c:v>
                </c:pt>
                <c:pt idx="28">
                  <c:v>870</c:v>
                </c:pt>
                <c:pt idx="29">
                  <c:v>900</c:v>
                </c:pt>
                <c:pt idx="30">
                  <c:v>930</c:v>
                </c:pt>
              </c:numCache>
            </c:numRef>
          </c:xVal>
          <c:yVal>
            <c:numRef>
              <c:f>'Radiation Lab 3'!$G$12:$G$42</c:f>
              <c:numCache>
                <c:formatCode>0.000</c:formatCode>
                <c:ptCount val="31"/>
                <c:pt idx="0">
                  <c:v>8.8134384945285067</c:v>
                </c:pt>
                <c:pt idx="1">
                  <c:v>8.6864295086615364</c:v>
                </c:pt>
                <c:pt idx="2">
                  <c:v>8.5619753341881299</c:v>
                </c:pt>
                <c:pt idx="3">
                  <c:v>8.4555305310241309</c:v>
                </c:pt>
                <c:pt idx="4">
                  <c:v>8.2937996088468182</c:v>
                </c:pt>
                <c:pt idx="5">
                  <c:v>8.157657015196472</c:v>
                </c:pt>
                <c:pt idx="6">
                  <c:v>8.0786882292298721</c:v>
                </c:pt>
                <c:pt idx="7">
                  <c:v>7.9047039138737469</c:v>
                </c:pt>
                <c:pt idx="8">
                  <c:v>7.78155595923534</c:v>
                </c:pt>
                <c:pt idx="9">
                  <c:v>7.6591713676660582</c:v>
                </c:pt>
                <c:pt idx="10">
                  <c:v>7.5153445711804361</c:v>
                </c:pt>
                <c:pt idx="11">
                  <c:v>7.3895639536776354</c:v>
                </c:pt>
                <c:pt idx="12">
                  <c:v>7.2240248082858303</c:v>
                </c:pt>
                <c:pt idx="13">
                  <c:v>7.0800264999225906</c:v>
                </c:pt>
                <c:pt idx="14">
                  <c:v>6.9847163201182658</c:v>
                </c:pt>
                <c:pt idx="15">
                  <c:v>6.926577033222725</c:v>
                </c:pt>
                <c:pt idx="16">
                  <c:v>6.7475865268293154</c:v>
                </c:pt>
                <c:pt idx="17">
                  <c:v>6.5916737320086582</c:v>
                </c:pt>
                <c:pt idx="18">
                  <c:v>6.4876840184846101</c:v>
                </c:pt>
                <c:pt idx="19">
                  <c:v>6.3456363608285962</c:v>
                </c:pt>
                <c:pt idx="20">
                  <c:v>6.1696107324914564</c:v>
                </c:pt>
                <c:pt idx="21">
                  <c:v>6.1377270540862341</c:v>
                </c:pt>
                <c:pt idx="22">
                  <c:v>5.9989365619466826</c:v>
                </c:pt>
                <c:pt idx="23">
                  <c:v>5.8435444170313602</c:v>
                </c:pt>
                <c:pt idx="24">
                  <c:v>5.6698809229805196</c:v>
                </c:pt>
                <c:pt idx="25">
                  <c:v>5.472270673671475</c:v>
                </c:pt>
                <c:pt idx="26">
                  <c:v>5.3278761687895813</c:v>
                </c:pt>
                <c:pt idx="27">
                  <c:v>5.2933048247244923</c:v>
                </c:pt>
                <c:pt idx="28">
                  <c:v>5.0625950330269669</c:v>
                </c:pt>
                <c:pt idx="29">
                  <c:v>4.9972122737641147</c:v>
                </c:pt>
                <c:pt idx="30">
                  <c:v>4.7184988712950942</c:v>
                </c:pt>
              </c:numCache>
            </c:numRef>
          </c:yVal>
          <c:smooth val="0"/>
          <c:extLst>
            <c:ext xmlns:c16="http://schemas.microsoft.com/office/drawing/2014/chart" uri="{C3380CC4-5D6E-409C-BE32-E72D297353CC}">
              <c16:uniqueId val="{00000001-DD28-6E48-A659-82F6C4197DAC}"/>
            </c:ext>
          </c:extLst>
        </c:ser>
        <c:dLbls>
          <c:showLegendKey val="0"/>
          <c:showVal val="0"/>
          <c:showCatName val="0"/>
          <c:showSerName val="0"/>
          <c:showPercent val="0"/>
          <c:showBubbleSize val="0"/>
        </c:dLbls>
        <c:axId val="413685696"/>
        <c:axId val="413682416"/>
      </c:scatterChart>
      <c:valAx>
        <c:axId val="41368569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Time in Seconds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682416"/>
        <c:crosses val="autoZero"/>
        <c:crossBetween val="midCat"/>
      </c:valAx>
      <c:valAx>
        <c:axId val="413682416"/>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Ln(N)</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6856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93C8-5D15-0A46-B55C-1D125B1AF5C8}"/>
              </a:ext>
            </a:extLst>
          </p:cNvPr>
          <p:cNvSpPr>
            <a:spLocks noGrp="1"/>
          </p:cNvSpPr>
          <p:nvPr>
            <p:ph type="ctrTitle"/>
          </p:nvPr>
        </p:nvSpPr>
        <p:spPr>
          <a:xfrm>
            <a:off x="1043454" y="1761565"/>
            <a:ext cx="10116671" cy="1158438"/>
          </a:xfrm>
        </p:spPr>
        <p:txBody>
          <a:bodyPr/>
          <a:lstStyle/>
          <a:p>
            <a:pPr algn="ctr"/>
            <a:r>
              <a:rPr lang="en-US" dirty="0"/>
              <a:t>Measuring the Half-Life of Ba-137</a:t>
            </a:r>
          </a:p>
        </p:txBody>
      </p:sp>
      <p:sp>
        <p:nvSpPr>
          <p:cNvPr id="3" name="Subtitle 2">
            <a:extLst>
              <a:ext uri="{FF2B5EF4-FFF2-40B4-BE49-F238E27FC236}">
                <a16:creationId xmlns:a16="http://schemas.microsoft.com/office/drawing/2014/main" id="{B2C4B609-3A3B-2647-AEA9-1A172502194D}"/>
              </a:ext>
            </a:extLst>
          </p:cNvPr>
          <p:cNvSpPr>
            <a:spLocks noGrp="1"/>
          </p:cNvSpPr>
          <p:nvPr>
            <p:ph type="subTitle" idx="1"/>
          </p:nvPr>
        </p:nvSpPr>
        <p:spPr>
          <a:xfrm>
            <a:off x="4926058" y="2920003"/>
            <a:ext cx="2351462" cy="374526"/>
          </a:xfrm>
        </p:spPr>
        <p:txBody>
          <a:bodyPr/>
          <a:lstStyle/>
          <a:p>
            <a:pPr algn="ctr"/>
            <a:r>
              <a:rPr lang="en-US" dirty="0"/>
              <a:t>By: Taylor Larrechea</a:t>
            </a:r>
          </a:p>
        </p:txBody>
      </p:sp>
      <p:pic>
        <p:nvPicPr>
          <p:cNvPr id="5" name="Picture 4">
            <a:extLst>
              <a:ext uri="{FF2B5EF4-FFF2-40B4-BE49-F238E27FC236}">
                <a16:creationId xmlns:a16="http://schemas.microsoft.com/office/drawing/2014/main" id="{FE3333F6-0C0E-204D-8202-D327EB217A78}"/>
              </a:ext>
            </a:extLst>
          </p:cNvPr>
          <p:cNvPicPr>
            <a:picLocks noChangeAspect="1"/>
          </p:cNvPicPr>
          <p:nvPr/>
        </p:nvPicPr>
        <p:blipFill>
          <a:blip r:embed="rId2"/>
          <a:stretch>
            <a:fillRect/>
          </a:stretch>
        </p:blipFill>
        <p:spPr>
          <a:xfrm>
            <a:off x="5183653" y="3534831"/>
            <a:ext cx="1836271" cy="1836271"/>
          </a:xfrm>
          <a:prstGeom prst="rect">
            <a:avLst/>
          </a:prstGeom>
        </p:spPr>
      </p:pic>
    </p:spTree>
    <p:extLst>
      <p:ext uri="{BB962C8B-B14F-4D97-AF65-F5344CB8AC3E}">
        <p14:creationId xmlns:p14="http://schemas.microsoft.com/office/powerpoint/2010/main" val="98613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1EDF-40D7-0746-855A-033875FEB586}"/>
              </a:ext>
            </a:extLst>
          </p:cNvPr>
          <p:cNvSpPr>
            <a:spLocks noGrp="1"/>
          </p:cNvSpPr>
          <p:nvPr>
            <p:ph type="title"/>
          </p:nvPr>
        </p:nvSpPr>
        <p:spPr/>
        <p:txBody>
          <a:bodyPr/>
          <a:lstStyle/>
          <a:p>
            <a:pPr algn="ctr"/>
            <a:r>
              <a:rPr lang="en-US" dirty="0"/>
              <a:t>Goal of Experiment</a:t>
            </a:r>
          </a:p>
        </p:txBody>
      </p:sp>
      <p:sp>
        <p:nvSpPr>
          <p:cNvPr id="4" name="TextBox 3">
            <a:extLst>
              <a:ext uri="{FF2B5EF4-FFF2-40B4-BE49-F238E27FC236}">
                <a16:creationId xmlns:a16="http://schemas.microsoft.com/office/drawing/2014/main" id="{6BF65D1E-2A1E-6448-8E1E-EEE952307BCC}"/>
              </a:ext>
            </a:extLst>
          </p:cNvPr>
          <p:cNvSpPr txBox="1"/>
          <p:nvPr/>
        </p:nvSpPr>
        <p:spPr>
          <a:xfrm>
            <a:off x="1347601" y="2065867"/>
            <a:ext cx="8807824" cy="646331"/>
          </a:xfrm>
          <a:prstGeom prst="rect">
            <a:avLst/>
          </a:prstGeom>
          <a:noFill/>
        </p:spPr>
        <p:txBody>
          <a:bodyPr wrap="square" rtlCol="0">
            <a:spAutoFit/>
          </a:bodyPr>
          <a:lstStyle/>
          <a:p>
            <a:r>
              <a:rPr lang="en-US" dirty="0"/>
              <a:t>The goal of this experiment was to find the half life of a Barium 137. This was done by counting decays from a sample with a Geiger Muller counter and manipulating the data.</a:t>
            </a:r>
          </a:p>
        </p:txBody>
      </p:sp>
      <p:sp>
        <p:nvSpPr>
          <p:cNvPr id="6" name="Title 1">
            <a:extLst>
              <a:ext uri="{FF2B5EF4-FFF2-40B4-BE49-F238E27FC236}">
                <a16:creationId xmlns:a16="http://schemas.microsoft.com/office/drawing/2014/main" id="{D99A289C-8B28-9445-9E3D-0485CBBB9180}"/>
              </a:ext>
            </a:extLst>
          </p:cNvPr>
          <p:cNvSpPr txBox="1">
            <a:spLocks/>
          </p:cNvSpPr>
          <p:nvPr/>
        </p:nvSpPr>
        <p:spPr>
          <a:xfrm>
            <a:off x="685800" y="2712198"/>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Method of Experiment</a:t>
            </a:r>
            <a:endParaRPr lang="en-US" dirty="0"/>
          </a:p>
        </p:txBody>
      </p:sp>
      <p:sp>
        <p:nvSpPr>
          <p:cNvPr id="7" name="TextBox 6">
            <a:extLst>
              <a:ext uri="{FF2B5EF4-FFF2-40B4-BE49-F238E27FC236}">
                <a16:creationId xmlns:a16="http://schemas.microsoft.com/office/drawing/2014/main" id="{AD5D5304-2E0D-8B4F-A820-2A4BEB234F83}"/>
              </a:ext>
            </a:extLst>
          </p:cNvPr>
          <p:cNvSpPr txBox="1"/>
          <p:nvPr/>
        </p:nvSpPr>
        <p:spPr>
          <a:xfrm>
            <a:off x="1159341" y="4168465"/>
            <a:ext cx="9184341" cy="923330"/>
          </a:xfrm>
          <a:prstGeom prst="rect">
            <a:avLst/>
          </a:prstGeom>
          <a:noFill/>
        </p:spPr>
        <p:txBody>
          <a:bodyPr wrap="square" rtlCol="0">
            <a:spAutoFit/>
          </a:bodyPr>
          <a:lstStyle/>
          <a:p>
            <a:r>
              <a:rPr lang="en-US" dirty="0"/>
              <a:t>The first step of this experiment is to get the counts of data. Once the 31 counts of 30 seconds are done, the data is then plotted. This data is then fit to a trendline where pivotal information can be used to calculate the half life of Barium 137. </a:t>
            </a:r>
          </a:p>
        </p:txBody>
      </p:sp>
    </p:spTree>
    <p:extLst>
      <p:ext uri="{BB962C8B-B14F-4D97-AF65-F5344CB8AC3E}">
        <p14:creationId xmlns:p14="http://schemas.microsoft.com/office/powerpoint/2010/main" val="287833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B514-4F5F-AA4A-AA27-41680803C968}"/>
              </a:ext>
            </a:extLst>
          </p:cNvPr>
          <p:cNvSpPr>
            <a:spLocks noGrp="1"/>
          </p:cNvSpPr>
          <p:nvPr>
            <p:ph type="title"/>
          </p:nvPr>
        </p:nvSpPr>
        <p:spPr/>
        <p:txBody>
          <a:bodyPr/>
          <a:lstStyle/>
          <a:p>
            <a:pPr algn="ctr"/>
            <a:r>
              <a:rPr lang="en-US" dirty="0"/>
              <a:t>Theory</a:t>
            </a:r>
          </a:p>
        </p:txBody>
      </p:sp>
      <p:sp>
        <p:nvSpPr>
          <p:cNvPr id="5" name="TextBox 4">
            <a:extLst>
              <a:ext uri="{FF2B5EF4-FFF2-40B4-BE49-F238E27FC236}">
                <a16:creationId xmlns:a16="http://schemas.microsoft.com/office/drawing/2014/main" id="{21341382-020B-8A41-82D4-623D1C349261}"/>
              </a:ext>
            </a:extLst>
          </p:cNvPr>
          <p:cNvSpPr txBox="1"/>
          <p:nvPr/>
        </p:nvSpPr>
        <p:spPr>
          <a:xfrm>
            <a:off x="1082488" y="2065867"/>
            <a:ext cx="9338050" cy="646331"/>
          </a:xfrm>
          <a:prstGeom prst="rect">
            <a:avLst/>
          </a:prstGeom>
          <a:noFill/>
        </p:spPr>
        <p:txBody>
          <a:bodyPr wrap="square" rtlCol="0">
            <a:spAutoFit/>
          </a:bodyPr>
          <a:lstStyle/>
          <a:p>
            <a:r>
              <a:rPr lang="en-US" dirty="0"/>
              <a:t>We assume that the substance is going to decay at a linear rate. The following equation</a:t>
            </a:r>
          </a:p>
          <a:p>
            <a:r>
              <a:rPr lang="en-US" dirty="0"/>
              <a:t>represents how a population of a radioactive substance decays over time.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5AB011-1837-FB40-A151-D0D87D690686}"/>
                  </a:ext>
                </a:extLst>
              </p:cNvPr>
              <p:cNvSpPr txBox="1"/>
              <p:nvPr/>
            </p:nvSpPr>
            <p:spPr>
              <a:xfrm>
                <a:off x="4998496" y="3007827"/>
                <a:ext cx="1128578"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𝑑𝑁</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𝑁</m:t>
                      </m:r>
                    </m:oMath>
                  </m:oMathPara>
                </a14:m>
                <a:endParaRPr lang="en-US" dirty="0"/>
              </a:p>
            </p:txBody>
          </p:sp>
        </mc:Choice>
        <mc:Fallback xmlns="">
          <p:sp>
            <p:nvSpPr>
              <p:cNvPr id="6" name="TextBox 5">
                <a:extLst>
                  <a:ext uri="{FF2B5EF4-FFF2-40B4-BE49-F238E27FC236}">
                    <a16:creationId xmlns:a16="http://schemas.microsoft.com/office/drawing/2014/main" id="{E75AB011-1837-FB40-A151-D0D87D690686}"/>
                  </a:ext>
                </a:extLst>
              </p:cNvPr>
              <p:cNvSpPr txBox="1">
                <a:spLocks noRot="1" noChangeAspect="1" noMove="1" noResize="1" noEditPoints="1" noAdjustHandles="1" noChangeArrowheads="1" noChangeShapeType="1" noTextEdit="1"/>
              </p:cNvSpPr>
              <p:nvPr/>
            </p:nvSpPr>
            <p:spPr>
              <a:xfrm>
                <a:off x="4998496" y="3007827"/>
                <a:ext cx="1128578" cy="525913"/>
              </a:xfrm>
              <a:prstGeom prst="rect">
                <a:avLst/>
              </a:prstGeom>
              <a:blipFill>
                <a:blip r:embed="rId2"/>
                <a:stretch>
                  <a:fillRect l="-4494" t="-2381" r="-4494" b="-1428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A2BFA3E-7C8D-334F-ABEC-5F9CB857FF81}"/>
              </a:ext>
            </a:extLst>
          </p:cNvPr>
          <p:cNvSpPr txBox="1"/>
          <p:nvPr/>
        </p:nvSpPr>
        <p:spPr>
          <a:xfrm>
            <a:off x="8942294" y="3074511"/>
            <a:ext cx="442750" cy="369332"/>
          </a:xfrm>
          <a:prstGeom prst="rect">
            <a:avLst/>
          </a:prstGeom>
          <a:noFill/>
        </p:spPr>
        <p:txBody>
          <a:bodyPr wrap="none" rtlCol="0">
            <a:spAutoFit/>
          </a:bodyPr>
          <a:lstStyle/>
          <a:p>
            <a:r>
              <a:rPr lang="en-US" dirty="0"/>
              <a:t>(1)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CE49A6-1F0C-194A-B92C-4A8FB5ED6372}"/>
                  </a:ext>
                </a:extLst>
              </p:cNvPr>
              <p:cNvSpPr txBox="1"/>
              <p:nvPr/>
            </p:nvSpPr>
            <p:spPr>
              <a:xfrm>
                <a:off x="1082488" y="3806157"/>
                <a:ext cx="9050298" cy="646331"/>
              </a:xfrm>
              <a:prstGeom prst="rect">
                <a:avLst/>
              </a:prstGeom>
              <a:noFill/>
            </p:spPr>
            <p:txBody>
              <a:bodyPr wrap="none" rtlCol="0">
                <a:spAutoFit/>
              </a:bodyPr>
              <a:lstStyle/>
              <a:p>
                <a:r>
                  <a:rPr lang="en-US" dirty="0"/>
                  <a:t>Where </a:t>
                </a:r>
                <a14:m>
                  <m:oMath xmlns:m="http://schemas.openxmlformats.org/officeDocument/2006/math">
                    <m:r>
                      <a:rPr lang="en-US" b="0" i="1" smtClean="0">
                        <a:latin typeface="Cambria Math" panose="02040503050406030204" pitchFamily="18" charset="0"/>
                      </a:rPr>
                      <m:t>𝜆</m:t>
                    </m:r>
                  </m:oMath>
                </a14:m>
                <a:r>
                  <a:rPr lang="en-US" dirty="0"/>
                  <a:t> is the decay rate of substance and </a:t>
                </a:r>
                <a:r>
                  <a:rPr lang="en-US" i="1" dirty="0"/>
                  <a:t>N </a:t>
                </a:r>
                <a:r>
                  <a:rPr lang="en-US" dirty="0"/>
                  <a:t>is the population of that substance. Equation (1) </a:t>
                </a:r>
              </a:p>
              <a:p>
                <a:r>
                  <a:rPr lang="en-US" dirty="0"/>
                  <a:t>can be solved to give the following equation.</a:t>
                </a:r>
              </a:p>
            </p:txBody>
          </p:sp>
        </mc:Choice>
        <mc:Fallback xmlns="">
          <p:sp>
            <p:nvSpPr>
              <p:cNvPr id="8" name="TextBox 7">
                <a:extLst>
                  <a:ext uri="{FF2B5EF4-FFF2-40B4-BE49-F238E27FC236}">
                    <a16:creationId xmlns:a16="http://schemas.microsoft.com/office/drawing/2014/main" id="{E7CE49A6-1F0C-194A-B92C-4A8FB5ED6372}"/>
                  </a:ext>
                </a:extLst>
              </p:cNvPr>
              <p:cNvSpPr txBox="1">
                <a:spLocks noRot="1" noChangeAspect="1" noMove="1" noResize="1" noEditPoints="1" noAdjustHandles="1" noChangeArrowheads="1" noChangeShapeType="1" noTextEdit="1"/>
              </p:cNvSpPr>
              <p:nvPr/>
            </p:nvSpPr>
            <p:spPr>
              <a:xfrm>
                <a:off x="1082488" y="3806157"/>
                <a:ext cx="9050298" cy="646331"/>
              </a:xfrm>
              <a:prstGeom prst="rect">
                <a:avLst/>
              </a:prstGeom>
              <a:blipFill>
                <a:blip r:embed="rId3"/>
                <a:stretch>
                  <a:fillRect l="-420" t="-5882"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1CFB5A-B4BC-F348-99B7-182A424603A0}"/>
                  </a:ext>
                </a:extLst>
              </p:cNvPr>
              <p:cNvSpPr txBox="1"/>
              <p:nvPr/>
            </p:nvSpPr>
            <p:spPr>
              <a:xfrm>
                <a:off x="4998496" y="4736511"/>
                <a:ext cx="1218282" cy="2899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𝑡</m:t>
                          </m:r>
                        </m:sup>
                      </m:sSup>
                    </m:oMath>
                  </m:oMathPara>
                </a14:m>
                <a:endParaRPr lang="en-US" dirty="0"/>
              </a:p>
            </p:txBody>
          </p:sp>
        </mc:Choice>
        <mc:Fallback xmlns="">
          <p:sp>
            <p:nvSpPr>
              <p:cNvPr id="10" name="TextBox 9">
                <a:extLst>
                  <a:ext uri="{FF2B5EF4-FFF2-40B4-BE49-F238E27FC236}">
                    <a16:creationId xmlns:a16="http://schemas.microsoft.com/office/drawing/2014/main" id="{3B1CFB5A-B4BC-F348-99B7-182A424603A0}"/>
                  </a:ext>
                </a:extLst>
              </p:cNvPr>
              <p:cNvSpPr txBox="1">
                <a:spLocks noRot="1" noChangeAspect="1" noMove="1" noResize="1" noEditPoints="1" noAdjustHandles="1" noChangeArrowheads="1" noChangeShapeType="1" noTextEdit="1"/>
              </p:cNvSpPr>
              <p:nvPr/>
            </p:nvSpPr>
            <p:spPr>
              <a:xfrm>
                <a:off x="4998496" y="4736511"/>
                <a:ext cx="1218282" cy="289951"/>
              </a:xfrm>
              <a:prstGeom prst="rect">
                <a:avLst/>
              </a:prstGeom>
              <a:blipFill>
                <a:blip r:embed="rId4"/>
                <a:stretch>
                  <a:fillRect l="-4124" t="-4167" r="-1031" b="-833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651E7BC-A0D5-A84F-9EF9-0ADD38925348}"/>
              </a:ext>
            </a:extLst>
          </p:cNvPr>
          <p:cNvSpPr txBox="1"/>
          <p:nvPr/>
        </p:nvSpPr>
        <p:spPr>
          <a:xfrm>
            <a:off x="8942294" y="4696820"/>
            <a:ext cx="442750" cy="369332"/>
          </a:xfrm>
          <a:prstGeom prst="rect">
            <a:avLst/>
          </a:prstGeom>
          <a:noFill/>
        </p:spPr>
        <p:txBody>
          <a:bodyPr wrap="none" rtlCol="0">
            <a:spAutoFit/>
          </a:bodyPr>
          <a:lstStyle/>
          <a:p>
            <a:r>
              <a:rPr lang="en-US" dirty="0"/>
              <a:t>(2)</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D8A46ED-7B2D-B44F-B364-6EC42D327B49}"/>
                  </a:ext>
                </a:extLst>
              </p:cNvPr>
              <p:cNvSpPr txBox="1"/>
              <p:nvPr/>
            </p:nvSpPr>
            <p:spPr>
              <a:xfrm>
                <a:off x="1082488" y="5361781"/>
                <a:ext cx="8606117" cy="369332"/>
              </a:xfrm>
              <a:prstGeom prst="rect">
                <a:avLst/>
              </a:prstGeom>
              <a:noFill/>
            </p:spPr>
            <p:txBody>
              <a:bodyPr wrap="square" rtlCol="0">
                <a:spAutoFit/>
              </a:bodyPr>
              <a:lstStyle/>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oMath>
                </a14:m>
                <a:r>
                  <a:rPr lang="en-US" dirty="0"/>
                  <a:t> is the original amount of the the substance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p:txBody>
          </p:sp>
        </mc:Choice>
        <mc:Fallback xmlns="">
          <p:sp>
            <p:nvSpPr>
              <p:cNvPr id="12" name="TextBox 11">
                <a:extLst>
                  <a:ext uri="{FF2B5EF4-FFF2-40B4-BE49-F238E27FC236}">
                    <a16:creationId xmlns:a16="http://schemas.microsoft.com/office/drawing/2014/main" id="{8D8A46ED-7B2D-B44F-B364-6EC42D327B49}"/>
                  </a:ext>
                </a:extLst>
              </p:cNvPr>
              <p:cNvSpPr txBox="1">
                <a:spLocks noRot="1" noChangeAspect="1" noMove="1" noResize="1" noEditPoints="1" noAdjustHandles="1" noChangeArrowheads="1" noChangeShapeType="1" noTextEdit="1"/>
              </p:cNvSpPr>
              <p:nvPr/>
            </p:nvSpPr>
            <p:spPr>
              <a:xfrm>
                <a:off x="1082488" y="5361781"/>
                <a:ext cx="8606117" cy="369332"/>
              </a:xfrm>
              <a:prstGeom prst="rect">
                <a:avLst/>
              </a:prstGeom>
              <a:blipFill>
                <a:blip r:embed="rId5"/>
                <a:stretch>
                  <a:fillRect l="-442" t="-3333" b="-23333"/>
                </a:stretch>
              </a:blipFill>
            </p:spPr>
            <p:txBody>
              <a:bodyPr/>
              <a:lstStyle/>
              <a:p>
                <a:r>
                  <a:rPr lang="en-US">
                    <a:noFill/>
                  </a:rPr>
                  <a:t> </a:t>
                </a:r>
              </a:p>
            </p:txBody>
          </p:sp>
        </mc:Fallback>
      </mc:AlternateContent>
    </p:spTree>
    <p:extLst>
      <p:ext uri="{BB962C8B-B14F-4D97-AF65-F5344CB8AC3E}">
        <p14:creationId xmlns:p14="http://schemas.microsoft.com/office/powerpoint/2010/main" val="3353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4D5D-1A6C-FB47-9810-73831B112C10}"/>
              </a:ext>
            </a:extLst>
          </p:cNvPr>
          <p:cNvSpPr>
            <a:spLocks noGrp="1"/>
          </p:cNvSpPr>
          <p:nvPr>
            <p:ph type="title"/>
          </p:nvPr>
        </p:nvSpPr>
        <p:spPr/>
        <p:txBody>
          <a:bodyPr/>
          <a:lstStyle/>
          <a:p>
            <a:pPr algn="ctr"/>
            <a:r>
              <a:rPr lang="en-US" dirty="0"/>
              <a:t>Theory Continued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74DE89-C0AC-A344-8A05-A272E8DD7E68}"/>
                  </a:ext>
                </a:extLst>
              </p:cNvPr>
              <p:cNvSpPr txBox="1"/>
              <p:nvPr/>
            </p:nvSpPr>
            <p:spPr>
              <a:xfrm>
                <a:off x="1387942" y="1751478"/>
                <a:ext cx="8727142" cy="646331"/>
              </a:xfrm>
              <a:prstGeom prst="rect">
                <a:avLst/>
              </a:prstGeom>
              <a:noFill/>
            </p:spPr>
            <p:txBody>
              <a:bodyPr wrap="square" rtlCol="0">
                <a:spAutoFit/>
              </a:bodyPr>
              <a:lstStyle/>
              <a:p>
                <a:r>
                  <a:rPr lang="en-US" dirty="0"/>
                  <a:t>Taking equation (2) from the previous slide we have an expression for the half life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m:t>
                        </m:r>
                      </m:sub>
                    </m:sSub>
                  </m:oMath>
                </a14:m>
                <a:r>
                  <a:rPr lang="en-US" dirty="0"/>
                  <a:t> by making the substitution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/2</m:t>
                    </m:r>
                  </m:oMath>
                </a14:m>
                <a:r>
                  <a:rPr lang="en-US" dirty="0"/>
                  <a:t> for the population.</a:t>
                </a:r>
              </a:p>
            </p:txBody>
          </p:sp>
        </mc:Choice>
        <mc:Fallback xmlns="">
          <p:sp>
            <p:nvSpPr>
              <p:cNvPr id="4" name="TextBox 3">
                <a:extLst>
                  <a:ext uri="{FF2B5EF4-FFF2-40B4-BE49-F238E27FC236}">
                    <a16:creationId xmlns:a16="http://schemas.microsoft.com/office/drawing/2014/main" id="{2B74DE89-C0AC-A344-8A05-A272E8DD7E68}"/>
                  </a:ext>
                </a:extLst>
              </p:cNvPr>
              <p:cNvSpPr txBox="1">
                <a:spLocks noRot="1" noChangeAspect="1" noMove="1" noResize="1" noEditPoints="1" noAdjustHandles="1" noChangeArrowheads="1" noChangeShapeType="1" noTextEdit="1"/>
              </p:cNvSpPr>
              <p:nvPr/>
            </p:nvSpPr>
            <p:spPr>
              <a:xfrm>
                <a:off x="1387942" y="1751478"/>
                <a:ext cx="8727142" cy="646331"/>
              </a:xfrm>
              <a:prstGeom prst="rect">
                <a:avLst/>
              </a:prstGeom>
              <a:blipFill>
                <a:blip r:embed="rId2"/>
                <a:stretch>
                  <a:fillRect l="-436" t="-3846"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7BB9EB-47FD-6D49-82FC-349DD99C3E59}"/>
                  </a:ext>
                </a:extLst>
              </p:cNvPr>
              <p:cNvSpPr txBox="1"/>
              <p:nvPr/>
            </p:nvSpPr>
            <p:spPr>
              <a:xfrm>
                <a:off x="5203158" y="2581835"/>
                <a:ext cx="1096710"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ln</m:t>
                          </m:r>
                          <m:r>
                            <a:rPr lang="en-US" b="0" i="1" smtClean="0">
                              <a:latin typeface="Cambria Math" panose="02040503050406030204" pitchFamily="18" charset="0"/>
                            </a:rPr>
                            <m:t>⁡(2)</m:t>
                          </m:r>
                        </m:num>
                        <m:den>
                          <m:r>
                            <a:rPr lang="en-US" b="0" i="1" smtClean="0">
                              <a:latin typeface="Cambria Math" panose="02040503050406030204" pitchFamily="18" charset="0"/>
                            </a:rPr>
                            <m:t>𝜆</m:t>
                          </m:r>
                        </m:den>
                      </m:f>
                    </m:oMath>
                  </m:oMathPara>
                </a14:m>
                <a:endParaRPr lang="en-US" dirty="0"/>
              </a:p>
            </p:txBody>
          </p:sp>
        </mc:Choice>
        <mc:Fallback xmlns="">
          <p:sp>
            <p:nvSpPr>
              <p:cNvPr id="5" name="TextBox 4">
                <a:extLst>
                  <a:ext uri="{FF2B5EF4-FFF2-40B4-BE49-F238E27FC236}">
                    <a16:creationId xmlns:a16="http://schemas.microsoft.com/office/drawing/2014/main" id="{6C7BB9EB-47FD-6D49-82FC-349DD99C3E59}"/>
                  </a:ext>
                </a:extLst>
              </p:cNvPr>
              <p:cNvSpPr txBox="1">
                <a:spLocks noRot="1" noChangeAspect="1" noMove="1" noResize="1" noEditPoints="1" noAdjustHandles="1" noChangeArrowheads="1" noChangeShapeType="1" noTextEdit="1"/>
              </p:cNvSpPr>
              <p:nvPr/>
            </p:nvSpPr>
            <p:spPr>
              <a:xfrm>
                <a:off x="5203158" y="2581835"/>
                <a:ext cx="1096710" cy="527645"/>
              </a:xfrm>
              <a:prstGeom prst="rect">
                <a:avLst/>
              </a:prstGeom>
              <a:blipFill>
                <a:blip r:embed="rId3"/>
                <a:stretch>
                  <a:fillRect l="-3448" t="-4651" r="-6897" b="-1395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1CC61F0-68E3-FB4A-9639-2257A6F67E65}"/>
              </a:ext>
            </a:extLst>
          </p:cNvPr>
          <p:cNvSpPr txBox="1"/>
          <p:nvPr/>
        </p:nvSpPr>
        <p:spPr>
          <a:xfrm>
            <a:off x="9672334" y="2660991"/>
            <a:ext cx="442750" cy="369332"/>
          </a:xfrm>
          <a:prstGeom prst="rect">
            <a:avLst/>
          </a:prstGeom>
          <a:noFill/>
        </p:spPr>
        <p:txBody>
          <a:bodyPr wrap="none" rtlCol="0">
            <a:spAutoFit/>
          </a:bodyPr>
          <a:lstStyle/>
          <a:p>
            <a:r>
              <a:rPr lang="en-US" dirty="0"/>
              <a:t>(3)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BE12B1D-85FA-E947-8BF6-F067A7E45AC4}"/>
                  </a:ext>
                </a:extLst>
              </p:cNvPr>
              <p:cNvSpPr txBox="1"/>
              <p:nvPr/>
            </p:nvSpPr>
            <p:spPr>
              <a:xfrm>
                <a:off x="1387942" y="3293505"/>
                <a:ext cx="8702447" cy="646331"/>
              </a:xfrm>
              <a:prstGeom prst="rect">
                <a:avLst/>
              </a:prstGeom>
              <a:noFill/>
            </p:spPr>
            <p:txBody>
              <a:bodyPr wrap="none" rtlCol="0">
                <a:spAutoFit/>
              </a:bodyPr>
              <a:lstStyle/>
              <a:p>
                <a:r>
                  <a:rPr lang="en-US" dirty="0"/>
                  <a:t>Where equation (3) gives us a way to calculate the half life of a substance. The only trouble</a:t>
                </a:r>
              </a:p>
              <a:p>
                <a:r>
                  <a:rPr lang="en-US" dirty="0"/>
                  <a:t>now is finding the decay rate </a:t>
                </a:r>
                <a14:m>
                  <m:oMath xmlns:m="http://schemas.openxmlformats.org/officeDocument/2006/math">
                    <m:r>
                      <a:rPr lang="en-US" b="0" i="1" smtClean="0">
                        <a:latin typeface="Cambria Math" panose="02040503050406030204" pitchFamily="18" charset="0"/>
                      </a:rPr>
                      <m:t>𝜆</m:t>
                    </m:r>
                  </m:oMath>
                </a14:m>
                <a:r>
                  <a:rPr lang="en-US" dirty="0"/>
                  <a:t>.</a:t>
                </a:r>
              </a:p>
            </p:txBody>
          </p:sp>
        </mc:Choice>
        <mc:Fallback xmlns="">
          <p:sp>
            <p:nvSpPr>
              <p:cNvPr id="7" name="TextBox 6">
                <a:extLst>
                  <a:ext uri="{FF2B5EF4-FFF2-40B4-BE49-F238E27FC236}">
                    <a16:creationId xmlns:a16="http://schemas.microsoft.com/office/drawing/2014/main" id="{7BE12B1D-85FA-E947-8BF6-F067A7E45AC4}"/>
                  </a:ext>
                </a:extLst>
              </p:cNvPr>
              <p:cNvSpPr txBox="1">
                <a:spLocks noRot="1" noChangeAspect="1" noMove="1" noResize="1" noEditPoints="1" noAdjustHandles="1" noChangeArrowheads="1" noChangeShapeType="1" noTextEdit="1"/>
              </p:cNvSpPr>
              <p:nvPr/>
            </p:nvSpPr>
            <p:spPr>
              <a:xfrm>
                <a:off x="1387942" y="3293505"/>
                <a:ext cx="8702447" cy="646331"/>
              </a:xfrm>
              <a:prstGeom prst="rect">
                <a:avLst/>
              </a:prstGeom>
              <a:blipFill>
                <a:blip r:embed="rId4"/>
                <a:stretch>
                  <a:fillRect l="-437" t="-1923" b="-15385"/>
                </a:stretch>
              </a:blipFill>
            </p:spPr>
            <p:txBody>
              <a:bodyPr/>
              <a:lstStyle/>
              <a:p>
                <a:r>
                  <a:rPr lang="en-US">
                    <a:noFill/>
                  </a:rPr>
                  <a:t> </a:t>
                </a:r>
              </a:p>
            </p:txBody>
          </p:sp>
        </mc:Fallback>
      </mc:AlternateContent>
    </p:spTree>
    <p:extLst>
      <p:ext uri="{BB962C8B-B14F-4D97-AF65-F5344CB8AC3E}">
        <p14:creationId xmlns:p14="http://schemas.microsoft.com/office/powerpoint/2010/main" val="27414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0276838-A1A7-5942-A773-75A2735FA762}"/>
                  </a:ext>
                </a:extLst>
              </p:cNvPr>
              <p:cNvSpPr>
                <a:spLocks noGrp="1"/>
              </p:cNvSpPr>
              <p:nvPr>
                <p:ph type="title"/>
              </p:nvPr>
            </p:nvSpPr>
            <p:spPr/>
            <p:txBody>
              <a:bodyPr/>
              <a:lstStyle/>
              <a:p>
                <a:pPr algn="ctr"/>
                <a:r>
                  <a:rPr lang="en-US" dirty="0"/>
                  <a:t>Calculating </a:t>
                </a:r>
                <a14:m>
                  <m:oMath xmlns:m="http://schemas.openxmlformats.org/officeDocument/2006/math">
                    <m:r>
                      <a:rPr lang="en-US" b="0" i="1" smtClean="0">
                        <a:latin typeface="Cambria Math" panose="02040503050406030204" pitchFamily="18" charset="0"/>
                      </a:rPr>
                      <m:t>𝜆</m:t>
                    </m:r>
                  </m:oMath>
                </a14:m>
                <a:endParaRPr lang="en-US" dirty="0"/>
              </a:p>
            </p:txBody>
          </p:sp>
        </mc:Choice>
        <mc:Fallback xmlns="">
          <p:sp>
            <p:nvSpPr>
              <p:cNvPr id="2" name="Title 1">
                <a:extLst>
                  <a:ext uri="{FF2B5EF4-FFF2-40B4-BE49-F238E27FC236}">
                    <a16:creationId xmlns:a16="http://schemas.microsoft.com/office/drawing/2014/main" id="{20276838-A1A7-5942-A773-75A2735FA762}"/>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B8E7225-5B9B-6548-BBC5-A3F0FD3A44C7}"/>
                  </a:ext>
                </a:extLst>
              </p:cNvPr>
              <p:cNvSpPr txBox="1"/>
              <p:nvPr/>
            </p:nvSpPr>
            <p:spPr>
              <a:xfrm>
                <a:off x="1183341" y="2514600"/>
                <a:ext cx="9727535" cy="923330"/>
              </a:xfrm>
              <a:prstGeom prst="rect">
                <a:avLst/>
              </a:prstGeom>
              <a:noFill/>
            </p:spPr>
            <p:txBody>
              <a:bodyPr wrap="none" rtlCol="0">
                <a:spAutoFit/>
              </a:bodyPr>
              <a:lstStyle/>
              <a:p>
                <a:r>
                  <a:rPr lang="en-US" dirty="0"/>
                  <a:t>To calculate the decay rate </a:t>
                </a:r>
                <a14:m>
                  <m:oMath xmlns:m="http://schemas.openxmlformats.org/officeDocument/2006/math">
                    <m:r>
                      <a:rPr lang="en-US" b="0" i="1" smtClean="0">
                        <a:latin typeface="Cambria Math" panose="02040503050406030204" pitchFamily="18" charset="0"/>
                      </a:rPr>
                      <m:t>𝜆</m:t>
                    </m:r>
                  </m:oMath>
                </a14:m>
                <a:r>
                  <a:rPr lang="en-US" dirty="0"/>
                  <a:t> we can first start off by taking the counts of radiation. A background</a:t>
                </a:r>
              </a:p>
              <a:p>
                <a:r>
                  <a:rPr lang="en-US" dirty="0"/>
                  <a:t>count was taken first and then 31 counts for 30 seconds were taken of the Barium decaying. This data </a:t>
                </a:r>
              </a:p>
              <a:p>
                <a:r>
                  <a:rPr lang="en-US" dirty="0"/>
                  <a:t>was then graphed to fit the following equation.</a:t>
                </a:r>
              </a:p>
            </p:txBody>
          </p:sp>
        </mc:Choice>
        <mc:Fallback xmlns="">
          <p:sp>
            <p:nvSpPr>
              <p:cNvPr id="4" name="TextBox 3">
                <a:extLst>
                  <a:ext uri="{FF2B5EF4-FFF2-40B4-BE49-F238E27FC236}">
                    <a16:creationId xmlns:a16="http://schemas.microsoft.com/office/drawing/2014/main" id="{5B8E7225-5B9B-6548-BBC5-A3F0FD3A44C7}"/>
                  </a:ext>
                </a:extLst>
              </p:cNvPr>
              <p:cNvSpPr txBox="1">
                <a:spLocks noRot="1" noChangeAspect="1" noMove="1" noResize="1" noEditPoints="1" noAdjustHandles="1" noChangeArrowheads="1" noChangeShapeType="1" noTextEdit="1"/>
              </p:cNvSpPr>
              <p:nvPr/>
            </p:nvSpPr>
            <p:spPr>
              <a:xfrm>
                <a:off x="1183341" y="2514600"/>
                <a:ext cx="9727535" cy="923330"/>
              </a:xfrm>
              <a:prstGeom prst="rect">
                <a:avLst/>
              </a:prstGeom>
              <a:blipFill>
                <a:blip r:embed="rId3"/>
                <a:stretch>
                  <a:fillRect l="-391" t="-2703"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05F5B4-5ABD-474B-B302-FE0F5C24225F}"/>
                  </a:ext>
                </a:extLst>
              </p:cNvPr>
              <p:cNvSpPr txBox="1"/>
              <p:nvPr/>
            </p:nvSpPr>
            <p:spPr>
              <a:xfrm>
                <a:off x="5025931" y="3748163"/>
                <a:ext cx="2042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𝑡</m:t>
                          </m:r>
                        </m:e>
                      </m:func>
                    </m:oMath>
                  </m:oMathPara>
                </a14:m>
                <a:endParaRPr lang="en-US" dirty="0"/>
              </a:p>
            </p:txBody>
          </p:sp>
        </mc:Choice>
        <mc:Fallback xmlns="">
          <p:sp>
            <p:nvSpPr>
              <p:cNvPr id="5" name="TextBox 4">
                <a:extLst>
                  <a:ext uri="{FF2B5EF4-FFF2-40B4-BE49-F238E27FC236}">
                    <a16:creationId xmlns:a16="http://schemas.microsoft.com/office/drawing/2014/main" id="{2205F5B4-5ABD-474B-B302-FE0F5C24225F}"/>
                  </a:ext>
                </a:extLst>
              </p:cNvPr>
              <p:cNvSpPr txBox="1">
                <a:spLocks noRot="1" noChangeAspect="1" noMove="1" noResize="1" noEditPoints="1" noAdjustHandles="1" noChangeArrowheads="1" noChangeShapeType="1" noTextEdit="1"/>
              </p:cNvSpPr>
              <p:nvPr/>
            </p:nvSpPr>
            <p:spPr>
              <a:xfrm>
                <a:off x="5025931" y="3748163"/>
                <a:ext cx="2042354" cy="276999"/>
              </a:xfrm>
              <a:prstGeom prst="rect">
                <a:avLst/>
              </a:prstGeom>
              <a:blipFill>
                <a:blip r:embed="rId4"/>
                <a:stretch>
                  <a:fillRect l="-3106" r="-1863" b="-1304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8238DF0-D1FF-7D4D-80A9-C3E69955BD60}"/>
              </a:ext>
            </a:extLst>
          </p:cNvPr>
          <p:cNvSpPr txBox="1"/>
          <p:nvPr/>
        </p:nvSpPr>
        <p:spPr>
          <a:xfrm>
            <a:off x="10374476" y="3701996"/>
            <a:ext cx="442750" cy="369332"/>
          </a:xfrm>
          <a:prstGeom prst="rect">
            <a:avLst/>
          </a:prstGeom>
          <a:noFill/>
        </p:spPr>
        <p:txBody>
          <a:bodyPr wrap="none" rtlCol="0">
            <a:spAutoFit/>
          </a:bodyPr>
          <a:lstStyle/>
          <a:p>
            <a:r>
              <a:rPr lang="en-US" dirty="0"/>
              <a:t>(4)</a:t>
            </a:r>
          </a:p>
        </p:txBody>
      </p:sp>
      <p:sp>
        <p:nvSpPr>
          <p:cNvPr id="7" name="TextBox 6">
            <a:extLst>
              <a:ext uri="{FF2B5EF4-FFF2-40B4-BE49-F238E27FC236}">
                <a16:creationId xmlns:a16="http://schemas.microsoft.com/office/drawing/2014/main" id="{9540453E-92C1-C94A-8F4C-61A1C18A2421}"/>
              </a:ext>
            </a:extLst>
          </p:cNvPr>
          <p:cNvSpPr txBox="1"/>
          <p:nvPr/>
        </p:nvSpPr>
        <p:spPr>
          <a:xfrm>
            <a:off x="1183341" y="4381561"/>
            <a:ext cx="9633885" cy="646331"/>
          </a:xfrm>
          <a:prstGeom prst="rect">
            <a:avLst/>
          </a:prstGeom>
          <a:noFill/>
        </p:spPr>
        <p:txBody>
          <a:bodyPr wrap="square" rtlCol="0">
            <a:spAutoFit/>
          </a:bodyPr>
          <a:lstStyle/>
          <a:p>
            <a:r>
              <a:rPr lang="en-US" dirty="0"/>
              <a:t>By graphing the natural log of the count of the decays against time, we can read off the decay rate</a:t>
            </a:r>
          </a:p>
          <a:p>
            <a:r>
              <a:rPr lang="en-US" dirty="0"/>
              <a:t>as the slope of the line!</a:t>
            </a:r>
          </a:p>
        </p:txBody>
      </p:sp>
    </p:spTree>
    <p:extLst>
      <p:ext uri="{BB962C8B-B14F-4D97-AF65-F5344CB8AC3E}">
        <p14:creationId xmlns:p14="http://schemas.microsoft.com/office/powerpoint/2010/main" val="156775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8F1ACC9-196C-5A42-892D-97F2954AFF72}"/>
                  </a:ext>
                </a:extLst>
              </p:cNvPr>
              <p:cNvSpPr>
                <a:spLocks noGrp="1"/>
              </p:cNvSpPr>
              <p:nvPr>
                <p:ph type="title"/>
              </p:nvPr>
            </p:nvSpPr>
            <p:spPr/>
            <p:txBody>
              <a:bodyPr/>
              <a:lstStyle/>
              <a:p>
                <a:pPr algn="ctr"/>
                <a:r>
                  <a:rPr lang="en-US" dirty="0"/>
                  <a:t>Graph of </a:t>
                </a:r>
                <a14:m>
                  <m:oMath xmlns:m="http://schemas.openxmlformats.org/officeDocument/2006/math">
                    <m:r>
                      <a:rPr lang="en-US" b="0" i="1" smtClean="0">
                        <a:latin typeface="Cambria Math" panose="02040503050406030204" pitchFamily="18" charset="0"/>
                      </a:rPr>
                      <m:t>𝐿𝑁</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 </m:t>
                    </m:r>
                    <m:r>
                      <a:rPr lang="en-US" b="0" i="1" smtClean="0">
                        <a:latin typeface="Cambria Math" panose="02040503050406030204" pitchFamily="18" charset="0"/>
                      </a:rPr>
                      <m:t>𝑣𝑠</m:t>
                    </m:r>
                    <m:r>
                      <a:rPr lang="en-US" b="0" i="1" smtClean="0">
                        <a:latin typeface="Cambria Math" panose="02040503050406030204" pitchFamily="18" charset="0"/>
                      </a:rPr>
                      <m:t>. </m:t>
                    </m:r>
                    <m:r>
                      <a:rPr lang="en-US" b="0" i="1" smtClean="0">
                        <a:latin typeface="Cambria Math" panose="02040503050406030204" pitchFamily="18" charset="0"/>
                      </a:rPr>
                      <m:t>𝑡</m:t>
                    </m:r>
                  </m:oMath>
                </a14:m>
                <a:endParaRPr lang="en-US" dirty="0"/>
              </a:p>
            </p:txBody>
          </p:sp>
        </mc:Choice>
        <mc:Fallback xmlns="">
          <p:sp>
            <p:nvSpPr>
              <p:cNvPr id="2" name="Title 1">
                <a:extLst>
                  <a:ext uri="{FF2B5EF4-FFF2-40B4-BE49-F238E27FC236}">
                    <a16:creationId xmlns:a16="http://schemas.microsoft.com/office/drawing/2014/main" id="{C8F1ACC9-196C-5A42-892D-97F2954AFF72}"/>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graphicFrame>
        <p:nvGraphicFramePr>
          <p:cNvPr id="4" name="Chart 3">
            <a:extLst>
              <a:ext uri="{FF2B5EF4-FFF2-40B4-BE49-F238E27FC236}">
                <a16:creationId xmlns:a16="http://schemas.microsoft.com/office/drawing/2014/main" id="{03F9E093-4015-8C4F-BCFD-BF2064FB74CE}"/>
              </a:ext>
            </a:extLst>
          </p:cNvPr>
          <p:cNvGraphicFramePr>
            <a:graphicFrameLocks/>
          </p:cNvGraphicFramePr>
          <p:nvPr>
            <p:extLst>
              <p:ext uri="{D42A27DB-BD31-4B8C-83A1-F6EECF244321}">
                <p14:modId xmlns:p14="http://schemas.microsoft.com/office/powerpoint/2010/main" val="52304586"/>
              </p:ext>
            </p:extLst>
          </p:nvPr>
        </p:nvGraphicFramePr>
        <p:xfrm>
          <a:off x="3219450" y="1993652"/>
          <a:ext cx="506412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370F8AB7-9854-914B-B257-B5FFE7FD67CA}"/>
              </a:ext>
            </a:extLst>
          </p:cNvPr>
          <p:cNvSpPr txBox="1"/>
          <p:nvPr/>
        </p:nvSpPr>
        <p:spPr>
          <a:xfrm>
            <a:off x="1544302" y="5106184"/>
            <a:ext cx="8414419" cy="646331"/>
          </a:xfrm>
          <a:prstGeom prst="rect">
            <a:avLst/>
          </a:prstGeom>
          <a:noFill/>
        </p:spPr>
        <p:txBody>
          <a:bodyPr wrap="none" rtlCol="0">
            <a:spAutoFit/>
          </a:bodyPr>
          <a:lstStyle/>
          <a:p>
            <a:r>
              <a:rPr lang="en-US" dirty="0"/>
              <a:t>Reading the line fit to the data on the in Figure 1 graph we can say that the decay rate is</a:t>
            </a:r>
          </a:p>
          <a:p>
            <a:endParaRPr lang="en-US" dirty="0"/>
          </a:p>
        </p:txBody>
      </p:sp>
      <p:sp>
        <p:nvSpPr>
          <p:cNvPr id="6" name="TextBox 5">
            <a:extLst>
              <a:ext uri="{FF2B5EF4-FFF2-40B4-BE49-F238E27FC236}">
                <a16:creationId xmlns:a16="http://schemas.microsoft.com/office/drawing/2014/main" id="{9A627E4C-62AE-2B49-BCA0-7FF001DB8AD4}"/>
              </a:ext>
            </a:extLst>
          </p:cNvPr>
          <p:cNvSpPr txBox="1"/>
          <p:nvPr/>
        </p:nvSpPr>
        <p:spPr>
          <a:xfrm>
            <a:off x="4776341" y="4736852"/>
            <a:ext cx="1950342" cy="369332"/>
          </a:xfrm>
          <a:prstGeom prst="rect">
            <a:avLst/>
          </a:prstGeom>
          <a:noFill/>
        </p:spPr>
        <p:txBody>
          <a:bodyPr wrap="none" rtlCol="0">
            <a:spAutoFit/>
          </a:bodyPr>
          <a:lstStyle/>
          <a:p>
            <a:r>
              <a:rPr lang="en-US" b="1" dirty="0"/>
              <a:t>Figure 1</a:t>
            </a:r>
            <a:r>
              <a:rPr lang="en-US" dirty="0"/>
              <a:t>: ln(N) vs. 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A1D09D-8EB1-9F40-AF92-40C637A75774}"/>
                  </a:ext>
                </a:extLst>
              </p:cNvPr>
              <p:cNvSpPr txBox="1"/>
              <p:nvPr/>
            </p:nvSpPr>
            <p:spPr>
              <a:xfrm>
                <a:off x="4969021" y="5614015"/>
                <a:ext cx="156497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=0.0044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−1</m:t>
                        </m:r>
                      </m:sup>
                    </m:sSup>
                  </m:oMath>
                </a14:m>
                <a:r>
                  <a:rPr lang="en-US" dirty="0"/>
                  <a:t>.</a:t>
                </a:r>
              </a:p>
            </p:txBody>
          </p:sp>
        </mc:Choice>
        <mc:Fallback xmlns="">
          <p:sp>
            <p:nvSpPr>
              <p:cNvPr id="7" name="TextBox 6">
                <a:extLst>
                  <a:ext uri="{FF2B5EF4-FFF2-40B4-BE49-F238E27FC236}">
                    <a16:creationId xmlns:a16="http://schemas.microsoft.com/office/drawing/2014/main" id="{D8A1D09D-8EB1-9F40-AF92-40C637A75774}"/>
                  </a:ext>
                </a:extLst>
              </p:cNvPr>
              <p:cNvSpPr txBox="1">
                <a:spLocks noRot="1" noChangeAspect="1" noMove="1" noResize="1" noEditPoints="1" noAdjustHandles="1" noChangeArrowheads="1" noChangeShapeType="1" noTextEdit="1"/>
              </p:cNvSpPr>
              <p:nvPr/>
            </p:nvSpPr>
            <p:spPr>
              <a:xfrm>
                <a:off x="4969021" y="5614015"/>
                <a:ext cx="1564979" cy="276999"/>
              </a:xfrm>
              <a:prstGeom prst="rect">
                <a:avLst/>
              </a:prstGeom>
              <a:blipFill>
                <a:blip r:embed="rId4"/>
                <a:stretch>
                  <a:fillRect l="-4839" t="-21739" r="-8871" b="-4782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87497DC-D777-7348-860F-F210AB0AF9C0}"/>
              </a:ext>
            </a:extLst>
          </p:cNvPr>
          <p:cNvSpPr txBox="1"/>
          <p:nvPr/>
        </p:nvSpPr>
        <p:spPr>
          <a:xfrm>
            <a:off x="9515969" y="5567848"/>
            <a:ext cx="442750"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52743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3FE6-1C27-E943-9841-453A21740290}"/>
              </a:ext>
            </a:extLst>
          </p:cNvPr>
          <p:cNvSpPr>
            <a:spLocks noGrp="1"/>
          </p:cNvSpPr>
          <p:nvPr>
            <p:ph type="title"/>
          </p:nvPr>
        </p:nvSpPr>
        <p:spPr/>
        <p:txBody>
          <a:bodyPr/>
          <a:lstStyle/>
          <a:p>
            <a:pPr algn="ctr"/>
            <a:r>
              <a:rPr lang="en-US" dirty="0"/>
              <a:t>Half Life Calculation</a:t>
            </a:r>
          </a:p>
        </p:txBody>
      </p:sp>
      <p:sp>
        <p:nvSpPr>
          <p:cNvPr id="4" name="TextBox 3">
            <a:extLst>
              <a:ext uri="{FF2B5EF4-FFF2-40B4-BE49-F238E27FC236}">
                <a16:creationId xmlns:a16="http://schemas.microsoft.com/office/drawing/2014/main" id="{B7D61F81-B328-1C4F-AA0F-A49754C1964E}"/>
              </a:ext>
            </a:extLst>
          </p:cNvPr>
          <p:cNvSpPr txBox="1"/>
          <p:nvPr/>
        </p:nvSpPr>
        <p:spPr>
          <a:xfrm>
            <a:off x="1033650" y="1881201"/>
            <a:ext cx="9493433" cy="646331"/>
          </a:xfrm>
          <a:prstGeom prst="rect">
            <a:avLst/>
          </a:prstGeom>
          <a:noFill/>
        </p:spPr>
        <p:txBody>
          <a:bodyPr wrap="none" rtlCol="0">
            <a:spAutoFit/>
          </a:bodyPr>
          <a:lstStyle/>
          <a:p>
            <a:r>
              <a:rPr lang="en-US" dirty="0"/>
              <a:t>We can then take result (5) and put it into equation (3) to get a value for the half life of Barium 137.</a:t>
            </a:r>
          </a:p>
          <a:p>
            <a:r>
              <a:rPr lang="en-US" dirty="0"/>
              <a:t>The half life was found to be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E540F0C-2571-9040-AC9C-7A2B325F36C6}"/>
                  </a:ext>
                </a:extLst>
              </p:cNvPr>
              <p:cNvSpPr txBox="1"/>
              <p:nvPr/>
            </p:nvSpPr>
            <p:spPr>
              <a:xfrm>
                <a:off x="4799233" y="2864223"/>
                <a:ext cx="21795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m:t>
                          </m:r>
                        </m:sub>
                      </m:sSub>
                      <m:r>
                        <a:rPr lang="en-US" b="0" i="1" smtClean="0">
                          <a:latin typeface="Cambria Math" panose="02040503050406030204" pitchFamily="18" charset="0"/>
                        </a:rPr>
                        <m:t>=157.5±1 </m:t>
                      </m:r>
                      <m:r>
                        <a:rPr lang="en-US" b="0" i="1" smtClean="0">
                          <a:latin typeface="Cambria Math" panose="02040503050406030204" pitchFamily="18" charset="0"/>
                        </a:rPr>
                        <m:t>.0 </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m:oMathPara>
                </a14:m>
                <a:endParaRPr lang="en-US" dirty="0"/>
              </a:p>
            </p:txBody>
          </p:sp>
        </mc:Choice>
        <mc:Fallback>
          <p:sp>
            <p:nvSpPr>
              <p:cNvPr id="5" name="TextBox 4">
                <a:extLst>
                  <a:ext uri="{FF2B5EF4-FFF2-40B4-BE49-F238E27FC236}">
                    <a16:creationId xmlns:a16="http://schemas.microsoft.com/office/drawing/2014/main" id="{EE540F0C-2571-9040-AC9C-7A2B325F36C6}"/>
                  </a:ext>
                </a:extLst>
              </p:cNvPr>
              <p:cNvSpPr txBox="1">
                <a:spLocks noRot="1" noChangeAspect="1" noMove="1" noResize="1" noEditPoints="1" noAdjustHandles="1" noChangeArrowheads="1" noChangeShapeType="1" noTextEdit="1"/>
              </p:cNvSpPr>
              <p:nvPr/>
            </p:nvSpPr>
            <p:spPr>
              <a:xfrm>
                <a:off x="4799233" y="2864223"/>
                <a:ext cx="2179506" cy="276999"/>
              </a:xfrm>
              <a:prstGeom prst="rect">
                <a:avLst/>
              </a:prstGeom>
              <a:blipFill>
                <a:blip r:embed="rId2"/>
                <a:stretch>
                  <a:fillRect l="-1734" t="-9091" b="-3636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4194D2-99DA-814B-A44F-6002CAD86829}"/>
              </a:ext>
            </a:extLst>
          </p:cNvPr>
          <p:cNvSpPr txBox="1"/>
          <p:nvPr/>
        </p:nvSpPr>
        <p:spPr>
          <a:xfrm>
            <a:off x="10084333" y="2818056"/>
            <a:ext cx="442750" cy="369332"/>
          </a:xfrm>
          <a:prstGeom prst="rect">
            <a:avLst/>
          </a:prstGeom>
          <a:noFill/>
        </p:spPr>
        <p:txBody>
          <a:bodyPr wrap="none" rtlCol="0">
            <a:spAutoFit/>
          </a:bodyPr>
          <a:lstStyle/>
          <a:p>
            <a:r>
              <a:rPr lang="en-US" dirty="0"/>
              <a:t>(6)</a:t>
            </a:r>
          </a:p>
        </p:txBody>
      </p:sp>
      <p:sp>
        <p:nvSpPr>
          <p:cNvPr id="7" name="TextBox 6">
            <a:extLst>
              <a:ext uri="{FF2B5EF4-FFF2-40B4-BE49-F238E27FC236}">
                <a16:creationId xmlns:a16="http://schemas.microsoft.com/office/drawing/2014/main" id="{23F362E8-1DDE-754E-AFC1-D97A5F92670F}"/>
              </a:ext>
            </a:extLst>
          </p:cNvPr>
          <p:cNvSpPr txBox="1"/>
          <p:nvPr/>
        </p:nvSpPr>
        <p:spPr>
          <a:xfrm>
            <a:off x="1033650" y="3644153"/>
            <a:ext cx="9561272" cy="923330"/>
          </a:xfrm>
          <a:prstGeom prst="rect">
            <a:avLst/>
          </a:prstGeom>
          <a:noFill/>
        </p:spPr>
        <p:txBody>
          <a:bodyPr wrap="none" rtlCol="0">
            <a:spAutoFit/>
          </a:bodyPr>
          <a:lstStyle/>
          <a:p>
            <a:r>
              <a:rPr lang="en-US" dirty="0"/>
              <a:t>Result (6) is the value that we were after in this experiment. The accepted value for the half life of</a:t>
            </a:r>
          </a:p>
          <a:p>
            <a:r>
              <a:rPr lang="en-US" dirty="0"/>
              <a:t>Barium 137 according to the IAEA [1] (International Atomic Energy Agency) is 153.1 (s).  Therefore it </a:t>
            </a:r>
          </a:p>
          <a:p>
            <a:r>
              <a:rPr lang="en-US" dirty="0"/>
              <a:t>be noted that our result is slightly out of the range of the accepted value.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B9D20DF-093F-8546-8121-2EA5E8546480}"/>
                  </a:ext>
                </a:extLst>
              </p:cNvPr>
              <p:cNvSpPr txBox="1"/>
              <p:nvPr/>
            </p:nvSpPr>
            <p:spPr>
              <a:xfrm>
                <a:off x="4491712" y="4931914"/>
                <a:ext cx="25196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𝐴𝑐𝑐𝑒𝑝𝑡𝑒𝑑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m:t>
                          </m:r>
                        </m:sub>
                      </m:sSub>
                      <m:r>
                        <a:rPr lang="en-US" b="0" i="1" smtClean="0">
                          <a:latin typeface="Cambria Math" panose="02040503050406030204" pitchFamily="18" charset="0"/>
                        </a:rPr>
                        <m:t>=153.1 (</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B9D20DF-093F-8546-8121-2EA5E8546480}"/>
                  </a:ext>
                </a:extLst>
              </p:cNvPr>
              <p:cNvSpPr txBox="1">
                <a:spLocks noRot="1" noChangeAspect="1" noMove="1" noResize="1" noEditPoints="1" noAdjustHandles="1" noChangeArrowheads="1" noChangeShapeType="1" noTextEdit="1"/>
              </p:cNvSpPr>
              <p:nvPr/>
            </p:nvSpPr>
            <p:spPr>
              <a:xfrm>
                <a:off x="4491712" y="4931914"/>
                <a:ext cx="2519601" cy="276999"/>
              </a:xfrm>
              <a:prstGeom prst="rect">
                <a:avLst/>
              </a:prstGeom>
              <a:blipFill>
                <a:blip r:embed="rId3"/>
                <a:stretch>
                  <a:fillRect l="-2513" t="-4348" r="-2010" b="-3478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EF197DC-62D5-3142-BBCC-6FCB3196F742}"/>
              </a:ext>
            </a:extLst>
          </p:cNvPr>
          <p:cNvSpPr txBox="1"/>
          <p:nvPr/>
        </p:nvSpPr>
        <p:spPr>
          <a:xfrm>
            <a:off x="10084333" y="4885747"/>
            <a:ext cx="442750"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7097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AFA1-2A6A-BC46-B6FB-410A1ADD643F}"/>
              </a:ext>
            </a:extLst>
          </p:cNvPr>
          <p:cNvSpPr>
            <a:spLocks noGrp="1"/>
          </p:cNvSpPr>
          <p:nvPr>
            <p:ph type="title"/>
          </p:nvPr>
        </p:nvSpPr>
        <p:spPr/>
        <p:txBody>
          <a:bodyPr/>
          <a:lstStyle/>
          <a:p>
            <a:pPr algn="ctr"/>
            <a:r>
              <a:rPr lang="en-US" dirty="0"/>
              <a:t>Conclusions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018557-BCB3-E04E-8963-0C10807B87B6}"/>
                  </a:ext>
                </a:extLst>
              </p:cNvPr>
              <p:cNvSpPr txBox="1"/>
              <p:nvPr/>
            </p:nvSpPr>
            <p:spPr>
              <a:xfrm>
                <a:off x="685801" y="2065867"/>
                <a:ext cx="10393615" cy="1200329"/>
              </a:xfrm>
              <a:prstGeom prst="rect">
                <a:avLst/>
              </a:prstGeom>
              <a:noFill/>
            </p:spPr>
            <p:txBody>
              <a:bodyPr wrap="none" rtlCol="0">
                <a:spAutoFit/>
              </a:bodyPr>
              <a:lstStyle/>
              <a:p>
                <a:r>
                  <a:rPr lang="en-US" dirty="0"/>
                  <a:t>Although our result was out of the accepted range, the linear fit in Figure 1 confirms the assumption</a:t>
                </a:r>
              </a:p>
              <a:p>
                <a:r>
                  <a:rPr lang="en-US" dirty="0"/>
                  <a:t>that radioactive substances decay at a linear rate. In this case the proportionality constant is the decay</a:t>
                </a:r>
              </a:p>
              <a:p>
                <a:r>
                  <a:rPr lang="en-US" dirty="0"/>
                  <a:t>rate </a:t>
                </a:r>
                <a14:m>
                  <m:oMath xmlns:m="http://schemas.openxmlformats.org/officeDocument/2006/math">
                    <m:r>
                      <a:rPr lang="en-US" b="0" i="1" smtClean="0">
                        <a:latin typeface="Cambria Math" panose="02040503050406030204" pitchFamily="18" charset="0"/>
                      </a:rPr>
                      <m:t>𝜆</m:t>
                    </m:r>
                    <m:r>
                      <a:rPr lang="en-US" b="0" i="0" smtClean="0">
                        <a:latin typeface="Cambria Math" panose="02040503050406030204" pitchFamily="18" charset="0"/>
                      </a:rPr>
                      <m:t>.</m:t>
                    </m:r>
                  </m:oMath>
                </a14:m>
                <a:r>
                  <a:rPr lang="en-US" dirty="0"/>
                  <a:t> If the decay rate is changed to 0.0045, result (6) becomes 154 (s). Which is a lot closer to the accepted</a:t>
                </a:r>
              </a:p>
              <a:p>
                <a:r>
                  <a:rPr lang="en-US" dirty="0"/>
                  <a:t>value.</a:t>
                </a:r>
              </a:p>
            </p:txBody>
          </p:sp>
        </mc:Choice>
        <mc:Fallback xmlns="">
          <p:sp>
            <p:nvSpPr>
              <p:cNvPr id="4" name="TextBox 3">
                <a:extLst>
                  <a:ext uri="{FF2B5EF4-FFF2-40B4-BE49-F238E27FC236}">
                    <a16:creationId xmlns:a16="http://schemas.microsoft.com/office/drawing/2014/main" id="{BC018557-BCB3-E04E-8963-0C10807B87B6}"/>
                  </a:ext>
                </a:extLst>
              </p:cNvPr>
              <p:cNvSpPr txBox="1">
                <a:spLocks noRot="1" noChangeAspect="1" noMove="1" noResize="1" noEditPoints="1" noAdjustHandles="1" noChangeArrowheads="1" noChangeShapeType="1" noTextEdit="1"/>
              </p:cNvSpPr>
              <p:nvPr/>
            </p:nvSpPr>
            <p:spPr>
              <a:xfrm>
                <a:off x="685801" y="2065867"/>
                <a:ext cx="10393615" cy="1200329"/>
              </a:xfrm>
              <a:prstGeom prst="rect">
                <a:avLst/>
              </a:prstGeom>
              <a:blipFill>
                <a:blip r:embed="rId2"/>
                <a:stretch>
                  <a:fillRect l="-488" t="-2105" b="-736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2B2ACF0-CB6B-7A4F-AE75-C92CE7069220}"/>
              </a:ext>
            </a:extLst>
          </p:cNvPr>
          <p:cNvSpPr txBox="1"/>
          <p:nvPr/>
        </p:nvSpPr>
        <p:spPr>
          <a:xfrm>
            <a:off x="685801" y="3266196"/>
            <a:ext cx="10275826" cy="923330"/>
          </a:xfrm>
          <a:prstGeom prst="rect">
            <a:avLst/>
          </a:prstGeom>
          <a:noFill/>
        </p:spPr>
        <p:txBody>
          <a:bodyPr wrap="none" rtlCol="0">
            <a:spAutoFit/>
          </a:bodyPr>
          <a:lstStyle/>
          <a:p>
            <a:r>
              <a:rPr lang="en-US" dirty="0"/>
              <a:t>Possible sources of error come from the Geiger Counter having counting errors. For instance, if two decays</a:t>
            </a:r>
          </a:p>
          <a:p>
            <a:r>
              <a:rPr lang="en-US" dirty="0"/>
              <a:t>happen in one instant the counter will only count it as one decay. Errors like this and others are to blame as </a:t>
            </a:r>
          </a:p>
          <a:p>
            <a:r>
              <a:rPr lang="en-US" dirty="0"/>
              <a:t>to why we did not get closer to the accepted value. </a:t>
            </a:r>
          </a:p>
        </p:txBody>
      </p:sp>
    </p:spTree>
    <p:extLst>
      <p:ext uri="{BB962C8B-B14F-4D97-AF65-F5344CB8AC3E}">
        <p14:creationId xmlns:p14="http://schemas.microsoft.com/office/powerpoint/2010/main" val="32088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B5C3-CE0D-074F-8B16-90E75375EDFF}"/>
              </a:ext>
            </a:extLst>
          </p:cNvPr>
          <p:cNvSpPr>
            <a:spLocks noGrp="1"/>
          </p:cNvSpPr>
          <p:nvPr>
            <p:ph type="title"/>
          </p:nvPr>
        </p:nvSpPr>
        <p:spPr/>
        <p:txBody>
          <a:bodyPr/>
          <a:lstStyle/>
          <a:p>
            <a:pPr algn="ctr"/>
            <a:r>
              <a:rPr lang="en-US" dirty="0"/>
              <a:t>References</a:t>
            </a:r>
          </a:p>
        </p:txBody>
      </p:sp>
      <p:sp>
        <p:nvSpPr>
          <p:cNvPr id="4" name="TextBox 3">
            <a:extLst>
              <a:ext uri="{FF2B5EF4-FFF2-40B4-BE49-F238E27FC236}">
                <a16:creationId xmlns:a16="http://schemas.microsoft.com/office/drawing/2014/main" id="{9A78AD35-7D23-C046-8BF2-69EF567E4BED}"/>
              </a:ext>
            </a:extLst>
          </p:cNvPr>
          <p:cNvSpPr txBox="1"/>
          <p:nvPr/>
        </p:nvSpPr>
        <p:spPr>
          <a:xfrm>
            <a:off x="685801" y="1881201"/>
            <a:ext cx="10879710" cy="369332"/>
          </a:xfrm>
          <a:prstGeom prst="rect">
            <a:avLst/>
          </a:prstGeom>
          <a:noFill/>
        </p:spPr>
        <p:txBody>
          <a:bodyPr wrap="none" rtlCol="0">
            <a:spAutoFit/>
          </a:bodyPr>
          <a:lstStyle/>
          <a:p>
            <a:r>
              <a:rPr lang="en-US" dirty="0"/>
              <a:t>[1] - IAEA. IAEA. 1 January 2018. 26 April 2018. &lt;https://www-</a:t>
            </a:r>
            <a:r>
              <a:rPr lang="en-US" dirty="0" err="1"/>
              <a:t>nds.iaea.org</a:t>
            </a:r>
            <a:r>
              <a:rPr lang="en-US" dirty="0"/>
              <a:t>/</a:t>
            </a:r>
            <a:r>
              <a:rPr lang="en-US" dirty="0" err="1"/>
              <a:t>relnsd</a:t>
            </a:r>
            <a:r>
              <a:rPr lang="en-US" dirty="0"/>
              <a:t>/</a:t>
            </a:r>
            <a:r>
              <a:rPr lang="en-US" dirty="0" err="1"/>
              <a:t>vcharthtml</a:t>
            </a:r>
            <a:r>
              <a:rPr lang="en-US" dirty="0"/>
              <a:t>/</a:t>
            </a:r>
            <a:r>
              <a:rPr lang="en-US" dirty="0" err="1"/>
              <a:t>VChartHTML.html</a:t>
            </a:r>
            <a:r>
              <a:rPr lang="en-US" dirty="0"/>
              <a:t>&gt;.</a:t>
            </a:r>
          </a:p>
        </p:txBody>
      </p:sp>
    </p:spTree>
    <p:extLst>
      <p:ext uri="{BB962C8B-B14F-4D97-AF65-F5344CB8AC3E}">
        <p14:creationId xmlns:p14="http://schemas.microsoft.com/office/powerpoint/2010/main" val="2081889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72</TotalTime>
  <Words>682</Words>
  <Application>Microsoft Macintosh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Celestial</vt:lpstr>
      <vt:lpstr>Measuring the Half-Life of Ba-137</vt:lpstr>
      <vt:lpstr>Goal of Experiment</vt:lpstr>
      <vt:lpstr>Theory</vt:lpstr>
      <vt:lpstr>Theory Continued</vt:lpstr>
      <vt:lpstr>Calculating λ</vt:lpstr>
      <vt:lpstr>Graph of LN(N)  vs. t</vt:lpstr>
      <vt:lpstr>Half Life Calculation</vt:lpstr>
      <vt:lpstr>Conclusions</vt:lpstr>
      <vt:lpstr>References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Half-Life of Ba-137</dc:title>
  <dc:creator>zippytato@gmail.com</dc:creator>
  <cp:lastModifiedBy>zippytato@gmail.com</cp:lastModifiedBy>
  <cp:revision>25</cp:revision>
  <dcterms:created xsi:type="dcterms:W3CDTF">2018-05-06T02:05:02Z</dcterms:created>
  <dcterms:modified xsi:type="dcterms:W3CDTF">2018-05-10T17:28:37Z</dcterms:modified>
</cp:coreProperties>
</file>