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0" r:id="rId5"/>
    <p:sldId id="259"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9"/>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67776-620D-0444-85B8-00705D6A6906}" type="datetimeFigureOut">
              <a:rPr lang="en-US" smtClean="0"/>
              <a:t>12/10/18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65A1E-927A-834B-8248-E5284C26F7FF}" type="slidenum">
              <a:rPr lang="en-US" smtClean="0"/>
              <a:t>‹#›</a:t>
            </a:fld>
            <a:endParaRPr lang="en-US"/>
          </a:p>
        </p:txBody>
      </p:sp>
    </p:spTree>
    <p:extLst>
      <p:ext uri="{BB962C8B-B14F-4D97-AF65-F5344CB8AC3E}">
        <p14:creationId xmlns:p14="http://schemas.microsoft.com/office/powerpoint/2010/main" val="181332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165A1E-927A-834B-8248-E5284C26F7FF}" type="slidenum">
              <a:rPr lang="en-US" smtClean="0"/>
              <a:t>12</a:t>
            </a:fld>
            <a:endParaRPr lang="en-US"/>
          </a:p>
        </p:txBody>
      </p:sp>
    </p:spTree>
    <p:extLst>
      <p:ext uri="{BB962C8B-B14F-4D97-AF65-F5344CB8AC3E}">
        <p14:creationId xmlns:p14="http://schemas.microsoft.com/office/powerpoint/2010/main" val="69175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1390-8935-BF41-A223-6DDA9746803F}"/>
              </a:ext>
            </a:extLst>
          </p:cNvPr>
          <p:cNvSpPr>
            <a:spLocks noGrp="1"/>
          </p:cNvSpPr>
          <p:nvPr>
            <p:ph type="ctrTitle"/>
          </p:nvPr>
        </p:nvSpPr>
        <p:spPr>
          <a:xfrm>
            <a:off x="1371600" y="1400703"/>
            <a:ext cx="9448800" cy="1825096"/>
          </a:xfrm>
        </p:spPr>
        <p:txBody>
          <a:bodyPr/>
          <a:lstStyle/>
          <a:p>
            <a:pPr algn="ctr"/>
            <a:r>
              <a:rPr lang="en-US" dirty="0"/>
              <a:t>3-Body Problem</a:t>
            </a:r>
          </a:p>
        </p:txBody>
      </p:sp>
      <p:sp>
        <p:nvSpPr>
          <p:cNvPr id="3" name="Subtitle 2">
            <a:extLst>
              <a:ext uri="{FF2B5EF4-FFF2-40B4-BE49-F238E27FC236}">
                <a16:creationId xmlns:a16="http://schemas.microsoft.com/office/drawing/2014/main" id="{DF47A35B-08A8-9743-9DE9-85CFB8680AF7}"/>
              </a:ext>
            </a:extLst>
          </p:cNvPr>
          <p:cNvSpPr>
            <a:spLocks noGrp="1"/>
          </p:cNvSpPr>
          <p:nvPr>
            <p:ph type="subTitle" idx="1"/>
          </p:nvPr>
        </p:nvSpPr>
        <p:spPr>
          <a:xfrm>
            <a:off x="1371600" y="3454402"/>
            <a:ext cx="9448800" cy="685800"/>
          </a:xfrm>
        </p:spPr>
        <p:txBody>
          <a:bodyPr/>
          <a:lstStyle/>
          <a:p>
            <a:pPr algn="ctr"/>
            <a:r>
              <a:rPr lang="en-US" dirty="0"/>
              <a:t>By: Taylor Larrechea</a:t>
            </a:r>
          </a:p>
        </p:txBody>
      </p:sp>
      <p:pic>
        <p:nvPicPr>
          <p:cNvPr id="5" name="Picture 4" descr="A close up of a logo&#13;&#10;&#13;&#10;Description automatically generated">
            <a:extLst>
              <a:ext uri="{FF2B5EF4-FFF2-40B4-BE49-F238E27FC236}">
                <a16:creationId xmlns:a16="http://schemas.microsoft.com/office/drawing/2014/main" id="{5E4CA933-898E-7A48-96B9-54B5C3E3D5A2}"/>
              </a:ext>
            </a:extLst>
          </p:cNvPr>
          <p:cNvPicPr>
            <a:picLocks noChangeAspect="1"/>
          </p:cNvPicPr>
          <p:nvPr/>
        </p:nvPicPr>
        <p:blipFill>
          <a:blip r:embed="rId2"/>
          <a:stretch>
            <a:fillRect/>
          </a:stretch>
        </p:blipFill>
        <p:spPr>
          <a:xfrm>
            <a:off x="1371600" y="4000502"/>
            <a:ext cx="3917447" cy="2743200"/>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01AA5E2C-2672-AE43-B93F-04712C01A643}"/>
              </a:ext>
            </a:extLst>
          </p:cNvPr>
          <p:cNvPicPr>
            <a:picLocks noChangeAspect="1"/>
          </p:cNvPicPr>
          <p:nvPr/>
        </p:nvPicPr>
        <p:blipFill>
          <a:blip r:embed="rId3"/>
          <a:stretch>
            <a:fillRect/>
          </a:stretch>
        </p:blipFill>
        <p:spPr>
          <a:xfrm>
            <a:off x="6843747" y="3975101"/>
            <a:ext cx="3976653" cy="2743200"/>
          </a:xfrm>
          <a:prstGeom prst="rect">
            <a:avLst/>
          </a:prstGeom>
        </p:spPr>
      </p:pic>
    </p:spTree>
    <p:extLst>
      <p:ext uri="{BB962C8B-B14F-4D97-AF65-F5344CB8AC3E}">
        <p14:creationId xmlns:p14="http://schemas.microsoft.com/office/powerpoint/2010/main" val="46778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D2A7-DEBA-CD42-A409-CCC1D980C315}"/>
              </a:ext>
            </a:extLst>
          </p:cNvPr>
          <p:cNvSpPr>
            <a:spLocks noGrp="1"/>
          </p:cNvSpPr>
          <p:nvPr>
            <p:ph type="title"/>
          </p:nvPr>
        </p:nvSpPr>
        <p:spPr/>
        <p:txBody>
          <a:bodyPr/>
          <a:lstStyle/>
          <a:p>
            <a:r>
              <a:rPr lang="en-US" dirty="0"/>
              <a:t>Building up to 3-body: more intricate 2-body motion</a:t>
            </a:r>
          </a:p>
        </p:txBody>
      </p:sp>
      <p:sp>
        <p:nvSpPr>
          <p:cNvPr id="3" name="Content Placeholder 2">
            <a:extLst>
              <a:ext uri="{FF2B5EF4-FFF2-40B4-BE49-F238E27FC236}">
                <a16:creationId xmlns:a16="http://schemas.microsoft.com/office/drawing/2014/main" id="{F2E78621-7C25-7D43-9DB8-D373B0091893}"/>
              </a:ext>
            </a:extLst>
          </p:cNvPr>
          <p:cNvSpPr>
            <a:spLocks noGrp="1"/>
          </p:cNvSpPr>
          <p:nvPr>
            <p:ph idx="1"/>
          </p:nvPr>
        </p:nvSpPr>
        <p:spPr/>
        <p:txBody>
          <a:bodyPr/>
          <a:lstStyle/>
          <a:p>
            <a:r>
              <a:rPr lang="en-US" dirty="0"/>
              <a:t>Some quick notes: The black body in this system is about 1.5 million times greater than the </a:t>
            </a:r>
            <a:r>
              <a:rPr lang="en-US"/>
              <a:t>red bod.</a:t>
            </a:r>
            <a:endParaRPr lang="en-US" dirty="0"/>
          </a:p>
          <a:p>
            <a:r>
              <a:rPr lang="en-US" dirty="0"/>
              <a:t>Smaller mass is moving at 3,500 m/s in the y and 2,000 m/s in the x.</a:t>
            </a:r>
          </a:p>
        </p:txBody>
      </p:sp>
      <p:pic>
        <p:nvPicPr>
          <p:cNvPr id="9" name="Picture 8" descr="A picture containing screenshot&#13;&#10;&#13;&#10;Description automatically generated">
            <a:extLst>
              <a:ext uri="{FF2B5EF4-FFF2-40B4-BE49-F238E27FC236}">
                <a16:creationId xmlns:a16="http://schemas.microsoft.com/office/drawing/2014/main" id="{BED76A02-3A19-E146-8743-DC922D03B30F}"/>
              </a:ext>
            </a:extLst>
          </p:cNvPr>
          <p:cNvPicPr>
            <a:picLocks noChangeAspect="1"/>
          </p:cNvPicPr>
          <p:nvPr/>
        </p:nvPicPr>
        <p:blipFill>
          <a:blip r:embed="rId2"/>
          <a:stretch>
            <a:fillRect/>
          </a:stretch>
        </p:blipFill>
        <p:spPr>
          <a:xfrm>
            <a:off x="922682" y="3350427"/>
            <a:ext cx="3945835" cy="2743200"/>
          </a:xfrm>
          <a:prstGeom prst="rect">
            <a:avLst/>
          </a:prstGeom>
        </p:spPr>
      </p:pic>
      <p:pic>
        <p:nvPicPr>
          <p:cNvPr id="11" name="Picture 10" descr="A close up of a logo&#13;&#10;&#13;&#10;Description automatically generated">
            <a:extLst>
              <a:ext uri="{FF2B5EF4-FFF2-40B4-BE49-F238E27FC236}">
                <a16:creationId xmlns:a16="http://schemas.microsoft.com/office/drawing/2014/main" id="{37036E49-C660-F34A-9F61-07D37CE6C907}"/>
              </a:ext>
            </a:extLst>
          </p:cNvPr>
          <p:cNvPicPr>
            <a:picLocks noChangeAspect="1"/>
          </p:cNvPicPr>
          <p:nvPr/>
        </p:nvPicPr>
        <p:blipFill>
          <a:blip r:embed="rId3"/>
          <a:stretch>
            <a:fillRect/>
          </a:stretch>
        </p:blipFill>
        <p:spPr>
          <a:xfrm>
            <a:off x="7397290" y="3350427"/>
            <a:ext cx="3876261" cy="2743200"/>
          </a:xfrm>
          <a:prstGeom prst="rect">
            <a:avLst/>
          </a:prstGeom>
        </p:spPr>
      </p:pic>
    </p:spTree>
    <p:extLst>
      <p:ext uri="{BB962C8B-B14F-4D97-AF65-F5344CB8AC3E}">
        <p14:creationId xmlns:p14="http://schemas.microsoft.com/office/powerpoint/2010/main" val="181121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E948-D1FE-7543-8EBA-59CAF2EB750F}"/>
              </a:ext>
            </a:extLst>
          </p:cNvPr>
          <p:cNvSpPr>
            <a:spLocks noGrp="1"/>
          </p:cNvSpPr>
          <p:nvPr>
            <p:ph type="title"/>
          </p:nvPr>
        </p:nvSpPr>
        <p:spPr/>
        <p:txBody>
          <a:bodyPr/>
          <a:lstStyle/>
          <a:p>
            <a:r>
              <a:rPr lang="en-US" dirty="0"/>
              <a:t>3-Body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ED1D3-FA84-DE4B-89B4-C429271C960E}"/>
                  </a:ext>
                </a:extLst>
              </p:cNvPr>
              <p:cNvSpPr>
                <a:spLocks noGrp="1"/>
              </p:cNvSpPr>
              <p:nvPr>
                <p:ph idx="1"/>
              </p:nvPr>
            </p:nvSpPr>
            <p:spPr/>
            <p:txBody>
              <a:bodyPr/>
              <a:lstStyle/>
              <a:p>
                <a:r>
                  <a:rPr lang="en-US" dirty="0"/>
                  <a:t>All the prerequisites have been met to now solve the 3-body system. First, the equations that are going to be solved.</a:t>
                </a: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𝐺</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num>
                      <m:den>
                        <m:sSup>
                          <m:sSupPr>
                            <m:ctrlPr>
                              <a:rPr lang="en-US" b="0" i="1" dirty="0" smtClean="0">
                                <a:latin typeface="Cambria Math" panose="02040503050406030204" pitchFamily="18" charset="0"/>
                              </a:rPr>
                            </m:ctrlPr>
                          </m:sSup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12</m:t>
                                </m:r>
                              </m:sub>
                            </m:sSub>
                          </m:e>
                          <m:sup>
                            <m:r>
                              <a:rPr lang="en-US" b="0" i="1" dirty="0" smtClean="0">
                                <a:latin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𝐺</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1</m:t>
                            </m:r>
                          </m:sub>
                        </m:sSub>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3</m:t>
                            </m:r>
                          </m:sub>
                        </m:sSub>
                      </m:num>
                      <m:den>
                        <m:sSup>
                          <m:sSupPr>
                            <m:ctrlPr>
                              <a:rPr lang="en-US" b="0" i="1" dirty="0" smtClean="0">
                                <a:latin typeface="Cambria Math" panose="02040503050406030204" pitchFamily="18" charset="0"/>
                                <a:ea typeface="Cambria Math" panose="02040503050406030204" pitchFamily="18" charset="0"/>
                              </a:rPr>
                            </m:ctrlPr>
                          </m:sSup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𝑟</m:t>
                                </m:r>
                              </m:e>
                              <m:sub>
                                <m:r>
                                  <a:rPr lang="en-US" b="0" i="1" dirty="0" smtClean="0">
                                    <a:latin typeface="Cambria Math" panose="02040503050406030204" pitchFamily="18" charset="0"/>
                                    <a:ea typeface="Cambria Math" panose="02040503050406030204" pitchFamily="18" charset="0"/>
                                  </a:rPr>
                                  <m:t>13</m:t>
                                </m:r>
                              </m:sub>
                            </m:sSub>
                          </m:e>
                          <m:sup>
                            <m:r>
                              <a:rPr lang="en-US" b="0" i="1" dirty="0" smtClean="0">
                                <a:latin typeface="Cambria Math" panose="02040503050406030204" pitchFamily="18" charset="0"/>
                                <a:ea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oMath>
                </a14:m>
                <a:endParaRPr lang="en-US" b="0" dirty="0">
                  <a:ea typeface="Cambria Math" panose="02040503050406030204" pitchFamily="18" charset="0"/>
                </a:endParaRP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𝐺</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num>
                      <m:den>
                        <m:sSup>
                          <m:sSupPr>
                            <m:ctrlPr>
                              <a:rPr lang="en-US" b="0" i="1" dirty="0" smtClean="0">
                                <a:latin typeface="Cambria Math" panose="02040503050406030204" pitchFamily="18" charset="0"/>
                              </a:rPr>
                            </m:ctrlPr>
                          </m:sSup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21</m:t>
                                </m:r>
                              </m:sub>
                            </m:sSub>
                          </m:e>
                          <m:sup>
                            <m:r>
                              <a:rPr lang="en-US" b="0" i="1" dirty="0" smtClean="0">
                                <a:latin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𝐺</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2</m:t>
                            </m:r>
                          </m:sub>
                        </m:sSub>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3</m:t>
                            </m:r>
                          </m:sub>
                        </m:sSub>
                      </m:num>
                      <m:den>
                        <m:sSup>
                          <m:sSupPr>
                            <m:ctrlPr>
                              <a:rPr lang="en-US" b="0" i="1" dirty="0" smtClean="0">
                                <a:latin typeface="Cambria Math" panose="02040503050406030204" pitchFamily="18" charset="0"/>
                                <a:ea typeface="Cambria Math" panose="02040503050406030204" pitchFamily="18" charset="0"/>
                              </a:rPr>
                            </m:ctrlPr>
                          </m:sSup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𝑟</m:t>
                                </m:r>
                              </m:e>
                              <m:sub>
                                <m:r>
                                  <a:rPr lang="en-US" b="0" i="1" dirty="0" smtClean="0">
                                    <a:latin typeface="Cambria Math" panose="02040503050406030204" pitchFamily="18" charset="0"/>
                                    <a:ea typeface="Cambria Math" panose="02040503050406030204" pitchFamily="18" charset="0"/>
                                  </a:rPr>
                                  <m:t>23</m:t>
                                </m:r>
                              </m:sub>
                            </m:sSub>
                          </m:e>
                          <m:sup>
                            <m:r>
                              <a:rPr lang="en-US" b="0" i="1" dirty="0" smtClean="0">
                                <a:latin typeface="Cambria Math" panose="02040503050406030204" pitchFamily="18" charset="0"/>
                                <a:ea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oMath>
                </a14:m>
                <a:endParaRPr lang="en-US" b="0" dirty="0">
                  <a:ea typeface="Cambria Math" panose="02040503050406030204" pitchFamily="18" charset="0"/>
                </a:endParaRP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𝐺</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num>
                      <m:den>
                        <m:sSup>
                          <m:sSupPr>
                            <m:ctrlPr>
                              <a:rPr lang="en-US" b="0" i="1" dirty="0" smtClean="0">
                                <a:latin typeface="Cambria Math" panose="02040503050406030204" pitchFamily="18" charset="0"/>
                              </a:rPr>
                            </m:ctrlPr>
                          </m:sSup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31</m:t>
                                </m:r>
                              </m:sub>
                            </m:sSub>
                          </m:e>
                          <m:sup>
                            <m:r>
                              <a:rPr lang="en-US" b="0" i="1" dirty="0" smtClean="0">
                                <a:latin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𝐺</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3</m:t>
                            </m:r>
                          </m:sub>
                        </m:sSub>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2</m:t>
                            </m:r>
                          </m:sub>
                        </m:sSub>
                      </m:num>
                      <m:den>
                        <m:sSup>
                          <m:sSupPr>
                            <m:ctrlPr>
                              <a:rPr lang="en-US" b="0" i="1" dirty="0" smtClean="0">
                                <a:latin typeface="Cambria Math" panose="02040503050406030204" pitchFamily="18" charset="0"/>
                                <a:ea typeface="Cambria Math" panose="02040503050406030204" pitchFamily="18" charset="0"/>
                              </a:rPr>
                            </m:ctrlPr>
                          </m:sSupPr>
                          <m:e>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𝑟</m:t>
                                </m:r>
                              </m:e>
                              <m:sub>
                                <m:r>
                                  <a:rPr lang="en-US" b="0" i="1" dirty="0" smtClean="0">
                                    <a:latin typeface="Cambria Math" panose="02040503050406030204" pitchFamily="18" charset="0"/>
                                    <a:ea typeface="Cambria Math" panose="02040503050406030204" pitchFamily="18" charset="0"/>
                                  </a:rPr>
                                  <m:t>32</m:t>
                                </m:r>
                              </m:sub>
                            </m:sSub>
                          </m:e>
                          <m:sup>
                            <m:r>
                              <a:rPr lang="en-US" b="0" i="1" dirty="0" smtClean="0">
                                <a:latin typeface="Cambria Math" panose="02040503050406030204" pitchFamily="18" charset="0"/>
                                <a:ea typeface="Cambria Math" panose="02040503050406030204" pitchFamily="18" charset="0"/>
                              </a:rPr>
                              <m:t>2</m:t>
                            </m:r>
                          </m:sup>
                        </m:sSup>
                      </m:den>
                    </m:f>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oMath>
                </a14:m>
                <a:endParaRPr lang="en-US" b="0" dirty="0">
                  <a:ea typeface="Cambria Math" panose="02040503050406030204" pitchFamily="18" charset="0"/>
                </a:endParaRPr>
              </a:p>
              <a:p>
                <a:r>
                  <a:rPr lang="en-US" dirty="0"/>
                  <a:t>The above three equations were solved for with the use of the Forward Euler Difference Scheme. </a:t>
                </a:r>
              </a:p>
            </p:txBody>
          </p:sp>
        </mc:Choice>
        <mc:Fallback xmlns="">
          <p:sp>
            <p:nvSpPr>
              <p:cNvPr id="3" name="Content Placeholder 2">
                <a:extLst>
                  <a:ext uri="{FF2B5EF4-FFF2-40B4-BE49-F238E27FC236}">
                    <a16:creationId xmlns:a16="http://schemas.microsoft.com/office/drawing/2014/main" id="{0CFED1D3-FA84-DE4B-89B4-C429271C960E}"/>
                  </a:ext>
                </a:extLst>
              </p:cNvPr>
              <p:cNvSpPr>
                <a:spLocks noGrp="1" noRot="1" noChangeAspect="1" noMove="1" noResize="1" noEditPoints="1" noAdjustHandles="1" noChangeArrowheads="1" noChangeShapeType="1" noTextEdit="1"/>
              </p:cNvSpPr>
              <p:nvPr>
                <p:ph idx="1"/>
              </p:nvPr>
            </p:nvSpPr>
            <p:spPr>
              <a:blipFill>
                <a:blip r:embed="rId2"/>
                <a:stretch>
                  <a:fillRect l="-586" t="-1887" r="-821"/>
                </a:stretch>
              </a:blipFill>
            </p:spPr>
            <p:txBody>
              <a:bodyPr/>
              <a:lstStyle/>
              <a:p>
                <a:r>
                  <a:rPr lang="en-US">
                    <a:noFill/>
                  </a:rPr>
                  <a:t> </a:t>
                </a:r>
              </a:p>
            </p:txBody>
          </p:sp>
        </mc:Fallback>
      </mc:AlternateContent>
    </p:spTree>
    <p:extLst>
      <p:ext uri="{BB962C8B-B14F-4D97-AF65-F5344CB8AC3E}">
        <p14:creationId xmlns:p14="http://schemas.microsoft.com/office/powerpoint/2010/main" val="35797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7D16-7506-7D45-B705-8BF001312CEE}"/>
              </a:ext>
            </a:extLst>
          </p:cNvPr>
          <p:cNvSpPr>
            <a:spLocks noGrp="1"/>
          </p:cNvSpPr>
          <p:nvPr>
            <p:ph type="title"/>
          </p:nvPr>
        </p:nvSpPr>
        <p:spPr/>
        <p:txBody>
          <a:bodyPr/>
          <a:lstStyle/>
          <a:p>
            <a:r>
              <a:rPr lang="en-US" dirty="0"/>
              <a:t>3-Body Motion: One body At Rest</a:t>
            </a:r>
          </a:p>
        </p:txBody>
      </p:sp>
      <p:sp>
        <p:nvSpPr>
          <p:cNvPr id="3" name="Content Placeholder 2">
            <a:extLst>
              <a:ext uri="{FF2B5EF4-FFF2-40B4-BE49-F238E27FC236}">
                <a16:creationId xmlns:a16="http://schemas.microsoft.com/office/drawing/2014/main" id="{7BA7AE9C-CA9A-E244-8572-F59D0776E430}"/>
              </a:ext>
            </a:extLst>
          </p:cNvPr>
          <p:cNvSpPr>
            <a:spLocks noGrp="1"/>
          </p:cNvSpPr>
          <p:nvPr>
            <p:ph idx="1"/>
          </p:nvPr>
        </p:nvSpPr>
        <p:spPr/>
        <p:txBody>
          <a:bodyPr/>
          <a:lstStyle/>
          <a:p>
            <a:r>
              <a:rPr lang="en-US" dirty="0"/>
              <a:t>In this first scenario, the 3 bodies are positioned in a triangle position originally. </a:t>
            </a:r>
          </a:p>
        </p:txBody>
      </p:sp>
      <p:pic>
        <p:nvPicPr>
          <p:cNvPr id="5" name="Picture 4" descr="A screenshot of a social media post&#13;&#10;&#13;&#10;Description automatically generated">
            <a:extLst>
              <a:ext uri="{FF2B5EF4-FFF2-40B4-BE49-F238E27FC236}">
                <a16:creationId xmlns:a16="http://schemas.microsoft.com/office/drawing/2014/main" id="{30391C3C-5541-EC45-88F3-1F9FC4140B5C}"/>
              </a:ext>
            </a:extLst>
          </p:cNvPr>
          <p:cNvPicPr>
            <a:picLocks noChangeAspect="1"/>
          </p:cNvPicPr>
          <p:nvPr/>
        </p:nvPicPr>
        <p:blipFill>
          <a:blip r:embed="rId3"/>
          <a:stretch>
            <a:fillRect/>
          </a:stretch>
        </p:blipFill>
        <p:spPr>
          <a:xfrm>
            <a:off x="4176747" y="2835022"/>
            <a:ext cx="3838506" cy="2743200"/>
          </a:xfrm>
          <a:prstGeom prst="rect">
            <a:avLst/>
          </a:prstGeom>
        </p:spPr>
      </p:pic>
      <p:sp>
        <p:nvSpPr>
          <p:cNvPr id="6" name="TextBox 5">
            <a:extLst>
              <a:ext uri="{FF2B5EF4-FFF2-40B4-BE49-F238E27FC236}">
                <a16:creationId xmlns:a16="http://schemas.microsoft.com/office/drawing/2014/main" id="{1C13C76D-855A-E645-A4D7-7338DA46905C}"/>
              </a:ext>
            </a:extLst>
          </p:cNvPr>
          <p:cNvSpPr txBox="1"/>
          <p:nvPr/>
        </p:nvSpPr>
        <p:spPr>
          <a:xfrm>
            <a:off x="685800" y="6093627"/>
            <a:ext cx="10820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plots to follow initially start in the same configuration. </a:t>
            </a:r>
            <a:r>
              <a:rPr lang="en-US" dirty="0"/>
              <a:t> </a:t>
            </a:r>
          </a:p>
        </p:txBody>
      </p:sp>
    </p:spTree>
    <p:extLst>
      <p:ext uri="{BB962C8B-B14F-4D97-AF65-F5344CB8AC3E}">
        <p14:creationId xmlns:p14="http://schemas.microsoft.com/office/powerpoint/2010/main" val="233651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1E82-30EB-9C4E-9571-E7083E5D7C2C}"/>
              </a:ext>
            </a:extLst>
          </p:cNvPr>
          <p:cNvSpPr>
            <a:spLocks noGrp="1"/>
          </p:cNvSpPr>
          <p:nvPr>
            <p:ph type="title"/>
          </p:nvPr>
        </p:nvSpPr>
        <p:spPr/>
        <p:txBody>
          <a:bodyPr/>
          <a:lstStyle/>
          <a:p>
            <a:r>
              <a:rPr lang="en-US" dirty="0"/>
              <a:t>3-Body Motion: One Body At Rest</a:t>
            </a:r>
          </a:p>
        </p:txBody>
      </p:sp>
      <p:sp>
        <p:nvSpPr>
          <p:cNvPr id="3" name="Content Placeholder 2">
            <a:extLst>
              <a:ext uri="{FF2B5EF4-FFF2-40B4-BE49-F238E27FC236}">
                <a16:creationId xmlns:a16="http://schemas.microsoft.com/office/drawing/2014/main" id="{4A99F9A6-CF78-704F-B6D2-550E096DD57D}"/>
              </a:ext>
            </a:extLst>
          </p:cNvPr>
          <p:cNvSpPr>
            <a:spLocks noGrp="1"/>
          </p:cNvSpPr>
          <p:nvPr>
            <p:ph idx="1"/>
          </p:nvPr>
        </p:nvSpPr>
        <p:spPr/>
        <p:txBody>
          <a:bodyPr/>
          <a:lstStyle/>
          <a:p>
            <a:r>
              <a:rPr lang="en-US" dirty="0"/>
              <a:t>In this example, the black and the green mass are both around the mass of the Earth and the blue mass is around the mass of the sun. The black mass was set in motion with a velocity of 30,000 m/s in the x-direction where as the green mass was set in motion with a velocity of 30,000 m/s in the y-direction. The following plots were generated with these conditions.</a:t>
            </a:r>
          </a:p>
          <a:p>
            <a:pPr marL="0" indent="0">
              <a:buNone/>
            </a:pPr>
            <a:endParaRPr lang="en-US" dirty="0"/>
          </a:p>
        </p:txBody>
      </p:sp>
      <p:pic>
        <p:nvPicPr>
          <p:cNvPr id="5" name="Picture 4" descr="A screenshot of a cell phone&#13;&#10;&#13;&#10;Description automatically generated">
            <a:extLst>
              <a:ext uri="{FF2B5EF4-FFF2-40B4-BE49-F238E27FC236}">
                <a16:creationId xmlns:a16="http://schemas.microsoft.com/office/drawing/2014/main" id="{C528AC20-2C16-C646-9F84-3454B4F61C2F}"/>
              </a:ext>
            </a:extLst>
          </p:cNvPr>
          <p:cNvPicPr>
            <a:picLocks noChangeAspect="1"/>
          </p:cNvPicPr>
          <p:nvPr/>
        </p:nvPicPr>
        <p:blipFill>
          <a:blip r:embed="rId2"/>
          <a:stretch>
            <a:fillRect/>
          </a:stretch>
        </p:blipFill>
        <p:spPr>
          <a:xfrm>
            <a:off x="383291" y="3855570"/>
            <a:ext cx="3654311" cy="2514600"/>
          </a:xfrm>
          <a:prstGeom prst="rect">
            <a:avLst/>
          </a:prstGeom>
        </p:spPr>
      </p:pic>
      <p:pic>
        <p:nvPicPr>
          <p:cNvPr id="7" name="Picture 6" descr="A close up of a mans face&#13;&#10;&#13;&#10;Description automatically generated">
            <a:extLst>
              <a:ext uri="{FF2B5EF4-FFF2-40B4-BE49-F238E27FC236}">
                <a16:creationId xmlns:a16="http://schemas.microsoft.com/office/drawing/2014/main" id="{D1ABA36C-3AA7-D94C-B661-241187D3C1B4}"/>
              </a:ext>
            </a:extLst>
          </p:cNvPr>
          <p:cNvPicPr>
            <a:picLocks noChangeAspect="1"/>
          </p:cNvPicPr>
          <p:nvPr/>
        </p:nvPicPr>
        <p:blipFill>
          <a:blip r:embed="rId3"/>
          <a:stretch>
            <a:fillRect/>
          </a:stretch>
        </p:blipFill>
        <p:spPr>
          <a:xfrm>
            <a:off x="4300503" y="3855570"/>
            <a:ext cx="3590993" cy="2514600"/>
          </a:xfrm>
          <a:prstGeom prst="rect">
            <a:avLst/>
          </a:prstGeom>
        </p:spPr>
      </p:pic>
      <p:pic>
        <p:nvPicPr>
          <p:cNvPr id="9" name="Picture 8" descr="A close up of a logo&#13;&#10;&#13;&#10;Description automatically generated">
            <a:extLst>
              <a:ext uri="{FF2B5EF4-FFF2-40B4-BE49-F238E27FC236}">
                <a16:creationId xmlns:a16="http://schemas.microsoft.com/office/drawing/2014/main" id="{4F9EDCFA-6D85-7F40-BF23-BD1D17C0BB73}"/>
              </a:ext>
            </a:extLst>
          </p:cNvPr>
          <p:cNvPicPr>
            <a:picLocks noChangeAspect="1"/>
          </p:cNvPicPr>
          <p:nvPr/>
        </p:nvPicPr>
        <p:blipFill>
          <a:blip r:embed="rId4"/>
          <a:stretch>
            <a:fillRect/>
          </a:stretch>
        </p:blipFill>
        <p:spPr>
          <a:xfrm>
            <a:off x="8154397" y="3855570"/>
            <a:ext cx="3590993" cy="2514600"/>
          </a:xfrm>
          <a:prstGeom prst="rect">
            <a:avLst/>
          </a:prstGeom>
        </p:spPr>
      </p:pic>
    </p:spTree>
    <p:extLst>
      <p:ext uri="{BB962C8B-B14F-4D97-AF65-F5344CB8AC3E}">
        <p14:creationId xmlns:p14="http://schemas.microsoft.com/office/powerpoint/2010/main" val="328164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D0DB-880C-D643-840B-449A58ECD68A}"/>
              </a:ext>
            </a:extLst>
          </p:cNvPr>
          <p:cNvSpPr>
            <a:spLocks noGrp="1"/>
          </p:cNvSpPr>
          <p:nvPr>
            <p:ph type="title"/>
          </p:nvPr>
        </p:nvSpPr>
        <p:spPr/>
        <p:txBody>
          <a:bodyPr/>
          <a:lstStyle/>
          <a:p>
            <a:r>
              <a:rPr lang="en-US" dirty="0"/>
              <a:t>3-Body Motion: all Bodies Moving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3B1F66-2846-6842-AA4F-B258DF234D33}"/>
                  </a:ext>
                </a:extLst>
              </p:cNvPr>
              <p:cNvSpPr>
                <a:spLocks noGrp="1"/>
              </p:cNvSpPr>
              <p:nvPr>
                <p:ph idx="1"/>
              </p:nvPr>
            </p:nvSpPr>
            <p:spPr/>
            <p:txBody>
              <a:bodyPr/>
              <a:lstStyle/>
              <a:p>
                <a:r>
                  <a:rPr lang="en-US" dirty="0"/>
                  <a:t>In this scenario the black and the green masses were resized to </a:t>
                </a:r>
                <a14:m>
                  <m:oMath xmlns:m="http://schemas.openxmlformats.org/officeDocument/2006/math">
                    <m:r>
                      <a:rPr lang="en-US" b="0" i="1" smtClean="0">
                        <a:latin typeface="Cambria Math" panose="02040503050406030204" pitchFamily="18" charset="0"/>
                      </a:rPr>
                      <m:t>6.0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26</m:t>
                        </m:r>
                      </m:sup>
                    </m:sSup>
                  </m:oMath>
                </a14:m>
                <a:r>
                  <a:rPr lang="en-US" dirty="0"/>
                  <a:t> kg and the blue mass was changed to </a:t>
                </a:r>
                <a14:m>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31</m:t>
                        </m:r>
                      </m:sup>
                    </m:sSup>
                  </m:oMath>
                </a14:m>
                <a:r>
                  <a:rPr lang="en-US" dirty="0"/>
                  <a:t> kg. Both the black and green masses were sent initially in the Y-direction at 30,000 m/s and the blue mass was sent in the negative Y-direction at the same speed.</a:t>
                </a:r>
              </a:p>
            </p:txBody>
          </p:sp>
        </mc:Choice>
        <mc:Fallback xmlns="">
          <p:sp>
            <p:nvSpPr>
              <p:cNvPr id="3" name="Content Placeholder 2">
                <a:extLst>
                  <a:ext uri="{FF2B5EF4-FFF2-40B4-BE49-F238E27FC236}">
                    <a16:creationId xmlns:a16="http://schemas.microsoft.com/office/drawing/2014/main" id="{9C3B1F66-2846-6842-AA4F-B258DF234D33}"/>
                  </a:ext>
                </a:extLst>
              </p:cNvPr>
              <p:cNvSpPr>
                <a:spLocks noGrp="1" noRot="1" noChangeAspect="1" noMove="1" noResize="1" noEditPoints="1" noAdjustHandles="1" noChangeArrowheads="1" noChangeShapeType="1" noTextEdit="1"/>
              </p:cNvSpPr>
              <p:nvPr>
                <p:ph idx="1"/>
              </p:nvPr>
            </p:nvSpPr>
            <p:spPr>
              <a:blipFill>
                <a:blip r:embed="rId2"/>
                <a:stretch>
                  <a:fillRect l="-586" t="-1887"/>
                </a:stretch>
              </a:blipFill>
            </p:spPr>
            <p:txBody>
              <a:bodyPr/>
              <a:lstStyle/>
              <a:p>
                <a:r>
                  <a:rPr lang="en-US">
                    <a:noFill/>
                  </a:rPr>
                  <a:t> </a:t>
                </a:r>
              </a:p>
            </p:txBody>
          </p:sp>
        </mc:Fallback>
      </mc:AlternateContent>
      <p:pic>
        <p:nvPicPr>
          <p:cNvPr id="5" name="Picture 4" descr="A screenshot of a cell phone&#13;&#10;&#13;&#10;Description automatically generated">
            <a:extLst>
              <a:ext uri="{FF2B5EF4-FFF2-40B4-BE49-F238E27FC236}">
                <a16:creationId xmlns:a16="http://schemas.microsoft.com/office/drawing/2014/main" id="{A59A3ABF-2F6D-4E4F-925F-E1705DB8AE6A}"/>
              </a:ext>
            </a:extLst>
          </p:cNvPr>
          <p:cNvPicPr>
            <a:picLocks noChangeAspect="1"/>
          </p:cNvPicPr>
          <p:nvPr/>
        </p:nvPicPr>
        <p:blipFill>
          <a:blip r:embed="rId3"/>
          <a:stretch>
            <a:fillRect/>
          </a:stretch>
        </p:blipFill>
        <p:spPr>
          <a:xfrm>
            <a:off x="524435" y="3704085"/>
            <a:ext cx="3600039" cy="2514600"/>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A182A0AA-3DC4-5F4C-B228-91FAF5F611F1}"/>
              </a:ext>
            </a:extLst>
          </p:cNvPr>
          <p:cNvPicPr>
            <a:picLocks noChangeAspect="1"/>
          </p:cNvPicPr>
          <p:nvPr/>
        </p:nvPicPr>
        <p:blipFill>
          <a:blip r:embed="rId4"/>
          <a:stretch>
            <a:fillRect/>
          </a:stretch>
        </p:blipFill>
        <p:spPr>
          <a:xfrm>
            <a:off x="4341207" y="3704085"/>
            <a:ext cx="3509586" cy="2514600"/>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BAFCB610-FF68-364B-8C06-A37C61137233}"/>
              </a:ext>
            </a:extLst>
          </p:cNvPr>
          <p:cNvPicPr>
            <a:picLocks noChangeAspect="1"/>
          </p:cNvPicPr>
          <p:nvPr/>
        </p:nvPicPr>
        <p:blipFill>
          <a:blip r:embed="rId5"/>
          <a:stretch>
            <a:fillRect/>
          </a:stretch>
        </p:blipFill>
        <p:spPr>
          <a:xfrm>
            <a:off x="8067526" y="3704085"/>
            <a:ext cx="3645265" cy="2514600"/>
          </a:xfrm>
          <a:prstGeom prst="rect">
            <a:avLst/>
          </a:prstGeom>
        </p:spPr>
      </p:pic>
    </p:spTree>
    <p:extLst>
      <p:ext uri="{BB962C8B-B14F-4D97-AF65-F5344CB8AC3E}">
        <p14:creationId xmlns:p14="http://schemas.microsoft.com/office/powerpoint/2010/main" val="343599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F725-2A0B-BB49-8F65-290B50386846}"/>
              </a:ext>
            </a:extLst>
          </p:cNvPr>
          <p:cNvSpPr>
            <a:spLocks noGrp="1"/>
          </p:cNvSpPr>
          <p:nvPr>
            <p:ph type="title"/>
          </p:nvPr>
        </p:nvSpPr>
        <p:spPr/>
        <p:txBody>
          <a:bodyPr/>
          <a:lstStyle/>
          <a:p>
            <a:r>
              <a:rPr lang="en-US" dirty="0"/>
              <a:t>3-Body Motion: As Stable As She Gets</a:t>
            </a:r>
          </a:p>
        </p:txBody>
      </p:sp>
      <p:sp>
        <p:nvSpPr>
          <p:cNvPr id="3" name="Content Placeholder 2">
            <a:extLst>
              <a:ext uri="{FF2B5EF4-FFF2-40B4-BE49-F238E27FC236}">
                <a16:creationId xmlns:a16="http://schemas.microsoft.com/office/drawing/2014/main" id="{608F468F-BFF9-A24E-A871-8FA1772AF434}"/>
              </a:ext>
            </a:extLst>
          </p:cNvPr>
          <p:cNvSpPr>
            <a:spLocks noGrp="1"/>
          </p:cNvSpPr>
          <p:nvPr>
            <p:ph idx="1"/>
          </p:nvPr>
        </p:nvSpPr>
        <p:spPr/>
        <p:txBody>
          <a:bodyPr/>
          <a:lstStyle/>
          <a:p>
            <a:r>
              <a:rPr lang="en-US" dirty="0"/>
              <a:t>The last system that we wish to look at is the stable 3-body system. In this system the masses are all rearranged to different initial positions from before, with different masses, and different initial velocities.</a:t>
            </a:r>
          </a:p>
          <a:p>
            <a:endParaRPr lang="en-US" dirty="0"/>
          </a:p>
        </p:txBody>
      </p:sp>
      <p:pic>
        <p:nvPicPr>
          <p:cNvPr id="6" name="Picture 5">
            <a:extLst>
              <a:ext uri="{FF2B5EF4-FFF2-40B4-BE49-F238E27FC236}">
                <a16:creationId xmlns:a16="http://schemas.microsoft.com/office/drawing/2014/main" id="{FFD94C43-BA4D-134D-93F8-9624F88D3EE6}"/>
              </a:ext>
            </a:extLst>
          </p:cNvPr>
          <p:cNvPicPr>
            <a:picLocks noChangeAspect="1"/>
          </p:cNvPicPr>
          <p:nvPr/>
        </p:nvPicPr>
        <p:blipFill>
          <a:blip r:embed="rId2"/>
          <a:stretch>
            <a:fillRect/>
          </a:stretch>
        </p:blipFill>
        <p:spPr>
          <a:xfrm>
            <a:off x="4268844" y="3429000"/>
            <a:ext cx="3654311" cy="2514600"/>
          </a:xfrm>
          <a:prstGeom prst="rect">
            <a:avLst/>
          </a:prstGeom>
        </p:spPr>
      </p:pic>
    </p:spTree>
    <p:extLst>
      <p:ext uri="{BB962C8B-B14F-4D97-AF65-F5344CB8AC3E}">
        <p14:creationId xmlns:p14="http://schemas.microsoft.com/office/powerpoint/2010/main" val="244857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EF7B-0C1A-9B44-A9E1-8AE5E7AFE811}"/>
              </a:ext>
            </a:extLst>
          </p:cNvPr>
          <p:cNvSpPr>
            <a:spLocks noGrp="1"/>
          </p:cNvSpPr>
          <p:nvPr>
            <p:ph type="title"/>
          </p:nvPr>
        </p:nvSpPr>
        <p:spPr/>
        <p:txBody>
          <a:bodyPr/>
          <a:lstStyle/>
          <a:p>
            <a:r>
              <a:rPr lang="en-US" dirty="0"/>
              <a:t>3-Body Motion: As Stable As She Gets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2AFA4-94BF-B74B-9934-A409F08A11DC}"/>
                  </a:ext>
                </a:extLst>
              </p:cNvPr>
              <p:cNvSpPr>
                <a:spLocks noGrp="1"/>
              </p:cNvSpPr>
              <p:nvPr>
                <p:ph idx="1"/>
              </p:nvPr>
            </p:nvSpPr>
            <p:spPr/>
            <p:txBody>
              <a:bodyPr/>
              <a:lstStyle/>
              <a:p>
                <a:r>
                  <a:rPr lang="en-US" dirty="0"/>
                  <a:t>The black and the green mass were changed to </a:t>
                </a:r>
                <a14:m>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29</m:t>
                        </m:r>
                      </m:sup>
                    </m:sSup>
                  </m:oMath>
                </a14:m>
                <a:r>
                  <a:rPr lang="en-US" dirty="0"/>
                  <a:t> kg where the blue was changed to </a:t>
                </a:r>
                <a14:m>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31</m:t>
                        </m:r>
                      </m:sup>
                    </m:sSup>
                  </m:oMath>
                </a14:m>
                <a:r>
                  <a:rPr lang="en-US" dirty="0"/>
                  <a:t> kg. The black and the green mass were originally set in motion with the black traveling at 50,000 m/s in Y-direction and the green traveling at 50,000 m/s in the negative Y-direction.</a:t>
                </a:r>
              </a:p>
            </p:txBody>
          </p:sp>
        </mc:Choice>
        <mc:Fallback xmlns="">
          <p:sp>
            <p:nvSpPr>
              <p:cNvPr id="3" name="Content Placeholder 2">
                <a:extLst>
                  <a:ext uri="{FF2B5EF4-FFF2-40B4-BE49-F238E27FC236}">
                    <a16:creationId xmlns:a16="http://schemas.microsoft.com/office/drawing/2014/main" id="{9152AFA4-94BF-B74B-9934-A409F08A11DC}"/>
                  </a:ext>
                </a:extLst>
              </p:cNvPr>
              <p:cNvSpPr>
                <a:spLocks noGrp="1" noRot="1" noChangeAspect="1" noMove="1" noResize="1" noEditPoints="1" noAdjustHandles="1" noChangeArrowheads="1" noChangeShapeType="1" noTextEdit="1"/>
              </p:cNvSpPr>
              <p:nvPr>
                <p:ph idx="1"/>
              </p:nvPr>
            </p:nvSpPr>
            <p:spPr>
              <a:blipFill>
                <a:blip r:embed="rId2"/>
                <a:stretch>
                  <a:fillRect l="-586" t="-1887" r="-117"/>
                </a:stretch>
              </a:blipFill>
            </p:spPr>
            <p:txBody>
              <a:bodyPr/>
              <a:lstStyle/>
              <a:p>
                <a:r>
                  <a:rPr lang="en-US">
                    <a:noFill/>
                  </a:rPr>
                  <a:t> </a:t>
                </a:r>
              </a:p>
            </p:txBody>
          </p:sp>
        </mc:Fallback>
      </mc:AlternateContent>
      <p:pic>
        <p:nvPicPr>
          <p:cNvPr id="5" name="Picture 4" descr="A close up of a logo&#13;&#10;&#13;&#10;Description automatically generated">
            <a:extLst>
              <a:ext uri="{FF2B5EF4-FFF2-40B4-BE49-F238E27FC236}">
                <a16:creationId xmlns:a16="http://schemas.microsoft.com/office/drawing/2014/main" id="{EFE65A39-0F2C-E245-AD0D-3CD4943B07FD}"/>
              </a:ext>
            </a:extLst>
          </p:cNvPr>
          <p:cNvPicPr>
            <a:picLocks noChangeAspect="1"/>
          </p:cNvPicPr>
          <p:nvPr/>
        </p:nvPicPr>
        <p:blipFill>
          <a:blip r:embed="rId3"/>
          <a:stretch>
            <a:fillRect/>
          </a:stretch>
        </p:blipFill>
        <p:spPr>
          <a:xfrm>
            <a:off x="522568" y="3661437"/>
            <a:ext cx="3590993" cy="2514600"/>
          </a:xfrm>
          <a:prstGeom prst="rect">
            <a:avLst/>
          </a:prstGeom>
        </p:spPr>
      </p:pic>
      <p:pic>
        <p:nvPicPr>
          <p:cNvPr id="7" name="Picture 6" descr="A close up of a logo&#13;&#10;&#13;&#10;Description automatically generated">
            <a:extLst>
              <a:ext uri="{FF2B5EF4-FFF2-40B4-BE49-F238E27FC236}">
                <a16:creationId xmlns:a16="http://schemas.microsoft.com/office/drawing/2014/main" id="{AC82E322-CC4C-A743-86A2-E22F4FBC7CE6}"/>
              </a:ext>
            </a:extLst>
          </p:cNvPr>
          <p:cNvPicPr>
            <a:picLocks noChangeAspect="1"/>
          </p:cNvPicPr>
          <p:nvPr/>
        </p:nvPicPr>
        <p:blipFill>
          <a:blip r:embed="rId4"/>
          <a:stretch>
            <a:fillRect/>
          </a:stretch>
        </p:blipFill>
        <p:spPr>
          <a:xfrm>
            <a:off x="4277889" y="3661437"/>
            <a:ext cx="3636221" cy="2514600"/>
          </a:xfrm>
          <a:prstGeom prst="rect">
            <a:avLst/>
          </a:prstGeom>
        </p:spPr>
      </p:pic>
      <p:pic>
        <p:nvPicPr>
          <p:cNvPr id="9" name="Picture 8" descr="A close up of a logo&#13;&#10;&#13;&#10;Description automatically generated">
            <a:extLst>
              <a:ext uri="{FF2B5EF4-FFF2-40B4-BE49-F238E27FC236}">
                <a16:creationId xmlns:a16="http://schemas.microsoft.com/office/drawing/2014/main" id="{1FEF7522-8C74-A141-9858-B611EF252612}"/>
              </a:ext>
            </a:extLst>
          </p:cNvPr>
          <p:cNvPicPr>
            <a:picLocks noChangeAspect="1"/>
          </p:cNvPicPr>
          <p:nvPr/>
        </p:nvPicPr>
        <p:blipFill>
          <a:blip r:embed="rId5"/>
          <a:stretch>
            <a:fillRect/>
          </a:stretch>
        </p:blipFill>
        <p:spPr>
          <a:xfrm>
            <a:off x="8078438" y="3661437"/>
            <a:ext cx="3590994" cy="2514600"/>
          </a:xfrm>
          <a:prstGeom prst="rect">
            <a:avLst/>
          </a:prstGeom>
        </p:spPr>
      </p:pic>
    </p:spTree>
    <p:extLst>
      <p:ext uri="{BB962C8B-B14F-4D97-AF65-F5344CB8AC3E}">
        <p14:creationId xmlns:p14="http://schemas.microsoft.com/office/powerpoint/2010/main" val="288517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9FBB-63AB-D942-9F0C-0E1469050950}"/>
              </a:ext>
            </a:extLst>
          </p:cNvPr>
          <p:cNvSpPr>
            <a:spLocks noGrp="1"/>
          </p:cNvSpPr>
          <p:nvPr>
            <p:ph type="title"/>
          </p:nvPr>
        </p:nvSpPr>
        <p:spPr/>
        <p:txBody>
          <a:bodyPr/>
          <a:lstStyle/>
          <a:p>
            <a:r>
              <a:rPr lang="en-US" dirty="0"/>
              <a:t>3-Body Motion: As Stable As She Gets</a:t>
            </a:r>
          </a:p>
        </p:txBody>
      </p:sp>
      <p:sp>
        <p:nvSpPr>
          <p:cNvPr id="3" name="Content Placeholder 2">
            <a:extLst>
              <a:ext uri="{FF2B5EF4-FFF2-40B4-BE49-F238E27FC236}">
                <a16:creationId xmlns:a16="http://schemas.microsoft.com/office/drawing/2014/main" id="{F14BC9EB-C65D-D944-9167-C9B992D5993F}"/>
              </a:ext>
            </a:extLst>
          </p:cNvPr>
          <p:cNvSpPr>
            <a:spLocks noGrp="1"/>
          </p:cNvSpPr>
          <p:nvPr>
            <p:ph idx="1"/>
          </p:nvPr>
        </p:nvSpPr>
        <p:spPr/>
        <p:txBody>
          <a:bodyPr/>
          <a:lstStyle/>
          <a:p>
            <a:r>
              <a:rPr lang="en-US" dirty="0"/>
              <a:t>This motion originally looks promising and stable, but as time goes on the stability of the orbit decreases tremendously and the unpredictable orbits ensue.</a:t>
            </a:r>
          </a:p>
        </p:txBody>
      </p:sp>
      <p:pic>
        <p:nvPicPr>
          <p:cNvPr id="5" name="Picture 4" descr="A close up of a device&#13;&#10;&#13;&#10;Description automatically generated">
            <a:extLst>
              <a:ext uri="{FF2B5EF4-FFF2-40B4-BE49-F238E27FC236}">
                <a16:creationId xmlns:a16="http://schemas.microsoft.com/office/drawing/2014/main" id="{2AF289A9-3AFB-C34E-9152-B2D975B1A1AB}"/>
              </a:ext>
            </a:extLst>
          </p:cNvPr>
          <p:cNvPicPr>
            <a:picLocks noChangeAspect="1"/>
          </p:cNvPicPr>
          <p:nvPr/>
        </p:nvPicPr>
        <p:blipFill>
          <a:blip r:embed="rId2"/>
          <a:stretch>
            <a:fillRect/>
          </a:stretch>
        </p:blipFill>
        <p:spPr>
          <a:xfrm>
            <a:off x="4137276" y="3174867"/>
            <a:ext cx="3917447" cy="2743200"/>
          </a:xfrm>
          <a:prstGeom prst="rect">
            <a:avLst/>
          </a:prstGeom>
        </p:spPr>
      </p:pic>
    </p:spTree>
    <p:extLst>
      <p:ext uri="{BB962C8B-B14F-4D97-AF65-F5344CB8AC3E}">
        <p14:creationId xmlns:p14="http://schemas.microsoft.com/office/powerpoint/2010/main" val="33232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9D03-A055-F442-ACDA-DDA4374D566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3073789-1D62-2C44-AD8E-A3E49162021A}"/>
              </a:ext>
            </a:extLst>
          </p:cNvPr>
          <p:cNvSpPr>
            <a:spLocks noGrp="1"/>
          </p:cNvSpPr>
          <p:nvPr>
            <p:ph idx="1"/>
          </p:nvPr>
        </p:nvSpPr>
        <p:spPr/>
        <p:txBody>
          <a:bodyPr/>
          <a:lstStyle/>
          <a:p>
            <a:r>
              <a:rPr lang="en-US" dirty="0"/>
              <a:t>Some systems that begin somewhat stable decay to unstable orbits over time.</a:t>
            </a:r>
          </a:p>
          <a:p>
            <a:r>
              <a:rPr lang="en-US" dirty="0"/>
              <a:t>Infinite solutions to three-body problem.</a:t>
            </a:r>
          </a:p>
          <a:p>
            <a:r>
              <a:rPr lang="en-US" dirty="0"/>
              <a:t>In general, how to start coding a </a:t>
            </a:r>
            <a:r>
              <a:rPr lang="en-US"/>
              <a:t>project numerically.</a:t>
            </a:r>
            <a:endParaRPr lang="en-US" dirty="0"/>
          </a:p>
        </p:txBody>
      </p:sp>
    </p:spTree>
    <p:extLst>
      <p:ext uri="{BB962C8B-B14F-4D97-AF65-F5344CB8AC3E}">
        <p14:creationId xmlns:p14="http://schemas.microsoft.com/office/powerpoint/2010/main" val="51137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7C4-DE1E-F14A-A4D4-87E65D3E6F72}"/>
              </a:ext>
            </a:extLst>
          </p:cNvPr>
          <p:cNvSpPr>
            <a:spLocks noGrp="1"/>
          </p:cNvSpPr>
          <p:nvPr>
            <p:ph type="title"/>
          </p:nvPr>
        </p:nvSpPr>
        <p:spPr/>
        <p:txBody>
          <a:bodyPr/>
          <a:lstStyle/>
          <a:p>
            <a:r>
              <a:rPr lang="en-US" dirty="0"/>
              <a:t>Questions ?</a:t>
            </a:r>
          </a:p>
        </p:txBody>
      </p:sp>
    </p:spTree>
    <p:extLst>
      <p:ext uri="{BB962C8B-B14F-4D97-AF65-F5344CB8AC3E}">
        <p14:creationId xmlns:p14="http://schemas.microsoft.com/office/powerpoint/2010/main" val="4205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541E-9689-744D-94CD-1C856E55E908}"/>
              </a:ext>
            </a:extLst>
          </p:cNvPr>
          <p:cNvSpPr>
            <a:spLocks noGrp="1"/>
          </p:cNvSpPr>
          <p:nvPr>
            <p:ph type="title"/>
          </p:nvPr>
        </p:nvSpPr>
        <p:spPr/>
        <p:txBody>
          <a:bodyPr/>
          <a:lstStyle/>
          <a:p>
            <a:r>
              <a:rPr lang="en-US" dirty="0"/>
              <a:t>Goal of Project</a:t>
            </a:r>
          </a:p>
        </p:txBody>
      </p:sp>
      <p:sp>
        <p:nvSpPr>
          <p:cNvPr id="3" name="Content Placeholder 2">
            <a:extLst>
              <a:ext uri="{FF2B5EF4-FFF2-40B4-BE49-F238E27FC236}">
                <a16:creationId xmlns:a16="http://schemas.microsoft.com/office/drawing/2014/main" id="{D9D24DE1-EEE2-B840-A715-9D4ECF8E6D11}"/>
              </a:ext>
            </a:extLst>
          </p:cNvPr>
          <p:cNvSpPr>
            <a:spLocks noGrp="1"/>
          </p:cNvSpPr>
          <p:nvPr>
            <p:ph idx="1"/>
          </p:nvPr>
        </p:nvSpPr>
        <p:spPr/>
        <p:txBody>
          <a:bodyPr/>
          <a:lstStyle/>
          <a:p>
            <a:r>
              <a:rPr lang="en-US" dirty="0"/>
              <a:t>Be able to plot the motion of three bodies in space orbiting one another.</a:t>
            </a:r>
          </a:p>
          <a:p>
            <a:r>
              <a:rPr lang="en-US" dirty="0"/>
              <a:t>Find a stable system in which these orbits repeat or determine if these can be stable.</a:t>
            </a:r>
          </a:p>
          <a:p>
            <a:endParaRPr lang="en-US" dirty="0"/>
          </a:p>
        </p:txBody>
      </p:sp>
      <p:pic>
        <p:nvPicPr>
          <p:cNvPr id="5" name="Picture 4">
            <a:extLst>
              <a:ext uri="{FF2B5EF4-FFF2-40B4-BE49-F238E27FC236}">
                <a16:creationId xmlns:a16="http://schemas.microsoft.com/office/drawing/2014/main" id="{4DC4DC4A-3191-924A-A813-058DCBEA39BE}"/>
              </a:ext>
            </a:extLst>
          </p:cNvPr>
          <p:cNvPicPr>
            <a:picLocks noChangeAspect="1"/>
          </p:cNvPicPr>
          <p:nvPr/>
        </p:nvPicPr>
        <p:blipFill>
          <a:blip r:embed="rId2"/>
          <a:stretch>
            <a:fillRect/>
          </a:stretch>
        </p:blipFill>
        <p:spPr>
          <a:xfrm>
            <a:off x="4489315" y="3142474"/>
            <a:ext cx="3213370" cy="3213370"/>
          </a:xfrm>
          <a:prstGeom prst="rect">
            <a:avLst/>
          </a:prstGeom>
        </p:spPr>
      </p:pic>
    </p:spTree>
    <p:extLst>
      <p:ext uri="{BB962C8B-B14F-4D97-AF65-F5344CB8AC3E}">
        <p14:creationId xmlns:p14="http://schemas.microsoft.com/office/powerpoint/2010/main" val="125945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18C1-45AF-964A-9B9F-DE227EA00449}"/>
              </a:ext>
            </a:extLst>
          </p:cNvPr>
          <p:cNvSpPr>
            <a:spLocks noGrp="1"/>
          </p:cNvSpPr>
          <p:nvPr>
            <p:ph type="title"/>
          </p:nvPr>
        </p:nvSpPr>
        <p:spPr/>
        <p:txBody>
          <a:bodyPr/>
          <a:lstStyle/>
          <a:p>
            <a:r>
              <a:rPr lang="en-US" dirty="0"/>
              <a:t>Stability in Orbits</a:t>
            </a:r>
          </a:p>
        </p:txBody>
      </p:sp>
      <p:sp>
        <p:nvSpPr>
          <p:cNvPr id="3" name="Content Placeholder 2">
            <a:extLst>
              <a:ext uri="{FF2B5EF4-FFF2-40B4-BE49-F238E27FC236}">
                <a16:creationId xmlns:a16="http://schemas.microsoft.com/office/drawing/2014/main" id="{7AC977A2-3CDB-DE4A-B1A6-5F1D4DDEE786}"/>
              </a:ext>
            </a:extLst>
          </p:cNvPr>
          <p:cNvSpPr>
            <a:spLocks noGrp="1"/>
          </p:cNvSpPr>
          <p:nvPr>
            <p:ph idx="1"/>
          </p:nvPr>
        </p:nvSpPr>
        <p:spPr/>
        <p:txBody>
          <a:bodyPr/>
          <a:lstStyle/>
          <a:p>
            <a:r>
              <a:rPr lang="en-US" dirty="0"/>
              <a:t>Non-Chaotic orbits are considered to be stable.</a:t>
            </a:r>
          </a:p>
          <a:p>
            <a:r>
              <a:rPr lang="en-US" dirty="0"/>
              <a:t>These stable orbits have repeatable, or almost repeatable orbits that do not differ much from the previous orbit.</a:t>
            </a:r>
          </a:p>
          <a:p>
            <a:r>
              <a:rPr lang="en-US" dirty="0"/>
              <a:t>Chaotic orbits are considered to be unstable. </a:t>
            </a:r>
          </a:p>
          <a:p>
            <a:r>
              <a:rPr lang="en-US" dirty="0"/>
              <a:t>There is no pattern or predictable path in unstable orbits.</a:t>
            </a:r>
          </a:p>
        </p:txBody>
      </p:sp>
    </p:spTree>
    <p:extLst>
      <p:ext uri="{BB962C8B-B14F-4D97-AF65-F5344CB8AC3E}">
        <p14:creationId xmlns:p14="http://schemas.microsoft.com/office/powerpoint/2010/main" val="407293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0C6-5220-504D-84AA-0376E1AC6823}"/>
              </a:ext>
            </a:extLst>
          </p:cNvPr>
          <p:cNvSpPr>
            <a:spLocks noGrp="1"/>
          </p:cNvSpPr>
          <p:nvPr>
            <p:ph type="title"/>
          </p:nvPr>
        </p:nvSpPr>
        <p:spPr/>
        <p:txBody>
          <a:bodyPr/>
          <a:lstStyle/>
          <a:p>
            <a:r>
              <a:rPr lang="en-US" dirty="0"/>
              <a:t>Building up to 3-Body: Projectile Motion</a:t>
            </a:r>
          </a:p>
        </p:txBody>
      </p:sp>
      <p:sp>
        <p:nvSpPr>
          <p:cNvPr id="3" name="Content Placeholder 2">
            <a:extLst>
              <a:ext uri="{FF2B5EF4-FFF2-40B4-BE49-F238E27FC236}">
                <a16:creationId xmlns:a16="http://schemas.microsoft.com/office/drawing/2014/main" id="{20DE3372-DB14-3247-AFAB-ADBEF0D56D29}"/>
              </a:ext>
            </a:extLst>
          </p:cNvPr>
          <p:cNvSpPr>
            <a:spLocks noGrp="1"/>
          </p:cNvSpPr>
          <p:nvPr>
            <p:ph idx="1"/>
          </p:nvPr>
        </p:nvSpPr>
        <p:spPr/>
        <p:txBody>
          <a:bodyPr/>
          <a:lstStyle/>
          <a:p>
            <a:r>
              <a:rPr lang="en-US" dirty="0"/>
              <a:t>A ball is dropped from rest at a specific height. The position of the ball can be plotted and solved for with the use of ODEINT in python.</a:t>
            </a:r>
          </a:p>
          <a:p>
            <a:r>
              <a:rPr lang="en-US" dirty="0"/>
              <a:t>Once the motion extends to multiple directions, ODEINT can be used but it was not intuitive enough for me to use. Instead, a numerical integration method was used.</a:t>
            </a:r>
          </a:p>
          <a:p>
            <a:r>
              <a:rPr lang="en-US" dirty="0"/>
              <a:t>In particular a Forward Euler Difference Scheme was used to solve the differential equations for the 2-body motion and the 3-body motion.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6613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189-E456-6540-9FDE-B14AE57C3035}"/>
              </a:ext>
            </a:extLst>
          </p:cNvPr>
          <p:cNvSpPr>
            <a:spLocks noGrp="1"/>
          </p:cNvSpPr>
          <p:nvPr>
            <p:ph type="title"/>
          </p:nvPr>
        </p:nvSpPr>
        <p:spPr/>
        <p:txBody>
          <a:bodyPr/>
          <a:lstStyle/>
          <a:p>
            <a:r>
              <a:rPr lang="en-US" dirty="0"/>
              <a:t>Building up to 3-Body: Projectile Motion</a:t>
            </a:r>
          </a:p>
        </p:txBody>
      </p:sp>
      <p:sp>
        <p:nvSpPr>
          <p:cNvPr id="3" name="Content Placeholder 2">
            <a:extLst>
              <a:ext uri="{FF2B5EF4-FFF2-40B4-BE49-F238E27FC236}">
                <a16:creationId xmlns:a16="http://schemas.microsoft.com/office/drawing/2014/main" id="{4A7FACD2-41B5-A741-8430-66600BA7A1C5}"/>
              </a:ext>
            </a:extLst>
          </p:cNvPr>
          <p:cNvSpPr>
            <a:spLocks noGrp="1"/>
          </p:cNvSpPr>
          <p:nvPr>
            <p:ph idx="1"/>
          </p:nvPr>
        </p:nvSpPr>
        <p:spPr/>
        <p:txBody>
          <a:bodyPr/>
          <a:lstStyle/>
          <a:p>
            <a:r>
              <a:rPr lang="en-US" dirty="0"/>
              <a:t>The simplest scenario must first be examined. This scenario of course is projectile motion.</a:t>
            </a:r>
          </a:p>
          <a:p>
            <a:pPr marL="0" indent="0">
              <a:buNone/>
            </a:pPr>
            <a:endParaRPr lang="en-US" dirty="0"/>
          </a:p>
        </p:txBody>
      </p:sp>
      <p:pic>
        <p:nvPicPr>
          <p:cNvPr id="7" name="Picture 6" descr="A screenshot of a cell phone&#13;&#10;&#13;&#10;Description automatically generated">
            <a:extLst>
              <a:ext uri="{FF2B5EF4-FFF2-40B4-BE49-F238E27FC236}">
                <a16:creationId xmlns:a16="http://schemas.microsoft.com/office/drawing/2014/main" id="{B1250549-1681-8A47-9728-8C5970C5529C}"/>
              </a:ext>
            </a:extLst>
          </p:cNvPr>
          <p:cNvPicPr>
            <a:picLocks noChangeAspect="1"/>
          </p:cNvPicPr>
          <p:nvPr/>
        </p:nvPicPr>
        <p:blipFill>
          <a:blip r:embed="rId2"/>
          <a:stretch>
            <a:fillRect/>
          </a:stretch>
        </p:blipFill>
        <p:spPr>
          <a:xfrm>
            <a:off x="3606800" y="2825244"/>
            <a:ext cx="4978400" cy="3530600"/>
          </a:xfrm>
          <a:prstGeom prst="rect">
            <a:avLst/>
          </a:prstGeom>
        </p:spPr>
      </p:pic>
    </p:spTree>
    <p:extLst>
      <p:ext uri="{BB962C8B-B14F-4D97-AF65-F5344CB8AC3E}">
        <p14:creationId xmlns:p14="http://schemas.microsoft.com/office/powerpoint/2010/main" val="424770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B335-D6CC-0645-86C7-E618CC8C85CA}"/>
              </a:ext>
            </a:extLst>
          </p:cNvPr>
          <p:cNvSpPr>
            <a:spLocks noGrp="1"/>
          </p:cNvSpPr>
          <p:nvPr>
            <p:ph type="title"/>
          </p:nvPr>
        </p:nvSpPr>
        <p:spPr/>
        <p:txBody>
          <a:bodyPr/>
          <a:lstStyle/>
          <a:p>
            <a:r>
              <a:rPr lang="en-US" dirty="0"/>
              <a:t>Building Up to 3-Body: 2-Body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12268B-B1FA-C545-AB48-98A5A99C060E}"/>
                  </a:ext>
                </a:extLst>
              </p:cNvPr>
              <p:cNvSpPr>
                <a:spLocks noGrp="1"/>
              </p:cNvSpPr>
              <p:nvPr>
                <p:ph idx="1"/>
              </p:nvPr>
            </p:nvSpPr>
            <p:spPr/>
            <p:txBody>
              <a:bodyPr/>
              <a:lstStyle/>
              <a:p>
                <a:r>
                  <a:rPr lang="en-US" dirty="0"/>
                  <a:t>Newton’s force equation and Gravitational force equation:</a:t>
                </a:r>
              </a:p>
              <a:p>
                <a:pPr algn="ct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endParaRPr lang="en-US" b="0" i="1" dirty="0">
                  <a:latin typeface="Cambria Math" panose="02040503050406030204" pitchFamily="18" charset="0"/>
                </a:endParaRPr>
              </a:p>
              <a:p>
                <a:pPr algn="ct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𝐹</m:t>
                        </m:r>
                      </m:e>
                    </m:acc>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𝐺</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den>
                    </m:f>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𝑛</m:t>
                        </m:r>
                      </m:e>
                    </m:acc>
                  </m:oMath>
                </a14:m>
                <a:endParaRPr lang="en-US" dirty="0"/>
              </a:p>
              <a:p>
                <a:r>
                  <a:rPr lang="en-US" dirty="0"/>
                  <a:t>Combining the equations so that they can be solved there are now separate equations for the x and y components of force. Looking at the equations for acceleration for mass 1,</a:t>
                </a:r>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𝐺</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𝐺</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2</m:t>
                            </m:r>
                          </m:sub>
                        </m:sSub>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oMath>
                </a14:m>
                <a:endParaRPr lang="en-US" dirty="0"/>
              </a:p>
              <a:p>
                <a:r>
                  <a:rPr lang="en-US" dirty="0"/>
                  <a:t>Analogs can be derived for the other mass in the system.</a:t>
                </a:r>
              </a:p>
            </p:txBody>
          </p:sp>
        </mc:Choice>
        <mc:Fallback>
          <p:sp>
            <p:nvSpPr>
              <p:cNvPr id="3" name="Content Placeholder 2">
                <a:extLst>
                  <a:ext uri="{FF2B5EF4-FFF2-40B4-BE49-F238E27FC236}">
                    <a16:creationId xmlns:a16="http://schemas.microsoft.com/office/drawing/2014/main" id="{3812268B-B1FA-C545-AB48-98A5A99C060E}"/>
                  </a:ext>
                </a:extLst>
              </p:cNvPr>
              <p:cNvSpPr>
                <a:spLocks noGrp="1" noRot="1" noChangeAspect="1" noMove="1" noResize="1" noEditPoints="1" noAdjustHandles="1" noChangeArrowheads="1" noChangeShapeType="1" noTextEdit="1"/>
              </p:cNvSpPr>
              <p:nvPr>
                <p:ph idx="1"/>
              </p:nvPr>
            </p:nvSpPr>
            <p:spPr>
              <a:blipFill>
                <a:blip r:embed="rId2"/>
                <a:stretch>
                  <a:fillRect l="-586" t="-1887"/>
                </a:stretch>
              </a:blipFill>
            </p:spPr>
            <p:txBody>
              <a:bodyPr/>
              <a:lstStyle/>
              <a:p>
                <a:r>
                  <a:rPr lang="en-US">
                    <a:noFill/>
                  </a:rPr>
                  <a:t> </a:t>
                </a:r>
              </a:p>
            </p:txBody>
          </p:sp>
        </mc:Fallback>
      </mc:AlternateContent>
    </p:spTree>
    <p:extLst>
      <p:ext uri="{BB962C8B-B14F-4D97-AF65-F5344CB8AC3E}">
        <p14:creationId xmlns:p14="http://schemas.microsoft.com/office/powerpoint/2010/main" val="360391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4D6D-AF87-3A41-8955-1BC88776CA21}"/>
              </a:ext>
            </a:extLst>
          </p:cNvPr>
          <p:cNvSpPr>
            <a:spLocks noGrp="1"/>
          </p:cNvSpPr>
          <p:nvPr>
            <p:ph type="title"/>
          </p:nvPr>
        </p:nvSpPr>
        <p:spPr/>
        <p:txBody>
          <a:bodyPr/>
          <a:lstStyle/>
          <a:p>
            <a:r>
              <a:rPr lang="en-US" dirty="0"/>
              <a:t>Building up to 3-Body: 2 Bodies in Space</a:t>
            </a:r>
          </a:p>
        </p:txBody>
      </p:sp>
      <p:sp>
        <p:nvSpPr>
          <p:cNvPr id="3" name="Content Placeholder 2">
            <a:extLst>
              <a:ext uri="{FF2B5EF4-FFF2-40B4-BE49-F238E27FC236}">
                <a16:creationId xmlns:a16="http://schemas.microsoft.com/office/drawing/2014/main" id="{924CEC98-01C9-7845-A7E7-E302A25AF600}"/>
              </a:ext>
            </a:extLst>
          </p:cNvPr>
          <p:cNvSpPr>
            <a:spLocks noGrp="1"/>
          </p:cNvSpPr>
          <p:nvPr>
            <p:ph idx="1"/>
          </p:nvPr>
        </p:nvSpPr>
        <p:spPr/>
        <p:txBody>
          <a:bodyPr/>
          <a:lstStyle/>
          <a:p>
            <a:r>
              <a:rPr lang="en-US" dirty="0"/>
              <a:t>Two bodies in space of arbitrary mass and an arbitrary distance apart have only the force of gravity acting on them.</a:t>
            </a:r>
          </a:p>
          <a:p>
            <a:r>
              <a:rPr lang="en-US" dirty="0"/>
              <a:t>The purpose of this example, along with the projectile motion, is to baseline the code for the more complex scenarios in the project.</a:t>
            </a:r>
          </a:p>
        </p:txBody>
      </p:sp>
      <p:pic>
        <p:nvPicPr>
          <p:cNvPr id="5" name="Picture 4" descr="A screenshot of a cell phone&#13;&#10;&#13;&#10;Description automatically generated">
            <a:extLst>
              <a:ext uri="{FF2B5EF4-FFF2-40B4-BE49-F238E27FC236}">
                <a16:creationId xmlns:a16="http://schemas.microsoft.com/office/drawing/2014/main" id="{56A6CCE5-B022-474E-97E8-8C1DB9B6B762}"/>
              </a:ext>
            </a:extLst>
          </p:cNvPr>
          <p:cNvPicPr>
            <a:picLocks noChangeAspect="1"/>
          </p:cNvPicPr>
          <p:nvPr/>
        </p:nvPicPr>
        <p:blipFill>
          <a:blip r:embed="rId2"/>
          <a:stretch>
            <a:fillRect/>
          </a:stretch>
        </p:blipFill>
        <p:spPr>
          <a:xfrm>
            <a:off x="4152077" y="3708400"/>
            <a:ext cx="3887845" cy="2743200"/>
          </a:xfrm>
          <a:prstGeom prst="rect">
            <a:avLst/>
          </a:prstGeom>
        </p:spPr>
      </p:pic>
    </p:spTree>
    <p:extLst>
      <p:ext uri="{BB962C8B-B14F-4D97-AF65-F5344CB8AC3E}">
        <p14:creationId xmlns:p14="http://schemas.microsoft.com/office/powerpoint/2010/main" val="332154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15B4-FAC4-644C-940D-5A5571356294}"/>
              </a:ext>
            </a:extLst>
          </p:cNvPr>
          <p:cNvSpPr>
            <a:spLocks noGrp="1"/>
          </p:cNvSpPr>
          <p:nvPr>
            <p:ph type="title"/>
          </p:nvPr>
        </p:nvSpPr>
        <p:spPr/>
        <p:txBody>
          <a:bodyPr/>
          <a:lstStyle/>
          <a:p>
            <a:r>
              <a:rPr lang="en-US" dirty="0"/>
              <a:t>Building up to 3-Body: 2 Bodies in Space</a:t>
            </a:r>
          </a:p>
        </p:txBody>
      </p:sp>
      <p:sp>
        <p:nvSpPr>
          <p:cNvPr id="3" name="Content Placeholder 2">
            <a:extLst>
              <a:ext uri="{FF2B5EF4-FFF2-40B4-BE49-F238E27FC236}">
                <a16:creationId xmlns:a16="http://schemas.microsoft.com/office/drawing/2014/main" id="{4E45A5B7-04C1-C446-A44B-7A78D09A817D}"/>
              </a:ext>
            </a:extLst>
          </p:cNvPr>
          <p:cNvSpPr>
            <a:spLocks noGrp="1"/>
          </p:cNvSpPr>
          <p:nvPr>
            <p:ph idx="1"/>
          </p:nvPr>
        </p:nvSpPr>
        <p:spPr>
          <a:xfrm>
            <a:off x="685800" y="2194561"/>
            <a:ext cx="10820400" cy="1463040"/>
          </a:xfrm>
        </p:spPr>
        <p:txBody>
          <a:bodyPr/>
          <a:lstStyle/>
          <a:p>
            <a:r>
              <a:rPr lang="en-US" dirty="0"/>
              <a:t>If the code is working correctly, the two bodies of mass should attract one another.</a:t>
            </a:r>
          </a:p>
          <a:p>
            <a:r>
              <a:rPr lang="en-US" dirty="0"/>
              <a:t>This example was set up so that the two bodies of mass in space are not of equal mass. 50 kg for Mass 1 and 100 kg for Mass 2.</a:t>
            </a:r>
          </a:p>
          <a:p>
            <a:endParaRPr lang="en-US" dirty="0"/>
          </a:p>
        </p:txBody>
      </p:sp>
      <p:pic>
        <p:nvPicPr>
          <p:cNvPr id="5" name="Picture 4" descr="A screenshot of a cell phone&#13;&#10;&#13;&#10;Description automatically generated">
            <a:extLst>
              <a:ext uri="{FF2B5EF4-FFF2-40B4-BE49-F238E27FC236}">
                <a16:creationId xmlns:a16="http://schemas.microsoft.com/office/drawing/2014/main" id="{683554F5-8E51-D746-8CB9-09A4E95F750C}"/>
              </a:ext>
            </a:extLst>
          </p:cNvPr>
          <p:cNvPicPr>
            <a:picLocks noChangeAspect="1"/>
          </p:cNvPicPr>
          <p:nvPr/>
        </p:nvPicPr>
        <p:blipFill>
          <a:blip r:embed="rId2"/>
          <a:stretch>
            <a:fillRect/>
          </a:stretch>
        </p:blipFill>
        <p:spPr>
          <a:xfrm>
            <a:off x="4152077" y="3794761"/>
            <a:ext cx="3887845" cy="2743200"/>
          </a:xfrm>
          <a:prstGeom prst="rect">
            <a:avLst/>
          </a:prstGeom>
        </p:spPr>
      </p:pic>
    </p:spTree>
    <p:extLst>
      <p:ext uri="{BB962C8B-B14F-4D97-AF65-F5344CB8AC3E}">
        <p14:creationId xmlns:p14="http://schemas.microsoft.com/office/powerpoint/2010/main" val="4445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15BE-E15B-EC44-9435-0E29FD41E425}"/>
              </a:ext>
            </a:extLst>
          </p:cNvPr>
          <p:cNvSpPr>
            <a:spLocks noGrp="1"/>
          </p:cNvSpPr>
          <p:nvPr>
            <p:ph type="title"/>
          </p:nvPr>
        </p:nvSpPr>
        <p:spPr/>
        <p:txBody>
          <a:bodyPr/>
          <a:lstStyle/>
          <a:p>
            <a:r>
              <a:rPr lang="en-US" dirty="0"/>
              <a:t>Building up to 3-Body: 2-Body Orbits</a:t>
            </a:r>
          </a:p>
        </p:txBody>
      </p:sp>
      <p:sp>
        <p:nvSpPr>
          <p:cNvPr id="3" name="Content Placeholder 2">
            <a:extLst>
              <a:ext uri="{FF2B5EF4-FFF2-40B4-BE49-F238E27FC236}">
                <a16:creationId xmlns:a16="http://schemas.microsoft.com/office/drawing/2014/main" id="{CFDA3E13-E62A-5644-ADDF-9881897C710D}"/>
              </a:ext>
            </a:extLst>
          </p:cNvPr>
          <p:cNvSpPr>
            <a:spLocks noGrp="1"/>
          </p:cNvSpPr>
          <p:nvPr>
            <p:ph idx="1"/>
          </p:nvPr>
        </p:nvSpPr>
        <p:spPr/>
        <p:txBody>
          <a:bodyPr/>
          <a:lstStyle/>
          <a:p>
            <a:r>
              <a:rPr lang="en-US" dirty="0"/>
              <a:t>Now that the code is working to this point, the next step is to extend to orbital motion.</a:t>
            </a:r>
          </a:p>
          <a:p>
            <a:r>
              <a:rPr lang="en-US" dirty="0"/>
              <a:t>Planetary orbits like the Earth and Pluto were examined.</a:t>
            </a:r>
          </a:p>
        </p:txBody>
      </p:sp>
      <p:pic>
        <p:nvPicPr>
          <p:cNvPr id="5" name="Picture 4" descr="A screenshot of a cell phone&#13;&#10;&#13;&#10;Description automatically generated">
            <a:extLst>
              <a:ext uri="{FF2B5EF4-FFF2-40B4-BE49-F238E27FC236}">
                <a16:creationId xmlns:a16="http://schemas.microsoft.com/office/drawing/2014/main" id="{B399A8A8-20F7-7945-A913-867BAED207CA}"/>
              </a:ext>
            </a:extLst>
          </p:cNvPr>
          <p:cNvPicPr>
            <a:picLocks noChangeAspect="1"/>
          </p:cNvPicPr>
          <p:nvPr/>
        </p:nvPicPr>
        <p:blipFill>
          <a:blip r:embed="rId2"/>
          <a:stretch>
            <a:fillRect/>
          </a:stretch>
        </p:blipFill>
        <p:spPr>
          <a:xfrm>
            <a:off x="931942" y="3475485"/>
            <a:ext cx="3927315" cy="2743200"/>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F151988B-C719-5B4F-A028-D2DA1E10C537}"/>
              </a:ext>
            </a:extLst>
          </p:cNvPr>
          <p:cNvPicPr>
            <a:picLocks noChangeAspect="1"/>
          </p:cNvPicPr>
          <p:nvPr/>
        </p:nvPicPr>
        <p:blipFill>
          <a:blip r:embed="rId3"/>
          <a:stretch>
            <a:fillRect/>
          </a:stretch>
        </p:blipFill>
        <p:spPr>
          <a:xfrm>
            <a:off x="7677560" y="3350427"/>
            <a:ext cx="3931920" cy="2817200"/>
          </a:xfrm>
          <a:prstGeom prst="rect">
            <a:avLst/>
          </a:prstGeom>
        </p:spPr>
      </p:pic>
    </p:spTree>
    <p:extLst>
      <p:ext uri="{BB962C8B-B14F-4D97-AF65-F5344CB8AC3E}">
        <p14:creationId xmlns:p14="http://schemas.microsoft.com/office/powerpoint/2010/main" val="42247349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219</TotalTime>
  <Words>935</Words>
  <Application>Microsoft Macintosh PowerPoint</Application>
  <PresentationFormat>Widescreen</PresentationFormat>
  <Paragraphs>60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Century Gothic</vt:lpstr>
      <vt:lpstr>Vapor Trail</vt:lpstr>
      <vt:lpstr>3-Body Problem</vt:lpstr>
      <vt:lpstr>Goal of Project</vt:lpstr>
      <vt:lpstr>Stability in Orbits</vt:lpstr>
      <vt:lpstr>Building up to 3-Body: Projectile Motion</vt:lpstr>
      <vt:lpstr>Building up to 3-Body: Projectile Motion</vt:lpstr>
      <vt:lpstr>Building Up to 3-Body: 2-Body Equations</vt:lpstr>
      <vt:lpstr>Building up to 3-Body: 2 Bodies in Space</vt:lpstr>
      <vt:lpstr>Building up to 3-Body: 2 Bodies in Space</vt:lpstr>
      <vt:lpstr>Building up to 3-Body: 2-Body Orbits</vt:lpstr>
      <vt:lpstr>Building up to 3-body: more intricate 2-body motion</vt:lpstr>
      <vt:lpstr>3-Body Motion: Equations</vt:lpstr>
      <vt:lpstr>3-Body Motion: One body At Rest</vt:lpstr>
      <vt:lpstr>3-Body Motion: One Body At Rest</vt:lpstr>
      <vt:lpstr>3-Body Motion: all Bodies Moving</vt:lpstr>
      <vt:lpstr>3-Body Motion: As Stable As She Gets</vt:lpstr>
      <vt:lpstr>3-Body Motion: As Stable As She Gets</vt:lpstr>
      <vt:lpstr>3-Body Motion: As Stable As She Gets</vt:lpstr>
      <vt:lpstr>Conclusions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zippytato@gmail.com</dc:creator>
  <cp:lastModifiedBy>zippytato@gmail.com</cp:lastModifiedBy>
  <cp:revision>39</cp:revision>
  <dcterms:created xsi:type="dcterms:W3CDTF">2018-12-04T06:31:26Z</dcterms:created>
  <dcterms:modified xsi:type="dcterms:W3CDTF">2018-12-11T01:50:37Z</dcterms:modified>
</cp:coreProperties>
</file>