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72" r:id="rId12"/>
    <p:sldId id="266" r:id="rId13"/>
    <p:sldId id="267" r:id="rId14"/>
    <p:sldId id="268" r:id="rId15"/>
    <p:sldId id="271"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24"/>
  </p:normalViewPr>
  <p:slideViewPr>
    <p:cSldViewPr snapToGrid="0" snapToObjects="1">
      <p:cViewPr varScale="1">
        <p:scale>
          <a:sx n="95" d="100"/>
          <a:sy n="95" d="100"/>
        </p:scale>
        <p:origin x="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Tate/Documents/School/MATH%20365/365%20Final%20Project/365%20FP%20Spreadsheets/365%20Final%20Project%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Tate/Documents/School/MATH%20365/365%20Final%20Project/365%20FP%20Spreadsheets/365%20Final%20Project%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Tate/Documents/School/MATH%20365/365%20Final%20Project/365%20FP%20Spreadsheets/365%20Final%20Project%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Tate/Documents/School/MATH%20365/365%20Final%20Project/365%20FP%20Spreadsheets/365%20Final%20Project%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Tate/Documents/School/MATH%20365/365%20Final%20Project/365%20FP%20Spreadsheets/365%20Final%20Project%20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Tate/Documents/School/MATH%20365/365%20Final%20Project/365%20FP%20Spreadsheets/365%20Final%20Project%20Dat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Tate/Documents/School/MATH%20365/365%20Final%20Project/365%20FP%20Spreadsheets/365%20Final%20Project%20Data.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Total Deer Harvest vs. Total Hunters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3"/>
            <c:dispRSqr val="1"/>
            <c:dispEq val="1"/>
            <c:trendlineLbl>
              <c:layout>
                <c:manualLayout>
                  <c:x val="-8.6209122508335109E-2"/>
                  <c:y val="2.2384076990376204E-2"/>
                </c:manualLayout>
              </c:layout>
              <c:numFmt formatCode="General" sourceLinked="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rendlineLbl>
          </c:trendline>
          <c:xVal>
            <c:numRef>
              <c:f>'Harvest vs. Hunters'!$C$2:$C$11</c:f>
              <c:numCache>
                <c:formatCode>General</c:formatCode>
                <c:ptCount val="10"/>
                <c:pt idx="0">
                  <c:v>91646</c:v>
                </c:pt>
                <c:pt idx="1">
                  <c:v>91757</c:v>
                </c:pt>
                <c:pt idx="2">
                  <c:v>97286</c:v>
                </c:pt>
                <c:pt idx="3">
                  <c:v>98283</c:v>
                </c:pt>
                <c:pt idx="4">
                  <c:v>86245</c:v>
                </c:pt>
                <c:pt idx="5">
                  <c:v>78536</c:v>
                </c:pt>
                <c:pt idx="6">
                  <c:v>78603</c:v>
                </c:pt>
                <c:pt idx="7">
                  <c:v>76445</c:v>
                </c:pt>
                <c:pt idx="8">
                  <c:v>73705</c:v>
                </c:pt>
                <c:pt idx="9">
                  <c:v>74233</c:v>
                </c:pt>
              </c:numCache>
            </c:numRef>
          </c:xVal>
          <c:yVal>
            <c:numRef>
              <c:f>'Harvest vs. Hunters'!$D$2:$D$11</c:f>
              <c:numCache>
                <c:formatCode>General</c:formatCode>
                <c:ptCount val="10"/>
                <c:pt idx="0">
                  <c:v>41743</c:v>
                </c:pt>
                <c:pt idx="1">
                  <c:v>41665</c:v>
                </c:pt>
                <c:pt idx="2">
                  <c:v>45234</c:v>
                </c:pt>
                <c:pt idx="3">
                  <c:v>45026</c:v>
                </c:pt>
                <c:pt idx="4">
                  <c:v>35552</c:v>
                </c:pt>
                <c:pt idx="5">
                  <c:v>33922</c:v>
                </c:pt>
                <c:pt idx="6">
                  <c:v>34768</c:v>
                </c:pt>
                <c:pt idx="7">
                  <c:v>33217</c:v>
                </c:pt>
                <c:pt idx="8">
                  <c:v>33086</c:v>
                </c:pt>
                <c:pt idx="9">
                  <c:v>32941</c:v>
                </c:pt>
              </c:numCache>
            </c:numRef>
          </c:yVal>
          <c:smooth val="0"/>
          <c:extLst>
            <c:ext xmlns:c16="http://schemas.microsoft.com/office/drawing/2014/chart" uri="{C3380CC4-5D6E-409C-BE32-E72D297353CC}">
              <c16:uniqueId val="{00000001-DF3A-7647-98CD-7681F4E6D531}"/>
            </c:ext>
          </c:extLst>
        </c:ser>
        <c:dLbls>
          <c:showLegendKey val="0"/>
          <c:showVal val="0"/>
          <c:showCatName val="0"/>
          <c:showSerName val="0"/>
          <c:showPercent val="0"/>
          <c:showBubbleSize val="0"/>
        </c:dLbls>
        <c:axId val="379312944"/>
        <c:axId val="380687360"/>
      </c:scatterChart>
      <c:valAx>
        <c:axId val="379312944"/>
        <c:scaling>
          <c:orientation val="minMax"/>
          <c:min val="70000"/>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Total Hunters</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687360"/>
        <c:crosses val="autoZero"/>
        <c:crossBetween val="midCat"/>
      </c:valAx>
      <c:valAx>
        <c:axId val="380687360"/>
        <c:scaling>
          <c:orientation val="minMax"/>
          <c:min val="30000"/>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Total Deer Harvest</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93129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3rd Degree Polynomial Model</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3rd Degree Model</c:v>
          </c:tx>
          <c:spPr>
            <a:ln w="19050" cap="rnd">
              <a:noFill/>
              <a:round/>
            </a:ln>
            <a:effectLst/>
          </c:spPr>
          <c:marker>
            <c:symbol val="circle"/>
            <c:size val="5"/>
            <c:spPr>
              <a:solidFill>
                <a:schemeClr val="accent1"/>
              </a:solidFill>
              <a:ln w="9525">
                <a:solidFill>
                  <a:schemeClr val="accent1"/>
                </a:solidFill>
              </a:ln>
              <a:effectLst/>
            </c:spPr>
          </c:marker>
          <c:xVal>
            <c:numRef>
              <c:f>'H vs. H Polynomial Model''s'!$C$2:$C$11</c:f>
              <c:numCache>
                <c:formatCode>General</c:formatCode>
                <c:ptCount val="10"/>
                <c:pt idx="0">
                  <c:v>91646</c:v>
                </c:pt>
                <c:pt idx="1">
                  <c:v>91757</c:v>
                </c:pt>
                <c:pt idx="2">
                  <c:v>97286</c:v>
                </c:pt>
                <c:pt idx="3">
                  <c:v>98283</c:v>
                </c:pt>
                <c:pt idx="4">
                  <c:v>86245</c:v>
                </c:pt>
                <c:pt idx="5">
                  <c:v>78536</c:v>
                </c:pt>
                <c:pt idx="6">
                  <c:v>78603</c:v>
                </c:pt>
                <c:pt idx="7">
                  <c:v>76445</c:v>
                </c:pt>
                <c:pt idx="8">
                  <c:v>73705</c:v>
                </c:pt>
                <c:pt idx="9">
                  <c:v>74233</c:v>
                </c:pt>
              </c:numCache>
            </c:numRef>
          </c:xVal>
          <c:yVal>
            <c:numRef>
              <c:f>'H vs. H Polynomial Model''s'!$B$2:$B$11</c:f>
              <c:numCache>
                <c:formatCode>General</c:formatCode>
                <c:ptCount val="10"/>
                <c:pt idx="0">
                  <c:v>41743</c:v>
                </c:pt>
                <c:pt idx="1">
                  <c:v>41665</c:v>
                </c:pt>
                <c:pt idx="2">
                  <c:v>45234</c:v>
                </c:pt>
                <c:pt idx="3">
                  <c:v>45026</c:v>
                </c:pt>
                <c:pt idx="4">
                  <c:v>35552</c:v>
                </c:pt>
                <c:pt idx="5">
                  <c:v>33922</c:v>
                </c:pt>
                <c:pt idx="6">
                  <c:v>34768</c:v>
                </c:pt>
                <c:pt idx="7">
                  <c:v>33217</c:v>
                </c:pt>
                <c:pt idx="8">
                  <c:v>33086</c:v>
                </c:pt>
                <c:pt idx="9">
                  <c:v>32941</c:v>
                </c:pt>
              </c:numCache>
            </c:numRef>
          </c:yVal>
          <c:smooth val="0"/>
          <c:extLst>
            <c:ext xmlns:c16="http://schemas.microsoft.com/office/drawing/2014/chart" uri="{C3380CC4-5D6E-409C-BE32-E72D297353CC}">
              <c16:uniqueId val="{00000000-2F2B-2E47-B0A7-5E87B5461925}"/>
            </c:ext>
          </c:extLst>
        </c:ser>
        <c:ser>
          <c:idx val="1"/>
          <c:order val="1"/>
          <c:tx>
            <c:v>Actual Harvest</c:v>
          </c:tx>
          <c:spPr>
            <a:ln w="19050" cap="rnd">
              <a:noFill/>
              <a:round/>
            </a:ln>
            <a:effectLst/>
          </c:spPr>
          <c:marker>
            <c:symbol val="circle"/>
            <c:size val="5"/>
            <c:spPr>
              <a:solidFill>
                <a:schemeClr val="accent2"/>
              </a:solidFill>
              <a:ln w="9525">
                <a:solidFill>
                  <a:schemeClr val="accent2"/>
                </a:solidFill>
              </a:ln>
              <a:effectLst/>
            </c:spPr>
          </c:marker>
          <c:xVal>
            <c:numRef>
              <c:f>'H vs. H Polynomial Model''s'!$C$2:$C$11</c:f>
              <c:numCache>
                <c:formatCode>General</c:formatCode>
                <c:ptCount val="10"/>
                <c:pt idx="0">
                  <c:v>91646</c:v>
                </c:pt>
                <c:pt idx="1">
                  <c:v>91757</c:v>
                </c:pt>
                <c:pt idx="2">
                  <c:v>97286</c:v>
                </c:pt>
                <c:pt idx="3">
                  <c:v>98283</c:v>
                </c:pt>
                <c:pt idx="4">
                  <c:v>86245</c:v>
                </c:pt>
                <c:pt idx="5">
                  <c:v>78536</c:v>
                </c:pt>
                <c:pt idx="6">
                  <c:v>78603</c:v>
                </c:pt>
                <c:pt idx="7">
                  <c:v>76445</c:v>
                </c:pt>
                <c:pt idx="8">
                  <c:v>73705</c:v>
                </c:pt>
                <c:pt idx="9">
                  <c:v>74233</c:v>
                </c:pt>
              </c:numCache>
            </c:numRef>
          </c:xVal>
          <c:yVal>
            <c:numRef>
              <c:f>'H vs. H Polynomial Model''s'!$A$28:$A$37</c:f>
              <c:numCache>
                <c:formatCode>0</c:formatCode>
                <c:ptCount val="10"/>
                <c:pt idx="0">
                  <c:v>41038.625953243813</c:v>
                </c:pt>
                <c:pt idx="1">
                  <c:v>41117.617020042147</c:v>
                </c:pt>
                <c:pt idx="2">
                  <c:v>44920.02504078811</c:v>
                </c:pt>
                <c:pt idx="3">
                  <c:v>45542.133065931266</c:v>
                </c:pt>
                <c:pt idx="4">
                  <c:v>37342.655378348194</c:v>
                </c:pt>
                <c:pt idx="5">
                  <c:v>33681.061915042577</c:v>
                </c:pt>
                <c:pt idx="6">
                  <c:v>33699.14760847576</c:v>
                </c:pt>
                <c:pt idx="7">
                  <c:v>33274.527483169688</c:v>
                </c:pt>
                <c:pt idx="8">
                  <c:v>33259.011358792428</c:v>
                </c:pt>
                <c:pt idx="9">
                  <c:v>33212.181696515298</c:v>
                </c:pt>
              </c:numCache>
            </c:numRef>
          </c:yVal>
          <c:smooth val="0"/>
          <c:extLst>
            <c:ext xmlns:c16="http://schemas.microsoft.com/office/drawing/2014/chart" uri="{C3380CC4-5D6E-409C-BE32-E72D297353CC}">
              <c16:uniqueId val="{00000001-2F2B-2E47-B0A7-5E87B5461925}"/>
            </c:ext>
          </c:extLst>
        </c:ser>
        <c:dLbls>
          <c:showLegendKey val="0"/>
          <c:showVal val="0"/>
          <c:showCatName val="0"/>
          <c:showSerName val="0"/>
          <c:showPercent val="0"/>
          <c:showBubbleSize val="0"/>
        </c:dLbls>
        <c:axId val="2132030415"/>
        <c:axId val="2132032111"/>
      </c:scatterChart>
      <c:valAx>
        <c:axId val="2132030415"/>
        <c:scaling>
          <c:orientation val="minMax"/>
          <c:min val="70000"/>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Total Number of Hunters</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2032111"/>
        <c:crosses val="autoZero"/>
        <c:crossBetween val="midCat"/>
      </c:valAx>
      <c:valAx>
        <c:axId val="2132032111"/>
        <c:scaling>
          <c:orientation val="minMax"/>
          <c:max val="50000"/>
          <c:min val="30000"/>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Total Number of Deer Harvest</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2030415"/>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Total Deer Harvest vs. Total Rec Days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3"/>
            <c:dispRSqr val="1"/>
            <c:dispEq val="1"/>
            <c:trendlineLbl>
              <c:layout>
                <c:manualLayout>
                  <c:x val="-0.21183902012248468"/>
                  <c:y val="-6.3513414989792944E-3"/>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'Harvest vs. Rec Days'!$D$2:$D$11</c:f>
              <c:numCache>
                <c:formatCode>General</c:formatCode>
                <c:ptCount val="10"/>
                <c:pt idx="0">
                  <c:v>270983</c:v>
                </c:pt>
                <c:pt idx="1">
                  <c:v>394339</c:v>
                </c:pt>
                <c:pt idx="2">
                  <c:v>440296</c:v>
                </c:pt>
                <c:pt idx="3">
                  <c:v>435070</c:v>
                </c:pt>
                <c:pt idx="4">
                  <c:v>395479</c:v>
                </c:pt>
                <c:pt idx="5">
                  <c:v>364189</c:v>
                </c:pt>
                <c:pt idx="6">
                  <c:v>360048</c:v>
                </c:pt>
                <c:pt idx="7">
                  <c:v>338983</c:v>
                </c:pt>
                <c:pt idx="8">
                  <c:v>332573</c:v>
                </c:pt>
                <c:pt idx="9">
                  <c:v>338132</c:v>
                </c:pt>
              </c:numCache>
            </c:numRef>
          </c:xVal>
          <c:yVal>
            <c:numRef>
              <c:f>'Harvest vs. Rec Days'!$C$2:$C$11</c:f>
              <c:numCache>
                <c:formatCode>General</c:formatCode>
                <c:ptCount val="10"/>
                <c:pt idx="0">
                  <c:v>41743</c:v>
                </c:pt>
                <c:pt idx="1">
                  <c:v>41665</c:v>
                </c:pt>
                <c:pt idx="2">
                  <c:v>45234</c:v>
                </c:pt>
                <c:pt idx="3">
                  <c:v>45026</c:v>
                </c:pt>
                <c:pt idx="4">
                  <c:v>35552</c:v>
                </c:pt>
                <c:pt idx="5">
                  <c:v>33922</c:v>
                </c:pt>
                <c:pt idx="6">
                  <c:v>34768</c:v>
                </c:pt>
                <c:pt idx="7">
                  <c:v>33217</c:v>
                </c:pt>
                <c:pt idx="8">
                  <c:v>33086</c:v>
                </c:pt>
                <c:pt idx="9">
                  <c:v>32941</c:v>
                </c:pt>
              </c:numCache>
            </c:numRef>
          </c:yVal>
          <c:smooth val="0"/>
          <c:extLst>
            <c:ext xmlns:c16="http://schemas.microsoft.com/office/drawing/2014/chart" uri="{C3380CC4-5D6E-409C-BE32-E72D297353CC}">
              <c16:uniqueId val="{00000001-C66E-1847-B5D7-D4649AEEE148}"/>
            </c:ext>
          </c:extLst>
        </c:ser>
        <c:dLbls>
          <c:showLegendKey val="0"/>
          <c:showVal val="0"/>
          <c:showCatName val="0"/>
          <c:showSerName val="0"/>
          <c:showPercent val="0"/>
          <c:showBubbleSize val="0"/>
        </c:dLbls>
        <c:axId val="407649952"/>
        <c:axId val="408588384"/>
      </c:scatterChart>
      <c:valAx>
        <c:axId val="407649952"/>
        <c:scaling>
          <c:orientation val="minMax"/>
          <c:min val="250000"/>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Total Rec Days</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8588384"/>
        <c:crosses val="autoZero"/>
        <c:crossBetween val="midCat"/>
      </c:valAx>
      <c:valAx>
        <c:axId val="408588384"/>
        <c:scaling>
          <c:orientation val="minMax"/>
          <c:min val="30000"/>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Total Deer Harvest</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76499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3rd Degree Polynomial Model</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3rd Degree Model</c:v>
          </c:tx>
          <c:spPr>
            <a:ln w="19050" cap="rnd">
              <a:noFill/>
              <a:round/>
            </a:ln>
            <a:effectLst/>
          </c:spPr>
          <c:marker>
            <c:symbol val="circle"/>
            <c:size val="5"/>
            <c:spPr>
              <a:solidFill>
                <a:schemeClr val="accent1"/>
              </a:solidFill>
              <a:ln w="9525">
                <a:solidFill>
                  <a:schemeClr val="accent1"/>
                </a:solidFill>
              </a:ln>
              <a:effectLst/>
            </c:spPr>
          </c:marker>
          <c:xVal>
            <c:numRef>
              <c:f>'H vs. R Polynomial Models'!$C$2:$C$11</c:f>
              <c:numCache>
                <c:formatCode>General</c:formatCode>
                <c:ptCount val="10"/>
                <c:pt idx="0">
                  <c:v>270983</c:v>
                </c:pt>
                <c:pt idx="1">
                  <c:v>394339</c:v>
                </c:pt>
                <c:pt idx="2">
                  <c:v>440296</c:v>
                </c:pt>
                <c:pt idx="3">
                  <c:v>435070</c:v>
                </c:pt>
                <c:pt idx="4">
                  <c:v>395479</c:v>
                </c:pt>
                <c:pt idx="5">
                  <c:v>364189</c:v>
                </c:pt>
                <c:pt idx="6">
                  <c:v>360048</c:v>
                </c:pt>
                <c:pt idx="7">
                  <c:v>338983</c:v>
                </c:pt>
                <c:pt idx="8">
                  <c:v>332573</c:v>
                </c:pt>
                <c:pt idx="9">
                  <c:v>338132</c:v>
                </c:pt>
              </c:numCache>
            </c:numRef>
          </c:xVal>
          <c:yVal>
            <c:numRef>
              <c:f>'H vs. R Polynomial Models'!$A$28:$A$37</c:f>
              <c:numCache>
                <c:formatCode>0</c:formatCode>
                <c:ptCount val="10"/>
                <c:pt idx="0">
                  <c:v>41755.319087647367</c:v>
                </c:pt>
                <c:pt idx="1">
                  <c:v>38454.4604702004</c:v>
                </c:pt>
                <c:pt idx="2">
                  <c:v>45486.984077815665</c:v>
                </c:pt>
                <c:pt idx="3">
                  <c:v>44722.456887172535</c:v>
                </c:pt>
                <c:pt idx="4">
                  <c:v>38622.224124904838</c:v>
                </c:pt>
                <c:pt idx="5">
                  <c:v>34677.899917691248</c:v>
                </c:pt>
                <c:pt idx="6">
                  <c:v>34296.221729923622</c:v>
                </c:pt>
                <c:pt idx="7">
                  <c:v>33086.797190680634</c:v>
                </c:pt>
                <c:pt idx="8">
                  <c:v>33003.258329577511</c:v>
                </c:pt>
                <c:pt idx="9">
                  <c:v>33067.289441546658</c:v>
                </c:pt>
              </c:numCache>
            </c:numRef>
          </c:yVal>
          <c:smooth val="0"/>
          <c:extLst>
            <c:ext xmlns:c16="http://schemas.microsoft.com/office/drawing/2014/chart" uri="{C3380CC4-5D6E-409C-BE32-E72D297353CC}">
              <c16:uniqueId val="{00000000-0F32-5249-A722-FD2C08A52AF0}"/>
            </c:ext>
          </c:extLst>
        </c:ser>
        <c:ser>
          <c:idx val="1"/>
          <c:order val="1"/>
          <c:tx>
            <c:v>Actual Harvest</c:v>
          </c:tx>
          <c:spPr>
            <a:ln w="19050" cap="rnd">
              <a:noFill/>
              <a:round/>
            </a:ln>
            <a:effectLst/>
          </c:spPr>
          <c:marker>
            <c:symbol val="circle"/>
            <c:size val="5"/>
            <c:spPr>
              <a:solidFill>
                <a:schemeClr val="accent2"/>
              </a:solidFill>
              <a:ln w="9525">
                <a:solidFill>
                  <a:schemeClr val="accent2"/>
                </a:solidFill>
              </a:ln>
              <a:effectLst/>
            </c:spPr>
          </c:marker>
          <c:xVal>
            <c:numRef>
              <c:f>'H vs. R Polynomial Models'!$C$2:$C$11</c:f>
              <c:numCache>
                <c:formatCode>General</c:formatCode>
                <c:ptCount val="10"/>
                <c:pt idx="0">
                  <c:v>270983</c:v>
                </c:pt>
                <c:pt idx="1">
                  <c:v>394339</c:v>
                </c:pt>
                <c:pt idx="2">
                  <c:v>440296</c:v>
                </c:pt>
                <c:pt idx="3">
                  <c:v>435070</c:v>
                </c:pt>
                <c:pt idx="4">
                  <c:v>395479</c:v>
                </c:pt>
                <c:pt idx="5">
                  <c:v>364189</c:v>
                </c:pt>
                <c:pt idx="6">
                  <c:v>360048</c:v>
                </c:pt>
                <c:pt idx="7">
                  <c:v>338983</c:v>
                </c:pt>
                <c:pt idx="8">
                  <c:v>332573</c:v>
                </c:pt>
                <c:pt idx="9">
                  <c:v>338132</c:v>
                </c:pt>
              </c:numCache>
            </c:numRef>
          </c:xVal>
          <c:yVal>
            <c:numRef>
              <c:f>'H vs. R Polynomial Models'!$B$2:$B$11</c:f>
              <c:numCache>
                <c:formatCode>General</c:formatCode>
                <c:ptCount val="10"/>
                <c:pt idx="0">
                  <c:v>41743</c:v>
                </c:pt>
                <c:pt idx="1">
                  <c:v>41665</c:v>
                </c:pt>
                <c:pt idx="2">
                  <c:v>45234</c:v>
                </c:pt>
                <c:pt idx="3">
                  <c:v>45026</c:v>
                </c:pt>
                <c:pt idx="4">
                  <c:v>35552</c:v>
                </c:pt>
                <c:pt idx="5">
                  <c:v>33922</c:v>
                </c:pt>
                <c:pt idx="6">
                  <c:v>34768</c:v>
                </c:pt>
                <c:pt idx="7">
                  <c:v>33217</c:v>
                </c:pt>
                <c:pt idx="8">
                  <c:v>33086</c:v>
                </c:pt>
                <c:pt idx="9">
                  <c:v>32941</c:v>
                </c:pt>
              </c:numCache>
            </c:numRef>
          </c:yVal>
          <c:smooth val="0"/>
          <c:extLst>
            <c:ext xmlns:c16="http://schemas.microsoft.com/office/drawing/2014/chart" uri="{C3380CC4-5D6E-409C-BE32-E72D297353CC}">
              <c16:uniqueId val="{00000001-0F32-5249-A722-FD2C08A52AF0}"/>
            </c:ext>
          </c:extLst>
        </c:ser>
        <c:dLbls>
          <c:showLegendKey val="0"/>
          <c:showVal val="0"/>
          <c:showCatName val="0"/>
          <c:showSerName val="0"/>
          <c:showPercent val="0"/>
          <c:showBubbleSize val="0"/>
        </c:dLbls>
        <c:axId val="445284656"/>
        <c:axId val="452277424"/>
      </c:scatterChart>
      <c:valAx>
        <c:axId val="445284656"/>
        <c:scaling>
          <c:orientation val="minMax"/>
          <c:min val="250000"/>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Total Number of Rec Days</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2277424"/>
        <c:crosses val="autoZero"/>
        <c:crossBetween val="midCat"/>
      </c:valAx>
      <c:valAx>
        <c:axId val="452277424"/>
        <c:scaling>
          <c:orientation val="minMax"/>
          <c:min val="30000"/>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Total Deer Harvest</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528465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Type</a:t>
            </a:r>
            <a:r>
              <a:rPr lang="en-US" b="1" baseline="0"/>
              <a:t> of Deer Death Cumulative Frequency</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solidFill>
                <a:schemeClr val="tx1">
                  <a:lumMod val="15000"/>
                  <a:lumOff val="85000"/>
                </a:schemeClr>
              </a:solidFill>
            </a:ln>
            <a:effectLst/>
          </c:spPr>
          <c:invertIfNegative val="0"/>
          <c:cat>
            <c:strRef>
              <c:f>Simulation!$A$14:$A$16</c:f>
              <c:strCache>
                <c:ptCount val="3"/>
                <c:pt idx="0">
                  <c:v>Fawns</c:v>
                </c:pt>
                <c:pt idx="1">
                  <c:v>Does</c:v>
                </c:pt>
                <c:pt idx="2">
                  <c:v>Bucks</c:v>
                </c:pt>
              </c:strCache>
            </c:strRef>
          </c:cat>
          <c:val>
            <c:numRef>
              <c:f>Simulation!$D$14:$D$16</c:f>
              <c:numCache>
                <c:formatCode>0.0000</c:formatCode>
                <c:ptCount val="3"/>
                <c:pt idx="0">
                  <c:v>1.7799095329759197E-2</c:v>
                </c:pt>
                <c:pt idx="1">
                  <c:v>0.25435498496635328</c:v>
                </c:pt>
                <c:pt idx="2">
                  <c:v>1</c:v>
                </c:pt>
              </c:numCache>
            </c:numRef>
          </c:val>
          <c:extLst>
            <c:ext xmlns:c16="http://schemas.microsoft.com/office/drawing/2014/chart" uri="{C3380CC4-5D6E-409C-BE32-E72D297353CC}">
              <c16:uniqueId val="{00000000-BBB9-8F48-82C9-F2C98186B191}"/>
            </c:ext>
          </c:extLst>
        </c:ser>
        <c:dLbls>
          <c:showLegendKey val="0"/>
          <c:showVal val="0"/>
          <c:showCatName val="0"/>
          <c:showSerName val="0"/>
          <c:showPercent val="0"/>
          <c:showBubbleSize val="0"/>
        </c:dLbls>
        <c:gapWidth val="0"/>
        <c:overlap val="-27"/>
        <c:axId val="1011629344"/>
        <c:axId val="1011294176"/>
      </c:barChart>
      <c:catAx>
        <c:axId val="1011629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1294176"/>
        <c:crosses val="autoZero"/>
        <c:auto val="1"/>
        <c:lblAlgn val="ctr"/>
        <c:lblOffset val="100"/>
        <c:noMultiLvlLbl val="0"/>
      </c:catAx>
      <c:valAx>
        <c:axId val="1011294176"/>
        <c:scaling>
          <c:orientation val="minMax"/>
          <c:max val="1"/>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Cumulative Frequency</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16293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Type of Deer Death Frequency</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solidFill>
                <a:schemeClr val="tx1">
                  <a:lumMod val="15000"/>
                  <a:lumOff val="85000"/>
                </a:schemeClr>
              </a:solidFill>
            </a:ln>
            <a:effectLst/>
          </c:spPr>
          <c:invertIfNegative val="0"/>
          <c:cat>
            <c:strRef>
              <c:f>Simulation!$A$14:$A$16</c:f>
              <c:strCache>
                <c:ptCount val="3"/>
                <c:pt idx="0">
                  <c:v>Fawns</c:v>
                </c:pt>
                <c:pt idx="1">
                  <c:v>Does</c:v>
                </c:pt>
                <c:pt idx="2">
                  <c:v>Bucks</c:v>
                </c:pt>
              </c:strCache>
            </c:strRef>
          </c:cat>
          <c:val>
            <c:numRef>
              <c:f>Simulation!$C$14:$C$16</c:f>
              <c:numCache>
                <c:formatCode>0.0000</c:formatCode>
                <c:ptCount val="3"/>
                <c:pt idx="0">
                  <c:v>1.7799095329759197E-2</c:v>
                </c:pt>
                <c:pt idx="1">
                  <c:v>0.23655588963659407</c:v>
                </c:pt>
                <c:pt idx="2">
                  <c:v>0.74564501503364677</c:v>
                </c:pt>
              </c:numCache>
            </c:numRef>
          </c:val>
          <c:extLst>
            <c:ext xmlns:c16="http://schemas.microsoft.com/office/drawing/2014/chart" uri="{C3380CC4-5D6E-409C-BE32-E72D297353CC}">
              <c16:uniqueId val="{00000000-2201-4148-8F55-10B9F7554192}"/>
            </c:ext>
          </c:extLst>
        </c:ser>
        <c:dLbls>
          <c:showLegendKey val="0"/>
          <c:showVal val="0"/>
          <c:showCatName val="0"/>
          <c:showSerName val="0"/>
          <c:showPercent val="0"/>
          <c:showBubbleSize val="0"/>
        </c:dLbls>
        <c:gapWidth val="0"/>
        <c:overlap val="-27"/>
        <c:axId val="915676304"/>
        <c:axId val="1009316144"/>
      </c:barChart>
      <c:catAx>
        <c:axId val="91567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9316144"/>
        <c:crosses val="autoZero"/>
        <c:auto val="1"/>
        <c:lblAlgn val="ctr"/>
        <c:lblOffset val="100"/>
        <c:noMultiLvlLbl val="0"/>
      </c:catAx>
      <c:valAx>
        <c:axId val="1009316144"/>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Frequency</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5676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Model &amp; Actual Harvest Comparison</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Model Prediction</c:v>
          </c:tx>
          <c:spPr>
            <a:ln w="19050" cap="rnd">
              <a:noFill/>
              <a:round/>
            </a:ln>
            <a:effectLst/>
          </c:spPr>
          <c:marker>
            <c:symbol val="circle"/>
            <c:size val="5"/>
            <c:spPr>
              <a:solidFill>
                <a:schemeClr val="accent1"/>
              </a:solidFill>
              <a:ln w="9525">
                <a:solidFill>
                  <a:schemeClr val="accent1"/>
                </a:solidFill>
              </a:ln>
              <a:effectLst/>
            </c:spPr>
          </c:marker>
          <c:xVal>
            <c:numRef>
              <c:f>'Final Model'!$A$2:$A$11</c:f>
              <c:numCache>
                <c:formatCode>General</c:formatCode>
                <c:ptCount val="10"/>
                <c:pt idx="0">
                  <c:v>2004</c:v>
                </c:pt>
                <c:pt idx="1">
                  <c:v>2005</c:v>
                </c:pt>
                <c:pt idx="2">
                  <c:v>2006</c:v>
                </c:pt>
                <c:pt idx="3">
                  <c:v>2007</c:v>
                </c:pt>
                <c:pt idx="4">
                  <c:v>2008</c:v>
                </c:pt>
                <c:pt idx="5">
                  <c:v>2009</c:v>
                </c:pt>
                <c:pt idx="6">
                  <c:v>2010</c:v>
                </c:pt>
                <c:pt idx="7">
                  <c:v>2011</c:v>
                </c:pt>
                <c:pt idx="8">
                  <c:v>2012</c:v>
                </c:pt>
                <c:pt idx="9">
                  <c:v>2013</c:v>
                </c:pt>
              </c:numCache>
            </c:numRef>
          </c:xVal>
          <c:yVal>
            <c:numRef>
              <c:f>'Final Model'!$C$2:$C$11</c:f>
              <c:numCache>
                <c:formatCode>0</c:formatCode>
                <c:ptCount val="10"/>
                <c:pt idx="0">
                  <c:v>41922.014856866437</c:v>
                </c:pt>
                <c:pt idx="1">
                  <c:v>41373.847332673598</c:v>
                </c:pt>
                <c:pt idx="2">
                  <c:v>44108.308826691406</c:v>
                </c:pt>
                <c:pt idx="3">
                  <c:v>44667.952866639287</c:v>
                </c:pt>
                <c:pt idx="4">
                  <c:v>38416.505944290671</c:v>
                </c:pt>
                <c:pt idx="5">
                  <c:v>34442.390044717809</c:v>
                </c:pt>
                <c:pt idx="6">
                  <c:v>34498.666289410998</c:v>
                </c:pt>
                <c:pt idx="7">
                  <c:v>33446.796569843762</c:v>
                </c:pt>
                <c:pt idx="8">
                  <c:v>32011.07508946889</c:v>
                </c:pt>
                <c:pt idx="9">
                  <c:v>32266.442179397178</c:v>
                </c:pt>
              </c:numCache>
            </c:numRef>
          </c:yVal>
          <c:smooth val="0"/>
          <c:extLst>
            <c:ext xmlns:c16="http://schemas.microsoft.com/office/drawing/2014/chart" uri="{C3380CC4-5D6E-409C-BE32-E72D297353CC}">
              <c16:uniqueId val="{00000000-F36D-5D40-8302-D5249800835B}"/>
            </c:ext>
          </c:extLst>
        </c:ser>
        <c:ser>
          <c:idx val="1"/>
          <c:order val="1"/>
          <c:tx>
            <c:v>Actual Harvest</c:v>
          </c:tx>
          <c:spPr>
            <a:ln w="19050" cap="rnd">
              <a:noFill/>
              <a:round/>
            </a:ln>
            <a:effectLst/>
          </c:spPr>
          <c:marker>
            <c:symbol val="circle"/>
            <c:size val="5"/>
            <c:spPr>
              <a:solidFill>
                <a:schemeClr val="accent2"/>
              </a:solidFill>
              <a:ln w="9525">
                <a:solidFill>
                  <a:schemeClr val="accent2"/>
                </a:solidFill>
              </a:ln>
              <a:effectLst/>
            </c:spPr>
          </c:marker>
          <c:xVal>
            <c:numRef>
              <c:f>'Final Model'!$A$2:$A$11</c:f>
              <c:numCache>
                <c:formatCode>General</c:formatCode>
                <c:ptCount val="10"/>
                <c:pt idx="0">
                  <c:v>2004</c:v>
                </c:pt>
                <c:pt idx="1">
                  <c:v>2005</c:v>
                </c:pt>
                <c:pt idx="2">
                  <c:v>2006</c:v>
                </c:pt>
                <c:pt idx="3">
                  <c:v>2007</c:v>
                </c:pt>
                <c:pt idx="4">
                  <c:v>2008</c:v>
                </c:pt>
                <c:pt idx="5">
                  <c:v>2009</c:v>
                </c:pt>
                <c:pt idx="6">
                  <c:v>2010</c:v>
                </c:pt>
                <c:pt idx="7">
                  <c:v>2011</c:v>
                </c:pt>
                <c:pt idx="8">
                  <c:v>2012</c:v>
                </c:pt>
                <c:pt idx="9">
                  <c:v>2013</c:v>
                </c:pt>
              </c:numCache>
            </c:numRef>
          </c:xVal>
          <c:yVal>
            <c:numRef>
              <c:f>'Final Model'!$B$2:$B$11</c:f>
              <c:numCache>
                <c:formatCode>General</c:formatCode>
                <c:ptCount val="10"/>
                <c:pt idx="0">
                  <c:v>41743</c:v>
                </c:pt>
                <c:pt idx="1">
                  <c:v>41665</c:v>
                </c:pt>
                <c:pt idx="2">
                  <c:v>45234</c:v>
                </c:pt>
                <c:pt idx="3">
                  <c:v>45026</c:v>
                </c:pt>
                <c:pt idx="4">
                  <c:v>35552</c:v>
                </c:pt>
                <c:pt idx="5">
                  <c:v>33922</c:v>
                </c:pt>
                <c:pt idx="6">
                  <c:v>34768</c:v>
                </c:pt>
                <c:pt idx="7">
                  <c:v>33217</c:v>
                </c:pt>
                <c:pt idx="8">
                  <c:v>33086</c:v>
                </c:pt>
                <c:pt idx="9">
                  <c:v>32941</c:v>
                </c:pt>
              </c:numCache>
            </c:numRef>
          </c:yVal>
          <c:smooth val="0"/>
          <c:extLst>
            <c:ext xmlns:c16="http://schemas.microsoft.com/office/drawing/2014/chart" uri="{C3380CC4-5D6E-409C-BE32-E72D297353CC}">
              <c16:uniqueId val="{00000001-F36D-5D40-8302-D5249800835B}"/>
            </c:ext>
          </c:extLst>
        </c:ser>
        <c:dLbls>
          <c:showLegendKey val="0"/>
          <c:showVal val="0"/>
          <c:showCatName val="0"/>
          <c:showSerName val="0"/>
          <c:showPercent val="0"/>
          <c:showBubbleSize val="0"/>
        </c:dLbls>
        <c:axId val="1036332576"/>
        <c:axId val="1036341376"/>
      </c:scatterChart>
      <c:valAx>
        <c:axId val="1036332576"/>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Year</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6341376"/>
        <c:crosses val="autoZero"/>
        <c:crossBetween val="midCat"/>
      </c:valAx>
      <c:valAx>
        <c:axId val="1036341376"/>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Total Deer Harvest</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633257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hart" Target="../charts/char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89FAF-41D4-8F43-9343-98F5A1C16634}"/>
              </a:ext>
            </a:extLst>
          </p:cNvPr>
          <p:cNvSpPr>
            <a:spLocks noGrp="1"/>
          </p:cNvSpPr>
          <p:nvPr>
            <p:ph type="ctrTitle"/>
          </p:nvPr>
        </p:nvSpPr>
        <p:spPr>
          <a:xfrm>
            <a:off x="1371600" y="723107"/>
            <a:ext cx="9448800" cy="1825096"/>
          </a:xfrm>
        </p:spPr>
        <p:txBody>
          <a:bodyPr>
            <a:normAutofit/>
          </a:bodyPr>
          <a:lstStyle/>
          <a:p>
            <a:pPr algn="ctr"/>
            <a:r>
              <a:rPr lang="en-US" sz="3600" b="1" dirty="0"/>
              <a:t>Deer Hunting Mathematical Model</a:t>
            </a:r>
          </a:p>
        </p:txBody>
      </p:sp>
      <p:sp>
        <p:nvSpPr>
          <p:cNvPr id="3" name="Subtitle 2">
            <a:extLst>
              <a:ext uri="{FF2B5EF4-FFF2-40B4-BE49-F238E27FC236}">
                <a16:creationId xmlns:a16="http://schemas.microsoft.com/office/drawing/2014/main" id="{FD11A5C5-35CA-404D-82AA-2741F1637815}"/>
              </a:ext>
            </a:extLst>
          </p:cNvPr>
          <p:cNvSpPr>
            <a:spLocks noGrp="1"/>
          </p:cNvSpPr>
          <p:nvPr>
            <p:ph type="subTitle" idx="1"/>
          </p:nvPr>
        </p:nvSpPr>
        <p:spPr>
          <a:xfrm>
            <a:off x="1371599" y="2575852"/>
            <a:ext cx="9448800" cy="685800"/>
          </a:xfrm>
        </p:spPr>
        <p:txBody>
          <a:bodyPr/>
          <a:lstStyle/>
          <a:p>
            <a:pPr algn="ctr"/>
            <a:r>
              <a:rPr lang="en-US" dirty="0"/>
              <a:t>By: Taylor Larrechea</a:t>
            </a:r>
          </a:p>
        </p:txBody>
      </p:sp>
      <p:pic>
        <p:nvPicPr>
          <p:cNvPr id="5" name="Picture 4">
            <a:extLst>
              <a:ext uri="{FF2B5EF4-FFF2-40B4-BE49-F238E27FC236}">
                <a16:creationId xmlns:a16="http://schemas.microsoft.com/office/drawing/2014/main" id="{AFA43E4C-76ED-C24E-B886-0B0E97C1109C}"/>
              </a:ext>
            </a:extLst>
          </p:cNvPr>
          <p:cNvPicPr>
            <a:picLocks noChangeAspect="1"/>
          </p:cNvPicPr>
          <p:nvPr/>
        </p:nvPicPr>
        <p:blipFill>
          <a:blip r:embed="rId2"/>
          <a:stretch>
            <a:fillRect/>
          </a:stretch>
        </p:blipFill>
        <p:spPr>
          <a:xfrm>
            <a:off x="3659089" y="3289301"/>
            <a:ext cx="4873819" cy="2883676"/>
          </a:xfrm>
          <a:prstGeom prst="rect">
            <a:avLst/>
          </a:prstGeom>
        </p:spPr>
      </p:pic>
    </p:spTree>
    <p:extLst>
      <p:ext uri="{BB962C8B-B14F-4D97-AF65-F5344CB8AC3E}">
        <p14:creationId xmlns:p14="http://schemas.microsoft.com/office/powerpoint/2010/main" val="1709619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241E-67D8-AB4E-B4A0-44968E253E6D}"/>
              </a:ext>
            </a:extLst>
          </p:cNvPr>
          <p:cNvSpPr>
            <a:spLocks noGrp="1"/>
          </p:cNvSpPr>
          <p:nvPr>
            <p:ph type="title"/>
          </p:nvPr>
        </p:nvSpPr>
        <p:spPr>
          <a:xfrm>
            <a:off x="1358153" y="764373"/>
            <a:ext cx="9475694" cy="1293028"/>
          </a:xfrm>
        </p:spPr>
        <p:txBody>
          <a:bodyPr/>
          <a:lstStyle/>
          <a:p>
            <a:pPr algn="ctr"/>
            <a:r>
              <a:rPr lang="en-US" dirty="0"/>
              <a:t>Results from Third Degree Model</a:t>
            </a:r>
          </a:p>
        </p:txBody>
      </p:sp>
      <p:graphicFrame>
        <p:nvGraphicFramePr>
          <p:cNvPr id="4" name="Table 3">
            <a:extLst>
              <a:ext uri="{FF2B5EF4-FFF2-40B4-BE49-F238E27FC236}">
                <a16:creationId xmlns:a16="http://schemas.microsoft.com/office/drawing/2014/main" id="{87D2CA3B-2C5E-9742-83DA-8E216960C1B2}"/>
              </a:ext>
            </a:extLst>
          </p:cNvPr>
          <p:cNvGraphicFramePr>
            <a:graphicFrameLocks noGrp="1"/>
          </p:cNvGraphicFramePr>
          <p:nvPr>
            <p:extLst>
              <p:ext uri="{D42A27DB-BD31-4B8C-83A1-F6EECF244321}">
                <p14:modId xmlns:p14="http://schemas.microsoft.com/office/powerpoint/2010/main" val="1090676234"/>
              </p:ext>
            </p:extLst>
          </p:nvPr>
        </p:nvGraphicFramePr>
        <p:xfrm>
          <a:off x="1492623" y="2873154"/>
          <a:ext cx="9144000" cy="2743203"/>
        </p:xfrm>
        <a:graphic>
          <a:graphicData uri="http://schemas.openxmlformats.org/drawingml/2006/table">
            <a:tbl>
              <a:tblPr>
                <a:tableStyleId>{5C22544A-7EE6-4342-B048-85BDC9FD1C3A}</a:tableStyleId>
              </a:tblPr>
              <a:tblGrid>
                <a:gridCol w="1083335">
                  <a:extLst>
                    <a:ext uri="{9D8B030D-6E8A-4147-A177-3AD203B41FA5}">
                      <a16:colId xmlns:a16="http://schemas.microsoft.com/office/drawing/2014/main" val="712893847"/>
                    </a:ext>
                  </a:extLst>
                </a:gridCol>
                <a:gridCol w="1681035">
                  <a:extLst>
                    <a:ext uri="{9D8B030D-6E8A-4147-A177-3AD203B41FA5}">
                      <a16:colId xmlns:a16="http://schemas.microsoft.com/office/drawing/2014/main" val="3111099577"/>
                    </a:ext>
                  </a:extLst>
                </a:gridCol>
                <a:gridCol w="1643678">
                  <a:extLst>
                    <a:ext uri="{9D8B030D-6E8A-4147-A177-3AD203B41FA5}">
                      <a16:colId xmlns:a16="http://schemas.microsoft.com/office/drawing/2014/main" val="2162085271"/>
                    </a:ext>
                  </a:extLst>
                </a:gridCol>
                <a:gridCol w="1510856">
                  <a:extLst>
                    <a:ext uri="{9D8B030D-6E8A-4147-A177-3AD203B41FA5}">
                      <a16:colId xmlns:a16="http://schemas.microsoft.com/office/drawing/2014/main" val="3108076272"/>
                    </a:ext>
                  </a:extLst>
                </a:gridCol>
                <a:gridCol w="1394636">
                  <a:extLst>
                    <a:ext uri="{9D8B030D-6E8A-4147-A177-3AD203B41FA5}">
                      <a16:colId xmlns:a16="http://schemas.microsoft.com/office/drawing/2014/main" val="3214940582"/>
                    </a:ext>
                  </a:extLst>
                </a:gridCol>
                <a:gridCol w="1830460">
                  <a:extLst>
                    <a:ext uri="{9D8B030D-6E8A-4147-A177-3AD203B41FA5}">
                      <a16:colId xmlns:a16="http://schemas.microsoft.com/office/drawing/2014/main" val="2145365998"/>
                    </a:ext>
                  </a:extLst>
                </a:gridCol>
              </a:tblGrid>
              <a:tr h="427653">
                <a:tc>
                  <a:txBody>
                    <a:bodyPr/>
                    <a:lstStyle/>
                    <a:p>
                      <a:pPr algn="ctr" fontAlgn="b"/>
                      <a:r>
                        <a:rPr lang="en-US" sz="1200" b="1" u="none" strike="noStrike" dirty="0">
                          <a:effectLst/>
                        </a:rPr>
                        <a:t>Year</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Actual Harvest</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3rd Degree Model</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Total Rec Days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3rd Degree PRE</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3rd Degree Residuals</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6425002"/>
                  </a:ext>
                </a:extLst>
              </a:tr>
              <a:tr h="231555">
                <a:tc>
                  <a:txBody>
                    <a:bodyPr/>
                    <a:lstStyle/>
                    <a:p>
                      <a:pPr algn="ctr" fontAlgn="b"/>
                      <a:r>
                        <a:rPr lang="en-US" sz="1200" b="1" u="none" strike="noStrike" dirty="0">
                          <a:effectLst/>
                        </a:rPr>
                        <a:t>2004</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C000"/>
                          </a:solidFill>
                          <a:effectLst/>
                        </a:rPr>
                        <a:t>41743</a:t>
                      </a:r>
                      <a:endParaRPr lang="en-US" sz="1200" b="1" i="0" u="none" strike="noStrike" dirty="0">
                        <a:solidFill>
                          <a:srgbClr val="FFC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41755</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FF0000"/>
                          </a:solidFill>
                          <a:effectLst/>
                        </a:rPr>
                        <a:t>270983</a:t>
                      </a:r>
                      <a:endParaRPr lang="en-US" sz="1200" b="1"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-0.03</a:t>
                      </a:r>
                      <a:endParaRPr lang="en-US" sz="1200" b="1"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0070C0"/>
                          </a:solidFill>
                          <a:effectLst/>
                        </a:rPr>
                        <a:t>-12</a:t>
                      </a:r>
                      <a:endParaRPr lang="en-US" sz="1200" b="1" i="0" u="none" strike="noStrike">
                        <a:solidFill>
                          <a:srgbClr val="0070C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9142446"/>
                  </a:ext>
                </a:extLst>
              </a:tr>
              <a:tr h="231555">
                <a:tc>
                  <a:txBody>
                    <a:bodyPr/>
                    <a:lstStyle/>
                    <a:p>
                      <a:pPr algn="ctr" fontAlgn="b"/>
                      <a:r>
                        <a:rPr lang="en-US" sz="1200" b="1" u="none" strike="noStrike" dirty="0">
                          <a:effectLst/>
                        </a:rPr>
                        <a:t>2005</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C000"/>
                          </a:solidFill>
                          <a:effectLst/>
                        </a:rPr>
                        <a:t>41665</a:t>
                      </a:r>
                      <a:endParaRPr lang="en-US" sz="1200" b="1" i="0" u="none" strike="noStrike" dirty="0">
                        <a:solidFill>
                          <a:srgbClr val="FFC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38454</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FF0000"/>
                          </a:solidFill>
                          <a:effectLst/>
                        </a:rPr>
                        <a:t>394339</a:t>
                      </a:r>
                      <a:endParaRPr lang="en-US" sz="1200" b="1"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7.71</a:t>
                      </a:r>
                      <a:endParaRPr lang="en-US" sz="1200" b="1"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3211</a:t>
                      </a:r>
                      <a:endParaRPr lang="en-US" sz="1200" b="1" i="0" u="none" strike="noStrike" dirty="0">
                        <a:solidFill>
                          <a:srgbClr val="0070C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36906873"/>
                  </a:ext>
                </a:extLst>
              </a:tr>
              <a:tr h="231555">
                <a:tc>
                  <a:txBody>
                    <a:bodyPr/>
                    <a:lstStyle/>
                    <a:p>
                      <a:pPr algn="ctr" fontAlgn="b"/>
                      <a:r>
                        <a:rPr lang="en-US" sz="1200" b="1" u="none" strike="noStrike" dirty="0">
                          <a:effectLst/>
                        </a:rPr>
                        <a:t>2006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C000"/>
                          </a:solidFill>
                          <a:effectLst/>
                        </a:rPr>
                        <a:t>45234</a:t>
                      </a:r>
                      <a:endParaRPr lang="en-US" sz="1200" b="1" i="0" u="none" strike="noStrike" dirty="0">
                        <a:solidFill>
                          <a:srgbClr val="FFC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FF0000"/>
                          </a:solidFill>
                          <a:effectLst/>
                        </a:rPr>
                        <a:t>45487</a:t>
                      </a:r>
                      <a:endParaRPr lang="en-US" sz="1200" b="1"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440296</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0070C0"/>
                          </a:solidFill>
                          <a:effectLst/>
                        </a:rPr>
                        <a:t>-0.56</a:t>
                      </a:r>
                      <a:endParaRPr lang="en-US" sz="1200" b="1" i="0" u="none" strike="noStrike">
                        <a:solidFill>
                          <a:srgbClr val="0070C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-253</a:t>
                      </a:r>
                      <a:endParaRPr lang="en-US" sz="1200" b="1" i="0" u="none" strike="noStrike" dirty="0">
                        <a:solidFill>
                          <a:srgbClr val="0070C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13456718"/>
                  </a:ext>
                </a:extLst>
              </a:tr>
              <a:tr h="231555">
                <a:tc>
                  <a:txBody>
                    <a:bodyPr/>
                    <a:lstStyle/>
                    <a:p>
                      <a:pPr algn="ctr" fontAlgn="b"/>
                      <a:r>
                        <a:rPr lang="en-US" sz="1200" b="1" u="none" strike="noStrike" dirty="0">
                          <a:effectLst/>
                        </a:rPr>
                        <a:t>2007</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C000"/>
                          </a:solidFill>
                          <a:effectLst/>
                        </a:rPr>
                        <a:t>45026</a:t>
                      </a:r>
                      <a:endParaRPr lang="en-US" sz="1200" b="1" i="0" u="none" strike="noStrike" dirty="0">
                        <a:solidFill>
                          <a:srgbClr val="FFC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FF0000"/>
                          </a:solidFill>
                          <a:effectLst/>
                        </a:rPr>
                        <a:t>44722</a:t>
                      </a:r>
                      <a:endParaRPr lang="en-US" sz="1200" b="1"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435070</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0070C0"/>
                          </a:solidFill>
                          <a:effectLst/>
                        </a:rPr>
                        <a:t>0.67</a:t>
                      </a:r>
                      <a:endParaRPr lang="en-US" sz="1200" b="1" i="0" u="none" strike="noStrike">
                        <a:solidFill>
                          <a:srgbClr val="0070C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304</a:t>
                      </a:r>
                      <a:endParaRPr lang="en-US" sz="1200" b="1" i="0" u="none" strike="noStrike" dirty="0">
                        <a:solidFill>
                          <a:srgbClr val="0070C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09142531"/>
                  </a:ext>
                </a:extLst>
              </a:tr>
              <a:tr h="231555">
                <a:tc>
                  <a:txBody>
                    <a:bodyPr/>
                    <a:lstStyle/>
                    <a:p>
                      <a:pPr algn="ctr" fontAlgn="b"/>
                      <a:r>
                        <a:rPr lang="en-US" sz="1200" b="1" u="none" strike="noStrike" dirty="0">
                          <a:effectLst/>
                        </a:rPr>
                        <a:t>2008</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FFC000"/>
                          </a:solidFill>
                          <a:effectLst/>
                        </a:rPr>
                        <a:t>35552</a:t>
                      </a:r>
                      <a:endParaRPr lang="en-US" sz="1200" b="1" i="0" u="none" strike="noStrike">
                        <a:solidFill>
                          <a:srgbClr val="FFC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FF0000"/>
                          </a:solidFill>
                          <a:effectLst/>
                        </a:rPr>
                        <a:t>38622</a:t>
                      </a:r>
                      <a:endParaRPr lang="en-US" sz="1200" b="1"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FF0000"/>
                          </a:solidFill>
                          <a:effectLst/>
                        </a:rPr>
                        <a:t>395479</a:t>
                      </a:r>
                      <a:endParaRPr lang="en-US" sz="1200" b="1"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0070C0"/>
                          </a:solidFill>
                          <a:effectLst/>
                        </a:rPr>
                        <a:t>-8.64</a:t>
                      </a:r>
                      <a:endParaRPr lang="en-US" sz="1200" b="1" i="0" u="none" strike="noStrike">
                        <a:solidFill>
                          <a:srgbClr val="0070C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-3070</a:t>
                      </a:r>
                      <a:endParaRPr lang="en-US" sz="1200" b="1" i="0" u="none" strike="noStrike" dirty="0">
                        <a:solidFill>
                          <a:srgbClr val="0070C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232786"/>
                  </a:ext>
                </a:extLst>
              </a:tr>
              <a:tr h="231555">
                <a:tc>
                  <a:txBody>
                    <a:bodyPr/>
                    <a:lstStyle/>
                    <a:p>
                      <a:pPr algn="ctr" fontAlgn="b"/>
                      <a:r>
                        <a:rPr lang="en-US" sz="1200" b="1" u="none" strike="noStrike">
                          <a:effectLst/>
                        </a:rPr>
                        <a:t>2009</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C000"/>
                          </a:solidFill>
                          <a:effectLst/>
                        </a:rPr>
                        <a:t>33922</a:t>
                      </a:r>
                      <a:endParaRPr lang="en-US" sz="1200" b="1" i="0" u="none" strike="noStrike" dirty="0">
                        <a:solidFill>
                          <a:srgbClr val="FFC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FF0000"/>
                          </a:solidFill>
                          <a:effectLst/>
                        </a:rPr>
                        <a:t>34678</a:t>
                      </a:r>
                      <a:endParaRPr lang="en-US" sz="1200" b="1"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364189</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0070C0"/>
                          </a:solidFill>
                          <a:effectLst/>
                        </a:rPr>
                        <a:t>-2.23</a:t>
                      </a:r>
                      <a:endParaRPr lang="en-US" sz="1200" b="1" i="0" u="none" strike="noStrike">
                        <a:solidFill>
                          <a:srgbClr val="0070C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-756</a:t>
                      </a:r>
                      <a:endParaRPr lang="en-US" sz="1200" b="1" i="0" u="none" strike="noStrike" dirty="0">
                        <a:solidFill>
                          <a:srgbClr val="0070C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4610044"/>
                  </a:ext>
                </a:extLst>
              </a:tr>
              <a:tr h="231555">
                <a:tc>
                  <a:txBody>
                    <a:bodyPr/>
                    <a:lstStyle/>
                    <a:p>
                      <a:pPr algn="ctr" fontAlgn="b"/>
                      <a:r>
                        <a:rPr lang="en-US" sz="1200" b="1" u="none" strike="noStrike" dirty="0">
                          <a:effectLst/>
                        </a:rPr>
                        <a:t>2010</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C000"/>
                          </a:solidFill>
                          <a:effectLst/>
                        </a:rPr>
                        <a:t>34768</a:t>
                      </a:r>
                      <a:endParaRPr lang="en-US" sz="1200" b="1" i="0" u="none" strike="noStrike" dirty="0">
                        <a:solidFill>
                          <a:srgbClr val="FFC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FF0000"/>
                          </a:solidFill>
                          <a:effectLst/>
                        </a:rPr>
                        <a:t>34296</a:t>
                      </a:r>
                      <a:endParaRPr lang="en-US" sz="1200" b="1"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360048</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0070C0"/>
                          </a:solidFill>
                          <a:effectLst/>
                        </a:rPr>
                        <a:t>1.36</a:t>
                      </a:r>
                      <a:endParaRPr lang="en-US" sz="1200" b="1" i="0" u="none" strike="noStrike">
                        <a:solidFill>
                          <a:srgbClr val="0070C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472</a:t>
                      </a:r>
                      <a:endParaRPr lang="en-US" sz="1200" b="1" i="0" u="none" strike="noStrike" dirty="0">
                        <a:solidFill>
                          <a:srgbClr val="0070C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86183548"/>
                  </a:ext>
                </a:extLst>
              </a:tr>
              <a:tr h="231555">
                <a:tc>
                  <a:txBody>
                    <a:bodyPr/>
                    <a:lstStyle/>
                    <a:p>
                      <a:pPr algn="ctr" fontAlgn="b"/>
                      <a:r>
                        <a:rPr lang="en-US" sz="1200" b="1" u="none" strike="noStrike" dirty="0">
                          <a:effectLst/>
                        </a:rPr>
                        <a:t>2011</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C000"/>
                          </a:solidFill>
                          <a:effectLst/>
                        </a:rPr>
                        <a:t>33217</a:t>
                      </a:r>
                      <a:endParaRPr lang="en-US" sz="1200" b="1" i="0" u="none" strike="noStrike" dirty="0">
                        <a:solidFill>
                          <a:srgbClr val="FFC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FF0000"/>
                          </a:solidFill>
                          <a:effectLst/>
                        </a:rPr>
                        <a:t>33087</a:t>
                      </a:r>
                      <a:endParaRPr lang="en-US" sz="1200" b="1"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338983</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0070C0"/>
                          </a:solidFill>
                          <a:effectLst/>
                        </a:rPr>
                        <a:t>0.39</a:t>
                      </a:r>
                      <a:endParaRPr lang="en-US" sz="1200" b="1" i="0" u="none" strike="noStrike">
                        <a:solidFill>
                          <a:srgbClr val="0070C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130</a:t>
                      </a:r>
                      <a:endParaRPr lang="en-US" sz="1200" b="1" i="0" u="none" strike="noStrike" dirty="0">
                        <a:solidFill>
                          <a:srgbClr val="0070C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2872708"/>
                  </a:ext>
                </a:extLst>
              </a:tr>
              <a:tr h="231555">
                <a:tc>
                  <a:txBody>
                    <a:bodyPr/>
                    <a:lstStyle/>
                    <a:p>
                      <a:pPr algn="ctr" fontAlgn="b"/>
                      <a:r>
                        <a:rPr lang="en-US" sz="1200" b="1" u="none" strike="noStrike" dirty="0">
                          <a:effectLst/>
                        </a:rPr>
                        <a:t>2012</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C000"/>
                          </a:solidFill>
                          <a:effectLst/>
                        </a:rPr>
                        <a:t>33086</a:t>
                      </a:r>
                      <a:endParaRPr lang="en-US" sz="1200" b="1" i="0" u="none" strike="noStrike" dirty="0">
                        <a:solidFill>
                          <a:srgbClr val="FFC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FF0000"/>
                          </a:solidFill>
                          <a:effectLst/>
                        </a:rPr>
                        <a:t>33003</a:t>
                      </a:r>
                      <a:endParaRPr lang="en-US" sz="1200" b="1"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332573</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0070C0"/>
                          </a:solidFill>
                          <a:effectLst/>
                        </a:rPr>
                        <a:t>0.25</a:t>
                      </a:r>
                      <a:endParaRPr lang="en-US" sz="1200" b="1" i="0" u="none" strike="noStrike">
                        <a:solidFill>
                          <a:srgbClr val="0070C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83</a:t>
                      </a:r>
                      <a:endParaRPr lang="en-US" sz="1200" b="1" i="0" u="none" strike="noStrike" dirty="0">
                        <a:solidFill>
                          <a:srgbClr val="0070C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05729808"/>
                  </a:ext>
                </a:extLst>
              </a:tr>
              <a:tr h="231555">
                <a:tc>
                  <a:txBody>
                    <a:bodyPr/>
                    <a:lstStyle/>
                    <a:p>
                      <a:pPr algn="ctr" fontAlgn="b"/>
                      <a:r>
                        <a:rPr lang="en-US" sz="1200" b="1" u="none" strike="noStrike" dirty="0">
                          <a:effectLst/>
                        </a:rPr>
                        <a:t>2013</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C000"/>
                          </a:solidFill>
                          <a:effectLst/>
                        </a:rPr>
                        <a:t>32941</a:t>
                      </a:r>
                      <a:endParaRPr lang="en-US" sz="1200" b="1" i="0" u="none" strike="noStrike" dirty="0">
                        <a:solidFill>
                          <a:srgbClr val="FFC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FF0000"/>
                          </a:solidFill>
                          <a:effectLst/>
                        </a:rPr>
                        <a:t>33067</a:t>
                      </a:r>
                      <a:endParaRPr lang="en-US" sz="1200" b="1"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338132</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0070C0"/>
                          </a:solidFill>
                          <a:effectLst/>
                        </a:rPr>
                        <a:t>-0.38</a:t>
                      </a:r>
                      <a:endParaRPr lang="en-US" sz="1200" b="1" i="0" u="none" strike="noStrike">
                        <a:solidFill>
                          <a:srgbClr val="0070C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-126</a:t>
                      </a:r>
                      <a:endParaRPr lang="en-US" sz="1200" b="1" i="0" u="none" strike="noStrike" dirty="0">
                        <a:solidFill>
                          <a:srgbClr val="0070C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6754279"/>
                  </a:ext>
                </a:extLst>
              </a:tr>
            </a:tbl>
          </a:graphicData>
        </a:graphic>
      </p:graphicFrame>
      <p:sp>
        <p:nvSpPr>
          <p:cNvPr id="5" name="TextBox 4">
            <a:extLst>
              <a:ext uri="{FF2B5EF4-FFF2-40B4-BE49-F238E27FC236}">
                <a16:creationId xmlns:a16="http://schemas.microsoft.com/office/drawing/2014/main" id="{1147368C-00D8-9C4C-8CDB-F4C3420AC9BA}"/>
              </a:ext>
            </a:extLst>
          </p:cNvPr>
          <p:cNvSpPr txBox="1"/>
          <p:nvPr/>
        </p:nvSpPr>
        <p:spPr>
          <a:xfrm>
            <a:off x="1492623" y="2037316"/>
            <a:ext cx="9144000" cy="646331"/>
          </a:xfrm>
          <a:prstGeom prst="rect">
            <a:avLst/>
          </a:prstGeom>
          <a:noFill/>
        </p:spPr>
        <p:txBody>
          <a:bodyPr wrap="square" rtlCol="0">
            <a:spAutoFit/>
          </a:bodyPr>
          <a:lstStyle/>
          <a:p>
            <a:r>
              <a:rPr lang="en-US" dirty="0"/>
              <a:t>This model is a little less accurate than the total hunters dependent model. Nonetheless, it still does a pretty decent job at predicting total harvest. </a:t>
            </a:r>
          </a:p>
        </p:txBody>
      </p:sp>
      <p:sp>
        <p:nvSpPr>
          <p:cNvPr id="6" name="TextBox 5">
            <a:extLst>
              <a:ext uri="{FF2B5EF4-FFF2-40B4-BE49-F238E27FC236}">
                <a16:creationId xmlns:a16="http://schemas.microsoft.com/office/drawing/2014/main" id="{CD5F3BD7-0093-8343-9674-AA17719F0E37}"/>
              </a:ext>
            </a:extLst>
          </p:cNvPr>
          <p:cNvSpPr txBox="1"/>
          <p:nvPr/>
        </p:nvSpPr>
        <p:spPr>
          <a:xfrm>
            <a:off x="2091017" y="5616357"/>
            <a:ext cx="7947212" cy="646331"/>
          </a:xfrm>
          <a:prstGeom prst="rect">
            <a:avLst/>
          </a:prstGeom>
          <a:noFill/>
        </p:spPr>
        <p:txBody>
          <a:bodyPr wrap="square" rtlCol="0">
            <a:spAutoFit/>
          </a:bodyPr>
          <a:lstStyle/>
          <a:p>
            <a:r>
              <a:rPr lang="en-US" b="1" dirty="0"/>
              <a:t>Table 3:</a:t>
            </a:r>
            <a:r>
              <a:rPr lang="en-US" dirty="0"/>
              <a:t> Third Degree Total Recreation Days Dependent Model Results</a:t>
            </a:r>
          </a:p>
          <a:p>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9F3CB47-50F4-A947-B02D-D2A4D4D3D104}"/>
                  </a:ext>
                </a:extLst>
              </p:cNvPr>
              <p:cNvSpPr txBox="1"/>
              <p:nvPr/>
            </p:nvSpPr>
            <p:spPr>
              <a:xfrm>
                <a:off x="3113869" y="5995371"/>
                <a:ext cx="5964261" cy="2673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𝑻</m:t>
                          </m:r>
                        </m:e>
                        <m:sub>
                          <m:r>
                            <a:rPr lang="en-US" sz="1600" b="1" i="1" smtClean="0">
                              <a:latin typeface="Cambria Math" panose="02040503050406030204" pitchFamily="18" charset="0"/>
                            </a:rPr>
                            <m:t>𝑯</m:t>
                          </m:r>
                        </m:sub>
                      </m:sSub>
                      <m:r>
                        <a:rPr lang="en-US" sz="1600" b="1" i="1" smtClean="0">
                          <a:latin typeface="Cambria Math" panose="02040503050406030204" pitchFamily="18" charset="0"/>
                        </a:rPr>
                        <m:t>=−</m:t>
                      </m:r>
                      <m:r>
                        <a:rPr lang="en-US" sz="1600" b="1" i="1" smtClean="0">
                          <a:latin typeface="Cambria Math" panose="02040503050406030204" pitchFamily="18" charset="0"/>
                        </a:rPr>
                        <m:t>𝟕</m:t>
                      </m:r>
                      <m:r>
                        <a:rPr lang="en-US" sz="1600" b="1" i="1" smtClean="0">
                          <a:latin typeface="Cambria Math" panose="02040503050406030204" pitchFamily="18" charset="0"/>
                        </a:rPr>
                        <m:t>.</m:t>
                      </m:r>
                      <m:r>
                        <a:rPr lang="en-US" sz="1600" b="1" i="1" smtClean="0">
                          <a:latin typeface="Cambria Math" panose="02040503050406030204" pitchFamily="18" charset="0"/>
                        </a:rPr>
                        <m:t>𝟓</m:t>
                      </m:r>
                      <m:r>
                        <a:rPr lang="en-US" sz="1600" b="1" i="1" smtClean="0">
                          <a:latin typeface="Cambria Math" panose="02040503050406030204" pitchFamily="18" charset="0"/>
                          <a:ea typeface="Cambria Math" panose="02040503050406030204" pitchFamily="18" charset="0"/>
                        </a:rPr>
                        <m:t>∙</m:t>
                      </m:r>
                      <m:sSup>
                        <m:sSupPr>
                          <m:ctrlPr>
                            <a:rPr lang="en-US" sz="1600" b="1" i="1" smtClean="0">
                              <a:latin typeface="Cambria Math" panose="02040503050406030204" pitchFamily="18" charset="0"/>
                              <a:ea typeface="Cambria Math" panose="02040503050406030204" pitchFamily="18" charset="0"/>
                            </a:rPr>
                          </m:ctrlPr>
                        </m:sSupPr>
                        <m:e>
                          <m:r>
                            <a:rPr lang="en-US" sz="1600" b="1" i="1" smtClean="0">
                              <a:latin typeface="Cambria Math" panose="02040503050406030204" pitchFamily="18" charset="0"/>
                              <a:ea typeface="Cambria Math" panose="02040503050406030204" pitchFamily="18" charset="0"/>
                            </a:rPr>
                            <m:t>𝟏𝟎</m:t>
                          </m:r>
                        </m:e>
                        <m:sup>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𝟏𝟐</m:t>
                          </m:r>
                        </m:sup>
                      </m:sSup>
                      <m:r>
                        <a:rPr lang="en-US" sz="1600" b="1" i="1" smtClean="0">
                          <a:latin typeface="Cambria Math" panose="02040503050406030204" pitchFamily="18" charset="0"/>
                          <a:ea typeface="Cambria Math" panose="02040503050406030204" pitchFamily="18" charset="0"/>
                        </a:rPr>
                        <m:t>∙</m:t>
                      </m:r>
                      <m:sSup>
                        <m:sSupPr>
                          <m:ctrlPr>
                            <a:rPr lang="en-US" sz="1600" b="1" i="1" smtClean="0">
                              <a:latin typeface="Cambria Math" panose="02040503050406030204" pitchFamily="18" charset="0"/>
                              <a:ea typeface="Cambria Math" panose="02040503050406030204" pitchFamily="18" charset="0"/>
                            </a:rPr>
                          </m:ctrlPr>
                        </m:sSupPr>
                        <m:e>
                          <m:sSub>
                            <m:sSubPr>
                              <m:ctrlPr>
                                <a:rPr lang="en-US" sz="1600" b="1" i="1" smtClean="0">
                                  <a:latin typeface="Cambria Math" panose="02040503050406030204" pitchFamily="18" charset="0"/>
                                  <a:ea typeface="Cambria Math" panose="02040503050406030204" pitchFamily="18" charset="0"/>
                                </a:rPr>
                              </m:ctrlPr>
                            </m:sSubPr>
                            <m:e>
                              <m:r>
                                <a:rPr lang="en-US" sz="1600" b="1" i="1" smtClean="0">
                                  <a:latin typeface="Cambria Math" panose="02040503050406030204" pitchFamily="18" charset="0"/>
                                  <a:ea typeface="Cambria Math" panose="02040503050406030204" pitchFamily="18" charset="0"/>
                                </a:rPr>
                                <m:t>𝑻</m:t>
                              </m:r>
                            </m:e>
                            <m:sub>
                              <m:r>
                                <a:rPr lang="en-US" sz="1600" b="1" i="1" smtClean="0">
                                  <a:latin typeface="Cambria Math" panose="02040503050406030204" pitchFamily="18" charset="0"/>
                                  <a:ea typeface="Cambria Math" panose="02040503050406030204" pitchFamily="18" charset="0"/>
                                </a:rPr>
                                <m:t>𝑹</m:t>
                              </m:r>
                            </m:sub>
                          </m:sSub>
                        </m:e>
                        <m:sup>
                          <m:r>
                            <a:rPr lang="en-US" sz="1600" b="1" i="1" smtClean="0">
                              <a:latin typeface="Cambria Math" panose="02040503050406030204" pitchFamily="18" charset="0"/>
                              <a:ea typeface="Cambria Math" panose="02040503050406030204" pitchFamily="18" charset="0"/>
                            </a:rPr>
                            <m:t>𝟑</m:t>
                          </m:r>
                        </m:sup>
                      </m:sSup>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𝟗</m:t>
                      </m:r>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𝟑𝟖</m:t>
                      </m:r>
                      <m:r>
                        <a:rPr lang="en-US" sz="1600" b="1" i="1" smtClean="0">
                          <a:latin typeface="Cambria Math" panose="02040503050406030204" pitchFamily="18" charset="0"/>
                          <a:ea typeface="Cambria Math" panose="02040503050406030204" pitchFamily="18" charset="0"/>
                        </a:rPr>
                        <m:t>∙</m:t>
                      </m:r>
                      <m:sSup>
                        <m:sSupPr>
                          <m:ctrlPr>
                            <a:rPr lang="en-US" sz="1600" b="1" i="1" smtClean="0">
                              <a:latin typeface="Cambria Math" panose="02040503050406030204" pitchFamily="18" charset="0"/>
                              <a:ea typeface="Cambria Math" panose="02040503050406030204" pitchFamily="18" charset="0"/>
                            </a:rPr>
                          </m:ctrlPr>
                        </m:sSupPr>
                        <m:e>
                          <m:r>
                            <a:rPr lang="en-US" sz="1600" b="1" i="1" smtClean="0">
                              <a:latin typeface="Cambria Math" panose="02040503050406030204" pitchFamily="18" charset="0"/>
                              <a:ea typeface="Cambria Math" panose="02040503050406030204" pitchFamily="18" charset="0"/>
                            </a:rPr>
                            <m:t>𝟏𝟎</m:t>
                          </m:r>
                        </m:e>
                        <m:sup>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𝟔</m:t>
                          </m:r>
                        </m:sup>
                      </m:sSup>
                      <m:r>
                        <a:rPr lang="en-US" sz="1600" b="1" i="1" smtClean="0">
                          <a:latin typeface="Cambria Math" panose="02040503050406030204" pitchFamily="18" charset="0"/>
                          <a:ea typeface="Cambria Math" panose="02040503050406030204" pitchFamily="18" charset="0"/>
                        </a:rPr>
                        <m:t>∙</m:t>
                      </m:r>
                      <m:sSup>
                        <m:sSupPr>
                          <m:ctrlPr>
                            <a:rPr lang="en-US" sz="1600" b="1" i="1" smtClean="0">
                              <a:latin typeface="Cambria Math" panose="02040503050406030204" pitchFamily="18" charset="0"/>
                              <a:ea typeface="Cambria Math" panose="02040503050406030204" pitchFamily="18" charset="0"/>
                            </a:rPr>
                          </m:ctrlPr>
                        </m:sSupPr>
                        <m:e>
                          <m:sSub>
                            <m:sSubPr>
                              <m:ctrlPr>
                                <a:rPr lang="en-US" sz="1600" b="1" i="1" smtClean="0">
                                  <a:latin typeface="Cambria Math" panose="02040503050406030204" pitchFamily="18" charset="0"/>
                                  <a:ea typeface="Cambria Math" panose="02040503050406030204" pitchFamily="18" charset="0"/>
                                </a:rPr>
                              </m:ctrlPr>
                            </m:sSubPr>
                            <m:e>
                              <m:r>
                                <a:rPr lang="en-US" sz="1600" b="1" i="1" smtClean="0">
                                  <a:latin typeface="Cambria Math" panose="02040503050406030204" pitchFamily="18" charset="0"/>
                                  <a:ea typeface="Cambria Math" panose="02040503050406030204" pitchFamily="18" charset="0"/>
                                </a:rPr>
                                <m:t>𝑻</m:t>
                              </m:r>
                            </m:e>
                            <m:sub>
                              <m:r>
                                <a:rPr lang="en-US" sz="1600" b="1" i="1" smtClean="0">
                                  <a:latin typeface="Cambria Math" panose="02040503050406030204" pitchFamily="18" charset="0"/>
                                  <a:ea typeface="Cambria Math" panose="02040503050406030204" pitchFamily="18" charset="0"/>
                                </a:rPr>
                                <m:t>𝑹</m:t>
                              </m:r>
                            </m:sub>
                          </m:sSub>
                        </m:e>
                        <m:sup>
                          <m:r>
                            <a:rPr lang="en-US" sz="1600" b="1" i="1" smtClean="0">
                              <a:latin typeface="Cambria Math" panose="02040503050406030204" pitchFamily="18" charset="0"/>
                              <a:ea typeface="Cambria Math" panose="02040503050406030204" pitchFamily="18" charset="0"/>
                            </a:rPr>
                            <m:t>𝟐</m:t>
                          </m:r>
                        </m:sup>
                      </m:sSup>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𝟑</m:t>
                      </m:r>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𝟕</m:t>
                      </m:r>
                      <m:r>
                        <a:rPr lang="en-US" sz="1600" b="1" i="1" smtClean="0">
                          <a:latin typeface="Cambria Math" panose="02040503050406030204" pitchFamily="18" charset="0"/>
                          <a:ea typeface="Cambria Math" panose="02040503050406030204" pitchFamily="18" charset="0"/>
                        </a:rPr>
                        <m:t>∙</m:t>
                      </m:r>
                      <m:sSub>
                        <m:sSubPr>
                          <m:ctrlPr>
                            <a:rPr lang="en-US" sz="1600" b="1" i="1" smtClean="0">
                              <a:latin typeface="Cambria Math" panose="02040503050406030204" pitchFamily="18" charset="0"/>
                              <a:ea typeface="Cambria Math" panose="02040503050406030204" pitchFamily="18" charset="0"/>
                            </a:rPr>
                          </m:ctrlPr>
                        </m:sSubPr>
                        <m:e>
                          <m:r>
                            <a:rPr lang="en-US" sz="1600" b="1" i="1" smtClean="0">
                              <a:latin typeface="Cambria Math" panose="02040503050406030204" pitchFamily="18" charset="0"/>
                              <a:ea typeface="Cambria Math" panose="02040503050406030204" pitchFamily="18" charset="0"/>
                            </a:rPr>
                            <m:t>𝑻</m:t>
                          </m:r>
                        </m:e>
                        <m:sub>
                          <m:r>
                            <a:rPr lang="en-US" sz="1600" b="1" i="1" smtClean="0">
                              <a:latin typeface="Cambria Math" panose="02040503050406030204" pitchFamily="18" charset="0"/>
                              <a:ea typeface="Cambria Math" panose="02040503050406030204" pitchFamily="18" charset="0"/>
                            </a:rPr>
                            <m:t>𝑹</m:t>
                          </m:r>
                        </m:sub>
                      </m:sSub>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𝟓𝟏𝟒𝟑𝟐𝟓</m:t>
                      </m:r>
                    </m:oMath>
                  </m:oMathPara>
                </a14:m>
                <a:endParaRPr lang="en-US" sz="1600" b="1" dirty="0"/>
              </a:p>
            </p:txBody>
          </p:sp>
        </mc:Choice>
        <mc:Fallback xmlns="">
          <p:sp>
            <p:nvSpPr>
              <p:cNvPr id="8" name="TextBox 7">
                <a:extLst>
                  <a:ext uri="{FF2B5EF4-FFF2-40B4-BE49-F238E27FC236}">
                    <a16:creationId xmlns:a16="http://schemas.microsoft.com/office/drawing/2014/main" id="{09F3CB47-50F4-A947-B02D-D2A4D4D3D104}"/>
                  </a:ext>
                </a:extLst>
              </p:cNvPr>
              <p:cNvSpPr txBox="1">
                <a:spLocks noRot="1" noChangeAspect="1" noMove="1" noResize="1" noEditPoints="1" noAdjustHandles="1" noChangeArrowheads="1" noChangeShapeType="1" noTextEdit="1"/>
              </p:cNvSpPr>
              <p:nvPr/>
            </p:nvSpPr>
            <p:spPr>
              <a:xfrm>
                <a:off x="3113869" y="5995371"/>
                <a:ext cx="5964261" cy="267317"/>
              </a:xfrm>
              <a:prstGeom prst="rect">
                <a:avLst/>
              </a:prstGeom>
              <a:blipFill>
                <a:blip r:embed="rId2"/>
                <a:stretch>
                  <a:fillRect l="-212" r="-212" b="-13636"/>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6EB24B7F-2D65-4047-9BD6-5565753C3F89}"/>
              </a:ext>
            </a:extLst>
          </p:cNvPr>
          <p:cNvSpPr txBox="1"/>
          <p:nvPr/>
        </p:nvSpPr>
        <p:spPr>
          <a:xfrm>
            <a:off x="5537946" y="1658302"/>
            <a:ext cx="1116106" cy="369332"/>
          </a:xfrm>
          <a:prstGeom prst="rect">
            <a:avLst/>
          </a:prstGeom>
          <a:noFill/>
        </p:spPr>
        <p:txBody>
          <a:bodyPr wrap="square" rtlCol="0">
            <a:spAutoFit/>
          </a:bodyPr>
          <a:lstStyle/>
          <a:p>
            <a:r>
              <a:rPr lang="en-US" b="1" dirty="0">
                <a:solidFill>
                  <a:srgbClr val="FF0000"/>
                </a:solidFill>
              </a:rPr>
              <a:t>Model 2</a:t>
            </a:r>
          </a:p>
        </p:txBody>
      </p:sp>
    </p:spTree>
    <p:extLst>
      <p:ext uri="{BB962C8B-B14F-4D97-AF65-F5344CB8AC3E}">
        <p14:creationId xmlns:p14="http://schemas.microsoft.com/office/powerpoint/2010/main" val="3377655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92AC2-88A4-E743-8079-7D5D5BFFEBAF}"/>
              </a:ext>
            </a:extLst>
          </p:cNvPr>
          <p:cNvSpPr>
            <a:spLocks noGrp="1"/>
          </p:cNvSpPr>
          <p:nvPr>
            <p:ph type="title"/>
          </p:nvPr>
        </p:nvSpPr>
        <p:spPr>
          <a:xfrm>
            <a:off x="1790700" y="737479"/>
            <a:ext cx="8610600" cy="1293028"/>
          </a:xfrm>
        </p:spPr>
        <p:txBody>
          <a:bodyPr/>
          <a:lstStyle/>
          <a:p>
            <a:pPr algn="ctr"/>
            <a:r>
              <a:rPr lang="en-US" dirty="0"/>
              <a:t>Deer Death Simulation</a:t>
            </a:r>
          </a:p>
        </p:txBody>
      </p:sp>
      <p:sp>
        <p:nvSpPr>
          <p:cNvPr id="4" name="TextBox 3">
            <a:extLst>
              <a:ext uri="{FF2B5EF4-FFF2-40B4-BE49-F238E27FC236}">
                <a16:creationId xmlns:a16="http://schemas.microsoft.com/office/drawing/2014/main" id="{9A49644E-E9D1-104B-93F2-72BE0F64D47A}"/>
              </a:ext>
            </a:extLst>
          </p:cNvPr>
          <p:cNvSpPr txBox="1"/>
          <p:nvPr/>
        </p:nvSpPr>
        <p:spPr>
          <a:xfrm>
            <a:off x="1553731" y="2030507"/>
            <a:ext cx="9084538" cy="646331"/>
          </a:xfrm>
          <a:prstGeom prst="rect">
            <a:avLst/>
          </a:prstGeom>
          <a:noFill/>
        </p:spPr>
        <p:txBody>
          <a:bodyPr wrap="none" rtlCol="0">
            <a:spAutoFit/>
          </a:bodyPr>
          <a:lstStyle/>
          <a:p>
            <a:r>
              <a:rPr lang="en-US" dirty="0"/>
              <a:t>The below figures show the frequency distributions for the deer death simulation</a:t>
            </a:r>
          </a:p>
          <a:p>
            <a:r>
              <a:rPr lang="en-US" dirty="0"/>
              <a:t>of this model.</a:t>
            </a:r>
          </a:p>
        </p:txBody>
      </p:sp>
      <p:graphicFrame>
        <p:nvGraphicFramePr>
          <p:cNvPr id="7" name="Chart 6">
            <a:extLst>
              <a:ext uri="{FF2B5EF4-FFF2-40B4-BE49-F238E27FC236}">
                <a16:creationId xmlns:a16="http://schemas.microsoft.com/office/drawing/2014/main" id="{8A5F5D2D-E7AC-2F43-B8F2-B12799EAB5E9}"/>
              </a:ext>
            </a:extLst>
          </p:cNvPr>
          <p:cNvGraphicFramePr>
            <a:graphicFrameLocks/>
          </p:cNvGraphicFramePr>
          <p:nvPr>
            <p:extLst>
              <p:ext uri="{D42A27DB-BD31-4B8C-83A1-F6EECF244321}">
                <p14:modId xmlns:p14="http://schemas.microsoft.com/office/powerpoint/2010/main" val="1381537557"/>
              </p:ext>
            </p:extLst>
          </p:nvPr>
        </p:nvGraphicFramePr>
        <p:xfrm>
          <a:off x="5829300" y="2676838"/>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F6C65610-E15B-404D-A5F5-5D2C80AC18BE}"/>
              </a:ext>
            </a:extLst>
          </p:cNvPr>
          <p:cNvGraphicFramePr>
            <a:graphicFrameLocks/>
          </p:cNvGraphicFramePr>
          <p:nvPr>
            <p:extLst>
              <p:ext uri="{D42A27DB-BD31-4B8C-83A1-F6EECF244321}">
                <p14:modId xmlns:p14="http://schemas.microsoft.com/office/powerpoint/2010/main" val="2152863669"/>
              </p:ext>
            </p:extLst>
          </p:nvPr>
        </p:nvGraphicFramePr>
        <p:xfrm>
          <a:off x="1257300" y="2676838"/>
          <a:ext cx="4572000" cy="274320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4D481012-4A3A-7940-B409-913AB7640E5A}"/>
                  </a:ext>
                </a:extLst>
              </p:cNvPr>
              <p:cNvSpPr txBox="1"/>
              <p:nvPr/>
            </p:nvSpPr>
            <p:spPr>
              <a:xfrm>
                <a:off x="6664037" y="5420038"/>
                <a:ext cx="2902526" cy="923330"/>
              </a:xfrm>
              <a:prstGeom prst="rect">
                <a:avLst/>
              </a:prstGeom>
              <a:noFill/>
            </p:spPr>
            <p:txBody>
              <a:bodyPr wrap="none" rtlCol="0">
                <a:spAutoFit/>
              </a:bodyPr>
              <a:lstStyle/>
              <a:p>
                <a:pPr/>
                <a:r>
                  <a:rPr lang="en-US" b="0" dirty="0"/>
                  <a:t>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𝐹𝑎𝑤𝑛𝑠</m:t>
                    </m:r>
                    <m:r>
                      <a:rPr lang="en-US" b="0" i="1" smtClean="0">
                        <a:latin typeface="Cambria Math" panose="02040503050406030204" pitchFamily="18" charset="0"/>
                        <a:ea typeface="Cambria Math" panose="02040503050406030204" pitchFamily="18" charset="0"/>
                      </a:rPr>
                      <m:t>&lt;0.0178</m:t>
                    </m:r>
                  </m:oMath>
                </a14:m>
                <a:endParaRPr lang="en-US" b="0" dirty="0">
                  <a:ea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0.0178</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𝐷𝑜𝑒𝑠</m:t>
                      </m:r>
                      <m:r>
                        <a:rPr lang="en-US" b="0" i="1" smtClean="0">
                          <a:latin typeface="Cambria Math" panose="02040503050406030204" pitchFamily="18" charset="0"/>
                          <a:ea typeface="Cambria Math" panose="02040503050406030204" pitchFamily="18" charset="0"/>
                        </a:rPr>
                        <m:t>&lt;0.2544</m:t>
                      </m:r>
                    </m:oMath>
                  </m:oMathPara>
                </a14:m>
                <a:endParaRPr lang="en-US" b="0" dirty="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0.2544</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𝐵𝑢𝑐𝑘𝑠</m:t>
                      </m:r>
                      <m:r>
                        <a:rPr lang="en-US" b="0" i="1" smtClean="0">
                          <a:latin typeface="Cambria Math" panose="02040503050406030204" pitchFamily="18" charset="0"/>
                          <a:ea typeface="Cambria Math" panose="02040503050406030204" pitchFamily="18" charset="0"/>
                        </a:rPr>
                        <m:t>&lt;1.0000</m:t>
                      </m:r>
                    </m:oMath>
                  </m:oMathPara>
                </a14:m>
                <a:endParaRPr lang="en-US" dirty="0"/>
              </a:p>
            </p:txBody>
          </p:sp>
        </mc:Choice>
        <mc:Fallback>
          <p:sp>
            <p:nvSpPr>
              <p:cNvPr id="9" name="TextBox 8">
                <a:extLst>
                  <a:ext uri="{FF2B5EF4-FFF2-40B4-BE49-F238E27FC236}">
                    <a16:creationId xmlns:a16="http://schemas.microsoft.com/office/drawing/2014/main" id="{4D481012-4A3A-7940-B409-913AB7640E5A}"/>
                  </a:ext>
                </a:extLst>
              </p:cNvPr>
              <p:cNvSpPr txBox="1">
                <a:spLocks noRot="1" noChangeAspect="1" noMove="1" noResize="1" noEditPoints="1" noAdjustHandles="1" noChangeArrowheads="1" noChangeShapeType="1" noTextEdit="1"/>
              </p:cNvSpPr>
              <p:nvPr/>
            </p:nvSpPr>
            <p:spPr>
              <a:xfrm>
                <a:off x="6664037" y="5420038"/>
                <a:ext cx="2902526" cy="92333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04CA34D-CB91-2E41-BD83-DA3BB74C172D}"/>
                  </a:ext>
                </a:extLst>
              </p:cNvPr>
              <p:cNvSpPr txBox="1"/>
              <p:nvPr/>
            </p:nvSpPr>
            <p:spPr>
              <a:xfrm>
                <a:off x="2617438" y="5420038"/>
                <a:ext cx="1851725" cy="120032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𝐹𝑎𝑤𝑛𝑠</m:t>
                      </m:r>
                      <m:r>
                        <a:rPr lang="en-US" b="0" i="1" smtClean="0">
                          <a:latin typeface="Cambria Math" panose="02040503050406030204" pitchFamily="18" charset="0"/>
                        </a:rPr>
                        <m:t>≈1.7%</m:t>
                      </m:r>
                    </m:oMath>
                  </m:oMathPara>
                </a14:m>
                <a:endParaRPr lang="en-US" b="0"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𝐷𝑜𝑒𝑠</m:t>
                      </m:r>
                      <m:r>
                        <a:rPr lang="en-US" b="0" i="1" smtClean="0">
                          <a:latin typeface="Cambria Math" panose="02040503050406030204" pitchFamily="18" charset="0"/>
                        </a:rPr>
                        <m:t>≈23.7%</m:t>
                      </m:r>
                    </m:oMath>
                  </m:oMathPara>
                </a14:m>
                <a:endParaRPr lang="en-US" b="0"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𝐵𝑢𝑐𝑘𝑠</m:t>
                      </m:r>
                      <m:r>
                        <a:rPr lang="en-US" b="0" i="1" smtClean="0">
                          <a:latin typeface="Cambria Math" panose="02040503050406030204" pitchFamily="18" charset="0"/>
                        </a:rPr>
                        <m:t>≈74.6%</m:t>
                      </m:r>
                    </m:oMath>
                  </m:oMathPara>
                </a14:m>
                <a:endParaRPr lang="en-US" b="0" dirty="0"/>
              </a:p>
              <a:p>
                <a:endParaRPr lang="en-US" dirty="0"/>
              </a:p>
            </p:txBody>
          </p:sp>
        </mc:Choice>
        <mc:Fallback>
          <p:sp>
            <p:nvSpPr>
              <p:cNvPr id="10" name="TextBox 9">
                <a:extLst>
                  <a:ext uri="{FF2B5EF4-FFF2-40B4-BE49-F238E27FC236}">
                    <a16:creationId xmlns:a16="http://schemas.microsoft.com/office/drawing/2014/main" id="{504CA34D-CB91-2E41-BD83-DA3BB74C172D}"/>
                  </a:ext>
                </a:extLst>
              </p:cNvPr>
              <p:cNvSpPr txBox="1">
                <a:spLocks noRot="1" noChangeAspect="1" noMove="1" noResize="1" noEditPoints="1" noAdjustHandles="1" noChangeArrowheads="1" noChangeShapeType="1" noTextEdit="1"/>
              </p:cNvSpPr>
              <p:nvPr/>
            </p:nvSpPr>
            <p:spPr>
              <a:xfrm>
                <a:off x="2617438" y="5420038"/>
                <a:ext cx="1851725" cy="1200329"/>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8117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9CBC-04B5-A846-8663-EA915FFFB398}"/>
              </a:ext>
            </a:extLst>
          </p:cNvPr>
          <p:cNvSpPr>
            <a:spLocks noGrp="1"/>
          </p:cNvSpPr>
          <p:nvPr>
            <p:ph type="title"/>
          </p:nvPr>
        </p:nvSpPr>
        <p:spPr>
          <a:xfrm>
            <a:off x="750792" y="764373"/>
            <a:ext cx="10578353" cy="1293028"/>
          </a:xfrm>
        </p:spPr>
        <p:txBody>
          <a:bodyPr/>
          <a:lstStyle/>
          <a:p>
            <a:pPr algn="ctr"/>
            <a:r>
              <a:rPr lang="en-US" dirty="0"/>
              <a:t>Model Selection/ Regression Analysis</a:t>
            </a:r>
          </a:p>
        </p:txBody>
      </p:sp>
      <p:sp>
        <p:nvSpPr>
          <p:cNvPr id="4" name="TextBox 3">
            <a:extLst>
              <a:ext uri="{FF2B5EF4-FFF2-40B4-BE49-F238E27FC236}">
                <a16:creationId xmlns:a16="http://schemas.microsoft.com/office/drawing/2014/main" id="{12E11247-FB4E-A14B-A6D3-EE660DF6F8D5}"/>
              </a:ext>
            </a:extLst>
          </p:cNvPr>
          <p:cNvSpPr txBox="1"/>
          <p:nvPr/>
        </p:nvSpPr>
        <p:spPr>
          <a:xfrm>
            <a:off x="750792" y="2057401"/>
            <a:ext cx="10578353" cy="923330"/>
          </a:xfrm>
          <a:prstGeom prst="rect">
            <a:avLst/>
          </a:prstGeom>
          <a:noFill/>
        </p:spPr>
        <p:txBody>
          <a:bodyPr wrap="square" rtlCol="0">
            <a:spAutoFit/>
          </a:bodyPr>
          <a:lstStyle/>
          <a:p>
            <a:r>
              <a:rPr lang="en-US" dirty="0"/>
              <a:t>The most accurate out the two models was model 1, or the total hunters dependent model. But because a single variable model isn’t very reliable for practical use, regression analysis was done on the table below.</a:t>
            </a:r>
          </a:p>
        </p:txBody>
      </p:sp>
      <p:graphicFrame>
        <p:nvGraphicFramePr>
          <p:cNvPr id="5" name="Table 4">
            <a:extLst>
              <a:ext uri="{FF2B5EF4-FFF2-40B4-BE49-F238E27FC236}">
                <a16:creationId xmlns:a16="http://schemas.microsoft.com/office/drawing/2014/main" id="{7D29DBF8-5D10-3844-ABA1-67E850A78C88}"/>
              </a:ext>
            </a:extLst>
          </p:cNvPr>
          <p:cNvGraphicFramePr>
            <a:graphicFrameLocks noGrp="1"/>
          </p:cNvGraphicFramePr>
          <p:nvPr>
            <p:extLst>
              <p:ext uri="{D42A27DB-BD31-4B8C-83A1-F6EECF244321}">
                <p14:modId xmlns:p14="http://schemas.microsoft.com/office/powerpoint/2010/main" val="4162331133"/>
              </p:ext>
            </p:extLst>
          </p:nvPr>
        </p:nvGraphicFramePr>
        <p:xfrm>
          <a:off x="3296768" y="3148723"/>
          <a:ext cx="5486400" cy="2743202"/>
        </p:xfrm>
        <a:graphic>
          <a:graphicData uri="http://schemas.openxmlformats.org/drawingml/2006/table">
            <a:tbl>
              <a:tblPr>
                <a:tableStyleId>{5C22544A-7EE6-4342-B048-85BDC9FD1C3A}</a:tableStyleId>
              </a:tblPr>
              <a:tblGrid>
                <a:gridCol w="1460876">
                  <a:extLst>
                    <a:ext uri="{9D8B030D-6E8A-4147-A177-3AD203B41FA5}">
                      <a16:colId xmlns:a16="http://schemas.microsoft.com/office/drawing/2014/main" val="1084266258"/>
                    </a:ext>
                  </a:extLst>
                </a:gridCol>
                <a:gridCol w="1356270">
                  <a:extLst>
                    <a:ext uri="{9D8B030D-6E8A-4147-A177-3AD203B41FA5}">
                      <a16:colId xmlns:a16="http://schemas.microsoft.com/office/drawing/2014/main" val="2149898609"/>
                    </a:ext>
                  </a:extLst>
                </a:gridCol>
                <a:gridCol w="1356270">
                  <a:extLst>
                    <a:ext uri="{9D8B030D-6E8A-4147-A177-3AD203B41FA5}">
                      <a16:colId xmlns:a16="http://schemas.microsoft.com/office/drawing/2014/main" val="3974512734"/>
                    </a:ext>
                  </a:extLst>
                </a:gridCol>
                <a:gridCol w="1312984">
                  <a:extLst>
                    <a:ext uri="{9D8B030D-6E8A-4147-A177-3AD203B41FA5}">
                      <a16:colId xmlns:a16="http://schemas.microsoft.com/office/drawing/2014/main" val="3955982952"/>
                    </a:ext>
                  </a:extLst>
                </a:gridCol>
              </a:tblGrid>
              <a:tr h="249382">
                <a:tc>
                  <a:txBody>
                    <a:bodyPr/>
                    <a:lstStyle/>
                    <a:p>
                      <a:pPr algn="ctr" fontAlgn="b"/>
                      <a:r>
                        <a:rPr lang="en-US" sz="1200" b="1" u="none" strike="noStrike" dirty="0">
                          <a:effectLst/>
                        </a:rPr>
                        <a:t>Year</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Actual Harvest</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Total Hunters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Total Rec Days</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8190614"/>
                  </a:ext>
                </a:extLst>
              </a:tr>
              <a:tr h="249382">
                <a:tc>
                  <a:txBody>
                    <a:bodyPr/>
                    <a:lstStyle/>
                    <a:p>
                      <a:pPr algn="ctr" fontAlgn="b"/>
                      <a:r>
                        <a:rPr lang="en-US" sz="1200" b="1" u="none" strike="noStrike" dirty="0">
                          <a:effectLst/>
                        </a:rPr>
                        <a:t>2004</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41743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91646</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270983</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2336527"/>
                  </a:ext>
                </a:extLst>
              </a:tr>
              <a:tr h="249382">
                <a:tc>
                  <a:txBody>
                    <a:bodyPr/>
                    <a:lstStyle/>
                    <a:p>
                      <a:pPr algn="ctr" fontAlgn="b"/>
                      <a:r>
                        <a:rPr lang="en-US" sz="1200" b="1" u="none" strike="noStrike" dirty="0">
                          <a:effectLst/>
                        </a:rPr>
                        <a:t>2005</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41665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91757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394339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4035115"/>
                  </a:ext>
                </a:extLst>
              </a:tr>
              <a:tr h="249382">
                <a:tc>
                  <a:txBody>
                    <a:bodyPr/>
                    <a:lstStyle/>
                    <a:p>
                      <a:pPr algn="ctr" fontAlgn="b"/>
                      <a:r>
                        <a:rPr lang="en-US" sz="1200" b="1" u="none" strike="noStrike" dirty="0">
                          <a:effectLst/>
                        </a:rPr>
                        <a:t>2006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45234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97286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440296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95759212"/>
                  </a:ext>
                </a:extLst>
              </a:tr>
              <a:tr h="249382">
                <a:tc>
                  <a:txBody>
                    <a:bodyPr/>
                    <a:lstStyle/>
                    <a:p>
                      <a:pPr algn="ctr" fontAlgn="b"/>
                      <a:r>
                        <a:rPr lang="en-US" sz="1200" b="1" u="none" strike="noStrike" dirty="0">
                          <a:effectLst/>
                        </a:rPr>
                        <a:t>2007</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45026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98283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435070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8432148"/>
                  </a:ext>
                </a:extLst>
              </a:tr>
              <a:tr h="249382">
                <a:tc>
                  <a:txBody>
                    <a:bodyPr/>
                    <a:lstStyle/>
                    <a:p>
                      <a:pPr algn="ctr" fontAlgn="b"/>
                      <a:r>
                        <a:rPr lang="en-US" sz="1200" b="1" u="none" strike="noStrike" dirty="0">
                          <a:effectLst/>
                        </a:rPr>
                        <a:t>2008</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35552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86245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395479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2525638"/>
                  </a:ext>
                </a:extLst>
              </a:tr>
              <a:tr h="249382">
                <a:tc>
                  <a:txBody>
                    <a:bodyPr/>
                    <a:lstStyle/>
                    <a:p>
                      <a:pPr algn="ctr" fontAlgn="b"/>
                      <a:r>
                        <a:rPr lang="en-US" sz="1200" b="1" u="none" strike="noStrike" dirty="0">
                          <a:effectLst/>
                        </a:rPr>
                        <a:t>2009</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33922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78536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364189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40209176"/>
                  </a:ext>
                </a:extLst>
              </a:tr>
              <a:tr h="249382">
                <a:tc>
                  <a:txBody>
                    <a:bodyPr/>
                    <a:lstStyle/>
                    <a:p>
                      <a:pPr algn="ctr" fontAlgn="b"/>
                      <a:r>
                        <a:rPr lang="en-US" sz="1200" b="1" u="none" strike="noStrike" dirty="0">
                          <a:effectLst/>
                        </a:rPr>
                        <a:t>2010</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34768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78603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360048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3120752"/>
                  </a:ext>
                </a:extLst>
              </a:tr>
              <a:tr h="249382">
                <a:tc>
                  <a:txBody>
                    <a:bodyPr/>
                    <a:lstStyle/>
                    <a:p>
                      <a:pPr algn="ctr" fontAlgn="b"/>
                      <a:r>
                        <a:rPr lang="en-US" sz="1200" b="1" u="none" strike="noStrike">
                          <a:effectLst/>
                        </a:rPr>
                        <a:t>2011</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33217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76445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338983</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5164719"/>
                  </a:ext>
                </a:extLst>
              </a:tr>
              <a:tr h="249382">
                <a:tc>
                  <a:txBody>
                    <a:bodyPr/>
                    <a:lstStyle/>
                    <a:p>
                      <a:pPr algn="ctr" fontAlgn="b"/>
                      <a:r>
                        <a:rPr lang="en-US" sz="1200" b="1" u="none" strike="noStrike" dirty="0">
                          <a:effectLst/>
                        </a:rPr>
                        <a:t>2012</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33086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73705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332573</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52608512"/>
                  </a:ext>
                </a:extLst>
              </a:tr>
              <a:tr h="249382">
                <a:tc>
                  <a:txBody>
                    <a:bodyPr/>
                    <a:lstStyle/>
                    <a:p>
                      <a:pPr algn="ctr" fontAlgn="b"/>
                      <a:r>
                        <a:rPr lang="en-US" sz="1200" b="1" u="none" strike="noStrike" dirty="0">
                          <a:effectLst/>
                        </a:rPr>
                        <a:t>2013</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32941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74233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338132</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38671264"/>
                  </a:ext>
                </a:extLst>
              </a:tr>
            </a:tbl>
          </a:graphicData>
        </a:graphic>
      </p:graphicFrame>
      <p:sp>
        <p:nvSpPr>
          <p:cNvPr id="6" name="TextBox 5">
            <a:extLst>
              <a:ext uri="{FF2B5EF4-FFF2-40B4-BE49-F238E27FC236}">
                <a16:creationId xmlns:a16="http://schemas.microsoft.com/office/drawing/2014/main" id="{81CE907D-6A7B-6846-B466-47E3C2929EF1}"/>
              </a:ext>
            </a:extLst>
          </p:cNvPr>
          <p:cNvSpPr txBox="1"/>
          <p:nvPr/>
        </p:nvSpPr>
        <p:spPr>
          <a:xfrm>
            <a:off x="3693456" y="5891925"/>
            <a:ext cx="4693023" cy="369332"/>
          </a:xfrm>
          <a:prstGeom prst="rect">
            <a:avLst/>
          </a:prstGeom>
          <a:noFill/>
        </p:spPr>
        <p:txBody>
          <a:bodyPr wrap="square" rtlCol="0">
            <a:spAutoFit/>
          </a:bodyPr>
          <a:lstStyle/>
          <a:p>
            <a:pPr algn="ctr"/>
            <a:r>
              <a:rPr lang="en-US" b="1" dirty="0"/>
              <a:t>Table 4:</a:t>
            </a:r>
            <a:r>
              <a:rPr lang="en-US" dirty="0"/>
              <a:t> Data for Regression Analysis</a:t>
            </a:r>
          </a:p>
        </p:txBody>
      </p:sp>
    </p:spTree>
    <p:extLst>
      <p:ext uri="{BB962C8B-B14F-4D97-AF65-F5344CB8AC3E}">
        <p14:creationId xmlns:p14="http://schemas.microsoft.com/office/powerpoint/2010/main" val="1687161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AB812-67BE-E746-A285-0012105CEC3C}"/>
              </a:ext>
            </a:extLst>
          </p:cNvPr>
          <p:cNvSpPr>
            <a:spLocks noGrp="1"/>
          </p:cNvSpPr>
          <p:nvPr>
            <p:ph type="title"/>
          </p:nvPr>
        </p:nvSpPr>
        <p:spPr>
          <a:xfrm>
            <a:off x="1491503" y="710585"/>
            <a:ext cx="9208994" cy="1293028"/>
          </a:xfrm>
        </p:spPr>
        <p:txBody>
          <a:bodyPr/>
          <a:lstStyle/>
          <a:p>
            <a:pPr algn="ctr"/>
            <a:r>
              <a:rPr lang="en-US" dirty="0"/>
              <a:t>Regression Analysis Continued</a:t>
            </a:r>
          </a:p>
        </p:txBody>
      </p:sp>
      <p:sp>
        <p:nvSpPr>
          <p:cNvPr id="5" name="TextBox 4">
            <a:extLst>
              <a:ext uri="{FF2B5EF4-FFF2-40B4-BE49-F238E27FC236}">
                <a16:creationId xmlns:a16="http://schemas.microsoft.com/office/drawing/2014/main" id="{39F26727-C02A-2B42-AAB3-5365830889FE}"/>
              </a:ext>
            </a:extLst>
          </p:cNvPr>
          <p:cNvSpPr txBox="1"/>
          <p:nvPr/>
        </p:nvSpPr>
        <p:spPr>
          <a:xfrm>
            <a:off x="1893792" y="1919912"/>
            <a:ext cx="8404411" cy="646331"/>
          </a:xfrm>
          <a:prstGeom prst="rect">
            <a:avLst/>
          </a:prstGeom>
          <a:noFill/>
        </p:spPr>
        <p:txBody>
          <a:bodyPr wrap="square" rtlCol="0">
            <a:spAutoFit/>
          </a:bodyPr>
          <a:lstStyle/>
          <a:p>
            <a:r>
              <a:rPr lang="en-US" dirty="0"/>
              <a:t>Excel did its thing, and then I created an equation for this two variable model with the coefficients that the regression analysis gave.</a:t>
            </a:r>
          </a:p>
        </p:txBody>
      </p:sp>
      <mc:AlternateContent xmlns:mc="http://schemas.openxmlformats.org/markup-compatibility/2006" xmlns:a14="http://schemas.microsoft.com/office/drawing/2010/main">
        <mc:Choice Requires="a14">
          <p:sp>
            <p:nvSpPr>
              <p:cNvPr id="6" name="TextBox 1">
                <a:extLst>
                  <a:ext uri="{FF2B5EF4-FFF2-40B4-BE49-F238E27FC236}">
                    <a16:creationId xmlns:a16="http://schemas.microsoft.com/office/drawing/2014/main" id="{72FCB71B-48F7-AB4A-88A6-9496F575C367}"/>
                  </a:ext>
                </a:extLst>
              </p:cNvPr>
              <p:cNvSpPr txBox="1"/>
              <p:nvPr/>
            </p:nvSpPr>
            <p:spPr>
              <a:xfrm>
                <a:off x="4366358" y="2643375"/>
                <a:ext cx="3459280" cy="246221"/>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𝑻</m:t>
                          </m:r>
                        </m:e>
                        <m:sub>
                          <m:r>
                            <a:rPr lang="en-US" sz="1600" b="1" i="1">
                              <a:latin typeface="Cambria Math" panose="02040503050406030204" pitchFamily="18" charset="0"/>
                            </a:rPr>
                            <m:t>𝑯</m:t>
                          </m:r>
                        </m:sub>
                      </m:sSub>
                      <m:r>
                        <a:rPr lang="en-US" sz="1600" b="1" i="1">
                          <a:latin typeface="Cambria Math" panose="02040503050406030204" pitchFamily="18" charset="0"/>
                        </a:rPr>
                        <m:t>=</m:t>
                      </m:r>
                      <m:r>
                        <a:rPr lang="en-US" sz="1600" b="1" i="1">
                          <a:latin typeface="Cambria Math" panose="02040503050406030204" pitchFamily="18" charset="0"/>
                        </a:rPr>
                        <m:t>𝟎</m:t>
                      </m:r>
                      <m:r>
                        <a:rPr lang="en-US" sz="1600" b="1" i="1">
                          <a:latin typeface="Cambria Math" panose="02040503050406030204" pitchFamily="18" charset="0"/>
                        </a:rPr>
                        <m:t>.</m:t>
                      </m:r>
                      <m:r>
                        <a:rPr lang="en-US" sz="1600" b="1" i="1">
                          <a:latin typeface="Cambria Math" panose="02040503050406030204" pitchFamily="18" charset="0"/>
                        </a:rPr>
                        <m:t>𝟓𝟑𝟓</m:t>
                      </m:r>
                      <m:r>
                        <a:rPr lang="en-US" sz="1600" b="1" i="1">
                          <a:latin typeface="Cambria Math" panose="02040503050406030204" pitchFamily="18" charset="0"/>
                          <a:ea typeface="Cambria Math" panose="02040503050406030204" pitchFamily="18" charset="0"/>
                        </a:rPr>
                        <m:t>∙</m:t>
                      </m:r>
                      <m:sSub>
                        <m:sSubPr>
                          <m:ctrlPr>
                            <a:rPr lang="en-US" sz="1600" b="1" i="1">
                              <a:latin typeface="Cambria Math" panose="02040503050406030204" pitchFamily="18" charset="0"/>
                              <a:ea typeface="Cambria Math" panose="02040503050406030204" pitchFamily="18" charset="0"/>
                            </a:rPr>
                          </m:ctrlPr>
                        </m:sSubPr>
                        <m:e>
                          <m:r>
                            <a:rPr lang="en-US" sz="1600" b="1" i="0">
                              <a:latin typeface="Cambria Math" panose="02040503050406030204" pitchFamily="18" charset="0"/>
                              <a:ea typeface="Cambria Math" panose="02040503050406030204" pitchFamily="18" charset="0"/>
                            </a:rPr>
                            <m:t>𝐓</m:t>
                          </m:r>
                        </m:e>
                        <m:sub>
                          <m:r>
                            <a:rPr lang="en-US" sz="1600" b="1" i="0">
                              <a:latin typeface="Cambria Math" panose="02040503050406030204" pitchFamily="18" charset="0"/>
                              <a:ea typeface="Cambria Math" panose="02040503050406030204" pitchFamily="18" charset="0"/>
                            </a:rPr>
                            <m:t>𝐡</m:t>
                          </m:r>
                        </m:sub>
                      </m:sSub>
                      <m:r>
                        <a:rPr lang="en-US" sz="1600" b="1" i="0">
                          <a:latin typeface="Cambria Math" panose="02040503050406030204" pitchFamily="18" charset="0"/>
                          <a:ea typeface="Cambria Math" panose="02040503050406030204" pitchFamily="18" charset="0"/>
                        </a:rPr>
                        <m:t>−</m:t>
                      </m:r>
                      <m:r>
                        <a:rPr lang="en-US" sz="1600" b="1" i="0">
                          <a:latin typeface="Cambria Math" panose="02040503050406030204" pitchFamily="18" charset="0"/>
                          <a:ea typeface="Cambria Math" panose="02040503050406030204" pitchFamily="18" charset="0"/>
                        </a:rPr>
                        <m:t>𝟎</m:t>
                      </m:r>
                      <m:r>
                        <a:rPr lang="en-US" sz="1600" b="1" i="0">
                          <a:latin typeface="Cambria Math" panose="02040503050406030204" pitchFamily="18" charset="0"/>
                          <a:ea typeface="Cambria Math" panose="02040503050406030204" pitchFamily="18" charset="0"/>
                        </a:rPr>
                        <m:t>.</m:t>
                      </m:r>
                      <m:r>
                        <a:rPr lang="en-US" sz="1600" b="1" i="0">
                          <a:latin typeface="Cambria Math" panose="02040503050406030204" pitchFamily="18" charset="0"/>
                          <a:ea typeface="Cambria Math" panose="02040503050406030204" pitchFamily="18" charset="0"/>
                        </a:rPr>
                        <m:t>𝟎𝟎𝟓</m:t>
                      </m:r>
                      <m:r>
                        <a:rPr lang="en-US" sz="1600" b="1" i="1">
                          <a:latin typeface="Cambria Math" panose="02040503050406030204" pitchFamily="18" charset="0"/>
                          <a:ea typeface="Cambria Math" panose="02040503050406030204" pitchFamily="18" charset="0"/>
                        </a:rPr>
                        <m:t>∙</m:t>
                      </m:r>
                      <m:sSub>
                        <m:sSubPr>
                          <m:ctrlPr>
                            <a:rPr lang="en-US" sz="1600" b="1" i="1">
                              <a:latin typeface="Cambria Math" panose="02040503050406030204" pitchFamily="18" charset="0"/>
                              <a:ea typeface="Cambria Math" panose="02040503050406030204" pitchFamily="18" charset="0"/>
                            </a:rPr>
                          </m:ctrlPr>
                        </m:sSubPr>
                        <m:e>
                          <m:r>
                            <a:rPr lang="en-US" sz="1600" b="1" i="1">
                              <a:latin typeface="Cambria Math" panose="02040503050406030204" pitchFamily="18" charset="0"/>
                              <a:ea typeface="Cambria Math" panose="02040503050406030204" pitchFamily="18" charset="0"/>
                            </a:rPr>
                            <m:t>𝑻</m:t>
                          </m:r>
                        </m:e>
                        <m:sub>
                          <m:r>
                            <a:rPr lang="en-US" sz="1600" b="1" i="1">
                              <a:latin typeface="Cambria Math" panose="02040503050406030204" pitchFamily="18" charset="0"/>
                              <a:ea typeface="Cambria Math" panose="02040503050406030204" pitchFamily="18" charset="0"/>
                            </a:rPr>
                            <m:t>𝑹</m:t>
                          </m:r>
                        </m:sub>
                      </m:sSub>
                      <m:r>
                        <a:rPr lang="en-US" sz="1600" b="1" i="1">
                          <a:latin typeface="Cambria Math" panose="02040503050406030204" pitchFamily="18" charset="0"/>
                          <a:ea typeface="Cambria Math" panose="02040503050406030204" pitchFamily="18" charset="0"/>
                        </a:rPr>
                        <m:t>−</m:t>
                      </m:r>
                      <m:r>
                        <a:rPr lang="en-US" sz="1600" b="1" i="1">
                          <a:latin typeface="Cambria Math" panose="02040503050406030204" pitchFamily="18" charset="0"/>
                          <a:ea typeface="Cambria Math" panose="02040503050406030204" pitchFamily="18" charset="0"/>
                        </a:rPr>
                        <m:t>𝟓𝟖𝟐𝟎</m:t>
                      </m:r>
                    </m:oMath>
                  </m:oMathPara>
                </a14:m>
                <a:endParaRPr lang="en-US" sz="1600" b="1" dirty="0"/>
              </a:p>
            </p:txBody>
          </p:sp>
        </mc:Choice>
        <mc:Fallback xmlns="">
          <p:sp>
            <p:nvSpPr>
              <p:cNvPr id="6" name="TextBox 1">
                <a:extLst>
                  <a:ext uri="{FF2B5EF4-FFF2-40B4-BE49-F238E27FC236}">
                    <a16:creationId xmlns:a16="http://schemas.microsoft.com/office/drawing/2014/main" id="{72FCB71B-48F7-AB4A-88A6-9496F575C367}"/>
                  </a:ext>
                </a:extLst>
              </p:cNvPr>
              <p:cNvSpPr txBox="1">
                <a:spLocks noRot="1" noChangeAspect="1" noMove="1" noResize="1" noEditPoints="1" noAdjustHandles="1" noChangeArrowheads="1" noChangeShapeType="1" noTextEdit="1"/>
              </p:cNvSpPr>
              <p:nvPr/>
            </p:nvSpPr>
            <p:spPr>
              <a:xfrm>
                <a:off x="4366358" y="2643375"/>
                <a:ext cx="3459280" cy="246221"/>
              </a:xfrm>
              <a:prstGeom prst="rect">
                <a:avLst/>
              </a:prstGeom>
              <a:blipFill>
                <a:blip r:embed="rId2"/>
                <a:stretch>
                  <a:fillRect l="-733" r="-733"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7545DBC-479A-544D-9DFD-60E88EA2B54B}"/>
                  </a:ext>
                </a:extLst>
              </p:cNvPr>
              <p:cNvSpPr txBox="1"/>
              <p:nvPr/>
            </p:nvSpPr>
            <p:spPr>
              <a:xfrm>
                <a:off x="5275550" y="3037452"/>
                <a:ext cx="164089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=0.950</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𝐴𝑑𝑗</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=0.936</m:t>
                      </m:r>
                    </m:oMath>
                  </m:oMathPara>
                </a14:m>
                <a:endParaRPr lang="en-US" dirty="0"/>
              </a:p>
            </p:txBody>
          </p:sp>
        </mc:Choice>
        <mc:Fallback xmlns="">
          <p:sp>
            <p:nvSpPr>
              <p:cNvPr id="7" name="TextBox 6">
                <a:extLst>
                  <a:ext uri="{FF2B5EF4-FFF2-40B4-BE49-F238E27FC236}">
                    <a16:creationId xmlns:a16="http://schemas.microsoft.com/office/drawing/2014/main" id="{A7545DBC-479A-544D-9DFD-60E88EA2B54B}"/>
                  </a:ext>
                </a:extLst>
              </p:cNvPr>
              <p:cNvSpPr txBox="1">
                <a:spLocks noRot="1" noChangeAspect="1" noMove="1" noResize="1" noEditPoints="1" noAdjustHandles="1" noChangeArrowheads="1" noChangeShapeType="1" noTextEdit="1"/>
              </p:cNvSpPr>
              <p:nvPr/>
            </p:nvSpPr>
            <p:spPr>
              <a:xfrm>
                <a:off x="5275550" y="3037452"/>
                <a:ext cx="1640898" cy="553998"/>
              </a:xfrm>
              <a:prstGeom prst="rect">
                <a:avLst/>
              </a:prstGeom>
              <a:blipFill>
                <a:blip r:embed="rId3"/>
                <a:stretch>
                  <a:fillRect l="-3817" r="-1527" b="-15556"/>
                </a:stretch>
              </a:blipFill>
            </p:spPr>
            <p:txBody>
              <a:bodyPr/>
              <a:lstStyle/>
              <a:p>
                <a:r>
                  <a:rPr lang="en-US">
                    <a:noFill/>
                  </a:rPr>
                  <a:t> </a:t>
                </a:r>
              </a:p>
            </p:txBody>
          </p:sp>
        </mc:Fallback>
      </mc:AlternateContent>
      <p:graphicFrame>
        <p:nvGraphicFramePr>
          <p:cNvPr id="8" name="Chart 7">
            <a:extLst>
              <a:ext uri="{FF2B5EF4-FFF2-40B4-BE49-F238E27FC236}">
                <a16:creationId xmlns:a16="http://schemas.microsoft.com/office/drawing/2014/main" id="{39B616CB-711A-9843-924E-6DB96AF74FE7}"/>
              </a:ext>
            </a:extLst>
          </p:cNvPr>
          <p:cNvGraphicFramePr>
            <a:graphicFrameLocks/>
          </p:cNvGraphicFramePr>
          <p:nvPr>
            <p:extLst>
              <p:ext uri="{D42A27DB-BD31-4B8C-83A1-F6EECF244321}">
                <p14:modId xmlns:p14="http://schemas.microsoft.com/office/powerpoint/2010/main" val="2722469568"/>
              </p:ext>
            </p:extLst>
          </p:nvPr>
        </p:nvGraphicFramePr>
        <p:xfrm>
          <a:off x="3727449" y="3690191"/>
          <a:ext cx="4737100" cy="2743200"/>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2BF6F6E-7EEC-E444-8C38-B1065B621567}"/>
                  </a:ext>
                </a:extLst>
              </p:cNvPr>
              <p:cNvSpPr txBox="1"/>
              <p:nvPr/>
            </p:nvSpPr>
            <p:spPr>
              <a:xfrm>
                <a:off x="8464549" y="2942841"/>
                <a:ext cx="2782493"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𝐻</m:t>
                          </m:r>
                        </m:sub>
                      </m:sSub>
                      <m:r>
                        <a:rPr lang="en-US" b="0" i="1" smtClean="0">
                          <a:latin typeface="Cambria Math" panose="02040503050406030204" pitchFamily="18" charset="0"/>
                        </a:rPr>
                        <m:t>:</m:t>
                      </m:r>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𝐻𝑎𝑟𝑣𝑒𝑠𝑡</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h</m:t>
                          </m:r>
                        </m:sub>
                      </m:sSub>
                      <m:r>
                        <a:rPr lang="en-US" b="0" i="1" smtClean="0">
                          <a:latin typeface="Cambria Math" panose="02040503050406030204" pitchFamily="18" charset="0"/>
                        </a:rPr>
                        <m:t>:</m:t>
                      </m:r>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𝐻𝑢𝑛𝑡𝑒𝑟𝑠</m:t>
                      </m:r>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𝑅</m:t>
                          </m:r>
                        </m:sub>
                      </m:sSub>
                      <m:r>
                        <a:rPr lang="en-US" b="0" i="1" smtClean="0">
                          <a:latin typeface="Cambria Math" panose="02040503050406030204" pitchFamily="18" charset="0"/>
                        </a:rPr>
                        <m:t>:</m:t>
                      </m:r>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𝑅𝑒𝑐𝑟𝑒𝑎𝑡𝑖𝑜𝑛</m:t>
                      </m:r>
                      <m:r>
                        <a:rPr lang="en-US" b="0" i="1" smtClean="0">
                          <a:latin typeface="Cambria Math" panose="02040503050406030204" pitchFamily="18" charset="0"/>
                        </a:rPr>
                        <m:t> </m:t>
                      </m:r>
                      <m:r>
                        <a:rPr lang="en-US" b="0" i="1" smtClean="0">
                          <a:latin typeface="Cambria Math" panose="02040503050406030204" pitchFamily="18" charset="0"/>
                        </a:rPr>
                        <m:t>𝐷𝑎𝑦𝑠</m:t>
                      </m:r>
                    </m:oMath>
                  </m:oMathPara>
                </a14:m>
                <a:endParaRPr lang="en-US" dirty="0"/>
              </a:p>
            </p:txBody>
          </p:sp>
        </mc:Choice>
        <mc:Fallback xmlns="">
          <p:sp>
            <p:nvSpPr>
              <p:cNvPr id="9" name="TextBox 8">
                <a:extLst>
                  <a:ext uri="{FF2B5EF4-FFF2-40B4-BE49-F238E27FC236}">
                    <a16:creationId xmlns:a16="http://schemas.microsoft.com/office/drawing/2014/main" id="{E2BF6F6E-7EEC-E444-8C38-B1065B621567}"/>
                  </a:ext>
                </a:extLst>
              </p:cNvPr>
              <p:cNvSpPr txBox="1">
                <a:spLocks noRot="1" noChangeAspect="1" noMove="1" noResize="1" noEditPoints="1" noAdjustHandles="1" noChangeArrowheads="1" noChangeShapeType="1" noTextEdit="1"/>
              </p:cNvSpPr>
              <p:nvPr/>
            </p:nvSpPr>
            <p:spPr>
              <a:xfrm>
                <a:off x="8464549" y="2942841"/>
                <a:ext cx="2782493" cy="830997"/>
              </a:xfrm>
              <a:prstGeom prst="rect">
                <a:avLst/>
              </a:prstGeom>
              <a:blipFill>
                <a:blip r:embed="rId5"/>
                <a:stretch>
                  <a:fillRect t="-3030" r="-905" b="-12121"/>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54616FFF-7D88-704C-B865-EA16EDCC1C73}"/>
              </a:ext>
            </a:extLst>
          </p:cNvPr>
          <p:cNvSpPr txBox="1"/>
          <p:nvPr/>
        </p:nvSpPr>
        <p:spPr>
          <a:xfrm>
            <a:off x="5537945" y="1593942"/>
            <a:ext cx="1116106" cy="369332"/>
          </a:xfrm>
          <a:prstGeom prst="rect">
            <a:avLst/>
          </a:prstGeom>
          <a:noFill/>
        </p:spPr>
        <p:txBody>
          <a:bodyPr wrap="square" rtlCol="0">
            <a:spAutoFit/>
          </a:bodyPr>
          <a:lstStyle/>
          <a:p>
            <a:r>
              <a:rPr lang="en-US" b="1" dirty="0">
                <a:solidFill>
                  <a:srgbClr val="FF0000"/>
                </a:solidFill>
              </a:rPr>
              <a:t>Model 3</a:t>
            </a:r>
          </a:p>
        </p:txBody>
      </p:sp>
    </p:spTree>
    <p:extLst>
      <p:ext uri="{BB962C8B-B14F-4D97-AF65-F5344CB8AC3E}">
        <p14:creationId xmlns:p14="http://schemas.microsoft.com/office/powerpoint/2010/main" val="587315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AEF0-880E-F247-92A9-C9CD5E9C2AF2}"/>
              </a:ext>
            </a:extLst>
          </p:cNvPr>
          <p:cNvSpPr>
            <a:spLocks noGrp="1"/>
          </p:cNvSpPr>
          <p:nvPr>
            <p:ph type="title"/>
          </p:nvPr>
        </p:nvSpPr>
        <p:spPr>
          <a:xfrm>
            <a:off x="1790700" y="777820"/>
            <a:ext cx="8610600" cy="1293028"/>
          </a:xfrm>
        </p:spPr>
        <p:txBody>
          <a:bodyPr/>
          <a:lstStyle/>
          <a:p>
            <a:pPr algn="ctr"/>
            <a:r>
              <a:rPr lang="en-US" dirty="0"/>
              <a:t>Final Model Results</a:t>
            </a:r>
          </a:p>
        </p:txBody>
      </p:sp>
      <p:graphicFrame>
        <p:nvGraphicFramePr>
          <p:cNvPr id="5" name="Table 4">
            <a:extLst>
              <a:ext uri="{FF2B5EF4-FFF2-40B4-BE49-F238E27FC236}">
                <a16:creationId xmlns:a16="http://schemas.microsoft.com/office/drawing/2014/main" id="{604E2F97-434A-2F45-BDA8-018E1820B053}"/>
              </a:ext>
            </a:extLst>
          </p:cNvPr>
          <p:cNvGraphicFramePr>
            <a:graphicFrameLocks noGrp="1"/>
          </p:cNvGraphicFramePr>
          <p:nvPr>
            <p:extLst>
              <p:ext uri="{D42A27DB-BD31-4B8C-83A1-F6EECF244321}">
                <p14:modId xmlns:p14="http://schemas.microsoft.com/office/powerpoint/2010/main" val="1750832749"/>
              </p:ext>
            </p:extLst>
          </p:nvPr>
        </p:nvGraphicFramePr>
        <p:xfrm>
          <a:off x="1524000" y="2898028"/>
          <a:ext cx="9144000" cy="2743203"/>
        </p:xfrm>
        <a:graphic>
          <a:graphicData uri="http://schemas.openxmlformats.org/drawingml/2006/table">
            <a:tbl>
              <a:tblPr>
                <a:tableStyleId>{5C22544A-7EE6-4342-B048-85BDC9FD1C3A}</a:tableStyleId>
              </a:tblPr>
              <a:tblGrid>
                <a:gridCol w="1366539">
                  <a:extLst>
                    <a:ext uri="{9D8B030D-6E8A-4147-A177-3AD203B41FA5}">
                      <a16:colId xmlns:a16="http://schemas.microsoft.com/office/drawing/2014/main" val="2812316958"/>
                    </a:ext>
                  </a:extLst>
                </a:gridCol>
                <a:gridCol w="1268688">
                  <a:extLst>
                    <a:ext uri="{9D8B030D-6E8A-4147-A177-3AD203B41FA5}">
                      <a16:colId xmlns:a16="http://schemas.microsoft.com/office/drawing/2014/main" val="2674056368"/>
                    </a:ext>
                  </a:extLst>
                </a:gridCol>
                <a:gridCol w="1268688">
                  <a:extLst>
                    <a:ext uri="{9D8B030D-6E8A-4147-A177-3AD203B41FA5}">
                      <a16:colId xmlns:a16="http://schemas.microsoft.com/office/drawing/2014/main" val="2259371293"/>
                    </a:ext>
                  </a:extLst>
                </a:gridCol>
                <a:gridCol w="1228198">
                  <a:extLst>
                    <a:ext uri="{9D8B030D-6E8A-4147-A177-3AD203B41FA5}">
                      <a16:colId xmlns:a16="http://schemas.microsoft.com/office/drawing/2014/main" val="1295035266"/>
                    </a:ext>
                  </a:extLst>
                </a:gridCol>
                <a:gridCol w="1228198">
                  <a:extLst>
                    <a:ext uri="{9D8B030D-6E8A-4147-A177-3AD203B41FA5}">
                      <a16:colId xmlns:a16="http://schemas.microsoft.com/office/drawing/2014/main" val="1658608952"/>
                    </a:ext>
                  </a:extLst>
                </a:gridCol>
                <a:gridCol w="1204578">
                  <a:extLst>
                    <a:ext uri="{9D8B030D-6E8A-4147-A177-3AD203B41FA5}">
                      <a16:colId xmlns:a16="http://schemas.microsoft.com/office/drawing/2014/main" val="2126102128"/>
                    </a:ext>
                  </a:extLst>
                </a:gridCol>
                <a:gridCol w="1579111">
                  <a:extLst>
                    <a:ext uri="{9D8B030D-6E8A-4147-A177-3AD203B41FA5}">
                      <a16:colId xmlns:a16="http://schemas.microsoft.com/office/drawing/2014/main" val="2538409426"/>
                    </a:ext>
                  </a:extLst>
                </a:gridCol>
              </a:tblGrid>
              <a:tr h="427653">
                <a:tc>
                  <a:txBody>
                    <a:bodyPr/>
                    <a:lstStyle/>
                    <a:p>
                      <a:pPr algn="ctr" fontAlgn="b"/>
                      <a:r>
                        <a:rPr lang="en-US" sz="1200" b="1" u="none" strike="noStrike" dirty="0">
                          <a:effectLst/>
                        </a:rPr>
                        <a:t>Year</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Actual Harvest</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Final Model</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Total Hunters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Total Rec Days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Final Model PRE</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Final Model Residuals</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72018802"/>
                  </a:ext>
                </a:extLst>
              </a:tr>
              <a:tr h="231555">
                <a:tc>
                  <a:txBody>
                    <a:bodyPr/>
                    <a:lstStyle/>
                    <a:p>
                      <a:pPr algn="ctr" fontAlgn="b"/>
                      <a:r>
                        <a:rPr lang="en-US" sz="1200" b="1" u="none" strike="noStrike" dirty="0">
                          <a:effectLst/>
                        </a:rPr>
                        <a:t>2004</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C000"/>
                          </a:solidFill>
                          <a:effectLst/>
                        </a:rPr>
                        <a:t>41743</a:t>
                      </a:r>
                      <a:endParaRPr lang="en-US" sz="1200" b="1" i="0" u="none" strike="noStrike" dirty="0">
                        <a:solidFill>
                          <a:srgbClr val="FFC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41922</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FF0000"/>
                          </a:solidFill>
                          <a:effectLst/>
                        </a:rPr>
                        <a:t>91646</a:t>
                      </a:r>
                      <a:endParaRPr lang="en-US" sz="1200" b="1"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FF0000"/>
                          </a:solidFill>
                          <a:effectLst/>
                        </a:rPr>
                        <a:t>270983</a:t>
                      </a:r>
                      <a:endParaRPr lang="en-US" sz="1200" b="1"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-0.43</a:t>
                      </a:r>
                      <a:endParaRPr lang="en-US" sz="1200" b="1"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0070C0"/>
                          </a:solidFill>
                          <a:effectLst/>
                        </a:rPr>
                        <a:t>-179</a:t>
                      </a:r>
                      <a:endParaRPr lang="en-US" sz="1200" b="1" i="0" u="none" strike="noStrike">
                        <a:solidFill>
                          <a:srgbClr val="0070C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5091451"/>
                  </a:ext>
                </a:extLst>
              </a:tr>
              <a:tr h="231555">
                <a:tc>
                  <a:txBody>
                    <a:bodyPr/>
                    <a:lstStyle/>
                    <a:p>
                      <a:pPr algn="ctr" fontAlgn="b"/>
                      <a:r>
                        <a:rPr lang="en-US" sz="1200" b="1" u="none" strike="noStrike" dirty="0">
                          <a:effectLst/>
                        </a:rPr>
                        <a:t>2005</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FFC000"/>
                          </a:solidFill>
                          <a:effectLst/>
                        </a:rPr>
                        <a:t>41665</a:t>
                      </a:r>
                      <a:endParaRPr lang="en-US" sz="1200" b="1" i="0" u="none" strike="noStrike">
                        <a:solidFill>
                          <a:srgbClr val="FFC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FF0000"/>
                          </a:solidFill>
                          <a:effectLst/>
                        </a:rPr>
                        <a:t>41374</a:t>
                      </a:r>
                      <a:endParaRPr lang="en-US" sz="1200" b="1"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91757</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FF0000"/>
                          </a:solidFill>
                          <a:effectLst/>
                        </a:rPr>
                        <a:t>394339</a:t>
                      </a:r>
                      <a:endParaRPr lang="en-US" sz="1200" b="1"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0.70</a:t>
                      </a:r>
                      <a:endParaRPr lang="en-US" sz="1200" b="1"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291</a:t>
                      </a:r>
                      <a:endParaRPr lang="en-US" sz="1200" b="1" i="0" u="none" strike="noStrike" dirty="0">
                        <a:solidFill>
                          <a:srgbClr val="0070C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77195315"/>
                  </a:ext>
                </a:extLst>
              </a:tr>
              <a:tr h="231555">
                <a:tc>
                  <a:txBody>
                    <a:bodyPr/>
                    <a:lstStyle/>
                    <a:p>
                      <a:pPr algn="ctr" fontAlgn="b"/>
                      <a:r>
                        <a:rPr lang="en-US" sz="1200" b="1" u="none" strike="noStrike" dirty="0">
                          <a:effectLst/>
                        </a:rPr>
                        <a:t>2006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C000"/>
                          </a:solidFill>
                          <a:effectLst/>
                        </a:rPr>
                        <a:t>45234</a:t>
                      </a:r>
                      <a:endParaRPr lang="en-US" sz="1200" b="1" i="0" u="none" strike="noStrike" dirty="0">
                        <a:solidFill>
                          <a:srgbClr val="FFC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FF0000"/>
                          </a:solidFill>
                          <a:effectLst/>
                        </a:rPr>
                        <a:t>44108</a:t>
                      </a:r>
                      <a:endParaRPr lang="en-US" sz="1200" b="1"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97286</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440296</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0070C0"/>
                          </a:solidFill>
                          <a:effectLst/>
                        </a:rPr>
                        <a:t>2.49</a:t>
                      </a:r>
                      <a:endParaRPr lang="en-US" sz="1200" b="1" i="0" u="none" strike="noStrike">
                        <a:solidFill>
                          <a:srgbClr val="0070C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1126</a:t>
                      </a:r>
                      <a:endParaRPr lang="en-US" sz="1200" b="1" i="0" u="none" strike="noStrike" dirty="0">
                        <a:solidFill>
                          <a:srgbClr val="0070C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68484937"/>
                  </a:ext>
                </a:extLst>
              </a:tr>
              <a:tr h="231555">
                <a:tc>
                  <a:txBody>
                    <a:bodyPr/>
                    <a:lstStyle/>
                    <a:p>
                      <a:pPr algn="ctr" fontAlgn="b"/>
                      <a:r>
                        <a:rPr lang="en-US" sz="1200" b="1" u="none" strike="noStrike" dirty="0">
                          <a:effectLst/>
                        </a:rPr>
                        <a:t>2007</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FFC000"/>
                          </a:solidFill>
                          <a:effectLst/>
                        </a:rPr>
                        <a:t>45026</a:t>
                      </a:r>
                      <a:endParaRPr lang="en-US" sz="1200" b="1" i="0" u="none" strike="noStrike">
                        <a:solidFill>
                          <a:srgbClr val="FFC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FF0000"/>
                          </a:solidFill>
                          <a:effectLst/>
                        </a:rPr>
                        <a:t>44668</a:t>
                      </a:r>
                      <a:endParaRPr lang="en-US" sz="1200" b="1"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FF0000"/>
                          </a:solidFill>
                          <a:effectLst/>
                        </a:rPr>
                        <a:t>98283</a:t>
                      </a:r>
                      <a:endParaRPr lang="en-US" sz="1200" b="1"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435070</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0070C0"/>
                          </a:solidFill>
                          <a:effectLst/>
                        </a:rPr>
                        <a:t>0.80</a:t>
                      </a:r>
                      <a:endParaRPr lang="en-US" sz="1200" b="1" i="0" u="none" strike="noStrike">
                        <a:solidFill>
                          <a:srgbClr val="0070C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358</a:t>
                      </a:r>
                      <a:endParaRPr lang="en-US" sz="1200" b="1" i="0" u="none" strike="noStrike" dirty="0">
                        <a:solidFill>
                          <a:srgbClr val="0070C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7763512"/>
                  </a:ext>
                </a:extLst>
              </a:tr>
              <a:tr h="231555">
                <a:tc>
                  <a:txBody>
                    <a:bodyPr/>
                    <a:lstStyle/>
                    <a:p>
                      <a:pPr algn="ctr" fontAlgn="b"/>
                      <a:r>
                        <a:rPr lang="en-US" sz="1200" b="1" u="none" strike="noStrike" dirty="0">
                          <a:effectLst/>
                        </a:rPr>
                        <a:t>2008</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C000"/>
                          </a:solidFill>
                          <a:effectLst/>
                        </a:rPr>
                        <a:t>35552</a:t>
                      </a:r>
                      <a:endParaRPr lang="en-US" sz="1200" b="1" i="0" u="none" strike="noStrike" dirty="0">
                        <a:solidFill>
                          <a:srgbClr val="FFC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FF0000"/>
                          </a:solidFill>
                          <a:effectLst/>
                        </a:rPr>
                        <a:t>38417</a:t>
                      </a:r>
                      <a:endParaRPr lang="en-US" sz="1200" b="1"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FF0000"/>
                          </a:solidFill>
                          <a:effectLst/>
                        </a:rPr>
                        <a:t>86245</a:t>
                      </a:r>
                      <a:endParaRPr lang="en-US" sz="1200" b="1"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395479</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0070C0"/>
                          </a:solidFill>
                          <a:effectLst/>
                        </a:rPr>
                        <a:t>-8.06</a:t>
                      </a:r>
                      <a:endParaRPr lang="en-US" sz="1200" b="1" i="0" u="none" strike="noStrike">
                        <a:solidFill>
                          <a:srgbClr val="0070C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-2865</a:t>
                      </a:r>
                      <a:endParaRPr lang="en-US" sz="1200" b="1" i="0" u="none" strike="noStrike" dirty="0">
                        <a:solidFill>
                          <a:srgbClr val="0070C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00394567"/>
                  </a:ext>
                </a:extLst>
              </a:tr>
              <a:tr h="231555">
                <a:tc>
                  <a:txBody>
                    <a:bodyPr/>
                    <a:lstStyle/>
                    <a:p>
                      <a:pPr algn="ctr" fontAlgn="b"/>
                      <a:r>
                        <a:rPr lang="en-US" sz="1200" b="1" u="none" strike="noStrike" dirty="0">
                          <a:effectLst/>
                        </a:rPr>
                        <a:t>2009</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FFC000"/>
                          </a:solidFill>
                          <a:effectLst/>
                        </a:rPr>
                        <a:t>33922</a:t>
                      </a:r>
                      <a:endParaRPr lang="en-US" sz="1200" b="1" i="0" u="none" strike="noStrike">
                        <a:solidFill>
                          <a:srgbClr val="FFC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FF0000"/>
                          </a:solidFill>
                          <a:effectLst/>
                        </a:rPr>
                        <a:t>34442</a:t>
                      </a:r>
                      <a:endParaRPr lang="en-US" sz="1200" b="1"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FF0000"/>
                          </a:solidFill>
                          <a:effectLst/>
                        </a:rPr>
                        <a:t>78536</a:t>
                      </a:r>
                      <a:endParaRPr lang="en-US" sz="1200" b="1"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364189</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0070C0"/>
                          </a:solidFill>
                          <a:effectLst/>
                        </a:rPr>
                        <a:t>-1.53</a:t>
                      </a:r>
                      <a:endParaRPr lang="en-US" sz="1200" b="1" i="0" u="none" strike="noStrike">
                        <a:solidFill>
                          <a:srgbClr val="0070C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-520</a:t>
                      </a:r>
                      <a:endParaRPr lang="en-US" sz="1200" b="1" i="0" u="none" strike="noStrike" dirty="0">
                        <a:solidFill>
                          <a:srgbClr val="0070C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81160104"/>
                  </a:ext>
                </a:extLst>
              </a:tr>
              <a:tr h="231555">
                <a:tc>
                  <a:txBody>
                    <a:bodyPr/>
                    <a:lstStyle/>
                    <a:p>
                      <a:pPr algn="ctr" fontAlgn="b"/>
                      <a:r>
                        <a:rPr lang="en-US" sz="1200" b="1" u="none" strike="noStrike" dirty="0">
                          <a:effectLst/>
                        </a:rPr>
                        <a:t>2010</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C000"/>
                          </a:solidFill>
                          <a:effectLst/>
                        </a:rPr>
                        <a:t>34768</a:t>
                      </a:r>
                      <a:endParaRPr lang="en-US" sz="1200" b="1" i="0" u="none" strike="noStrike" dirty="0">
                        <a:solidFill>
                          <a:srgbClr val="FFC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FF0000"/>
                          </a:solidFill>
                          <a:effectLst/>
                        </a:rPr>
                        <a:t>34499</a:t>
                      </a:r>
                      <a:endParaRPr lang="en-US" sz="1200" b="1"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FF0000"/>
                          </a:solidFill>
                          <a:effectLst/>
                        </a:rPr>
                        <a:t>78603</a:t>
                      </a:r>
                      <a:endParaRPr lang="en-US" sz="1200" b="1"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360048</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0070C0"/>
                          </a:solidFill>
                          <a:effectLst/>
                        </a:rPr>
                        <a:t>0.77</a:t>
                      </a:r>
                      <a:endParaRPr lang="en-US" sz="1200" b="1" i="0" u="none" strike="noStrike">
                        <a:solidFill>
                          <a:srgbClr val="0070C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269</a:t>
                      </a:r>
                      <a:endParaRPr lang="en-US" sz="1200" b="1" i="0" u="none" strike="noStrike" dirty="0">
                        <a:solidFill>
                          <a:srgbClr val="0070C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11319278"/>
                  </a:ext>
                </a:extLst>
              </a:tr>
              <a:tr h="231555">
                <a:tc>
                  <a:txBody>
                    <a:bodyPr/>
                    <a:lstStyle/>
                    <a:p>
                      <a:pPr algn="ctr" fontAlgn="b"/>
                      <a:r>
                        <a:rPr lang="en-US" sz="1200" b="1" u="none" strike="noStrike" dirty="0">
                          <a:effectLst/>
                        </a:rPr>
                        <a:t>2011</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FFC000"/>
                          </a:solidFill>
                          <a:effectLst/>
                        </a:rPr>
                        <a:t>33217</a:t>
                      </a:r>
                      <a:endParaRPr lang="en-US" sz="1200" b="1" i="0" u="none" strike="noStrike">
                        <a:solidFill>
                          <a:srgbClr val="FFC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33447</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FF0000"/>
                          </a:solidFill>
                          <a:effectLst/>
                        </a:rPr>
                        <a:t>76445</a:t>
                      </a:r>
                      <a:endParaRPr lang="en-US" sz="1200" b="1"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338983</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0070C0"/>
                          </a:solidFill>
                          <a:effectLst/>
                        </a:rPr>
                        <a:t>-0.69</a:t>
                      </a:r>
                      <a:endParaRPr lang="en-US" sz="1200" b="1" i="0" u="none" strike="noStrike">
                        <a:solidFill>
                          <a:srgbClr val="0070C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-230</a:t>
                      </a:r>
                      <a:endParaRPr lang="en-US" sz="1200" b="1" i="0" u="none" strike="noStrike" dirty="0">
                        <a:solidFill>
                          <a:srgbClr val="0070C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7332356"/>
                  </a:ext>
                </a:extLst>
              </a:tr>
              <a:tr h="231555">
                <a:tc>
                  <a:txBody>
                    <a:bodyPr/>
                    <a:lstStyle/>
                    <a:p>
                      <a:pPr algn="ctr" fontAlgn="b"/>
                      <a:r>
                        <a:rPr lang="en-US" sz="1200" b="1" u="none" strike="noStrike" dirty="0">
                          <a:effectLst/>
                        </a:rPr>
                        <a:t>2012</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FFC000"/>
                          </a:solidFill>
                          <a:effectLst/>
                        </a:rPr>
                        <a:t>33086</a:t>
                      </a:r>
                      <a:endParaRPr lang="en-US" sz="1200" b="1" i="0" u="none" strike="noStrike">
                        <a:solidFill>
                          <a:srgbClr val="FFC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32011</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FF0000"/>
                          </a:solidFill>
                          <a:effectLst/>
                        </a:rPr>
                        <a:t>73705</a:t>
                      </a:r>
                      <a:endParaRPr lang="en-US" sz="1200" b="1"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332573</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0070C0"/>
                          </a:solidFill>
                          <a:effectLst/>
                        </a:rPr>
                        <a:t>3.25</a:t>
                      </a:r>
                      <a:endParaRPr lang="en-US" sz="1200" b="1" i="0" u="none" strike="noStrike">
                        <a:solidFill>
                          <a:srgbClr val="0070C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1075</a:t>
                      </a:r>
                      <a:endParaRPr lang="en-US" sz="1200" b="1" i="0" u="none" strike="noStrike" dirty="0">
                        <a:solidFill>
                          <a:srgbClr val="0070C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34246239"/>
                  </a:ext>
                </a:extLst>
              </a:tr>
              <a:tr h="231555">
                <a:tc>
                  <a:txBody>
                    <a:bodyPr/>
                    <a:lstStyle/>
                    <a:p>
                      <a:pPr algn="ctr" fontAlgn="b"/>
                      <a:r>
                        <a:rPr lang="en-US" sz="1200" b="1" u="none" strike="noStrike" dirty="0">
                          <a:effectLst/>
                        </a:rPr>
                        <a:t>2013</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C000"/>
                          </a:solidFill>
                          <a:effectLst/>
                        </a:rPr>
                        <a:t>32941</a:t>
                      </a:r>
                      <a:endParaRPr lang="en-US" sz="1200" b="1" i="0" u="none" strike="noStrike" dirty="0">
                        <a:solidFill>
                          <a:srgbClr val="FFC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32266</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FF0000"/>
                          </a:solidFill>
                          <a:effectLst/>
                        </a:rPr>
                        <a:t>74233</a:t>
                      </a:r>
                      <a:endParaRPr lang="en-US" sz="1200" b="1"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338132</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0070C0"/>
                          </a:solidFill>
                          <a:effectLst/>
                        </a:rPr>
                        <a:t>2.05</a:t>
                      </a:r>
                      <a:endParaRPr lang="en-US" sz="1200" b="1" i="0" u="none" strike="noStrike">
                        <a:solidFill>
                          <a:srgbClr val="0070C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675</a:t>
                      </a:r>
                      <a:endParaRPr lang="en-US" sz="1200" b="1" i="0" u="none" strike="noStrike" dirty="0">
                        <a:solidFill>
                          <a:srgbClr val="0070C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34910044"/>
                  </a:ext>
                </a:extLst>
              </a:tr>
            </a:tbl>
          </a:graphicData>
        </a:graphic>
      </p:graphicFrame>
      <p:sp>
        <p:nvSpPr>
          <p:cNvPr id="6" name="TextBox 5">
            <a:extLst>
              <a:ext uri="{FF2B5EF4-FFF2-40B4-BE49-F238E27FC236}">
                <a16:creationId xmlns:a16="http://schemas.microsoft.com/office/drawing/2014/main" id="{2ACB176C-EE4C-2840-84EF-6BE5BF0EF59B}"/>
              </a:ext>
            </a:extLst>
          </p:cNvPr>
          <p:cNvSpPr txBox="1"/>
          <p:nvPr/>
        </p:nvSpPr>
        <p:spPr>
          <a:xfrm>
            <a:off x="3319182" y="5641231"/>
            <a:ext cx="5553636" cy="369332"/>
          </a:xfrm>
          <a:prstGeom prst="rect">
            <a:avLst/>
          </a:prstGeom>
          <a:noFill/>
        </p:spPr>
        <p:txBody>
          <a:bodyPr wrap="square" rtlCol="0">
            <a:spAutoFit/>
          </a:bodyPr>
          <a:lstStyle/>
          <a:p>
            <a:pPr algn="ctr"/>
            <a:r>
              <a:rPr lang="en-US" b="1" dirty="0"/>
              <a:t>Table 5:</a:t>
            </a:r>
            <a:r>
              <a:rPr lang="en-US" dirty="0"/>
              <a:t> Final Model Results</a:t>
            </a:r>
          </a:p>
        </p:txBody>
      </p:sp>
      <mc:AlternateContent xmlns:mc="http://schemas.openxmlformats.org/markup-compatibility/2006" xmlns:a14="http://schemas.microsoft.com/office/drawing/2010/main">
        <mc:Choice Requires="a14">
          <p:sp>
            <p:nvSpPr>
              <p:cNvPr id="7" name="TextBox 1">
                <a:extLst>
                  <a:ext uri="{FF2B5EF4-FFF2-40B4-BE49-F238E27FC236}">
                    <a16:creationId xmlns:a16="http://schemas.microsoft.com/office/drawing/2014/main" id="{348AAA58-1721-A242-9C60-7A4837338DB2}"/>
                  </a:ext>
                </a:extLst>
              </p:cNvPr>
              <p:cNvSpPr txBox="1"/>
              <p:nvPr/>
            </p:nvSpPr>
            <p:spPr>
              <a:xfrm>
                <a:off x="4366360" y="6010563"/>
                <a:ext cx="3459280" cy="246221"/>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𝑻</m:t>
                          </m:r>
                        </m:e>
                        <m:sub>
                          <m:r>
                            <a:rPr lang="en-US" sz="1600" b="1" i="1">
                              <a:latin typeface="Cambria Math" panose="02040503050406030204" pitchFamily="18" charset="0"/>
                            </a:rPr>
                            <m:t>𝑯</m:t>
                          </m:r>
                        </m:sub>
                      </m:sSub>
                      <m:r>
                        <a:rPr lang="en-US" sz="1600" b="1" i="1">
                          <a:latin typeface="Cambria Math" panose="02040503050406030204" pitchFamily="18" charset="0"/>
                        </a:rPr>
                        <m:t>=</m:t>
                      </m:r>
                      <m:r>
                        <a:rPr lang="en-US" sz="1600" b="1" i="1">
                          <a:latin typeface="Cambria Math" panose="02040503050406030204" pitchFamily="18" charset="0"/>
                        </a:rPr>
                        <m:t>𝟎</m:t>
                      </m:r>
                      <m:r>
                        <a:rPr lang="en-US" sz="1600" b="1" i="1">
                          <a:latin typeface="Cambria Math" panose="02040503050406030204" pitchFamily="18" charset="0"/>
                        </a:rPr>
                        <m:t>.</m:t>
                      </m:r>
                      <m:r>
                        <a:rPr lang="en-US" sz="1600" b="1" i="1">
                          <a:latin typeface="Cambria Math" panose="02040503050406030204" pitchFamily="18" charset="0"/>
                        </a:rPr>
                        <m:t>𝟓𝟑𝟓</m:t>
                      </m:r>
                      <m:r>
                        <a:rPr lang="en-US" sz="1600" b="1" i="1">
                          <a:latin typeface="Cambria Math" panose="02040503050406030204" pitchFamily="18" charset="0"/>
                          <a:ea typeface="Cambria Math" panose="02040503050406030204" pitchFamily="18" charset="0"/>
                        </a:rPr>
                        <m:t>∙</m:t>
                      </m:r>
                      <m:sSub>
                        <m:sSubPr>
                          <m:ctrlPr>
                            <a:rPr lang="en-US" sz="1600" b="1" i="1">
                              <a:latin typeface="Cambria Math" panose="02040503050406030204" pitchFamily="18" charset="0"/>
                              <a:ea typeface="Cambria Math" panose="02040503050406030204" pitchFamily="18" charset="0"/>
                            </a:rPr>
                          </m:ctrlPr>
                        </m:sSubPr>
                        <m:e>
                          <m:r>
                            <a:rPr lang="en-US" sz="1600" b="1" i="0">
                              <a:latin typeface="Cambria Math" panose="02040503050406030204" pitchFamily="18" charset="0"/>
                              <a:ea typeface="Cambria Math" panose="02040503050406030204" pitchFamily="18" charset="0"/>
                            </a:rPr>
                            <m:t>𝐓</m:t>
                          </m:r>
                        </m:e>
                        <m:sub>
                          <m:r>
                            <a:rPr lang="en-US" sz="1600" b="1" i="0">
                              <a:latin typeface="Cambria Math" panose="02040503050406030204" pitchFamily="18" charset="0"/>
                              <a:ea typeface="Cambria Math" panose="02040503050406030204" pitchFamily="18" charset="0"/>
                            </a:rPr>
                            <m:t>𝐡</m:t>
                          </m:r>
                        </m:sub>
                      </m:sSub>
                      <m:r>
                        <a:rPr lang="en-US" sz="1600" b="1" i="0">
                          <a:latin typeface="Cambria Math" panose="02040503050406030204" pitchFamily="18" charset="0"/>
                          <a:ea typeface="Cambria Math" panose="02040503050406030204" pitchFamily="18" charset="0"/>
                        </a:rPr>
                        <m:t>−</m:t>
                      </m:r>
                      <m:r>
                        <a:rPr lang="en-US" sz="1600" b="1" i="0">
                          <a:latin typeface="Cambria Math" panose="02040503050406030204" pitchFamily="18" charset="0"/>
                          <a:ea typeface="Cambria Math" panose="02040503050406030204" pitchFamily="18" charset="0"/>
                        </a:rPr>
                        <m:t>𝟎</m:t>
                      </m:r>
                      <m:r>
                        <a:rPr lang="en-US" sz="1600" b="1" i="0">
                          <a:latin typeface="Cambria Math" panose="02040503050406030204" pitchFamily="18" charset="0"/>
                          <a:ea typeface="Cambria Math" panose="02040503050406030204" pitchFamily="18" charset="0"/>
                        </a:rPr>
                        <m:t>.</m:t>
                      </m:r>
                      <m:r>
                        <a:rPr lang="en-US" sz="1600" b="1" i="0">
                          <a:latin typeface="Cambria Math" panose="02040503050406030204" pitchFamily="18" charset="0"/>
                          <a:ea typeface="Cambria Math" panose="02040503050406030204" pitchFamily="18" charset="0"/>
                        </a:rPr>
                        <m:t>𝟎𝟎𝟓</m:t>
                      </m:r>
                      <m:r>
                        <a:rPr lang="en-US" sz="1600" b="1" i="1">
                          <a:latin typeface="Cambria Math" panose="02040503050406030204" pitchFamily="18" charset="0"/>
                          <a:ea typeface="Cambria Math" panose="02040503050406030204" pitchFamily="18" charset="0"/>
                        </a:rPr>
                        <m:t>∙</m:t>
                      </m:r>
                      <m:sSub>
                        <m:sSubPr>
                          <m:ctrlPr>
                            <a:rPr lang="en-US" sz="1600" b="1" i="1">
                              <a:latin typeface="Cambria Math" panose="02040503050406030204" pitchFamily="18" charset="0"/>
                              <a:ea typeface="Cambria Math" panose="02040503050406030204" pitchFamily="18" charset="0"/>
                            </a:rPr>
                          </m:ctrlPr>
                        </m:sSubPr>
                        <m:e>
                          <m:r>
                            <a:rPr lang="en-US" sz="1600" b="1" i="1">
                              <a:latin typeface="Cambria Math" panose="02040503050406030204" pitchFamily="18" charset="0"/>
                              <a:ea typeface="Cambria Math" panose="02040503050406030204" pitchFamily="18" charset="0"/>
                            </a:rPr>
                            <m:t>𝑻</m:t>
                          </m:r>
                        </m:e>
                        <m:sub>
                          <m:r>
                            <a:rPr lang="en-US" sz="1600" b="1" i="1">
                              <a:latin typeface="Cambria Math" panose="02040503050406030204" pitchFamily="18" charset="0"/>
                              <a:ea typeface="Cambria Math" panose="02040503050406030204" pitchFamily="18" charset="0"/>
                            </a:rPr>
                            <m:t>𝑹</m:t>
                          </m:r>
                        </m:sub>
                      </m:sSub>
                      <m:r>
                        <a:rPr lang="en-US" sz="1600" b="1" i="1">
                          <a:latin typeface="Cambria Math" panose="02040503050406030204" pitchFamily="18" charset="0"/>
                          <a:ea typeface="Cambria Math" panose="02040503050406030204" pitchFamily="18" charset="0"/>
                        </a:rPr>
                        <m:t>−</m:t>
                      </m:r>
                      <m:r>
                        <a:rPr lang="en-US" sz="1600" b="1" i="1">
                          <a:latin typeface="Cambria Math" panose="02040503050406030204" pitchFamily="18" charset="0"/>
                          <a:ea typeface="Cambria Math" panose="02040503050406030204" pitchFamily="18" charset="0"/>
                        </a:rPr>
                        <m:t>𝟓𝟖𝟐𝟎</m:t>
                      </m:r>
                    </m:oMath>
                  </m:oMathPara>
                </a14:m>
                <a:endParaRPr lang="en-US" sz="1600" b="1" dirty="0"/>
              </a:p>
            </p:txBody>
          </p:sp>
        </mc:Choice>
        <mc:Fallback xmlns="">
          <p:sp>
            <p:nvSpPr>
              <p:cNvPr id="7" name="TextBox 1">
                <a:extLst>
                  <a:ext uri="{FF2B5EF4-FFF2-40B4-BE49-F238E27FC236}">
                    <a16:creationId xmlns:a16="http://schemas.microsoft.com/office/drawing/2014/main" id="{348AAA58-1721-A242-9C60-7A4837338DB2}"/>
                  </a:ext>
                </a:extLst>
              </p:cNvPr>
              <p:cNvSpPr txBox="1">
                <a:spLocks noRot="1" noChangeAspect="1" noMove="1" noResize="1" noEditPoints="1" noAdjustHandles="1" noChangeArrowheads="1" noChangeShapeType="1" noTextEdit="1"/>
              </p:cNvSpPr>
              <p:nvPr/>
            </p:nvSpPr>
            <p:spPr>
              <a:xfrm>
                <a:off x="4366360" y="6010563"/>
                <a:ext cx="3459280" cy="246221"/>
              </a:xfrm>
              <a:prstGeom prst="rect">
                <a:avLst/>
              </a:prstGeom>
              <a:blipFill>
                <a:blip r:embed="rId2"/>
                <a:stretch>
                  <a:fillRect l="-733" r="-733"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DB40538-8360-1842-A424-87D1916645ED}"/>
                  </a:ext>
                </a:extLst>
              </p:cNvPr>
              <p:cNvSpPr txBox="1"/>
              <p:nvPr/>
            </p:nvSpPr>
            <p:spPr>
              <a:xfrm>
                <a:off x="1524000" y="1790032"/>
                <a:ext cx="9144000" cy="923330"/>
              </a:xfrm>
              <a:prstGeom prst="rect">
                <a:avLst/>
              </a:prstGeom>
              <a:noFill/>
            </p:spPr>
            <p:txBody>
              <a:bodyPr wrap="square" rtlCol="0">
                <a:spAutoFit/>
              </a:bodyPr>
              <a:lstStyle/>
              <a:p>
                <a:r>
                  <a:rPr lang="en-US" dirty="0"/>
                  <a:t>This model does a good job at predicting total harvest. Although this model has a smaller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value than model 1, this model is the final model because it is the most practical for use. </a:t>
                </a:r>
              </a:p>
            </p:txBody>
          </p:sp>
        </mc:Choice>
        <mc:Fallback xmlns="">
          <p:sp>
            <p:nvSpPr>
              <p:cNvPr id="8" name="TextBox 7">
                <a:extLst>
                  <a:ext uri="{FF2B5EF4-FFF2-40B4-BE49-F238E27FC236}">
                    <a16:creationId xmlns:a16="http://schemas.microsoft.com/office/drawing/2014/main" id="{2DB40538-8360-1842-A424-87D1916645ED}"/>
                  </a:ext>
                </a:extLst>
              </p:cNvPr>
              <p:cNvSpPr txBox="1">
                <a:spLocks noRot="1" noChangeAspect="1" noMove="1" noResize="1" noEditPoints="1" noAdjustHandles="1" noChangeArrowheads="1" noChangeShapeType="1" noTextEdit="1"/>
              </p:cNvSpPr>
              <p:nvPr/>
            </p:nvSpPr>
            <p:spPr>
              <a:xfrm>
                <a:off x="1524000" y="1790032"/>
                <a:ext cx="9144000" cy="923330"/>
              </a:xfrm>
              <a:prstGeom prst="rect">
                <a:avLst/>
              </a:prstGeom>
              <a:blipFill>
                <a:blip r:embed="rId3"/>
                <a:stretch>
                  <a:fillRect l="-556" t="-2703" b="-8108"/>
                </a:stretch>
              </a:blipFill>
            </p:spPr>
            <p:txBody>
              <a:bodyPr/>
              <a:lstStyle/>
              <a:p>
                <a:r>
                  <a:rPr lang="en-US">
                    <a:noFill/>
                  </a:rPr>
                  <a:t> </a:t>
                </a:r>
              </a:p>
            </p:txBody>
          </p:sp>
        </mc:Fallback>
      </mc:AlternateContent>
    </p:spTree>
    <p:extLst>
      <p:ext uri="{BB962C8B-B14F-4D97-AF65-F5344CB8AC3E}">
        <p14:creationId xmlns:p14="http://schemas.microsoft.com/office/powerpoint/2010/main" val="1767117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5003-31A0-9940-A853-72F4A726E612}"/>
              </a:ext>
            </a:extLst>
          </p:cNvPr>
          <p:cNvSpPr>
            <a:spLocks noGrp="1"/>
          </p:cNvSpPr>
          <p:nvPr>
            <p:ph type="title"/>
          </p:nvPr>
        </p:nvSpPr>
        <p:spPr>
          <a:xfrm>
            <a:off x="1790700" y="803562"/>
            <a:ext cx="8610600" cy="1293028"/>
          </a:xfrm>
        </p:spPr>
        <p:txBody>
          <a:bodyPr/>
          <a:lstStyle/>
          <a:p>
            <a:pPr algn="ctr"/>
            <a:r>
              <a:rPr lang="en-US" dirty="0"/>
              <a:t>Final Model</a:t>
            </a:r>
          </a:p>
        </p:txBody>
      </p:sp>
      <p:sp>
        <p:nvSpPr>
          <p:cNvPr id="4" name="TextBox 3">
            <a:extLst>
              <a:ext uri="{FF2B5EF4-FFF2-40B4-BE49-F238E27FC236}">
                <a16:creationId xmlns:a16="http://schemas.microsoft.com/office/drawing/2014/main" id="{FE275B69-4B09-B344-9CB3-1D79AAE0EC07}"/>
              </a:ext>
            </a:extLst>
          </p:cNvPr>
          <p:cNvSpPr txBox="1"/>
          <p:nvPr/>
        </p:nvSpPr>
        <p:spPr>
          <a:xfrm>
            <a:off x="1524000" y="1887584"/>
            <a:ext cx="9144000" cy="1221376"/>
          </a:xfrm>
          <a:prstGeom prst="rect">
            <a:avLst/>
          </a:prstGeom>
          <a:noFill/>
        </p:spPr>
        <p:txBody>
          <a:bodyPr wrap="square" rtlCol="0">
            <a:spAutoFit/>
          </a:bodyPr>
          <a:lstStyle/>
          <a:p>
            <a:r>
              <a:rPr lang="en-US" dirty="0"/>
              <a:t>Table 6 is the final model for estimating deer harvest. It is important to note that the values in orange are number of total hunters, where the values in green are number of total recreation days, and the results in blue are total deer harvest. These values are all scaled for one year estimates.</a:t>
            </a:r>
          </a:p>
        </p:txBody>
      </p:sp>
      <p:pic>
        <p:nvPicPr>
          <p:cNvPr id="7" name="Picture 6">
            <a:extLst>
              <a:ext uri="{FF2B5EF4-FFF2-40B4-BE49-F238E27FC236}">
                <a16:creationId xmlns:a16="http://schemas.microsoft.com/office/drawing/2014/main" id="{0AA0E04F-EBF6-3A42-8D66-D4ACB8743C5D}"/>
              </a:ext>
            </a:extLst>
          </p:cNvPr>
          <p:cNvPicPr>
            <a:picLocks noChangeAspect="1"/>
          </p:cNvPicPr>
          <p:nvPr/>
        </p:nvPicPr>
        <p:blipFill>
          <a:blip r:embed="rId2"/>
          <a:stretch>
            <a:fillRect/>
          </a:stretch>
        </p:blipFill>
        <p:spPr>
          <a:xfrm>
            <a:off x="1524000" y="3384717"/>
            <a:ext cx="9144000" cy="2133600"/>
          </a:xfrm>
          <a:prstGeom prst="rect">
            <a:avLst/>
          </a:prstGeom>
        </p:spPr>
      </p:pic>
      <p:sp>
        <p:nvSpPr>
          <p:cNvPr id="8" name="TextBox 7">
            <a:extLst>
              <a:ext uri="{FF2B5EF4-FFF2-40B4-BE49-F238E27FC236}">
                <a16:creationId xmlns:a16="http://schemas.microsoft.com/office/drawing/2014/main" id="{8B85018E-130E-DE4D-AB0B-29E4985D90D8}"/>
              </a:ext>
            </a:extLst>
          </p:cNvPr>
          <p:cNvSpPr txBox="1"/>
          <p:nvPr/>
        </p:nvSpPr>
        <p:spPr>
          <a:xfrm>
            <a:off x="3971860" y="5518317"/>
            <a:ext cx="4248279" cy="369332"/>
          </a:xfrm>
          <a:prstGeom prst="rect">
            <a:avLst/>
          </a:prstGeom>
          <a:noFill/>
        </p:spPr>
        <p:txBody>
          <a:bodyPr wrap="none" rtlCol="0">
            <a:spAutoFit/>
          </a:bodyPr>
          <a:lstStyle/>
          <a:p>
            <a:r>
              <a:rPr lang="en-US" b="1" dirty="0"/>
              <a:t>Table 6:</a:t>
            </a:r>
            <a:r>
              <a:rPr lang="en-US" dirty="0"/>
              <a:t> Final Model Implementation</a:t>
            </a:r>
          </a:p>
        </p:txBody>
      </p:sp>
    </p:spTree>
    <p:extLst>
      <p:ext uri="{BB962C8B-B14F-4D97-AF65-F5344CB8AC3E}">
        <p14:creationId xmlns:p14="http://schemas.microsoft.com/office/powerpoint/2010/main" val="1720577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D75E6-75AC-2649-8FE1-EE423AEAD4E3}"/>
              </a:ext>
            </a:extLst>
          </p:cNvPr>
          <p:cNvSpPr>
            <a:spLocks noGrp="1"/>
          </p:cNvSpPr>
          <p:nvPr>
            <p:ph type="title"/>
          </p:nvPr>
        </p:nvSpPr>
        <p:spPr>
          <a:xfrm>
            <a:off x="1790700" y="764373"/>
            <a:ext cx="8610600" cy="1293028"/>
          </a:xfrm>
        </p:spPr>
        <p:txBody>
          <a:bodyPr/>
          <a:lstStyle/>
          <a:p>
            <a:pPr algn="ctr"/>
            <a:r>
              <a:rPr lang="en-US" dirty="0"/>
              <a:t>Conclusion</a:t>
            </a:r>
          </a:p>
        </p:txBody>
      </p:sp>
      <p:sp>
        <p:nvSpPr>
          <p:cNvPr id="4" name="TextBox 3">
            <a:extLst>
              <a:ext uri="{FF2B5EF4-FFF2-40B4-BE49-F238E27FC236}">
                <a16:creationId xmlns:a16="http://schemas.microsoft.com/office/drawing/2014/main" id="{9A01453D-605A-C94A-A0BF-981AD87CA39A}"/>
              </a:ext>
            </a:extLst>
          </p:cNvPr>
          <p:cNvSpPr txBox="1"/>
          <p:nvPr/>
        </p:nvSpPr>
        <p:spPr>
          <a:xfrm>
            <a:off x="1385047" y="2057401"/>
            <a:ext cx="9897035" cy="2031325"/>
          </a:xfrm>
          <a:prstGeom prst="rect">
            <a:avLst/>
          </a:prstGeom>
          <a:noFill/>
        </p:spPr>
        <p:txBody>
          <a:bodyPr wrap="square" rtlCol="0">
            <a:spAutoFit/>
          </a:bodyPr>
          <a:lstStyle/>
          <a:p>
            <a:r>
              <a:rPr lang="en-US" dirty="0"/>
              <a:t>To recap, I made two separate models that were dependent upon separate variables. Although the best models did a good job at predicting total harvest, I concluded that it was better to have a model that had two variables in it for this type of problem statement. Hunting usually relies on a lot more than total hunters and total recreation days, but for this model they deemed themselves as adequate variables. The only other variable that may be useful is the total allowed square footage in one season, but no where online had this data. </a:t>
            </a:r>
          </a:p>
        </p:txBody>
      </p:sp>
      <p:pic>
        <p:nvPicPr>
          <p:cNvPr id="6" name="Picture 5">
            <a:extLst>
              <a:ext uri="{FF2B5EF4-FFF2-40B4-BE49-F238E27FC236}">
                <a16:creationId xmlns:a16="http://schemas.microsoft.com/office/drawing/2014/main" id="{E9E77616-5E26-4244-92EA-70BDC4FB7239}"/>
              </a:ext>
            </a:extLst>
          </p:cNvPr>
          <p:cNvPicPr>
            <a:picLocks noChangeAspect="1"/>
          </p:cNvPicPr>
          <p:nvPr/>
        </p:nvPicPr>
        <p:blipFill>
          <a:blip r:embed="rId2"/>
          <a:stretch>
            <a:fillRect/>
          </a:stretch>
        </p:blipFill>
        <p:spPr>
          <a:xfrm>
            <a:off x="7471228" y="4088726"/>
            <a:ext cx="1751149" cy="2588655"/>
          </a:xfrm>
          <a:prstGeom prst="rect">
            <a:avLst/>
          </a:prstGeom>
        </p:spPr>
      </p:pic>
    </p:spTree>
    <p:extLst>
      <p:ext uri="{BB962C8B-B14F-4D97-AF65-F5344CB8AC3E}">
        <p14:creationId xmlns:p14="http://schemas.microsoft.com/office/powerpoint/2010/main" val="3487390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F47E-8C4C-A543-986D-082F1C0C15CE}"/>
              </a:ext>
            </a:extLst>
          </p:cNvPr>
          <p:cNvSpPr>
            <a:spLocks noGrp="1"/>
          </p:cNvSpPr>
          <p:nvPr>
            <p:ph type="title"/>
          </p:nvPr>
        </p:nvSpPr>
        <p:spPr>
          <a:xfrm>
            <a:off x="1790700" y="790498"/>
            <a:ext cx="8610600" cy="1293028"/>
          </a:xfrm>
        </p:spPr>
        <p:txBody>
          <a:bodyPr/>
          <a:lstStyle/>
          <a:p>
            <a:pPr algn="ctr"/>
            <a:r>
              <a:rPr lang="en-US" dirty="0"/>
              <a:t>References</a:t>
            </a:r>
          </a:p>
        </p:txBody>
      </p:sp>
      <p:sp>
        <p:nvSpPr>
          <p:cNvPr id="4" name="TextBox 3">
            <a:extLst>
              <a:ext uri="{FF2B5EF4-FFF2-40B4-BE49-F238E27FC236}">
                <a16:creationId xmlns:a16="http://schemas.microsoft.com/office/drawing/2014/main" id="{8A000022-9B01-0649-BFA7-EC8B6591477C}"/>
              </a:ext>
            </a:extLst>
          </p:cNvPr>
          <p:cNvSpPr txBox="1"/>
          <p:nvPr/>
        </p:nvSpPr>
        <p:spPr>
          <a:xfrm>
            <a:off x="1406434" y="2083526"/>
            <a:ext cx="9379132" cy="646331"/>
          </a:xfrm>
          <a:prstGeom prst="rect">
            <a:avLst/>
          </a:prstGeom>
          <a:noFill/>
        </p:spPr>
        <p:txBody>
          <a:bodyPr wrap="square" rtlCol="0">
            <a:spAutoFit/>
          </a:bodyPr>
          <a:lstStyle/>
          <a:p>
            <a:r>
              <a:rPr lang="en-US" dirty="0"/>
              <a:t>[1]-Wildlife, Colorado Parks and. Colorado Parks and Wildlife. 1 January 2018. 28 	April 2018. &lt;http://</a:t>
            </a:r>
            <a:r>
              <a:rPr lang="en-US" dirty="0" err="1"/>
              <a:t>cpw.state.co.us</a:t>
            </a:r>
            <a:r>
              <a:rPr lang="en-US" dirty="0"/>
              <a:t>/</a:t>
            </a:r>
            <a:r>
              <a:rPr lang="en-US" dirty="0" err="1"/>
              <a:t>thingstodo</a:t>
            </a:r>
            <a:r>
              <a:rPr lang="en-US" dirty="0"/>
              <a:t>/Pages/Statistics-</a:t>
            </a:r>
            <a:r>
              <a:rPr lang="en-US" dirty="0" err="1"/>
              <a:t>Deer.aspx</a:t>
            </a:r>
            <a:r>
              <a:rPr lang="en-US" dirty="0"/>
              <a:t>&gt;.</a:t>
            </a:r>
          </a:p>
        </p:txBody>
      </p:sp>
    </p:spTree>
    <p:extLst>
      <p:ext uri="{BB962C8B-B14F-4D97-AF65-F5344CB8AC3E}">
        <p14:creationId xmlns:p14="http://schemas.microsoft.com/office/powerpoint/2010/main" val="1703813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0BF65-91C7-FA4B-B1F6-DC19FB8C1BDB}"/>
              </a:ext>
            </a:extLst>
          </p:cNvPr>
          <p:cNvSpPr>
            <a:spLocks noGrp="1"/>
          </p:cNvSpPr>
          <p:nvPr>
            <p:ph type="title"/>
          </p:nvPr>
        </p:nvSpPr>
        <p:spPr>
          <a:xfrm>
            <a:off x="1463487" y="764373"/>
            <a:ext cx="8610600" cy="1293028"/>
          </a:xfrm>
        </p:spPr>
        <p:txBody>
          <a:bodyPr/>
          <a:lstStyle/>
          <a:p>
            <a:pPr algn="ctr"/>
            <a:r>
              <a:rPr lang="en-US" dirty="0"/>
              <a:t>Vague Scenario</a:t>
            </a:r>
          </a:p>
        </p:txBody>
      </p:sp>
      <p:sp>
        <p:nvSpPr>
          <p:cNvPr id="4" name="TextBox 3">
            <a:extLst>
              <a:ext uri="{FF2B5EF4-FFF2-40B4-BE49-F238E27FC236}">
                <a16:creationId xmlns:a16="http://schemas.microsoft.com/office/drawing/2014/main" id="{881C5FE2-2339-AD42-B5BD-4C8E57C50A11}"/>
              </a:ext>
            </a:extLst>
          </p:cNvPr>
          <p:cNvSpPr txBox="1"/>
          <p:nvPr/>
        </p:nvSpPr>
        <p:spPr>
          <a:xfrm>
            <a:off x="1075762" y="2057401"/>
            <a:ext cx="9386047" cy="1200329"/>
          </a:xfrm>
          <a:prstGeom prst="rect">
            <a:avLst/>
          </a:prstGeom>
          <a:noFill/>
        </p:spPr>
        <p:txBody>
          <a:bodyPr wrap="square" rtlCol="0">
            <a:spAutoFit/>
          </a:bodyPr>
          <a:lstStyle/>
          <a:p>
            <a:r>
              <a:rPr lang="en-US" dirty="0"/>
              <a:t>A Parks and Wildlife department wishes to know how many deer tags to issue in one year to registered hunters. To answer this problem the Parks and Wildlife department needs to know an estimate for deer harvest off of knowing the number of registered hunters and total recreation days. </a:t>
            </a:r>
          </a:p>
        </p:txBody>
      </p:sp>
      <p:pic>
        <p:nvPicPr>
          <p:cNvPr id="6" name="Picture 5">
            <a:extLst>
              <a:ext uri="{FF2B5EF4-FFF2-40B4-BE49-F238E27FC236}">
                <a16:creationId xmlns:a16="http://schemas.microsoft.com/office/drawing/2014/main" id="{2D0E20A0-3C5E-7741-8455-2B3510F836D2}"/>
              </a:ext>
            </a:extLst>
          </p:cNvPr>
          <p:cNvPicPr>
            <a:picLocks noChangeAspect="1"/>
          </p:cNvPicPr>
          <p:nvPr/>
        </p:nvPicPr>
        <p:blipFill>
          <a:blip r:embed="rId2"/>
          <a:stretch>
            <a:fillRect/>
          </a:stretch>
        </p:blipFill>
        <p:spPr>
          <a:xfrm>
            <a:off x="4053164" y="3350429"/>
            <a:ext cx="3431242" cy="3024145"/>
          </a:xfrm>
          <a:prstGeom prst="rect">
            <a:avLst/>
          </a:prstGeom>
        </p:spPr>
      </p:pic>
    </p:spTree>
    <p:extLst>
      <p:ext uri="{BB962C8B-B14F-4D97-AF65-F5344CB8AC3E}">
        <p14:creationId xmlns:p14="http://schemas.microsoft.com/office/powerpoint/2010/main" val="52351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90420-B14B-024E-BCB3-604501E08A4E}"/>
              </a:ext>
            </a:extLst>
          </p:cNvPr>
          <p:cNvSpPr>
            <a:spLocks noGrp="1"/>
          </p:cNvSpPr>
          <p:nvPr>
            <p:ph type="title"/>
          </p:nvPr>
        </p:nvSpPr>
        <p:spPr>
          <a:xfrm>
            <a:off x="1790700" y="751310"/>
            <a:ext cx="8610600" cy="1293028"/>
          </a:xfrm>
        </p:spPr>
        <p:txBody>
          <a:bodyPr/>
          <a:lstStyle/>
          <a:p>
            <a:pPr algn="ctr"/>
            <a:r>
              <a:rPr lang="en-US" dirty="0"/>
              <a:t>Problem Statement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BDB3CE5-9D5E-BB48-883B-FC0F63D5CD29}"/>
                  </a:ext>
                </a:extLst>
              </p:cNvPr>
              <p:cNvSpPr txBox="1"/>
              <p:nvPr/>
            </p:nvSpPr>
            <p:spPr>
              <a:xfrm>
                <a:off x="1674223" y="2165169"/>
                <a:ext cx="8843554" cy="923330"/>
              </a:xfrm>
              <a:prstGeom prst="rect">
                <a:avLst/>
              </a:prstGeom>
              <a:noFill/>
            </p:spPr>
            <p:txBody>
              <a:bodyPr wrap="square" rtlCol="0">
                <a:spAutoFit/>
              </a:bodyPr>
              <a:lstStyle/>
              <a:p>
                <a:r>
                  <a:rPr lang="en-US" dirty="0"/>
                  <a:t>This mathematical model aims to predict the total number of deer harvest in one year. This model is primarily dependent upon the total number of hunters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h</m:t>
                        </m:r>
                      </m:sub>
                    </m:sSub>
                  </m:oMath>
                </a14:m>
                <a:r>
                  <a:rPr lang="en-US" b="0" dirty="0"/>
                  <a:t> and the total number of recreation days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𝑅</m:t>
                        </m:r>
                      </m:sub>
                    </m:sSub>
                  </m:oMath>
                </a14:m>
                <a:r>
                  <a:rPr lang="en-US" dirty="0"/>
                  <a:t>. </a:t>
                </a:r>
                <a:endParaRPr lang="en-US" b="0" dirty="0"/>
              </a:p>
            </p:txBody>
          </p:sp>
        </mc:Choice>
        <mc:Fallback xmlns="">
          <p:sp>
            <p:nvSpPr>
              <p:cNvPr id="4" name="TextBox 3">
                <a:extLst>
                  <a:ext uri="{FF2B5EF4-FFF2-40B4-BE49-F238E27FC236}">
                    <a16:creationId xmlns:a16="http://schemas.microsoft.com/office/drawing/2014/main" id="{EBDB3CE5-9D5E-BB48-883B-FC0F63D5CD29}"/>
                  </a:ext>
                </a:extLst>
              </p:cNvPr>
              <p:cNvSpPr txBox="1">
                <a:spLocks noRot="1" noChangeAspect="1" noMove="1" noResize="1" noEditPoints="1" noAdjustHandles="1" noChangeArrowheads="1" noChangeShapeType="1" noTextEdit="1"/>
              </p:cNvSpPr>
              <p:nvPr/>
            </p:nvSpPr>
            <p:spPr>
              <a:xfrm>
                <a:off x="1674223" y="2165169"/>
                <a:ext cx="8843554" cy="923330"/>
              </a:xfrm>
              <a:prstGeom prst="rect">
                <a:avLst/>
              </a:prstGeom>
              <a:blipFill>
                <a:blip r:embed="rId2"/>
                <a:stretch>
                  <a:fillRect l="-718" t="-1351" b="-9459"/>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0A6E188-B7B8-784C-8C23-10E2475E14E6}"/>
              </a:ext>
            </a:extLst>
          </p:cNvPr>
          <p:cNvPicPr>
            <a:picLocks noChangeAspect="1"/>
          </p:cNvPicPr>
          <p:nvPr/>
        </p:nvPicPr>
        <p:blipFill>
          <a:blip r:embed="rId3"/>
          <a:stretch>
            <a:fillRect/>
          </a:stretch>
        </p:blipFill>
        <p:spPr>
          <a:xfrm>
            <a:off x="4124325" y="3209330"/>
            <a:ext cx="3943350" cy="3064928"/>
          </a:xfrm>
          <a:prstGeom prst="rect">
            <a:avLst/>
          </a:prstGeom>
        </p:spPr>
      </p:pic>
    </p:spTree>
    <p:extLst>
      <p:ext uri="{BB962C8B-B14F-4D97-AF65-F5344CB8AC3E}">
        <p14:creationId xmlns:p14="http://schemas.microsoft.com/office/powerpoint/2010/main" val="2066676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4CEE7-2128-EF4F-88E3-729FCF99EB42}"/>
              </a:ext>
            </a:extLst>
          </p:cNvPr>
          <p:cNvSpPr>
            <a:spLocks noGrp="1"/>
          </p:cNvSpPr>
          <p:nvPr>
            <p:ph type="title"/>
          </p:nvPr>
        </p:nvSpPr>
        <p:spPr>
          <a:xfrm>
            <a:off x="1790700" y="764373"/>
            <a:ext cx="8610600" cy="1293028"/>
          </a:xfrm>
        </p:spPr>
        <p:txBody>
          <a:bodyPr/>
          <a:lstStyle/>
          <a:p>
            <a:pPr algn="ctr"/>
            <a:r>
              <a:rPr lang="en-US" dirty="0"/>
              <a:t>Assumptions</a:t>
            </a:r>
          </a:p>
        </p:txBody>
      </p:sp>
      <p:sp>
        <p:nvSpPr>
          <p:cNvPr id="3" name="Content Placeholder 2">
            <a:extLst>
              <a:ext uri="{FF2B5EF4-FFF2-40B4-BE49-F238E27FC236}">
                <a16:creationId xmlns:a16="http://schemas.microsoft.com/office/drawing/2014/main" id="{ACE0FF4A-03CF-8344-9A5D-AC7088BFE93B}"/>
              </a:ext>
            </a:extLst>
          </p:cNvPr>
          <p:cNvSpPr>
            <a:spLocks noGrp="1"/>
          </p:cNvSpPr>
          <p:nvPr>
            <p:ph idx="1"/>
          </p:nvPr>
        </p:nvSpPr>
        <p:spPr>
          <a:xfrm>
            <a:off x="685800" y="3108678"/>
            <a:ext cx="10820400" cy="1829565"/>
          </a:xfrm>
        </p:spPr>
        <p:txBody>
          <a:bodyPr>
            <a:normAutofit lnSpcReduction="10000"/>
          </a:bodyPr>
          <a:lstStyle/>
          <a:p>
            <a:r>
              <a:rPr lang="en-US" dirty="0"/>
              <a:t>There is no illegal hunting (Poaching) in the year specified.</a:t>
            </a:r>
          </a:p>
          <a:p>
            <a:r>
              <a:rPr lang="en-US" dirty="0"/>
              <a:t>The total number of registered hunters does not fluctuate throughout the year.</a:t>
            </a:r>
          </a:p>
          <a:p>
            <a:r>
              <a:rPr lang="en-US" dirty="0"/>
              <a:t>No additional recreation days or new units are added to the state in the specified year.</a:t>
            </a:r>
          </a:p>
        </p:txBody>
      </p:sp>
      <p:sp>
        <p:nvSpPr>
          <p:cNvPr id="4" name="TextBox 3">
            <a:extLst>
              <a:ext uri="{FF2B5EF4-FFF2-40B4-BE49-F238E27FC236}">
                <a16:creationId xmlns:a16="http://schemas.microsoft.com/office/drawing/2014/main" id="{9AF8F602-19E5-CC4E-B2B3-6578C0DDCF6F}"/>
              </a:ext>
            </a:extLst>
          </p:cNvPr>
          <p:cNvSpPr txBox="1"/>
          <p:nvPr/>
        </p:nvSpPr>
        <p:spPr>
          <a:xfrm>
            <a:off x="685800" y="2259874"/>
            <a:ext cx="10437223" cy="646331"/>
          </a:xfrm>
          <a:prstGeom prst="rect">
            <a:avLst/>
          </a:prstGeom>
          <a:noFill/>
        </p:spPr>
        <p:txBody>
          <a:bodyPr wrap="square" rtlCol="0">
            <a:spAutoFit/>
          </a:bodyPr>
          <a:lstStyle/>
          <a:p>
            <a:r>
              <a:rPr lang="en-US" dirty="0"/>
              <a:t>As with every mathematical model, assumptions must first be made before the model is constructed.</a:t>
            </a:r>
          </a:p>
        </p:txBody>
      </p:sp>
    </p:spTree>
    <p:extLst>
      <p:ext uri="{BB962C8B-B14F-4D97-AF65-F5344CB8AC3E}">
        <p14:creationId xmlns:p14="http://schemas.microsoft.com/office/powerpoint/2010/main" val="2433440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13264-BE16-7948-9B20-78D176DF9D90}"/>
              </a:ext>
            </a:extLst>
          </p:cNvPr>
          <p:cNvSpPr>
            <a:spLocks noGrp="1"/>
          </p:cNvSpPr>
          <p:nvPr>
            <p:ph type="title"/>
          </p:nvPr>
        </p:nvSpPr>
        <p:spPr>
          <a:xfrm>
            <a:off x="1008529" y="643350"/>
            <a:ext cx="10174941" cy="1293028"/>
          </a:xfrm>
        </p:spPr>
        <p:txBody>
          <a:bodyPr/>
          <a:lstStyle/>
          <a:p>
            <a:pPr algn="ctr"/>
            <a:r>
              <a:rPr lang="en-US" dirty="0"/>
              <a:t>Strategy For Model construction</a:t>
            </a:r>
          </a:p>
        </p:txBody>
      </p:sp>
      <p:sp>
        <p:nvSpPr>
          <p:cNvPr id="3" name="Content Placeholder 2">
            <a:extLst>
              <a:ext uri="{FF2B5EF4-FFF2-40B4-BE49-F238E27FC236}">
                <a16:creationId xmlns:a16="http://schemas.microsoft.com/office/drawing/2014/main" id="{37058D9D-C2FD-C442-82D2-8397179B0238}"/>
              </a:ext>
            </a:extLst>
          </p:cNvPr>
          <p:cNvSpPr>
            <a:spLocks noGrp="1"/>
          </p:cNvSpPr>
          <p:nvPr>
            <p:ph idx="1"/>
          </p:nvPr>
        </p:nvSpPr>
        <p:spPr>
          <a:xfrm>
            <a:off x="739588" y="3254188"/>
            <a:ext cx="10820400" cy="1969414"/>
          </a:xfrm>
        </p:spPr>
        <p:txBody>
          <a:bodyPr/>
          <a:lstStyle/>
          <a:p>
            <a:r>
              <a:rPr lang="en-US" dirty="0"/>
              <a:t>Create total hunters dependent model</a:t>
            </a:r>
          </a:p>
          <a:p>
            <a:r>
              <a:rPr lang="en-US" dirty="0"/>
              <a:t>Create total recreation days dependent model</a:t>
            </a:r>
          </a:p>
          <a:p>
            <a:r>
              <a:rPr lang="en-US" dirty="0"/>
              <a:t>Regression analysis on two variable model</a:t>
            </a:r>
          </a:p>
        </p:txBody>
      </p:sp>
      <p:sp>
        <p:nvSpPr>
          <p:cNvPr id="4" name="TextBox 3">
            <a:extLst>
              <a:ext uri="{FF2B5EF4-FFF2-40B4-BE49-F238E27FC236}">
                <a16:creationId xmlns:a16="http://schemas.microsoft.com/office/drawing/2014/main" id="{CEB950FC-31C0-3F4A-A2FF-707FEA3519EA}"/>
              </a:ext>
            </a:extLst>
          </p:cNvPr>
          <p:cNvSpPr txBox="1"/>
          <p:nvPr/>
        </p:nvSpPr>
        <p:spPr>
          <a:xfrm>
            <a:off x="685800" y="2124635"/>
            <a:ext cx="10497670" cy="923330"/>
          </a:xfrm>
          <a:prstGeom prst="rect">
            <a:avLst/>
          </a:prstGeom>
          <a:noFill/>
        </p:spPr>
        <p:txBody>
          <a:bodyPr wrap="square" rtlCol="0">
            <a:spAutoFit/>
          </a:bodyPr>
          <a:lstStyle/>
          <a:p>
            <a:r>
              <a:rPr lang="en-US" dirty="0"/>
              <a:t>I first started fitting polynomials to total hunter dependent models first, and then moved on to total recreation days dependent models. At the end I did regression analysis on a two variable model for a combination of the two models. </a:t>
            </a:r>
          </a:p>
        </p:txBody>
      </p:sp>
    </p:spTree>
    <p:extLst>
      <p:ext uri="{BB962C8B-B14F-4D97-AF65-F5344CB8AC3E}">
        <p14:creationId xmlns:p14="http://schemas.microsoft.com/office/powerpoint/2010/main" val="3164751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68FF-AB3C-8E45-9D9D-DAB1A347A869}"/>
              </a:ext>
            </a:extLst>
          </p:cNvPr>
          <p:cNvSpPr>
            <a:spLocks noGrp="1"/>
          </p:cNvSpPr>
          <p:nvPr>
            <p:ph type="title"/>
          </p:nvPr>
        </p:nvSpPr>
        <p:spPr>
          <a:xfrm>
            <a:off x="1790700" y="616456"/>
            <a:ext cx="8610600" cy="1293028"/>
          </a:xfrm>
        </p:spPr>
        <p:txBody>
          <a:bodyPr/>
          <a:lstStyle/>
          <a:p>
            <a:pPr algn="ctr"/>
            <a:r>
              <a:rPr lang="en-US" dirty="0"/>
              <a:t>Data</a:t>
            </a:r>
          </a:p>
        </p:txBody>
      </p:sp>
      <p:graphicFrame>
        <p:nvGraphicFramePr>
          <p:cNvPr id="4" name="Table 3">
            <a:extLst>
              <a:ext uri="{FF2B5EF4-FFF2-40B4-BE49-F238E27FC236}">
                <a16:creationId xmlns:a16="http://schemas.microsoft.com/office/drawing/2014/main" id="{72E0506C-AC0E-9C4D-8A78-DEBB48453E65}"/>
              </a:ext>
            </a:extLst>
          </p:cNvPr>
          <p:cNvGraphicFramePr>
            <a:graphicFrameLocks noGrp="1"/>
          </p:cNvGraphicFramePr>
          <p:nvPr>
            <p:extLst>
              <p:ext uri="{D42A27DB-BD31-4B8C-83A1-F6EECF244321}">
                <p14:modId xmlns:p14="http://schemas.microsoft.com/office/powerpoint/2010/main" val="3790967278"/>
              </p:ext>
            </p:extLst>
          </p:nvPr>
        </p:nvGraphicFramePr>
        <p:xfrm>
          <a:off x="1523997" y="3109813"/>
          <a:ext cx="9144000" cy="2743203"/>
        </p:xfrm>
        <a:graphic>
          <a:graphicData uri="http://schemas.openxmlformats.org/drawingml/2006/table">
            <a:tbl>
              <a:tblPr>
                <a:tableStyleId>{5C22544A-7EE6-4342-B048-85BDC9FD1C3A}</a:tableStyleId>
              </a:tblPr>
              <a:tblGrid>
                <a:gridCol w="842126">
                  <a:extLst>
                    <a:ext uri="{9D8B030D-6E8A-4147-A177-3AD203B41FA5}">
                      <a16:colId xmlns:a16="http://schemas.microsoft.com/office/drawing/2014/main" val="3322662912"/>
                    </a:ext>
                  </a:extLst>
                </a:gridCol>
                <a:gridCol w="1329333">
                  <a:extLst>
                    <a:ext uri="{9D8B030D-6E8A-4147-A177-3AD203B41FA5}">
                      <a16:colId xmlns:a16="http://schemas.microsoft.com/office/drawing/2014/main" val="1673332907"/>
                    </a:ext>
                  </a:extLst>
                </a:gridCol>
                <a:gridCol w="842126">
                  <a:extLst>
                    <a:ext uri="{9D8B030D-6E8A-4147-A177-3AD203B41FA5}">
                      <a16:colId xmlns:a16="http://schemas.microsoft.com/office/drawing/2014/main" val="3324618579"/>
                    </a:ext>
                  </a:extLst>
                </a:gridCol>
                <a:gridCol w="842126">
                  <a:extLst>
                    <a:ext uri="{9D8B030D-6E8A-4147-A177-3AD203B41FA5}">
                      <a16:colId xmlns:a16="http://schemas.microsoft.com/office/drawing/2014/main" val="3518866473"/>
                    </a:ext>
                  </a:extLst>
                </a:gridCol>
                <a:gridCol w="825993">
                  <a:extLst>
                    <a:ext uri="{9D8B030D-6E8A-4147-A177-3AD203B41FA5}">
                      <a16:colId xmlns:a16="http://schemas.microsoft.com/office/drawing/2014/main" val="168738809"/>
                    </a:ext>
                  </a:extLst>
                </a:gridCol>
                <a:gridCol w="1500338">
                  <a:extLst>
                    <a:ext uri="{9D8B030D-6E8A-4147-A177-3AD203B41FA5}">
                      <a16:colId xmlns:a16="http://schemas.microsoft.com/office/drawing/2014/main" val="1788151002"/>
                    </a:ext>
                  </a:extLst>
                </a:gridCol>
                <a:gridCol w="967960">
                  <a:extLst>
                    <a:ext uri="{9D8B030D-6E8A-4147-A177-3AD203B41FA5}">
                      <a16:colId xmlns:a16="http://schemas.microsoft.com/office/drawing/2014/main" val="4115801038"/>
                    </a:ext>
                  </a:extLst>
                </a:gridCol>
                <a:gridCol w="996999">
                  <a:extLst>
                    <a:ext uri="{9D8B030D-6E8A-4147-A177-3AD203B41FA5}">
                      <a16:colId xmlns:a16="http://schemas.microsoft.com/office/drawing/2014/main" val="2588759701"/>
                    </a:ext>
                  </a:extLst>
                </a:gridCol>
                <a:gridCol w="996999">
                  <a:extLst>
                    <a:ext uri="{9D8B030D-6E8A-4147-A177-3AD203B41FA5}">
                      <a16:colId xmlns:a16="http://schemas.microsoft.com/office/drawing/2014/main" val="2204075066"/>
                    </a:ext>
                  </a:extLst>
                </a:gridCol>
              </a:tblGrid>
              <a:tr h="427653">
                <a:tc>
                  <a:txBody>
                    <a:bodyPr/>
                    <a:lstStyle/>
                    <a:p>
                      <a:pPr algn="ctr" fontAlgn="b"/>
                      <a:r>
                        <a:rPr lang="en-US" sz="1200" b="1" u="none" strike="noStrike" dirty="0">
                          <a:effectLst/>
                        </a:rPr>
                        <a:t>Year</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Starting Population</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Bucks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Does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Fawns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Remaining Population</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Total Harvest</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Total Rec Days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Total Hunters</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4318298"/>
                  </a:ext>
                </a:extLst>
              </a:tr>
              <a:tr h="231555">
                <a:tc>
                  <a:txBody>
                    <a:bodyPr/>
                    <a:lstStyle/>
                    <a:p>
                      <a:pPr algn="ctr" fontAlgn="b"/>
                      <a:r>
                        <a:rPr lang="en-US" sz="1200" b="1" u="none" strike="noStrike" dirty="0">
                          <a:effectLst/>
                        </a:rPr>
                        <a:t>2004</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642643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33095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744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600900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41743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270983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91646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1334125"/>
                  </a:ext>
                </a:extLst>
              </a:tr>
              <a:tr h="231555">
                <a:tc>
                  <a:txBody>
                    <a:bodyPr/>
                    <a:lstStyle/>
                    <a:p>
                      <a:pPr algn="ctr" fontAlgn="b"/>
                      <a:r>
                        <a:rPr lang="en-US" sz="1200" b="1" u="none" strike="noStrike" dirty="0">
                          <a:effectLst/>
                        </a:rPr>
                        <a:t>2005</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655115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32878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8217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570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613450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41665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394339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91757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22183484"/>
                  </a:ext>
                </a:extLst>
              </a:tr>
              <a:tr h="231555">
                <a:tc>
                  <a:txBody>
                    <a:bodyPr/>
                    <a:lstStyle/>
                    <a:p>
                      <a:pPr algn="ctr" fontAlgn="b"/>
                      <a:r>
                        <a:rPr lang="en-US" sz="1200" b="1" u="none" strike="noStrike" dirty="0">
                          <a:effectLst/>
                        </a:rPr>
                        <a:t>2006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657994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33885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10617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612760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45234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440296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97286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51464855"/>
                  </a:ext>
                </a:extLst>
              </a:tr>
              <a:tr h="231555">
                <a:tc>
                  <a:txBody>
                    <a:bodyPr/>
                    <a:lstStyle/>
                    <a:p>
                      <a:pPr algn="ctr" fontAlgn="b"/>
                      <a:r>
                        <a:rPr lang="en-US" sz="1200" b="1" u="none" strike="noStrike" dirty="0">
                          <a:effectLst/>
                        </a:rPr>
                        <a:t>2007</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583796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32254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11845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927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538770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45026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435070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98283</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3880392"/>
                  </a:ext>
                </a:extLst>
              </a:tr>
              <a:tr h="231555">
                <a:tc>
                  <a:txBody>
                    <a:bodyPr/>
                    <a:lstStyle/>
                    <a:p>
                      <a:pPr algn="ctr" fontAlgn="b"/>
                      <a:r>
                        <a:rPr lang="en-US" sz="1200" b="1" u="none" strike="noStrike">
                          <a:effectLst/>
                        </a:rPr>
                        <a:t>2008</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502312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25069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9771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466760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35552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395479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86245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0462530"/>
                  </a:ext>
                </a:extLst>
              </a:tr>
              <a:tr h="231555">
                <a:tc>
                  <a:txBody>
                    <a:bodyPr/>
                    <a:lstStyle/>
                    <a:p>
                      <a:pPr algn="ctr" fontAlgn="b"/>
                      <a:r>
                        <a:rPr lang="en-US" sz="1200" b="1" u="none" strike="noStrike">
                          <a:effectLst/>
                        </a:rPr>
                        <a:t>2009</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494442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24607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8751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564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460520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33922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364189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78536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95589114"/>
                  </a:ext>
                </a:extLst>
              </a:tr>
              <a:tr h="231555">
                <a:tc>
                  <a:txBody>
                    <a:bodyPr/>
                    <a:lstStyle/>
                    <a:p>
                      <a:pPr algn="ctr" fontAlgn="b"/>
                      <a:r>
                        <a:rPr lang="en-US" sz="1200" b="1" u="none" strike="noStrike" dirty="0">
                          <a:effectLst/>
                        </a:rPr>
                        <a:t>2010</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465164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25779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8302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687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430396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34768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360048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78603</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4467802"/>
                  </a:ext>
                </a:extLst>
              </a:tr>
              <a:tr h="231555">
                <a:tc>
                  <a:txBody>
                    <a:bodyPr/>
                    <a:lstStyle/>
                    <a:p>
                      <a:pPr algn="ctr" fontAlgn="b"/>
                      <a:r>
                        <a:rPr lang="en-US" sz="1200" b="1" u="none" strike="noStrike" dirty="0">
                          <a:effectLst/>
                        </a:rPr>
                        <a:t>2011</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451167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24556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7991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670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417950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33217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338983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76445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7633784"/>
                  </a:ext>
                </a:extLst>
              </a:tr>
              <a:tr h="231555">
                <a:tc>
                  <a:txBody>
                    <a:bodyPr/>
                    <a:lstStyle/>
                    <a:p>
                      <a:pPr algn="ctr" fontAlgn="b"/>
                      <a:r>
                        <a:rPr lang="en-US" sz="1200" b="1" u="none" strike="noStrike" dirty="0">
                          <a:effectLst/>
                        </a:rPr>
                        <a:t>2012</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441096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24346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8187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408010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33086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332573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73705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632591"/>
                  </a:ext>
                </a:extLst>
              </a:tr>
              <a:tr h="231555">
                <a:tc>
                  <a:txBody>
                    <a:bodyPr/>
                    <a:lstStyle/>
                    <a:p>
                      <a:pPr algn="ctr" fontAlgn="b"/>
                      <a:r>
                        <a:rPr lang="en-US" sz="1200" b="1" u="none" strike="noStrike" dirty="0">
                          <a:effectLst/>
                        </a:rPr>
                        <a:t>2013</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423601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24754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7633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554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390660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32941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338132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74233</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78292401"/>
                  </a:ext>
                </a:extLst>
              </a:tr>
            </a:tbl>
          </a:graphicData>
        </a:graphic>
      </p:graphicFrame>
      <p:sp>
        <p:nvSpPr>
          <p:cNvPr id="5" name="TextBox 4">
            <a:extLst>
              <a:ext uri="{FF2B5EF4-FFF2-40B4-BE49-F238E27FC236}">
                <a16:creationId xmlns:a16="http://schemas.microsoft.com/office/drawing/2014/main" id="{D2D517CC-50CD-F84B-8798-7D7880C107C9}"/>
              </a:ext>
            </a:extLst>
          </p:cNvPr>
          <p:cNvSpPr txBox="1"/>
          <p:nvPr/>
        </p:nvSpPr>
        <p:spPr>
          <a:xfrm>
            <a:off x="1523997" y="1909484"/>
            <a:ext cx="9061453" cy="1200329"/>
          </a:xfrm>
          <a:prstGeom prst="rect">
            <a:avLst/>
          </a:prstGeom>
          <a:noFill/>
        </p:spPr>
        <p:txBody>
          <a:bodyPr wrap="square" rtlCol="0">
            <a:spAutoFit/>
          </a:bodyPr>
          <a:lstStyle/>
          <a:p>
            <a:r>
              <a:rPr lang="en-US" dirty="0"/>
              <a:t>The below table has the all of the data that I got off the Colorado Parks and Wildlife [1] page. The populations of the deer were estimates due to other assumptions that were made. The total harvest column is the column that I am aiming to model.</a:t>
            </a:r>
          </a:p>
        </p:txBody>
      </p:sp>
      <p:sp>
        <p:nvSpPr>
          <p:cNvPr id="6" name="TextBox 5">
            <a:extLst>
              <a:ext uri="{FF2B5EF4-FFF2-40B4-BE49-F238E27FC236}">
                <a16:creationId xmlns:a16="http://schemas.microsoft.com/office/drawing/2014/main" id="{747AAD8C-602C-3E47-8C17-3729DB3E7AE5}"/>
              </a:ext>
            </a:extLst>
          </p:cNvPr>
          <p:cNvSpPr txBox="1"/>
          <p:nvPr/>
        </p:nvSpPr>
        <p:spPr>
          <a:xfrm>
            <a:off x="4758014" y="5853016"/>
            <a:ext cx="2675965" cy="369332"/>
          </a:xfrm>
          <a:prstGeom prst="rect">
            <a:avLst/>
          </a:prstGeom>
          <a:noFill/>
        </p:spPr>
        <p:txBody>
          <a:bodyPr wrap="square" rtlCol="0">
            <a:spAutoFit/>
          </a:bodyPr>
          <a:lstStyle/>
          <a:p>
            <a:r>
              <a:rPr lang="en-US" b="1" dirty="0"/>
              <a:t>Table 1:</a:t>
            </a:r>
            <a:r>
              <a:rPr lang="en-US" dirty="0"/>
              <a:t> General Data</a:t>
            </a:r>
          </a:p>
        </p:txBody>
      </p:sp>
    </p:spTree>
    <p:extLst>
      <p:ext uri="{BB962C8B-B14F-4D97-AF65-F5344CB8AC3E}">
        <p14:creationId xmlns:p14="http://schemas.microsoft.com/office/powerpoint/2010/main" val="7497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6C82A-31F7-FB46-8C65-378244706766}"/>
              </a:ext>
            </a:extLst>
          </p:cNvPr>
          <p:cNvSpPr>
            <a:spLocks noGrp="1"/>
          </p:cNvSpPr>
          <p:nvPr>
            <p:ph type="title"/>
          </p:nvPr>
        </p:nvSpPr>
        <p:spPr>
          <a:xfrm>
            <a:off x="1008529" y="697138"/>
            <a:ext cx="10174941" cy="1293028"/>
          </a:xfrm>
        </p:spPr>
        <p:txBody>
          <a:bodyPr/>
          <a:lstStyle/>
          <a:p>
            <a:pPr algn="ctr"/>
            <a:r>
              <a:rPr lang="en-US" dirty="0"/>
              <a:t>Best total Hunter Dependent Model</a:t>
            </a:r>
          </a:p>
        </p:txBody>
      </p:sp>
      <p:graphicFrame>
        <p:nvGraphicFramePr>
          <p:cNvPr id="4" name="Chart 3">
            <a:extLst>
              <a:ext uri="{FF2B5EF4-FFF2-40B4-BE49-F238E27FC236}">
                <a16:creationId xmlns:a16="http://schemas.microsoft.com/office/drawing/2014/main" id="{30BAF436-8E0E-DC4E-B1BB-9690CA97D63D}"/>
              </a:ext>
            </a:extLst>
          </p:cNvPr>
          <p:cNvGraphicFramePr>
            <a:graphicFrameLocks/>
          </p:cNvGraphicFramePr>
          <p:nvPr>
            <p:extLst>
              <p:ext uri="{D42A27DB-BD31-4B8C-83A1-F6EECF244321}">
                <p14:modId xmlns:p14="http://schemas.microsoft.com/office/powerpoint/2010/main" val="876698935"/>
              </p:ext>
            </p:extLst>
          </p:nvPr>
        </p:nvGraphicFramePr>
        <p:xfrm>
          <a:off x="1411941" y="1990166"/>
          <a:ext cx="42291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17800DF5-6F85-9948-A171-34B29BCDD878}"/>
              </a:ext>
            </a:extLst>
          </p:cNvPr>
          <p:cNvSpPr txBox="1"/>
          <p:nvPr/>
        </p:nvSpPr>
        <p:spPr>
          <a:xfrm>
            <a:off x="5641041" y="2971800"/>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431A5CE-F203-ED4F-BEF0-CD20F9DFA4D3}"/>
                  </a:ext>
                </a:extLst>
              </p:cNvPr>
              <p:cNvSpPr txBox="1"/>
              <p:nvPr/>
            </p:nvSpPr>
            <p:spPr>
              <a:xfrm>
                <a:off x="3128295" y="4733366"/>
                <a:ext cx="5935407" cy="26731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𝑻</m:t>
                          </m:r>
                        </m:e>
                        <m:sub>
                          <m:r>
                            <a:rPr lang="en-US" sz="1600" b="1" i="1" smtClean="0">
                              <a:latin typeface="Cambria Math" panose="02040503050406030204" pitchFamily="18" charset="0"/>
                            </a:rPr>
                            <m:t>𝑯</m:t>
                          </m:r>
                        </m:sub>
                      </m:sSub>
                      <m:r>
                        <a:rPr lang="en-US" sz="1600" b="1" i="1" smtClean="0">
                          <a:latin typeface="Cambria Math" panose="02040503050406030204" pitchFamily="18" charset="0"/>
                        </a:rPr>
                        <m:t>=−</m:t>
                      </m:r>
                      <m:r>
                        <a:rPr lang="en-US" sz="1600" b="1" i="1" smtClean="0">
                          <a:latin typeface="Cambria Math" panose="02040503050406030204" pitchFamily="18" charset="0"/>
                        </a:rPr>
                        <m:t>𝟖</m:t>
                      </m:r>
                      <m:r>
                        <a:rPr lang="en-US" sz="1600" b="1" i="1" smtClean="0">
                          <a:latin typeface="Cambria Math" panose="02040503050406030204" pitchFamily="18" charset="0"/>
                        </a:rPr>
                        <m:t>.</m:t>
                      </m:r>
                      <m:r>
                        <a:rPr lang="en-US" sz="1600" b="1" i="1" smtClean="0">
                          <a:latin typeface="Cambria Math" panose="02040503050406030204" pitchFamily="18" charset="0"/>
                        </a:rPr>
                        <m:t>𝟑</m:t>
                      </m:r>
                      <m:r>
                        <a:rPr lang="en-US" sz="1600" b="1" i="1" smtClean="0">
                          <a:latin typeface="Cambria Math" panose="02040503050406030204" pitchFamily="18" charset="0"/>
                          <a:ea typeface="Cambria Math" panose="02040503050406030204" pitchFamily="18" charset="0"/>
                        </a:rPr>
                        <m:t>∙</m:t>
                      </m:r>
                      <m:sSup>
                        <m:sSupPr>
                          <m:ctrlPr>
                            <a:rPr lang="en-US" sz="1600" b="1" i="1" smtClean="0">
                              <a:latin typeface="Cambria Math" panose="02040503050406030204" pitchFamily="18" charset="0"/>
                              <a:ea typeface="Cambria Math" panose="02040503050406030204" pitchFamily="18" charset="0"/>
                            </a:rPr>
                          </m:ctrlPr>
                        </m:sSupPr>
                        <m:e>
                          <m:r>
                            <a:rPr lang="en-US" sz="1600" b="1" i="1" smtClean="0">
                              <a:latin typeface="Cambria Math" panose="02040503050406030204" pitchFamily="18" charset="0"/>
                              <a:ea typeface="Cambria Math" panose="02040503050406030204" pitchFamily="18" charset="0"/>
                            </a:rPr>
                            <m:t>𝟏𝟎</m:t>
                          </m:r>
                        </m:e>
                        <m:sup>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𝟏𝟎</m:t>
                          </m:r>
                        </m:sup>
                      </m:sSup>
                      <m:r>
                        <a:rPr lang="en-US" sz="1600" b="1" i="1" smtClean="0">
                          <a:latin typeface="Cambria Math" panose="02040503050406030204" pitchFamily="18" charset="0"/>
                          <a:ea typeface="Cambria Math" panose="02040503050406030204" pitchFamily="18" charset="0"/>
                        </a:rPr>
                        <m:t>∙</m:t>
                      </m:r>
                      <m:sSup>
                        <m:sSupPr>
                          <m:ctrlPr>
                            <a:rPr lang="en-US" sz="1600" b="1" i="1" smtClean="0">
                              <a:latin typeface="Cambria Math" panose="02040503050406030204" pitchFamily="18" charset="0"/>
                              <a:ea typeface="Cambria Math" panose="02040503050406030204" pitchFamily="18" charset="0"/>
                            </a:rPr>
                          </m:ctrlPr>
                        </m:sSupPr>
                        <m:e>
                          <m:sSub>
                            <m:sSubPr>
                              <m:ctrlPr>
                                <a:rPr lang="en-US" sz="1600" b="1" i="1" smtClean="0">
                                  <a:latin typeface="Cambria Math" panose="02040503050406030204" pitchFamily="18" charset="0"/>
                                  <a:ea typeface="Cambria Math" panose="02040503050406030204" pitchFamily="18" charset="0"/>
                                </a:rPr>
                              </m:ctrlPr>
                            </m:sSubPr>
                            <m:e>
                              <m:r>
                                <a:rPr lang="en-US" sz="1600" b="1" i="1" smtClean="0">
                                  <a:latin typeface="Cambria Math" panose="02040503050406030204" pitchFamily="18" charset="0"/>
                                  <a:ea typeface="Cambria Math" panose="02040503050406030204" pitchFamily="18" charset="0"/>
                                </a:rPr>
                                <m:t>𝑻</m:t>
                              </m:r>
                            </m:e>
                            <m:sub>
                              <m:r>
                                <a:rPr lang="en-US" sz="1600" b="1" i="1" smtClean="0">
                                  <a:latin typeface="Cambria Math" panose="02040503050406030204" pitchFamily="18" charset="0"/>
                                  <a:ea typeface="Cambria Math" panose="02040503050406030204" pitchFamily="18" charset="0"/>
                                </a:rPr>
                                <m:t>𝒉</m:t>
                              </m:r>
                            </m:sub>
                          </m:sSub>
                        </m:e>
                        <m:sup>
                          <m:r>
                            <a:rPr lang="en-US" sz="1600" b="1" i="1" smtClean="0">
                              <a:latin typeface="Cambria Math" panose="02040503050406030204" pitchFamily="18" charset="0"/>
                              <a:ea typeface="Cambria Math" panose="02040503050406030204" pitchFamily="18" charset="0"/>
                            </a:rPr>
                            <m:t>𝟑</m:t>
                          </m:r>
                        </m:sup>
                      </m:sSup>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𝟐</m:t>
                      </m:r>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𝟑</m:t>
                      </m:r>
                      <m:r>
                        <a:rPr lang="en-US" sz="1600" b="1" i="1" smtClean="0">
                          <a:latin typeface="Cambria Math" panose="02040503050406030204" pitchFamily="18" charset="0"/>
                          <a:ea typeface="Cambria Math" panose="02040503050406030204" pitchFamily="18" charset="0"/>
                        </a:rPr>
                        <m:t>∙</m:t>
                      </m:r>
                      <m:sSup>
                        <m:sSupPr>
                          <m:ctrlPr>
                            <a:rPr lang="en-US" sz="1600" b="1" i="1" smtClean="0">
                              <a:latin typeface="Cambria Math" panose="02040503050406030204" pitchFamily="18" charset="0"/>
                              <a:ea typeface="Cambria Math" panose="02040503050406030204" pitchFamily="18" charset="0"/>
                            </a:rPr>
                          </m:ctrlPr>
                        </m:sSupPr>
                        <m:e>
                          <m:r>
                            <a:rPr lang="en-US" sz="1600" b="1" i="1" smtClean="0">
                              <a:latin typeface="Cambria Math" panose="02040503050406030204" pitchFamily="18" charset="0"/>
                              <a:ea typeface="Cambria Math" panose="02040503050406030204" pitchFamily="18" charset="0"/>
                            </a:rPr>
                            <m:t>𝟏𝟎</m:t>
                          </m:r>
                        </m:e>
                        <m:sup>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𝟒</m:t>
                          </m:r>
                        </m:sup>
                      </m:sSup>
                      <m:r>
                        <a:rPr lang="en-US" sz="1600" b="1" i="1" smtClean="0">
                          <a:latin typeface="Cambria Math" panose="02040503050406030204" pitchFamily="18" charset="0"/>
                          <a:ea typeface="Cambria Math" panose="02040503050406030204" pitchFamily="18" charset="0"/>
                        </a:rPr>
                        <m:t>∙</m:t>
                      </m:r>
                      <m:sSup>
                        <m:sSupPr>
                          <m:ctrlPr>
                            <a:rPr lang="en-US" sz="1600" b="1" i="1" smtClean="0">
                              <a:latin typeface="Cambria Math" panose="02040503050406030204" pitchFamily="18" charset="0"/>
                              <a:ea typeface="Cambria Math" panose="02040503050406030204" pitchFamily="18" charset="0"/>
                            </a:rPr>
                          </m:ctrlPr>
                        </m:sSupPr>
                        <m:e>
                          <m:sSub>
                            <m:sSubPr>
                              <m:ctrlPr>
                                <a:rPr lang="en-US" sz="1600" b="1" i="1" smtClean="0">
                                  <a:latin typeface="Cambria Math" panose="02040503050406030204" pitchFamily="18" charset="0"/>
                                  <a:ea typeface="Cambria Math" panose="02040503050406030204" pitchFamily="18" charset="0"/>
                                </a:rPr>
                              </m:ctrlPr>
                            </m:sSubPr>
                            <m:e>
                              <m:r>
                                <a:rPr lang="en-US" sz="1600" b="1" i="1" smtClean="0">
                                  <a:latin typeface="Cambria Math" panose="02040503050406030204" pitchFamily="18" charset="0"/>
                                  <a:ea typeface="Cambria Math" panose="02040503050406030204" pitchFamily="18" charset="0"/>
                                </a:rPr>
                                <m:t>𝑻</m:t>
                              </m:r>
                            </m:e>
                            <m:sub>
                              <m:r>
                                <a:rPr lang="en-US" sz="1600" b="1" i="1" smtClean="0">
                                  <a:latin typeface="Cambria Math" panose="02040503050406030204" pitchFamily="18" charset="0"/>
                                  <a:ea typeface="Cambria Math" panose="02040503050406030204" pitchFamily="18" charset="0"/>
                                </a:rPr>
                                <m:t>𝒉</m:t>
                              </m:r>
                            </m:sub>
                          </m:sSub>
                        </m:e>
                        <m:sup>
                          <m:r>
                            <a:rPr lang="en-US" sz="1600" b="1" i="1" smtClean="0">
                              <a:latin typeface="Cambria Math" panose="02040503050406030204" pitchFamily="18" charset="0"/>
                              <a:ea typeface="Cambria Math" panose="02040503050406030204" pitchFamily="18" charset="0"/>
                            </a:rPr>
                            <m:t>𝟐</m:t>
                          </m:r>
                        </m:sup>
                      </m:sSup>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𝟐𝟎</m:t>
                      </m:r>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𝟒</m:t>
                      </m:r>
                      <m:r>
                        <a:rPr lang="en-US" sz="1600" b="1" i="1" smtClean="0">
                          <a:latin typeface="Cambria Math" panose="02040503050406030204" pitchFamily="18" charset="0"/>
                          <a:ea typeface="Cambria Math" panose="02040503050406030204" pitchFamily="18" charset="0"/>
                        </a:rPr>
                        <m:t>∙</m:t>
                      </m:r>
                      <m:sSub>
                        <m:sSubPr>
                          <m:ctrlPr>
                            <a:rPr lang="en-US" sz="1600" b="1" i="1" smtClean="0">
                              <a:latin typeface="Cambria Math" panose="02040503050406030204" pitchFamily="18" charset="0"/>
                              <a:ea typeface="Cambria Math" panose="02040503050406030204" pitchFamily="18" charset="0"/>
                            </a:rPr>
                          </m:ctrlPr>
                        </m:sSubPr>
                        <m:e>
                          <m:r>
                            <a:rPr lang="en-US" sz="1600" b="1" i="1" smtClean="0">
                              <a:latin typeface="Cambria Math" panose="02040503050406030204" pitchFamily="18" charset="0"/>
                              <a:ea typeface="Cambria Math" panose="02040503050406030204" pitchFamily="18" charset="0"/>
                            </a:rPr>
                            <m:t>𝑻</m:t>
                          </m:r>
                        </m:e>
                        <m:sub>
                          <m:r>
                            <a:rPr lang="en-US" sz="1600" b="1" i="1" smtClean="0">
                              <a:latin typeface="Cambria Math" panose="02040503050406030204" pitchFamily="18" charset="0"/>
                              <a:ea typeface="Cambria Math" panose="02040503050406030204" pitchFamily="18" charset="0"/>
                            </a:rPr>
                            <m:t>𝒉</m:t>
                          </m:r>
                        </m:sub>
                      </m:sSub>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𝟔𝟐𝟏𝟓𝟑𝟔</m:t>
                      </m:r>
                    </m:oMath>
                  </m:oMathPara>
                </a14:m>
                <a:endParaRPr lang="en-US" sz="1600" b="1" dirty="0">
                  <a:ea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E431A5CE-F203-ED4F-BEF0-CD20F9DFA4D3}"/>
                  </a:ext>
                </a:extLst>
              </p:cNvPr>
              <p:cNvSpPr txBox="1">
                <a:spLocks noRot="1" noChangeAspect="1" noMove="1" noResize="1" noEditPoints="1" noAdjustHandles="1" noChangeArrowheads="1" noChangeShapeType="1" noTextEdit="1"/>
              </p:cNvSpPr>
              <p:nvPr/>
            </p:nvSpPr>
            <p:spPr>
              <a:xfrm>
                <a:off x="3128295" y="4733366"/>
                <a:ext cx="5935407" cy="267317"/>
              </a:xfrm>
              <a:prstGeom prst="rect">
                <a:avLst/>
              </a:prstGeom>
              <a:blipFill>
                <a:blip r:embed="rId3"/>
                <a:stretch>
                  <a:fillRect l="-213" b="-13636"/>
                </a:stretch>
              </a:blipFill>
            </p:spPr>
            <p:txBody>
              <a:bodyPr/>
              <a:lstStyle/>
              <a:p>
                <a:r>
                  <a:rPr lang="en-US">
                    <a:noFill/>
                  </a:rPr>
                  <a:t> </a:t>
                </a:r>
              </a:p>
            </p:txBody>
          </p:sp>
        </mc:Fallback>
      </mc:AlternateContent>
      <p:graphicFrame>
        <p:nvGraphicFramePr>
          <p:cNvPr id="8" name="Chart 7">
            <a:extLst>
              <a:ext uri="{FF2B5EF4-FFF2-40B4-BE49-F238E27FC236}">
                <a16:creationId xmlns:a16="http://schemas.microsoft.com/office/drawing/2014/main" id="{2BB88D45-9ED7-4A43-8B3D-E94413E25AF7}"/>
              </a:ext>
            </a:extLst>
          </p:cNvPr>
          <p:cNvGraphicFramePr>
            <a:graphicFrameLocks/>
          </p:cNvGraphicFramePr>
          <p:nvPr>
            <p:extLst>
              <p:ext uri="{D42A27DB-BD31-4B8C-83A1-F6EECF244321}">
                <p14:modId xmlns:p14="http://schemas.microsoft.com/office/powerpoint/2010/main" val="2199534476"/>
              </p:ext>
            </p:extLst>
          </p:nvPr>
        </p:nvGraphicFramePr>
        <p:xfrm>
          <a:off x="5641041" y="1990166"/>
          <a:ext cx="4572000" cy="2743200"/>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6156E74-F43B-8E40-902E-879FD8FA6969}"/>
                  </a:ext>
                </a:extLst>
              </p:cNvPr>
              <p:cNvSpPr txBox="1"/>
              <p:nvPr/>
            </p:nvSpPr>
            <p:spPr>
              <a:xfrm>
                <a:off x="5466210" y="5000683"/>
                <a:ext cx="1259576"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𝑹</m:t>
                          </m:r>
                        </m:e>
                        <m:sup>
                          <m:r>
                            <a:rPr lang="en-US" sz="1600" b="1" i="1" smtClean="0">
                              <a:latin typeface="Cambria Math" panose="02040503050406030204" pitchFamily="18" charset="0"/>
                            </a:rPr>
                            <m:t>𝟐</m:t>
                          </m:r>
                        </m:sup>
                      </m:sSup>
                      <m:r>
                        <a:rPr lang="en-US" sz="1600" b="1" i="1" smtClean="0">
                          <a:latin typeface="Cambria Math" panose="02040503050406030204" pitchFamily="18" charset="0"/>
                        </a:rPr>
                        <m:t>=</m:t>
                      </m:r>
                      <m:r>
                        <a:rPr lang="en-US" sz="1600" b="1" i="1" smtClean="0">
                          <a:latin typeface="Cambria Math" panose="02040503050406030204" pitchFamily="18" charset="0"/>
                        </a:rPr>
                        <m:t>𝟎</m:t>
                      </m:r>
                      <m:r>
                        <a:rPr lang="en-US" sz="1600" b="1" i="1" smtClean="0">
                          <a:latin typeface="Cambria Math" panose="02040503050406030204" pitchFamily="18" charset="0"/>
                        </a:rPr>
                        <m:t>.</m:t>
                      </m:r>
                      <m:r>
                        <a:rPr lang="en-US" sz="1600" b="1" i="1" smtClean="0">
                          <a:latin typeface="Cambria Math" panose="02040503050406030204" pitchFamily="18" charset="0"/>
                        </a:rPr>
                        <m:t>𝟗𝟕𝟓𝟖</m:t>
                      </m:r>
                    </m:oMath>
                  </m:oMathPara>
                </a14:m>
                <a:endParaRPr lang="en-US" sz="1600" b="1" dirty="0"/>
              </a:p>
            </p:txBody>
          </p:sp>
        </mc:Choice>
        <mc:Fallback xmlns="">
          <p:sp>
            <p:nvSpPr>
              <p:cNvPr id="9" name="TextBox 8">
                <a:extLst>
                  <a:ext uri="{FF2B5EF4-FFF2-40B4-BE49-F238E27FC236}">
                    <a16:creationId xmlns:a16="http://schemas.microsoft.com/office/drawing/2014/main" id="{16156E74-F43B-8E40-902E-879FD8FA6969}"/>
                  </a:ext>
                </a:extLst>
              </p:cNvPr>
              <p:cNvSpPr txBox="1">
                <a:spLocks noRot="1" noChangeAspect="1" noMove="1" noResize="1" noEditPoints="1" noAdjustHandles="1" noChangeArrowheads="1" noChangeShapeType="1" noTextEdit="1"/>
              </p:cNvSpPr>
              <p:nvPr/>
            </p:nvSpPr>
            <p:spPr>
              <a:xfrm>
                <a:off x="5466210" y="5000683"/>
                <a:ext cx="1259576" cy="251800"/>
              </a:xfrm>
              <a:prstGeom prst="rect">
                <a:avLst/>
              </a:prstGeom>
              <a:blipFill>
                <a:blip r:embed="rId5"/>
                <a:stretch>
                  <a:fillRect l="-1980" r="-1980" b="-47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68DF7B9-ED74-644C-A4F1-17C0DDE9660D}"/>
                  </a:ext>
                </a:extLst>
              </p:cNvPr>
              <p:cNvSpPr txBox="1"/>
              <p:nvPr/>
            </p:nvSpPr>
            <p:spPr>
              <a:xfrm>
                <a:off x="5163308" y="5438001"/>
                <a:ext cx="186538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𝐻</m:t>
                          </m:r>
                        </m:sub>
                      </m:sSub>
                      <m:r>
                        <a:rPr lang="en-US" b="0" i="1" smtClean="0">
                          <a:latin typeface="Cambria Math" panose="02040503050406030204" pitchFamily="18" charset="0"/>
                        </a:rPr>
                        <m:t>:</m:t>
                      </m:r>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𝐻𝑎𝑟𝑣𝑒𝑠𝑡</m:t>
                      </m:r>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h</m:t>
                          </m:r>
                        </m:sub>
                      </m:sSub>
                      <m:r>
                        <a:rPr lang="en-US" b="0" i="1" smtClean="0">
                          <a:latin typeface="Cambria Math" panose="02040503050406030204" pitchFamily="18" charset="0"/>
                        </a:rPr>
                        <m:t>:</m:t>
                      </m:r>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𝐻𝑢𝑛𝑡𝑒𝑟𝑠</m:t>
                      </m:r>
                    </m:oMath>
                  </m:oMathPara>
                </a14:m>
                <a:endParaRPr lang="en-US" dirty="0"/>
              </a:p>
            </p:txBody>
          </p:sp>
        </mc:Choice>
        <mc:Fallback xmlns="">
          <p:sp>
            <p:nvSpPr>
              <p:cNvPr id="10" name="TextBox 9">
                <a:extLst>
                  <a:ext uri="{FF2B5EF4-FFF2-40B4-BE49-F238E27FC236}">
                    <a16:creationId xmlns:a16="http://schemas.microsoft.com/office/drawing/2014/main" id="{568DF7B9-ED74-644C-A4F1-17C0DDE9660D}"/>
                  </a:ext>
                </a:extLst>
              </p:cNvPr>
              <p:cNvSpPr txBox="1">
                <a:spLocks noRot="1" noChangeAspect="1" noMove="1" noResize="1" noEditPoints="1" noAdjustHandles="1" noChangeArrowheads="1" noChangeShapeType="1" noTextEdit="1"/>
              </p:cNvSpPr>
              <p:nvPr/>
            </p:nvSpPr>
            <p:spPr>
              <a:xfrm>
                <a:off x="5163308" y="5438001"/>
                <a:ext cx="1865382" cy="553998"/>
              </a:xfrm>
              <a:prstGeom prst="rect">
                <a:avLst/>
              </a:prstGeom>
              <a:blipFill>
                <a:blip r:embed="rId6"/>
                <a:stretch>
                  <a:fillRect l="-2041" r="-2041" b="-17778"/>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671C0F28-2464-1E47-8641-D6ABE2FB7123}"/>
              </a:ext>
            </a:extLst>
          </p:cNvPr>
          <p:cNvSpPr txBox="1"/>
          <p:nvPr/>
        </p:nvSpPr>
        <p:spPr>
          <a:xfrm>
            <a:off x="5537945" y="1620834"/>
            <a:ext cx="1116106" cy="369332"/>
          </a:xfrm>
          <a:prstGeom prst="rect">
            <a:avLst/>
          </a:prstGeom>
          <a:noFill/>
        </p:spPr>
        <p:txBody>
          <a:bodyPr wrap="square" rtlCol="0">
            <a:spAutoFit/>
          </a:bodyPr>
          <a:lstStyle/>
          <a:p>
            <a:r>
              <a:rPr lang="en-US" b="1" dirty="0">
                <a:solidFill>
                  <a:srgbClr val="FF0000"/>
                </a:solidFill>
              </a:rPr>
              <a:t>Model 1</a:t>
            </a:r>
          </a:p>
        </p:txBody>
      </p:sp>
    </p:spTree>
    <p:extLst>
      <p:ext uri="{BB962C8B-B14F-4D97-AF65-F5344CB8AC3E}">
        <p14:creationId xmlns:p14="http://schemas.microsoft.com/office/powerpoint/2010/main" val="696694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99DEE-06F3-594F-9CA5-69C146DAB3C3}"/>
              </a:ext>
            </a:extLst>
          </p:cNvPr>
          <p:cNvSpPr>
            <a:spLocks noGrp="1"/>
          </p:cNvSpPr>
          <p:nvPr>
            <p:ph type="title"/>
          </p:nvPr>
        </p:nvSpPr>
        <p:spPr>
          <a:xfrm>
            <a:off x="1405217" y="737479"/>
            <a:ext cx="9381565" cy="1293028"/>
          </a:xfrm>
        </p:spPr>
        <p:txBody>
          <a:bodyPr>
            <a:normAutofit/>
          </a:bodyPr>
          <a:lstStyle/>
          <a:p>
            <a:pPr algn="ctr"/>
            <a:r>
              <a:rPr lang="en-US" dirty="0"/>
              <a:t>Results from Third Degree Model</a:t>
            </a:r>
          </a:p>
        </p:txBody>
      </p:sp>
      <p:graphicFrame>
        <p:nvGraphicFramePr>
          <p:cNvPr id="4" name="Table 3">
            <a:extLst>
              <a:ext uri="{FF2B5EF4-FFF2-40B4-BE49-F238E27FC236}">
                <a16:creationId xmlns:a16="http://schemas.microsoft.com/office/drawing/2014/main" id="{D355772B-A461-5A4E-96D1-E941CA98353B}"/>
              </a:ext>
            </a:extLst>
          </p:cNvPr>
          <p:cNvGraphicFramePr>
            <a:graphicFrameLocks noGrp="1"/>
          </p:cNvGraphicFramePr>
          <p:nvPr>
            <p:extLst>
              <p:ext uri="{D42A27DB-BD31-4B8C-83A1-F6EECF244321}">
                <p14:modId xmlns:p14="http://schemas.microsoft.com/office/powerpoint/2010/main" val="3519141839"/>
              </p:ext>
            </p:extLst>
          </p:nvPr>
        </p:nvGraphicFramePr>
        <p:xfrm>
          <a:off x="1523996" y="2953837"/>
          <a:ext cx="9143999" cy="2743203"/>
        </p:xfrm>
        <a:graphic>
          <a:graphicData uri="http://schemas.openxmlformats.org/drawingml/2006/table">
            <a:tbl>
              <a:tblPr>
                <a:tableStyleId>{5C22544A-7EE6-4342-B048-85BDC9FD1C3A}</a:tableStyleId>
              </a:tblPr>
              <a:tblGrid>
                <a:gridCol w="1349486">
                  <a:extLst>
                    <a:ext uri="{9D8B030D-6E8A-4147-A177-3AD203B41FA5}">
                      <a16:colId xmlns:a16="http://schemas.microsoft.com/office/drawing/2014/main" val="1223477537"/>
                    </a:ext>
                  </a:extLst>
                </a:gridCol>
                <a:gridCol w="1530930">
                  <a:extLst>
                    <a:ext uri="{9D8B030D-6E8A-4147-A177-3AD203B41FA5}">
                      <a16:colId xmlns:a16="http://schemas.microsoft.com/office/drawing/2014/main" val="2908854197"/>
                    </a:ext>
                  </a:extLst>
                </a:gridCol>
                <a:gridCol w="1406187">
                  <a:extLst>
                    <a:ext uri="{9D8B030D-6E8A-4147-A177-3AD203B41FA5}">
                      <a16:colId xmlns:a16="http://schemas.microsoft.com/office/drawing/2014/main" val="2487527501"/>
                    </a:ext>
                  </a:extLst>
                </a:gridCol>
                <a:gridCol w="1485570">
                  <a:extLst>
                    <a:ext uri="{9D8B030D-6E8A-4147-A177-3AD203B41FA5}">
                      <a16:colId xmlns:a16="http://schemas.microsoft.com/office/drawing/2014/main" val="1333198121"/>
                    </a:ext>
                  </a:extLst>
                </a:gridCol>
                <a:gridCol w="1678353">
                  <a:extLst>
                    <a:ext uri="{9D8B030D-6E8A-4147-A177-3AD203B41FA5}">
                      <a16:colId xmlns:a16="http://schemas.microsoft.com/office/drawing/2014/main" val="3024262657"/>
                    </a:ext>
                  </a:extLst>
                </a:gridCol>
                <a:gridCol w="1693473">
                  <a:extLst>
                    <a:ext uri="{9D8B030D-6E8A-4147-A177-3AD203B41FA5}">
                      <a16:colId xmlns:a16="http://schemas.microsoft.com/office/drawing/2014/main" val="1209393061"/>
                    </a:ext>
                  </a:extLst>
                </a:gridCol>
              </a:tblGrid>
              <a:tr h="427653">
                <a:tc>
                  <a:txBody>
                    <a:bodyPr/>
                    <a:lstStyle/>
                    <a:p>
                      <a:pPr algn="ctr" fontAlgn="b"/>
                      <a:r>
                        <a:rPr lang="en-US" sz="1200" b="1" u="none" strike="noStrike" dirty="0">
                          <a:effectLst/>
                        </a:rPr>
                        <a:t>Year</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Actual Harvest</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3rd Degree Model</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Total Hunters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3rd Degree PRE</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3rd Degree Residuals</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2940417"/>
                  </a:ext>
                </a:extLst>
              </a:tr>
              <a:tr h="231555">
                <a:tc>
                  <a:txBody>
                    <a:bodyPr/>
                    <a:lstStyle/>
                    <a:p>
                      <a:pPr algn="ctr" fontAlgn="b"/>
                      <a:r>
                        <a:rPr lang="en-US" sz="1200" b="1" u="none" strike="noStrike" dirty="0">
                          <a:effectLst/>
                        </a:rPr>
                        <a:t>2004</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C000"/>
                          </a:solidFill>
                          <a:effectLst/>
                        </a:rPr>
                        <a:t>41743</a:t>
                      </a:r>
                      <a:endParaRPr lang="en-US" sz="1200" b="1" i="0" u="none" strike="noStrike" dirty="0">
                        <a:solidFill>
                          <a:srgbClr val="FFC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41039</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91646</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1.69</a:t>
                      </a:r>
                      <a:endParaRPr lang="en-US" sz="1200" b="1"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704</a:t>
                      </a:r>
                      <a:endParaRPr lang="en-US" sz="1200" b="1" i="0" u="none" strike="noStrike" dirty="0">
                        <a:solidFill>
                          <a:srgbClr val="0070C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57416450"/>
                  </a:ext>
                </a:extLst>
              </a:tr>
              <a:tr h="231555">
                <a:tc>
                  <a:txBody>
                    <a:bodyPr/>
                    <a:lstStyle/>
                    <a:p>
                      <a:pPr algn="ctr" fontAlgn="b"/>
                      <a:r>
                        <a:rPr lang="en-US" sz="1200" b="1" u="none" strike="noStrike" dirty="0">
                          <a:effectLst/>
                        </a:rPr>
                        <a:t>2005</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C000"/>
                          </a:solidFill>
                          <a:effectLst/>
                        </a:rPr>
                        <a:t>41665</a:t>
                      </a:r>
                      <a:endParaRPr lang="en-US" sz="1200" b="1" i="0" u="none" strike="noStrike" dirty="0">
                        <a:solidFill>
                          <a:srgbClr val="FFC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41118</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91757</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1.31</a:t>
                      </a:r>
                      <a:endParaRPr lang="en-US" sz="1200" b="1"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547</a:t>
                      </a:r>
                      <a:endParaRPr lang="en-US" sz="1200" b="1" i="0" u="none" strike="noStrike" dirty="0">
                        <a:solidFill>
                          <a:srgbClr val="0070C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7494381"/>
                  </a:ext>
                </a:extLst>
              </a:tr>
              <a:tr h="231555">
                <a:tc>
                  <a:txBody>
                    <a:bodyPr/>
                    <a:lstStyle/>
                    <a:p>
                      <a:pPr algn="ctr" fontAlgn="b"/>
                      <a:r>
                        <a:rPr lang="en-US" sz="1200" b="1" u="none" strike="noStrike" dirty="0">
                          <a:effectLst/>
                        </a:rPr>
                        <a:t>2006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C000"/>
                          </a:solidFill>
                          <a:effectLst/>
                        </a:rPr>
                        <a:t>45234</a:t>
                      </a:r>
                      <a:endParaRPr lang="en-US" sz="1200" b="1" i="0" u="none" strike="noStrike" dirty="0">
                        <a:solidFill>
                          <a:srgbClr val="FFC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44920</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97286</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0.69</a:t>
                      </a:r>
                      <a:endParaRPr lang="en-US" sz="1200" b="1"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314</a:t>
                      </a:r>
                      <a:endParaRPr lang="en-US" sz="1200" b="1" i="0" u="none" strike="noStrike" dirty="0">
                        <a:solidFill>
                          <a:srgbClr val="0070C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01731552"/>
                  </a:ext>
                </a:extLst>
              </a:tr>
              <a:tr h="231555">
                <a:tc>
                  <a:txBody>
                    <a:bodyPr/>
                    <a:lstStyle/>
                    <a:p>
                      <a:pPr algn="ctr" fontAlgn="b"/>
                      <a:r>
                        <a:rPr lang="en-US" sz="1200" b="1" u="none" strike="noStrike" dirty="0">
                          <a:effectLst/>
                        </a:rPr>
                        <a:t>2007</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C000"/>
                          </a:solidFill>
                          <a:effectLst/>
                        </a:rPr>
                        <a:t>45026</a:t>
                      </a:r>
                      <a:endParaRPr lang="en-US" sz="1200" b="1" i="0" u="none" strike="noStrike" dirty="0">
                        <a:solidFill>
                          <a:srgbClr val="FFC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45542</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98283</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-1.15</a:t>
                      </a:r>
                      <a:endParaRPr lang="en-US" sz="1200" b="1"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-516</a:t>
                      </a:r>
                      <a:endParaRPr lang="en-US" sz="1200" b="1" i="0" u="none" strike="noStrike" dirty="0">
                        <a:solidFill>
                          <a:srgbClr val="0070C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7135970"/>
                  </a:ext>
                </a:extLst>
              </a:tr>
              <a:tr h="231555">
                <a:tc>
                  <a:txBody>
                    <a:bodyPr/>
                    <a:lstStyle/>
                    <a:p>
                      <a:pPr algn="ctr" fontAlgn="b"/>
                      <a:r>
                        <a:rPr lang="en-US" sz="1200" b="1" u="none" strike="noStrike">
                          <a:effectLst/>
                        </a:rPr>
                        <a:t>2008</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C000"/>
                          </a:solidFill>
                          <a:effectLst/>
                        </a:rPr>
                        <a:t>35552</a:t>
                      </a:r>
                      <a:endParaRPr lang="en-US" sz="1200" b="1" i="0" u="none" strike="noStrike" dirty="0">
                        <a:solidFill>
                          <a:srgbClr val="FFC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37343</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86245</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-5.04</a:t>
                      </a:r>
                      <a:endParaRPr lang="en-US" sz="1200" b="1"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-1791</a:t>
                      </a:r>
                      <a:endParaRPr lang="en-US" sz="1200" b="1" i="0" u="none" strike="noStrike" dirty="0">
                        <a:solidFill>
                          <a:srgbClr val="0070C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6486975"/>
                  </a:ext>
                </a:extLst>
              </a:tr>
              <a:tr h="231555">
                <a:tc>
                  <a:txBody>
                    <a:bodyPr/>
                    <a:lstStyle/>
                    <a:p>
                      <a:pPr algn="ctr" fontAlgn="b"/>
                      <a:r>
                        <a:rPr lang="en-US" sz="1200" b="1" u="none" strike="noStrike" dirty="0">
                          <a:effectLst/>
                        </a:rPr>
                        <a:t>2009</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C000"/>
                          </a:solidFill>
                          <a:effectLst/>
                        </a:rPr>
                        <a:t>33922</a:t>
                      </a:r>
                      <a:endParaRPr lang="en-US" sz="1200" b="1" i="0" u="none" strike="noStrike" dirty="0">
                        <a:solidFill>
                          <a:srgbClr val="FFC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33681</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78536</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0.71</a:t>
                      </a:r>
                      <a:endParaRPr lang="en-US" sz="1200" b="1"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241</a:t>
                      </a:r>
                      <a:endParaRPr lang="en-US" sz="1200" b="1" i="0" u="none" strike="noStrike" dirty="0">
                        <a:solidFill>
                          <a:srgbClr val="0070C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6463649"/>
                  </a:ext>
                </a:extLst>
              </a:tr>
              <a:tr h="231555">
                <a:tc>
                  <a:txBody>
                    <a:bodyPr/>
                    <a:lstStyle/>
                    <a:p>
                      <a:pPr algn="ctr" fontAlgn="b"/>
                      <a:r>
                        <a:rPr lang="en-US" sz="1200" b="1" u="none" strike="noStrike" dirty="0">
                          <a:effectLst/>
                        </a:rPr>
                        <a:t>2010</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C000"/>
                          </a:solidFill>
                          <a:effectLst/>
                        </a:rPr>
                        <a:t>34768</a:t>
                      </a:r>
                      <a:endParaRPr lang="en-US" sz="1200" b="1" i="0" u="none" strike="noStrike" dirty="0">
                        <a:solidFill>
                          <a:srgbClr val="FFC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33699</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78603</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a:solidFill>
                            <a:srgbClr val="0070C0"/>
                          </a:solidFill>
                          <a:effectLst/>
                        </a:rPr>
                        <a:t>3.07</a:t>
                      </a:r>
                      <a:endParaRPr lang="en-US" sz="1200" b="1" i="0" u="none" strike="noStrike">
                        <a:solidFill>
                          <a:srgbClr val="0070C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1069</a:t>
                      </a:r>
                      <a:endParaRPr lang="en-US" sz="1200" b="1" i="0" u="none" strike="noStrike" dirty="0">
                        <a:solidFill>
                          <a:srgbClr val="0070C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9062025"/>
                  </a:ext>
                </a:extLst>
              </a:tr>
              <a:tr h="231555">
                <a:tc>
                  <a:txBody>
                    <a:bodyPr/>
                    <a:lstStyle/>
                    <a:p>
                      <a:pPr algn="ctr" fontAlgn="b"/>
                      <a:r>
                        <a:rPr lang="en-US" sz="1200" b="1" u="none" strike="noStrike" dirty="0">
                          <a:effectLst/>
                        </a:rPr>
                        <a:t>2011</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C000"/>
                          </a:solidFill>
                          <a:effectLst/>
                        </a:rPr>
                        <a:t>33217</a:t>
                      </a:r>
                      <a:endParaRPr lang="en-US" sz="1200" b="1" i="0" u="none" strike="noStrike" dirty="0">
                        <a:solidFill>
                          <a:srgbClr val="FFC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33275</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76445</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-0.17</a:t>
                      </a:r>
                      <a:endParaRPr lang="en-US" sz="1200" b="1"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-58</a:t>
                      </a:r>
                      <a:endParaRPr lang="en-US" sz="1200" b="1" i="0" u="none" strike="noStrike" dirty="0">
                        <a:solidFill>
                          <a:srgbClr val="0070C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6875476"/>
                  </a:ext>
                </a:extLst>
              </a:tr>
              <a:tr h="231555">
                <a:tc>
                  <a:txBody>
                    <a:bodyPr/>
                    <a:lstStyle/>
                    <a:p>
                      <a:pPr algn="ctr" fontAlgn="b"/>
                      <a:r>
                        <a:rPr lang="en-US" sz="1200" b="1" u="none" strike="noStrike" dirty="0">
                          <a:effectLst/>
                        </a:rPr>
                        <a:t>2012</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C000"/>
                          </a:solidFill>
                          <a:effectLst/>
                        </a:rPr>
                        <a:t>33086</a:t>
                      </a:r>
                      <a:endParaRPr lang="en-US" sz="1200" b="1" i="0" u="none" strike="noStrike" dirty="0">
                        <a:solidFill>
                          <a:srgbClr val="FFC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33259</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73705</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-0.52</a:t>
                      </a:r>
                      <a:endParaRPr lang="en-US" sz="1200" b="1"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-173</a:t>
                      </a:r>
                      <a:endParaRPr lang="en-US" sz="1200" b="1" i="0" u="none" strike="noStrike" dirty="0">
                        <a:solidFill>
                          <a:srgbClr val="0070C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5764478"/>
                  </a:ext>
                </a:extLst>
              </a:tr>
              <a:tr h="231555">
                <a:tc>
                  <a:txBody>
                    <a:bodyPr/>
                    <a:lstStyle/>
                    <a:p>
                      <a:pPr algn="ctr" fontAlgn="b"/>
                      <a:r>
                        <a:rPr lang="en-US" sz="1200" b="1" u="none" strike="noStrike" dirty="0">
                          <a:effectLst/>
                        </a:rPr>
                        <a:t>2013</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C000"/>
                          </a:solidFill>
                          <a:effectLst/>
                        </a:rPr>
                        <a:t>32941</a:t>
                      </a:r>
                      <a:endParaRPr lang="en-US" sz="1200" b="1" i="0" u="none" strike="noStrike" dirty="0">
                        <a:solidFill>
                          <a:srgbClr val="FFC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33212</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FF0000"/>
                          </a:solidFill>
                          <a:effectLst/>
                        </a:rPr>
                        <a:t>74233</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-0.82</a:t>
                      </a:r>
                      <a:endParaRPr lang="en-US" sz="1200" b="1"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0070C0"/>
                          </a:solidFill>
                          <a:effectLst/>
                        </a:rPr>
                        <a:t>-271</a:t>
                      </a:r>
                      <a:endParaRPr lang="en-US" sz="1200" b="1" i="0" u="none" strike="noStrike" dirty="0">
                        <a:solidFill>
                          <a:srgbClr val="0070C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4775423"/>
                  </a:ext>
                </a:extLst>
              </a:tr>
            </a:tbl>
          </a:graphicData>
        </a:graphic>
      </p:graphicFrame>
      <p:sp>
        <p:nvSpPr>
          <p:cNvPr id="5" name="TextBox 4">
            <a:extLst>
              <a:ext uri="{FF2B5EF4-FFF2-40B4-BE49-F238E27FC236}">
                <a16:creationId xmlns:a16="http://schemas.microsoft.com/office/drawing/2014/main" id="{20E18921-6D58-5E41-9C0B-7D7575D4B97E}"/>
              </a:ext>
            </a:extLst>
          </p:cNvPr>
          <p:cNvSpPr txBox="1"/>
          <p:nvPr/>
        </p:nvSpPr>
        <p:spPr>
          <a:xfrm>
            <a:off x="1523995" y="2030508"/>
            <a:ext cx="9143999" cy="646331"/>
          </a:xfrm>
          <a:prstGeom prst="rect">
            <a:avLst/>
          </a:prstGeom>
          <a:noFill/>
        </p:spPr>
        <p:txBody>
          <a:bodyPr wrap="square" rtlCol="0">
            <a:spAutoFit/>
          </a:bodyPr>
          <a:lstStyle/>
          <a:p>
            <a:r>
              <a:rPr lang="en-US" dirty="0"/>
              <a:t>This model did a good job in comparison to the actual harvest numbers. The other polynomials had much higher percent relative errors and residuals. </a:t>
            </a:r>
          </a:p>
        </p:txBody>
      </p:sp>
      <p:sp>
        <p:nvSpPr>
          <p:cNvPr id="6" name="TextBox 5">
            <a:extLst>
              <a:ext uri="{FF2B5EF4-FFF2-40B4-BE49-F238E27FC236}">
                <a16:creationId xmlns:a16="http://schemas.microsoft.com/office/drawing/2014/main" id="{BF7E4D29-7B7F-DF44-B136-B6C2D1C1B49B}"/>
              </a:ext>
            </a:extLst>
          </p:cNvPr>
          <p:cNvSpPr txBox="1"/>
          <p:nvPr/>
        </p:nvSpPr>
        <p:spPr>
          <a:xfrm>
            <a:off x="2550451" y="5697040"/>
            <a:ext cx="7091081" cy="369332"/>
          </a:xfrm>
          <a:prstGeom prst="rect">
            <a:avLst/>
          </a:prstGeom>
          <a:noFill/>
        </p:spPr>
        <p:txBody>
          <a:bodyPr wrap="square" rtlCol="0">
            <a:spAutoFit/>
          </a:bodyPr>
          <a:lstStyle/>
          <a:p>
            <a:r>
              <a:rPr lang="en-US" b="1" dirty="0"/>
              <a:t>Table 2:</a:t>
            </a:r>
            <a:r>
              <a:rPr lang="en-US" dirty="0"/>
              <a:t> Third Degree Total Hunters Dependent Model Results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976AE88-E345-C245-A66A-5742A1690141}"/>
                  </a:ext>
                </a:extLst>
              </p:cNvPr>
              <p:cNvSpPr txBox="1"/>
              <p:nvPr/>
            </p:nvSpPr>
            <p:spPr>
              <a:xfrm>
                <a:off x="3128287" y="6094524"/>
                <a:ext cx="5935407" cy="26731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𝑻</m:t>
                          </m:r>
                        </m:e>
                        <m:sub>
                          <m:r>
                            <a:rPr lang="en-US" sz="1600" b="1" i="1" smtClean="0">
                              <a:latin typeface="Cambria Math" panose="02040503050406030204" pitchFamily="18" charset="0"/>
                            </a:rPr>
                            <m:t>𝑯</m:t>
                          </m:r>
                        </m:sub>
                      </m:sSub>
                      <m:r>
                        <a:rPr lang="en-US" sz="1600" b="1" i="1" smtClean="0">
                          <a:latin typeface="Cambria Math" panose="02040503050406030204" pitchFamily="18" charset="0"/>
                        </a:rPr>
                        <m:t>=−</m:t>
                      </m:r>
                      <m:r>
                        <a:rPr lang="en-US" sz="1600" b="1" i="1" smtClean="0">
                          <a:latin typeface="Cambria Math" panose="02040503050406030204" pitchFamily="18" charset="0"/>
                        </a:rPr>
                        <m:t>𝟖</m:t>
                      </m:r>
                      <m:r>
                        <a:rPr lang="en-US" sz="1600" b="1" i="1" smtClean="0">
                          <a:latin typeface="Cambria Math" panose="02040503050406030204" pitchFamily="18" charset="0"/>
                        </a:rPr>
                        <m:t>.</m:t>
                      </m:r>
                      <m:r>
                        <a:rPr lang="en-US" sz="1600" b="1" i="1" smtClean="0">
                          <a:latin typeface="Cambria Math" panose="02040503050406030204" pitchFamily="18" charset="0"/>
                        </a:rPr>
                        <m:t>𝟑</m:t>
                      </m:r>
                      <m:r>
                        <a:rPr lang="en-US" sz="1600" b="1" i="1" smtClean="0">
                          <a:latin typeface="Cambria Math" panose="02040503050406030204" pitchFamily="18" charset="0"/>
                          <a:ea typeface="Cambria Math" panose="02040503050406030204" pitchFamily="18" charset="0"/>
                        </a:rPr>
                        <m:t>∙</m:t>
                      </m:r>
                      <m:sSup>
                        <m:sSupPr>
                          <m:ctrlPr>
                            <a:rPr lang="en-US" sz="1600" b="1" i="1" smtClean="0">
                              <a:latin typeface="Cambria Math" panose="02040503050406030204" pitchFamily="18" charset="0"/>
                              <a:ea typeface="Cambria Math" panose="02040503050406030204" pitchFamily="18" charset="0"/>
                            </a:rPr>
                          </m:ctrlPr>
                        </m:sSupPr>
                        <m:e>
                          <m:r>
                            <a:rPr lang="en-US" sz="1600" b="1" i="1" smtClean="0">
                              <a:latin typeface="Cambria Math" panose="02040503050406030204" pitchFamily="18" charset="0"/>
                              <a:ea typeface="Cambria Math" panose="02040503050406030204" pitchFamily="18" charset="0"/>
                            </a:rPr>
                            <m:t>𝟏𝟎</m:t>
                          </m:r>
                        </m:e>
                        <m:sup>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𝟏𝟎</m:t>
                          </m:r>
                        </m:sup>
                      </m:sSup>
                      <m:r>
                        <a:rPr lang="en-US" sz="1600" b="1" i="1" smtClean="0">
                          <a:latin typeface="Cambria Math" panose="02040503050406030204" pitchFamily="18" charset="0"/>
                          <a:ea typeface="Cambria Math" panose="02040503050406030204" pitchFamily="18" charset="0"/>
                        </a:rPr>
                        <m:t>∙</m:t>
                      </m:r>
                      <m:sSup>
                        <m:sSupPr>
                          <m:ctrlPr>
                            <a:rPr lang="en-US" sz="1600" b="1" i="1" smtClean="0">
                              <a:latin typeface="Cambria Math" panose="02040503050406030204" pitchFamily="18" charset="0"/>
                              <a:ea typeface="Cambria Math" panose="02040503050406030204" pitchFamily="18" charset="0"/>
                            </a:rPr>
                          </m:ctrlPr>
                        </m:sSupPr>
                        <m:e>
                          <m:sSub>
                            <m:sSubPr>
                              <m:ctrlPr>
                                <a:rPr lang="en-US" sz="1600" b="1" i="1" smtClean="0">
                                  <a:latin typeface="Cambria Math" panose="02040503050406030204" pitchFamily="18" charset="0"/>
                                  <a:ea typeface="Cambria Math" panose="02040503050406030204" pitchFamily="18" charset="0"/>
                                </a:rPr>
                              </m:ctrlPr>
                            </m:sSubPr>
                            <m:e>
                              <m:r>
                                <a:rPr lang="en-US" sz="1600" b="1" i="1" smtClean="0">
                                  <a:latin typeface="Cambria Math" panose="02040503050406030204" pitchFamily="18" charset="0"/>
                                  <a:ea typeface="Cambria Math" panose="02040503050406030204" pitchFamily="18" charset="0"/>
                                </a:rPr>
                                <m:t>𝑻</m:t>
                              </m:r>
                            </m:e>
                            <m:sub>
                              <m:r>
                                <a:rPr lang="en-US" sz="1600" b="1" i="1" smtClean="0">
                                  <a:latin typeface="Cambria Math" panose="02040503050406030204" pitchFamily="18" charset="0"/>
                                  <a:ea typeface="Cambria Math" panose="02040503050406030204" pitchFamily="18" charset="0"/>
                                </a:rPr>
                                <m:t>𝒉</m:t>
                              </m:r>
                            </m:sub>
                          </m:sSub>
                        </m:e>
                        <m:sup>
                          <m:r>
                            <a:rPr lang="en-US" sz="1600" b="1" i="1" smtClean="0">
                              <a:latin typeface="Cambria Math" panose="02040503050406030204" pitchFamily="18" charset="0"/>
                              <a:ea typeface="Cambria Math" panose="02040503050406030204" pitchFamily="18" charset="0"/>
                            </a:rPr>
                            <m:t>𝟑</m:t>
                          </m:r>
                        </m:sup>
                      </m:sSup>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𝟐</m:t>
                      </m:r>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𝟑</m:t>
                      </m:r>
                      <m:r>
                        <a:rPr lang="en-US" sz="1600" b="1" i="1" smtClean="0">
                          <a:latin typeface="Cambria Math" panose="02040503050406030204" pitchFamily="18" charset="0"/>
                          <a:ea typeface="Cambria Math" panose="02040503050406030204" pitchFamily="18" charset="0"/>
                        </a:rPr>
                        <m:t>∙</m:t>
                      </m:r>
                      <m:sSup>
                        <m:sSupPr>
                          <m:ctrlPr>
                            <a:rPr lang="en-US" sz="1600" b="1" i="1" smtClean="0">
                              <a:latin typeface="Cambria Math" panose="02040503050406030204" pitchFamily="18" charset="0"/>
                              <a:ea typeface="Cambria Math" panose="02040503050406030204" pitchFamily="18" charset="0"/>
                            </a:rPr>
                          </m:ctrlPr>
                        </m:sSupPr>
                        <m:e>
                          <m:r>
                            <a:rPr lang="en-US" sz="1600" b="1" i="1" smtClean="0">
                              <a:latin typeface="Cambria Math" panose="02040503050406030204" pitchFamily="18" charset="0"/>
                              <a:ea typeface="Cambria Math" panose="02040503050406030204" pitchFamily="18" charset="0"/>
                            </a:rPr>
                            <m:t>𝟏𝟎</m:t>
                          </m:r>
                        </m:e>
                        <m:sup>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𝟒</m:t>
                          </m:r>
                        </m:sup>
                      </m:sSup>
                      <m:r>
                        <a:rPr lang="en-US" sz="1600" b="1" i="1" smtClean="0">
                          <a:latin typeface="Cambria Math" panose="02040503050406030204" pitchFamily="18" charset="0"/>
                          <a:ea typeface="Cambria Math" panose="02040503050406030204" pitchFamily="18" charset="0"/>
                        </a:rPr>
                        <m:t>∙</m:t>
                      </m:r>
                      <m:sSup>
                        <m:sSupPr>
                          <m:ctrlPr>
                            <a:rPr lang="en-US" sz="1600" b="1" i="1" smtClean="0">
                              <a:latin typeface="Cambria Math" panose="02040503050406030204" pitchFamily="18" charset="0"/>
                              <a:ea typeface="Cambria Math" panose="02040503050406030204" pitchFamily="18" charset="0"/>
                            </a:rPr>
                          </m:ctrlPr>
                        </m:sSupPr>
                        <m:e>
                          <m:sSub>
                            <m:sSubPr>
                              <m:ctrlPr>
                                <a:rPr lang="en-US" sz="1600" b="1" i="1" smtClean="0">
                                  <a:latin typeface="Cambria Math" panose="02040503050406030204" pitchFamily="18" charset="0"/>
                                  <a:ea typeface="Cambria Math" panose="02040503050406030204" pitchFamily="18" charset="0"/>
                                </a:rPr>
                              </m:ctrlPr>
                            </m:sSubPr>
                            <m:e>
                              <m:r>
                                <a:rPr lang="en-US" sz="1600" b="1" i="1" smtClean="0">
                                  <a:latin typeface="Cambria Math" panose="02040503050406030204" pitchFamily="18" charset="0"/>
                                  <a:ea typeface="Cambria Math" panose="02040503050406030204" pitchFamily="18" charset="0"/>
                                </a:rPr>
                                <m:t>𝑻</m:t>
                              </m:r>
                            </m:e>
                            <m:sub>
                              <m:r>
                                <a:rPr lang="en-US" sz="1600" b="1" i="1" smtClean="0">
                                  <a:latin typeface="Cambria Math" panose="02040503050406030204" pitchFamily="18" charset="0"/>
                                  <a:ea typeface="Cambria Math" panose="02040503050406030204" pitchFamily="18" charset="0"/>
                                </a:rPr>
                                <m:t>𝒉</m:t>
                              </m:r>
                            </m:sub>
                          </m:sSub>
                        </m:e>
                        <m:sup>
                          <m:r>
                            <a:rPr lang="en-US" sz="1600" b="1" i="1" smtClean="0">
                              <a:latin typeface="Cambria Math" panose="02040503050406030204" pitchFamily="18" charset="0"/>
                              <a:ea typeface="Cambria Math" panose="02040503050406030204" pitchFamily="18" charset="0"/>
                            </a:rPr>
                            <m:t>𝟐</m:t>
                          </m:r>
                        </m:sup>
                      </m:sSup>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𝟐𝟎</m:t>
                      </m:r>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𝟒</m:t>
                      </m:r>
                      <m:r>
                        <a:rPr lang="en-US" sz="1600" b="1" i="1" smtClean="0">
                          <a:latin typeface="Cambria Math" panose="02040503050406030204" pitchFamily="18" charset="0"/>
                          <a:ea typeface="Cambria Math" panose="02040503050406030204" pitchFamily="18" charset="0"/>
                        </a:rPr>
                        <m:t>∙</m:t>
                      </m:r>
                      <m:sSub>
                        <m:sSubPr>
                          <m:ctrlPr>
                            <a:rPr lang="en-US" sz="1600" b="1" i="1" smtClean="0">
                              <a:latin typeface="Cambria Math" panose="02040503050406030204" pitchFamily="18" charset="0"/>
                              <a:ea typeface="Cambria Math" panose="02040503050406030204" pitchFamily="18" charset="0"/>
                            </a:rPr>
                          </m:ctrlPr>
                        </m:sSubPr>
                        <m:e>
                          <m:r>
                            <a:rPr lang="en-US" sz="1600" b="1" i="1" smtClean="0">
                              <a:latin typeface="Cambria Math" panose="02040503050406030204" pitchFamily="18" charset="0"/>
                              <a:ea typeface="Cambria Math" panose="02040503050406030204" pitchFamily="18" charset="0"/>
                            </a:rPr>
                            <m:t>𝑻</m:t>
                          </m:r>
                        </m:e>
                        <m:sub>
                          <m:r>
                            <a:rPr lang="en-US" sz="1600" b="1" i="1" smtClean="0">
                              <a:latin typeface="Cambria Math" panose="02040503050406030204" pitchFamily="18" charset="0"/>
                              <a:ea typeface="Cambria Math" panose="02040503050406030204" pitchFamily="18" charset="0"/>
                            </a:rPr>
                            <m:t>𝒉</m:t>
                          </m:r>
                        </m:sub>
                      </m:sSub>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𝟔𝟐𝟏𝟓𝟑𝟔</m:t>
                      </m:r>
                    </m:oMath>
                  </m:oMathPara>
                </a14:m>
                <a:endParaRPr lang="en-US" sz="1600" b="1" dirty="0">
                  <a:ea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D976AE88-E345-C245-A66A-5742A1690141}"/>
                  </a:ext>
                </a:extLst>
              </p:cNvPr>
              <p:cNvSpPr txBox="1">
                <a:spLocks noRot="1" noChangeAspect="1" noMove="1" noResize="1" noEditPoints="1" noAdjustHandles="1" noChangeArrowheads="1" noChangeShapeType="1" noTextEdit="1"/>
              </p:cNvSpPr>
              <p:nvPr/>
            </p:nvSpPr>
            <p:spPr>
              <a:xfrm>
                <a:off x="3128287" y="6094524"/>
                <a:ext cx="5935407" cy="267317"/>
              </a:xfrm>
              <a:prstGeom prst="rect">
                <a:avLst/>
              </a:prstGeom>
              <a:blipFill>
                <a:blip r:embed="rId2"/>
                <a:stretch>
                  <a:fillRect l="-213" t="-4762" b="-14286"/>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2396E51B-E418-1947-B0CF-09698929F7F5}"/>
              </a:ext>
            </a:extLst>
          </p:cNvPr>
          <p:cNvSpPr txBox="1"/>
          <p:nvPr/>
        </p:nvSpPr>
        <p:spPr>
          <a:xfrm>
            <a:off x="5537937" y="1647100"/>
            <a:ext cx="1116106" cy="369332"/>
          </a:xfrm>
          <a:prstGeom prst="rect">
            <a:avLst/>
          </a:prstGeom>
          <a:noFill/>
        </p:spPr>
        <p:txBody>
          <a:bodyPr wrap="square" rtlCol="0">
            <a:spAutoFit/>
          </a:bodyPr>
          <a:lstStyle/>
          <a:p>
            <a:r>
              <a:rPr lang="en-US" b="1" dirty="0">
                <a:solidFill>
                  <a:srgbClr val="FF0000"/>
                </a:solidFill>
              </a:rPr>
              <a:t>Model 1</a:t>
            </a:r>
          </a:p>
        </p:txBody>
      </p:sp>
    </p:spTree>
    <p:extLst>
      <p:ext uri="{BB962C8B-B14F-4D97-AF65-F5344CB8AC3E}">
        <p14:creationId xmlns:p14="http://schemas.microsoft.com/office/powerpoint/2010/main" val="4067311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3CD4E-757E-EC49-B1D3-291278D5788B}"/>
              </a:ext>
            </a:extLst>
          </p:cNvPr>
          <p:cNvSpPr>
            <a:spLocks noGrp="1"/>
          </p:cNvSpPr>
          <p:nvPr>
            <p:ph type="title"/>
          </p:nvPr>
        </p:nvSpPr>
        <p:spPr>
          <a:xfrm>
            <a:off x="-190500" y="629903"/>
            <a:ext cx="12573000" cy="1293028"/>
          </a:xfrm>
        </p:spPr>
        <p:txBody>
          <a:bodyPr>
            <a:normAutofit/>
          </a:bodyPr>
          <a:lstStyle/>
          <a:p>
            <a:pPr algn="ctr"/>
            <a:r>
              <a:rPr lang="en-US" sz="3600" dirty="0"/>
              <a:t>Best Total Recreation Days Dependent Model</a:t>
            </a:r>
          </a:p>
        </p:txBody>
      </p:sp>
      <p:graphicFrame>
        <p:nvGraphicFramePr>
          <p:cNvPr id="4" name="Chart 3">
            <a:extLst>
              <a:ext uri="{FF2B5EF4-FFF2-40B4-BE49-F238E27FC236}">
                <a16:creationId xmlns:a16="http://schemas.microsoft.com/office/drawing/2014/main" id="{3013C166-1E79-BD45-BE41-CAE0AA931CDB}"/>
              </a:ext>
            </a:extLst>
          </p:cNvPr>
          <p:cNvGraphicFramePr>
            <a:graphicFrameLocks/>
          </p:cNvGraphicFramePr>
          <p:nvPr>
            <p:extLst>
              <p:ext uri="{D42A27DB-BD31-4B8C-83A1-F6EECF244321}">
                <p14:modId xmlns:p14="http://schemas.microsoft.com/office/powerpoint/2010/main" val="430671369"/>
              </p:ext>
            </p:extLst>
          </p:nvPr>
        </p:nvGraphicFramePr>
        <p:xfrm>
          <a:off x="1154206" y="1936378"/>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DA68A5F3-325F-354C-9D04-3336F75FFCDB}"/>
              </a:ext>
            </a:extLst>
          </p:cNvPr>
          <p:cNvGraphicFramePr>
            <a:graphicFrameLocks/>
          </p:cNvGraphicFramePr>
          <p:nvPr>
            <p:extLst>
              <p:ext uri="{D42A27DB-BD31-4B8C-83A1-F6EECF244321}">
                <p14:modId xmlns:p14="http://schemas.microsoft.com/office/powerpoint/2010/main" val="3979629679"/>
              </p:ext>
            </p:extLst>
          </p:nvPr>
        </p:nvGraphicFramePr>
        <p:xfrm>
          <a:off x="5726206" y="1922931"/>
          <a:ext cx="4572000" cy="274320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7F152A9-8963-F646-BB04-13A40B608DB2}"/>
                  </a:ext>
                </a:extLst>
              </p:cNvPr>
              <p:cNvSpPr txBox="1"/>
              <p:nvPr/>
            </p:nvSpPr>
            <p:spPr>
              <a:xfrm>
                <a:off x="3113869" y="4706474"/>
                <a:ext cx="5964261" cy="2673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𝑻</m:t>
                          </m:r>
                        </m:e>
                        <m:sub>
                          <m:r>
                            <a:rPr lang="en-US" sz="1600" b="1" i="1" smtClean="0">
                              <a:latin typeface="Cambria Math" panose="02040503050406030204" pitchFamily="18" charset="0"/>
                            </a:rPr>
                            <m:t>𝑯</m:t>
                          </m:r>
                        </m:sub>
                      </m:sSub>
                      <m:r>
                        <a:rPr lang="en-US" sz="1600" b="1" i="1" smtClean="0">
                          <a:latin typeface="Cambria Math" panose="02040503050406030204" pitchFamily="18" charset="0"/>
                        </a:rPr>
                        <m:t>=−</m:t>
                      </m:r>
                      <m:r>
                        <a:rPr lang="en-US" sz="1600" b="1" i="1" smtClean="0">
                          <a:latin typeface="Cambria Math" panose="02040503050406030204" pitchFamily="18" charset="0"/>
                        </a:rPr>
                        <m:t>𝟕</m:t>
                      </m:r>
                      <m:r>
                        <a:rPr lang="en-US" sz="1600" b="1" i="1" smtClean="0">
                          <a:latin typeface="Cambria Math" panose="02040503050406030204" pitchFamily="18" charset="0"/>
                        </a:rPr>
                        <m:t>.</m:t>
                      </m:r>
                      <m:r>
                        <a:rPr lang="en-US" sz="1600" b="1" i="1" smtClean="0">
                          <a:latin typeface="Cambria Math" panose="02040503050406030204" pitchFamily="18" charset="0"/>
                        </a:rPr>
                        <m:t>𝟓</m:t>
                      </m:r>
                      <m:r>
                        <a:rPr lang="en-US" sz="1600" b="1" i="1" smtClean="0">
                          <a:latin typeface="Cambria Math" panose="02040503050406030204" pitchFamily="18" charset="0"/>
                          <a:ea typeface="Cambria Math" panose="02040503050406030204" pitchFamily="18" charset="0"/>
                        </a:rPr>
                        <m:t>∙</m:t>
                      </m:r>
                      <m:sSup>
                        <m:sSupPr>
                          <m:ctrlPr>
                            <a:rPr lang="en-US" sz="1600" b="1" i="1" smtClean="0">
                              <a:latin typeface="Cambria Math" panose="02040503050406030204" pitchFamily="18" charset="0"/>
                              <a:ea typeface="Cambria Math" panose="02040503050406030204" pitchFamily="18" charset="0"/>
                            </a:rPr>
                          </m:ctrlPr>
                        </m:sSupPr>
                        <m:e>
                          <m:r>
                            <a:rPr lang="en-US" sz="1600" b="1" i="1" smtClean="0">
                              <a:latin typeface="Cambria Math" panose="02040503050406030204" pitchFamily="18" charset="0"/>
                              <a:ea typeface="Cambria Math" panose="02040503050406030204" pitchFamily="18" charset="0"/>
                            </a:rPr>
                            <m:t>𝟏𝟎</m:t>
                          </m:r>
                        </m:e>
                        <m:sup>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𝟏𝟐</m:t>
                          </m:r>
                        </m:sup>
                      </m:sSup>
                      <m:r>
                        <a:rPr lang="en-US" sz="1600" b="1" i="1" smtClean="0">
                          <a:latin typeface="Cambria Math" panose="02040503050406030204" pitchFamily="18" charset="0"/>
                          <a:ea typeface="Cambria Math" panose="02040503050406030204" pitchFamily="18" charset="0"/>
                        </a:rPr>
                        <m:t>∙</m:t>
                      </m:r>
                      <m:sSup>
                        <m:sSupPr>
                          <m:ctrlPr>
                            <a:rPr lang="en-US" sz="1600" b="1" i="1" smtClean="0">
                              <a:latin typeface="Cambria Math" panose="02040503050406030204" pitchFamily="18" charset="0"/>
                              <a:ea typeface="Cambria Math" panose="02040503050406030204" pitchFamily="18" charset="0"/>
                            </a:rPr>
                          </m:ctrlPr>
                        </m:sSupPr>
                        <m:e>
                          <m:sSub>
                            <m:sSubPr>
                              <m:ctrlPr>
                                <a:rPr lang="en-US" sz="1600" b="1" i="1" smtClean="0">
                                  <a:latin typeface="Cambria Math" panose="02040503050406030204" pitchFamily="18" charset="0"/>
                                  <a:ea typeface="Cambria Math" panose="02040503050406030204" pitchFamily="18" charset="0"/>
                                </a:rPr>
                              </m:ctrlPr>
                            </m:sSubPr>
                            <m:e>
                              <m:r>
                                <a:rPr lang="en-US" sz="1600" b="1" i="1" smtClean="0">
                                  <a:latin typeface="Cambria Math" panose="02040503050406030204" pitchFamily="18" charset="0"/>
                                  <a:ea typeface="Cambria Math" panose="02040503050406030204" pitchFamily="18" charset="0"/>
                                </a:rPr>
                                <m:t>𝑻</m:t>
                              </m:r>
                            </m:e>
                            <m:sub>
                              <m:r>
                                <a:rPr lang="en-US" sz="1600" b="1" i="1" smtClean="0">
                                  <a:latin typeface="Cambria Math" panose="02040503050406030204" pitchFamily="18" charset="0"/>
                                  <a:ea typeface="Cambria Math" panose="02040503050406030204" pitchFamily="18" charset="0"/>
                                </a:rPr>
                                <m:t>𝑹</m:t>
                              </m:r>
                            </m:sub>
                          </m:sSub>
                        </m:e>
                        <m:sup>
                          <m:r>
                            <a:rPr lang="en-US" sz="1600" b="1" i="1" smtClean="0">
                              <a:latin typeface="Cambria Math" panose="02040503050406030204" pitchFamily="18" charset="0"/>
                              <a:ea typeface="Cambria Math" panose="02040503050406030204" pitchFamily="18" charset="0"/>
                            </a:rPr>
                            <m:t>𝟑</m:t>
                          </m:r>
                        </m:sup>
                      </m:sSup>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𝟗</m:t>
                      </m:r>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𝟑𝟖</m:t>
                      </m:r>
                      <m:r>
                        <a:rPr lang="en-US" sz="1600" b="1" i="1" smtClean="0">
                          <a:latin typeface="Cambria Math" panose="02040503050406030204" pitchFamily="18" charset="0"/>
                          <a:ea typeface="Cambria Math" panose="02040503050406030204" pitchFamily="18" charset="0"/>
                        </a:rPr>
                        <m:t>∙</m:t>
                      </m:r>
                      <m:sSup>
                        <m:sSupPr>
                          <m:ctrlPr>
                            <a:rPr lang="en-US" sz="1600" b="1" i="1" smtClean="0">
                              <a:latin typeface="Cambria Math" panose="02040503050406030204" pitchFamily="18" charset="0"/>
                              <a:ea typeface="Cambria Math" panose="02040503050406030204" pitchFamily="18" charset="0"/>
                            </a:rPr>
                          </m:ctrlPr>
                        </m:sSupPr>
                        <m:e>
                          <m:r>
                            <a:rPr lang="en-US" sz="1600" b="1" i="1" smtClean="0">
                              <a:latin typeface="Cambria Math" panose="02040503050406030204" pitchFamily="18" charset="0"/>
                              <a:ea typeface="Cambria Math" panose="02040503050406030204" pitchFamily="18" charset="0"/>
                            </a:rPr>
                            <m:t>𝟏𝟎</m:t>
                          </m:r>
                        </m:e>
                        <m:sup>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𝟔</m:t>
                          </m:r>
                        </m:sup>
                      </m:sSup>
                      <m:r>
                        <a:rPr lang="en-US" sz="1600" b="1" i="1" smtClean="0">
                          <a:latin typeface="Cambria Math" panose="02040503050406030204" pitchFamily="18" charset="0"/>
                          <a:ea typeface="Cambria Math" panose="02040503050406030204" pitchFamily="18" charset="0"/>
                        </a:rPr>
                        <m:t>∙</m:t>
                      </m:r>
                      <m:sSup>
                        <m:sSupPr>
                          <m:ctrlPr>
                            <a:rPr lang="en-US" sz="1600" b="1" i="1" smtClean="0">
                              <a:latin typeface="Cambria Math" panose="02040503050406030204" pitchFamily="18" charset="0"/>
                              <a:ea typeface="Cambria Math" panose="02040503050406030204" pitchFamily="18" charset="0"/>
                            </a:rPr>
                          </m:ctrlPr>
                        </m:sSupPr>
                        <m:e>
                          <m:sSub>
                            <m:sSubPr>
                              <m:ctrlPr>
                                <a:rPr lang="en-US" sz="1600" b="1" i="1" smtClean="0">
                                  <a:latin typeface="Cambria Math" panose="02040503050406030204" pitchFamily="18" charset="0"/>
                                  <a:ea typeface="Cambria Math" panose="02040503050406030204" pitchFamily="18" charset="0"/>
                                </a:rPr>
                              </m:ctrlPr>
                            </m:sSubPr>
                            <m:e>
                              <m:r>
                                <a:rPr lang="en-US" sz="1600" b="1" i="1" smtClean="0">
                                  <a:latin typeface="Cambria Math" panose="02040503050406030204" pitchFamily="18" charset="0"/>
                                  <a:ea typeface="Cambria Math" panose="02040503050406030204" pitchFamily="18" charset="0"/>
                                </a:rPr>
                                <m:t>𝑻</m:t>
                              </m:r>
                            </m:e>
                            <m:sub>
                              <m:r>
                                <a:rPr lang="en-US" sz="1600" b="1" i="1" smtClean="0">
                                  <a:latin typeface="Cambria Math" panose="02040503050406030204" pitchFamily="18" charset="0"/>
                                  <a:ea typeface="Cambria Math" panose="02040503050406030204" pitchFamily="18" charset="0"/>
                                </a:rPr>
                                <m:t>𝑹</m:t>
                              </m:r>
                            </m:sub>
                          </m:sSub>
                        </m:e>
                        <m:sup>
                          <m:r>
                            <a:rPr lang="en-US" sz="1600" b="1" i="1" smtClean="0">
                              <a:latin typeface="Cambria Math" panose="02040503050406030204" pitchFamily="18" charset="0"/>
                              <a:ea typeface="Cambria Math" panose="02040503050406030204" pitchFamily="18" charset="0"/>
                            </a:rPr>
                            <m:t>𝟐</m:t>
                          </m:r>
                        </m:sup>
                      </m:sSup>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𝟑</m:t>
                      </m:r>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𝟕</m:t>
                      </m:r>
                      <m:r>
                        <a:rPr lang="en-US" sz="1600" b="1" i="1" smtClean="0">
                          <a:latin typeface="Cambria Math" panose="02040503050406030204" pitchFamily="18" charset="0"/>
                          <a:ea typeface="Cambria Math" panose="02040503050406030204" pitchFamily="18" charset="0"/>
                        </a:rPr>
                        <m:t>∙</m:t>
                      </m:r>
                      <m:sSub>
                        <m:sSubPr>
                          <m:ctrlPr>
                            <a:rPr lang="en-US" sz="1600" b="1" i="1" smtClean="0">
                              <a:latin typeface="Cambria Math" panose="02040503050406030204" pitchFamily="18" charset="0"/>
                              <a:ea typeface="Cambria Math" panose="02040503050406030204" pitchFamily="18" charset="0"/>
                            </a:rPr>
                          </m:ctrlPr>
                        </m:sSubPr>
                        <m:e>
                          <m:r>
                            <a:rPr lang="en-US" sz="1600" b="1" i="1" smtClean="0">
                              <a:latin typeface="Cambria Math" panose="02040503050406030204" pitchFamily="18" charset="0"/>
                              <a:ea typeface="Cambria Math" panose="02040503050406030204" pitchFamily="18" charset="0"/>
                            </a:rPr>
                            <m:t>𝑻</m:t>
                          </m:r>
                        </m:e>
                        <m:sub>
                          <m:r>
                            <a:rPr lang="en-US" sz="1600" b="1" i="1" smtClean="0">
                              <a:latin typeface="Cambria Math" panose="02040503050406030204" pitchFamily="18" charset="0"/>
                              <a:ea typeface="Cambria Math" panose="02040503050406030204" pitchFamily="18" charset="0"/>
                            </a:rPr>
                            <m:t>𝑹</m:t>
                          </m:r>
                        </m:sub>
                      </m:sSub>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𝟓𝟏𝟒𝟑𝟐𝟓</m:t>
                      </m:r>
                    </m:oMath>
                  </m:oMathPara>
                </a14:m>
                <a:endParaRPr lang="en-US" sz="1600" b="1" dirty="0"/>
              </a:p>
            </p:txBody>
          </p:sp>
        </mc:Choice>
        <mc:Fallback xmlns="">
          <p:sp>
            <p:nvSpPr>
              <p:cNvPr id="6" name="TextBox 5">
                <a:extLst>
                  <a:ext uri="{FF2B5EF4-FFF2-40B4-BE49-F238E27FC236}">
                    <a16:creationId xmlns:a16="http://schemas.microsoft.com/office/drawing/2014/main" id="{E7F152A9-8963-F646-BB04-13A40B608DB2}"/>
                  </a:ext>
                </a:extLst>
              </p:cNvPr>
              <p:cNvSpPr txBox="1">
                <a:spLocks noRot="1" noChangeAspect="1" noMove="1" noResize="1" noEditPoints="1" noAdjustHandles="1" noChangeArrowheads="1" noChangeShapeType="1" noTextEdit="1"/>
              </p:cNvSpPr>
              <p:nvPr/>
            </p:nvSpPr>
            <p:spPr>
              <a:xfrm>
                <a:off x="3113869" y="4706474"/>
                <a:ext cx="5964261" cy="267317"/>
              </a:xfrm>
              <a:prstGeom prst="rect">
                <a:avLst/>
              </a:prstGeom>
              <a:blipFill>
                <a:blip r:embed="rId4"/>
                <a:stretch>
                  <a:fillRect l="-212" r="-212"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BD58E4D-C70D-6B4B-8150-90CCF51E6371}"/>
                  </a:ext>
                </a:extLst>
              </p:cNvPr>
              <p:cNvSpPr txBox="1"/>
              <p:nvPr/>
            </p:nvSpPr>
            <p:spPr>
              <a:xfrm>
                <a:off x="5466211" y="4973791"/>
                <a:ext cx="1259576"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𝑹</m:t>
                          </m:r>
                        </m:e>
                        <m:sup>
                          <m:r>
                            <a:rPr lang="en-US" sz="1600" b="1" i="1" smtClean="0">
                              <a:latin typeface="Cambria Math" panose="02040503050406030204" pitchFamily="18" charset="0"/>
                            </a:rPr>
                            <m:t>𝟐</m:t>
                          </m:r>
                        </m:sup>
                      </m:sSup>
                      <m:r>
                        <a:rPr lang="en-US" sz="1600" b="1" i="1" smtClean="0">
                          <a:latin typeface="Cambria Math" panose="02040503050406030204" pitchFamily="18" charset="0"/>
                        </a:rPr>
                        <m:t>=</m:t>
                      </m:r>
                      <m:r>
                        <a:rPr lang="en-US" sz="1600" b="1" i="1" smtClean="0">
                          <a:latin typeface="Cambria Math" panose="02040503050406030204" pitchFamily="18" charset="0"/>
                        </a:rPr>
                        <m:t>𝟎</m:t>
                      </m:r>
                      <m:r>
                        <a:rPr lang="en-US" sz="1600" b="1" i="1" smtClean="0">
                          <a:latin typeface="Cambria Math" panose="02040503050406030204" pitchFamily="18" charset="0"/>
                        </a:rPr>
                        <m:t>.</m:t>
                      </m:r>
                      <m:r>
                        <a:rPr lang="en-US" sz="1600" b="1" i="1" smtClean="0">
                          <a:latin typeface="Cambria Math" panose="02040503050406030204" pitchFamily="18" charset="0"/>
                        </a:rPr>
                        <m:t>𝟗𝟏𝟏𝟒</m:t>
                      </m:r>
                    </m:oMath>
                  </m:oMathPara>
                </a14:m>
                <a:endParaRPr lang="en-US" sz="1600" b="1" dirty="0"/>
              </a:p>
            </p:txBody>
          </p:sp>
        </mc:Choice>
        <mc:Fallback xmlns="">
          <p:sp>
            <p:nvSpPr>
              <p:cNvPr id="7" name="TextBox 6">
                <a:extLst>
                  <a:ext uri="{FF2B5EF4-FFF2-40B4-BE49-F238E27FC236}">
                    <a16:creationId xmlns:a16="http://schemas.microsoft.com/office/drawing/2014/main" id="{8BD58E4D-C70D-6B4B-8150-90CCF51E6371}"/>
                  </a:ext>
                </a:extLst>
              </p:cNvPr>
              <p:cNvSpPr txBox="1">
                <a:spLocks noRot="1" noChangeAspect="1" noMove="1" noResize="1" noEditPoints="1" noAdjustHandles="1" noChangeArrowheads="1" noChangeShapeType="1" noTextEdit="1"/>
              </p:cNvSpPr>
              <p:nvPr/>
            </p:nvSpPr>
            <p:spPr>
              <a:xfrm>
                <a:off x="5466211" y="4973791"/>
                <a:ext cx="1259576" cy="251800"/>
              </a:xfrm>
              <a:prstGeom prst="rect">
                <a:avLst/>
              </a:prstGeom>
              <a:blipFill>
                <a:blip r:embed="rId5"/>
                <a:stretch>
                  <a:fillRect l="-1980" r="-198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5F4FC76-ABB1-7C48-B963-2826E3025DFE}"/>
                  </a:ext>
                </a:extLst>
              </p:cNvPr>
              <p:cNvSpPr txBox="1"/>
              <p:nvPr/>
            </p:nvSpPr>
            <p:spPr>
              <a:xfrm>
                <a:off x="4730913" y="5405161"/>
                <a:ext cx="273017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𝐻</m:t>
                          </m:r>
                        </m:sub>
                      </m:sSub>
                      <m:r>
                        <a:rPr lang="en-US" b="0" i="1" smtClean="0">
                          <a:latin typeface="Cambria Math" panose="02040503050406030204" pitchFamily="18" charset="0"/>
                        </a:rPr>
                        <m:t>:</m:t>
                      </m:r>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𝐻𝑎𝑟𝑣𝑒𝑠𝑡</m:t>
                      </m:r>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h</m:t>
                          </m:r>
                        </m:sub>
                      </m:sSub>
                      <m:r>
                        <a:rPr lang="en-US" b="0" i="1" smtClean="0">
                          <a:latin typeface="Cambria Math" panose="02040503050406030204" pitchFamily="18" charset="0"/>
                        </a:rPr>
                        <m:t>:</m:t>
                      </m:r>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𝑅𝑒𝑐𝑟𝑒𝑎𝑡𝑖𝑜𝑛</m:t>
                      </m:r>
                      <m:r>
                        <a:rPr lang="en-US" b="0" i="1" smtClean="0">
                          <a:latin typeface="Cambria Math" panose="02040503050406030204" pitchFamily="18" charset="0"/>
                        </a:rPr>
                        <m:t> </m:t>
                      </m:r>
                      <m:r>
                        <a:rPr lang="en-US" b="0" i="1" smtClean="0">
                          <a:latin typeface="Cambria Math" panose="02040503050406030204" pitchFamily="18" charset="0"/>
                        </a:rPr>
                        <m:t>𝐷𝑎𝑦𝑠</m:t>
                      </m:r>
                    </m:oMath>
                  </m:oMathPara>
                </a14:m>
                <a:endParaRPr lang="en-US" dirty="0"/>
              </a:p>
            </p:txBody>
          </p:sp>
        </mc:Choice>
        <mc:Fallback xmlns="">
          <p:sp>
            <p:nvSpPr>
              <p:cNvPr id="8" name="TextBox 7">
                <a:extLst>
                  <a:ext uri="{FF2B5EF4-FFF2-40B4-BE49-F238E27FC236}">
                    <a16:creationId xmlns:a16="http://schemas.microsoft.com/office/drawing/2014/main" id="{B5F4FC76-ABB1-7C48-B963-2826E3025DFE}"/>
                  </a:ext>
                </a:extLst>
              </p:cNvPr>
              <p:cNvSpPr txBox="1">
                <a:spLocks noRot="1" noChangeAspect="1" noMove="1" noResize="1" noEditPoints="1" noAdjustHandles="1" noChangeArrowheads="1" noChangeShapeType="1" noTextEdit="1"/>
              </p:cNvSpPr>
              <p:nvPr/>
            </p:nvSpPr>
            <p:spPr>
              <a:xfrm>
                <a:off x="4730913" y="5405161"/>
                <a:ext cx="2730171" cy="553998"/>
              </a:xfrm>
              <a:prstGeom prst="rect">
                <a:avLst/>
              </a:prstGeom>
              <a:blipFill>
                <a:blip r:embed="rId6"/>
                <a:stretch>
                  <a:fillRect l="-1395" t="-2273" r="-1860" b="-20455"/>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37464D4A-2382-D94C-9CD5-B445EC0E8804}"/>
              </a:ext>
            </a:extLst>
          </p:cNvPr>
          <p:cNvSpPr txBox="1"/>
          <p:nvPr/>
        </p:nvSpPr>
        <p:spPr>
          <a:xfrm>
            <a:off x="5537945" y="1593942"/>
            <a:ext cx="1116106" cy="369332"/>
          </a:xfrm>
          <a:prstGeom prst="rect">
            <a:avLst/>
          </a:prstGeom>
          <a:noFill/>
        </p:spPr>
        <p:txBody>
          <a:bodyPr wrap="square" rtlCol="0">
            <a:spAutoFit/>
          </a:bodyPr>
          <a:lstStyle/>
          <a:p>
            <a:r>
              <a:rPr lang="en-US" b="1" dirty="0">
                <a:solidFill>
                  <a:srgbClr val="FF0000"/>
                </a:solidFill>
              </a:rPr>
              <a:t>Model 2</a:t>
            </a:r>
          </a:p>
        </p:txBody>
      </p:sp>
    </p:spTree>
    <p:extLst>
      <p:ext uri="{BB962C8B-B14F-4D97-AF65-F5344CB8AC3E}">
        <p14:creationId xmlns:p14="http://schemas.microsoft.com/office/powerpoint/2010/main" val="366692655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252</TotalTime>
  <Words>1426</Words>
  <Application>Microsoft Macintosh PowerPoint</Application>
  <PresentationFormat>Widescreen</PresentationFormat>
  <Paragraphs>444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 Math</vt:lpstr>
      <vt:lpstr>Century Gothic</vt:lpstr>
      <vt:lpstr>Vapor Trail</vt:lpstr>
      <vt:lpstr>Deer Hunting Mathematical Model</vt:lpstr>
      <vt:lpstr>Vague Scenario</vt:lpstr>
      <vt:lpstr>Problem Statement</vt:lpstr>
      <vt:lpstr>Assumptions</vt:lpstr>
      <vt:lpstr>Strategy For Model construction</vt:lpstr>
      <vt:lpstr>Data</vt:lpstr>
      <vt:lpstr>Best total Hunter Dependent Model</vt:lpstr>
      <vt:lpstr>Results from Third Degree Model</vt:lpstr>
      <vt:lpstr>Best Total Recreation Days Dependent Model</vt:lpstr>
      <vt:lpstr>Results from Third Degree Model</vt:lpstr>
      <vt:lpstr>Deer Death Simulation</vt:lpstr>
      <vt:lpstr>Model Selection/ Regression Analysis</vt:lpstr>
      <vt:lpstr>Regression Analysis Continued</vt:lpstr>
      <vt:lpstr>Final Model Results</vt:lpstr>
      <vt:lpstr>Final Model</vt:lpstr>
      <vt:lpstr>Conclusion</vt:lpstr>
      <vt:lpstr>References</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Deer Hunting Mathematical Model</dc:title>
  <dc:creator/>
  <cp:lastModifiedBy/>
  <cp:revision>56</cp:revision>
  <dcterms:created xsi:type="dcterms:W3CDTF">2018-05-04T20:31:14Z</dcterms:created>
  <dcterms:modified xsi:type="dcterms:W3CDTF">2018-05-10T06:19:28Z</dcterms:modified>
</cp:coreProperties>
</file>