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1812.06323" TargetMode="External"/><Relationship Id="rId3" Type="http://schemas.openxmlformats.org/officeDocument/2006/relationships/hyperlink" Target="https://journals.aps.org/prresearch/abstract/10.1103/PhysRevResearch.2.043158" TargetMode="External"/><Relationship Id="rId4" Type="http://schemas.openxmlformats.org/officeDocument/2006/relationships/hyperlink" Target="https://arxiv.org/abs/1904.03206" TargetMode="External"/><Relationship Id="rId5" Type="http://schemas.openxmlformats.org/officeDocument/2006/relationships/hyperlink" Target="https://quantum-journal.org/papers/q-2021-01-28-391/" TargetMode="External"/><Relationship Id="rId6" Type="http://schemas.openxmlformats.org/officeDocument/2006/relationships/hyperlink" Target="https://doi.org/10.22331/q-2022-03-30-677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bb0bb7c6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bb0bb7c6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9fafb16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9fafb16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fafb16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fafb16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9fafb16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9fafb16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9fafb16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9fafb16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9fafb16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9fafb16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# Hardware efficient ansatz that is spin preserving.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# Taken from https://arxiv.org/pdf/2005.14475.pdf but with additional ZZ-int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Rotosolve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535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algorithm is described in further detail in </a:t>
            </a:r>
            <a:r>
              <a:rPr lang="en" sz="1150">
                <a:solidFill>
                  <a:srgbClr val="2A6496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Vidal and Theis (2018)</a:t>
            </a:r>
            <a:r>
              <a:rPr lang="en" sz="1150">
                <a:solidFill>
                  <a:srgbClr val="3535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50">
                <a:solidFill>
                  <a:srgbClr val="2A6496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Nakanishi, Fujii and Todo (2019)</a:t>
            </a:r>
            <a:r>
              <a:rPr lang="en" sz="1150">
                <a:solidFill>
                  <a:srgbClr val="3535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50">
                <a:solidFill>
                  <a:srgbClr val="2A6496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Parrish et al. (2019)</a:t>
            </a:r>
            <a:r>
              <a:rPr lang="en" sz="1150">
                <a:solidFill>
                  <a:srgbClr val="3535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150">
                <a:solidFill>
                  <a:srgbClr val="2A6496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Ostaszewski et al. (2019)</a:t>
            </a:r>
            <a:r>
              <a:rPr lang="en" sz="1150">
                <a:solidFill>
                  <a:srgbClr val="3535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and the reconstruction method used for more general operations is described in </a:t>
            </a:r>
            <a:r>
              <a:rPr lang="en" sz="1150">
                <a:solidFill>
                  <a:srgbClr val="2A6496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Wierichs et al. (2022)</a:t>
            </a:r>
            <a:r>
              <a:rPr lang="en" sz="1150">
                <a:solidFill>
                  <a:srgbClr val="35353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bb0bb79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bb0bb79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bb0bb79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bb0bb79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b0bb7c6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bb0bb7c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9fafb16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9fafb16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IBM QUANTUM OPEN SCIENCE PRIZE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Benjamin Tan, Chong Hian </a:t>
            </a:r>
            <a:r>
              <a:rPr lang="en" sz="2100"/>
              <a:t>Chee, Pooja Jayachandran</a:t>
            </a:r>
            <a:endParaRPr sz="2100"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April 15, 2023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53940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larger </a:t>
            </a:r>
            <a:r>
              <a:rPr lang="en"/>
              <a:t>Kagome </a:t>
            </a:r>
            <a:r>
              <a:rPr lang="en"/>
              <a:t>systems with more qubits,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Circuit Ansatz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Gate depth increases proportionally, so that </a:t>
            </a:r>
            <a:r>
              <a:rPr lang="en"/>
              <a:t>qubit</a:t>
            </a:r>
            <a:r>
              <a:rPr lang="en"/>
              <a:t> excitations are </a:t>
            </a:r>
            <a:r>
              <a:rPr lang="en"/>
              <a:t>sufficiently </a:t>
            </a:r>
            <a:r>
              <a:rPr lang="en"/>
              <a:t>scrambled.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Rotosolve and </a:t>
            </a:r>
            <a:r>
              <a:rPr lang="en"/>
              <a:t>Qiskit Built-in Tools</a:t>
            </a:r>
            <a:endParaRPr sz="18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no. of shots needed and optimization time increase proportionally to no. of parameters.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Rescaling Error Mitigation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Obtaining rescaling factor is a constant multiple of the computation time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onstant: no. of trivial hamiltonians required to solve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63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a scalable optimizer, ansatz, and error mitigation technique for the kagome Hamiltonian.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obtain within 1% of the ground state energy on the Fake IBM Guadalupe Device.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due to queuing issues, we are unable obtain results for the real IBM Guadalupe Device.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are confident that our method works.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Kagome Lattice Cell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Proposed Quantum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Variational Quantum Eigensolver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Strategies to reduce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</a:t>
            </a: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16-Qubit ibmq_guadalupe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of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Kagome Lattice Cell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3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the Ground State Energy of Kagome Lattice Cell using 16-Qubit ibmq_guadalupe.</a:t>
            </a:r>
            <a:endParaRPr/>
          </a:p>
        </p:txBody>
      </p:sp>
      <p:pic>
        <p:nvPicPr>
          <p:cNvPr id="68" name="Google Shape;68;p15" title="[34,34,34,&quot;https://www.codecogs.com/eqnedit.php?latex=%5Chat%7BH%7D%3D%5Csum_%7Bij%7D(%5Chat%7BX%7D_i%5Chat%7BX%7D_j%2B%5Chat%7BY%7D_i%5Chat%7BY%7D_j%2B%5Chat%7BZ%7D_i%5Chat%7BZ%7D_j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638" y="3223175"/>
            <a:ext cx="325293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8144" l="15825" r="13558" t="29834"/>
          <a:stretch/>
        </p:blipFill>
        <p:spPr>
          <a:xfrm>
            <a:off x="937972" y="2885525"/>
            <a:ext cx="1992350" cy="146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26099" l="29511" r="26242" t="26099"/>
          <a:stretch/>
        </p:blipFill>
        <p:spPr>
          <a:xfrm>
            <a:off x="5587898" y="688850"/>
            <a:ext cx="1918425" cy="2072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14872" l="35417" r="22732" t="72315"/>
          <a:stretch/>
        </p:blipFill>
        <p:spPr>
          <a:xfrm>
            <a:off x="5751250" y="3900300"/>
            <a:ext cx="1618826" cy="495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365875" y="4353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16-Qubit ibmq_guadalupe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079000" y="2761463"/>
            <a:ext cx="35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12-Site </a:t>
            </a:r>
            <a:r>
              <a:rPr lang="en" sz="1800">
                <a:solidFill>
                  <a:schemeClr val="dk2"/>
                </a:solidFill>
              </a:rPr>
              <a:t>Kagome Lattice Cell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199675" y="4353313"/>
            <a:ext cx="35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Unused</a:t>
            </a:r>
            <a:r>
              <a:rPr lang="en" sz="1800">
                <a:solidFill>
                  <a:schemeClr val="dk2"/>
                </a:solidFill>
              </a:rPr>
              <a:t> Site Labels in Cell.</a:t>
            </a:r>
            <a:endParaRPr/>
          </a:p>
        </p:txBody>
      </p:sp>
      <p:pic>
        <p:nvPicPr>
          <p:cNvPr id="75" name="Google Shape;75;p15" title="[0,0,0,&quot;https://www.codecogs.com/eqnedit.php?latex=E_g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6525" y="1721650"/>
            <a:ext cx="309375" cy="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Quantum Algorithm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Estimate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Variational Quantum Eigensolver (VQE). (Physics Reports 986, 1 (2022))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2571750"/>
            <a:ext cx="7283676" cy="271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[0,0,0,&quot;https://www.codecogs.com/eqnedit.php?latex=E_g%20%5Capprox%20%5Ctextrm%7Bmin%7D_%7B%5Cboldsymbol%7B%5Ctheta%7D%7D%20%5B%5Clangle%20%5Cmathbf%7B0%7D%7CU%5E%5Cdagger%20(%5Cboldsymbol%7B%5Ctheta%7D)%5Chat%7BH%7DU(%5Cboldsymbol%7B%5Ctheta%7D)%20%7C%20%5Cmathbf%7B0%7D%5Crangle%5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125" y="1656250"/>
            <a:ext cx="4648199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68409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that: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, total spin is conversed.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          is minimised, then                          is also minimised.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Our Ansatz: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circuit                                    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single qubit excitations with additional R</a:t>
            </a:r>
            <a:r>
              <a:rPr baseline="-25000" lang="en"/>
              <a:t>ZZ</a:t>
            </a:r>
            <a:r>
              <a:rPr lang="en"/>
              <a:t> gates to preserve total spin and add correlations. (Phys. Rev. A 102, 062612 (2020) &amp; Quantum Sci. Technol. 4, 045005 (2019))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Ansatz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8289" l="0" r="0" t="1974"/>
          <a:stretch/>
        </p:blipFill>
        <p:spPr>
          <a:xfrm>
            <a:off x="4061400" y="588573"/>
            <a:ext cx="1689099" cy="68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20306" l="0" r="0" t="0"/>
          <a:stretch/>
        </p:blipFill>
        <p:spPr>
          <a:xfrm>
            <a:off x="6164375" y="152200"/>
            <a:ext cx="2799401" cy="221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24545" t="84449"/>
          <a:stretch/>
        </p:blipFill>
        <p:spPr>
          <a:xfrm>
            <a:off x="5941600" y="2861100"/>
            <a:ext cx="279939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941600" y="3309125"/>
            <a:ext cx="29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Single </a:t>
            </a:r>
            <a:r>
              <a:rPr lang="en" sz="1800"/>
              <a:t>Qubit Excitation Gate with R</a:t>
            </a:r>
            <a:r>
              <a:rPr baseline="-25000" lang="en" sz="1800"/>
              <a:t>ZZ</a:t>
            </a:r>
            <a:r>
              <a:rPr lang="en" sz="1800"/>
              <a:t> Gate</a:t>
            </a:r>
            <a:endParaRPr sz="1800"/>
          </a:p>
        </p:txBody>
      </p:sp>
      <p:pic>
        <p:nvPicPr>
          <p:cNvPr id="94" name="Google Shape;94;p17" title="[0,0,0,&quot;https://www.codecogs.com/eqnedit.php?latex=%5Clangle%20%5Chat%7BH%7D%20%5Crangle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200" y="2269488"/>
            <a:ext cx="5334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[0,0,0,&quot;https://www.codecogs.com/eqnedit.php?latex=%5Clangle%20%5Chat%7BS%7D%5E2%5Crangle%3D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9300" y="2269500"/>
            <a:ext cx="12954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[0,0,0,&quot;https://www.codecogs.com/eqnedit.php?latex=%5B%5Chat%7BS%7D%5E2%2C%5Chat%7BH%7D%5D%3D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638" y="1600200"/>
            <a:ext cx="1689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[0,0,0,&quot;https://www.codecogs.com/eqnedit.php?latex=%7C101010101010%5Crangle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2575" y="3583420"/>
            <a:ext cx="2136324" cy="3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842763" y="467400"/>
            <a:ext cx="321600" cy="1802100"/>
          </a:xfrm>
          <a:prstGeom prst="leftBrace">
            <a:avLst>
              <a:gd fmla="val 50000" name="adj1"/>
              <a:gd fmla="val 2593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Rotoscope Optimization (Quantum 5, 391 (2021))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one optimization iteration: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every paramete</a:t>
            </a:r>
            <a:r>
              <a:rPr lang="en"/>
              <a:t>r </a:t>
            </a:r>
            <a:r>
              <a:rPr lang="en"/>
              <a:t>θ one by one, all else fixed.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example: </a:t>
            </a:r>
            <a:r>
              <a:rPr lang="en"/>
              <a:t>θ</a:t>
            </a:r>
            <a:r>
              <a:rPr baseline="-25000" lang="en"/>
              <a:t>0</a:t>
            </a:r>
            <a:r>
              <a:rPr lang="en"/>
              <a:t> → </a:t>
            </a:r>
            <a:r>
              <a:rPr lang="en"/>
              <a:t>θ</a:t>
            </a:r>
            <a:r>
              <a:rPr baseline="-25000" lang="en"/>
              <a:t>1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43575" y="32958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p18" title="[0,0,0,&quot;https://www.codecogs.com/eqnedit.php?latex=%5Ctheta_%7B1%7D%3D%5Ctheta_%7B0%7D-%5Cfrac%7B%5Cpi%7D%7B2%7D-%5Carctan%5Cleft(%5Cfrac%7B2%5Clangle%5Chat%7BH%7D%5Crangle_%7B%5Ctheta_%7B0%7D%7D-%5Clangle%5Chat%7BH%7D%5Crangle_%7B%5Ctheta_%7B0%7D%2B%5Cfrac%7B%5Cpi%7D%7B2%7D%7D-%5Clangle%5Chat%7BH%7D%5Crangle_%7B%5Ctheta_%7B0%7D-%5Cfrac%7B%5Cpi%7D%7B2%7D%7D%7D%7B%5Clangle%5Chat%7BH%7D%5Crangle_%7B%5Ctheta_%7B0%7D%2B%5Cfrac%7B%5Cpi%7D%7B2%7D%7D-%5Clangle%5Chat%7BH%7D%5Crangle_%7B%5Ctheta_%7B0%7D-%5Cfrac%7B%5Cpi%7D%7B2%7D%7D%7D%5Cright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00" y="2878850"/>
            <a:ext cx="5925702" cy="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24545" t="84449"/>
          <a:stretch/>
        </p:blipFill>
        <p:spPr>
          <a:xfrm>
            <a:off x="5734976" y="1938100"/>
            <a:ext cx="3097324" cy="6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to reduce error 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64800" y="119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Hardware Efficient Ansatz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Ring Circuit Topology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long range qubit</a:t>
            </a:r>
            <a:r>
              <a:rPr lang="en"/>
              <a:t> gates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Classical Pre-optimization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find minimum no. of layers, n</a:t>
            </a:r>
            <a:r>
              <a:rPr baseline="-25000" lang="en"/>
              <a:t>L</a:t>
            </a:r>
            <a:r>
              <a:rPr lang="en"/>
              <a:t>=4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Overall Two Qubit Gate Depth of ansatz = 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Qiskit Built-in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Circuit Transpilations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optimization_level=3</a:t>
            </a:r>
            <a:r>
              <a:rPr lang="en"/>
              <a:t> ??)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</a:t>
            </a:r>
            <a:r>
              <a:rPr lang="en"/>
              <a:t>wirled Readout Error Extinction </a:t>
            </a: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resilience_level = 1</a:t>
            </a:r>
            <a:r>
              <a:rPr lang="en"/>
              <a:t>??)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 Error Mitigation (PRX Quantum 3, 040318 (2022))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Rescale ground state energy estimate by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18144" l="15825" r="13558" t="29834"/>
          <a:stretch/>
        </p:blipFill>
        <p:spPr>
          <a:xfrm>
            <a:off x="4156849" y="865000"/>
            <a:ext cx="1335851" cy="98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26099" l="29511" r="26242" t="26099"/>
          <a:stretch/>
        </p:blipFill>
        <p:spPr>
          <a:xfrm>
            <a:off x="5864637" y="596950"/>
            <a:ext cx="1186775" cy="128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 b="20306" l="0" r="0" t="0"/>
          <a:stretch/>
        </p:blipFill>
        <p:spPr>
          <a:xfrm>
            <a:off x="7423345" y="596949"/>
            <a:ext cx="1620751" cy="128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4336617" y="1046524"/>
            <a:ext cx="974275" cy="634650"/>
          </a:xfrm>
          <a:custGeom>
            <a:rect b="b" l="l" r="r" t="t"/>
            <a:pathLst>
              <a:path extrusionOk="0" h="25386" w="38971">
                <a:moveTo>
                  <a:pt x="3922" y="1280"/>
                </a:moveTo>
                <a:cubicBezTo>
                  <a:pt x="11807" y="-691"/>
                  <a:pt x="20289" y="-56"/>
                  <a:pt x="28306" y="1280"/>
                </a:cubicBezTo>
                <a:cubicBezTo>
                  <a:pt x="31576" y="1825"/>
                  <a:pt x="36381" y="-675"/>
                  <a:pt x="38220" y="2084"/>
                </a:cubicBezTo>
                <a:cubicBezTo>
                  <a:pt x="40059" y="4843"/>
                  <a:pt x="37827" y="8708"/>
                  <a:pt x="37416" y="11998"/>
                </a:cubicBezTo>
                <a:cubicBezTo>
                  <a:pt x="37017" y="15189"/>
                  <a:pt x="39011" y="18853"/>
                  <a:pt x="37416" y="21645"/>
                </a:cubicBezTo>
                <a:cubicBezTo>
                  <a:pt x="34251" y="27186"/>
                  <a:pt x="24742" y="24423"/>
                  <a:pt x="18392" y="23788"/>
                </a:cubicBezTo>
                <a:cubicBezTo>
                  <a:pt x="12967" y="23245"/>
                  <a:pt x="6721" y="27129"/>
                  <a:pt x="2046" y="24324"/>
                </a:cubicBezTo>
                <a:cubicBezTo>
                  <a:pt x="-2319" y="21705"/>
                  <a:pt x="2046" y="14142"/>
                  <a:pt x="2046" y="905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19"/>
          <p:cNvSpPr/>
          <p:nvPr/>
        </p:nvSpPr>
        <p:spPr>
          <a:xfrm>
            <a:off x="5877734" y="658628"/>
            <a:ext cx="1149425" cy="1163475"/>
          </a:xfrm>
          <a:custGeom>
            <a:rect b="b" l="l" r="r" t="t"/>
            <a:pathLst>
              <a:path extrusionOk="0" h="46539" w="45977">
                <a:moveTo>
                  <a:pt x="19181" y="46539"/>
                </a:moveTo>
                <a:cubicBezTo>
                  <a:pt x="17458" y="43954"/>
                  <a:pt x="18898" y="39295"/>
                  <a:pt x="16234" y="37696"/>
                </a:cubicBezTo>
                <a:cubicBezTo>
                  <a:pt x="12404" y="35398"/>
                  <a:pt x="5315" y="41145"/>
                  <a:pt x="2836" y="37429"/>
                </a:cubicBezTo>
                <a:cubicBezTo>
                  <a:pt x="803" y="34381"/>
                  <a:pt x="1466" y="29719"/>
                  <a:pt x="3104" y="26442"/>
                </a:cubicBezTo>
                <a:cubicBezTo>
                  <a:pt x="3840" y="24969"/>
                  <a:pt x="6855" y="24874"/>
                  <a:pt x="6855" y="23227"/>
                </a:cubicBezTo>
                <a:cubicBezTo>
                  <a:pt x="6855" y="20757"/>
                  <a:pt x="3258" y="19745"/>
                  <a:pt x="2032" y="17600"/>
                </a:cubicBezTo>
                <a:cubicBezTo>
                  <a:pt x="118" y="14251"/>
                  <a:pt x="-766" y="9528"/>
                  <a:pt x="960" y="6078"/>
                </a:cubicBezTo>
                <a:cubicBezTo>
                  <a:pt x="3038" y="1924"/>
                  <a:pt x="10313" y="6842"/>
                  <a:pt x="14894" y="6078"/>
                </a:cubicBezTo>
                <a:cubicBezTo>
                  <a:pt x="17895" y="5578"/>
                  <a:pt x="18860" y="683"/>
                  <a:pt x="21861" y="183"/>
                </a:cubicBezTo>
                <a:cubicBezTo>
                  <a:pt x="24597" y="-273"/>
                  <a:pt x="28363" y="18"/>
                  <a:pt x="29900" y="2326"/>
                </a:cubicBezTo>
                <a:cubicBezTo>
                  <a:pt x="31187" y="4259"/>
                  <a:pt x="30288" y="8375"/>
                  <a:pt x="32579" y="8757"/>
                </a:cubicBezTo>
                <a:cubicBezTo>
                  <a:pt x="37090" y="9509"/>
                  <a:pt x="45977" y="7132"/>
                  <a:pt x="45977" y="11705"/>
                </a:cubicBezTo>
                <a:cubicBezTo>
                  <a:pt x="45977" y="15547"/>
                  <a:pt x="40493" y="17439"/>
                  <a:pt x="39278" y="21083"/>
                </a:cubicBezTo>
                <a:cubicBezTo>
                  <a:pt x="38377" y="23787"/>
                  <a:pt x="42932" y="25614"/>
                  <a:pt x="43833" y="28318"/>
                </a:cubicBezTo>
                <a:cubicBezTo>
                  <a:pt x="45049" y="31966"/>
                  <a:pt x="45001" y="36047"/>
                  <a:pt x="44369" y="39840"/>
                </a:cubicBezTo>
                <a:cubicBezTo>
                  <a:pt x="43942" y="42401"/>
                  <a:pt x="39159" y="38877"/>
                  <a:pt x="36598" y="39304"/>
                </a:cubicBezTo>
                <a:cubicBezTo>
                  <a:pt x="33598" y="39804"/>
                  <a:pt x="29632" y="42157"/>
                  <a:pt x="29632" y="4519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9"/>
          <p:cNvSpPr/>
          <p:nvPr/>
        </p:nvSpPr>
        <p:spPr>
          <a:xfrm>
            <a:off x="7360392" y="790475"/>
            <a:ext cx="43150" cy="1045025"/>
          </a:xfrm>
          <a:custGeom>
            <a:rect b="b" l="l" r="r" t="t"/>
            <a:pathLst>
              <a:path extrusionOk="0" h="41801" w="1726">
                <a:moveTo>
                  <a:pt x="872" y="0"/>
                </a:moveTo>
                <a:cubicBezTo>
                  <a:pt x="2652" y="5341"/>
                  <a:pt x="1034" y="11295"/>
                  <a:pt x="336" y="16881"/>
                </a:cubicBezTo>
                <a:cubicBezTo>
                  <a:pt x="-695" y="25128"/>
                  <a:pt x="1140" y="33490"/>
                  <a:pt x="1140" y="4180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19"/>
          <p:cNvSpPr/>
          <p:nvPr/>
        </p:nvSpPr>
        <p:spPr>
          <a:xfrm>
            <a:off x="4336625" y="1170013"/>
            <a:ext cx="99000" cy="140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-9210761">
            <a:off x="6579137" y="1695844"/>
            <a:ext cx="98879" cy="140738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-10622524">
            <a:off x="7332602" y="1761018"/>
            <a:ext cx="98832" cy="140884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 title="[0,0,0,&quot;https://www.codecogs.com/eqnedit.php?latex=E_g%20%5Capprox%20f%20%5Ctextrm%7Bmin%7D_%7B%5Cboldsymbol%7B%5Ctheta%7D%7D%20%5B%5Clangle%20%5Cmathbf%7B0%7D%7CU%5E%5Cdagger%20(%5Cboldsymbol%7B%5Ctheta%7D)%5Chat%7BH%7DU(%5Cboldsymbol%7B%5Ctheta%7D)%20%7C%20%5Cmathbf%7B0%7D%5Crangle%5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9150" y="4362600"/>
            <a:ext cx="4864102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 title="[0,0,0,&quot;https://www.codecogs.com/eqnedit.php?latex=f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983599"/>
            <a:ext cx="151200" cy="27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Error Mitigation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ground state energy of </a:t>
            </a:r>
            <a:r>
              <a:rPr lang="en"/>
              <a:t>trivial</a:t>
            </a:r>
            <a:r>
              <a:rPr lang="en"/>
              <a:t> hamiltonians      and  using </a:t>
            </a:r>
            <a:r>
              <a:rPr b="1" lang="en" u="sng"/>
              <a:t>the same ansatz</a:t>
            </a:r>
            <a:r>
              <a:rPr lang="en"/>
              <a:t> on ibmq_guadalupe.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Get rescaling factor 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28248" l="31882" r="28654" t="27729"/>
          <a:stretch/>
        </p:blipFill>
        <p:spPr>
          <a:xfrm>
            <a:off x="6922900" y="1152475"/>
            <a:ext cx="2029774" cy="22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28107" l="31766" r="28771" t="27870"/>
          <a:stretch/>
        </p:blipFill>
        <p:spPr>
          <a:xfrm>
            <a:off x="4625175" y="1152475"/>
            <a:ext cx="2029774" cy="22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 title="[0,0,0,&quot;https://www.codecogs.com/eqnedit.php?latex=%5Chat%7BG%7D_1%2C%20%5Chat%7BG%7D_2%20%3D%20%5Csum_%7Bij%7D%20(%5Chat%7BX%7D_i%5Chat%7BX%7D_j%2B%5Chat%7BY%7D_i%5Chat%7BY%7D_j%2B%5Chat%7BZ%7D_i%5Chat%7BZ%7D_j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825" y="3592075"/>
            <a:ext cx="4257752" cy="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title="[0,0,0,&quot;https://www.codecogs.com/eqnedit.php?latex=%5Chat%7BG%7D_1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513" y="2062338"/>
            <a:ext cx="419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 title="[0,0,0,&quot;https://www.codecogs.com/eqnedit.php?latex=%5Chat%7BG%7D_2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238" y="2062338"/>
            <a:ext cx="419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 title="[0,0,0,&quot;https://www.codecogs.com/eqnedit.php?latex=%5Chat%7BG%7D_1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4888" y="1857588"/>
            <a:ext cx="248542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 title="[0,0,0,&quot;https://www.codecogs.com/eqnedit.php?latex=%5Chat%7BG%7D_2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2537" y="1857588"/>
            <a:ext cx="248542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 title="[0,0,0,&quot;https://www.codecogs.com/eqnedit.php?latex=f%3D%5Cfrac%7B%5Clangle%20%5Chat%7BG%7D_1%20%5Crangle_%7B%5Ctextrm%7Bnoiseless%7D%7D%7D%7B2%5Clangle%5Chat%7BG%7D_1%20%5Crangle_%7B%5Ctextrm%7Bhardware%7D%7D%7D%2B%5Cfrac%7B%5Clangle%20%5Chat%7BG%7D_2%20%5Crangle_%7B%5Ctextrm%7Bnoiseless%7D%7D%7D%7B2%5Clangle%5Chat%7BG%7D_2%5Crangle_%7B%5Ctextrm%7Bhardware%7D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0450" y="3301325"/>
            <a:ext cx="3380046" cy="6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80450" y="4107175"/>
            <a:ext cx="39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(PRX Quantum 3, 040318 (2022)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Results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Noisy IBM Guadalupe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15 Independent VQE Runs each</a:t>
            </a:r>
            <a:r>
              <a:rPr lang="en"/>
              <a:t>):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Average &lt;H&gt;	:-9.5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1.2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Average f		: 1.80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0.16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Average f&lt;H&gt;	:-17.8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808475" y="643475"/>
            <a:ext cx="39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275" y="561024"/>
            <a:ext cx="2627798" cy="2616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>
            <a:off x="5669800" y="561025"/>
            <a:ext cx="263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5444550" y="234550"/>
            <a:ext cx="106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4D515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-18</a:t>
            </a:r>
            <a:r>
              <a:rPr lang="en" sz="1100">
                <a:solidFill>
                  <a:srgbClr val="4D515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±1%</a:t>
            </a:r>
            <a:endParaRPr sz="1100"/>
          </a:p>
        </p:txBody>
      </p:sp>
      <p:cxnSp>
        <p:nvCxnSpPr>
          <p:cNvPr id="150" name="Google Shape;150;p21"/>
          <p:cNvCxnSpPr/>
          <p:nvPr/>
        </p:nvCxnSpPr>
        <p:spPr>
          <a:xfrm flipH="1" rot="10800000">
            <a:off x="5932900" y="760725"/>
            <a:ext cx="7560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721725" y="561025"/>
            <a:ext cx="138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Mean:</a:t>
            </a: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-17.8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endParaRPr sz="700">
              <a:solidFill>
                <a:srgbClr val="FF0000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150" y="812850"/>
            <a:ext cx="2288675" cy="21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