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59" r:id="rId8"/>
    <p:sldId id="260" r:id="rId9"/>
    <p:sldId id="262" r:id="rId10"/>
    <p:sldId id="263" r:id="rId11"/>
    <p:sldId id="264" r:id="rId12"/>
    <p:sldId id="265" r:id="rId13"/>
    <p:sldId id="285" r:id="rId14"/>
    <p:sldId id="30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5143500"/>
  <p:notesSz cx="7010400" cy="9296400"/>
  <p:embeddedFontLst>
    <p:embeddedFont>
      <p:font typeface="Calibri" panose="020F0502020204030204"/>
      <p:regular r:id="rId36"/>
    </p:embeddedFont>
    <p:embeddedFont>
      <p:font typeface="Trebuchet MS" panose="020B0603020202020204"/>
      <p:regular r:id="rId37"/>
      <p:bold r:id="rId38"/>
      <p:italic r:id="rId39"/>
      <p:boldItalic r:id="rId40"/>
    </p:embeddedFont>
    <p:embeddedFont>
      <p:font typeface="Lexend"/>
      <p:bold r:id="rId41"/>
    </p:embeddedFont>
    <p:embeddedFont>
      <p:font typeface="Comic Sans MS" panose="030F0702030302020204"/>
      <p:regular r:id="rId42"/>
      <p:bold r:id="rId43"/>
      <p:italic r:id="rId44"/>
      <p:boldItalic r:id="rId45"/>
    </p:embeddedFont>
    <p:embeddedFont>
      <p:font typeface="Arial Rounded MT Bold" panose="020F070403050403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873DD26-BFDD-4685-BE7D-012C2B949D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02779B2D-9B71-4066-AA34-825B84190E51}" styleName="Table_1">
    <a:wholeTbl>
      <a:tcTxStyle>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Style>
        <a:tcBdr/>
      </a:tcStyle>
    </a:band1H>
    <a:band2H>
      <a:tcStyle>
        <a:tcBdr/>
        <a:fill>
          <a:solidFill>
            <a:srgbClr val="FFFFFF"/>
          </a:solidFill>
        </a:fill>
      </a:tcStyle>
    </a:band2H>
    <a:band1V>
      <a:tcStyle>
        <a:tcBdr/>
      </a:tcStyle>
    </a:band1V>
    <a:band2V>
      <a:tcStyle>
        <a:tcBdr/>
      </a:tcStyle>
    </a:band2V>
    <a:lastCol>
      <a:tcStyle>
        <a:tcBdr/>
      </a:tcStyle>
    </a:lastCol>
    <a:firstCol>
      <a:tcTxStyle b="on">
        <a:font>
          <a:latin typeface="Arial"/>
          <a:ea typeface="Arial"/>
          <a:cs typeface="Arial"/>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4472C4"/>
          </a:solidFill>
        </a:fill>
      </a:tcStyle>
    </a:firstCol>
    <a:lastRow>
      <a:tcTxStyle b="on">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508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Style>
        <a:tcBdr/>
      </a:tcStyle>
    </a:seCell>
    <a:swCell>
      <a:tcStyle>
        <a:tcBdr/>
      </a:tcStyle>
    </a:swCell>
    <a:firstRow>
      <a:tcTxStyle b="on">
        <a:font>
          <a:latin typeface="Arial"/>
          <a:ea typeface="Arial"/>
          <a:cs typeface="Arial"/>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4472C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11.fntdata"/><Relationship Id="rId45" Type="http://schemas.openxmlformats.org/officeDocument/2006/relationships/font" Target="fonts/font10.fntdata"/><Relationship Id="rId44" Type="http://schemas.openxmlformats.org/officeDocument/2006/relationships/font" Target="fonts/font9.fntdata"/><Relationship Id="rId43" Type="http://schemas.openxmlformats.org/officeDocument/2006/relationships/font" Target="fonts/font8.fntdata"/><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p1:notes"/>
          <p:cNvSpPr txBox="1"/>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76" name="Google Shape;76;p1: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9f3931f241_1_64: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9f3931f241_1_64: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g29f3931f241_1_64: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9f3931f241_1_64: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9f3931f241_1_64: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g29f3931f241_1_64: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6: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6:notes"/>
          <p:cNvSpPr txBox="1"/>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55" name="Google Shape;155;p6:notes"/>
          <p:cNvSpPr txBox="1"/>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9f3931f241_1_76: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29f3931f241_1_76: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g29f3931f241_1_76: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7: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7:notes"/>
          <p:cNvSpPr txBox="1"/>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72" name="Google Shape;172;p7:notes"/>
          <p:cNvSpPr txBox="1"/>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29efc7d6c3f_0_6: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efc7d6c3f_0_6:notes"/>
          <p:cNvSpPr txBox="1"/>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79" name="Google Shape;179;g29efc7d6c3f_0_6:notes"/>
          <p:cNvSpPr txBox="1"/>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29efc7d6c3f_0_15: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9efc7d6c3f_0_15:notes"/>
          <p:cNvSpPr txBox="1"/>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89" name="Google Shape;189;g29efc7d6c3f_0_15:notes"/>
          <p:cNvSpPr txBox="1"/>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g29efc7d6c3f_0_45:notes"/>
          <p:cNvSpPr txBox="1"/>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96" name="Google Shape;196;g29efc7d6c3f_0_45: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1:notes"/>
          <p:cNvSpPr txBox="1"/>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02" name="Google Shape;202;p11: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29f3931f241_1_122:notes"/>
          <p:cNvSpPr txBox="1"/>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10" name="Google Shape;210;g29f3931f241_1_122: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2: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notes"/>
          <p:cNvSpPr txBox="1"/>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83" name="Google Shape;83;p2:notes"/>
          <p:cNvSpPr txBox="1"/>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29f3931f241_1_130:notes"/>
          <p:cNvSpPr txBox="1"/>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16" name="Google Shape;216;g29f3931f241_1_130: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29f3931f241_1_137:notes"/>
          <p:cNvSpPr txBox="1"/>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22" name="Google Shape;222;g29f3931f241_1_137: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15:notes"/>
          <p:cNvSpPr txBox="1"/>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28" name="Google Shape;228;p15: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16:notes"/>
          <p:cNvSpPr txBox="1"/>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34" name="Google Shape;234;p16: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18:notes"/>
          <p:cNvSpPr txBox="1"/>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40" name="Google Shape;240;p18: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29f3931f241_1_90: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29f3931f241_1_90: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g29f3931f241_1_90: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29f3931f241_1_98: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9f3931f241_1_98: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4" name="Google Shape;254;g29f3931f241_1_98: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29f3931f241_1_106: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29f3931f241_1_106: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 name="Google Shape;262;g29f3931f241_1_106: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29f3931f241_1_114: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29f3931f241_1_114: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 name="Google Shape;270;g29f3931f241_1_114: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3:notes"/>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3:notes"/>
          <p:cNvSpPr txBox="1"/>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91" name="Google Shape;91;p3:notes"/>
          <p:cNvSpPr txBox="1"/>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9f3931f241_1_25: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29f3931f241_1_25: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g29f3931f241_1_25: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29f3931f241_1_6: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29f3931f241_1_6: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g29f3931f241_1_6: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29f3931f241_1_16: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29f3931f241_1_16: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g29f3931f241_1_16: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29f3931f241_1_33: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29f3931f241_1_33: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g29f3931f241_1_33: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9f3931f241_1_43: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29f3931f241_1_43: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g29f3931f241_1_43: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9efc7d6c3f_0_29:notes"/>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29efc7d6c3f_0_29:notes"/>
          <p:cNvSpPr txBox="1"/>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g29efc7d6c3f_0_29:notes"/>
          <p:cNvSpPr txBox="1"/>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6" name="Shape 16"/>
        <p:cNvGrpSpPr/>
        <p:nvPr/>
      </p:nvGrpSpPr>
      <p:grpSpPr>
        <a:xfrm>
          <a:off x="0" y="0"/>
          <a:ext cx="0" cy="0"/>
          <a:chOff x="0" y="0"/>
          <a:chExt cx="0" cy="0"/>
        </a:xfrm>
      </p:grpSpPr>
      <p:sp>
        <p:nvSpPr>
          <p:cNvPr id="17" name="Google Shape;17;p20"/>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0" name="Shape 20"/>
        <p:cNvGrpSpPr/>
        <p:nvPr/>
      </p:nvGrpSpPr>
      <p:grpSpPr>
        <a:xfrm>
          <a:off x="0" y="0"/>
          <a:ext cx="0" cy="0"/>
          <a:chOff x="0" y="0"/>
          <a:chExt cx="0" cy="0"/>
        </a:xfrm>
      </p:grpSpPr>
      <p:sp>
        <p:nvSpPr>
          <p:cNvPr id="21" name="Google Shape;21;p21"/>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0066FF"/>
              </a:buClr>
              <a:buSzPts val="3300"/>
              <a:buFont typeface="Calibri" panose="020F0502020204030204"/>
              <a:buNone/>
              <a:defRPr>
                <a:solidFill>
                  <a:srgbClr val="0066FF"/>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21"/>
          <p:cNvSpPr txBox="1"/>
          <p:nvPr>
            <p:ph type="body" idx="1"/>
          </p:nvPr>
        </p:nvSpPr>
        <p:spPr>
          <a:xfrm>
            <a:off x="628650" y="971550"/>
            <a:ext cx="7886700" cy="36612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Char char="•"/>
              <a:defRPr>
                <a:latin typeface="Calibri" panose="020F0502020204030204"/>
                <a:ea typeface="Calibri" panose="020F0502020204030204"/>
                <a:cs typeface="Calibri" panose="020F0502020204030204"/>
                <a:sym typeface="Calibri" panose="020F0502020204030204"/>
              </a:defRPr>
            </a:lvl1pPr>
            <a:lvl2pPr marL="914400" lvl="1" indent="-342900" algn="l">
              <a:lnSpc>
                <a:spcPct val="90000"/>
              </a:lnSpc>
              <a:spcBef>
                <a:spcPts val="400"/>
              </a:spcBef>
              <a:spcAft>
                <a:spcPts val="0"/>
              </a:spcAft>
              <a:buClr>
                <a:schemeClr val="dk1"/>
              </a:buClr>
              <a:buSzPts val="1800"/>
              <a:buChar char="•"/>
              <a:defRPr>
                <a:latin typeface="Calibri" panose="020F0502020204030204"/>
                <a:ea typeface="Calibri" panose="020F0502020204030204"/>
                <a:cs typeface="Calibri" panose="020F0502020204030204"/>
                <a:sym typeface="Calibri" panose="020F0502020204030204"/>
              </a:defRPr>
            </a:lvl2pPr>
            <a:lvl3pPr marL="1371600" lvl="2" indent="-323850" algn="l">
              <a:lnSpc>
                <a:spcPct val="90000"/>
              </a:lnSpc>
              <a:spcBef>
                <a:spcPts val="400"/>
              </a:spcBef>
              <a:spcAft>
                <a:spcPts val="0"/>
              </a:spcAft>
              <a:buClr>
                <a:schemeClr val="dk1"/>
              </a:buClr>
              <a:buSzPts val="1500"/>
              <a:buChar char="•"/>
              <a:defRPr>
                <a:latin typeface="Calibri" panose="020F0502020204030204"/>
                <a:ea typeface="Calibri" panose="020F0502020204030204"/>
                <a:cs typeface="Calibri" panose="020F0502020204030204"/>
                <a:sym typeface="Calibri" panose="020F0502020204030204"/>
              </a:defRPr>
            </a:lvl3pPr>
            <a:lvl4pPr marL="1828800" lvl="3" indent="-317500" algn="l">
              <a:lnSpc>
                <a:spcPct val="90000"/>
              </a:lnSpc>
              <a:spcBef>
                <a:spcPts val="400"/>
              </a:spcBef>
              <a:spcAft>
                <a:spcPts val="0"/>
              </a:spcAft>
              <a:buClr>
                <a:schemeClr val="dk1"/>
              </a:buClr>
              <a:buSzPts val="1400"/>
              <a:buChar char="•"/>
              <a:defRPr>
                <a:latin typeface="Calibri" panose="020F0502020204030204"/>
                <a:ea typeface="Calibri" panose="020F0502020204030204"/>
                <a:cs typeface="Calibri" panose="020F0502020204030204"/>
                <a:sym typeface="Calibri" panose="020F0502020204030204"/>
              </a:defRPr>
            </a:lvl4pPr>
            <a:lvl5pPr marL="2286000" lvl="4" indent="-317500" algn="l">
              <a:lnSpc>
                <a:spcPct val="90000"/>
              </a:lnSpc>
              <a:spcBef>
                <a:spcPts val="400"/>
              </a:spcBef>
              <a:spcAft>
                <a:spcPts val="0"/>
              </a:spcAft>
              <a:buClr>
                <a:schemeClr val="dk1"/>
              </a:buClr>
              <a:buSzPts val="1400"/>
              <a:buChar char="•"/>
              <a:defRPr>
                <a:latin typeface="Calibri" panose="020F0502020204030204"/>
                <a:ea typeface="Calibri" panose="020F0502020204030204"/>
                <a:cs typeface="Calibri" panose="020F0502020204030204"/>
                <a:sym typeface="Calibri" panose="020F0502020204030204"/>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3" name="Google Shape;23;p21"/>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
        <p:nvSpPr>
          <p:cNvPr id="26" name="Google Shape;26;p21"/>
          <p:cNvSpPr/>
          <p:nvPr/>
        </p:nvSpPr>
        <p:spPr>
          <a:xfrm>
            <a:off x="0" y="62865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7" name="Shape 27"/>
        <p:cNvGrpSpPr/>
        <p:nvPr/>
      </p:nvGrpSpPr>
      <p:grpSpPr>
        <a:xfrm>
          <a:off x="0" y="0"/>
          <a:ext cx="0" cy="0"/>
          <a:chOff x="0" y="0"/>
          <a:chExt cx="0" cy="0"/>
        </a:xfrm>
      </p:grpSpPr>
      <p:sp>
        <p:nvSpPr>
          <p:cNvPr id="28" name="Google Shape;28;p22"/>
          <p:cNvSpPr txBox="1"/>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22"/>
          <p:cNvSpPr txBox="1"/>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30" name="Google Shape;30;p22"/>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sp>
        <p:nvSpPr>
          <p:cNvPr id="34" name="Google Shape;34;p23"/>
          <p:cNvSpPr txBox="1"/>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23"/>
          <p:cNvSpPr txBox="1"/>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p:txBody>
      </p:sp>
      <p:sp>
        <p:nvSpPr>
          <p:cNvPr id="36" name="Google Shape;36;p2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9" name="Shape 39"/>
        <p:cNvGrpSpPr/>
        <p:nvPr/>
      </p:nvGrpSpPr>
      <p:grpSpPr>
        <a:xfrm>
          <a:off x="0" y="0"/>
          <a:ext cx="0" cy="0"/>
          <a:chOff x="0" y="0"/>
          <a:chExt cx="0" cy="0"/>
        </a:xfrm>
      </p:grpSpPr>
      <p:sp>
        <p:nvSpPr>
          <p:cNvPr id="40" name="Google Shape;40;p24"/>
          <p:cNvSpPr txBox="1"/>
          <p:nvPr>
            <p:ph type="title"/>
          </p:nvPr>
        </p:nvSpPr>
        <p:spPr>
          <a:xfrm>
            <a:off x="628650" y="88832"/>
            <a:ext cx="7886700" cy="6978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 name="Google Shape;41;p24"/>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42" name="Google Shape;42;p24"/>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43" name="Google Shape;43;p2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25"/>
          <p:cNvSpPr txBox="1"/>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25"/>
          <p:cNvSpPr txBox="1"/>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49" name="Google Shape;49;p25"/>
          <p:cNvSpPr txBox="1"/>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50" name="Google Shape;50;p25"/>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51" name="Google Shape;51;p25"/>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52" name="Google Shape;52;p25"/>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5" name="Shape 55"/>
        <p:cNvGrpSpPr/>
        <p:nvPr/>
      </p:nvGrpSpPr>
      <p:grpSpPr>
        <a:xfrm>
          <a:off x="0" y="0"/>
          <a:ext cx="0" cy="0"/>
          <a:chOff x="0" y="0"/>
          <a:chExt cx="0" cy="0"/>
        </a:xfrm>
      </p:grpSpPr>
      <p:sp>
        <p:nvSpPr>
          <p:cNvPr id="56" name="Google Shape;56;p26"/>
          <p:cNvSpPr txBox="1"/>
          <p:nvPr>
            <p:ph type="title"/>
          </p:nvPr>
        </p:nvSpPr>
        <p:spPr>
          <a:xfrm>
            <a:off x="628650" y="88832"/>
            <a:ext cx="7886700" cy="6978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0066FF"/>
              </a:buClr>
              <a:buSzPts val="3300"/>
              <a:buFont typeface="Calibri" panose="020F0502020204030204"/>
              <a:buNone/>
              <a:defRPr>
                <a:solidFill>
                  <a:srgbClr val="0066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26"/>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26"/>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2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27"/>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p:txBody>
      </p:sp>
      <p:sp>
        <p:nvSpPr>
          <p:cNvPr id="63" name="Google Shape;63;p27"/>
          <p:cNvSpPr txBox="1"/>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p:txBody>
      </p:sp>
      <p:sp>
        <p:nvSpPr>
          <p:cNvPr id="64" name="Google Shape;64;p27"/>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27"/>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2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28"/>
          <p:cNvSpPr/>
          <p:nvPr>
            <p:ph type="pic" idx="2"/>
          </p:nvPr>
        </p:nvSpPr>
        <p:spPr>
          <a:xfrm>
            <a:off x="3887391" y="740569"/>
            <a:ext cx="4629300" cy="3655200"/>
          </a:xfrm>
          <a:prstGeom prst="rect">
            <a:avLst/>
          </a:prstGeom>
          <a:noFill/>
          <a:ln>
            <a:noFill/>
          </a:ln>
        </p:spPr>
      </p:sp>
      <p:sp>
        <p:nvSpPr>
          <p:cNvPr id="70" name="Google Shape;70;p28"/>
          <p:cNvSpPr txBox="1"/>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p:txBody>
      </p:sp>
      <p:sp>
        <p:nvSpPr>
          <p:cNvPr id="71" name="Google Shape;71;p28"/>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28"/>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2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9"/>
          <p:cNvSpPr txBox="1"/>
          <p:nvPr>
            <p:ph type="title"/>
          </p:nvPr>
        </p:nvSpPr>
        <p:spPr>
          <a:xfrm>
            <a:off x="628650" y="88832"/>
            <a:ext cx="7886700" cy="6978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9"/>
          <p:cNvSpPr txBox="1"/>
          <p:nvPr>
            <p:ph type="body" idx="1"/>
          </p:nvPr>
        </p:nvSpPr>
        <p:spPr>
          <a:xfrm>
            <a:off x="628650" y="971550"/>
            <a:ext cx="7886700" cy="3661200"/>
          </a:xfrm>
          <a:prstGeom prst="rect">
            <a:avLst/>
          </a:prstGeom>
          <a:noFill/>
          <a:ln>
            <a:noFill/>
          </a:ln>
        </p:spPr>
        <p:txBody>
          <a:bodyPr spcFirstLastPara="1" wrap="square" lIns="128600"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9"/>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spcAft>
                <a:spcPts val="0"/>
              </a:spcAft>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19" descr="PESSAT - All India Online Entrance Exam for Admission to PES University"/>
          <p:cNvPicPr preferRelativeResize="0"/>
          <p:nvPr/>
        </p:nvPicPr>
        <p:blipFill rotWithShape="1">
          <a:blip r:embed="rId10"/>
          <a:srcRect/>
          <a:stretch>
            <a:fillRect/>
          </a:stretch>
        </p:blipFill>
        <p:spPr>
          <a:xfrm>
            <a:off x="8135025" y="254794"/>
            <a:ext cx="816094" cy="400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hyperlink" Target="https://colab.research.google.com/drive/1R9wgZvyM0FJo_0OqWRugB9baLjeSepYa#revisionId=0B9IjZnCSCB1DVFM3eEZwRFQ1dkRaU2pHUFBTd1hycDNTZllrPQ&amp;scrollTo=nZJc-VMqL_k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
          <p:cNvSpPr/>
          <p:nvPr/>
        </p:nvSpPr>
        <p:spPr>
          <a:xfrm>
            <a:off x="1600200" y="414575"/>
            <a:ext cx="5943600" cy="9042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en-US" sz="21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UE20CS461A –  Project Phase – 2</a:t>
            </a:r>
            <a:endParaRPr sz="2400" b="1"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50000"/>
              </a:lnSpc>
              <a:spcBef>
                <a:spcPts val="0"/>
              </a:spcBef>
              <a:spcAft>
                <a:spcPts val="0"/>
              </a:spcAft>
              <a:buNone/>
            </a:pPr>
            <a:r>
              <a:rPr lang="en-US" sz="2400" b="1"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END SEMESTER ASSESSMENT </a:t>
            </a:r>
            <a:endParaRPr sz="1100"/>
          </a:p>
        </p:txBody>
      </p:sp>
      <p:graphicFrame>
        <p:nvGraphicFramePr>
          <p:cNvPr id="79" name="Google Shape;79;p1"/>
          <p:cNvGraphicFramePr/>
          <p:nvPr/>
        </p:nvGraphicFramePr>
        <p:xfrm>
          <a:off x="714375" y="1746000"/>
          <a:ext cx="7715250" cy="3000000"/>
        </p:xfrm>
        <a:graphic>
          <a:graphicData uri="http://schemas.openxmlformats.org/drawingml/2006/table">
            <a:tbl>
              <a:tblPr>
                <a:noFill/>
                <a:tableStyleId>{D873DD26-BFDD-4685-BE7D-012C2B949DB0}</a:tableStyleId>
              </a:tblPr>
              <a:tblGrid>
                <a:gridCol w="2528150"/>
                <a:gridCol w="5187100"/>
              </a:tblGrid>
              <a:tr h="285750">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800">
                          <a:solidFill>
                            <a:srgbClr val="0033CC"/>
                          </a:solidFill>
                          <a:latin typeface="Trebuchet MS" panose="020B0603020202020204"/>
                          <a:ea typeface="Trebuchet MS" panose="020B0603020202020204"/>
                          <a:cs typeface="Trebuchet MS" panose="020B0603020202020204"/>
                          <a:sym typeface="Trebuchet MS" panose="020B0603020202020204"/>
                        </a:rPr>
                        <a:t>Project Title   	:</a:t>
                      </a:r>
                      <a:endParaRPr sz="1100"/>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Spatio Temporal Traffic Forecasting Using Machine Learning</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285750">
                <a:tc>
                  <a:txBody>
                    <a:bodyPr/>
                    <a:lstStyle/>
                    <a:p>
                      <a:pPr marL="0" lvl="0" indent="0" algn="l" rtl="0">
                        <a:lnSpc>
                          <a:spcPct val="115000"/>
                        </a:lnSpc>
                        <a:spcBef>
                          <a:spcPts val="0"/>
                        </a:spcBef>
                        <a:spcAft>
                          <a:spcPts val="0"/>
                        </a:spcAft>
                        <a:buNone/>
                      </a:pPr>
                      <a:r>
                        <a:rPr lang="en-US" sz="1800">
                          <a:solidFill>
                            <a:srgbClr val="0033CC"/>
                          </a:solidFill>
                          <a:latin typeface="Trebuchet MS" panose="020B0603020202020204"/>
                          <a:ea typeface="Trebuchet MS" panose="020B0603020202020204"/>
                          <a:cs typeface="Trebuchet MS" panose="020B0603020202020204"/>
                          <a:sym typeface="Trebuchet MS" panose="020B0603020202020204"/>
                        </a:rPr>
                        <a:t>Project ID   	: </a:t>
                      </a: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107</a:t>
                      </a:r>
                      <a:endParaRPr sz="1100">
                        <a:solidFill>
                          <a:schemeClr val="dk1"/>
                        </a:solidFill>
                      </a:endParaRPr>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285750">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800">
                          <a:solidFill>
                            <a:srgbClr val="0033CC"/>
                          </a:solidFill>
                          <a:latin typeface="Trebuchet MS" panose="020B0603020202020204"/>
                          <a:ea typeface="Trebuchet MS" panose="020B0603020202020204"/>
                          <a:cs typeface="Trebuchet MS" panose="020B0603020202020204"/>
                          <a:sym typeface="Trebuchet MS" panose="020B0603020202020204"/>
                        </a:rPr>
                        <a:t>Project Guide	:</a:t>
                      </a:r>
                      <a:endParaRPr sz="1100"/>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Prof. Sreenath MV</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285750">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800">
                          <a:solidFill>
                            <a:srgbClr val="0033CC"/>
                          </a:solidFill>
                          <a:latin typeface="Trebuchet MS" panose="020B0603020202020204"/>
                          <a:ea typeface="Trebuchet MS" panose="020B0603020202020204"/>
                          <a:cs typeface="Trebuchet MS" panose="020B0603020202020204"/>
                          <a:sym typeface="Trebuchet MS" panose="020B0603020202020204"/>
                        </a:rPr>
                        <a:t>Project Team  	:</a:t>
                      </a:r>
                      <a:endParaRPr sz="1100"/>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Adnan Suhail Ahmed	-  PES2UG20CS489</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Clr>
                          <a:schemeClr val="dk1"/>
                        </a:buClr>
                        <a:buSzPts val="1100"/>
                        <a:buFont typeface="Arial" panose="020B0604020202020204"/>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Aravind A            		-  PES2UG20CS495</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Clr>
                          <a:schemeClr val="dk1"/>
                        </a:buClr>
                        <a:buSzPts val="1100"/>
                        <a:buFont typeface="Arial" panose="020B0604020202020204"/>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Syed Arbaz          		-  PES2UG20CS473</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Clr>
                          <a:schemeClr val="dk1"/>
                        </a:buClr>
                        <a:buSzPts val="1100"/>
                        <a:buFont typeface="Arial" panose="020B0604020202020204"/>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Mohamed Shifaan		-  PES2UG20CS520</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endParaRPr sz="1100">
                        <a:solidFill>
                          <a:schemeClr val="dk1"/>
                        </a:solidFill>
                      </a:endParaRPr>
                    </a:p>
                  </a:txBody>
                  <a:tcPr marL="68575" marR="68575" marT="68575" marB="6857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g29f3931f241_1_64"/>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Dataset</a:t>
            </a:r>
            <a:endParaRPr>
              <a:solidFill>
                <a:srgbClr val="FF0000"/>
              </a:solidFill>
              <a:latin typeface="Lexend"/>
              <a:ea typeface="Lexend"/>
              <a:cs typeface="Lexend"/>
              <a:sym typeface="Lexend"/>
            </a:endParaRPr>
          </a:p>
        </p:txBody>
      </p:sp>
      <p:graphicFrame>
        <p:nvGraphicFramePr>
          <p:cNvPr id="151" name="Google Shape;151;g29f3931f241_1_64"/>
          <p:cNvGraphicFramePr/>
          <p:nvPr/>
        </p:nvGraphicFramePr>
        <p:xfrm>
          <a:off x="952500" y="1662475"/>
          <a:ext cx="7239000" cy="3000000"/>
        </p:xfrm>
        <a:graphic>
          <a:graphicData uri="http://schemas.openxmlformats.org/drawingml/2006/table">
            <a:tbl>
              <a:tblPr>
                <a:noFill/>
                <a:tableStyleId>{D873DD26-BFDD-4685-BE7D-012C2B949DB0}</a:tableStyleId>
              </a:tblPr>
              <a:tblGrid>
                <a:gridCol w="1809750"/>
                <a:gridCol w="1809750"/>
                <a:gridCol w="1809750"/>
                <a:gridCol w="1809750"/>
              </a:tblGrid>
              <a:tr h="381000">
                <a:tc>
                  <a:txBody>
                    <a:bodyPr/>
                    <a:lstStyle/>
                    <a:p>
                      <a:pPr marL="0" lvl="0" indent="0" algn="l" rtl="0">
                        <a:spcBef>
                          <a:spcPts val="0"/>
                        </a:spcBef>
                        <a:spcAft>
                          <a:spcPts val="0"/>
                        </a:spcAft>
                        <a:buNone/>
                      </a:pPr>
                      <a:r>
                        <a:rPr lang="en-US" sz="1600" b="1"/>
                        <a:t>Dataset</a:t>
                      </a:r>
                      <a:endParaRPr sz="1600" b="1"/>
                    </a:p>
                  </a:txBody>
                  <a:tcPr marL="91425" marR="91425" marT="91425" marB="91425"/>
                </a:tc>
                <a:tc>
                  <a:txBody>
                    <a:bodyPr/>
                    <a:lstStyle/>
                    <a:p>
                      <a:pPr marL="0" lvl="0" indent="0" algn="l" rtl="0">
                        <a:spcBef>
                          <a:spcPts val="0"/>
                        </a:spcBef>
                        <a:spcAft>
                          <a:spcPts val="0"/>
                        </a:spcAft>
                        <a:buNone/>
                      </a:pPr>
                      <a:r>
                        <a:rPr lang="en-US" sz="1600" b="1"/>
                        <a:t>Nodes</a:t>
                      </a:r>
                      <a:endParaRPr sz="1600" b="1"/>
                    </a:p>
                  </a:txBody>
                  <a:tcPr marL="91425" marR="91425" marT="91425" marB="91425"/>
                </a:tc>
                <a:tc>
                  <a:txBody>
                    <a:bodyPr/>
                    <a:lstStyle/>
                    <a:p>
                      <a:pPr marL="0" lvl="0" indent="0" algn="l" rtl="0">
                        <a:spcBef>
                          <a:spcPts val="0"/>
                        </a:spcBef>
                        <a:spcAft>
                          <a:spcPts val="0"/>
                        </a:spcAft>
                        <a:buNone/>
                      </a:pPr>
                      <a:r>
                        <a:rPr lang="en-US" sz="1600" b="1"/>
                        <a:t>Edges</a:t>
                      </a:r>
                      <a:endParaRPr sz="1600" b="1"/>
                    </a:p>
                  </a:txBody>
                  <a:tcPr marL="91425" marR="91425" marT="91425" marB="91425"/>
                </a:tc>
                <a:tc>
                  <a:txBody>
                    <a:bodyPr/>
                    <a:lstStyle/>
                    <a:p>
                      <a:pPr marL="0" lvl="0" indent="0" algn="l" rtl="0">
                        <a:spcBef>
                          <a:spcPts val="0"/>
                        </a:spcBef>
                        <a:spcAft>
                          <a:spcPts val="0"/>
                        </a:spcAft>
                        <a:buNone/>
                      </a:pPr>
                      <a:r>
                        <a:rPr lang="en-US" sz="1600" b="1"/>
                        <a:t>Timesteps</a:t>
                      </a:r>
                      <a:endParaRPr sz="1600" b="1"/>
                    </a:p>
                  </a:txBody>
                  <a:tcPr marL="91425" marR="91425" marT="91425" marB="91425"/>
                </a:tc>
              </a:tr>
              <a:tr h="381000">
                <a:tc>
                  <a:txBody>
                    <a:bodyPr/>
                    <a:lstStyle/>
                    <a:p>
                      <a:pPr marL="0" lvl="0" indent="0" algn="l" rtl="0">
                        <a:spcBef>
                          <a:spcPts val="0"/>
                        </a:spcBef>
                        <a:spcAft>
                          <a:spcPts val="0"/>
                        </a:spcAft>
                        <a:buNone/>
                      </a:pPr>
                      <a:r>
                        <a:rPr lang="en-US" sz="1600"/>
                        <a:t>METR-LA</a:t>
                      </a:r>
                      <a:endParaRPr sz="1600"/>
                    </a:p>
                  </a:txBody>
                  <a:tcPr marL="91425" marR="91425" marT="91425" marB="91425"/>
                </a:tc>
                <a:tc>
                  <a:txBody>
                    <a:bodyPr/>
                    <a:lstStyle/>
                    <a:p>
                      <a:pPr marL="0" lvl="0" indent="0" algn="l" rtl="0">
                        <a:spcBef>
                          <a:spcPts val="0"/>
                        </a:spcBef>
                        <a:spcAft>
                          <a:spcPts val="0"/>
                        </a:spcAft>
                        <a:buNone/>
                      </a:pPr>
                      <a:r>
                        <a:rPr lang="en-US" sz="1600"/>
                        <a:t>207</a:t>
                      </a:r>
                      <a:endParaRPr sz="1600"/>
                    </a:p>
                  </a:txBody>
                  <a:tcPr marL="91425" marR="91425" marT="91425" marB="91425"/>
                </a:tc>
                <a:tc>
                  <a:txBody>
                    <a:bodyPr/>
                    <a:lstStyle/>
                    <a:p>
                      <a:pPr marL="0" lvl="0" indent="0" algn="l" rtl="0">
                        <a:spcBef>
                          <a:spcPts val="0"/>
                        </a:spcBef>
                        <a:spcAft>
                          <a:spcPts val="0"/>
                        </a:spcAft>
                        <a:buNone/>
                      </a:pPr>
                      <a:r>
                        <a:rPr lang="en-US" sz="1600"/>
                        <a:t>1722</a:t>
                      </a:r>
                      <a:endParaRPr sz="1600"/>
                    </a:p>
                  </a:txBody>
                  <a:tcPr marL="91425" marR="91425" marT="91425" marB="91425"/>
                </a:tc>
                <a:tc>
                  <a:txBody>
                    <a:bodyPr/>
                    <a:lstStyle/>
                    <a:p>
                      <a:pPr marL="0" lvl="0" indent="0" algn="l" rtl="0">
                        <a:spcBef>
                          <a:spcPts val="0"/>
                        </a:spcBef>
                        <a:spcAft>
                          <a:spcPts val="0"/>
                        </a:spcAft>
                        <a:buNone/>
                      </a:pPr>
                      <a:r>
                        <a:rPr lang="en-US" sz="1600"/>
                        <a:t>34272</a:t>
                      </a:r>
                      <a:endParaRPr sz="1600"/>
                    </a:p>
                  </a:txBody>
                  <a:tcPr marL="91425" marR="91425" marT="91425" marB="91425"/>
                </a:tc>
              </a:tr>
              <a:tr h="381000">
                <a:tc>
                  <a:txBody>
                    <a:bodyPr/>
                    <a:lstStyle/>
                    <a:p>
                      <a:pPr marL="0" lvl="0" indent="0" algn="l" rtl="0">
                        <a:spcBef>
                          <a:spcPts val="0"/>
                        </a:spcBef>
                        <a:spcAft>
                          <a:spcPts val="0"/>
                        </a:spcAft>
                        <a:buNone/>
                      </a:pPr>
                      <a:r>
                        <a:rPr lang="en-US" sz="1600"/>
                        <a:t>PEMS08</a:t>
                      </a:r>
                      <a:endParaRPr sz="1600"/>
                    </a:p>
                  </a:txBody>
                  <a:tcPr marL="91425" marR="91425" marT="91425" marB="91425"/>
                </a:tc>
                <a:tc>
                  <a:txBody>
                    <a:bodyPr/>
                    <a:lstStyle/>
                    <a:p>
                      <a:pPr marL="0" lvl="0" indent="0" algn="l" rtl="0">
                        <a:spcBef>
                          <a:spcPts val="0"/>
                        </a:spcBef>
                        <a:spcAft>
                          <a:spcPts val="0"/>
                        </a:spcAft>
                        <a:buNone/>
                      </a:pPr>
                      <a:r>
                        <a:rPr lang="en-US" sz="1600"/>
                        <a:t>170</a:t>
                      </a:r>
                      <a:endParaRPr sz="1600"/>
                    </a:p>
                  </a:txBody>
                  <a:tcPr marL="91425" marR="91425" marT="91425" marB="91425"/>
                </a:tc>
                <a:tc>
                  <a:txBody>
                    <a:bodyPr/>
                    <a:lstStyle/>
                    <a:p>
                      <a:pPr marL="0" lvl="0" indent="0" algn="l" rtl="0">
                        <a:spcBef>
                          <a:spcPts val="0"/>
                        </a:spcBef>
                        <a:spcAft>
                          <a:spcPts val="0"/>
                        </a:spcAft>
                        <a:buNone/>
                      </a:pPr>
                      <a:r>
                        <a:rPr lang="en-US" sz="1600"/>
                        <a:t>295</a:t>
                      </a:r>
                      <a:endParaRPr sz="1600"/>
                    </a:p>
                  </a:txBody>
                  <a:tcPr marL="91425" marR="91425" marT="91425" marB="91425"/>
                </a:tc>
                <a:tc>
                  <a:txBody>
                    <a:bodyPr/>
                    <a:lstStyle/>
                    <a:p>
                      <a:pPr marL="0" lvl="0" indent="0" algn="l" rtl="0">
                        <a:spcBef>
                          <a:spcPts val="0"/>
                        </a:spcBef>
                        <a:spcAft>
                          <a:spcPts val="0"/>
                        </a:spcAft>
                        <a:buNone/>
                      </a:pPr>
                      <a:r>
                        <a:rPr lang="en-US" sz="1600"/>
                        <a:t>17856</a:t>
                      </a:r>
                      <a:endParaRPr sz="1600"/>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g29f3931f241_1_64"/>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Dataset</a:t>
            </a:r>
            <a:endParaRPr>
              <a:solidFill>
                <a:srgbClr val="FF0000"/>
              </a:solidFill>
              <a:latin typeface="Lexend"/>
              <a:ea typeface="Lexend"/>
              <a:cs typeface="Lexend"/>
              <a:sym typeface="Lexend"/>
            </a:endParaRPr>
          </a:p>
        </p:txBody>
      </p:sp>
      <p:pic>
        <p:nvPicPr>
          <p:cNvPr id="3" name="Picture Placeholder 2" descr="METRLA"/>
          <p:cNvPicPr>
            <a:picLocks noChangeAspect="1"/>
          </p:cNvPicPr>
          <p:nvPr>
            <p:ph type="pic" idx="2"/>
          </p:nvPr>
        </p:nvPicPr>
        <p:blipFill>
          <a:blip r:embed="rId1"/>
          <a:stretch>
            <a:fillRect/>
          </a:stretch>
        </p:blipFill>
        <p:spPr>
          <a:xfrm>
            <a:off x="942975" y="1070610"/>
            <a:ext cx="5905500" cy="3642995"/>
          </a:xfrm>
          <a:prstGeom prst="rect">
            <a:avLst/>
          </a:prstGeom>
        </p:spPr>
      </p:pic>
      <p:sp>
        <p:nvSpPr>
          <p:cNvPr id="4" name="Text Box 3"/>
          <p:cNvSpPr txBox="1"/>
          <p:nvPr/>
        </p:nvSpPr>
        <p:spPr>
          <a:xfrm>
            <a:off x="6848475" y="4303395"/>
            <a:ext cx="3676015" cy="449580"/>
          </a:xfrm>
          <a:prstGeom prst="rect">
            <a:avLst/>
          </a:prstGeom>
          <a:noFill/>
        </p:spPr>
        <p:txBody>
          <a:bodyPr wrap="square" rtlCol="0">
            <a:noAutofit/>
            <a:scene3d>
              <a:camera prst="orthographicFront"/>
              <a:lightRig rig="threePt" dir="t"/>
            </a:scene3d>
          </a:bodyPr>
          <a:p>
            <a:pPr marL="285750" indent="-285750">
              <a:buFont typeface="Arial" panose="020B0604020202020204" pitchFamily="34" charset="0"/>
              <a:buChar char="•"/>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Rounded MT Bold" panose="020F0704030504030204" charset="0"/>
                <a:cs typeface="Arial Rounded MT Bold" panose="020F0704030504030204" charset="0"/>
              </a:rPr>
              <a:t>METR-LA </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Rounded MT Bold" panose="020F0704030504030204" charset="0"/>
              <a:cs typeface="Arial Rounded MT Bold" panose="020F07040305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l="1454" t="2910" r="2328" b="2275"/>
          <a:stretch>
            <a:fillRect/>
          </a:stretch>
        </p:blipFill>
        <p:spPr>
          <a:xfrm>
            <a:off x="864870" y="478790"/>
            <a:ext cx="6008370" cy="4308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6"/>
          <p:cNvSpPr txBox="1"/>
          <p:nvPr/>
        </p:nvSpPr>
        <p:spPr>
          <a:xfrm>
            <a:off x="1371600" y="1371600"/>
            <a:ext cx="6686700" cy="31590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58" name="Google Shape;158;p6"/>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Model Description</a:t>
            </a:r>
            <a:endParaRPr>
              <a:solidFill>
                <a:srgbClr val="FF0000"/>
              </a:solidFill>
              <a:latin typeface="Lexend"/>
              <a:ea typeface="Lexend"/>
              <a:cs typeface="Lexend"/>
              <a:sym typeface="Lexend"/>
            </a:endParaRPr>
          </a:p>
        </p:txBody>
      </p:sp>
      <p:sp>
        <p:nvSpPr>
          <p:cNvPr id="159" name="Google Shape;159;p6"/>
          <p:cNvSpPr txBox="1"/>
          <p:nvPr/>
        </p:nvSpPr>
        <p:spPr>
          <a:xfrm>
            <a:off x="507550" y="834250"/>
            <a:ext cx="7886700" cy="324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t>DCRNN (Diffusion Convolutional Recurrent Neural Network):</a:t>
            </a:r>
            <a:endParaRPr sz="1700" b="1">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0"/>
              </a:spcBef>
              <a:spcAft>
                <a:spcPts val="0"/>
              </a:spcAft>
              <a:buNone/>
            </a:p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Diffusion convolutional layers for spatio-temporal dependency capture.</a:t>
            </a:r>
            <a:endParaRPr>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Integration of recurrent neural networks (RNNs) for temporal modeling.</a:t>
            </a:r>
            <a:endParaRPr>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Representation of traffic as a graph for spatial dependency learning.</a:t>
            </a:r>
            <a:endParaRPr>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p>
          <a:p>
            <a:pPr marL="0" lvl="0" indent="0" algn="l" rtl="0">
              <a:spcBef>
                <a:spcPts val="0"/>
              </a:spcBef>
              <a:spcAft>
                <a:spcPts val="0"/>
              </a:spcAft>
              <a:buNone/>
            </a:pPr>
            <a:r>
              <a:rPr lang="en-US" sz="1900" b="1"/>
              <a:t>STGCN (Spatio-Temporal Graph Convolutional Network):</a:t>
            </a:r>
            <a:endParaRPr sz="1700" b="1">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0"/>
              </a:spcBef>
              <a:spcAft>
                <a:spcPts val="0"/>
              </a:spcAft>
              <a:buNone/>
            </a:p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Graph convolutional layers for spatial dependency capture.</a:t>
            </a:r>
            <a:endParaRPr>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Temporal convolutional layers for handling temporal dynamics.</a:t>
            </a:r>
            <a:endParaRPr>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Effective fusion of spatial and temporal information using fully connected layers.</a:t>
            </a:r>
            <a:endParaRPr>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g29f3931f241_1_76"/>
          <p:cNvSpPr txBox="1"/>
          <p:nvPr/>
        </p:nvSpPr>
        <p:spPr>
          <a:xfrm>
            <a:off x="1371600" y="1371600"/>
            <a:ext cx="6686700" cy="31590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66" name="Google Shape;166;g29f3931f241_1_76"/>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Model Architecture</a:t>
            </a:r>
            <a:endParaRPr>
              <a:solidFill>
                <a:srgbClr val="FF0000"/>
              </a:solidFill>
              <a:latin typeface="Lexend"/>
              <a:ea typeface="Lexend"/>
              <a:cs typeface="Lexend"/>
              <a:sym typeface="Lexend"/>
            </a:endParaRPr>
          </a:p>
        </p:txBody>
      </p:sp>
      <p:pic>
        <p:nvPicPr>
          <p:cNvPr id="167" name="Google Shape;167;g29f3931f241_1_76" descr="Eb74lU_Qm79lg_sHrh2wXbpVygvp4ypRDxtuP-Qol0h9fB5kiNOVRsrU089JppkHss-s7s1jxb89hwIhP-DWIP1P5i8hurtJUGPr2Owns6P4-V1_rCNaJmiUpIN3JcPJh5cmat0xRg0L9STW57jUuiw.png"/>
          <p:cNvPicPr preferRelativeResize="0"/>
          <p:nvPr/>
        </p:nvPicPr>
        <p:blipFill rotWithShape="1">
          <a:blip r:embed="rId1"/>
          <a:srcRect/>
          <a:stretch>
            <a:fillRect/>
          </a:stretch>
        </p:blipFill>
        <p:spPr>
          <a:xfrm>
            <a:off x="5457318" y="117047"/>
            <a:ext cx="2427544" cy="4909406"/>
          </a:xfrm>
          <a:prstGeom prst="rect">
            <a:avLst/>
          </a:prstGeom>
          <a:noFill/>
          <a:ln>
            <a:noFill/>
          </a:ln>
        </p:spPr>
      </p:pic>
      <p:pic>
        <p:nvPicPr>
          <p:cNvPr id="168" name="Google Shape;168;g29f3931f241_1_76" descr="Za643SOajekQ0zj-Tt7bowkRT_9tFhxi4s64_qMC1mY2RRO-x6G8YUT8xovCtVPiiD2eIfn2lOchqTi1Y98q8FJO9SKW1u5M4Gj5PgPgG2i6ek_6UCt_U5YStxBl7s74sx72RJAYGeuRXfx3yc9m2Fc.png"/>
          <p:cNvPicPr preferRelativeResize="0"/>
          <p:nvPr/>
        </p:nvPicPr>
        <p:blipFill rotWithShape="1">
          <a:blip r:embed="rId2"/>
          <a:srcRect/>
          <a:stretch>
            <a:fillRect/>
          </a:stretch>
        </p:blipFill>
        <p:spPr>
          <a:xfrm>
            <a:off x="549031" y="1166597"/>
            <a:ext cx="4733136" cy="28103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7"/>
          <p:cNvSpPr txBox="1"/>
          <p:nvPr>
            <p:ph type="title"/>
          </p:nvPr>
        </p:nvSpPr>
        <p:spPr>
          <a:xfrm>
            <a:off x="400600" y="0"/>
            <a:ext cx="8114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Module</a:t>
            </a:r>
            <a:r>
              <a:rPr lang="en-US" sz="3000" b="1">
                <a:solidFill>
                  <a:srgbClr val="FF0000"/>
                </a:solidFill>
                <a:latin typeface="Lexend"/>
                <a:ea typeface="Lexend"/>
                <a:cs typeface="Lexend"/>
                <a:sym typeface="Lexend"/>
              </a:rPr>
              <a:t>s</a:t>
            </a:r>
            <a:r>
              <a:rPr lang="en-US" sz="3000" b="1">
                <a:solidFill>
                  <a:srgbClr val="FF0000"/>
                </a:solidFill>
                <a:latin typeface="Lexend"/>
                <a:ea typeface="Lexend"/>
                <a:cs typeface="Lexend"/>
                <a:sym typeface="Lexend"/>
              </a:rPr>
              <a:t> </a:t>
            </a:r>
            <a:r>
              <a:rPr lang="en-US" sz="3000" b="1">
                <a:solidFill>
                  <a:srgbClr val="FF0000"/>
                </a:solidFill>
                <a:latin typeface="Lexend"/>
                <a:ea typeface="Lexend"/>
                <a:cs typeface="Lexend"/>
                <a:sym typeface="Lexend"/>
              </a:rPr>
              <a:t>and Implementation </a:t>
            </a:r>
            <a:r>
              <a:rPr lang="en-US" sz="3000" b="1">
                <a:solidFill>
                  <a:srgbClr val="FF0000"/>
                </a:solidFill>
                <a:latin typeface="Lexend"/>
                <a:ea typeface="Lexend"/>
                <a:cs typeface="Lexend"/>
                <a:sym typeface="Lexend"/>
              </a:rPr>
              <a:t>Details</a:t>
            </a:r>
            <a:endParaRPr>
              <a:solidFill>
                <a:srgbClr val="FF0000"/>
              </a:solidFill>
              <a:latin typeface="Lexend"/>
              <a:ea typeface="Lexend"/>
              <a:cs typeface="Lexend"/>
              <a:sym typeface="Lexend"/>
            </a:endParaRPr>
          </a:p>
        </p:txBody>
      </p:sp>
      <p:sp>
        <p:nvSpPr>
          <p:cNvPr id="175" name="Google Shape;175;p7"/>
          <p:cNvSpPr txBox="1"/>
          <p:nvPr>
            <p:ph type="body" idx="1"/>
          </p:nvPr>
        </p:nvSpPr>
        <p:spPr>
          <a:xfrm>
            <a:off x="633950" y="956750"/>
            <a:ext cx="6496500" cy="321000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800"/>
              </a:spcBef>
              <a:spcAft>
                <a:spcPts val="0"/>
              </a:spcAft>
              <a:buClr>
                <a:schemeClr val="dk1"/>
              </a:buClr>
              <a:buSzPts val="800"/>
              <a:buNone/>
            </a:pPr>
            <a:r>
              <a:rPr lang="en-US" sz="1800" b="1">
                <a:latin typeface="Trebuchet MS" panose="020B0603020202020204"/>
                <a:ea typeface="Trebuchet MS" panose="020B0603020202020204"/>
                <a:cs typeface="Trebuchet MS" panose="020B0603020202020204"/>
                <a:sym typeface="Trebuchet MS" panose="020B0603020202020204"/>
              </a:rPr>
              <a:t>Programming Language:</a:t>
            </a:r>
            <a:r>
              <a:rPr lang="en-US" sz="1800">
                <a:latin typeface="Trebuchet MS" panose="020B0603020202020204"/>
                <a:ea typeface="Trebuchet MS" panose="020B0603020202020204"/>
                <a:cs typeface="Trebuchet MS" panose="020B0603020202020204"/>
                <a:sym typeface="Trebuchet MS" panose="020B0603020202020204"/>
              </a:rPr>
              <a:t> Python</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800"/>
              </a:spcBef>
              <a:spcAft>
                <a:spcPts val="0"/>
              </a:spcAft>
              <a:buClr>
                <a:schemeClr val="dk1"/>
              </a:buClr>
              <a:buSzPts val="800"/>
              <a:buNone/>
            </a:pPr>
            <a:r>
              <a:rPr lang="en-US" sz="1800" b="1">
                <a:latin typeface="Trebuchet MS" panose="020B0603020202020204"/>
                <a:ea typeface="Trebuchet MS" panose="020B0603020202020204"/>
                <a:cs typeface="Trebuchet MS" panose="020B0603020202020204"/>
                <a:sym typeface="Trebuchet MS" panose="020B0603020202020204"/>
              </a:rPr>
              <a:t>Platform: </a:t>
            </a:r>
            <a:r>
              <a:rPr lang="en-US" sz="1800">
                <a:latin typeface="Trebuchet MS" panose="020B0603020202020204"/>
                <a:ea typeface="Trebuchet MS" panose="020B0603020202020204"/>
                <a:cs typeface="Trebuchet MS" panose="020B0603020202020204"/>
                <a:sym typeface="Trebuchet MS" panose="020B0603020202020204"/>
              </a:rPr>
              <a:t>Google Colab / Jupyter Notebook</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800"/>
              </a:spcBef>
              <a:spcAft>
                <a:spcPts val="0"/>
              </a:spcAft>
              <a:buClr>
                <a:schemeClr val="dk1"/>
              </a:buClr>
              <a:buSzPts val="800"/>
              <a:buNone/>
            </a:pPr>
            <a:r>
              <a:rPr lang="en-US" sz="1800" b="1">
                <a:latin typeface="Trebuchet MS" panose="020B0603020202020204"/>
                <a:ea typeface="Trebuchet MS" panose="020B0603020202020204"/>
                <a:cs typeface="Trebuchet MS" panose="020B0603020202020204"/>
                <a:sym typeface="Trebuchet MS" panose="020B0603020202020204"/>
              </a:rPr>
              <a:t>Frameworks/Libraries used</a:t>
            </a:r>
            <a:endParaRPr sz="1400" b="1">
              <a:latin typeface="Trebuchet MS" panose="020B0603020202020204"/>
              <a:ea typeface="Trebuchet MS" panose="020B0603020202020204"/>
              <a:cs typeface="Trebuchet MS" panose="020B0603020202020204"/>
              <a:sym typeface="Trebuchet MS" panose="020B0603020202020204"/>
            </a:endParaRPr>
          </a:p>
          <a:p>
            <a:pPr marL="342900" lvl="0" indent="-260350" algn="l" rtl="0">
              <a:lnSpc>
                <a:spcPct val="115000"/>
              </a:lnSpc>
              <a:spcBef>
                <a:spcPts val="0"/>
              </a:spcBef>
              <a:spcAft>
                <a:spcPts val="0"/>
              </a:spcAft>
              <a:buSzPts val="1500"/>
              <a:buFont typeface="Trebuchet MS" panose="020B0603020202020204"/>
              <a:buChar char="•"/>
            </a:pPr>
            <a:r>
              <a:rPr lang="en-US" sz="1500">
                <a:latin typeface="Trebuchet MS" panose="020B0603020202020204"/>
                <a:ea typeface="Trebuchet MS" panose="020B0603020202020204"/>
                <a:cs typeface="Trebuchet MS" panose="020B0603020202020204"/>
                <a:sym typeface="Trebuchet MS" panose="020B0603020202020204"/>
              </a:rPr>
              <a:t>pytorch 2.0.1+cu118</a:t>
            </a:r>
            <a:endParaRPr sz="1500">
              <a:latin typeface="Trebuchet MS" panose="020B0603020202020204"/>
              <a:ea typeface="Trebuchet MS" panose="020B0603020202020204"/>
              <a:cs typeface="Trebuchet MS" panose="020B0603020202020204"/>
              <a:sym typeface="Trebuchet MS" panose="020B0603020202020204"/>
            </a:endParaRPr>
          </a:p>
          <a:p>
            <a:pPr marL="342900" lvl="0" indent="-260350" algn="l" rtl="0">
              <a:lnSpc>
                <a:spcPct val="115000"/>
              </a:lnSpc>
              <a:spcBef>
                <a:spcPts val="0"/>
              </a:spcBef>
              <a:spcAft>
                <a:spcPts val="0"/>
              </a:spcAft>
              <a:buSzPts val="1500"/>
              <a:buFont typeface="Trebuchet MS" panose="020B0603020202020204"/>
              <a:buChar char="•"/>
            </a:pPr>
            <a:r>
              <a:rPr lang="en-US" sz="1500">
                <a:latin typeface="Trebuchet MS" panose="020B0603020202020204"/>
                <a:ea typeface="Trebuchet MS" panose="020B0603020202020204"/>
                <a:cs typeface="Trebuchet MS" panose="020B0603020202020204"/>
                <a:sym typeface="Trebuchet MS" panose="020B0603020202020204"/>
              </a:rPr>
              <a:t>numpy 1.23.5</a:t>
            </a:r>
            <a:endParaRPr sz="1500">
              <a:latin typeface="Trebuchet MS" panose="020B0603020202020204"/>
              <a:ea typeface="Trebuchet MS" panose="020B0603020202020204"/>
              <a:cs typeface="Trebuchet MS" panose="020B0603020202020204"/>
              <a:sym typeface="Trebuchet MS" panose="020B0603020202020204"/>
            </a:endParaRPr>
          </a:p>
          <a:p>
            <a:pPr marL="342900" lvl="0" indent="-260350" algn="l" rtl="0">
              <a:lnSpc>
                <a:spcPct val="115000"/>
              </a:lnSpc>
              <a:spcBef>
                <a:spcPts val="0"/>
              </a:spcBef>
              <a:spcAft>
                <a:spcPts val="0"/>
              </a:spcAft>
              <a:buSzPts val="1500"/>
              <a:buFont typeface="Trebuchet MS" panose="020B0603020202020204"/>
              <a:buChar char="•"/>
            </a:pPr>
            <a:r>
              <a:rPr lang="en-US" sz="1500">
                <a:latin typeface="Trebuchet MS" panose="020B0603020202020204"/>
                <a:ea typeface="Trebuchet MS" panose="020B0603020202020204"/>
                <a:cs typeface="Trebuchet MS" panose="020B0603020202020204"/>
                <a:sym typeface="Trebuchet MS" panose="020B0603020202020204"/>
              </a:rPr>
              <a:t>scipy 1.11.3</a:t>
            </a:r>
            <a:endParaRPr sz="1500">
              <a:latin typeface="Trebuchet MS" panose="020B0603020202020204"/>
              <a:ea typeface="Trebuchet MS" panose="020B0603020202020204"/>
              <a:cs typeface="Trebuchet MS" panose="020B0603020202020204"/>
              <a:sym typeface="Trebuchet MS" panose="020B0603020202020204"/>
            </a:endParaRPr>
          </a:p>
          <a:p>
            <a:pPr marL="342900" lvl="0" indent="-260350" algn="l" rtl="0">
              <a:lnSpc>
                <a:spcPct val="115000"/>
              </a:lnSpc>
              <a:spcBef>
                <a:spcPts val="0"/>
              </a:spcBef>
              <a:spcAft>
                <a:spcPts val="0"/>
              </a:spcAft>
              <a:buSzPts val="1500"/>
              <a:buFont typeface="Trebuchet MS" panose="020B0603020202020204"/>
              <a:buChar char="•"/>
            </a:pPr>
            <a:r>
              <a:rPr lang="en-US" sz="1500">
                <a:latin typeface="Trebuchet MS" panose="020B0603020202020204"/>
                <a:ea typeface="Trebuchet MS" panose="020B0603020202020204"/>
                <a:cs typeface="Trebuchet MS" panose="020B0603020202020204"/>
                <a:sym typeface="Trebuchet MS" panose="020B0603020202020204"/>
              </a:rPr>
              <a:t>networkx 3.7.1</a:t>
            </a:r>
            <a:endParaRPr sz="1500">
              <a:latin typeface="Trebuchet MS" panose="020B0603020202020204"/>
              <a:ea typeface="Trebuchet MS" panose="020B0603020202020204"/>
              <a:cs typeface="Trebuchet MS" panose="020B0603020202020204"/>
              <a:sym typeface="Trebuchet MS" panose="020B0603020202020204"/>
            </a:endParaRPr>
          </a:p>
          <a:p>
            <a:pPr marL="342900" lvl="0" indent="-260350" algn="l" rtl="0">
              <a:lnSpc>
                <a:spcPct val="115000"/>
              </a:lnSpc>
              <a:spcBef>
                <a:spcPts val="0"/>
              </a:spcBef>
              <a:spcAft>
                <a:spcPts val="0"/>
              </a:spcAft>
              <a:buSzPts val="1500"/>
              <a:buFont typeface="Trebuchet MS" panose="020B0603020202020204"/>
              <a:buChar char="•"/>
            </a:pPr>
            <a:r>
              <a:rPr lang="en-US" sz="1500">
                <a:latin typeface="Trebuchet MS" panose="020B0603020202020204"/>
                <a:ea typeface="Trebuchet MS" panose="020B0603020202020204"/>
                <a:cs typeface="Trebuchet MS" panose="020B0603020202020204"/>
                <a:sym typeface="Trebuchet MS" panose="020B0603020202020204"/>
              </a:rPr>
              <a:t>matplotlib 3.1</a:t>
            </a:r>
            <a:endParaRPr sz="15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g29efc7d6c3f_0_6"/>
          <p:cNvSpPr txBox="1"/>
          <p:nvPr>
            <p:ph type="title"/>
          </p:nvPr>
        </p:nvSpPr>
        <p:spPr>
          <a:xfrm>
            <a:off x="628650" y="1"/>
            <a:ext cx="7886700" cy="628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rgbClr val="0066FF"/>
              </a:buClr>
              <a:buSzPts val="4000"/>
              <a:buFont typeface="Calibri" panose="020F0502020204030204"/>
              <a:buNone/>
            </a:pPr>
            <a:r>
              <a:rPr lang="en-US" sz="3000" b="1">
                <a:solidFill>
                  <a:srgbClr val="FF0000"/>
                </a:solidFill>
                <a:latin typeface="Lexend"/>
                <a:ea typeface="Lexend"/>
                <a:cs typeface="Lexend"/>
                <a:sym typeface="Lexend"/>
              </a:rPr>
              <a:t>Training</a:t>
            </a:r>
            <a:endParaRPr sz="3000" b="1">
              <a:solidFill>
                <a:srgbClr val="FF0000"/>
              </a:solidFill>
              <a:latin typeface="Lexend"/>
              <a:ea typeface="Lexend"/>
              <a:cs typeface="Lexend"/>
              <a:sym typeface="Lexend"/>
            </a:endParaRPr>
          </a:p>
        </p:txBody>
      </p:sp>
      <p:sp>
        <p:nvSpPr>
          <p:cNvPr id="182" name="Google Shape;182;g29efc7d6c3f_0_6"/>
          <p:cNvSpPr txBox="1"/>
          <p:nvPr/>
        </p:nvSpPr>
        <p:spPr>
          <a:xfrm>
            <a:off x="1912262" y="3891665"/>
            <a:ext cx="2497800" cy="900300"/>
          </a:xfrm>
          <a:prstGeom prst="rect">
            <a:avLst/>
          </a:prstGeom>
          <a:noFill/>
          <a:ln>
            <a:noFill/>
          </a:ln>
        </p:spPr>
        <p:txBody>
          <a:bodyPr spcFirstLastPara="1" wrap="square" lIns="34250" tIns="34250" rIns="34250" bIns="34250" anchor="t" anchorCtr="0">
            <a:spAutoFit/>
          </a:bodyPr>
          <a:lstStyle/>
          <a:p>
            <a:pPr marL="228600" marR="0" lvl="0" indent="-114300" algn="just" rtl="0">
              <a:lnSpc>
                <a:spcPct val="100000"/>
              </a:lnSpc>
              <a:spcBef>
                <a:spcPts val="0"/>
              </a:spcBef>
              <a:spcAft>
                <a:spcPts val="0"/>
              </a:spcAft>
              <a:buClr>
                <a:srgbClr val="0033CC"/>
              </a:buClr>
              <a:buSzPts val="1800"/>
              <a:buFont typeface="Trebuchet MS" panose="020B0603020202020204"/>
              <a:buNone/>
            </a:pP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Epochs = 40</a:t>
            </a:r>
            <a:endParaRPr sz="1100">
              <a:solidFill>
                <a:schemeClr val="dk1"/>
              </a:solidFill>
            </a:endParaRPr>
          </a:p>
          <a:p>
            <a:pPr marL="228600" marR="0" lvl="0" indent="-114300" algn="just" rtl="0">
              <a:lnSpc>
                <a:spcPct val="100000"/>
              </a:lnSpc>
              <a:spcBef>
                <a:spcPts val="0"/>
              </a:spcBef>
              <a:spcAft>
                <a:spcPts val="0"/>
              </a:spcAft>
              <a:buClr>
                <a:srgbClr val="0033CC"/>
              </a:buClr>
              <a:buSzPts val="1800"/>
              <a:buFont typeface="Trebuchet MS" panose="020B0603020202020204"/>
              <a:buNone/>
            </a:pP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Batch size = 32</a:t>
            </a: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28600" marR="0" lvl="0" indent="-114300" algn="just" rtl="0">
              <a:lnSpc>
                <a:spcPct val="100000"/>
              </a:lnSpc>
              <a:spcBef>
                <a:spcPts val="0"/>
              </a:spcBef>
              <a:spcAft>
                <a:spcPts val="0"/>
              </a:spcAft>
              <a:buClr>
                <a:srgbClr val="0033CC"/>
              </a:buClr>
              <a:buSzPts val="1800"/>
              <a:buFont typeface="Trebuchet MS" panose="020B0603020202020204"/>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Loss fn = RMSE</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183" name="Google Shape;183;g29efc7d6c3f_0_6" descr="Ep1JbTfMyCYzoDrgNNx-jjoOqQ5J675ideVokzbsX-LHR1ECymjxbmCTe4sz5L8kUmlZoBfJW1vGwuv5PYrYO-cQadE4et29dajeduHphIHEr_nskT-_a4BPxVzlEdCz_WeYvSvq2ZqqJr8JxJdYw0w.png"/>
          <p:cNvPicPr preferRelativeResize="0"/>
          <p:nvPr/>
        </p:nvPicPr>
        <p:blipFill rotWithShape="1">
          <a:blip r:embed="rId1"/>
          <a:srcRect/>
          <a:stretch>
            <a:fillRect/>
          </a:stretch>
        </p:blipFill>
        <p:spPr>
          <a:xfrm>
            <a:off x="1004095" y="1022715"/>
            <a:ext cx="7158672" cy="2720295"/>
          </a:xfrm>
          <a:prstGeom prst="rect">
            <a:avLst/>
          </a:prstGeom>
          <a:noFill/>
          <a:ln>
            <a:noFill/>
          </a:ln>
        </p:spPr>
      </p:pic>
      <p:sp>
        <p:nvSpPr>
          <p:cNvPr id="184" name="Google Shape;184;g29efc7d6c3f_0_6"/>
          <p:cNvSpPr txBox="1"/>
          <p:nvPr/>
        </p:nvSpPr>
        <p:spPr>
          <a:xfrm>
            <a:off x="4906493" y="4030265"/>
            <a:ext cx="2497800" cy="623400"/>
          </a:xfrm>
          <a:prstGeom prst="rect">
            <a:avLst/>
          </a:prstGeom>
          <a:noFill/>
          <a:ln>
            <a:noFill/>
          </a:ln>
        </p:spPr>
        <p:txBody>
          <a:bodyPr spcFirstLastPara="1" wrap="square" lIns="34250" tIns="34250" rIns="34250" bIns="34250" anchor="t" anchorCtr="0">
            <a:spAutoFit/>
          </a:bodyPr>
          <a:lstStyle/>
          <a:p>
            <a:pPr marL="228600" marR="0" lvl="0" indent="-114300" algn="just" rtl="0">
              <a:lnSpc>
                <a:spcPct val="100000"/>
              </a:lnSpc>
              <a:spcBef>
                <a:spcPts val="0"/>
              </a:spcBef>
              <a:spcAft>
                <a:spcPts val="0"/>
              </a:spcAft>
              <a:buClr>
                <a:srgbClr val="0033CC"/>
              </a:buClr>
              <a:buSzPts val="1800"/>
              <a:buFont typeface="Trebuchet MS" panose="020B0603020202020204"/>
              <a:buNone/>
            </a:pPr>
            <a:r>
              <a:rPr lang="en-US" sz="1800" b="0" i="0" u="none" strike="noStrike" cap="none">
                <a:latin typeface="Trebuchet MS" panose="020B0603020202020204"/>
                <a:ea typeface="Trebuchet MS" panose="020B0603020202020204"/>
                <a:cs typeface="Trebuchet MS" panose="020B0603020202020204"/>
                <a:sym typeface="Trebuchet MS" panose="020B0603020202020204"/>
              </a:rPr>
              <a:t>Optimizer = Adam</a:t>
            </a:r>
            <a:endParaRPr sz="1100"/>
          </a:p>
          <a:p>
            <a:pPr marL="228600" marR="0" lvl="0" indent="-114300" algn="just" rtl="0">
              <a:lnSpc>
                <a:spcPct val="100000"/>
              </a:lnSpc>
              <a:spcBef>
                <a:spcPts val="0"/>
              </a:spcBef>
              <a:spcAft>
                <a:spcPts val="0"/>
              </a:spcAft>
              <a:buClr>
                <a:srgbClr val="0033CC"/>
              </a:buClr>
              <a:buSzPts val="1800"/>
              <a:buFont typeface="Trebuchet MS" panose="020B0603020202020204"/>
              <a:buNone/>
            </a:pPr>
            <a:r>
              <a:rPr lang="en-US" sz="1800" b="0" i="0" u="none" strike="noStrike" cap="none">
                <a:latin typeface="Trebuchet MS" panose="020B0603020202020204"/>
                <a:ea typeface="Trebuchet MS" panose="020B0603020202020204"/>
                <a:cs typeface="Trebuchet MS" panose="020B0603020202020204"/>
                <a:sym typeface="Trebuchet MS" panose="020B0603020202020204"/>
              </a:rPr>
              <a:t>Learning rate = 0.02</a:t>
            </a:r>
            <a:endParaRPr sz="1100"/>
          </a:p>
        </p:txBody>
      </p:sp>
      <p:sp>
        <p:nvSpPr>
          <p:cNvPr id="185" name="Google Shape;185;g29efc7d6c3f_0_6"/>
          <p:cNvSpPr txBox="1"/>
          <p:nvPr/>
        </p:nvSpPr>
        <p:spPr>
          <a:xfrm>
            <a:off x="155306" y="1933163"/>
            <a:ext cx="1021200" cy="2925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US" sz="1000">
                <a:solidFill>
                  <a:schemeClr val="dk1"/>
                </a:solidFill>
                <a:latin typeface="Calibri" panose="020F0502020204030204"/>
                <a:ea typeface="Calibri" panose="020F0502020204030204"/>
                <a:cs typeface="Calibri" panose="020F0502020204030204"/>
                <a:sym typeface="Calibri" panose="020F0502020204030204"/>
              </a:rPr>
              <a:t>Loss (RMSE)</a:t>
            </a:r>
            <a:endParaRPr sz="1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g29efc7d6c3f_0_15"/>
          <p:cNvSpPr txBox="1"/>
          <p:nvPr>
            <p:ph type="title"/>
          </p:nvPr>
        </p:nvSpPr>
        <p:spPr>
          <a:xfrm>
            <a:off x="628650" y="1"/>
            <a:ext cx="7886700" cy="628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US" sz="3000" b="1">
                <a:solidFill>
                  <a:srgbClr val="FF0000"/>
                </a:solidFill>
                <a:latin typeface="Lexend"/>
                <a:ea typeface="Lexend"/>
                <a:cs typeface="Lexend"/>
                <a:sym typeface="Lexend"/>
              </a:rPr>
              <a:t>Training</a:t>
            </a:r>
            <a:endParaRPr>
              <a:solidFill>
                <a:srgbClr val="FF0000"/>
              </a:solidFill>
              <a:latin typeface="Lexend"/>
              <a:ea typeface="Lexend"/>
              <a:cs typeface="Lexend"/>
              <a:sym typeface="Lexend"/>
            </a:endParaRPr>
          </a:p>
        </p:txBody>
      </p:sp>
      <p:pic>
        <p:nvPicPr>
          <p:cNvPr id="192" name="Google Shape;192;g29efc7d6c3f_0_15" descr="6E8K4jYOZiF8MVhqgXXSPNa1pv7wkWWWvMpgki6kS0benxkwHEj-7BcWmk7zYq2W5y3EtFEm_o4myBfATUlq7x23-ukEgsbxGaIhX2tXJrrI6dCaq7YJPSD8a-wqd0P7gBJXgkJ0IQYuTHfULiTaaYc.png"/>
          <p:cNvPicPr preferRelativeResize="0"/>
          <p:nvPr/>
        </p:nvPicPr>
        <p:blipFill rotWithShape="1">
          <a:blip r:embed="rId1"/>
          <a:srcRect/>
          <a:stretch>
            <a:fillRect/>
          </a:stretch>
        </p:blipFill>
        <p:spPr>
          <a:xfrm>
            <a:off x="695534" y="1105962"/>
            <a:ext cx="7752928" cy="2931577"/>
          </a:xfrm>
          <a:prstGeom prst="rect">
            <a:avLst/>
          </a:prstGeom>
          <a:noFill/>
          <a:ln>
            <a:noFill/>
          </a:ln>
        </p:spPr>
      </p:pic>
      <p:sp>
        <p:nvSpPr>
          <p:cNvPr id="193" name="Google Shape;193;g29efc7d6c3f_0_15"/>
          <p:cNvSpPr txBox="1"/>
          <p:nvPr/>
        </p:nvSpPr>
        <p:spPr>
          <a:xfrm>
            <a:off x="-98694" y="2199863"/>
            <a:ext cx="1021200" cy="2925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US" sz="1000">
                <a:solidFill>
                  <a:schemeClr val="dk1"/>
                </a:solidFill>
                <a:latin typeface="Calibri" panose="020F0502020204030204"/>
                <a:ea typeface="Calibri" panose="020F0502020204030204"/>
                <a:cs typeface="Calibri" panose="020F0502020204030204"/>
                <a:sym typeface="Calibri" panose="020F0502020204030204"/>
              </a:rPr>
              <a:t>Loss (RMSE)</a:t>
            </a:r>
            <a:endParaRPr sz="1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g29efc7d6c3f_0_45"/>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Results</a:t>
            </a:r>
            <a:endParaRPr>
              <a:solidFill>
                <a:srgbClr val="FF0000"/>
              </a:solidFill>
              <a:latin typeface="Lexend"/>
              <a:ea typeface="Lexend"/>
              <a:cs typeface="Lexend"/>
              <a:sym typeface="Lexend"/>
            </a:endParaRPr>
          </a:p>
        </p:txBody>
      </p:sp>
      <p:graphicFrame>
        <p:nvGraphicFramePr>
          <p:cNvPr id="199" name="Google Shape;199;g29efc7d6c3f_0_45"/>
          <p:cNvGraphicFramePr/>
          <p:nvPr/>
        </p:nvGraphicFramePr>
        <p:xfrm>
          <a:off x="1133424" y="1661460"/>
          <a:ext cx="6877150" cy="3000000"/>
        </p:xfrm>
        <a:graphic>
          <a:graphicData uri="http://schemas.openxmlformats.org/drawingml/2006/table">
            <a:tbl>
              <a:tblPr firstRow="1" firstCol="1" bandRow="1">
                <a:noFill/>
                <a:tableStyleId>{02779B2D-9B71-4066-AA34-825B84190E51}</a:tableStyleId>
              </a:tblPr>
              <a:tblGrid>
                <a:gridCol w="806000"/>
                <a:gridCol w="674575"/>
                <a:gridCol w="674575"/>
                <a:gridCol w="674575"/>
                <a:gridCol w="674575"/>
                <a:gridCol w="674575"/>
                <a:gridCol w="674575"/>
                <a:gridCol w="674575"/>
                <a:gridCol w="720275"/>
                <a:gridCol w="628850"/>
              </a:tblGrid>
              <a:tr h="375300">
                <a:tc>
                  <a:txBody>
                    <a:bodyPr/>
                    <a:lstStyle/>
                    <a:p>
                      <a:pPr marL="0" marR="0" lvl="0" indent="0" algn="l" rtl="0">
                        <a:lnSpc>
                          <a:spcPct val="100000"/>
                        </a:lnSpc>
                        <a:spcBef>
                          <a:spcPts val="0"/>
                        </a:spcBef>
                        <a:spcAft>
                          <a:spcPts val="0"/>
                        </a:spcAft>
                        <a:buClr>
                          <a:srgbClr val="000000"/>
                        </a:buClr>
                        <a:buSzPts val="1100"/>
                        <a:buFont typeface="Helvetica Neue"/>
                        <a:buNone/>
                      </a:pPr>
                      <a:endParaRPr sz="1100" u="none" strike="noStrike" cap="none">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gridSpan="3">
                  <a:txBody>
                    <a:bodyPr/>
                    <a:lstStyle/>
                    <a:p>
                      <a:pPr marL="0" marR="0" lvl="0" indent="0" algn="ctr" rtl="0">
                        <a:lnSpc>
                          <a:spcPct val="100000"/>
                        </a:lnSpc>
                        <a:spcBef>
                          <a:spcPts val="0"/>
                        </a:spcBef>
                        <a:spcAft>
                          <a:spcPts val="0"/>
                        </a:spcAft>
                        <a:buClr>
                          <a:srgbClr val="000000"/>
                        </a:buClr>
                        <a:buSzPts val="1100"/>
                        <a:buFont typeface="Helvetica Neue"/>
                        <a:buNone/>
                      </a:pPr>
                      <a:r>
                        <a:rPr lang="en-US" sz="1100" b="1" u="none" strike="noStrike" cap="none">
                          <a:solidFill>
                            <a:srgbClr val="000000"/>
                          </a:solidFill>
                        </a:rPr>
                        <a:t>15 min</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cPr/>
                </a:tc>
                <a:tc hMerge="1">
                  <a:tcPr/>
                </a:tc>
                <a:tc gridSpan="3">
                  <a:txBody>
                    <a:bodyPr/>
                    <a:lstStyle/>
                    <a:p>
                      <a:pPr marL="0" marR="0" lvl="0" indent="0" algn="ctr" rtl="0">
                        <a:lnSpc>
                          <a:spcPct val="100000"/>
                        </a:lnSpc>
                        <a:spcBef>
                          <a:spcPts val="0"/>
                        </a:spcBef>
                        <a:spcAft>
                          <a:spcPts val="0"/>
                        </a:spcAft>
                        <a:buClr>
                          <a:srgbClr val="000000"/>
                        </a:buClr>
                        <a:buSzPts val="1100"/>
                        <a:buFont typeface="Helvetica Neue"/>
                        <a:buNone/>
                      </a:pPr>
                      <a:r>
                        <a:rPr lang="en-US" sz="1100" b="1" u="none" strike="noStrike" cap="none">
                          <a:solidFill>
                            <a:srgbClr val="000000"/>
                          </a:solidFill>
                        </a:rPr>
                        <a:t>30 min</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cPr/>
                </a:tc>
                <a:tc hMerge="1">
                  <a:tcPr/>
                </a:tc>
                <a:tc gridSpan="3">
                  <a:txBody>
                    <a:bodyPr/>
                    <a:lstStyle/>
                    <a:p>
                      <a:pPr marL="0" marR="0" lvl="0" indent="0" algn="ctr" rtl="0">
                        <a:lnSpc>
                          <a:spcPct val="100000"/>
                        </a:lnSpc>
                        <a:spcBef>
                          <a:spcPts val="0"/>
                        </a:spcBef>
                        <a:spcAft>
                          <a:spcPts val="0"/>
                        </a:spcAft>
                        <a:buClr>
                          <a:srgbClr val="000000"/>
                        </a:buClr>
                        <a:buSzPts val="1100"/>
                        <a:buFont typeface="Helvetica Neue"/>
                        <a:buNone/>
                      </a:pPr>
                      <a:r>
                        <a:rPr lang="en-US" sz="1100" b="1" u="none" strike="noStrike" cap="none">
                          <a:solidFill>
                            <a:srgbClr val="000000"/>
                          </a:solidFill>
                        </a:rPr>
                        <a:t>1 hr</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cPr/>
                </a:tc>
                <a:tc hMerge="1">
                  <a:tcPr/>
                </a:tc>
              </a:tr>
              <a:tr h="363900">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b="1" u="none" strike="noStrike" cap="none">
                          <a:solidFill>
                            <a:srgbClr val="000000"/>
                          </a:solidFill>
                        </a:rPr>
                        <a:t>Dataset</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MAE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MAPE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RMSE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MAE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MAPE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RMSE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MAE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MAPE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RMSE</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540700">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b="1" u="none" strike="noStrike" cap="none">
                          <a:solidFill>
                            <a:srgbClr val="000000"/>
                          </a:solidFill>
                        </a:rPr>
                        <a:t>METR-LA</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3.0390</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8.200</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5.3993</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3.3719</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9.3106</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b="1" u="none" strike="noStrike" cap="none">
                          <a:solidFill>
                            <a:srgbClr val="FF0000"/>
                          </a:solidFill>
                        </a:rPr>
                        <a:t>6.0016</a:t>
                      </a:r>
                      <a:endParaRPr sz="1100" b="1">
                        <a:solidFill>
                          <a:srgbClr val="FF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3.9701</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11.2179</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b="1" u="none" strike="noStrike" cap="none">
                          <a:solidFill>
                            <a:srgbClr val="FF0000"/>
                          </a:solidFill>
                        </a:rPr>
                        <a:t>6.9797</a:t>
                      </a:r>
                      <a:endParaRPr sz="1100" b="1">
                        <a:solidFill>
                          <a:srgbClr val="FF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40700">
                <a:tc>
                  <a:txBody>
                    <a:bodyPr/>
                    <a:lstStyle/>
                    <a:p>
                      <a:pPr marL="0" marR="0" lvl="0" indent="0" algn="l" rtl="0">
                        <a:lnSpc>
                          <a:spcPct val="100000"/>
                        </a:lnSpc>
                        <a:spcBef>
                          <a:spcPts val="0"/>
                        </a:spcBef>
                        <a:spcAft>
                          <a:spcPts val="0"/>
                        </a:spcAft>
                        <a:buClr>
                          <a:srgbClr val="000000"/>
                        </a:buClr>
                        <a:buSzPts val="1100"/>
                        <a:buFont typeface="Helvetica Neue"/>
                        <a:buNone/>
                      </a:pPr>
                      <a:r>
                        <a:rPr lang="en-US" sz="1100" b="1" u="none" strike="noStrike" cap="none">
                          <a:solidFill>
                            <a:srgbClr val="000000"/>
                          </a:solidFill>
                        </a:rPr>
                        <a:t>PEMSD8</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1.5041</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3.4085</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3.2687</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1.6704</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3.9253</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3.7975</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1.9085</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4.5673</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Helvetica Neue"/>
                        <a:buNone/>
                      </a:pPr>
                      <a:r>
                        <a:rPr lang="en-US" sz="1100" u="none" strike="noStrike" cap="none">
                          <a:solidFill>
                            <a:srgbClr val="000000"/>
                          </a:solidFill>
                        </a:rPr>
                        <a:t>4.2843</a:t>
                      </a:r>
                      <a:endParaRPr sz="1100">
                        <a:solidFill>
                          <a:srgbClr val="000000"/>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Results</a:t>
            </a:r>
            <a:endParaRPr>
              <a:solidFill>
                <a:srgbClr val="FF0000"/>
              </a:solidFill>
              <a:latin typeface="Lexend"/>
              <a:ea typeface="Lexend"/>
              <a:cs typeface="Lexend"/>
              <a:sym typeface="Lexend"/>
            </a:endParaRPr>
          </a:p>
        </p:txBody>
      </p:sp>
      <p:pic>
        <p:nvPicPr>
          <p:cNvPr id="205" name="Google Shape;205;p11"/>
          <p:cNvPicPr preferRelativeResize="0"/>
          <p:nvPr/>
        </p:nvPicPr>
        <p:blipFill>
          <a:blip r:embed="rId1"/>
          <a:stretch>
            <a:fillRect/>
          </a:stretch>
        </p:blipFill>
        <p:spPr>
          <a:xfrm>
            <a:off x="898075" y="1028675"/>
            <a:ext cx="7347850" cy="2753875"/>
          </a:xfrm>
          <a:prstGeom prst="rect">
            <a:avLst/>
          </a:prstGeom>
          <a:noFill/>
          <a:ln>
            <a:noFill/>
          </a:ln>
        </p:spPr>
      </p:pic>
      <p:sp>
        <p:nvSpPr>
          <p:cNvPr id="206" name="Google Shape;206;p11"/>
          <p:cNvSpPr txBox="1"/>
          <p:nvPr/>
        </p:nvSpPr>
        <p:spPr>
          <a:xfrm>
            <a:off x="2284500" y="3950375"/>
            <a:ext cx="4575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Dataset : METRLA</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sensor = 15</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11"/>
          <p:cNvSpPr txBox="1"/>
          <p:nvPr/>
        </p:nvSpPr>
        <p:spPr>
          <a:xfrm>
            <a:off x="497825" y="2013275"/>
            <a:ext cx="50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latin typeface="Calibri" panose="020F0502020204030204"/>
                <a:ea typeface="Calibri" panose="020F0502020204030204"/>
                <a:cs typeface="Calibri" panose="020F0502020204030204"/>
                <a:sym typeface="Calibri" panose="020F0502020204030204"/>
              </a:rPr>
              <a:t>Speed</a:t>
            </a:r>
            <a:endParaRPr sz="1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2"/>
          <p:cNvSpPr txBox="1"/>
          <p:nvPr/>
        </p:nvSpPr>
        <p:spPr>
          <a:xfrm>
            <a:off x="1228725" y="1885950"/>
            <a:ext cx="6686700" cy="34290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86" name="Google Shape;86;p2"/>
          <p:cNvSpPr txBox="1"/>
          <p:nvPr>
            <p:ph type="title"/>
          </p:nvPr>
        </p:nvSpPr>
        <p:spPr>
          <a:xfrm>
            <a:off x="381150" y="0"/>
            <a:ext cx="8134200" cy="791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Outline</a:t>
            </a:r>
            <a:endParaRPr sz="3000" b="1">
              <a:solidFill>
                <a:srgbClr val="FF0000"/>
              </a:solidFill>
              <a:latin typeface="Lexend"/>
              <a:ea typeface="Lexend"/>
              <a:cs typeface="Lexend"/>
              <a:sym typeface="Lexend"/>
            </a:endParaRPr>
          </a:p>
        </p:txBody>
      </p:sp>
      <p:sp>
        <p:nvSpPr>
          <p:cNvPr id="87" name="Google Shape;87;p2"/>
          <p:cNvSpPr txBox="1"/>
          <p:nvPr>
            <p:ph type="body" idx="1"/>
          </p:nvPr>
        </p:nvSpPr>
        <p:spPr>
          <a:xfrm>
            <a:off x="628650" y="971550"/>
            <a:ext cx="7886700" cy="3661200"/>
          </a:xfrm>
          <a:prstGeom prst="rect">
            <a:avLst/>
          </a:prstGeom>
          <a:noFill/>
          <a:ln>
            <a:noFill/>
          </a:ln>
        </p:spPr>
        <p:txBody>
          <a:bodyPr spcFirstLastPara="1" wrap="square" lIns="68575" tIns="34275" rIns="68575" bIns="34275" anchor="t" anchorCtr="0">
            <a:normAutofit/>
          </a:bodyPr>
          <a:lstStyle/>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Abstract</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Summary of Requirements and Design ( Phase - 1)</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Summary of Design Methodology / Approach (Phase - 2)</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Design Description</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Modules and Implementation Details</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Project Demonstration and Walkthrough</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Test Plan and Strategy</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Results and Discussion</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Lessons Learnt</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Conclusion and Future Work</a:t>
            </a:r>
            <a:endParaRPr sz="2000">
              <a:latin typeface="Trebuchet MS" panose="020B0603020202020204"/>
              <a:ea typeface="Trebuchet MS" panose="020B0603020202020204"/>
              <a:cs typeface="Trebuchet MS" panose="020B0603020202020204"/>
              <a:sym typeface="Trebuchet MS" panose="020B0603020202020204"/>
            </a:endParaRPr>
          </a:p>
          <a:p>
            <a:pPr marL="508000" lvl="0" indent="-247650" algn="just" rtl="0">
              <a:lnSpc>
                <a:spcPct val="100000"/>
              </a:lnSpc>
              <a:spcBef>
                <a:spcPts val="0"/>
              </a:spcBef>
              <a:spcAft>
                <a:spcPts val="0"/>
              </a:spcAft>
              <a:buClr>
                <a:schemeClr val="dk1"/>
              </a:buClr>
              <a:buSzPts val="2100"/>
              <a:buFont typeface="Trebuchet MS" panose="020B0603020202020204"/>
              <a:buChar char="▪"/>
            </a:pPr>
            <a:r>
              <a:rPr lang="en-US" sz="2000">
                <a:latin typeface="Trebuchet MS" panose="020B0603020202020204"/>
                <a:ea typeface="Trebuchet MS" panose="020B0603020202020204"/>
                <a:cs typeface="Trebuchet MS" panose="020B0603020202020204"/>
                <a:sym typeface="Trebuchet MS" panose="020B0603020202020204"/>
              </a:rPr>
              <a:t>References</a:t>
            </a:r>
            <a:endParaRPr sz="20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g29f3931f241_1_122"/>
          <p:cNvSpPr txBox="1"/>
          <p:nvPr>
            <p:ph type="title"/>
          </p:nvPr>
        </p:nvSpPr>
        <p:spPr>
          <a:xfrm>
            <a:off x="492525"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Documentation</a:t>
            </a:r>
            <a:endParaRPr>
              <a:solidFill>
                <a:srgbClr val="FF0000"/>
              </a:solidFill>
              <a:latin typeface="Lexend"/>
              <a:ea typeface="Lexend"/>
              <a:cs typeface="Lexend"/>
              <a:sym typeface="Lexend"/>
            </a:endParaRPr>
          </a:p>
        </p:txBody>
      </p:sp>
      <p:sp>
        <p:nvSpPr>
          <p:cNvPr id="213" name="Google Shape;213;g29f3931f241_1_122"/>
          <p:cNvSpPr txBox="1"/>
          <p:nvPr>
            <p:ph type="body" idx="1"/>
          </p:nvPr>
        </p:nvSpPr>
        <p:spPr>
          <a:xfrm>
            <a:off x="628650" y="971550"/>
            <a:ext cx="7886700" cy="3661200"/>
          </a:xfrm>
          <a:prstGeom prst="rect">
            <a:avLst/>
          </a:prstGeom>
          <a:noFill/>
          <a:ln>
            <a:noFill/>
          </a:ln>
        </p:spPr>
        <p:txBody>
          <a:bodyPr spcFirstLastPara="1" wrap="square" lIns="68575" tIns="34275" rIns="68575" bIns="34275" anchor="t" anchorCtr="0">
            <a:normAutofit/>
          </a:bodyPr>
          <a:lstStyle/>
          <a:p>
            <a:pPr marL="457200" lvl="0" indent="-342900" algn="l" rtl="0">
              <a:lnSpc>
                <a:spcPct val="100000"/>
              </a:lnSpc>
              <a:spcBef>
                <a:spcPts val="80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Project Report:</a:t>
            </a:r>
            <a:r>
              <a:rPr lang="en-US" sz="1800">
                <a:latin typeface="Trebuchet MS" panose="020B0603020202020204"/>
                <a:ea typeface="Trebuchet MS" panose="020B0603020202020204"/>
                <a:cs typeface="Trebuchet MS" panose="020B0603020202020204"/>
                <a:sym typeface="Trebuchet MS" panose="020B0603020202020204"/>
              </a:rPr>
              <a:t> Completed-</a:t>
            </a:r>
            <a:r>
              <a:rPr lang="en-US" sz="1800">
                <a:latin typeface="Trebuchet MS" panose="020B0603020202020204"/>
                <a:ea typeface="Trebuchet MS" panose="020B0603020202020204"/>
                <a:cs typeface="Trebuchet MS" panose="020B0603020202020204"/>
                <a:sym typeface="Trebuchet MS" panose="020B0603020202020204"/>
              </a:rPr>
              <a:t>-Corrections[if any]</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00000"/>
              </a:lnSpc>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00000"/>
              </a:lnSpc>
              <a:spcBef>
                <a:spcPts val="80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Research Paper:</a:t>
            </a:r>
            <a:r>
              <a:rPr lang="en-US" sz="1800">
                <a:latin typeface="Trebuchet MS" panose="020B0603020202020204"/>
                <a:ea typeface="Trebuchet MS" panose="020B0603020202020204"/>
                <a:cs typeface="Trebuchet MS" panose="020B0603020202020204"/>
                <a:sym typeface="Trebuchet MS" panose="020B0603020202020204"/>
              </a:rPr>
              <a:t> Completed-Corrections[if any]</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00000"/>
              </a:lnSpc>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00000"/>
              </a:lnSpc>
              <a:spcBef>
                <a:spcPts val="80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Link to Source code:</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800"/>
              </a:spcBef>
              <a:spcAft>
                <a:spcPts val="0"/>
              </a:spcAft>
              <a:buNone/>
            </a:pPr>
            <a:r>
              <a:rPr lang="en-US" sz="1800">
                <a:latin typeface="Trebuchet MS" panose="020B0603020202020204"/>
                <a:ea typeface="Trebuchet MS" panose="020B0603020202020204"/>
                <a:cs typeface="Trebuchet MS" panose="020B0603020202020204"/>
                <a:sym typeface="Trebuchet MS" panose="020B0603020202020204"/>
              </a:rPr>
              <a:t> </a:t>
            </a:r>
            <a:r>
              <a:rPr lang="en-US" sz="1800" u="sng">
                <a:solidFill>
                  <a:schemeClr val="hlink"/>
                </a:solidFill>
                <a:latin typeface="Trebuchet MS" panose="020B0603020202020204"/>
                <a:ea typeface="Trebuchet MS" panose="020B0603020202020204"/>
                <a:cs typeface="Trebuchet MS" panose="020B0603020202020204"/>
                <a:sym typeface="Trebuchet MS" panose="020B0603020202020204"/>
                <a:hlinkClick r:id="rId1"/>
              </a:rPr>
              <a:t>https://colab.research.google.com/drive/1R9wgZvyM0FJo_0OqWRugB9baLjeSepYa#revisionId=0B9IjZnCSCB1DVFM3eEZwRFQ1dkRaU2pHUFBTd1hycDNTZllrPQ&amp;scrollTo=nZJc-VMqL_ke</a:t>
            </a:r>
            <a:endParaRPr sz="18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g29f3931f241_1_130"/>
          <p:cNvSpPr txBox="1"/>
          <p:nvPr>
            <p:ph type="title"/>
          </p:nvPr>
        </p:nvSpPr>
        <p:spPr>
          <a:xfrm>
            <a:off x="407575" y="0"/>
            <a:ext cx="81078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Future work</a:t>
            </a:r>
            <a:endParaRPr>
              <a:solidFill>
                <a:srgbClr val="FF0000"/>
              </a:solidFill>
              <a:latin typeface="Lexend"/>
              <a:ea typeface="Lexend"/>
              <a:cs typeface="Lexend"/>
              <a:sym typeface="Lexend"/>
            </a:endParaRPr>
          </a:p>
        </p:txBody>
      </p:sp>
      <p:sp>
        <p:nvSpPr>
          <p:cNvPr id="219" name="Google Shape;219;g29f3931f241_1_130"/>
          <p:cNvSpPr txBox="1"/>
          <p:nvPr/>
        </p:nvSpPr>
        <p:spPr>
          <a:xfrm>
            <a:off x="407575" y="587276"/>
            <a:ext cx="7886700" cy="13506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11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Scalability:</a:t>
            </a: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Explore methods to enhance the scalability of the models.</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Consider how the models can be adapted for larger datasets or extended to cover additional geographic areas.</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Model Interpretability:</a:t>
            </a: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Investigate techniques to improve the interpretability of the models.</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Explore ways to make the insights gained from the models more accessible and understandable.</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2100"/>
              <a:buFont typeface="Arial" panose="020B0604020202020204"/>
              <a:buNone/>
            </a:pP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Incorporate Additional Data:</a:t>
            </a: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Assess the impact of incorporating additional data sources (e.g., weather, events) on model performance.</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Explore the potential for enhancing predictions with diverse data inputs.</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2100"/>
              <a:buFont typeface="Arial" panose="020B0604020202020204"/>
              <a:buNone/>
            </a:pPr>
            <a:endParaRPr sz="1600" b="1">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g29f3931f241_1_137"/>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Future work</a:t>
            </a:r>
            <a:endParaRPr>
              <a:solidFill>
                <a:srgbClr val="FF0000"/>
              </a:solidFill>
              <a:latin typeface="Lexend"/>
              <a:ea typeface="Lexend"/>
              <a:cs typeface="Lexend"/>
              <a:sym typeface="Lexend"/>
            </a:endParaRPr>
          </a:p>
        </p:txBody>
      </p:sp>
      <p:sp>
        <p:nvSpPr>
          <p:cNvPr id="225" name="Google Shape;225;g29f3931f241_1_137"/>
          <p:cNvSpPr txBox="1"/>
          <p:nvPr/>
        </p:nvSpPr>
        <p:spPr>
          <a:xfrm>
            <a:off x="407581" y="718669"/>
            <a:ext cx="7886700" cy="12192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1100"/>
              <a:buFont typeface="Arial" panose="020B0604020202020204"/>
              <a:buNone/>
            </a:pPr>
            <a:r>
              <a:rPr lang="en-US" sz="2100" b="1">
                <a:solidFill>
                  <a:schemeClr val="dk1"/>
                </a:solidFill>
                <a:latin typeface="Trebuchet MS" panose="020B0603020202020204"/>
                <a:ea typeface="Trebuchet MS" panose="020B0603020202020204"/>
                <a:cs typeface="Trebuchet MS" panose="020B0603020202020204"/>
                <a:sym typeface="Trebuchet MS" panose="020B0603020202020204"/>
              </a:rPr>
              <a:t>Optimization and Fine-Tuning:</a:t>
            </a:r>
            <a:endParaRPr sz="21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8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500">
                <a:solidFill>
                  <a:schemeClr val="dk1"/>
                </a:solidFill>
                <a:latin typeface="Trebuchet MS" panose="020B0603020202020204"/>
                <a:ea typeface="Trebuchet MS" panose="020B0603020202020204"/>
                <a:cs typeface="Trebuchet MS" panose="020B0603020202020204"/>
                <a:sym typeface="Trebuchet MS" panose="020B0603020202020204"/>
              </a:rPr>
              <a:t>Fine-tune model hyperparameters for better performance.</a:t>
            </a: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None/>
            </a:pP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500">
                <a:solidFill>
                  <a:schemeClr val="dk1"/>
                </a:solidFill>
                <a:latin typeface="Trebuchet MS" panose="020B0603020202020204"/>
                <a:ea typeface="Trebuchet MS" panose="020B0603020202020204"/>
                <a:cs typeface="Trebuchet MS" panose="020B0603020202020204"/>
                <a:sym typeface="Trebuchet MS" panose="020B0603020202020204"/>
              </a:rPr>
              <a:t>Experiment with different optimization strategies to further enhance training efficiency.</a:t>
            </a: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8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r>
              <a:rPr lang="en-US" sz="2100" b="1">
                <a:solidFill>
                  <a:schemeClr val="dk1"/>
                </a:solidFill>
                <a:latin typeface="Trebuchet MS" panose="020B0603020202020204"/>
                <a:ea typeface="Trebuchet MS" panose="020B0603020202020204"/>
                <a:cs typeface="Trebuchet MS" panose="020B0603020202020204"/>
                <a:sym typeface="Trebuchet MS" panose="020B0603020202020204"/>
              </a:rPr>
              <a:t>Real-time Implementation:</a:t>
            </a:r>
            <a:endParaRPr sz="21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8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500">
                <a:solidFill>
                  <a:schemeClr val="dk1"/>
                </a:solidFill>
                <a:latin typeface="Trebuchet MS" panose="020B0603020202020204"/>
                <a:ea typeface="Trebuchet MS" panose="020B0603020202020204"/>
                <a:cs typeface="Trebuchet MS" panose="020B0603020202020204"/>
                <a:sym typeface="Trebuchet MS" panose="020B0603020202020204"/>
              </a:rPr>
              <a:t>Investigate the feasibility of deploying the models for real-time traffic forecasting.</a:t>
            </a: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90000"/>
              </a:lnSpc>
              <a:spcBef>
                <a:spcPts val="0"/>
              </a:spcBef>
              <a:spcAft>
                <a:spcPts val="0"/>
              </a:spcAft>
              <a:buNone/>
            </a:pP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500">
                <a:solidFill>
                  <a:schemeClr val="dk1"/>
                </a:solidFill>
                <a:latin typeface="Trebuchet MS" panose="020B0603020202020204"/>
                <a:ea typeface="Trebuchet MS" panose="020B0603020202020204"/>
                <a:cs typeface="Trebuchet MS" panose="020B0603020202020204"/>
                <a:sym typeface="Trebuchet MS" panose="020B0603020202020204"/>
              </a:rPr>
              <a:t>Explore integration with traffic management systems for practical applications.</a:t>
            </a: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8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r>
              <a:rPr lang="en-US" sz="2100" b="1">
                <a:solidFill>
                  <a:schemeClr val="dk1"/>
                </a:solidFill>
                <a:latin typeface="Trebuchet MS" panose="020B0603020202020204"/>
                <a:ea typeface="Trebuchet MS" panose="020B0603020202020204"/>
                <a:cs typeface="Trebuchet MS" panose="020B0603020202020204"/>
                <a:sym typeface="Trebuchet MS" panose="020B0603020202020204"/>
              </a:rPr>
              <a:t>User Interface Enhancement (if applicable):</a:t>
            </a:r>
            <a:endParaRPr sz="21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8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500">
                <a:solidFill>
                  <a:schemeClr val="dk1"/>
                </a:solidFill>
                <a:latin typeface="Trebuchet MS" panose="020B0603020202020204"/>
                <a:ea typeface="Trebuchet MS" panose="020B0603020202020204"/>
                <a:cs typeface="Trebuchet MS" panose="020B0603020202020204"/>
                <a:sym typeface="Trebuchet MS" panose="020B0603020202020204"/>
              </a:rPr>
              <a:t>Consider improving the user interface for better user experience.</a:t>
            </a: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90000"/>
              </a:lnSpc>
              <a:spcBef>
                <a:spcPts val="0"/>
              </a:spcBef>
              <a:spcAft>
                <a:spcPts val="0"/>
              </a:spcAft>
              <a:buNone/>
            </a:pP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23850" algn="l" rtl="0">
              <a:lnSpc>
                <a:spcPct val="90000"/>
              </a:lnSpc>
              <a:spcBef>
                <a:spcPts val="0"/>
              </a:spcBef>
              <a:spcAft>
                <a:spcPts val="0"/>
              </a:spcAft>
              <a:buClr>
                <a:schemeClr val="dk1"/>
              </a:buClr>
              <a:buSzPts val="1500"/>
              <a:buFont typeface="Trebuchet MS" panose="020B0603020202020204"/>
              <a:buChar char="●"/>
            </a:pPr>
            <a:r>
              <a:rPr lang="en-US" sz="1500">
                <a:solidFill>
                  <a:schemeClr val="dk1"/>
                </a:solidFill>
                <a:latin typeface="Trebuchet MS" panose="020B0603020202020204"/>
                <a:ea typeface="Trebuchet MS" panose="020B0603020202020204"/>
                <a:cs typeface="Trebuchet MS" panose="020B0603020202020204"/>
                <a:sym typeface="Trebuchet MS" panose="020B0603020202020204"/>
              </a:rPr>
              <a:t>Gather user feedback and implement enhancements based on usability studies.</a:t>
            </a:r>
            <a:endParaRPr sz="15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sz="1800" b="1">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Conclusion</a:t>
            </a:r>
            <a:endParaRPr>
              <a:solidFill>
                <a:srgbClr val="FF0000"/>
              </a:solidFill>
              <a:latin typeface="Lexend"/>
              <a:ea typeface="Lexend"/>
              <a:cs typeface="Lexend"/>
              <a:sym typeface="Lexend"/>
            </a:endParaRPr>
          </a:p>
        </p:txBody>
      </p:sp>
      <p:sp>
        <p:nvSpPr>
          <p:cNvPr id="231" name="Google Shape;231;p15"/>
          <p:cNvSpPr txBox="1"/>
          <p:nvPr/>
        </p:nvSpPr>
        <p:spPr>
          <a:xfrm>
            <a:off x="475656" y="806169"/>
            <a:ext cx="7886700" cy="1219200"/>
          </a:xfrm>
          <a:prstGeom prst="rect">
            <a:avLst/>
          </a:prstGeom>
          <a:noFill/>
          <a:ln>
            <a:noFill/>
          </a:ln>
        </p:spPr>
        <p:txBody>
          <a:bodyPr spcFirstLastPara="1" wrap="square" lIns="80000" tIns="80000" rIns="80000" bIns="80000" anchor="t" anchorCtr="0">
            <a:noAutofit/>
          </a:bodyPr>
          <a:lstStyle/>
          <a:p>
            <a:pPr marL="0" lvl="0" indent="0" algn="l" rtl="0">
              <a:lnSpc>
                <a:spcPct val="90000"/>
              </a:lnSpc>
              <a:spcBef>
                <a:spcPts val="0"/>
              </a:spcBef>
              <a:spcAft>
                <a:spcPts val="0"/>
              </a:spcAft>
              <a:buClr>
                <a:schemeClr val="dk1"/>
              </a:buClr>
              <a:buSzPts val="1100"/>
              <a:buFont typeface="Arial" panose="020B0604020202020204"/>
              <a:buNone/>
            </a:pPr>
            <a:r>
              <a:rPr lang="en-US" sz="1800" b="1">
                <a:solidFill>
                  <a:schemeClr val="dk1"/>
                </a:solidFill>
                <a:latin typeface="Trebuchet MS" panose="020B0603020202020204"/>
                <a:ea typeface="Trebuchet MS" panose="020B0603020202020204"/>
                <a:cs typeface="Trebuchet MS" panose="020B0603020202020204"/>
                <a:sym typeface="Trebuchet MS" panose="020B0603020202020204"/>
              </a:rPr>
              <a:t>Improvised Forecasting Accuracy:</a:t>
            </a:r>
            <a:endParaRPr sz="18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30200" algn="l" rtl="0">
              <a:lnSpc>
                <a:spcPct val="90000"/>
              </a:lnSpc>
              <a:spcBef>
                <a:spcPts val="0"/>
              </a:spcBef>
              <a:spcAft>
                <a:spcPts val="0"/>
              </a:spcAft>
              <a:buClr>
                <a:schemeClr val="dk1"/>
              </a:buClr>
              <a:buSzPts val="16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Successfully implemented DCRNN and STGCN models for spatio-temporal traffic forecasting.</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30200" algn="l" rtl="0">
              <a:lnSpc>
                <a:spcPct val="90000"/>
              </a:lnSpc>
              <a:spcBef>
                <a:spcPts val="0"/>
              </a:spcBef>
              <a:spcAft>
                <a:spcPts val="0"/>
              </a:spcAft>
              <a:buClr>
                <a:schemeClr val="dk1"/>
              </a:buClr>
              <a:buSzPts val="16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Achieved significant improvements in accuracy compared to traditional forecasting methods and the referred paper.</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30200" algn="l" rtl="0">
              <a:lnSpc>
                <a:spcPct val="90000"/>
              </a:lnSpc>
              <a:spcBef>
                <a:spcPts val="0"/>
              </a:spcBef>
              <a:spcAft>
                <a:spcPts val="0"/>
              </a:spcAft>
              <a:buClr>
                <a:schemeClr val="dk1"/>
              </a:buClr>
              <a:buSzPts val="16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Traffic forecasting can be considered both a regression and a prediction problem. </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30200" algn="l" rtl="0">
              <a:lnSpc>
                <a:spcPct val="90000"/>
              </a:lnSpc>
              <a:spcBef>
                <a:spcPts val="0"/>
              </a:spcBef>
              <a:spcAft>
                <a:spcPts val="0"/>
              </a:spcAft>
              <a:buClr>
                <a:schemeClr val="dk1"/>
              </a:buClr>
              <a:buSzPts val="16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The goal was to predict the future traffic volume based on past observed data, which can be seen as a prediction task. </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30200" algn="l" rtl="0">
              <a:lnSpc>
                <a:spcPct val="90000"/>
              </a:lnSpc>
              <a:spcBef>
                <a:spcPts val="0"/>
              </a:spcBef>
              <a:spcAft>
                <a:spcPts val="0"/>
              </a:spcAft>
              <a:buClr>
                <a:schemeClr val="dk1"/>
              </a:buClr>
              <a:buSzPts val="16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However, the predicted traffic volume is a continuous variable, which makes it a regression problem. </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90000"/>
              </a:lnSpc>
              <a:spcBef>
                <a:spcPts val="0"/>
              </a:spcBef>
              <a:spcAft>
                <a:spcPts val="0"/>
              </a:spcAft>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330200" algn="l" rtl="0">
              <a:lnSpc>
                <a:spcPct val="90000"/>
              </a:lnSpc>
              <a:spcBef>
                <a:spcPts val="0"/>
              </a:spcBef>
              <a:spcAft>
                <a:spcPts val="0"/>
              </a:spcAft>
              <a:buClr>
                <a:schemeClr val="dk1"/>
              </a:buClr>
              <a:buSzPts val="1600"/>
              <a:buFont typeface="Trebuchet MS" panose="020B0603020202020204"/>
              <a:buChar char="●"/>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The model is designed to learn the spatial and temporal dependencies in the traffic data and make accurate predictions of future traffic volume.</a:t>
            </a: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None/>
            </a:pPr>
            <a:endParaRPr>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100"/>
              <a:buFont typeface="Arial" panose="020B0604020202020204"/>
              <a:buNone/>
            </a:pPr>
            <a:endParaRPr>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2100"/>
              <a:buFont typeface="Arial" panose="020B0604020202020204"/>
              <a:buNone/>
            </a:pPr>
            <a:endParaRPr>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References</a:t>
            </a:r>
            <a:endParaRPr sz="3000" b="1">
              <a:solidFill>
                <a:srgbClr val="FF0000"/>
              </a:solidFill>
              <a:latin typeface="Lexend"/>
              <a:ea typeface="Lexend"/>
              <a:cs typeface="Lexend"/>
              <a:sym typeface="Lexend"/>
            </a:endParaRPr>
          </a:p>
        </p:txBody>
      </p:sp>
      <p:sp>
        <p:nvSpPr>
          <p:cNvPr id="237" name="Google Shape;237;p16"/>
          <p:cNvSpPr txBox="1"/>
          <p:nvPr/>
        </p:nvSpPr>
        <p:spPr>
          <a:xfrm>
            <a:off x="628650" y="1344038"/>
            <a:ext cx="7341000" cy="2455500"/>
          </a:xfrm>
          <a:prstGeom prst="rect">
            <a:avLst/>
          </a:prstGeom>
          <a:noFill/>
          <a:ln>
            <a:noFill/>
          </a:ln>
        </p:spPr>
        <p:txBody>
          <a:bodyPr spcFirstLastPara="1" wrap="square" lIns="114300" tIns="68575" rIns="68575" bIns="68575" anchor="t" anchorCtr="0">
            <a:noAutofit/>
          </a:bodyPr>
          <a:lstStyle/>
          <a:p>
            <a:pPr marL="0" lvl="0" indent="0" algn="l" rtl="0">
              <a:spcBef>
                <a:spcPts val="0"/>
              </a:spcBef>
              <a:spcAft>
                <a:spcPts val="0"/>
              </a:spcAft>
              <a:buClr>
                <a:schemeClr val="dk1"/>
              </a:buClr>
              <a:buSzPts val="1100"/>
              <a:buFont typeface="Arial" panose="020B0604020202020204"/>
              <a:buNone/>
            </a:pPr>
            <a:r>
              <a:rPr lang="en-US" sz="1700">
                <a:solidFill>
                  <a:schemeClr val="dk1"/>
                </a:solidFill>
                <a:latin typeface="Trebuchet MS" panose="020B0603020202020204"/>
                <a:ea typeface="Trebuchet MS" panose="020B0603020202020204"/>
                <a:cs typeface="Trebuchet MS" panose="020B0603020202020204"/>
                <a:sym typeface="Trebuchet MS" panose="020B0603020202020204"/>
              </a:rPr>
              <a:t>Li, Y., Yu, R., Shahabi, C., &amp; Liu, Y. (2018). Diffusion Convolutional Recurrent Neural Network: Data-Driven Traffic Forecasting. In International Conference on Learning Representations (ICLR '18).</a:t>
            </a:r>
            <a:endParaRPr sz="17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Clr>
                <a:schemeClr val="dk1"/>
              </a:buClr>
              <a:buSzPts val="1100"/>
              <a:buFont typeface="Arial" panose="020B0604020202020204"/>
              <a:buNone/>
            </a:pPr>
            <a:endParaRPr sz="17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Clr>
                <a:schemeClr val="dk1"/>
              </a:buClr>
              <a:buSzPts val="1100"/>
              <a:buFont typeface="Arial" panose="020B0604020202020204"/>
              <a:buNone/>
            </a:pPr>
            <a:r>
              <a:rPr lang="en-US" sz="1700">
                <a:solidFill>
                  <a:schemeClr val="dk1"/>
                </a:solidFill>
                <a:latin typeface="Trebuchet MS" panose="020B0603020202020204"/>
                <a:ea typeface="Trebuchet MS" panose="020B0603020202020204"/>
                <a:cs typeface="Trebuchet MS" panose="020B0603020202020204"/>
                <a:sym typeface="Trebuchet MS" panose="020B0603020202020204"/>
              </a:rPr>
              <a:t>Jiabin Tang, Tang Qian, Shĳing Liu, Shengdong Du, Jie Hu, &amp; Tianrui Li. (2022). Spatio-Temporal Latent Graph Structure Learning for Traffic Forecasting.</a:t>
            </a:r>
            <a:endParaRPr sz="17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Clr>
                <a:schemeClr val="dk1"/>
              </a:buClr>
              <a:buSzPts val="1100"/>
              <a:buFont typeface="Arial" panose="020B0604020202020204"/>
              <a:buNone/>
            </a:pPr>
            <a:endParaRPr sz="17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r>
              <a:rPr lang="en-US" sz="1700">
                <a:solidFill>
                  <a:schemeClr val="dk1"/>
                </a:solidFill>
                <a:latin typeface="Trebuchet MS" panose="020B0603020202020204"/>
                <a:ea typeface="Trebuchet MS" panose="020B0603020202020204"/>
                <a:cs typeface="Trebuchet MS" panose="020B0603020202020204"/>
                <a:sym typeface="Trebuchet MS" panose="020B0603020202020204"/>
              </a:rPr>
              <a:t>Yu, B., Yin, H., &amp; Zhu, Z. (2018). Spatio-temporal Graph Convolutional Networks: A Deep Learning Framework for Traffic Forecasting. In Proceedings of the 27th International Joint Conference on Artificial Intelligence (ĲCAI).</a:t>
            </a:r>
            <a:endParaRPr sz="17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18"/>
          <p:cNvSpPr/>
          <p:nvPr/>
        </p:nvSpPr>
        <p:spPr>
          <a:xfrm>
            <a:off x="2899126" y="2228850"/>
            <a:ext cx="2373300" cy="62103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3600" b="1">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247" name="Shape 247"/>
        <p:cNvGrpSpPr/>
        <p:nvPr/>
      </p:nvGrpSpPr>
      <p:grpSpPr>
        <a:xfrm>
          <a:off x="0" y="0"/>
          <a:ext cx="0" cy="0"/>
          <a:chOff x="0" y="0"/>
          <a:chExt cx="0" cy="0"/>
        </a:xfrm>
      </p:grpSpPr>
      <p:sp>
        <p:nvSpPr>
          <p:cNvPr id="248" name="Google Shape;248;g29f3931f241_1_90"/>
          <p:cNvSpPr txBox="1"/>
          <p:nvPr/>
        </p:nvSpPr>
        <p:spPr>
          <a:xfrm>
            <a:off x="1371600" y="1371600"/>
            <a:ext cx="6686700" cy="31590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249" name="Google Shape;249;g29f3931f241_1_90"/>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Modules Implementation</a:t>
            </a:r>
            <a:endParaRPr>
              <a:solidFill>
                <a:srgbClr val="FF0000"/>
              </a:solidFill>
              <a:latin typeface="Lexend"/>
              <a:ea typeface="Lexend"/>
              <a:cs typeface="Lexend"/>
              <a:sym typeface="Lexend"/>
            </a:endParaRPr>
          </a:p>
        </p:txBody>
      </p:sp>
      <p:sp>
        <p:nvSpPr>
          <p:cNvPr id="250" name="Google Shape;250;g29f3931f241_1_90"/>
          <p:cNvSpPr txBox="1"/>
          <p:nvPr/>
        </p:nvSpPr>
        <p:spPr>
          <a:xfrm>
            <a:off x="507550" y="834250"/>
            <a:ext cx="7886700" cy="4233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b="1">
                <a:latin typeface="Trebuchet MS" panose="020B0603020202020204"/>
                <a:ea typeface="Trebuchet MS" panose="020B0603020202020204"/>
                <a:cs typeface="Trebuchet MS" panose="020B0603020202020204"/>
                <a:sym typeface="Trebuchet MS" panose="020B0603020202020204"/>
              </a:rPr>
              <a:t>Import Libraries</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b="1">
                <a:latin typeface="Trebuchet MS" panose="020B0603020202020204"/>
                <a:ea typeface="Trebuchet MS" panose="020B0603020202020204"/>
                <a:cs typeface="Trebuchet MS" panose="020B0603020202020204"/>
                <a:sym typeface="Trebuchet MS" panose="020B0603020202020204"/>
              </a:rPr>
              <a:t>Key Libraries:</a:t>
            </a:r>
            <a:endParaRPr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a:latin typeface="Trebuchet MS" panose="020B0603020202020204"/>
                <a:ea typeface="Trebuchet MS" panose="020B0603020202020204"/>
                <a:cs typeface="Trebuchet MS" panose="020B0603020202020204"/>
                <a:sym typeface="Trebuchet MS" panose="020B0603020202020204"/>
              </a:rPr>
              <a:t>Import essential libraries for data manipulation and deep learning.</a:t>
            </a:r>
            <a:endParaRPr>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a:latin typeface="Trebuchet MS" panose="020B0603020202020204"/>
                <a:ea typeface="Trebuchet MS" panose="020B0603020202020204"/>
                <a:cs typeface="Trebuchet MS" panose="020B0603020202020204"/>
                <a:sym typeface="Trebuchet MS" panose="020B0603020202020204"/>
              </a:rPr>
              <a:t>Examples: Pandas, NumPy, TensorFlow/PyTorch for deep learning.</a:t>
            </a:r>
            <a:endParaRPr>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sz="1800" b="1">
                <a:latin typeface="Trebuchet MS" panose="020B0603020202020204"/>
                <a:ea typeface="Trebuchet MS" panose="020B0603020202020204"/>
                <a:cs typeface="Trebuchet MS" panose="020B0603020202020204"/>
                <a:sym typeface="Trebuchet MS" panose="020B0603020202020204"/>
              </a:rPr>
              <a:t>Load Dataset</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b="1">
                <a:latin typeface="Trebuchet MS" panose="020B0603020202020204"/>
                <a:ea typeface="Trebuchet MS" panose="020B0603020202020204"/>
                <a:cs typeface="Trebuchet MS" panose="020B0603020202020204"/>
                <a:sym typeface="Trebuchet MS" panose="020B0603020202020204"/>
              </a:rPr>
              <a:t>Dataset Source:</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Load traffic dataset from CSV files.</a:t>
            </a:r>
            <a:endParaRPr>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Use Pandas or similar libraries for efficient data loading.</a:t>
            </a:r>
            <a:endParaRPr>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sz="1800" b="1">
                <a:latin typeface="Trebuchet MS" panose="020B0603020202020204"/>
                <a:ea typeface="Trebuchet MS" panose="020B0603020202020204"/>
                <a:cs typeface="Trebuchet MS" panose="020B0603020202020204"/>
                <a:sym typeface="Trebuchet MS" panose="020B0603020202020204"/>
              </a:rPr>
              <a:t>Plot Dataset</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b="1">
                <a:latin typeface="Trebuchet MS" panose="020B0603020202020204"/>
                <a:ea typeface="Trebuchet MS" panose="020B0603020202020204"/>
                <a:cs typeface="Trebuchet MS" panose="020B0603020202020204"/>
                <a:sym typeface="Trebuchet MS" panose="020B0603020202020204"/>
              </a:rPr>
              <a:t>Data Visualization:</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Visualize key features of the dataset (e.g., traffic patterns, trends).</a:t>
            </a:r>
            <a:endParaRPr>
              <a:latin typeface="Trebuchet MS" panose="020B0603020202020204"/>
              <a:ea typeface="Trebuchet MS" panose="020B0603020202020204"/>
              <a:cs typeface="Trebuchet MS" panose="020B0603020202020204"/>
              <a:sym typeface="Trebuchet MS" panose="020B0603020202020204"/>
            </a:endParaRPr>
          </a:p>
          <a:p>
            <a:pPr marL="457200" lvl="0" indent="-317500" algn="l" rtl="0">
              <a:lnSpc>
                <a:spcPct val="150000"/>
              </a:lnSpc>
              <a:spcBef>
                <a:spcPts val="0"/>
              </a:spcBef>
              <a:spcAft>
                <a:spcPts val="0"/>
              </a:spcAft>
              <a:buSzPts val="1400"/>
              <a:buFont typeface="Trebuchet MS" panose="020B0603020202020204"/>
              <a:buChar char="●"/>
            </a:pPr>
            <a:r>
              <a:rPr lang="en-US">
                <a:latin typeface="Trebuchet MS" panose="020B0603020202020204"/>
                <a:ea typeface="Trebuchet MS" panose="020B0603020202020204"/>
                <a:cs typeface="Trebuchet MS" panose="020B0603020202020204"/>
                <a:sym typeface="Trebuchet MS" panose="020B0603020202020204"/>
              </a:rPr>
              <a:t>Matplotlib or Seaborn can be employed for plotting.</a:t>
            </a:r>
            <a:endParaRPr>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255" name="Shape 255"/>
        <p:cNvGrpSpPr/>
        <p:nvPr/>
      </p:nvGrpSpPr>
      <p:grpSpPr>
        <a:xfrm>
          <a:off x="0" y="0"/>
          <a:ext cx="0" cy="0"/>
          <a:chOff x="0" y="0"/>
          <a:chExt cx="0" cy="0"/>
        </a:xfrm>
      </p:grpSpPr>
      <p:sp>
        <p:nvSpPr>
          <p:cNvPr id="256" name="Google Shape;256;g29f3931f241_1_98"/>
          <p:cNvSpPr txBox="1"/>
          <p:nvPr/>
        </p:nvSpPr>
        <p:spPr>
          <a:xfrm>
            <a:off x="1371600" y="1371600"/>
            <a:ext cx="6686700" cy="31590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257" name="Google Shape;257;g29f3931f241_1_98"/>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Modules Implementation</a:t>
            </a:r>
            <a:endParaRPr>
              <a:solidFill>
                <a:srgbClr val="FF0000"/>
              </a:solidFill>
              <a:latin typeface="Lexend"/>
              <a:ea typeface="Lexend"/>
              <a:cs typeface="Lexend"/>
              <a:sym typeface="Lexend"/>
            </a:endParaRPr>
          </a:p>
        </p:txBody>
      </p:sp>
      <p:sp>
        <p:nvSpPr>
          <p:cNvPr id="258" name="Google Shape;258;g29f3931f241_1_98"/>
          <p:cNvSpPr txBox="1"/>
          <p:nvPr/>
        </p:nvSpPr>
        <p:spPr>
          <a:xfrm>
            <a:off x="507550" y="834250"/>
            <a:ext cx="7886700" cy="4402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b="1">
                <a:latin typeface="Trebuchet MS" panose="020B0603020202020204"/>
                <a:ea typeface="Trebuchet MS" panose="020B0603020202020204"/>
                <a:cs typeface="Trebuchet MS" panose="020B0603020202020204"/>
                <a:sym typeface="Trebuchet MS" panose="020B0603020202020204"/>
              </a:rPr>
              <a:t>Split into Train and Test</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b="1">
                <a:latin typeface="Trebuchet MS" panose="020B0603020202020204"/>
                <a:ea typeface="Trebuchet MS" panose="020B0603020202020204"/>
                <a:cs typeface="Trebuchet MS" panose="020B0603020202020204"/>
                <a:sym typeface="Trebuchet MS" panose="020B0603020202020204"/>
              </a:rPr>
              <a:t>Train-Test Split:</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Split the dataset into training and testing sets.</a:t>
            </a:r>
            <a:endParaRPr sz="13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Ensure a representative distribution in both sets for accurate evaluation.</a:t>
            </a:r>
            <a:endParaRPr sz="13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sz="1800" b="1">
                <a:latin typeface="Trebuchet MS" panose="020B0603020202020204"/>
                <a:ea typeface="Trebuchet MS" panose="020B0603020202020204"/>
                <a:cs typeface="Trebuchet MS" panose="020B0603020202020204"/>
                <a:sym typeface="Trebuchet MS" panose="020B0603020202020204"/>
              </a:rPr>
              <a:t>DCRNN Layers</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b="1">
                <a:latin typeface="Trebuchet MS" panose="020B0603020202020204"/>
                <a:ea typeface="Trebuchet MS" panose="020B0603020202020204"/>
                <a:cs typeface="Trebuchet MS" panose="020B0603020202020204"/>
                <a:sym typeface="Trebuchet MS" panose="020B0603020202020204"/>
              </a:rPr>
              <a:t>Architecture Overview:</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Describe the layers in the DCRNN model.</a:t>
            </a:r>
            <a:endParaRPr sz="13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Include diffusion convolutional layers and recurrent neural networks.</a:t>
            </a:r>
            <a:endParaRPr sz="13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sz="1800" b="1">
                <a:latin typeface="Trebuchet MS" panose="020B0603020202020204"/>
                <a:ea typeface="Trebuchet MS" panose="020B0603020202020204"/>
                <a:cs typeface="Trebuchet MS" panose="020B0603020202020204"/>
                <a:sym typeface="Trebuchet MS" panose="020B0603020202020204"/>
              </a:rPr>
              <a:t>STGCN Layers</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b="1">
                <a:latin typeface="Trebuchet MS" panose="020B0603020202020204"/>
                <a:ea typeface="Trebuchet MS" panose="020B0603020202020204"/>
                <a:cs typeface="Trebuchet MS" panose="020B0603020202020204"/>
                <a:sym typeface="Trebuchet MS" panose="020B0603020202020204"/>
              </a:rPr>
              <a:t>Architecture Overview:</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Describe the layers in the STGCN model.</a:t>
            </a:r>
            <a:endParaRPr sz="13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Highlight the use of graph convolutional layers and temporal convolutional layers.</a:t>
            </a:r>
            <a:endParaRPr sz="13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endParaRPr sz="1300" b="1">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263" name="Shape 263"/>
        <p:cNvGrpSpPr/>
        <p:nvPr/>
      </p:nvGrpSpPr>
      <p:grpSpPr>
        <a:xfrm>
          <a:off x="0" y="0"/>
          <a:ext cx="0" cy="0"/>
          <a:chOff x="0" y="0"/>
          <a:chExt cx="0" cy="0"/>
        </a:xfrm>
      </p:grpSpPr>
      <p:sp>
        <p:nvSpPr>
          <p:cNvPr id="264" name="Google Shape;264;g29f3931f241_1_106"/>
          <p:cNvSpPr txBox="1"/>
          <p:nvPr/>
        </p:nvSpPr>
        <p:spPr>
          <a:xfrm>
            <a:off x="1371600" y="1371600"/>
            <a:ext cx="6686700" cy="31590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265" name="Google Shape;265;g29f3931f241_1_106"/>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Modules Implementation</a:t>
            </a:r>
            <a:endParaRPr>
              <a:solidFill>
                <a:srgbClr val="FF0000"/>
              </a:solidFill>
              <a:latin typeface="Lexend"/>
              <a:ea typeface="Lexend"/>
              <a:cs typeface="Lexend"/>
              <a:sym typeface="Lexend"/>
            </a:endParaRPr>
          </a:p>
        </p:txBody>
      </p:sp>
      <p:sp>
        <p:nvSpPr>
          <p:cNvPr id="266" name="Google Shape;266;g29f3931f241_1_106"/>
          <p:cNvSpPr txBox="1"/>
          <p:nvPr/>
        </p:nvSpPr>
        <p:spPr>
          <a:xfrm>
            <a:off x="361700" y="698125"/>
            <a:ext cx="7886700" cy="461327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panose="020B0604020202020204"/>
              <a:buNone/>
            </a:pPr>
            <a:r>
              <a:rPr lang="en-US" sz="1200" b="1">
                <a:latin typeface="Trebuchet MS" panose="020B0603020202020204"/>
                <a:ea typeface="Trebuchet MS" panose="020B0603020202020204"/>
                <a:cs typeface="Trebuchet MS" panose="020B0603020202020204"/>
                <a:sym typeface="Trebuchet MS" panose="020B0603020202020204"/>
              </a:rPr>
              <a:t>Create Model</a:t>
            </a:r>
            <a:endParaRPr sz="12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sz="1200" b="1">
                <a:latin typeface="Trebuchet MS" panose="020B0603020202020204"/>
                <a:ea typeface="Trebuchet MS" panose="020B0603020202020204"/>
                <a:cs typeface="Trebuchet MS" panose="020B0603020202020204"/>
                <a:sym typeface="Trebuchet MS" panose="020B0603020202020204"/>
              </a:rPr>
              <a:t>Model Initialization:</a:t>
            </a:r>
            <a:endParaRPr sz="1200"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Instantiate the DCRNN and STGCN models.</a:t>
            </a:r>
            <a:endParaRPr sz="12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Define model parameters and architecture.</a:t>
            </a:r>
            <a:endParaRPr sz="12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sz="1200" b="1">
                <a:latin typeface="Trebuchet MS" panose="020B0603020202020204"/>
                <a:ea typeface="Trebuchet MS" panose="020B0603020202020204"/>
                <a:cs typeface="Trebuchet MS" panose="020B0603020202020204"/>
                <a:sym typeface="Trebuchet MS" panose="020B0603020202020204"/>
              </a:rPr>
              <a:t>Loss Function, Optimizer, and Train Loop</a:t>
            </a:r>
            <a:endParaRPr sz="12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sz="1200" b="1">
                <a:latin typeface="Trebuchet MS" panose="020B0603020202020204"/>
                <a:ea typeface="Trebuchet MS" panose="020B0603020202020204"/>
                <a:cs typeface="Trebuchet MS" panose="020B0603020202020204"/>
                <a:sym typeface="Trebuchet MS" panose="020B0603020202020204"/>
              </a:rPr>
              <a:t>Loss Function:</a:t>
            </a:r>
            <a:endParaRPr sz="1200"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Specify the loss function used for model training.</a:t>
            </a:r>
            <a:endParaRPr sz="12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Example: Mean Squared Error for regression tasks.</a:t>
            </a:r>
            <a:endParaRPr sz="12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sz="1200" b="1">
                <a:latin typeface="Trebuchet MS" panose="020B0603020202020204"/>
                <a:ea typeface="Trebuchet MS" panose="020B0603020202020204"/>
                <a:cs typeface="Trebuchet MS" panose="020B0603020202020204"/>
                <a:sym typeface="Trebuchet MS" panose="020B0603020202020204"/>
              </a:rPr>
              <a:t>Optimizer:</a:t>
            </a:r>
            <a:endParaRPr sz="1200"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Choose an optimizer for gradient descent.</a:t>
            </a:r>
            <a:endParaRPr sz="12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Examples: Adam, SGD.</a:t>
            </a:r>
            <a:endParaRPr sz="12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r>
              <a:rPr lang="en-US" sz="1200" b="1">
                <a:latin typeface="Trebuchet MS" panose="020B0603020202020204"/>
                <a:ea typeface="Trebuchet MS" panose="020B0603020202020204"/>
                <a:cs typeface="Trebuchet MS" panose="020B0603020202020204"/>
                <a:sym typeface="Trebuchet MS" panose="020B0603020202020204"/>
              </a:rPr>
              <a:t>Train Loop:</a:t>
            </a:r>
            <a:endParaRPr sz="1200"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Outline the training loop structure.</a:t>
            </a:r>
            <a:endParaRPr sz="12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200">
                <a:latin typeface="Trebuchet MS" panose="020B0603020202020204"/>
                <a:ea typeface="Trebuchet MS" panose="020B0603020202020204"/>
                <a:cs typeface="Trebuchet MS" panose="020B0603020202020204"/>
                <a:sym typeface="Trebuchet MS" panose="020B0603020202020204"/>
              </a:rPr>
              <a:t>Iteratively update model parameters to minimize the loss.</a:t>
            </a:r>
            <a:endParaRPr sz="1200">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50000"/>
              </a:lnSpc>
              <a:spcBef>
                <a:spcPts val="0"/>
              </a:spcBef>
              <a:spcAft>
                <a:spcPts val="0"/>
              </a:spcAft>
              <a:buNone/>
            </a:pPr>
            <a:endParaRPr sz="12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endParaRPr sz="1200" b="1">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271" name="Shape 271"/>
        <p:cNvGrpSpPr/>
        <p:nvPr/>
      </p:nvGrpSpPr>
      <p:grpSpPr>
        <a:xfrm>
          <a:off x="0" y="0"/>
          <a:ext cx="0" cy="0"/>
          <a:chOff x="0" y="0"/>
          <a:chExt cx="0" cy="0"/>
        </a:xfrm>
      </p:grpSpPr>
      <p:sp>
        <p:nvSpPr>
          <p:cNvPr id="272" name="Google Shape;272;g29f3931f241_1_114"/>
          <p:cNvSpPr txBox="1"/>
          <p:nvPr/>
        </p:nvSpPr>
        <p:spPr>
          <a:xfrm>
            <a:off x="1371600" y="1371600"/>
            <a:ext cx="6686700" cy="31590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273" name="Google Shape;273;g29f3931f241_1_114"/>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Modules Implementation</a:t>
            </a:r>
            <a:endParaRPr>
              <a:solidFill>
                <a:srgbClr val="FF0000"/>
              </a:solidFill>
              <a:latin typeface="Lexend"/>
              <a:ea typeface="Lexend"/>
              <a:cs typeface="Lexend"/>
              <a:sym typeface="Lexend"/>
            </a:endParaRPr>
          </a:p>
        </p:txBody>
      </p:sp>
      <p:sp>
        <p:nvSpPr>
          <p:cNvPr id="274" name="Google Shape;274;g29f3931f241_1_114"/>
          <p:cNvSpPr txBox="1"/>
          <p:nvPr/>
        </p:nvSpPr>
        <p:spPr>
          <a:xfrm>
            <a:off x="507550" y="834250"/>
            <a:ext cx="7886700" cy="4063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panose="020B0604020202020204"/>
              <a:buNone/>
            </a:pPr>
            <a:r>
              <a:rPr lang="en-US" sz="1800" b="1">
                <a:latin typeface="Trebuchet MS" panose="020B0603020202020204"/>
                <a:ea typeface="Trebuchet MS" panose="020B0603020202020204"/>
                <a:cs typeface="Trebuchet MS" panose="020B0603020202020204"/>
                <a:sym typeface="Trebuchet MS" panose="020B0603020202020204"/>
              </a:rPr>
              <a:t>Train and Test</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b="1">
                <a:latin typeface="Trebuchet MS" panose="020B0603020202020204"/>
                <a:ea typeface="Trebuchet MS" panose="020B0603020202020204"/>
                <a:cs typeface="Trebuchet MS" panose="020B0603020202020204"/>
                <a:sym typeface="Trebuchet MS" panose="020B0603020202020204"/>
              </a:rPr>
              <a:t>Training Process:</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Train the models on the training set.</a:t>
            </a:r>
            <a:endParaRPr sz="13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Monitor convergence and adjust hyperparameters if necessary.</a:t>
            </a:r>
            <a:endParaRPr sz="13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b="1">
                <a:latin typeface="Trebuchet MS" panose="020B0603020202020204"/>
                <a:ea typeface="Trebuchet MS" panose="020B0603020202020204"/>
                <a:cs typeface="Trebuchet MS" panose="020B0603020202020204"/>
                <a:sym typeface="Trebuchet MS" panose="020B0603020202020204"/>
              </a:rPr>
              <a:t>Testing Process:</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Evaluate the models on the test set.</a:t>
            </a:r>
            <a:endParaRPr sz="13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Collect performance metrics such as accuracy and RMSE.</a:t>
            </a:r>
            <a:endParaRPr sz="13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b="1">
                <a:latin typeface="Trebuchet MS" panose="020B0603020202020204"/>
                <a:ea typeface="Trebuchet MS" panose="020B0603020202020204"/>
                <a:cs typeface="Trebuchet MS" panose="020B0603020202020204"/>
                <a:sym typeface="Trebuchet MS" panose="020B0603020202020204"/>
              </a:rPr>
              <a:t>Plot Metrics and Predicted Data</a:t>
            </a: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Clr>
                <a:schemeClr val="dk1"/>
              </a:buClr>
              <a:buSzPts val="1100"/>
              <a:buFont typeface="Arial" panose="020B0604020202020204"/>
              <a:buNone/>
            </a:pPr>
            <a:r>
              <a:rPr lang="en-US" b="1">
                <a:latin typeface="Trebuchet MS" panose="020B0603020202020204"/>
                <a:ea typeface="Trebuchet MS" panose="020B0603020202020204"/>
                <a:cs typeface="Trebuchet MS" panose="020B0603020202020204"/>
                <a:sym typeface="Trebuchet MS" panose="020B0603020202020204"/>
              </a:rPr>
              <a:t>Metrics Visualization:</a:t>
            </a:r>
            <a:endParaRPr b="1">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Plot training and testing metrics over epochs.</a:t>
            </a:r>
            <a:endParaRPr sz="1300">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50000"/>
              </a:lnSpc>
              <a:spcBef>
                <a:spcPts val="0"/>
              </a:spcBef>
              <a:spcAft>
                <a:spcPts val="0"/>
              </a:spcAft>
              <a:buSzPts val="1300"/>
              <a:buFont typeface="Trebuchet MS" panose="020B0603020202020204"/>
              <a:buChar char="●"/>
            </a:pPr>
            <a:r>
              <a:rPr lang="en-US" sz="1300">
                <a:latin typeface="Trebuchet MS" panose="020B0603020202020204"/>
                <a:ea typeface="Trebuchet MS" panose="020B0603020202020204"/>
                <a:cs typeface="Trebuchet MS" panose="020B0603020202020204"/>
                <a:sym typeface="Trebuchet MS" panose="020B0603020202020204"/>
              </a:rPr>
              <a:t>Visualize predicted traffic data against actual data.</a:t>
            </a:r>
            <a:endParaRPr sz="13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0"/>
              </a:spcAft>
              <a:buNone/>
            </a:pPr>
            <a:endParaRPr sz="1800" b="1">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3"/>
          <p:cNvSpPr txBox="1"/>
          <p:nvPr>
            <p:ph type="title"/>
          </p:nvPr>
        </p:nvSpPr>
        <p:spPr>
          <a:xfrm>
            <a:off x="351975" y="0"/>
            <a:ext cx="8000700" cy="8400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Abstract</a:t>
            </a:r>
            <a:endParaRPr b="1">
              <a:solidFill>
                <a:srgbClr val="FF0000"/>
              </a:solidFill>
              <a:latin typeface="Lexend"/>
              <a:ea typeface="Lexend"/>
              <a:cs typeface="Lexend"/>
              <a:sym typeface="Lexend"/>
            </a:endParaRPr>
          </a:p>
        </p:txBody>
      </p:sp>
      <p:sp>
        <p:nvSpPr>
          <p:cNvPr id="94" name="Google Shape;94;p3"/>
          <p:cNvSpPr txBox="1"/>
          <p:nvPr/>
        </p:nvSpPr>
        <p:spPr>
          <a:xfrm>
            <a:off x="303450" y="937300"/>
            <a:ext cx="82119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rebuchet MS" panose="020B0603020202020204"/>
              <a:buChar char="●"/>
            </a:pPr>
            <a:r>
              <a:rPr lang="en-US" sz="1800">
                <a:latin typeface="Trebuchet MS" panose="020B0603020202020204"/>
                <a:ea typeface="Trebuchet MS" panose="020B0603020202020204"/>
                <a:cs typeface="Trebuchet MS" panose="020B0603020202020204"/>
                <a:sym typeface="Trebuchet MS" panose="020B0603020202020204"/>
              </a:rPr>
              <a:t>Traffic congestion generates economic, social and environmental issues in many cities around the world. </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spcBef>
                <a:spcPts val="0"/>
              </a:spcBef>
              <a:spcAft>
                <a:spcPts val="0"/>
              </a:spcAft>
              <a:buSzPts val="1800"/>
              <a:buFont typeface="Trebuchet MS" panose="020B0603020202020204"/>
              <a:buChar char="●"/>
            </a:pPr>
            <a:r>
              <a:rPr lang="en-US" sz="1800">
                <a:latin typeface="Trebuchet MS" panose="020B0603020202020204"/>
                <a:ea typeface="Trebuchet MS" panose="020B0603020202020204"/>
                <a:cs typeface="Trebuchet MS" panose="020B0603020202020204"/>
                <a:sym typeface="Trebuchet MS" panose="020B0603020202020204"/>
              </a:rPr>
              <a:t>Therefore the main objective of traffic/civil engineers is to handle traffic in a such a way that enables a higher quality of service on the roads to maximize the mobility and minimize the congestion. </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spcBef>
                <a:spcPts val="0"/>
              </a:spcBef>
              <a:spcAft>
                <a:spcPts val="0"/>
              </a:spcAft>
              <a:buSzPts val="1800"/>
              <a:buFont typeface="Trebuchet MS" panose="020B0603020202020204"/>
              <a:buChar char="●"/>
            </a:pPr>
            <a:r>
              <a:rPr lang="en-US" sz="1800">
                <a:latin typeface="Trebuchet MS" panose="020B0603020202020204"/>
                <a:ea typeface="Trebuchet MS" panose="020B0603020202020204"/>
                <a:cs typeface="Trebuchet MS" panose="020B0603020202020204"/>
                <a:sym typeface="Trebuchet MS" panose="020B0603020202020204"/>
              </a:rPr>
              <a:t>It has the potential to help road users make better travel decisions, alleviate traffic congestion, reduce carbon emissions, and improve traffic operation efficiency.</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g29f3931f241_1_25"/>
          <p:cNvSpPr txBox="1"/>
          <p:nvPr/>
        </p:nvSpPr>
        <p:spPr>
          <a:xfrm>
            <a:off x="1371600" y="1428750"/>
            <a:ext cx="6743700" cy="31434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17" name="Google Shape;117;g29f3931f241_1_25"/>
          <p:cNvSpPr txBox="1"/>
          <p:nvPr>
            <p:ph type="title"/>
          </p:nvPr>
        </p:nvSpPr>
        <p:spPr>
          <a:xfrm>
            <a:off x="-75850" y="-73900"/>
            <a:ext cx="8591100" cy="865200"/>
          </a:xfrm>
          <a:prstGeom prst="rect">
            <a:avLst/>
          </a:prstGeom>
          <a:noFill/>
          <a:ln>
            <a:noFill/>
          </a:ln>
        </p:spPr>
        <p:txBody>
          <a:bodyPr spcFirstLastPara="1" wrap="square" lIns="68575" tIns="34275" rIns="68575" bIns="34275" anchor="ctr" anchorCtr="0">
            <a:normAutofit/>
          </a:bodyPr>
          <a:lstStyle/>
          <a:p>
            <a:pPr marL="0" lvl="0" indent="45720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Design Approach</a:t>
            </a:r>
            <a:endParaRPr sz="3000">
              <a:solidFill>
                <a:srgbClr val="FF0000"/>
              </a:solidFill>
              <a:latin typeface="Lexend"/>
              <a:ea typeface="Lexend"/>
              <a:cs typeface="Lexend"/>
              <a:sym typeface="Lexend"/>
            </a:endParaRPr>
          </a:p>
        </p:txBody>
      </p:sp>
      <p:sp>
        <p:nvSpPr>
          <p:cNvPr id="118" name="Google Shape;118;g29f3931f241_1_25"/>
          <p:cNvSpPr txBox="1"/>
          <p:nvPr>
            <p:ph type="body" idx="1"/>
          </p:nvPr>
        </p:nvSpPr>
        <p:spPr>
          <a:xfrm>
            <a:off x="521675" y="791400"/>
            <a:ext cx="6572400" cy="3661200"/>
          </a:xfrm>
          <a:prstGeom prst="rect">
            <a:avLst/>
          </a:prstGeom>
          <a:noFill/>
          <a:ln>
            <a:noFill/>
          </a:ln>
        </p:spPr>
        <p:txBody>
          <a:bodyPr spcFirstLastPara="1" wrap="square" lIns="68575" tIns="34275" rIns="68575" bIns="34275" anchor="t" anchorCtr="0">
            <a:noAutofit/>
          </a:bodyPr>
          <a:lstStyle/>
          <a:p>
            <a:pPr marL="457200" lvl="0" indent="0" algn="l" rtl="0">
              <a:lnSpc>
                <a:spcPct val="150000"/>
              </a:lnSpc>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800"/>
              </a:spcBef>
              <a:spcAft>
                <a:spcPts val="0"/>
              </a:spcAft>
              <a:buNone/>
            </a:pP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p:txBody>
      </p:sp>
      <p:pic>
        <p:nvPicPr>
          <p:cNvPr id="119" name="Google Shape;119;g29f3931f241_1_25"/>
          <p:cNvPicPr preferRelativeResize="0"/>
          <p:nvPr/>
        </p:nvPicPr>
        <p:blipFill>
          <a:blip r:embed="rId1"/>
          <a:stretch>
            <a:fillRect/>
          </a:stretch>
        </p:blipFill>
        <p:spPr>
          <a:xfrm>
            <a:off x="447040" y="755650"/>
            <a:ext cx="7668260" cy="42106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g29f3931f241_1_6"/>
          <p:cNvSpPr txBox="1"/>
          <p:nvPr/>
        </p:nvSpPr>
        <p:spPr>
          <a:xfrm>
            <a:off x="1371600" y="1428750"/>
            <a:ext cx="6743700" cy="31434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01" name="Google Shape;101;g29f3931f241_1_6"/>
          <p:cNvSpPr txBox="1"/>
          <p:nvPr>
            <p:ph type="title"/>
          </p:nvPr>
        </p:nvSpPr>
        <p:spPr>
          <a:xfrm>
            <a:off x="264475" y="0"/>
            <a:ext cx="8250900" cy="791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Summary of Requirements</a:t>
            </a:r>
            <a:endParaRPr sz="3000">
              <a:solidFill>
                <a:srgbClr val="FF0000"/>
              </a:solidFill>
              <a:latin typeface="Lexend"/>
              <a:ea typeface="Lexend"/>
              <a:cs typeface="Lexend"/>
              <a:sym typeface="Lexend"/>
            </a:endParaRPr>
          </a:p>
        </p:txBody>
      </p:sp>
      <p:sp>
        <p:nvSpPr>
          <p:cNvPr id="102" name="Google Shape;102;g29f3931f241_1_6"/>
          <p:cNvSpPr txBox="1"/>
          <p:nvPr>
            <p:ph type="body" idx="1"/>
          </p:nvPr>
        </p:nvSpPr>
        <p:spPr>
          <a:xfrm>
            <a:off x="521675" y="791400"/>
            <a:ext cx="6572400" cy="3661200"/>
          </a:xfrm>
          <a:prstGeom prst="rect">
            <a:avLst/>
          </a:prstGeom>
          <a:noFill/>
          <a:ln>
            <a:noFill/>
          </a:ln>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panose="020B0604020202020204"/>
              <a:buNone/>
            </a:pPr>
            <a:r>
              <a:rPr lang="en-US" sz="1800">
                <a:latin typeface="Trebuchet MS" panose="020B0603020202020204"/>
                <a:ea typeface="Trebuchet MS" panose="020B0603020202020204"/>
                <a:cs typeface="Trebuchet MS" panose="020B0603020202020204"/>
                <a:sym typeface="Trebuchet MS" panose="020B0603020202020204"/>
              </a:rPr>
              <a:t>M</a:t>
            </a:r>
            <a:r>
              <a:rPr lang="en-US" sz="1800">
                <a:latin typeface="Trebuchet MS" panose="020B0603020202020204"/>
                <a:ea typeface="Trebuchet MS" panose="020B0603020202020204"/>
                <a:cs typeface="Trebuchet MS" panose="020B0603020202020204"/>
                <a:sym typeface="Trebuchet MS" panose="020B0603020202020204"/>
              </a:rPr>
              <a:t>ajor requirements for our project:</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Clr>
                <a:schemeClr val="dk1"/>
              </a:buClr>
              <a:buSzPts val="1100"/>
              <a:buFont typeface="Arial" panose="020B0604020202020204"/>
              <a:buNone/>
            </a:pP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80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Data Handling: </a:t>
            </a:r>
            <a:r>
              <a:rPr lang="en-US" sz="1800">
                <a:latin typeface="Trebuchet MS" panose="020B0603020202020204"/>
                <a:ea typeface="Trebuchet MS" panose="020B0603020202020204"/>
                <a:cs typeface="Trebuchet MS" panose="020B0603020202020204"/>
                <a:sym typeface="Trebuchet MS" panose="020B0603020202020204"/>
              </a:rPr>
              <a:t>Acquire and preprocess METR-LA and PEMS-D8 dataset for relevant traffic features.</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Model Selection: </a:t>
            </a:r>
            <a:r>
              <a:rPr lang="en-US" sz="1800">
                <a:latin typeface="Trebuchet MS" panose="020B0603020202020204"/>
                <a:ea typeface="Trebuchet MS" panose="020B0603020202020204"/>
                <a:cs typeface="Trebuchet MS" panose="020B0603020202020204"/>
                <a:sym typeface="Trebuchet MS" panose="020B0603020202020204"/>
              </a:rPr>
              <a:t>Choose and implement ML models specifically Neural networks and for spatio-temporal traffic forecasting.</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Training and Testing:</a:t>
            </a:r>
            <a:r>
              <a:rPr lang="en-US" sz="1800">
                <a:latin typeface="Trebuchet MS" panose="020B0603020202020204"/>
                <a:ea typeface="Trebuchet MS" panose="020B0603020202020204"/>
                <a:cs typeface="Trebuchet MS" panose="020B0603020202020204"/>
                <a:sym typeface="Trebuchet MS" panose="020B0603020202020204"/>
              </a:rPr>
              <a:t> Define training strategy</a:t>
            </a:r>
            <a:r>
              <a:rPr lang="en-US" sz="1800">
                <a:latin typeface="Trebuchet MS" panose="020B0603020202020204"/>
                <a:ea typeface="Trebuchet MS" panose="020B0603020202020204"/>
                <a:cs typeface="Trebuchet MS" panose="020B0603020202020204"/>
                <a:sym typeface="Trebuchet MS" panose="020B0603020202020204"/>
              </a:rPr>
              <a:t> (No. of epochs, timesteps)</a:t>
            </a:r>
            <a:r>
              <a:rPr lang="en-US" sz="1800">
                <a:latin typeface="Trebuchet MS" panose="020B0603020202020204"/>
                <a:ea typeface="Trebuchet MS" panose="020B0603020202020204"/>
                <a:cs typeface="Trebuchet MS" panose="020B0603020202020204"/>
                <a:sym typeface="Trebuchet MS" panose="020B0603020202020204"/>
              </a:rPr>
              <a:t> and evaluate models using </a:t>
            </a:r>
            <a:r>
              <a:rPr lang="en-US" sz="1800">
                <a:latin typeface="Trebuchet MS" panose="020B0603020202020204"/>
                <a:ea typeface="Trebuchet MS" panose="020B0603020202020204"/>
                <a:cs typeface="Trebuchet MS" panose="020B0603020202020204"/>
                <a:sym typeface="Trebuchet MS" panose="020B0603020202020204"/>
              </a:rPr>
              <a:t>Error</a:t>
            </a:r>
            <a:r>
              <a:rPr lang="en-US" sz="1800">
                <a:latin typeface="Trebuchet MS" panose="020B0603020202020204"/>
                <a:ea typeface="Trebuchet MS" panose="020B0603020202020204"/>
                <a:cs typeface="Trebuchet MS" panose="020B0603020202020204"/>
                <a:sym typeface="Trebuchet MS" panose="020B0603020202020204"/>
              </a:rPr>
              <a:t> metrics.</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Clr>
                <a:schemeClr val="dk1"/>
              </a:buClr>
              <a:buSzPts val="1100"/>
              <a:buFont typeface="Arial" panose="020B0604020202020204"/>
              <a:buNone/>
            </a:pPr>
            <a:endParaRPr sz="18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g29f3931f241_1_16"/>
          <p:cNvSpPr txBox="1"/>
          <p:nvPr/>
        </p:nvSpPr>
        <p:spPr>
          <a:xfrm>
            <a:off x="1371600" y="1428750"/>
            <a:ext cx="6743700" cy="31434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09" name="Google Shape;109;g29f3931f241_1_16"/>
          <p:cNvSpPr txBox="1"/>
          <p:nvPr>
            <p:ph type="title"/>
          </p:nvPr>
        </p:nvSpPr>
        <p:spPr>
          <a:xfrm>
            <a:off x="264475" y="0"/>
            <a:ext cx="8250900" cy="791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Summary of Requirements</a:t>
            </a:r>
            <a:endParaRPr sz="3000">
              <a:solidFill>
                <a:srgbClr val="FF0000"/>
              </a:solidFill>
              <a:latin typeface="Lexend"/>
              <a:ea typeface="Lexend"/>
              <a:cs typeface="Lexend"/>
              <a:sym typeface="Lexend"/>
            </a:endParaRPr>
          </a:p>
        </p:txBody>
      </p:sp>
      <p:sp>
        <p:nvSpPr>
          <p:cNvPr id="110" name="Google Shape;110;g29f3931f241_1_16"/>
          <p:cNvSpPr txBox="1"/>
          <p:nvPr>
            <p:ph type="body" idx="1"/>
          </p:nvPr>
        </p:nvSpPr>
        <p:spPr>
          <a:xfrm>
            <a:off x="521675" y="791400"/>
            <a:ext cx="6572400" cy="3661200"/>
          </a:xfrm>
          <a:prstGeom prst="rect">
            <a:avLst/>
          </a:prstGeom>
          <a:noFill/>
          <a:ln>
            <a:noFill/>
          </a:ln>
        </p:spPr>
        <p:txBody>
          <a:bodyPr spcFirstLastPara="1" wrap="square" lIns="68575" tIns="34275" rIns="68575" bIns="34275" anchor="t" anchorCtr="0">
            <a:noAutofit/>
          </a:bodyPr>
          <a:lstStyle/>
          <a:p>
            <a:pPr marL="0" lvl="0" indent="0" algn="l" rtl="0">
              <a:spcBef>
                <a:spcPts val="800"/>
              </a:spcBef>
              <a:spcAft>
                <a:spcPts val="0"/>
              </a:spcAft>
              <a:buNone/>
            </a:pPr>
            <a:r>
              <a:rPr lang="en-US" sz="1800">
                <a:latin typeface="Trebuchet MS" panose="020B0603020202020204"/>
                <a:ea typeface="Trebuchet MS" panose="020B0603020202020204"/>
                <a:cs typeface="Trebuchet MS" panose="020B0603020202020204"/>
                <a:sym typeface="Trebuchet MS" panose="020B0603020202020204"/>
              </a:rPr>
              <a:t>Major requirements for our project:</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80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Documentation: </a:t>
            </a:r>
            <a:r>
              <a:rPr lang="en-US" sz="1800">
                <a:latin typeface="Trebuchet MS" panose="020B0603020202020204"/>
                <a:ea typeface="Trebuchet MS" panose="020B0603020202020204"/>
                <a:cs typeface="Trebuchet MS" panose="020B0603020202020204"/>
                <a:sym typeface="Trebuchet MS" panose="020B0603020202020204"/>
              </a:rPr>
              <a:t>Document codebase, model architecture, and preprocessing steps.</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Validation: </a:t>
            </a:r>
            <a:r>
              <a:rPr lang="en-US" sz="1800">
                <a:latin typeface="Trebuchet MS" panose="020B0603020202020204"/>
                <a:ea typeface="Trebuchet MS" panose="020B0603020202020204"/>
                <a:cs typeface="Trebuchet MS" panose="020B0603020202020204"/>
                <a:sym typeface="Trebuchet MS" panose="020B0603020202020204"/>
              </a:rPr>
              <a:t>Validate models against ground truth data for real-world reliability.</a:t>
            </a: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800"/>
              </a:spcBef>
              <a:spcAft>
                <a:spcPts val="0"/>
              </a:spcAft>
              <a:buNone/>
            </a:pPr>
            <a:endParaRPr sz="1800"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800"/>
              </a:spcBef>
              <a:spcAft>
                <a:spcPts val="0"/>
              </a:spcAft>
              <a:buNone/>
            </a:pPr>
            <a:endParaRPr sz="18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g29f3931f241_1_33"/>
          <p:cNvSpPr txBox="1"/>
          <p:nvPr/>
        </p:nvSpPr>
        <p:spPr>
          <a:xfrm>
            <a:off x="1371600" y="1428750"/>
            <a:ext cx="6743700" cy="31434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26" name="Google Shape;126;g29f3931f241_1_33"/>
          <p:cNvSpPr txBox="1"/>
          <p:nvPr>
            <p:ph type="title"/>
          </p:nvPr>
        </p:nvSpPr>
        <p:spPr>
          <a:xfrm>
            <a:off x="-124450" y="0"/>
            <a:ext cx="8459100" cy="791400"/>
          </a:xfrm>
          <a:prstGeom prst="rect">
            <a:avLst/>
          </a:prstGeom>
          <a:noFill/>
          <a:ln>
            <a:noFill/>
          </a:ln>
        </p:spPr>
        <p:txBody>
          <a:bodyPr spcFirstLastPara="1" wrap="square" lIns="68575" tIns="34275" rIns="68575" bIns="34275" anchor="ctr" anchorCtr="0">
            <a:normAutofit/>
          </a:bodyPr>
          <a:lstStyle/>
          <a:p>
            <a:pPr marL="0" lvl="0" indent="45720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Design Details</a:t>
            </a:r>
            <a:endParaRPr sz="3000">
              <a:solidFill>
                <a:srgbClr val="FF0000"/>
              </a:solidFill>
              <a:latin typeface="Lexend"/>
              <a:ea typeface="Lexend"/>
              <a:cs typeface="Lexend"/>
              <a:sym typeface="Lexend"/>
            </a:endParaRPr>
          </a:p>
        </p:txBody>
      </p:sp>
      <p:sp>
        <p:nvSpPr>
          <p:cNvPr id="127" name="Google Shape;127;g29f3931f241_1_33"/>
          <p:cNvSpPr txBox="1"/>
          <p:nvPr>
            <p:ph type="body" idx="1"/>
          </p:nvPr>
        </p:nvSpPr>
        <p:spPr>
          <a:xfrm>
            <a:off x="420025" y="713675"/>
            <a:ext cx="6922800" cy="42003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800"/>
              </a:spcBef>
              <a:spcAft>
                <a:spcPts val="0"/>
              </a:spcAft>
              <a:buNone/>
            </a:pPr>
            <a:r>
              <a:rPr lang="en-US" b="1">
                <a:latin typeface="Comic Sans MS" panose="030F0702030302020204"/>
                <a:ea typeface="Comic Sans MS" panose="030F0702030302020204"/>
                <a:cs typeface="Comic Sans MS" panose="030F0702030302020204"/>
                <a:sym typeface="Comic Sans MS" panose="030F0702030302020204"/>
              </a:rPr>
              <a:t>Data Flow:</a:t>
            </a:r>
            <a:endParaRPr b="1">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lnSpc>
                <a:spcPct val="150000"/>
              </a:lnSpc>
              <a:spcBef>
                <a:spcPts val="80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Data Acquisition:</a:t>
            </a:r>
            <a:r>
              <a:rPr lang="en-US" sz="1800">
                <a:latin typeface="Trebuchet MS" panose="020B0603020202020204"/>
                <a:ea typeface="Trebuchet MS" panose="020B0603020202020204"/>
                <a:cs typeface="Trebuchet MS" panose="020B0603020202020204"/>
                <a:sym typeface="Trebuchet MS" panose="020B0603020202020204"/>
              </a:rPr>
              <a:t> Retrieve data from data lakes in CSV format.</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Data Preprocessing:</a:t>
            </a:r>
            <a:r>
              <a:rPr lang="en-US" sz="1800">
                <a:latin typeface="Trebuchet MS" panose="020B0603020202020204"/>
                <a:ea typeface="Trebuchet MS" panose="020B0603020202020204"/>
                <a:cs typeface="Trebuchet MS" panose="020B0603020202020204"/>
                <a:sym typeface="Trebuchet MS" panose="020B0603020202020204"/>
              </a:rPr>
              <a:t> Employ appropriate techniques to preprocess the data. Address missing values, outliers, and ensure data readiness.</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Model Training and Testing:</a:t>
            </a:r>
            <a:r>
              <a:rPr lang="en-US" sz="1800">
                <a:latin typeface="Trebuchet MS" panose="020B0603020202020204"/>
                <a:ea typeface="Trebuchet MS" panose="020B0603020202020204"/>
                <a:cs typeface="Trebuchet MS" panose="020B0603020202020204"/>
                <a:sym typeface="Trebuchet MS" panose="020B0603020202020204"/>
              </a:rPr>
              <a:t>Feed preprocessed data into the feed models.</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Evaluation Metrics: </a:t>
            </a:r>
            <a:r>
              <a:rPr lang="en-US" sz="1800">
                <a:latin typeface="Trebuchet MS" panose="020B0603020202020204"/>
                <a:ea typeface="Trebuchet MS" panose="020B0603020202020204"/>
                <a:cs typeface="Trebuchet MS" panose="020B0603020202020204"/>
                <a:sym typeface="Trebuchet MS" panose="020B0603020202020204"/>
              </a:rPr>
              <a:t>Assess model performance using accuracy metrics.</a:t>
            </a:r>
            <a:endParaRPr sz="18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g29f3931f241_1_43"/>
          <p:cNvSpPr txBox="1"/>
          <p:nvPr/>
        </p:nvSpPr>
        <p:spPr>
          <a:xfrm>
            <a:off x="1371600" y="1428750"/>
            <a:ext cx="6743700" cy="31434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34" name="Google Shape;134;g29f3931f241_1_43"/>
          <p:cNvSpPr txBox="1"/>
          <p:nvPr>
            <p:ph type="title"/>
          </p:nvPr>
        </p:nvSpPr>
        <p:spPr>
          <a:xfrm>
            <a:off x="-124450" y="0"/>
            <a:ext cx="8459100" cy="791400"/>
          </a:xfrm>
          <a:prstGeom prst="rect">
            <a:avLst/>
          </a:prstGeom>
          <a:noFill/>
          <a:ln>
            <a:noFill/>
          </a:ln>
        </p:spPr>
        <p:txBody>
          <a:bodyPr spcFirstLastPara="1" wrap="square" lIns="68575" tIns="34275" rIns="68575" bIns="34275" anchor="ctr" anchorCtr="0">
            <a:normAutofit/>
          </a:bodyPr>
          <a:lstStyle/>
          <a:p>
            <a:pPr marL="0" lvl="0" indent="45720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Design Details</a:t>
            </a:r>
            <a:endParaRPr sz="3000">
              <a:solidFill>
                <a:srgbClr val="FF0000"/>
              </a:solidFill>
              <a:latin typeface="Lexend"/>
              <a:ea typeface="Lexend"/>
              <a:cs typeface="Lexend"/>
              <a:sym typeface="Lexend"/>
            </a:endParaRPr>
          </a:p>
        </p:txBody>
      </p:sp>
      <p:sp>
        <p:nvSpPr>
          <p:cNvPr id="135" name="Google Shape;135;g29f3931f241_1_43"/>
          <p:cNvSpPr txBox="1"/>
          <p:nvPr>
            <p:ph type="body" idx="1"/>
          </p:nvPr>
        </p:nvSpPr>
        <p:spPr>
          <a:xfrm>
            <a:off x="284480" y="791210"/>
            <a:ext cx="7632065" cy="4563745"/>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US" sz="1800" b="1">
                <a:latin typeface="Comic Sans MS" panose="030F0702030302020204"/>
                <a:ea typeface="Comic Sans MS" panose="030F0702030302020204"/>
                <a:cs typeface="Comic Sans MS" panose="030F0702030302020204"/>
                <a:sym typeface="Comic Sans MS" panose="030F0702030302020204"/>
              </a:rPr>
              <a:t>Implementation Steps:</a:t>
            </a:r>
            <a:endParaRPr sz="1800" b="1">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lnSpc>
                <a:spcPct val="150000"/>
              </a:lnSpc>
              <a:spcBef>
                <a:spcPts val="80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CSV to Data Lakes:</a:t>
            </a:r>
            <a:r>
              <a:rPr lang="en-US" sz="1800">
                <a:latin typeface="Trebuchet MS" panose="020B0603020202020204"/>
                <a:ea typeface="Trebuchet MS" panose="020B0603020202020204"/>
                <a:cs typeface="Trebuchet MS" panose="020B0603020202020204"/>
                <a:sym typeface="Trebuchet MS" panose="020B0603020202020204"/>
              </a:rPr>
              <a:t> Import data from data lakes into CSV format.</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Data Preprocessing Techniques:</a:t>
            </a:r>
            <a:r>
              <a:rPr lang="en-US" sz="1800">
                <a:latin typeface="Trebuchet MS" panose="020B0603020202020204"/>
                <a:ea typeface="Trebuchet MS" panose="020B0603020202020204"/>
                <a:cs typeface="Trebuchet MS" panose="020B0603020202020204"/>
                <a:sym typeface="Trebuchet MS" panose="020B0603020202020204"/>
              </a:rPr>
              <a:t> Apply preprocessing techniques for data cleaning and formatting.</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Model Integration:</a:t>
            </a:r>
            <a:r>
              <a:rPr lang="en-US" sz="1800">
                <a:latin typeface="Trebuchet MS" panose="020B0603020202020204"/>
                <a:ea typeface="Trebuchet MS" panose="020B0603020202020204"/>
                <a:cs typeface="Trebuchet MS" panose="020B0603020202020204"/>
                <a:sym typeface="Trebuchet MS" panose="020B0603020202020204"/>
              </a:rPr>
              <a:t> Integrate preprocessed data with neural networks models.</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Training and Testing:</a:t>
            </a:r>
            <a:r>
              <a:rPr lang="en-US" sz="1800">
                <a:latin typeface="Trebuchet MS" panose="020B0603020202020204"/>
                <a:ea typeface="Trebuchet MS" panose="020B0603020202020204"/>
                <a:cs typeface="Trebuchet MS" panose="020B0603020202020204"/>
                <a:sym typeface="Trebuchet MS" panose="020B0603020202020204"/>
              </a:rPr>
              <a:t> Train models on the prepared data and conduct testing.</a:t>
            </a:r>
            <a:endParaRPr sz="1800">
              <a:latin typeface="Trebuchet MS" panose="020B0603020202020204"/>
              <a:ea typeface="Trebuchet MS" panose="020B0603020202020204"/>
              <a:cs typeface="Trebuchet MS" panose="020B0603020202020204"/>
              <a:sym typeface="Trebuchet MS" panose="020B0603020202020204"/>
            </a:endParaRPr>
          </a:p>
          <a:p>
            <a:pPr marL="457200" lvl="0" indent="-342900" algn="l" rtl="0">
              <a:lnSpc>
                <a:spcPct val="150000"/>
              </a:lnSpc>
              <a:spcBef>
                <a:spcPts val="0"/>
              </a:spcBef>
              <a:spcAft>
                <a:spcPts val="0"/>
              </a:spcAft>
              <a:buSzPts val="1800"/>
              <a:buFont typeface="Trebuchet MS" panose="020B0603020202020204"/>
              <a:buChar char="•"/>
            </a:pPr>
            <a:r>
              <a:rPr lang="en-US" sz="1800" b="1">
                <a:latin typeface="Trebuchet MS" panose="020B0603020202020204"/>
                <a:ea typeface="Trebuchet MS" panose="020B0603020202020204"/>
                <a:cs typeface="Trebuchet MS" panose="020B0603020202020204"/>
                <a:sym typeface="Trebuchet MS" panose="020B0603020202020204"/>
              </a:rPr>
              <a:t>Accuracy Metrics:</a:t>
            </a:r>
            <a:r>
              <a:rPr lang="en-US" sz="1800">
                <a:latin typeface="Trebuchet MS" panose="020B0603020202020204"/>
                <a:ea typeface="Trebuchet MS" panose="020B0603020202020204"/>
                <a:cs typeface="Trebuchet MS" panose="020B0603020202020204"/>
                <a:sym typeface="Trebuchet MS" panose="020B0603020202020204"/>
              </a:rPr>
              <a:t>Evaluate model accuracy using appropriate metrics.</a:t>
            </a:r>
            <a:endParaRPr sz="18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g29efc7d6c3f_0_29"/>
          <p:cNvSpPr txBox="1"/>
          <p:nvPr>
            <p:ph type="title"/>
          </p:nvPr>
        </p:nvSpPr>
        <p:spPr>
          <a:xfrm>
            <a:off x="628650" y="1"/>
            <a:ext cx="7886700" cy="628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66FF"/>
              </a:buClr>
              <a:buSzPts val="3000"/>
              <a:buFont typeface="Calibri" panose="020F0502020204030204"/>
              <a:buNone/>
            </a:pPr>
            <a:r>
              <a:rPr lang="en-US" sz="3000" b="1">
                <a:solidFill>
                  <a:srgbClr val="FF0000"/>
                </a:solidFill>
                <a:latin typeface="Lexend"/>
                <a:ea typeface="Lexend"/>
                <a:cs typeface="Lexend"/>
                <a:sym typeface="Lexend"/>
              </a:rPr>
              <a:t>Dataset</a:t>
            </a:r>
            <a:endParaRPr>
              <a:solidFill>
                <a:srgbClr val="FF0000"/>
              </a:solidFill>
              <a:latin typeface="Lexend"/>
              <a:ea typeface="Lexend"/>
              <a:cs typeface="Lexend"/>
              <a:sym typeface="Lexend"/>
            </a:endParaRPr>
          </a:p>
        </p:txBody>
      </p:sp>
      <p:sp>
        <p:nvSpPr>
          <p:cNvPr id="142" name="Google Shape;142;g29efc7d6c3f_0_29"/>
          <p:cNvSpPr txBox="1"/>
          <p:nvPr/>
        </p:nvSpPr>
        <p:spPr>
          <a:xfrm>
            <a:off x="628650" y="890275"/>
            <a:ext cx="7660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The datasets consist of an adjacency matrix representing the road network and a </a:t>
            </a: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Time Series</a:t>
            </a: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 of average speeds at regular intervals, traffic flow and occupancy in the network.</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43" name="Google Shape;143;g29efc7d6c3f_0_29"/>
          <p:cNvSpPr txBox="1"/>
          <p:nvPr/>
        </p:nvSpPr>
        <p:spPr>
          <a:xfrm>
            <a:off x="628650" y="1925250"/>
            <a:ext cx="7660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sz="1800" b="1">
                <a:solidFill>
                  <a:schemeClr val="dk1"/>
                </a:solidFill>
                <a:latin typeface="Trebuchet MS" panose="020B0603020202020204"/>
                <a:ea typeface="Trebuchet MS" panose="020B0603020202020204"/>
                <a:cs typeface="Trebuchet MS" panose="020B0603020202020204"/>
                <a:sym typeface="Trebuchet MS" panose="020B0603020202020204"/>
              </a:rPr>
              <a:t>PEMS08: </a:t>
            </a: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It contains traffic data collected from loop detectors on the California highway network. The dataset includes flow data from 170 sensors located on the highway network. The dataset contains 17,856 time steps.</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44" name="Google Shape;144;g29efc7d6c3f_0_29"/>
          <p:cNvSpPr txBox="1"/>
          <p:nvPr/>
        </p:nvSpPr>
        <p:spPr>
          <a:xfrm>
            <a:off x="628650" y="3159925"/>
            <a:ext cx="7712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sz="1800" b="1">
                <a:solidFill>
                  <a:schemeClr val="dk1"/>
                </a:solidFill>
                <a:latin typeface="Trebuchet MS" panose="020B0603020202020204"/>
                <a:ea typeface="Trebuchet MS" panose="020B0603020202020204"/>
                <a:cs typeface="Trebuchet MS" panose="020B0603020202020204"/>
                <a:sym typeface="Trebuchet MS" panose="020B0603020202020204"/>
              </a:rPr>
              <a:t>METR-LA: </a:t>
            </a:r>
            <a:r>
              <a:rPr lang="en-US" sz="1800">
                <a:solidFill>
                  <a:schemeClr val="dk1"/>
                </a:solidFill>
                <a:latin typeface="Trebuchet MS" panose="020B0603020202020204"/>
                <a:ea typeface="Trebuchet MS" panose="020B0603020202020204"/>
                <a:cs typeface="Trebuchet MS" panose="020B0603020202020204"/>
                <a:sym typeface="Trebuchet MS" panose="020B0603020202020204"/>
              </a:rPr>
              <a:t>It contains traffic speed data for 207 sensors in the Los Angeles area over a period of 34272 time steps. The dataset contains speed aspect as the feature for the study purpose.</a:t>
            </a: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8815</Words>
  <Application>WPS Presentation</Application>
  <PresentationFormat/>
  <Paragraphs>412</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SimSun</vt:lpstr>
      <vt:lpstr>Wingdings</vt:lpstr>
      <vt:lpstr>Arial</vt:lpstr>
      <vt:lpstr>Calibri</vt:lpstr>
      <vt:lpstr>Trebuchet MS</vt:lpstr>
      <vt:lpstr>Noto Sans Symbols</vt:lpstr>
      <vt:lpstr>Lexend</vt:lpstr>
      <vt:lpstr>Comic Sans MS</vt:lpstr>
      <vt:lpstr>Microsoft YaHei</vt:lpstr>
      <vt:lpstr>Arial Unicode MS</vt:lpstr>
      <vt:lpstr>Arial Rounded MT Bold</vt:lpstr>
      <vt:lpstr>Helvetica Neue</vt:lpstr>
      <vt:lpstr>Segoe Print</vt:lpstr>
      <vt:lpstr>Custom Design</vt:lpstr>
      <vt:lpstr>PowerPoint 演示文稿</vt:lpstr>
      <vt:lpstr>Outline</vt:lpstr>
      <vt:lpstr>Abstract</vt:lpstr>
      <vt:lpstr>Design Approach</vt:lpstr>
      <vt:lpstr>Summary of Requirements</vt:lpstr>
      <vt:lpstr>Summary of Requirements</vt:lpstr>
      <vt:lpstr>Design Details</vt:lpstr>
      <vt:lpstr>Design Details</vt:lpstr>
      <vt:lpstr>Dataset</vt:lpstr>
      <vt:lpstr>Dataset</vt:lpstr>
      <vt:lpstr>Dataset</vt:lpstr>
      <vt:lpstr>PowerPoint 演示文稿</vt:lpstr>
      <vt:lpstr>Model Description</vt:lpstr>
      <vt:lpstr>Model Architecture</vt:lpstr>
      <vt:lpstr>Modules and Implementation Details</vt:lpstr>
      <vt:lpstr>Training</vt:lpstr>
      <vt:lpstr>Training</vt:lpstr>
      <vt:lpstr>Results</vt:lpstr>
      <vt:lpstr>Results</vt:lpstr>
      <vt:lpstr>Documentation</vt:lpstr>
      <vt:lpstr>Future work</vt:lpstr>
      <vt:lpstr>Future work</vt:lpstr>
      <vt:lpstr>Conclusion</vt:lpstr>
      <vt:lpstr>References</vt:lpstr>
      <vt:lpstr>PowerPoint 演示文稿</vt:lpstr>
      <vt:lpstr>Modules Implementation</vt:lpstr>
      <vt:lpstr>Modules Implementation</vt:lpstr>
      <vt:lpstr>Modules Implementation</vt:lpstr>
      <vt:lpstr>Modules Implementation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Sunitha R</dc:creator>
  <cp:lastModifiedBy>DELL</cp:lastModifiedBy>
  <cp:revision>5</cp:revision>
  <dcterms:created xsi:type="dcterms:W3CDTF">2023-11-29T15:44:00Z</dcterms:created>
  <dcterms:modified xsi:type="dcterms:W3CDTF">2023-12-06T06:45:59Z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ICV">
    <vt:lpwstr>E61D91DDB4B24506BD302080F068B94F_12</vt:lpwstr>
  </property>
  <property fmtid="{D5CDD505-2E9C-101B-9397-08002B2CF9AE}" pid="4" name="KSOProductBuildVer">
    <vt:lpwstr>1033-12.2.0.13306</vt:lpwstr>
  </property>
</Properties>
</file>