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3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XZQ\Desktop\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XZQ\Desktop\2021.11&#31185;&#22823;\LiH_multithread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LiH</a:t>
            </a:r>
            <a:r>
              <a:rPr lang="zh-CN"/>
              <a:t>体系</a:t>
            </a:r>
            <a:r>
              <a:rPr lang="en-US"/>
              <a:t>get_total_energy</a:t>
            </a:r>
            <a:r>
              <a:rPr lang="zh-CN"/>
              <a:t>函数多线程优化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第一次调用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Sheet1!$A$1:$H$1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72</c:v>
                </c:pt>
              </c:numCache>
            </c:numRef>
          </c:cat>
          <c:val>
            <c:numRef>
              <c:f>Sheet1!$A$2:$H$2</c:f>
              <c:numCache>
                <c:formatCode>General</c:formatCode>
                <c:ptCount val="8"/>
                <c:pt idx="0">
                  <c:v>354.76</c:v>
                </c:pt>
                <c:pt idx="1">
                  <c:v>221.11</c:v>
                </c:pt>
                <c:pt idx="2">
                  <c:v>144.19</c:v>
                </c:pt>
                <c:pt idx="3">
                  <c:v>130.79</c:v>
                </c:pt>
                <c:pt idx="4">
                  <c:v>136.30000000000001</c:v>
                </c:pt>
                <c:pt idx="5">
                  <c:v>184.68</c:v>
                </c:pt>
                <c:pt idx="6">
                  <c:v>292.56</c:v>
                </c:pt>
                <c:pt idx="7">
                  <c:v>262.36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DD-4811-87E1-D6800531AD7C}"/>
            </c:ext>
          </c:extLst>
        </c:ser>
        <c:ser>
          <c:idx val="1"/>
          <c:order val="1"/>
          <c:tx>
            <c:v>第二次调用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Sheet1!$A$1:$H$1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72</c:v>
                </c:pt>
              </c:numCache>
            </c:numRef>
          </c:cat>
          <c:val>
            <c:numRef>
              <c:f>Sheet1!$A$3:$H$3</c:f>
              <c:numCache>
                <c:formatCode>General</c:formatCode>
                <c:ptCount val="8"/>
                <c:pt idx="0">
                  <c:v>322.24</c:v>
                </c:pt>
                <c:pt idx="1">
                  <c:v>185.54</c:v>
                </c:pt>
                <c:pt idx="2">
                  <c:v>109.74</c:v>
                </c:pt>
                <c:pt idx="3">
                  <c:v>93.02</c:v>
                </c:pt>
                <c:pt idx="4">
                  <c:v>98.98</c:v>
                </c:pt>
                <c:pt idx="5">
                  <c:v>130.01</c:v>
                </c:pt>
                <c:pt idx="6">
                  <c:v>250.67</c:v>
                </c:pt>
                <c:pt idx="7">
                  <c:v>162.96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DD-4811-87E1-D6800531AD7C}"/>
            </c:ext>
          </c:extLst>
        </c:ser>
        <c:ser>
          <c:idx val="2"/>
          <c:order val="2"/>
          <c:tx>
            <c:v>第三次调用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Sheet1!$A$1:$H$1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72</c:v>
                </c:pt>
              </c:numCache>
            </c:numRef>
          </c:cat>
          <c:val>
            <c:numRef>
              <c:f>Sheet1!$A$4:$H$4</c:f>
              <c:numCache>
                <c:formatCode>General</c:formatCode>
                <c:ptCount val="8"/>
                <c:pt idx="0">
                  <c:v>321.18</c:v>
                </c:pt>
                <c:pt idx="1">
                  <c:v>185.2</c:v>
                </c:pt>
                <c:pt idx="2">
                  <c:v>108.82</c:v>
                </c:pt>
                <c:pt idx="3">
                  <c:v>91.65</c:v>
                </c:pt>
                <c:pt idx="4">
                  <c:v>101.12</c:v>
                </c:pt>
                <c:pt idx="5">
                  <c:v>121.97</c:v>
                </c:pt>
                <c:pt idx="6">
                  <c:v>222.24</c:v>
                </c:pt>
                <c:pt idx="7">
                  <c:v>230.27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DD-4811-87E1-D6800531AD7C}"/>
            </c:ext>
          </c:extLst>
        </c:ser>
        <c:ser>
          <c:idx val="3"/>
          <c:order val="3"/>
          <c:tx>
            <c:v>第四次调用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Sheet1!$A$1:$H$1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72</c:v>
                </c:pt>
              </c:numCache>
            </c:numRef>
          </c:cat>
          <c:val>
            <c:numRef>
              <c:f>Sheet1!$A$5:$H$5</c:f>
              <c:numCache>
                <c:formatCode>General</c:formatCode>
                <c:ptCount val="8"/>
                <c:pt idx="0">
                  <c:v>320.87</c:v>
                </c:pt>
                <c:pt idx="1">
                  <c:v>189.76</c:v>
                </c:pt>
                <c:pt idx="2">
                  <c:v>112.46</c:v>
                </c:pt>
                <c:pt idx="3">
                  <c:v>92.94</c:v>
                </c:pt>
                <c:pt idx="4">
                  <c:v>97.1</c:v>
                </c:pt>
                <c:pt idx="5">
                  <c:v>135.05000000000001</c:v>
                </c:pt>
                <c:pt idx="6">
                  <c:v>194.01</c:v>
                </c:pt>
                <c:pt idx="7">
                  <c:v>164.85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ADD-4811-87E1-D6800531AD7C}"/>
            </c:ext>
          </c:extLst>
        </c:ser>
        <c:ser>
          <c:idx val="4"/>
          <c:order val="4"/>
          <c:tx>
            <c:v>第五次调用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Sheet1!$A$1:$H$1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72</c:v>
                </c:pt>
              </c:numCache>
            </c:numRef>
          </c:cat>
          <c:val>
            <c:numRef>
              <c:f>Sheet1!$A$6:$H$6</c:f>
              <c:numCache>
                <c:formatCode>General</c:formatCode>
                <c:ptCount val="8"/>
                <c:pt idx="0">
                  <c:v>321.91000000000003</c:v>
                </c:pt>
                <c:pt idx="1">
                  <c:v>188.05</c:v>
                </c:pt>
                <c:pt idx="2">
                  <c:v>108.93</c:v>
                </c:pt>
                <c:pt idx="3">
                  <c:v>93.23</c:v>
                </c:pt>
                <c:pt idx="4">
                  <c:v>99.1</c:v>
                </c:pt>
                <c:pt idx="5">
                  <c:v>128.58000000000001</c:v>
                </c:pt>
                <c:pt idx="6">
                  <c:v>177.06</c:v>
                </c:pt>
                <c:pt idx="7">
                  <c:v>166.43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DD-4811-87E1-D6800531AD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5583120"/>
        <c:axId val="285586864"/>
      </c:barChart>
      <c:catAx>
        <c:axId val="285583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线程数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586864"/>
        <c:crosses val="autoZero"/>
        <c:auto val="1"/>
        <c:lblAlgn val="ctr"/>
        <c:lblOffset val="100"/>
        <c:noMultiLvlLbl val="0"/>
      </c:catAx>
      <c:valAx>
        <c:axId val="28558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get_total_energy</a:t>
                </a:r>
                <a:r>
                  <a:rPr lang="zh-CN"/>
                  <a:t>时间</a:t>
                </a:r>
                <a:r>
                  <a:rPr lang="en-US"/>
                  <a:t>(s)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583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LiH</a:t>
            </a:r>
            <a:r>
              <a:rPr lang="zh-CN" altLang="zh-CN" sz="1800" b="0" i="0" baseline="0">
                <a:effectLst/>
              </a:rPr>
              <a:t>体系</a:t>
            </a:r>
            <a:r>
              <a:rPr lang="en-US" altLang="zh-CN" sz="1800" b="0" i="0" baseline="0">
                <a:effectLst/>
              </a:rPr>
              <a:t>get_total_energy</a:t>
            </a:r>
            <a:r>
              <a:rPr lang="zh-CN" altLang="zh-CN" sz="1800" b="0" i="0" baseline="0">
                <a:effectLst/>
              </a:rPr>
              <a:t>函数多</a:t>
            </a:r>
            <a:r>
              <a:rPr lang="zh-CN" altLang="en-US" sz="1800" b="0" i="0" baseline="0">
                <a:effectLst/>
              </a:rPr>
              <a:t>进</a:t>
            </a:r>
            <a:r>
              <a:rPr lang="zh-CN" altLang="zh-CN" sz="1800" b="0" i="0" baseline="0">
                <a:effectLst/>
              </a:rPr>
              <a:t>程优化</a:t>
            </a:r>
            <a:endParaRPr lang="zh-CN" altLang="zh-C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第一次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[LiH_multithreading.xlsx]Sheet1!$J$1:$N$1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[LiH_multithreading.xlsx]Sheet1!$J$2:$N$2</c:f>
              <c:numCache>
                <c:formatCode>General</c:formatCode>
                <c:ptCount val="5"/>
                <c:pt idx="0">
                  <c:v>352.68</c:v>
                </c:pt>
                <c:pt idx="1">
                  <c:v>233.09</c:v>
                </c:pt>
                <c:pt idx="2">
                  <c:v>151.83000000000001</c:v>
                </c:pt>
                <c:pt idx="3">
                  <c:v>118.47</c:v>
                </c:pt>
                <c:pt idx="4">
                  <c:v>96.228999999999999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2-4E8B-B81F-7BD503217414}"/>
            </c:ext>
          </c:extLst>
        </c:ser>
        <c:ser>
          <c:idx val="1"/>
          <c:order val="1"/>
          <c:tx>
            <c:v>第二次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[LiH_multithreading.xlsx]Sheet1!$J$1:$N$1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[LiH_multithreading.xlsx]Sheet1!$J$3:$N$3</c:f>
              <c:numCache>
                <c:formatCode>General</c:formatCode>
                <c:ptCount val="5"/>
                <c:pt idx="0">
                  <c:v>311.26</c:v>
                </c:pt>
                <c:pt idx="1">
                  <c:v>160.13999999999999</c:v>
                </c:pt>
                <c:pt idx="2">
                  <c:v>82.49</c:v>
                </c:pt>
                <c:pt idx="3">
                  <c:v>43.93</c:v>
                </c:pt>
                <c:pt idx="4">
                  <c:v>20.59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A2-4E8B-B81F-7BD503217414}"/>
            </c:ext>
          </c:extLst>
        </c:ser>
        <c:ser>
          <c:idx val="2"/>
          <c:order val="2"/>
          <c:tx>
            <c:v>第三次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[LiH_multithreading.xlsx]Sheet1!$J$1:$N$1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[LiH_multithreading.xlsx]Sheet1!$J$4:$N$4</c:f>
              <c:numCache>
                <c:formatCode>General</c:formatCode>
                <c:ptCount val="5"/>
                <c:pt idx="0">
                  <c:v>311.32</c:v>
                </c:pt>
                <c:pt idx="1">
                  <c:v>157.57</c:v>
                </c:pt>
                <c:pt idx="2">
                  <c:v>82.57</c:v>
                </c:pt>
                <c:pt idx="3">
                  <c:v>43.59</c:v>
                </c:pt>
                <c:pt idx="4">
                  <c:v>20.69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A2-4E8B-B81F-7BD503217414}"/>
            </c:ext>
          </c:extLst>
        </c:ser>
        <c:ser>
          <c:idx val="3"/>
          <c:order val="3"/>
          <c:tx>
            <c:v>第四次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[LiH_multithreading.xlsx]Sheet1!$J$1:$N$1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[LiH_multithreading.xlsx]Sheet1!$J$5:$N$5</c:f>
              <c:numCache>
                <c:formatCode>General</c:formatCode>
                <c:ptCount val="5"/>
                <c:pt idx="0">
                  <c:v>304.77999999999997</c:v>
                </c:pt>
                <c:pt idx="1">
                  <c:v>157.6</c:v>
                </c:pt>
                <c:pt idx="2">
                  <c:v>78.17</c:v>
                </c:pt>
                <c:pt idx="3">
                  <c:v>43.52</c:v>
                </c:pt>
                <c:pt idx="4">
                  <c:v>20.34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A2-4E8B-B81F-7BD5032174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4361823"/>
        <c:axId val="504363903"/>
      </c:barChart>
      <c:catAx>
        <c:axId val="504361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进程数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4363903"/>
        <c:crosses val="autoZero"/>
        <c:auto val="1"/>
        <c:lblAlgn val="ctr"/>
        <c:lblOffset val="100"/>
        <c:noMultiLvlLbl val="0"/>
      </c:catAx>
      <c:valAx>
        <c:axId val="504363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436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21D47-62BC-4120-9863-1F989E21D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D16CC3-5942-4A6E-B4C7-70B4C2832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1B3FA-A04E-47A5-B353-EA1EFDA2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063-3789-456D-AA8F-471D9D4AE7B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37909-5DA8-40E3-BAD0-509D558A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CC8F5-9440-4538-921E-4150E40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800-5D08-4259-B9D9-CEF83846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4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8E9C6-0666-45CE-99BE-3EA4A3FA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4FC48A-5962-4E74-AA04-C7100BE76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72014-7F4D-4124-90C5-3AEE5428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063-3789-456D-AA8F-471D9D4AE7B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62984-A583-4AF0-A0BD-40CB932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E313A-FAD7-4979-B8B3-314170BC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800-5D08-4259-B9D9-CEF83846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DC2EAD-43A8-4F91-B2AC-7A9703D22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A07A7B-47B7-4A9F-85E7-EB5AE257B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1EF2D-56DB-4CA8-B6BA-199D7A81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063-3789-456D-AA8F-471D9D4AE7B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E90F8-4658-4A53-844E-6905C1F3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3818B-58F8-464C-B08B-1A896945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800-5D08-4259-B9D9-CEF83846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7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9D53E-D280-4247-A903-7234647F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E5172-8BA5-4DB3-A0CA-4A2A34FE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07B6F7-29B9-4723-96CA-181D71BF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063-3789-456D-AA8F-471D9D4AE7B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0BCB8-F44F-411C-966A-478935B6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459D7-ED64-42F6-8CD0-5B723D4A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800-5D08-4259-B9D9-CEF83846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97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32F40-B9DB-46EA-BE5F-816CE3CC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6CA0E-297D-4763-A77F-4E4A41DE3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C753F-EE57-46B5-BE06-92FCFC58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063-3789-456D-AA8F-471D9D4AE7B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8FB42-02AE-4052-80D4-EADAF016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B0F9B-E879-443E-81AE-7E1DB47A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800-5D08-4259-B9D9-CEF83846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09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3662E-B682-4E6E-9B6F-70B80536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8085A-756C-4CCC-B876-1F533EA0A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41931F-5DA8-4D76-9314-01BD11EA8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0217D-C25A-4376-86CC-CCDD645C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063-3789-456D-AA8F-471D9D4AE7B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6BB437-7BF5-4D62-8CB7-222F347A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3202C-0BAD-471E-968D-E0C10272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800-5D08-4259-B9D9-CEF83846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09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EDC11-D332-4406-AA24-8AFD1128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26706-7C41-4E06-88AF-94191AE2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3F4BD9-8269-440E-B089-FDF2DFCFB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8AE20D-0FB0-42D0-A41C-F86503FC0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079617-71EC-4874-AF2B-A7817B98A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D5C242-F09C-4BEB-853A-A37EE25E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063-3789-456D-AA8F-471D9D4AE7B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D5B7AA-4B05-4036-AF97-47261859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026412-0800-433D-8281-403E4E07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800-5D08-4259-B9D9-CEF83846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69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5413D-FBA6-459D-95B8-2EB4C48D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C0E550-1F04-4115-B8E2-F761BCA6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063-3789-456D-AA8F-471D9D4AE7B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25B7BA-DB10-4EB8-9EA2-7AC63BAA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7913EB-25F7-4EB7-84F9-A940603F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800-5D08-4259-B9D9-CEF83846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6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EAA82F-9408-4C7B-98DF-703D6927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063-3789-456D-AA8F-471D9D4AE7B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D05674-9BFE-416E-9458-F82EF7E4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73A644-872E-4E80-9C26-46277FE8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800-5D08-4259-B9D9-CEF83846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277F9-92B1-4762-A85C-B5823919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02889-F651-4D12-AE20-CA940A312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A4AA40-4D95-4C1D-84FD-F80A4B510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3CF57-5685-432B-874A-0F8AFFBB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063-3789-456D-AA8F-471D9D4AE7B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7D811-7808-48DD-9466-60267707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0BCC4E-477A-4D94-B768-6F1663A5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800-5D08-4259-B9D9-CEF83846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43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278DC-60D2-4067-9508-9FD89584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FB94D0-E3FE-4CDC-B085-BADDF0C84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43475-16A7-43D8-B69C-59E6A3414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2DE11-27FF-455D-A3A7-01CB7AF5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063-3789-456D-AA8F-471D9D4AE7B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AACCAF-EAFB-421D-B13D-377BA665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1CFE9-ACBF-46BE-8E89-8A86E816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800-5D08-4259-B9D9-CEF83846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4ECEA0-BC27-4E2C-9AB9-815AC666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AC17C0-F692-44CB-A878-AF47BCD11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835E2-300E-453C-B352-BB715A73D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94063-3789-456D-AA8F-471D9D4AE7B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1C4D1-6766-4DEC-ABB0-3201E8965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7B030-AC8A-4BE5-9764-A1CC649C3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3800-5D08-4259-B9D9-CEF83846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7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730DA-51AD-42F4-8581-CB247021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VQE</a:t>
            </a:r>
            <a:r>
              <a:rPr lang="zh-CN" altLang="en-US"/>
              <a:t>的算法缺陷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FFE52-17F2-48FD-AAEA-CC10100DD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之前的算法，使用全局字典，以</a:t>
            </a:r>
            <a:r>
              <a:rPr lang="en-US" altLang="zh-CN"/>
              <a:t>rz</a:t>
            </a:r>
            <a:r>
              <a:rPr lang="zh-CN" altLang="en-US"/>
              <a:t>门的</a:t>
            </a:r>
            <a:r>
              <a:rPr lang="en-US" altLang="zh-CN"/>
              <a:t>theta</a:t>
            </a:r>
            <a:r>
              <a:rPr lang="zh-CN" altLang="en-US"/>
              <a:t>的值的绝对值为</a:t>
            </a:r>
            <a:r>
              <a:rPr lang="en-US" altLang="zh-CN"/>
              <a:t>key</a:t>
            </a:r>
            <a:r>
              <a:rPr lang="zh-CN" altLang="en-US"/>
              <a:t>，以字典中的个数为</a:t>
            </a:r>
            <a:r>
              <a:rPr lang="en-US" altLang="zh-CN"/>
              <a:t>value</a:t>
            </a:r>
            <a:r>
              <a:rPr lang="zh-CN" altLang="en-US"/>
              <a:t>，可以将遇到的</a:t>
            </a:r>
            <a:r>
              <a:rPr lang="en-US" altLang="zh-CN"/>
              <a:t>rz</a:t>
            </a:r>
            <a:r>
              <a:rPr lang="zh-CN" altLang="en-US"/>
              <a:t>门记录下来，</a:t>
            </a:r>
            <a:r>
              <a:rPr lang="en-US" altLang="zh-CN"/>
              <a:t>theta</a:t>
            </a:r>
            <a:r>
              <a:rPr lang="zh-CN" altLang="en-US"/>
              <a:t>绝对值相同的为一类（公用一个</a:t>
            </a:r>
            <a:r>
              <a:rPr lang="en-US" altLang="zh-CN"/>
              <a:t>amplitude</a:t>
            </a:r>
            <a:r>
              <a:rPr lang="zh-CN" altLang="en-US"/>
              <a:t>），在</a:t>
            </a:r>
            <a:r>
              <a:rPr lang="en-US" altLang="zh-CN"/>
              <a:t>H2</a:t>
            </a:r>
            <a:r>
              <a:rPr lang="zh-CN" altLang="en-US"/>
              <a:t>体系下是正确的</a:t>
            </a:r>
            <a:endParaRPr lang="en-US" altLang="zh-CN"/>
          </a:p>
          <a:p>
            <a:r>
              <a:rPr lang="zh-CN" altLang="en-US"/>
              <a:t>大体系下，生成的</a:t>
            </a:r>
            <a:r>
              <a:rPr lang="en-US" altLang="zh-CN"/>
              <a:t>rz</a:t>
            </a:r>
            <a:r>
              <a:rPr lang="zh-CN" altLang="en-US"/>
              <a:t>门即使不共用一个</a:t>
            </a:r>
            <a:r>
              <a:rPr lang="en-US" altLang="zh-CN"/>
              <a:t>amplitude</a:t>
            </a:r>
            <a:r>
              <a:rPr lang="zh-CN" altLang="en-US"/>
              <a:t>，其</a:t>
            </a:r>
            <a:r>
              <a:rPr lang="en-US" altLang="zh-CN"/>
              <a:t>theta</a:t>
            </a:r>
            <a:r>
              <a:rPr lang="zh-CN" altLang="en-US"/>
              <a:t>值也相同，因此算法失效</a:t>
            </a:r>
            <a:endParaRPr lang="en-US" altLang="zh-CN"/>
          </a:p>
          <a:p>
            <a:r>
              <a:rPr lang="zh-CN" altLang="en-US"/>
              <a:t>另外，全局字典使得不同电路之间有强关联，无法并行化</a:t>
            </a:r>
          </a:p>
        </p:txBody>
      </p:sp>
    </p:spTree>
    <p:extLst>
      <p:ext uri="{BB962C8B-B14F-4D97-AF65-F5344CB8AC3E}">
        <p14:creationId xmlns:p14="http://schemas.microsoft.com/office/powerpoint/2010/main" val="16421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760CD-B788-44BF-A648-CE906551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08946-56B0-443D-B428-9BF271D77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/>
              <a:t>QASM</a:t>
            </a:r>
            <a:r>
              <a:rPr lang="zh-CN" altLang="en-US" sz="2000"/>
              <a:t>语言中</a:t>
            </a:r>
            <a:r>
              <a:rPr lang="en-US" altLang="zh-CN" sz="2000"/>
              <a:t>rz</a:t>
            </a:r>
            <a:r>
              <a:rPr lang="zh-CN" altLang="en-US" sz="2000"/>
              <a:t>门只有两个参数，而</a:t>
            </a:r>
            <a:r>
              <a:rPr lang="en-US" altLang="zh-CN" sz="2000"/>
              <a:t>amplitude</a:t>
            </a:r>
            <a:r>
              <a:rPr lang="zh-CN" altLang="en-US" sz="2000"/>
              <a:t>索引无法只根据这两个参数获得，因此修改</a:t>
            </a:r>
            <a:r>
              <a:rPr lang="en-US" altLang="zh-CN" sz="2000"/>
              <a:t>QCQC</a:t>
            </a:r>
            <a:r>
              <a:rPr lang="zh-CN" altLang="en-US" sz="2000"/>
              <a:t>中的电路生成算法，使其对</a:t>
            </a:r>
            <a:r>
              <a:rPr lang="en-US" altLang="zh-CN" sz="2000"/>
              <a:t>rz</a:t>
            </a:r>
            <a:r>
              <a:rPr lang="zh-CN" altLang="en-US" sz="2000"/>
              <a:t>门额外保存参数“</a:t>
            </a:r>
            <a:r>
              <a:rPr lang="en-US" altLang="zh-CN" sz="2000"/>
              <a:t>amp</a:t>
            </a:r>
            <a:r>
              <a:rPr lang="zh-CN" altLang="en-US" sz="2000"/>
              <a:t>”</a:t>
            </a:r>
            <a:endParaRPr lang="en-US" altLang="zh-CN" sz="2000"/>
          </a:p>
          <a:p>
            <a:r>
              <a:rPr lang="zh-CN" altLang="en-US" sz="2000"/>
              <a:t>为了不破坏</a:t>
            </a:r>
            <a:r>
              <a:rPr lang="en-US" altLang="zh-CN" sz="2000"/>
              <a:t>QASM</a:t>
            </a:r>
            <a:r>
              <a:rPr lang="zh-CN" altLang="en-US" sz="2000"/>
              <a:t>语法规则，将参数记录在注释中，保证电路正确性，格式如图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r>
              <a:rPr lang="zh-CN" altLang="en-US" sz="2000"/>
              <a:t>修改</a:t>
            </a:r>
            <a:r>
              <a:rPr lang="en-US" altLang="zh-CN" sz="2000"/>
              <a:t>QuantumSpin</a:t>
            </a:r>
            <a:r>
              <a:rPr lang="zh-CN" altLang="en-US" sz="2000"/>
              <a:t>源代码，封装一个新的量子门</a:t>
            </a:r>
            <a:r>
              <a:rPr lang="en-US" altLang="zh-CN" sz="2000"/>
              <a:t>AmpRZGate</a:t>
            </a:r>
            <a:r>
              <a:rPr lang="zh-CN" altLang="en-US" sz="2000"/>
              <a:t>，如图</a:t>
            </a:r>
            <a:endParaRPr lang="en-US" altLang="zh-CN" sz="2000"/>
          </a:p>
          <a:p>
            <a:r>
              <a:rPr lang="zh-CN" altLang="en-US" sz="2000"/>
              <a:t>读取电路时将</a:t>
            </a:r>
            <a:r>
              <a:rPr lang="en-US" altLang="zh-CN" sz="2000"/>
              <a:t>RZ</a:t>
            </a:r>
            <a:r>
              <a:rPr lang="zh-CN" altLang="en-US" sz="2000"/>
              <a:t>门保存为</a:t>
            </a:r>
            <a:r>
              <a:rPr lang="en-US" altLang="zh-CN" sz="2000"/>
              <a:t>AmpRZ</a:t>
            </a:r>
            <a:r>
              <a:rPr lang="zh-CN" altLang="en-US" sz="2000"/>
              <a:t>门，此时电路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可能无法参与计算（因为没有提供</a:t>
            </a:r>
            <a:r>
              <a:rPr lang="en-US" altLang="zh-CN" sz="2000"/>
              <a:t>AmpRZ</a:t>
            </a:r>
            <a:r>
              <a:rPr lang="zh-CN" altLang="en-US" sz="2000"/>
              <a:t>门的行为）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必须给定一个</a:t>
            </a:r>
            <a:r>
              <a:rPr lang="en-US" altLang="zh-CN" sz="2000"/>
              <a:t>amplitude</a:t>
            </a:r>
            <a:r>
              <a:rPr lang="zh-CN" altLang="en-US" sz="2000"/>
              <a:t>数组，将电路中</a:t>
            </a:r>
            <a:r>
              <a:rPr lang="en-US" altLang="zh-CN" sz="2000"/>
              <a:t>AmpRZ</a:t>
            </a:r>
            <a:r>
              <a:rPr lang="zh-CN" altLang="en-US" sz="2000"/>
              <a:t>门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进行计算转换为</a:t>
            </a:r>
            <a:r>
              <a:rPr lang="en-US" altLang="zh-CN" sz="2000"/>
              <a:t>Rz</a:t>
            </a:r>
            <a:r>
              <a:rPr lang="zh-CN" altLang="en-US" sz="2000"/>
              <a:t>门，然后测量</a:t>
            </a:r>
            <a:endParaRPr lang="en-US" altLang="zh-CN" sz="2000"/>
          </a:p>
          <a:p>
            <a:endParaRPr lang="zh-CN" altLang="en-US" sz="2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98C92E-F930-407D-ACA1-EA67CEBC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552" y="2869782"/>
            <a:ext cx="2543088" cy="69463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1231034-78CB-40D2-8875-AC4358F63B28}"/>
              </a:ext>
            </a:extLst>
          </p:cNvPr>
          <p:cNvGrpSpPr/>
          <p:nvPr/>
        </p:nvGrpSpPr>
        <p:grpSpPr>
          <a:xfrm>
            <a:off x="6672853" y="3699348"/>
            <a:ext cx="5132639" cy="2550311"/>
            <a:chOff x="6797514" y="3699349"/>
            <a:chExt cx="5007978" cy="243246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4016F14-B766-4871-ABD3-892DE13D6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7479" y="3699349"/>
              <a:ext cx="4988013" cy="2432462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FE6A507-D62F-4E52-844C-2B4CEDD14B80}"/>
                </a:ext>
              </a:extLst>
            </p:cNvPr>
            <p:cNvSpPr/>
            <p:nvPr/>
          </p:nvSpPr>
          <p:spPr>
            <a:xfrm>
              <a:off x="6797514" y="4746668"/>
              <a:ext cx="5007977" cy="1382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338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BDE0A-F8B0-4945-8333-6065C25E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LiH</a:t>
            </a:r>
            <a:r>
              <a:rPr lang="zh-CN" altLang="en-US"/>
              <a:t>以及</a:t>
            </a:r>
            <a:r>
              <a:rPr lang="en-US" altLang="zh-CN"/>
              <a:t>VQE</a:t>
            </a:r>
            <a:r>
              <a:rPr lang="zh-CN" altLang="en-US"/>
              <a:t>的困难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FE4E0-2572-408D-9453-0550938E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630</a:t>
            </a:r>
            <a:r>
              <a:rPr lang="zh-CN" altLang="en-US"/>
              <a:t>个电路，</a:t>
            </a:r>
            <a:r>
              <a:rPr lang="en-US" altLang="zh-CN"/>
              <a:t>44</a:t>
            </a:r>
            <a:r>
              <a:rPr lang="zh-CN" altLang="en-US"/>
              <a:t>维度的</a:t>
            </a:r>
            <a:r>
              <a:rPr lang="en-US" altLang="zh-CN"/>
              <a:t>amplitudes</a:t>
            </a:r>
            <a:r>
              <a:rPr lang="zh-CN" altLang="en-US"/>
              <a:t>，计算量大，内存消耗高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调用一次</a:t>
            </a:r>
            <a:r>
              <a:rPr lang="en-US" altLang="zh-CN"/>
              <a:t>get_total_energy</a:t>
            </a:r>
            <a:r>
              <a:rPr lang="zh-CN" altLang="en-US"/>
              <a:t>的时间内存开销如图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3BF03-20EF-4524-BAC7-F1EE7213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26" y="2370208"/>
            <a:ext cx="5344330" cy="170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1D6C1-EA1E-45D6-8EFB-7BF31E97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加速策略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BDA13-AEF8-4120-832E-D470AD81C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按粒度划分：</a:t>
            </a:r>
            <a:endParaRPr lang="en-US" altLang="zh-CN"/>
          </a:p>
          <a:p>
            <a:pPr lvl="1"/>
            <a:r>
              <a:rPr lang="zh-CN" altLang="en-US" b="1"/>
              <a:t>门</a:t>
            </a:r>
            <a:r>
              <a:rPr lang="zh-CN" altLang="en-US"/>
              <a:t>：一次</a:t>
            </a:r>
            <a:r>
              <a:rPr lang="en-US" altLang="zh-CN"/>
              <a:t>measure</a:t>
            </a:r>
            <a:r>
              <a:rPr lang="zh-CN" altLang="en-US"/>
              <a:t>需要用到一条电路里的所有门，但</a:t>
            </a:r>
            <a:r>
              <a:rPr lang="en-US" altLang="zh-CN"/>
              <a:t>measure</a:t>
            </a:r>
            <a:r>
              <a:rPr lang="zh-CN" altLang="en-US"/>
              <a:t>算法是在</a:t>
            </a:r>
            <a:r>
              <a:rPr lang="en-US" altLang="zh-CN"/>
              <a:t>QuantumSpin</a:t>
            </a:r>
            <a:r>
              <a:rPr lang="zh-CN" altLang="en-US"/>
              <a:t>中实现，很难修改使其并行化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 b="1"/>
              <a:t>电路</a:t>
            </a:r>
            <a:r>
              <a:rPr lang="zh-CN" altLang="en-US"/>
              <a:t>：由于需要计算的电路数量很多（</a:t>
            </a:r>
            <a:r>
              <a:rPr lang="en-US" altLang="zh-CN"/>
              <a:t>LiH</a:t>
            </a:r>
            <a:r>
              <a:rPr lang="zh-CN" altLang="en-US"/>
              <a:t>为</a:t>
            </a:r>
            <a:r>
              <a:rPr lang="en-US" altLang="zh-CN"/>
              <a:t>630</a:t>
            </a:r>
            <a:r>
              <a:rPr lang="zh-CN" altLang="en-US"/>
              <a:t>条电路），每个电路上的门数量几乎相同，因此将电路平均划分，并行执行，同时有保证了负载均衡（有待求证）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 b="1"/>
              <a:t>函数</a:t>
            </a:r>
            <a:r>
              <a:rPr lang="zh-CN" altLang="en-US"/>
              <a:t>：一次</a:t>
            </a:r>
            <a:r>
              <a:rPr lang="en-US" altLang="zh-CN"/>
              <a:t>get_total_energy</a:t>
            </a:r>
            <a:r>
              <a:rPr lang="zh-CN" altLang="en-US"/>
              <a:t>调用需要计算所有电路，可以同时计算不同的</a:t>
            </a:r>
            <a:r>
              <a:rPr lang="en-US" altLang="zh-CN"/>
              <a:t>get_total_energy</a:t>
            </a:r>
            <a:r>
              <a:rPr lang="zh-CN" altLang="en-US"/>
              <a:t>，但由于调用的优化器的优化算法是隐藏的，无法修改。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85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4D650-2205-4FC3-85A9-4AFD15FC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多线程加速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1717A-6935-4B13-8413-184D59F09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/>
          <a:lstStyle/>
          <a:p>
            <a:r>
              <a:rPr lang="en-US" altLang="zh-CN"/>
              <a:t>Julia</a:t>
            </a:r>
            <a:r>
              <a:rPr lang="zh-CN" altLang="en-US"/>
              <a:t>原生提供</a:t>
            </a:r>
            <a:r>
              <a:rPr lang="en-US" altLang="zh-CN"/>
              <a:t>Threads.@thread</a:t>
            </a:r>
            <a:r>
              <a:rPr lang="zh-CN" altLang="en-US"/>
              <a:t>进行循环展开的加速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BEAC41FA-05C5-4A2A-80E2-BF390105ED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41058"/>
              </p:ext>
            </p:extLst>
          </p:nvPr>
        </p:nvGraphicFramePr>
        <p:xfrm>
          <a:off x="731865" y="2312894"/>
          <a:ext cx="8780968" cy="3999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464C9B6-057A-4B02-9E83-6DCA3BA45E22}"/>
              </a:ext>
            </a:extLst>
          </p:cNvPr>
          <p:cNvSpPr txBox="1"/>
          <p:nvPr/>
        </p:nvSpPr>
        <p:spPr>
          <a:xfrm>
            <a:off x="8942972" y="2374367"/>
            <a:ext cx="298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平均内存消耗：</a:t>
            </a:r>
            <a:endParaRPr lang="en-US" altLang="zh-CN"/>
          </a:p>
          <a:p>
            <a:r>
              <a:rPr lang="en-US" altLang="zh-CN"/>
              <a:t>1.45 G  allocations: 123 GiB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58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F3A8B-E2FC-4F2E-AD05-A4DA6FB5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多进程（分布式）加速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B48D6-1EA4-47DD-A811-4EADC0AC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Julia</a:t>
            </a:r>
            <a:r>
              <a:rPr lang="zh-CN" altLang="en-US" sz="2400"/>
              <a:t>原生提供</a:t>
            </a:r>
            <a:r>
              <a:rPr lang="en-US" altLang="zh-CN" sz="2400"/>
              <a:t>remotecall</a:t>
            </a:r>
            <a:r>
              <a:rPr lang="zh-CN" altLang="en-US" sz="2400"/>
              <a:t>（或</a:t>
            </a:r>
            <a:r>
              <a:rPr lang="en-US" altLang="zh-CN" sz="2400"/>
              <a:t>@spawnat</a:t>
            </a:r>
            <a:r>
              <a:rPr lang="zh-CN" altLang="en-US" sz="2400"/>
              <a:t>）远程调用接口，可以在其他</a:t>
            </a:r>
            <a:r>
              <a:rPr lang="en-US" altLang="zh-CN" sz="2400"/>
              <a:t>worker</a:t>
            </a:r>
            <a:r>
              <a:rPr lang="zh-CN" altLang="en-US" sz="2400"/>
              <a:t>（进程？线程？协程？）上调用函数，主进程异步执行。类似于单边通信。主进程为</a:t>
            </a:r>
            <a:r>
              <a:rPr lang="en-US" altLang="zh-CN" sz="2400"/>
              <a:t>master</a:t>
            </a:r>
            <a:r>
              <a:rPr lang="zh-CN" altLang="en-US" sz="2400"/>
              <a:t>，其余进程为</a:t>
            </a:r>
            <a:r>
              <a:rPr lang="en-US" altLang="zh-CN" sz="2400"/>
              <a:t>workers</a:t>
            </a:r>
            <a:r>
              <a:rPr lang="zh-CN" altLang="en-US" sz="2400"/>
              <a:t>，</a:t>
            </a:r>
            <a:r>
              <a:rPr lang="en-US" altLang="zh-CN" sz="2400"/>
              <a:t>workers</a:t>
            </a:r>
            <a:r>
              <a:rPr lang="zh-CN" altLang="en-US" sz="2400"/>
              <a:t>可以在启动时加载，也可以在运行时动态加载。</a:t>
            </a:r>
            <a:endParaRPr lang="en-US" altLang="zh-CN" sz="2400"/>
          </a:p>
          <a:p>
            <a:r>
              <a:rPr lang="zh-CN" altLang="en-US" sz="2400"/>
              <a:t>问题</a:t>
            </a:r>
            <a:r>
              <a:rPr lang="en-US" altLang="zh-CN" sz="2400"/>
              <a:t>1</a:t>
            </a:r>
            <a:r>
              <a:rPr lang="zh-CN" altLang="en-US" sz="2400"/>
              <a:t>：不同于</a:t>
            </a:r>
            <a:r>
              <a:rPr lang="en-US" altLang="zh-CN" sz="2400"/>
              <a:t>MPI</a:t>
            </a:r>
            <a:r>
              <a:rPr lang="zh-CN" altLang="en-US" sz="2400"/>
              <a:t>，</a:t>
            </a:r>
            <a:r>
              <a:rPr lang="en-US" altLang="zh-CN" sz="2400"/>
              <a:t>Julia</a:t>
            </a:r>
            <a:r>
              <a:rPr lang="zh-CN" altLang="en-US" sz="2400"/>
              <a:t>的变量定义只在主进程上，远程调用时需要通信以传递参数给</a:t>
            </a:r>
            <a:r>
              <a:rPr lang="en-US" altLang="zh-CN" sz="2400"/>
              <a:t>workers</a:t>
            </a:r>
            <a:r>
              <a:rPr lang="zh-CN" altLang="en-US" sz="2400"/>
              <a:t>。在这里，参数为电路</a:t>
            </a:r>
            <a:r>
              <a:rPr lang="en-US" altLang="zh-CN" sz="2400"/>
              <a:t>::QuantumCircuit</a:t>
            </a:r>
            <a:r>
              <a:rPr lang="zh-CN" altLang="en-US" sz="2400"/>
              <a:t>，通信量极大。</a:t>
            </a:r>
            <a:endParaRPr lang="en-US" altLang="zh-CN" sz="2400"/>
          </a:p>
          <a:p>
            <a:r>
              <a:rPr lang="zh-CN" altLang="en-US" sz="2400"/>
              <a:t>问题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en-US" altLang="zh-CN" sz="2400"/>
              <a:t>Julia</a:t>
            </a:r>
            <a:r>
              <a:rPr lang="zh-CN" altLang="en-US" sz="2400"/>
              <a:t>在远程函数执行完毕后，</a:t>
            </a:r>
            <a:r>
              <a:rPr lang="en-US" altLang="zh-CN" sz="2400"/>
              <a:t>worker</a:t>
            </a:r>
            <a:r>
              <a:rPr lang="zh-CN" altLang="en-US" sz="2400"/>
              <a:t>上引用</a:t>
            </a:r>
            <a:r>
              <a:rPr lang="en-US" altLang="zh-CN" sz="2400"/>
              <a:t>master</a:t>
            </a:r>
            <a:r>
              <a:rPr lang="zh-CN" altLang="en-US" sz="2400"/>
              <a:t>的变量不会被回收，导致内存开销巨大。</a:t>
            </a:r>
            <a:endParaRPr lang="en-US" altLang="zh-CN" sz="2400"/>
          </a:p>
          <a:p>
            <a:r>
              <a:rPr lang="zh-CN" altLang="en-US" sz="2400"/>
              <a:t>问题</a:t>
            </a:r>
            <a:r>
              <a:rPr lang="en-US" altLang="zh-CN" sz="2400"/>
              <a:t>3</a:t>
            </a:r>
            <a:r>
              <a:rPr lang="zh-CN" altLang="en-US" sz="2400"/>
              <a:t>：</a:t>
            </a:r>
            <a:r>
              <a:rPr lang="en-US" altLang="zh-CN" sz="2400"/>
              <a:t>Julia</a:t>
            </a:r>
            <a:r>
              <a:rPr lang="zh-CN" altLang="en-US" sz="2400"/>
              <a:t>原生支持共享数组</a:t>
            </a:r>
            <a:r>
              <a:rPr lang="en-US" altLang="zh-CN" sz="2400"/>
              <a:t>SharedArrays</a:t>
            </a:r>
            <a:r>
              <a:rPr lang="zh-CN" altLang="en-US" sz="2400"/>
              <a:t>，无拷贝无副本，对所有进程可见，可读可写，但是支持基本类型（</a:t>
            </a:r>
            <a:r>
              <a:rPr lang="en-US" altLang="zh-CN" sz="2400"/>
              <a:t>Int</a:t>
            </a:r>
            <a:r>
              <a:rPr lang="zh-CN" altLang="en-US" sz="2400"/>
              <a:t>，</a:t>
            </a:r>
            <a:r>
              <a:rPr lang="en-US" altLang="zh-CN" sz="2400"/>
              <a:t>Float</a:t>
            </a:r>
            <a:r>
              <a:rPr lang="zh-CN" altLang="en-US" sz="2400"/>
              <a:t>），不支持复合类型。</a:t>
            </a:r>
          </a:p>
        </p:txBody>
      </p:sp>
    </p:spTree>
    <p:extLst>
      <p:ext uri="{BB962C8B-B14F-4D97-AF65-F5344CB8AC3E}">
        <p14:creationId xmlns:p14="http://schemas.microsoft.com/office/powerpoint/2010/main" val="324554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B2941-26E3-4D84-98C4-FE38405E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多进程（分布式）加速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EF829-E037-4F79-8488-CE552D71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DistributedArray.jl</a:t>
            </a:r>
            <a:r>
              <a:rPr lang="zh-CN" altLang="en-US"/>
              <a:t>提供分布式数组的实现</a:t>
            </a:r>
            <a:endParaRPr lang="en-US" altLang="zh-CN"/>
          </a:p>
          <a:p>
            <a:r>
              <a:rPr lang="zh-CN" altLang="en-US"/>
              <a:t>将所有电路平均分配给</a:t>
            </a:r>
            <a:r>
              <a:rPr lang="en-US" altLang="zh-CN"/>
              <a:t>workers</a:t>
            </a:r>
            <a:r>
              <a:rPr lang="zh-CN" altLang="en-US"/>
              <a:t>和</a:t>
            </a:r>
            <a:r>
              <a:rPr lang="en-US" altLang="zh-CN"/>
              <a:t>master</a:t>
            </a:r>
            <a:r>
              <a:rPr lang="zh-CN" altLang="en-US"/>
              <a:t>，每个进程只读取对应的电路，计算也只在这些电路中进行，消除通信，最后在</a:t>
            </a:r>
            <a:r>
              <a:rPr lang="en-US" altLang="zh-CN"/>
              <a:t>master</a:t>
            </a:r>
            <a:r>
              <a:rPr lang="zh-CN" altLang="en-US"/>
              <a:t>中汇总，返回计算值。</a:t>
            </a:r>
            <a:endParaRPr lang="en-US" altLang="zh-CN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10397C7E-ABD8-48AE-BEAF-C35E90AE34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962680"/>
              </p:ext>
            </p:extLst>
          </p:nvPr>
        </p:nvGraphicFramePr>
        <p:xfrm>
          <a:off x="4074988" y="3189064"/>
          <a:ext cx="5613118" cy="3457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113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676</Words>
  <Application>Microsoft Office PowerPoint</Application>
  <PresentationFormat>宽屏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VQE的算法缺陷</vt:lpstr>
      <vt:lpstr>解决方法</vt:lpstr>
      <vt:lpstr>LiH以及VQE的困难</vt:lpstr>
      <vt:lpstr>加速策略</vt:lpstr>
      <vt:lpstr>多线程加速</vt:lpstr>
      <vt:lpstr>多进程（分布式）加速</vt:lpstr>
      <vt:lpstr>多进程（分布式）加速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5315</dc:creator>
  <cp:lastModifiedBy>5315</cp:lastModifiedBy>
  <cp:revision>35</cp:revision>
  <dcterms:created xsi:type="dcterms:W3CDTF">2021-12-20T05:03:30Z</dcterms:created>
  <dcterms:modified xsi:type="dcterms:W3CDTF">2021-12-22T07:26:26Z</dcterms:modified>
</cp:coreProperties>
</file>