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326" r:id="rId2"/>
    <p:sldId id="327" r:id="rId3"/>
    <p:sldId id="318" r:id="rId4"/>
    <p:sldId id="319" r:id="rId5"/>
    <p:sldId id="322" r:id="rId6"/>
    <p:sldId id="323" r:id="rId7"/>
    <p:sldId id="324" r:id="rId8"/>
    <p:sldId id="328" r:id="rId9"/>
    <p:sldId id="258" r:id="rId10"/>
    <p:sldId id="260" r:id="rId11"/>
    <p:sldId id="259" r:id="rId12"/>
    <p:sldId id="261" r:id="rId13"/>
    <p:sldId id="262" r:id="rId14"/>
    <p:sldId id="263" r:id="rId15"/>
    <p:sldId id="264" r:id="rId16"/>
    <p:sldId id="329" r:id="rId17"/>
    <p:sldId id="266" r:id="rId18"/>
    <p:sldId id="267" r:id="rId19"/>
    <p:sldId id="268"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30" r:id="rId69"/>
    <p:sldId id="331" r:id="rId70"/>
    <p:sldId id="332" r:id="rId71"/>
    <p:sldId id="333"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867" autoAdjust="0"/>
  </p:normalViewPr>
  <p:slideViewPr>
    <p:cSldViewPr snapToGrid="0">
      <p:cViewPr varScale="1">
        <p:scale>
          <a:sx n="53" d="100"/>
          <a:sy n="53" d="100"/>
        </p:scale>
        <p:origin x="110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BF679-A542-4DA4-98DD-47DC8C2B4D19}" type="datetimeFigureOut">
              <a:rPr lang="en-CA" smtClean="0"/>
              <a:t>2018-01-11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1BF2FD-222F-466B-A34A-BD26C4314592}" type="slidenum">
              <a:rPr lang="en-CA" smtClean="0"/>
              <a:t>‹#›</a:t>
            </a:fld>
            <a:endParaRPr lang="en-CA"/>
          </a:p>
        </p:txBody>
      </p:sp>
    </p:spTree>
    <p:extLst>
      <p:ext uri="{BB962C8B-B14F-4D97-AF65-F5344CB8AC3E}">
        <p14:creationId xmlns:p14="http://schemas.microsoft.com/office/powerpoint/2010/main" val="1187673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21BF2FD-222F-466B-A34A-BD26C4314592}" type="slidenum">
              <a:rPr lang="en-CA" smtClean="0"/>
              <a:t>3</a:t>
            </a:fld>
            <a:endParaRPr lang="en-CA" dirty="0"/>
          </a:p>
        </p:txBody>
      </p:sp>
    </p:spTree>
    <p:extLst>
      <p:ext uri="{BB962C8B-B14F-4D97-AF65-F5344CB8AC3E}">
        <p14:creationId xmlns:p14="http://schemas.microsoft.com/office/powerpoint/2010/main" val="2245652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13</a:t>
            </a:fld>
            <a:endParaRPr lang="en-CA"/>
          </a:p>
        </p:txBody>
      </p:sp>
    </p:spTree>
    <p:extLst>
      <p:ext uri="{BB962C8B-B14F-4D97-AF65-F5344CB8AC3E}">
        <p14:creationId xmlns:p14="http://schemas.microsoft.com/office/powerpoint/2010/main" val="2248888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14</a:t>
            </a:fld>
            <a:endParaRPr lang="en-CA"/>
          </a:p>
        </p:txBody>
      </p:sp>
    </p:spTree>
    <p:extLst>
      <p:ext uri="{BB962C8B-B14F-4D97-AF65-F5344CB8AC3E}">
        <p14:creationId xmlns:p14="http://schemas.microsoft.com/office/powerpoint/2010/main" val="246398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15</a:t>
            </a:fld>
            <a:endParaRPr lang="en-CA"/>
          </a:p>
        </p:txBody>
      </p:sp>
    </p:spTree>
    <p:extLst>
      <p:ext uri="{BB962C8B-B14F-4D97-AF65-F5344CB8AC3E}">
        <p14:creationId xmlns:p14="http://schemas.microsoft.com/office/powerpoint/2010/main" val="770227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17</a:t>
            </a:fld>
            <a:endParaRPr lang="en-CA"/>
          </a:p>
        </p:txBody>
      </p:sp>
    </p:spTree>
    <p:extLst>
      <p:ext uri="{BB962C8B-B14F-4D97-AF65-F5344CB8AC3E}">
        <p14:creationId xmlns:p14="http://schemas.microsoft.com/office/powerpoint/2010/main" val="1884806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18</a:t>
            </a:fld>
            <a:endParaRPr lang="en-CA"/>
          </a:p>
        </p:txBody>
      </p:sp>
    </p:spTree>
    <p:extLst>
      <p:ext uri="{BB962C8B-B14F-4D97-AF65-F5344CB8AC3E}">
        <p14:creationId xmlns:p14="http://schemas.microsoft.com/office/powerpoint/2010/main" val="622135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19</a:t>
            </a:fld>
            <a:endParaRPr lang="en-CA"/>
          </a:p>
        </p:txBody>
      </p:sp>
    </p:spTree>
    <p:extLst>
      <p:ext uri="{BB962C8B-B14F-4D97-AF65-F5344CB8AC3E}">
        <p14:creationId xmlns:p14="http://schemas.microsoft.com/office/powerpoint/2010/main" val="13867572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20</a:t>
            </a:fld>
            <a:endParaRPr lang="en-CA"/>
          </a:p>
        </p:txBody>
      </p:sp>
    </p:spTree>
    <p:extLst>
      <p:ext uri="{BB962C8B-B14F-4D97-AF65-F5344CB8AC3E}">
        <p14:creationId xmlns:p14="http://schemas.microsoft.com/office/powerpoint/2010/main" val="19508342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21</a:t>
            </a:fld>
            <a:endParaRPr lang="en-CA"/>
          </a:p>
        </p:txBody>
      </p:sp>
    </p:spTree>
    <p:extLst>
      <p:ext uri="{BB962C8B-B14F-4D97-AF65-F5344CB8AC3E}">
        <p14:creationId xmlns:p14="http://schemas.microsoft.com/office/powerpoint/2010/main" val="29121426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22</a:t>
            </a:fld>
            <a:endParaRPr lang="en-CA"/>
          </a:p>
        </p:txBody>
      </p:sp>
    </p:spTree>
    <p:extLst>
      <p:ext uri="{BB962C8B-B14F-4D97-AF65-F5344CB8AC3E}">
        <p14:creationId xmlns:p14="http://schemas.microsoft.com/office/powerpoint/2010/main" val="3486377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23</a:t>
            </a:fld>
            <a:endParaRPr lang="en-CA"/>
          </a:p>
        </p:txBody>
      </p:sp>
    </p:spTree>
    <p:extLst>
      <p:ext uri="{BB962C8B-B14F-4D97-AF65-F5344CB8AC3E}">
        <p14:creationId xmlns:p14="http://schemas.microsoft.com/office/powerpoint/2010/main" val="3149559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21BF2FD-222F-466B-A34A-BD26C4314592}" type="slidenum">
              <a:rPr lang="en-CA" smtClean="0"/>
              <a:t>4</a:t>
            </a:fld>
            <a:endParaRPr lang="en-CA" dirty="0"/>
          </a:p>
        </p:txBody>
      </p:sp>
    </p:spTree>
    <p:extLst>
      <p:ext uri="{BB962C8B-B14F-4D97-AF65-F5344CB8AC3E}">
        <p14:creationId xmlns:p14="http://schemas.microsoft.com/office/powerpoint/2010/main" val="3233554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24</a:t>
            </a:fld>
            <a:endParaRPr lang="en-CA"/>
          </a:p>
        </p:txBody>
      </p:sp>
    </p:spTree>
    <p:extLst>
      <p:ext uri="{BB962C8B-B14F-4D97-AF65-F5344CB8AC3E}">
        <p14:creationId xmlns:p14="http://schemas.microsoft.com/office/powerpoint/2010/main" val="1065627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25</a:t>
            </a:fld>
            <a:endParaRPr lang="en-CA"/>
          </a:p>
        </p:txBody>
      </p:sp>
    </p:spTree>
    <p:extLst>
      <p:ext uri="{BB962C8B-B14F-4D97-AF65-F5344CB8AC3E}">
        <p14:creationId xmlns:p14="http://schemas.microsoft.com/office/powerpoint/2010/main" val="29531013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26</a:t>
            </a:fld>
            <a:endParaRPr lang="en-CA"/>
          </a:p>
        </p:txBody>
      </p:sp>
    </p:spTree>
    <p:extLst>
      <p:ext uri="{BB962C8B-B14F-4D97-AF65-F5344CB8AC3E}">
        <p14:creationId xmlns:p14="http://schemas.microsoft.com/office/powerpoint/2010/main" val="40228204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27</a:t>
            </a:fld>
            <a:endParaRPr lang="en-CA"/>
          </a:p>
        </p:txBody>
      </p:sp>
    </p:spTree>
    <p:extLst>
      <p:ext uri="{BB962C8B-B14F-4D97-AF65-F5344CB8AC3E}">
        <p14:creationId xmlns:p14="http://schemas.microsoft.com/office/powerpoint/2010/main" val="10515673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28</a:t>
            </a:fld>
            <a:endParaRPr lang="en-CA"/>
          </a:p>
        </p:txBody>
      </p:sp>
    </p:spTree>
    <p:extLst>
      <p:ext uri="{BB962C8B-B14F-4D97-AF65-F5344CB8AC3E}">
        <p14:creationId xmlns:p14="http://schemas.microsoft.com/office/powerpoint/2010/main" val="4131558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29</a:t>
            </a:fld>
            <a:endParaRPr lang="en-CA"/>
          </a:p>
        </p:txBody>
      </p:sp>
    </p:spTree>
    <p:extLst>
      <p:ext uri="{BB962C8B-B14F-4D97-AF65-F5344CB8AC3E}">
        <p14:creationId xmlns:p14="http://schemas.microsoft.com/office/powerpoint/2010/main" val="21605357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30</a:t>
            </a:fld>
            <a:endParaRPr lang="en-CA"/>
          </a:p>
        </p:txBody>
      </p:sp>
    </p:spTree>
    <p:extLst>
      <p:ext uri="{BB962C8B-B14F-4D97-AF65-F5344CB8AC3E}">
        <p14:creationId xmlns:p14="http://schemas.microsoft.com/office/powerpoint/2010/main" val="40716222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31</a:t>
            </a:fld>
            <a:endParaRPr lang="en-CA"/>
          </a:p>
        </p:txBody>
      </p:sp>
    </p:spTree>
    <p:extLst>
      <p:ext uri="{BB962C8B-B14F-4D97-AF65-F5344CB8AC3E}">
        <p14:creationId xmlns:p14="http://schemas.microsoft.com/office/powerpoint/2010/main" val="28029890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32</a:t>
            </a:fld>
            <a:endParaRPr lang="en-CA"/>
          </a:p>
        </p:txBody>
      </p:sp>
    </p:spTree>
    <p:extLst>
      <p:ext uri="{BB962C8B-B14F-4D97-AF65-F5344CB8AC3E}">
        <p14:creationId xmlns:p14="http://schemas.microsoft.com/office/powerpoint/2010/main" val="21039524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33</a:t>
            </a:fld>
            <a:endParaRPr lang="en-CA"/>
          </a:p>
        </p:txBody>
      </p:sp>
    </p:spTree>
    <p:extLst>
      <p:ext uri="{BB962C8B-B14F-4D97-AF65-F5344CB8AC3E}">
        <p14:creationId xmlns:p14="http://schemas.microsoft.com/office/powerpoint/2010/main" val="3500298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21BF2FD-222F-466B-A34A-BD26C4314592}" type="slidenum">
              <a:rPr lang="en-CA" smtClean="0"/>
              <a:t>5</a:t>
            </a:fld>
            <a:endParaRPr lang="en-CA" dirty="0"/>
          </a:p>
        </p:txBody>
      </p:sp>
    </p:spTree>
    <p:extLst>
      <p:ext uri="{BB962C8B-B14F-4D97-AF65-F5344CB8AC3E}">
        <p14:creationId xmlns:p14="http://schemas.microsoft.com/office/powerpoint/2010/main" val="25903189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34</a:t>
            </a:fld>
            <a:endParaRPr lang="en-CA"/>
          </a:p>
        </p:txBody>
      </p:sp>
    </p:spTree>
    <p:extLst>
      <p:ext uri="{BB962C8B-B14F-4D97-AF65-F5344CB8AC3E}">
        <p14:creationId xmlns:p14="http://schemas.microsoft.com/office/powerpoint/2010/main" val="35696239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35</a:t>
            </a:fld>
            <a:endParaRPr lang="en-CA"/>
          </a:p>
        </p:txBody>
      </p:sp>
    </p:spTree>
    <p:extLst>
      <p:ext uri="{BB962C8B-B14F-4D97-AF65-F5344CB8AC3E}">
        <p14:creationId xmlns:p14="http://schemas.microsoft.com/office/powerpoint/2010/main" val="34669986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36</a:t>
            </a:fld>
            <a:endParaRPr lang="en-CA"/>
          </a:p>
        </p:txBody>
      </p:sp>
    </p:spTree>
    <p:extLst>
      <p:ext uri="{BB962C8B-B14F-4D97-AF65-F5344CB8AC3E}">
        <p14:creationId xmlns:p14="http://schemas.microsoft.com/office/powerpoint/2010/main" val="36074070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37</a:t>
            </a:fld>
            <a:endParaRPr lang="en-CA"/>
          </a:p>
        </p:txBody>
      </p:sp>
    </p:spTree>
    <p:extLst>
      <p:ext uri="{BB962C8B-B14F-4D97-AF65-F5344CB8AC3E}">
        <p14:creationId xmlns:p14="http://schemas.microsoft.com/office/powerpoint/2010/main" val="1633144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données extrêmes</a:t>
            </a:r>
            <a:endParaRPr lang="en-CA" dirty="0"/>
          </a:p>
        </p:txBody>
      </p:sp>
      <p:sp>
        <p:nvSpPr>
          <p:cNvPr id="4" name="Slide Number Placeholder 3"/>
          <p:cNvSpPr>
            <a:spLocks noGrp="1"/>
          </p:cNvSpPr>
          <p:nvPr>
            <p:ph type="sldNum" sz="quarter" idx="10"/>
          </p:nvPr>
        </p:nvSpPr>
        <p:spPr/>
        <p:txBody>
          <a:bodyPr/>
          <a:lstStyle/>
          <a:p>
            <a:fld id="{E21BF2FD-222F-466B-A34A-BD26C4314592}" type="slidenum">
              <a:rPr lang="en-CA" smtClean="0"/>
              <a:t>38</a:t>
            </a:fld>
            <a:endParaRPr lang="en-CA"/>
          </a:p>
        </p:txBody>
      </p:sp>
    </p:spTree>
    <p:extLst>
      <p:ext uri="{BB962C8B-B14F-4D97-AF65-F5344CB8AC3E}">
        <p14:creationId xmlns:p14="http://schemas.microsoft.com/office/powerpoint/2010/main" val="24451822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39</a:t>
            </a:fld>
            <a:endParaRPr lang="en-CA"/>
          </a:p>
        </p:txBody>
      </p:sp>
    </p:spTree>
    <p:extLst>
      <p:ext uri="{BB962C8B-B14F-4D97-AF65-F5344CB8AC3E}">
        <p14:creationId xmlns:p14="http://schemas.microsoft.com/office/powerpoint/2010/main" val="27589390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40</a:t>
            </a:fld>
            <a:endParaRPr lang="en-CA"/>
          </a:p>
        </p:txBody>
      </p:sp>
    </p:spTree>
    <p:extLst>
      <p:ext uri="{BB962C8B-B14F-4D97-AF65-F5344CB8AC3E}">
        <p14:creationId xmlns:p14="http://schemas.microsoft.com/office/powerpoint/2010/main" val="1952494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41</a:t>
            </a:fld>
            <a:endParaRPr lang="en-CA"/>
          </a:p>
        </p:txBody>
      </p:sp>
    </p:spTree>
    <p:extLst>
      <p:ext uri="{BB962C8B-B14F-4D97-AF65-F5344CB8AC3E}">
        <p14:creationId xmlns:p14="http://schemas.microsoft.com/office/powerpoint/2010/main" val="3268135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42</a:t>
            </a:fld>
            <a:endParaRPr lang="en-CA"/>
          </a:p>
        </p:txBody>
      </p:sp>
    </p:spTree>
    <p:extLst>
      <p:ext uri="{BB962C8B-B14F-4D97-AF65-F5344CB8AC3E}">
        <p14:creationId xmlns:p14="http://schemas.microsoft.com/office/powerpoint/2010/main" val="23010068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43</a:t>
            </a:fld>
            <a:endParaRPr lang="en-CA"/>
          </a:p>
        </p:txBody>
      </p:sp>
    </p:spTree>
    <p:extLst>
      <p:ext uri="{BB962C8B-B14F-4D97-AF65-F5344CB8AC3E}">
        <p14:creationId xmlns:p14="http://schemas.microsoft.com/office/powerpoint/2010/main" val="311585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21BF2FD-222F-466B-A34A-BD26C4314592}" type="slidenum">
              <a:rPr lang="en-CA" smtClean="0"/>
              <a:t>6</a:t>
            </a:fld>
            <a:endParaRPr lang="en-CA" dirty="0"/>
          </a:p>
        </p:txBody>
      </p:sp>
    </p:spTree>
    <p:extLst>
      <p:ext uri="{BB962C8B-B14F-4D97-AF65-F5344CB8AC3E}">
        <p14:creationId xmlns:p14="http://schemas.microsoft.com/office/powerpoint/2010/main" val="11765871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44</a:t>
            </a:fld>
            <a:endParaRPr lang="en-CA"/>
          </a:p>
        </p:txBody>
      </p:sp>
    </p:spTree>
    <p:extLst>
      <p:ext uri="{BB962C8B-B14F-4D97-AF65-F5344CB8AC3E}">
        <p14:creationId xmlns:p14="http://schemas.microsoft.com/office/powerpoint/2010/main" val="20240097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45</a:t>
            </a:fld>
            <a:endParaRPr lang="en-CA"/>
          </a:p>
        </p:txBody>
      </p:sp>
    </p:spTree>
    <p:extLst>
      <p:ext uri="{BB962C8B-B14F-4D97-AF65-F5344CB8AC3E}">
        <p14:creationId xmlns:p14="http://schemas.microsoft.com/office/powerpoint/2010/main" val="26116883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46</a:t>
            </a:fld>
            <a:endParaRPr lang="en-CA"/>
          </a:p>
        </p:txBody>
      </p:sp>
    </p:spTree>
    <p:extLst>
      <p:ext uri="{BB962C8B-B14F-4D97-AF65-F5344CB8AC3E}">
        <p14:creationId xmlns:p14="http://schemas.microsoft.com/office/powerpoint/2010/main" val="25419672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47</a:t>
            </a:fld>
            <a:endParaRPr lang="en-CA"/>
          </a:p>
        </p:txBody>
      </p:sp>
    </p:spTree>
    <p:extLst>
      <p:ext uri="{BB962C8B-B14F-4D97-AF65-F5344CB8AC3E}">
        <p14:creationId xmlns:p14="http://schemas.microsoft.com/office/powerpoint/2010/main" val="11573688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48</a:t>
            </a:fld>
            <a:endParaRPr lang="en-CA"/>
          </a:p>
        </p:txBody>
      </p:sp>
    </p:spTree>
    <p:extLst>
      <p:ext uri="{BB962C8B-B14F-4D97-AF65-F5344CB8AC3E}">
        <p14:creationId xmlns:p14="http://schemas.microsoft.com/office/powerpoint/2010/main" val="39237332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49</a:t>
            </a:fld>
            <a:endParaRPr lang="en-CA"/>
          </a:p>
        </p:txBody>
      </p:sp>
    </p:spTree>
    <p:extLst>
      <p:ext uri="{BB962C8B-B14F-4D97-AF65-F5344CB8AC3E}">
        <p14:creationId xmlns:p14="http://schemas.microsoft.com/office/powerpoint/2010/main" val="35325147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50</a:t>
            </a:fld>
            <a:endParaRPr lang="en-CA"/>
          </a:p>
        </p:txBody>
      </p:sp>
    </p:spTree>
    <p:extLst>
      <p:ext uri="{BB962C8B-B14F-4D97-AF65-F5344CB8AC3E}">
        <p14:creationId xmlns:p14="http://schemas.microsoft.com/office/powerpoint/2010/main" val="28616320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51</a:t>
            </a:fld>
            <a:endParaRPr lang="en-CA"/>
          </a:p>
        </p:txBody>
      </p:sp>
    </p:spTree>
    <p:extLst>
      <p:ext uri="{BB962C8B-B14F-4D97-AF65-F5344CB8AC3E}">
        <p14:creationId xmlns:p14="http://schemas.microsoft.com/office/powerpoint/2010/main" val="29383681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52</a:t>
            </a:fld>
            <a:endParaRPr lang="en-CA"/>
          </a:p>
        </p:txBody>
      </p:sp>
    </p:spTree>
    <p:extLst>
      <p:ext uri="{BB962C8B-B14F-4D97-AF65-F5344CB8AC3E}">
        <p14:creationId xmlns:p14="http://schemas.microsoft.com/office/powerpoint/2010/main" val="1973784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53</a:t>
            </a:fld>
            <a:endParaRPr lang="en-CA"/>
          </a:p>
        </p:txBody>
      </p:sp>
    </p:spTree>
    <p:extLst>
      <p:ext uri="{BB962C8B-B14F-4D97-AF65-F5344CB8AC3E}">
        <p14:creationId xmlns:p14="http://schemas.microsoft.com/office/powerpoint/2010/main" val="3104793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21BF2FD-222F-466B-A34A-BD26C4314592}" type="slidenum">
              <a:rPr lang="en-CA" smtClean="0"/>
              <a:t>7</a:t>
            </a:fld>
            <a:endParaRPr lang="en-CA" dirty="0"/>
          </a:p>
        </p:txBody>
      </p:sp>
    </p:spTree>
    <p:extLst>
      <p:ext uri="{BB962C8B-B14F-4D97-AF65-F5344CB8AC3E}">
        <p14:creationId xmlns:p14="http://schemas.microsoft.com/office/powerpoint/2010/main" val="33460665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54</a:t>
            </a:fld>
            <a:endParaRPr lang="en-CA"/>
          </a:p>
        </p:txBody>
      </p:sp>
    </p:spTree>
    <p:extLst>
      <p:ext uri="{BB962C8B-B14F-4D97-AF65-F5344CB8AC3E}">
        <p14:creationId xmlns:p14="http://schemas.microsoft.com/office/powerpoint/2010/main" val="4404749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55</a:t>
            </a:fld>
            <a:endParaRPr lang="en-CA"/>
          </a:p>
        </p:txBody>
      </p:sp>
    </p:spTree>
    <p:extLst>
      <p:ext uri="{BB962C8B-B14F-4D97-AF65-F5344CB8AC3E}">
        <p14:creationId xmlns:p14="http://schemas.microsoft.com/office/powerpoint/2010/main" val="4025892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56</a:t>
            </a:fld>
            <a:endParaRPr lang="en-CA"/>
          </a:p>
        </p:txBody>
      </p:sp>
    </p:spTree>
    <p:extLst>
      <p:ext uri="{BB962C8B-B14F-4D97-AF65-F5344CB8AC3E}">
        <p14:creationId xmlns:p14="http://schemas.microsoft.com/office/powerpoint/2010/main" val="42863594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57</a:t>
            </a:fld>
            <a:endParaRPr lang="en-CA"/>
          </a:p>
        </p:txBody>
      </p:sp>
    </p:spTree>
    <p:extLst>
      <p:ext uri="{BB962C8B-B14F-4D97-AF65-F5344CB8AC3E}">
        <p14:creationId xmlns:p14="http://schemas.microsoft.com/office/powerpoint/2010/main" val="37446108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58</a:t>
            </a:fld>
            <a:endParaRPr lang="en-CA"/>
          </a:p>
        </p:txBody>
      </p:sp>
    </p:spTree>
    <p:extLst>
      <p:ext uri="{BB962C8B-B14F-4D97-AF65-F5344CB8AC3E}">
        <p14:creationId xmlns:p14="http://schemas.microsoft.com/office/powerpoint/2010/main" val="197363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59</a:t>
            </a:fld>
            <a:endParaRPr lang="en-CA"/>
          </a:p>
        </p:txBody>
      </p:sp>
    </p:spTree>
    <p:extLst>
      <p:ext uri="{BB962C8B-B14F-4D97-AF65-F5344CB8AC3E}">
        <p14:creationId xmlns:p14="http://schemas.microsoft.com/office/powerpoint/2010/main" val="37420399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60</a:t>
            </a:fld>
            <a:endParaRPr lang="en-CA"/>
          </a:p>
        </p:txBody>
      </p:sp>
    </p:spTree>
    <p:extLst>
      <p:ext uri="{BB962C8B-B14F-4D97-AF65-F5344CB8AC3E}">
        <p14:creationId xmlns:p14="http://schemas.microsoft.com/office/powerpoint/2010/main" val="37585965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61</a:t>
            </a:fld>
            <a:endParaRPr lang="en-CA"/>
          </a:p>
        </p:txBody>
      </p:sp>
    </p:spTree>
    <p:extLst>
      <p:ext uri="{BB962C8B-B14F-4D97-AF65-F5344CB8AC3E}">
        <p14:creationId xmlns:p14="http://schemas.microsoft.com/office/powerpoint/2010/main" val="17892041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62</a:t>
            </a:fld>
            <a:endParaRPr lang="en-CA"/>
          </a:p>
        </p:txBody>
      </p:sp>
    </p:spTree>
    <p:extLst>
      <p:ext uri="{BB962C8B-B14F-4D97-AF65-F5344CB8AC3E}">
        <p14:creationId xmlns:p14="http://schemas.microsoft.com/office/powerpoint/2010/main" val="7270597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63</a:t>
            </a:fld>
            <a:endParaRPr lang="en-CA"/>
          </a:p>
        </p:txBody>
      </p:sp>
    </p:spTree>
    <p:extLst>
      <p:ext uri="{BB962C8B-B14F-4D97-AF65-F5344CB8AC3E}">
        <p14:creationId xmlns:p14="http://schemas.microsoft.com/office/powerpoint/2010/main" val="2343783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21BF2FD-222F-466B-A34A-BD26C4314592}" type="slidenum">
              <a:rPr lang="en-CA" smtClean="0"/>
              <a:t>9</a:t>
            </a:fld>
            <a:endParaRPr lang="en-CA" dirty="0"/>
          </a:p>
        </p:txBody>
      </p:sp>
    </p:spTree>
    <p:extLst>
      <p:ext uri="{BB962C8B-B14F-4D97-AF65-F5344CB8AC3E}">
        <p14:creationId xmlns:p14="http://schemas.microsoft.com/office/powerpoint/2010/main" val="238427826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64</a:t>
            </a:fld>
            <a:endParaRPr lang="en-CA"/>
          </a:p>
        </p:txBody>
      </p:sp>
    </p:spTree>
    <p:extLst>
      <p:ext uri="{BB962C8B-B14F-4D97-AF65-F5344CB8AC3E}">
        <p14:creationId xmlns:p14="http://schemas.microsoft.com/office/powerpoint/2010/main" val="36721278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65</a:t>
            </a:fld>
            <a:endParaRPr lang="en-CA"/>
          </a:p>
        </p:txBody>
      </p:sp>
    </p:spTree>
    <p:extLst>
      <p:ext uri="{BB962C8B-B14F-4D97-AF65-F5344CB8AC3E}">
        <p14:creationId xmlns:p14="http://schemas.microsoft.com/office/powerpoint/2010/main" val="288548181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66</a:t>
            </a:fld>
            <a:endParaRPr lang="en-CA"/>
          </a:p>
        </p:txBody>
      </p:sp>
    </p:spTree>
    <p:extLst>
      <p:ext uri="{BB962C8B-B14F-4D97-AF65-F5344CB8AC3E}">
        <p14:creationId xmlns:p14="http://schemas.microsoft.com/office/powerpoint/2010/main" val="33750998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67</a:t>
            </a:fld>
            <a:endParaRPr lang="en-CA"/>
          </a:p>
        </p:txBody>
      </p:sp>
    </p:spTree>
    <p:extLst>
      <p:ext uri="{BB962C8B-B14F-4D97-AF65-F5344CB8AC3E}">
        <p14:creationId xmlns:p14="http://schemas.microsoft.com/office/powerpoint/2010/main" val="228905526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69</a:t>
            </a:fld>
            <a:endParaRPr lang="en-CA"/>
          </a:p>
        </p:txBody>
      </p:sp>
    </p:spTree>
    <p:extLst>
      <p:ext uri="{BB962C8B-B14F-4D97-AF65-F5344CB8AC3E}">
        <p14:creationId xmlns:p14="http://schemas.microsoft.com/office/powerpoint/2010/main" val="358585000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70</a:t>
            </a:fld>
            <a:endParaRPr lang="en-CA"/>
          </a:p>
        </p:txBody>
      </p:sp>
    </p:spTree>
    <p:extLst>
      <p:ext uri="{BB962C8B-B14F-4D97-AF65-F5344CB8AC3E}">
        <p14:creationId xmlns:p14="http://schemas.microsoft.com/office/powerpoint/2010/main" val="103252824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71</a:t>
            </a:fld>
            <a:endParaRPr lang="en-CA"/>
          </a:p>
        </p:txBody>
      </p:sp>
    </p:spTree>
    <p:extLst>
      <p:ext uri="{BB962C8B-B14F-4D97-AF65-F5344CB8AC3E}">
        <p14:creationId xmlns:p14="http://schemas.microsoft.com/office/powerpoint/2010/main" val="2989274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10</a:t>
            </a:fld>
            <a:endParaRPr lang="en-CA"/>
          </a:p>
        </p:txBody>
      </p:sp>
    </p:spTree>
    <p:extLst>
      <p:ext uri="{BB962C8B-B14F-4D97-AF65-F5344CB8AC3E}">
        <p14:creationId xmlns:p14="http://schemas.microsoft.com/office/powerpoint/2010/main" val="980185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11</a:t>
            </a:fld>
            <a:endParaRPr lang="en-CA"/>
          </a:p>
        </p:txBody>
      </p:sp>
    </p:spTree>
    <p:extLst>
      <p:ext uri="{BB962C8B-B14F-4D97-AF65-F5344CB8AC3E}">
        <p14:creationId xmlns:p14="http://schemas.microsoft.com/office/powerpoint/2010/main" val="2778511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1BF2FD-222F-466B-A34A-BD26C4314592}" type="slidenum">
              <a:rPr lang="en-CA" smtClean="0"/>
              <a:t>12</a:t>
            </a:fld>
            <a:endParaRPr lang="en-CA"/>
          </a:p>
        </p:txBody>
      </p:sp>
    </p:spTree>
    <p:extLst>
      <p:ext uri="{BB962C8B-B14F-4D97-AF65-F5344CB8AC3E}">
        <p14:creationId xmlns:p14="http://schemas.microsoft.com/office/powerpoint/2010/main" val="979434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98DCC5E5-CB58-4C74-9C71-25D82D4FAC94}" type="datetime1">
              <a:rPr lang="en-CA" smtClean="0"/>
              <a:t>2018-01-11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3A7A740-67A3-4070-908C-1D917BF0C81E}" type="slidenum">
              <a:rPr lang="en-CA" smtClean="0"/>
              <a:t>‹#›</a:t>
            </a:fld>
            <a:endParaRPr lang="en-CA"/>
          </a:p>
        </p:txBody>
      </p:sp>
    </p:spTree>
    <p:extLst>
      <p:ext uri="{BB962C8B-B14F-4D97-AF65-F5344CB8AC3E}">
        <p14:creationId xmlns:p14="http://schemas.microsoft.com/office/powerpoint/2010/main" val="2144089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76F1924E-E7C8-48B5-A079-205D118A4820}" type="datetime1">
              <a:rPr lang="en-CA" smtClean="0"/>
              <a:t>2018-01-11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3A7A740-67A3-4070-908C-1D917BF0C81E}" type="slidenum">
              <a:rPr lang="en-CA" smtClean="0"/>
              <a:t>‹#›</a:t>
            </a:fld>
            <a:endParaRPr lang="en-CA"/>
          </a:p>
        </p:txBody>
      </p:sp>
    </p:spTree>
    <p:extLst>
      <p:ext uri="{BB962C8B-B14F-4D97-AF65-F5344CB8AC3E}">
        <p14:creationId xmlns:p14="http://schemas.microsoft.com/office/powerpoint/2010/main" val="2185302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8159C56E-8A4E-42C6-A5ED-D011B0630282}" type="datetime1">
              <a:rPr lang="en-CA" smtClean="0"/>
              <a:t>2018-01-11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3A7A740-67A3-4070-908C-1D917BF0C81E}" type="slidenum">
              <a:rPr lang="en-CA" smtClean="0"/>
              <a:t>‹#›</a:t>
            </a:fld>
            <a:endParaRPr lang="en-CA"/>
          </a:p>
        </p:txBody>
      </p:sp>
    </p:spTree>
    <p:extLst>
      <p:ext uri="{BB962C8B-B14F-4D97-AF65-F5344CB8AC3E}">
        <p14:creationId xmlns:p14="http://schemas.microsoft.com/office/powerpoint/2010/main" val="1873340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32555F12-10CB-4A5A-B52E-58B44AE502B8}" type="datetime1">
              <a:rPr lang="en-CA" smtClean="0"/>
              <a:t>2018-01-11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3A7A740-67A3-4070-908C-1D917BF0C81E}" type="slidenum">
              <a:rPr lang="en-CA" smtClean="0"/>
              <a:t>‹#›</a:t>
            </a:fld>
            <a:endParaRPr lang="en-CA"/>
          </a:p>
        </p:txBody>
      </p:sp>
    </p:spTree>
    <p:extLst>
      <p:ext uri="{BB962C8B-B14F-4D97-AF65-F5344CB8AC3E}">
        <p14:creationId xmlns:p14="http://schemas.microsoft.com/office/powerpoint/2010/main" val="2631411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0D9E5-2614-4CCE-ABA2-C7E6D557F184}" type="datetime1">
              <a:rPr lang="en-CA" smtClean="0"/>
              <a:t>2018-01-11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3A7A740-67A3-4070-908C-1D917BF0C81E}" type="slidenum">
              <a:rPr lang="en-CA" smtClean="0"/>
              <a:t>‹#›</a:t>
            </a:fld>
            <a:endParaRPr lang="en-CA"/>
          </a:p>
        </p:txBody>
      </p:sp>
    </p:spTree>
    <p:extLst>
      <p:ext uri="{BB962C8B-B14F-4D97-AF65-F5344CB8AC3E}">
        <p14:creationId xmlns:p14="http://schemas.microsoft.com/office/powerpoint/2010/main" val="3417153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B65B1421-69BC-480B-BAC8-3F24696A121C}" type="datetime1">
              <a:rPr lang="en-CA" smtClean="0"/>
              <a:t>2018-01-11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3A7A740-67A3-4070-908C-1D917BF0C81E}" type="slidenum">
              <a:rPr lang="en-CA" smtClean="0"/>
              <a:t>‹#›</a:t>
            </a:fld>
            <a:endParaRPr lang="en-CA"/>
          </a:p>
        </p:txBody>
      </p:sp>
    </p:spTree>
    <p:extLst>
      <p:ext uri="{BB962C8B-B14F-4D97-AF65-F5344CB8AC3E}">
        <p14:creationId xmlns:p14="http://schemas.microsoft.com/office/powerpoint/2010/main" val="2157768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57D433A1-F525-4802-8CA4-CB717B3F8FD6}" type="datetime1">
              <a:rPr lang="en-CA" smtClean="0"/>
              <a:t>2018-01-11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3A7A740-67A3-4070-908C-1D917BF0C81E}" type="slidenum">
              <a:rPr lang="en-CA" smtClean="0"/>
              <a:t>‹#›</a:t>
            </a:fld>
            <a:endParaRPr lang="en-CA"/>
          </a:p>
        </p:txBody>
      </p:sp>
    </p:spTree>
    <p:extLst>
      <p:ext uri="{BB962C8B-B14F-4D97-AF65-F5344CB8AC3E}">
        <p14:creationId xmlns:p14="http://schemas.microsoft.com/office/powerpoint/2010/main" val="1281977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CAFB5088-D8E4-4031-AC6A-54C21ACB31A1}" type="datetime1">
              <a:rPr lang="en-CA" smtClean="0"/>
              <a:t>2018-01-11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3A7A740-67A3-4070-908C-1D917BF0C81E}" type="slidenum">
              <a:rPr lang="en-CA" smtClean="0"/>
              <a:t>‹#›</a:t>
            </a:fld>
            <a:endParaRPr lang="en-CA"/>
          </a:p>
        </p:txBody>
      </p:sp>
    </p:spTree>
    <p:extLst>
      <p:ext uri="{BB962C8B-B14F-4D97-AF65-F5344CB8AC3E}">
        <p14:creationId xmlns:p14="http://schemas.microsoft.com/office/powerpoint/2010/main" val="766147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873308-5BF5-42FF-869E-592B56D53107}" type="datetime1">
              <a:rPr lang="en-CA" smtClean="0"/>
              <a:t>2018-01-11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3A7A740-67A3-4070-908C-1D917BF0C81E}" type="slidenum">
              <a:rPr lang="en-CA" smtClean="0"/>
              <a:t>‹#›</a:t>
            </a:fld>
            <a:endParaRPr lang="en-CA"/>
          </a:p>
        </p:txBody>
      </p:sp>
    </p:spTree>
    <p:extLst>
      <p:ext uri="{BB962C8B-B14F-4D97-AF65-F5344CB8AC3E}">
        <p14:creationId xmlns:p14="http://schemas.microsoft.com/office/powerpoint/2010/main" val="2005138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63BD0F-F7B0-44CA-840B-382127DD285E}" type="datetime1">
              <a:rPr lang="en-CA" smtClean="0"/>
              <a:t>2018-01-11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3A7A740-67A3-4070-908C-1D917BF0C81E}" type="slidenum">
              <a:rPr lang="en-CA" smtClean="0"/>
              <a:t>‹#›</a:t>
            </a:fld>
            <a:endParaRPr lang="en-CA"/>
          </a:p>
        </p:txBody>
      </p:sp>
    </p:spTree>
    <p:extLst>
      <p:ext uri="{BB962C8B-B14F-4D97-AF65-F5344CB8AC3E}">
        <p14:creationId xmlns:p14="http://schemas.microsoft.com/office/powerpoint/2010/main" val="4230350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3C26F6-CF34-4CDD-8790-6D630743BE15}" type="datetime1">
              <a:rPr lang="en-CA" smtClean="0"/>
              <a:t>2018-01-11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3A7A740-67A3-4070-908C-1D917BF0C81E}" type="slidenum">
              <a:rPr lang="en-CA" smtClean="0"/>
              <a:t>‹#›</a:t>
            </a:fld>
            <a:endParaRPr lang="en-CA"/>
          </a:p>
        </p:txBody>
      </p:sp>
    </p:spTree>
    <p:extLst>
      <p:ext uri="{BB962C8B-B14F-4D97-AF65-F5344CB8AC3E}">
        <p14:creationId xmlns:p14="http://schemas.microsoft.com/office/powerpoint/2010/main" val="3459481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058B20-252C-4076-B3AD-A92D982E433E}" type="datetime1">
              <a:rPr lang="en-CA" smtClean="0"/>
              <a:t>2018-01-11</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A7A740-67A3-4070-908C-1D917BF0C81E}" type="slidenum">
              <a:rPr lang="en-CA" smtClean="0"/>
              <a:t>‹#›</a:t>
            </a:fld>
            <a:endParaRPr lang="en-CA"/>
          </a:p>
        </p:txBody>
      </p:sp>
      <p:sp>
        <p:nvSpPr>
          <p:cNvPr id="7" name="Espace réservé du pied de page 4">
            <a:extLst>
              <a:ext uri="{FF2B5EF4-FFF2-40B4-BE49-F238E27FC236}">
                <a16:creationId xmlns:a16="http://schemas.microsoft.com/office/drawing/2014/main" id="{F3F63348-5947-4690-898F-CB75CECD395A}"/>
              </a:ext>
            </a:extLst>
          </p:cNvPr>
          <p:cNvSpPr txBox="1">
            <a:spLocks/>
          </p:cNvSpPr>
          <p:nvPr userDrawn="1"/>
        </p:nvSpPr>
        <p:spPr>
          <a:xfrm>
            <a:off x="9119286" y="654908"/>
            <a:ext cx="3072715" cy="316826"/>
          </a:xfrm>
          <a:prstGeom prst="rect">
            <a:avLst/>
          </a:prstGeom>
          <a:noFill/>
        </p:spPr>
        <p:txBody>
          <a:bodyPr vert="horz" lIns="91440" tIns="45720" rIns="91440" bIns="45720" rtlCol="0" anchor="b"/>
          <a:lstStyle>
            <a:defPPr>
              <a:defRPr lang="fr-FR"/>
            </a:defPPr>
            <a:lvl1pPr marL="0" algn="l" defTabSz="914400" rtl="0" eaLnBrk="1" latinLnBrk="0" hangingPunct="1">
              <a:defRPr sz="9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fr-CA" sz="1400" dirty="0">
                <a:solidFill>
                  <a:schemeClr val="tx1"/>
                </a:solidFill>
              </a:rPr>
              <a:t>ECS2512 – ©Etienne Dumesnil, 2018</a:t>
            </a:r>
          </a:p>
        </p:txBody>
      </p:sp>
    </p:spTree>
    <p:extLst>
      <p:ext uri="{BB962C8B-B14F-4D97-AF65-F5344CB8AC3E}">
        <p14:creationId xmlns:p14="http://schemas.microsoft.com/office/powerpoint/2010/main" val="2547556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7.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5.xml.rels><?xml version="1.0" encoding="UTF-8" standalone="yes"?>
<Relationships xmlns="http://schemas.openxmlformats.org/package/2006/relationships"><Relationship Id="rId3" Type="http://schemas.openxmlformats.org/officeDocument/2006/relationships/hyperlink" Target="http://www.librairie.umontreal.ca/product.aspx?id=285115"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5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2"/>
          <p:cNvSpPr>
            <a:spLocks noGrp="1"/>
          </p:cNvSpPr>
          <p:nvPr>
            <p:ph type="ctrTitle"/>
          </p:nvPr>
        </p:nvSpPr>
        <p:spPr>
          <a:xfrm>
            <a:off x="1541780" y="624839"/>
            <a:ext cx="9144000" cy="1551623"/>
          </a:xfrm>
        </p:spPr>
        <p:txBody>
          <a:bodyPr>
            <a:normAutofit/>
          </a:bodyPr>
          <a:lstStyle/>
          <a:p>
            <a:r>
              <a:rPr lang="en-CA" sz="6600" dirty="0">
                <a:solidFill>
                  <a:schemeClr val="accent2"/>
                </a:solidFill>
                <a:latin typeface="Calibri" panose="020F0502020204030204" pitchFamily="34" charset="0"/>
              </a:rPr>
              <a:t>ECS 2512 L</a:t>
            </a:r>
            <a:br>
              <a:rPr lang="en-CA" sz="6600" dirty="0">
                <a:solidFill>
                  <a:srgbClr val="FF0000"/>
                </a:solidFill>
                <a:latin typeface="Calibri" panose="020F0502020204030204" pitchFamily="34" charset="0"/>
              </a:rPr>
            </a:br>
            <a:r>
              <a:rPr lang="en-CA" sz="4000" dirty="0">
                <a:solidFill>
                  <a:srgbClr val="0070C0"/>
                </a:solidFill>
                <a:latin typeface="Calibri" panose="020F0502020204030204" pitchFamily="34" charset="0"/>
              </a:rPr>
              <a:t>Hiver 2018</a:t>
            </a:r>
            <a:endParaRPr lang="fr-CA" sz="4000" dirty="0">
              <a:solidFill>
                <a:srgbClr val="0070C0"/>
              </a:solidFill>
              <a:latin typeface="Calibri" panose="020F0502020204030204" pitchFamily="34" charset="0"/>
            </a:endParaRPr>
          </a:p>
        </p:txBody>
      </p:sp>
      <p:sp>
        <p:nvSpPr>
          <p:cNvPr id="8" name="Sous-titre 2"/>
          <p:cNvSpPr>
            <a:spLocks noGrp="1"/>
          </p:cNvSpPr>
          <p:nvPr>
            <p:ph type="subTitle" idx="1"/>
          </p:nvPr>
        </p:nvSpPr>
        <p:spPr>
          <a:xfrm>
            <a:off x="978962" y="3141126"/>
            <a:ext cx="7117180" cy="3555901"/>
          </a:xfrm>
        </p:spPr>
        <p:txBody>
          <a:bodyPr>
            <a:normAutofit lnSpcReduction="10000"/>
          </a:bodyPr>
          <a:lstStyle/>
          <a:p>
            <a:pPr algn="l"/>
            <a:r>
              <a:rPr lang="en-CA" sz="3200" b="1" u="sng" dirty="0" err="1">
                <a:solidFill>
                  <a:srgbClr val="0070C0"/>
                </a:solidFill>
                <a:latin typeface="Calibri" panose="020F0502020204030204" pitchFamily="34" charset="0"/>
              </a:rPr>
              <a:t>Semaine</a:t>
            </a:r>
            <a:r>
              <a:rPr lang="en-CA" sz="3200" b="1" u="sng" dirty="0">
                <a:solidFill>
                  <a:srgbClr val="0070C0"/>
                </a:solidFill>
                <a:latin typeface="Calibri" panose="020F0502020204030204" pitchFamily="34" charset="0"/>
              </a:rPr>
              <a:t> 1</a:t>
            </a:r>
          </a:p>
          <a:p>
            <a:pPr algn="l"/>
            <a:endParaRPr lang="en-CA" sz="3200" u="sng" dirty="0">
              <a:solidFill>
                <a:srgbClr val="0070C0"/>
              </a:solidFill>
              <a:latin typeface="Calibri" panose="020F0502020204030204" pitchFamily="34" charset="0"/>
            </a:endParaRPr>
          </a:p>
          <a:p>
            <a:pPr marL="514350" indent="-514350" algn="l">
              <a:buFont typeface="+mj-lt"/>
              <a:buAutoNum type="romanUcPeriod"/>
            </a:pPr>
            <a:r>
              <a:rPr lang="en-CA" b="1" dirty="0">
                <a:solidFill>
                  <a:srgbClr val="0070C0"/>
                </a:solidFill>
                <a:latin typeface="Calibri" panose="020F0502020204030204" pitchFamily="34" charset="0"/>
              </a:rPr>
              <a:t>Plan de </a:t>
            </a:r>
            <a:r>
              <a:rPr lang="en-CA" b="1" dirty="0" err="1">
                <a:solidFill>
                  <a:srgbClr val="0070C0"/>
                </a:solidFill>
                <a:latin typeface="Calibri" panose="020F0502020204030204" pitchFamily="34" charset="0"/>
              </a:rPr>
              <a:t>cours</a:t>
            </a:r>
            <a:endParaRPr lang="en-CA" b="1" dirty="0">
              <a:solidFill>
                <a:srgbClr val="0070C0"/>
              </a:solidFill>
              <a:latin typeface="Calibri" panose="020F0502020204030204" pitchFamily="34" charset="0"/>
            </a:endParaRPr>
          </a:p>
          <a:p>
            <a:pPr marL="514350" indent="-514350" algn="l">
              <a:buFont typeface="+mj-lt"/>
              <a:buAutoNum type="romanUcPeriod"/>
            </a:pPr>
            <a:r>
              <a:rPr lang="en-CA" b="1" dirty="0" err="1">
                <a:solidFill>
                  <a:srgbClr val="0070C0"/>
                </a:solidFill>
                <a:latin typeface="Calibri" panose="020F0502020204030204" pitchFamily="34" charset="0"/>
              </a:rPr>
              <a:t>Quelques</a:t>
            </a:r>
            <a:r>
              <a:rPr lang="en-CA" b="1" dirty="0">
                <a:solidFill>
                  <a:srgbClr val="0070C0"/>
                </a:solidFill>
                <a:latin typeface="Calibri" panose="020F0502020204030204" pitchFamily="34" charset="0"/>
              </a:rPr>
              <a:t> notions de base</a:t>
            </a:r>
          </a:p>
          <a:p>
            <a:pPr marL="514350" indent="-514350" algn="l">
              <a:buFont typeface="+mj-lt"/>
              <a:buAutoNum type="romanUcPeriod"/>
            </a:pPr>
            <a:r>
              <a:rPr lang="en-CA" b="1" dirty="0" err="1">
                <a:solidFill>
                  <a:srgbClr val="0070C0"/>
                </a:solidFill>
                <a:latin typeface="Calibri" panose="020F0502020204030204" pitchFamily="34" charset="0"/>
              </a:rPr>
              <a:t>Statistiques</a:t>
            </a:r>
            <a:r>
              <a:rPr lang="en-CA" b="1" dirty="0">
                <a:solidFill>
                  <a:srgbClr val="0070C0"/>
                </a:solidFill>
                <a:latin typeface="Calibri" panose="020F0502020204030204" pitchFamily="34" charset="0"/>
              </a:rPr>
              <a:t> </a:t>
            </a:r>
            <a:r>
              <a:rPr lang="en-CA" b="1" dirty="0" err="1">
                <a:solidFill>
                  <a:srgbClr val="0070C0"/>
                </a:solidFill>
                <a:latin typeface="Calibri" panose="020F0502020204030204" pitchFamily="34" charset="0"/>
              </a:rPr>
              <a:t>descriptives</a:t>
            </a:r>
            <a:endParaRPr lang="en-CA" b="1" dirty="0">
              <a:solidFill>
                <a:srgbClr val="0070C0"/>
              </a:solidFill>
              <a:latin typeface="Calibri" panose="020F0502020204030204" pitchFamily="34" charset="0"/>
            </a:endParaRPr>
          </a:p>
          <a:p>
            <a:pPr marL="514350" indent="-514350" algn="l">
              <a:buFont typeface="+mj-lt"/>
              <a:buAutoNum type="romanUcPeriod"/>
            </a:pPr>
            <a:r>
              <a:rPr lang="en-CA" b="1" dirty="0" err="1">
                <a:solidFill>
                  <a:srgbClr val="0070C0"/>
                </a:solidFill>
                <a:latin typeface="Calibri" panose="020F0502020204030204" pitchFamily="34" charset="0"/>
              </a:rPr>
              <a:t>Exercices</a:t>
            </a:r>
            <a:r>
              <a:rPr lang="en-CA" b="1" dirty="0">
                <a:solidFill>
                  <a:srgbClr val="0070C0"/>
                </a:solidFill>
                <a:latin typeface="Calibri" panose="020F0502020204030204" pitchFamily="34" charset="0"/>
              </a:rPr>
              <a:t>…!</a:t>
            </a:r>
          </a:p>
          <a:p>
            <a:pPr marL="514350" indent="-514350" algn="l">
              <a:buFont typeface="+mj-lt"/>
              <a:buAutoNum type="romanUcPeriod"/>
            </a:pPr>
            <a:endParaRPr lang="en-CA" dirty="0">
              <a:latin typeface="Calibri" panose="020F0502020204030204" pitchFamily="34" charset="0"/>
            </a:endParaRPr>
          </a:p>
          <a:p>
            <a:pPr marL="514350" indent="-514350" algn="l">
              <a:buFont typeface="Wingdings" panose="05000000000000000000" pitchFamily="2" charset="2"/>
              <a:buChar char="ü"/>
            </a:pPr>
            <a:r>
              <a:rPr lang="en-CA" b="1" i="1" dirty="0">
                <a:solidFill>
                  <a:schemeClr val="accent2"/>
                </a:solidFill>
                <a:latin typeface="Calibri" panose="020F0502020204030204" pitchFamily="34" charset="0"/>
              </a:rPr>
              <a:t>Lectures: </a:t>
            </a:r>
            <a:r>
              <a:rPr lang="en-CA" b="1" i="1" dirty="0" err="1">
                <a:solidFill>
                  <a:schemeClr val="accent2"/>
                </a:solidFill>
                <a:latin typeface="Calibri" panose="020F0502020204030204" pitchFamily="34" charset="0"/>
              </a:rPr>
              <a:t>Cousineau</a:t>
            </a:r>
            <a:r>
              <a:rPr lang="en-CA" b="1" i="1" dirty="0">
                <a:solidFill>
                  <a:schemeClr val="accent2"/>
                </a:solidFill>
                <a:latin typeface="Calibri" panose="020F0502020204030204" pitchFamily="34" charset="0"/>
              </a:rPr>
              <a:t> (2009), ch.2-3</a:t>
            </a:r>
          </a:p>
        </p:txBody>
      </p:sp>
    </p:spTree>
    <p:extLst>
      <p:ext uri="{BB962C8B-B14F-4D97-AF65-F5344CB8AC3E}">
        <p14:creationId xmlns:p14="http://schemas.microsoft.com/office/powerpoint/2010/main" val="2833514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0" y="1024462"/>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06400" indent="-457200">
              <a:buFont typeface="Wingdings" panose="05000000000000000000" pitchFamily="2" charset="2"/>
              <a:buChar char="q"/>
            </a:pPr>
            <a:r>
              <a:rPr lang="fr-CA" altLang="fr-FR" sz="2800" dirty="0">
                <a:latin typeface="Calibri" panose="020F0502020204030204" pitchFamily="34" charset="0"/>
              </a:rPr>
              <a:t>Les méthodes quantitatives diffèrent selon le </a:t>
            </a:r>
            <a:r>
              <a:rPr lang="fr-CA" altLang="fr-FR" sz="2800" u="sng" dirty="0">
                <a:latin typeface="Calibri" panose="020F0502020204030204" pitchFamily="34" charset="0"/>
              </a:rPr>
              <a:t>type de mesure</a:t>
            </a:r>
            <a:r>
              <a:rPr lang="fr-CA" altLang="fr-FR" sz="2800" dirty="0">
                <a:latin typeface="Calibri" panose="020F0502020204030204" pitchFamily="34" charset="0"/>
              </a:rPr>
              <a:t> effectuée.</a:t>
            </a:r>
          </a:p>
          <a:p>
            <a:pPr marL="330200" indent="-381000"/>
            <a:endParaRPr lang="fr-CA" altLang="fr-FR" sz="2800" dirty="0">
              <a:latin typeface="Calibri" panose="020F0502020204030204" pitchFamily="34" charset="0"/>
            </a:endParaRPr>
          </a:p>
          <a:p>
            <a:pPr marL="330200" indent="-381000"/>
            <a:endParaRPr lang="fr-CA" altLang="fr-FR" sz="2800" dirty="0">
              <a:latin typeface="Calibri" panose="020F0502020204030204" pitchFamily="34" charset="0"/>
            </a:endParaRPr>
          </a:p>
          <a:p>
            <a:pPr marL="406400" indent="-457200">
              <a:buFont typeface="Wingdings" panose="05000000000000000000" pitchFamily="2" charset="2"/>
              <a:buChar char="q"/>
            </a:pPr>
            <a:r>
              <a:rPr lang="fr-CA" altLang="fr-FR" sz="2800" u="sng" dirty="0">
                <a:latin typeface="Calibri" panose="020F0502020204030204" pitchFamily="34" charset="0"/>
              </a:rPr>
              <a:t>4 échelles de mesure:</a:t>
            </a:r>
          </a:p>
          <a:p>
            <a:pPr marL="806450" lvl="1" indent="-457200">
              <a:buFont typeface="Wingdings" panose="05000000000000000000" pitchFamily="2" charset="2"/>
              <a:buChar char="Ø"/>
            </a:pPr>
            <a:r>
              <a:rPr lang="fr-CA" altLang="fr-FR" sz="2600" dirty="0">
                <a:latin typeface="Calibri" panose="020F0502020204030204" pitchFamily="34" charset="0"/>
              </a:rPr>
              <a:t>Nominale</a:t>
            </a:r>
          </a:p>
          <a:p>
            <a:pPr marL="806450" lvl="1" indent="-457200">
              <a:buFont typeface="Wingdings" panose="05000000000000000000" pitchFamily="2" charset="2"/>
              <a:buChar char="Ø"/>
            </a:pPr>
            <a:r>
              <a:rPr lang="fr-CA" altLang="fr-FR" sz="2600" dirty="0">
                <a:latin typeface="Calibri" panose="020F0502020204030204" pitchFamily="34" charset="0"/>
              </a:rPr>
              <a:t>Ordinale</a:t>
            </a:r>
          </a:p>
          <a:p>
            <a:pPr marL="806450" lvl="1" indent="-457200">
              <a:buFont typeface="Wingdings" panose="05000000000000000000" pitchFamily="2" charset="2"/>
              <a:buChar char="Ø"/>
            </a:pPr>
            <a:r>
              <a:rPr lang="fr-CA" altLang="fr-FR" sz="2600" dirty="0">
                <a:latin typeface="Calibri" panose="020F0502020204030204" pitchFamily="34" charset="0"/>
              </a:rPr>
              <a:t>Relative</a:t>
            </a:r>
          </a:p>
          <a:p>
            <a:pPr marL="806450" lvl="1" indent="-457200">
              <a:buFont typeface="Wingdings" panose="05000000000000000000" pitchFamily="2" charset="2"/>
              <a:buChar char="Ø"/>
            </a:pPr>
            <a:r>
              <a:rPr lang="fr-CA" altLang="fr-FR" sz="2600" dirty="0">
                <a:latin typeface="Calibri" panose="020F0502020204030204" pitchFamily="34" charset="0"/>
              </a:rPr>
              <a:t>Absolue</a:t>
            </a:r>
            <a:endParaRPr lang="fr-CA" altLang="fr-FR" sz="2400" dirty="0">
              <a:latin typeface="Calibri" panose="020F0502020204030204" pitchFamily="34" charset="0"/>
            </a:endParaRPr>
          </a:p>
        </p:txBody>
      </p:sp>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Quelques notions de base…</a:t>
            </a:r>
            <a:br>
              <a:rPr lang="fr-CA" altLang="fr-FR" b="1" dirty="0">
                <a:latin typeface="Calibri" panose="020F0502020204030204" pitchFamily="34" charset="0"/>
              </a:rPr>
            </a:br>
            <a:r>
              <a:rPr lang="fr-CA" altLang="fr-FR" sz="2400" b="1" i="1" dirty="0">
                <a:latin typeface="Calibri" panose="020F0502020204030204" pitchFamily="34" charset="0"/>
              </a:rPr>
              <a:t>Les échelles de mesure</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10</a:t>
            </a:fld>
            <a:endParaRPr lang="en-CA" sz="2000" dirty="0">
              <a:solidFill>
                <a:schemeClr val="tx1"/>
              </a:solidFill>
            </a:endParaRPr>
          </a:p>
        </p:txBody>
      </p:sp>
      <p:sp>
        <p:nvSpPr>
          <p:cNvPr id="2" name="Right Brace 1"/>
          <p:cNvSpPr/>
          <p:nvPr/>
        </p:nvSpPr>
        <p:spPr>
          <a:xfrm>
            <a:off x="2277534" y="3462868"/>
            <a:ext cx="296334" cy="889000"/>
          </a:xfrm>
          <a:prstGeom prst="rightBrace">
            <a:avLst>
              <a:gd name="adj1" fmla="val 8333"/>
              <a:gd name="adj2" fmla="val 4916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
        <p:nvSpPr>
          <p:cNvPr id="3" name="TextBox 2"/>
          <p:cNvSpPr txBox="1"/>
          <p:nvPr/>
        </p:nvSpPr>
        <p:spPr>
          <a:xfrm>
            <a:off x="2912534" y="3652673"/>
            <a:ext cx="2870199" cy="492443"/>
          </a:xfrm>
          <a:prstGeom prst="rect">
            <a:avLst/>
          </a:prstGeom>
          <a:noFill/>
        </p:spPr>
        <p:txBody>
          <a:bodyPr wrap="square" rtlCol="0">
            <a:spAutoFit/>
          </a:bodyPr>
          <a:lstStyle/>
          <a:p>
            <a:r>
              <a:rPr lang="en-CA" sz="2600" dirty="0" err="1"/>
              <a:t>Échelles</a:t>
            </a:r>
            <a:r>
              <a:rPr lang="en-CA" sz="2600" dirty="0"/>
              <a:t> de type I</a:t>
            </a:r>
          </a:p>
        </p:txBody>
      </p:sp>
      <p:sp>
        <p:nvSpPr>
          <p:cNvPr id="10" name="Right Brace 9"/>
          <p:cNvSpPr/>
          <p:nvPr/>
        </p:nvSpPr>
        <p:spPr>
          <a:xfrm>
            <a:off x="2277534" y="4550828"/>
            <a:ext cx="296335" cy="893240"/>
          </a:xfrm>
          <a:prstGeom prst="rightBrace">
            <a:avLst>
              <a:gd name="adj1" fmla="val 8333"/>
              <a:gd name="adj2" fmla="val 4916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5" name="TextBox 14"/>
          <p:cNvSpPr txBox="1"/>
          <p:nvPr/>
        </p:nvSpPr>
        <p:spPr>
          <a:xfrm>
            <a:off x="2912534" y="4751226"/>
            <a:ext cx="2870199" cy="492443"/>
          </a:xfrm>
          <a:prstGeom prst="rect">
            <a:avLst/>
          </a:prstGeom>
          <a:noFill/>
        </p:spPr>
        <p:txBody>
          <a:bodyPr wrap="square" rtlCol="0">
            <a:spAutoFit/>
          </a:bodyPr>
          <a:lstStyle/>
          <a:p>
            <a:r>
              <a:rPr lang="en-CA" sz="2600" err="1"/>
              <a:t>Échelles</a:t>
            </a:r>
            <a:r>
              <a:rPr lang="en-CA" sz="2600"/>
              <a:t> de type II</a:t>
            </a:r>
          </a:p>
        </p:txBody>
      </p:sp>
    </p:spTree>
    <p:extLst>
      <p:ext uri="{BB962C8B-B14F-4D97-AF65-F5344CB8AC3E}">
        <p14:creationId xmlns:p14="http://schemas.microsoft.com/office/powerpoint/2010/main" val="2683663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a:latin typeface="Calibri" panose="020F0502020204030204" pitchFamily="34" charset="0"/>
              </a:rPr>
              <a:t>Quelques notions de base…</a:t>
            </a:r>
            <a:br>
              <a:rPr lang="fr-CA" altLang="fr-FR" b="1">
                <a:latin typeface="Calibri" panose="020F0502020204030204" pitchFamily="34" charset="0"/>
              </a:rPr>
            </a:br>
            <a:r>
              <a:rPr lang="fr-CA" altLang="fr-FR" sz="2400" b="1" i="1">
                <a:latin typeface="Calibri" panose="020F0502020204030204" pitchFamily="34" charset="0"/>
              </a:rPr>
              <a:t>Les échelles de type I</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11</a:t>
            </a:fld>
            <a:endParaRPr lang="en-CA" sz="2000" dirty="0">
              <a:solidFill>
                <a:schemeClr val="tx1"/>
              </a:solidFill>
            </a:endParaRPr>
          </a:p>
        </p:txBody>
      </p:sp>
      <p:sp>
        <p:nvSpPr>
          <p:cNvPr id="12" name="Rectangle 3"/>
          <p:cNvSpPr txBox="1">
            <a:spLocks noChangeArrowheads="1"/>
          </p:cNvSpPr>
          <p:nvPr/>
        </p:nvSpPr>
        <p:spPr>
          <a:xfrm>
            <a:off x="0" y="1134533"/>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06400" indent="-457200">
              <a:buFont typeface="Wingdings" panose="05000000000000000000" pitchFamily="2" charset="2"/>
              <a:buChar char="q"/>
            </a:pPr>
            <a:r>
              <a:rPr lang="fr-CA" altLang="fr-FR" sz="2800" b="1" dirty="0">
                <a:latin typeface="Calibri" panose="020F0502020204030204" pitchFamily="34" charset="0"/>
              </a:rPr>
              <a:t>Échelle nominale</a:t>
            </a:r>
          </a:p>
          <a:p>
            <a:pPr marL="806450" lvl="1" indent="-457200">
              <a:buFont typeface="Calibri" panose="020F0502020204030204" pitchFamily="34" charset="0"/>
              <a:buChar char="+"/>
            </a:pPr>
            <a:r>
              <a:rPr lang="en-CA" altLang="fr-FR" sz="2400" dirty="0" err="1">
                <a:latin typeface="Calibri" panose="020F0502020204030204" pitchFamily="34" charset="0"/>
              </a:rPr>
              <a:t>Chaque</a:t>
            </a:r>
            <a:r>
              <a:rPr lang="en-CA" altLang="fr-FR" sz="2400" dirty="0">
                <a:latin typeface="Calibri" panose="020F0502020204030204" pitchFamily="34" charset="0"/>
              </a:rPr>
              <a:t> </a:t>
            </a:r>
            <a:r>
              <a:rPr lang="en-CA" altLang="fr-FR" sz="2400" dirty="0" err="1">
                <a:latin typeface="Calibri" panose="020F0502020204030204" pitchFamily="34" charset="0"/>
              </a:rPr>
              <a:t>mesure</a:t>
            </a:r>
            <a:r>
              <a:rPr lang="en-CA" altLang="fr-FR" sz="2400" dirty="0">
                <a:latin typeface="Calibri" panose="020F0502020204030204" pitchFamily="34" charset="0"/>
              </a:rPr>
              <a:t> correspond à </a:t>
            </a:r>
            <a:r>
              <a:rPr lang="en-CA" altLang="fr-FR" sz="2400" dirty="0" err="1">
                <a:latin typeface="Calibri" panose="020F0502020204030204" pitchFamily="34" charset="0"/>
              </a:rPr>
              <a:t>une</a:t>
            </a:r>
            <a:r>
              <a:rPr lang="en-CA" altLang="fr-FR" sz="2400" dirty="0">
                <a:latin typeface="Calibri" panose="020F0502020204030204" pitchFamily="34" charset="0"/>
              </a:rPr>
              <a:t> </a:t>
            </a:r>
            <a:r>
              <a:rPr lang="en-CA" altLang="fr-FR" sz="2400" b="1" u="sng" dirty="0" err="1">
                <a:latin typeface="Calibri" panose="020F0502020204030204" pitchFamily="34" charset="0"/>
              </a:rPr>
              <a:t>étiquette</a:t>
            </a:r>
            <a:r>
              <a:rPr lang="en-CA" altLang="fr-FR" sz="2400" dirty="0">
                <a:latin typeface="Calibri" panose="020F0502020204030204" pitchFamily="34" charset="0"/>
              </a:rPr>
              <a:t>.</a:t>
            </a:r>
          </a:p>
          <a:p>
            <a:pPr marL="806450" lvl="1" indent="-457200">
              <a:buFont typeface="Calibri" panose="020F0502020204030204" pitchFamily="34" charset="0"/>
              <a:buChar char="−"/>
            </a:pPr>
            <a:r>
              <a:rPr lang="en-CA" altLang="fr-FR" sz="2400" dirty="0">
                <a:latin typeface="Calibri" panose="020F0502020204030204" pitchFamily="34" charset="0"/>
              </a:rPr>
              <a:t>Il </a:t>
            </a:r>
            <a:r>
              <a:rPr lang="en-CA" altLang="fr-FR" sz="2400" dirty="0" err="1">
                <a:latin typeface="Calibri" panose="020F0502020204030204" pitchFamily="34" charset="0"/>
              </a:rPr>
              <a:t>n’existe</a:t>
            </a:r>
            <a:r>
              <a:rPr lang="en-CA" altLang="fr-FR" sz="2400" dirty="0">
                <a:latin typeface="Calibri" panose="020F0502020204030204" pitchFamily="34" charset="0"/>
              </a:rPr>
              <a:t> pas </a:t>
            </a:r>
            <a:r>
              <a:rPr lang="en-CA" altLang="fr-FR" sz="2400" dirty="0" err="1">
                <a:latin typeface="Calibri" panose="020F0502020204030204" pitchFamily="34" charset="0"/>
              </a:rPr>
              <a:t>d’ordre</a:t>
            </a:r>
            <a:r>
              <a:rPr lang="en-CA" altLang="fr-FR" sz="2400" dirty="0">
                <a:latin typeface="Calibri" panose="020F0502020204030204" pitchFamily="34" charset="0"/>
              </a:rPr>
              <a:t> entre les </a:t>
            </a:r>
            <a:r>
              <a:rPr lang="en-CA" altLang="fr-FR" sz="2400" dirty="0" err="1">
                <a:latin typeface="Calibri" panose="020F0502020204030204" pitchFamily="34" charset="0"/>
              </a:rPr>
              <a:t>étiquettes</a:t>
            </a:r>
            <a:r>
              <a:rPr lang="en-CA" altLang="fr-FR" sz="2400" dirty="0">
                <a:latin typeface="Calibri" panose="020F0502020204030204" pitchFamily="34" charset="0"/>
              </a:rPr>
              <a:t>.</a:t>
            </a:r>
            <a:endParaRPr lang="fr-CA" altLang="fr-FR" sz="2400" dirty="0">
              <a:latin typeface="Calibri" panose="020F0502020204030204" pitchFamily="34" charset="0"/>
            </a:endParaRPr>
          </a:p>
          <a:p>
            <a:pPr marL="330200" indent="-381000"/>
            <a:endParaRPr lang="fr-CA" altLang="fr-FR" sz="2800" dirty="0">
              <a:latin typeface="Calibri" panose="020F0502020204030204" pitchFamily="34" charset="0"/>
            </a:endParaRPr>
          </a:p>
          <a:p>
            <a:pPr marL="406400" indent="-457200">
              <a:buFont typeface="Wingdings" panose="05000000000000000000" pitchFamily="2" charset="2"/>
              <a:buChar char="q"/>
            </a:pPr>
            <a:r>
              <a:rPr lang="fr-CA" altLang="fr-FR" sz="2800" b="1" dirty="0">
                <a:latin typeface="Calibri" panose="020F0502020204030204" pitchFamily="34" charset="0"/>
              </a:rPr>
              <a:t>Échelle ordinale</a:t>
            </a:r>
          </a:p>
          <a:p>
            <a:pPr marL="806450" lvl="1" indent="-457200">
              <a:buFont typeface="Calibri" panose="020F0502020204030204" pitchFamily="34" charset="0"/>
              <a:buChar char="+"/>
            </a:pPr>
            <a:r>
              <a:rPr lang="en-CA" altLang="fr-FR" sz="2400" dirty="0" err="1">
                <a:latin typeface="Calibri" panose="020F0502020204030204" pitchFamily="34" charset="0"/>
              </a:rPr>
              <a:t>Chaque</a:t>
            </a:r>
            <a:r>
              <a:rPr lang="en-CA" altLang="fr-FR" sz="2400" dirty="0">
                <a:latin typeface="Calibri" panose="020F0502020204030204" pitchFamily="34" charset="0"/>
              </a:rPr>
              <a:t> </a:t>
            </a:r>
            <a:r>
              <a:rPr lang="en-CA" altLang="fr-FR" sz="2400" dirty="0" err="1">
                <a:latin typeface="Calibri" panose="020F0502020204030204" pitchFamily="34" charset="0"/>
              </a:rPr>
              <a:t>mesure</a:t>
            </a:r>
            <a:r>
              <a:rPr lang="en-CA" altLang="fr-FR" sz="2400" dirty="0">
                <a:latin typeface="Calibri" panose="020F0502020204030204" pitchFamily="34" charset="0"/>
              </a:rPr>
              <a:t> correspond à </a:t>
            </a:r>
            <a:r>
              <a:rPr lang="en-CA" altLang="fr-FR" sz="2400" dirty="0" err="1">
                <a:latin typeface="Calibri" panose="020F0502020204030204" pitchFamily="34" charset="0"/>
              </a:rPr>
              <a:t>une</a:t>
            </a:r>
            <a:r>
              <a:rPr lang="en-CA" altLang="fr-FR" sz="2400" dirty="0">
                <a:latin typeface="Calibri" panose="020F0502020204030204" pitchFamily="34" charset="0"/>
              </a:rPr>
              <a:t> </a:t>
            </a:r>
            <a:r>
              <a:rPr lang="en-CA" altLang="fr-FR" sz="2400" dirty="0" err="1">
                <a:latin typeface="Calibri" panose="020F0502020204030204" pitchFamily="34" charset="0"/>
              </a:rPr>
              <a:t>étiquette</a:t>
            </a:r>
            <a:r>
              <a:rPr lang="en-CA" altLang="fr-FR" sz="2400" dirty="0">
                <a:latin typeface="Calibri" panose="020F0502020204030204" pitchFamily="34" charset="0"/>
              </a:rPr>
              <a:t>.</a:t>
            </a:r>
          </a:p>
          <a:p>
            <a:pPr marL="806450" lvl="1" indent="-457200">
              <a:buFont typeface="Calibri" panose="020F0502020204030204" pitchFamily="34" charset="0"/>
              <a:buChar char="+"/>
            </a:pPr>
            <a:r>
              <a:rPr lang="en-CA" altLang="fr-FR" sz="2400" dirty="0" err="1">
                <a:latin typeface="Calibri" panose="020F0502020204030204" pitchFamily="34" charset="0"/>
              </a:rPr>
              <a:t>Ces</a:t>
            </a:r>
            <a:r>
              <a:rPr lang="en-CA" altLang="fr-FR" sz="2400" dirty="0">
                <a:latin typeface="Calibri" panose="020F0502020204030204" pitchFamily="34" charset="0"/>
              </a:rPr>
              <a:t> </a:t>
            </a:r>
            <a:r>
              <a:rPr lang="en-CA" altLang="fr-FR" sz="2400" dirty="0" err="1">
                <a:latin typeface="Calibri" panose="020F0502020204030204" pitchFamily="34" charset="0"/>
              </a:rPr>
              <a:t>étiquettes</a:t>
            </a:r>
            <a:r>
              <a:rPr lang="en-CA" altLang="fr-FR" sz="2400" dirty="0">
                <a:latin typeface="Calibri" panose="020F0502020204030204" pitchFamily="34" charset="0"/>
              </a:rPr>
              <a:t> </a:t>
            </a:r>
            <a:r>
              <a:rPr lang="en-CA" altLang="fr-FR" sz="2400" dirty="0" err="1">
                <a:latin typeface="Calibri" panose="020F0502020204030204" pitchFamily="34" charset="0"/>
              </a:rPr>
              <a:t>peuvent</a:t>
            </a:r>
            <a:r>
              <a:rPr lang="en-CA" altLang="fr-FR" sz="2400" dirty="0">
                <a:latin typeface="Calibri" panose="020F0502020204030204" pitchFamily="34" charset="0"/>
              </a:rPr>
              <a:t> </a:t>
            </a:r>
            <a:r>
              <a:rPr lang="en-CA" altLang="fr-FR" sz="2400" dirty="0" err="1">
                <a:latin typeface="Calibri" panose="020F0502020204030204" pitchFamily="34" charset="0"/>
              </a:rPr>
              <a:t>être</a:t>
            </a:r>
            <a:r>
              <a:rPr lang="en-CA" altLang="fr-FR" sz="2400" dirty="0">
                <a:latin typeface="Calibri" panose="020F0502020204030204" pitchFamily="34" charset="0"/>
              </a:rPr>
              <a:t> </a:t>
            </a:r>
            <a:r>
              <a:rPr lang="en-CA" altLang="fr-FR" sz="2400" b="1" u="sng" dirty="0" err="1">
                <a:latin typeface="Calibri" panose="020F0502020204030204" pitchFamily="34" charset="0"/>
              </a:rPr>
              <a:t>ordonnées</a:t>
            </a:r>
            <a:r>
              <a:rPr lang="en-CA" altLang="fr-FR" sz="2400" dirty="0">
                <a:latin typeface="Calibri" panose="020F0502020204030204" pitchFamily="34" charset="0"/>
              </a:rPr>
              <a:t> de </a:t>
            </a:r>
            <a:r>
              <a:rPr lang="en-CA" altLang="fr-FR" sz="2400" dirty="0" err="1">
                <a:latin typeface="Calibri" panose="020F0502020204030204" pitchFamily="34" charset="0"/>
              </a:rPr>
              <a:t>manière</a:t>
            </a:r>
            <a:r>
              <a:rPr lang="en-CA" altLang="fr-FR" sz="2400" dirty="0">
                <a:latin typeface="Calibri" panose="020F0502020204030204" pitchFamily="34" charset="0"/>
              </a:rPr>
              <a:t> </a:t>
            </a:r>
            <a:r>
              <a:rPr lang="en-CA" altLang="fr-FR" sz="2400" dirty="0" err="1">
                <a:latin typeface="Calibri" panose="020F0502020204030204" pitchFamily="34" charset="0"/>
              </a:rPr>
              <a:t>croissante</a:t>
            </a:r>
            <a:r>
              <a:rPr lang="en-CA" altLang="fr-FR" sz="2400" dirty="0">
                <a:latin typeface="Calibri" panose="020F0502020204030204" pitchFamily="34" charset="0"/>
              </a:rPr>
              <a:t> </a:t>
            </a:r>
            <a:r>
              <a:rPr lang="en-CA" altLang="fr-FR" sz="2400" dirty="0" err="1">
                <a:latin typeface="Calibri" panose="020F0502020204030204" pitchFamily="34" charset="0"/>
              </a:rPr>
              <a:t>ou</a:t>
            </a:r>
            <a:r>
              <a:rPr lang="en-CA" altLang="fr-FR" sz="2400" dirty="0">
                <a:latin typeface="Calibri" panose="020F0502020204030204" pitchFamily="34" charset="0"/>
              </a:rPr>
              <a:t> </a:t>
            </a:r>
            <a:r>
              <a:rPr lang="en-CA" altLang="fr-FR" sz="2400" dirty="0" err="1">
                <a:latin typeface="Calibri" panose="020F0502020204030204" pitchFamily="34" charset="0"/>
              </a:rPr>
              <a:t>décroissante</a:t>
            </a:r>
            <a:r>
              <a:rPr lang="en-CA" altLang="fr-FR" sz="2400" dirty="0">
                <a:latin typeface="Calibri" panose="020F0502020204030204" pitchFamily="34" charset="0"/>
              </a:rPr>
              <a:t>.</a:t>
            </a:r>
          </a:p>
          <a:p>
            <a:pPr marL="806450" lvl="1" indent="-457200">
              <a:buFont typeface="Calibri" panose="020F0502020204030204" pitchFamily="34" charset="0"/>
              <a:buChar char="−"/>
            </a:pPr>
            <a:r>
              <a:rPr lang="en-CA" altLang="fr-FR" sz="2400" dirty="0">
                <a:latin typeface="Calibri" panose="020F0502020204030204" pitchFamily="34" charset="0"/>
              </a:rPr>
              <a:t>Pas de </a:t>
            </a:r>
            <a:r>
              <a:rPr lang="en-CA" altLang="fr-FR" sz="2400" dirty="0" err="1">
                <a:latin typeface="Calibri" panose="020F0502020204030204" pitchFamily="34" charset="0"/>
              </a:rPr>
              <a:t>différences</a:t>
            </a:r>
            <a:r>
              <a:rPr lang="en-CA" altLang="fr-FR" sz="2400" dirty="0">
                <a:latin typeface="Calibri" panose="020F0502020204030204" pitchFamily="34" charset="0"/>
              </a:rPr>
              <a:t> fixes entre les </a:t>
            </a:r>
            <a:r>
              <a:rPr lang="en-CA" altLang="fr-FR" sz="2400" dirty="0" err="1">
                <a:latin typeface="Calibri" panose="020F0502020204030204" pitchFamily="34" charset="0"/>
              </a:rPr>
              <a:t>étiquettes</a:t>
            </a:r>
            <a:r>
              <a:rPr lang="en-CA" altLang="fr-FR" sz="2400" dirty="0">
                <a:latin typeface="Calibri" panose="020F0502020204030204" pitchFamily="34" charset="0"/>
              </a:rPr>
              <a:t>.</a:t>
            </a:r>
            <a:endParaRPr lang="fr-CA" altLang="fr-FR" sz="2400" dirty="0">
              <a:latin typeface="Calibri" panose="020F0502020204030204" pitchFamily="34" charset="0"/>
            </a:endParaRPr>
          </a:p>
          <a:p>
            <a:pPr marL="806450" lvl="1" indent="-457200">
              <a:buFont typeface="Calibri" panose="020F0502020204030204" pitchFamily="34" charset="0"/>
              <a:buChar char="+"/>
            </a:pPr>
            <a:endParaRPr lang="fr-CA" altLang="fr-FR" sz="2400" dirty="0">
              <a:latin typeface="Calibri" panose="020F0502020204030204" pitchFamily="34" charset="0"/>
            </a:endParaRPr>
          </a:p>
        </p:txBody>
      </p:sp>
      <p:sp>
        <p:nvSpPr>
          <p:cNvPr id="7" name="Espace réservé du pied de page 4"/>
          <p:cNvSpPr txBox="1">
            <a:spLocks/>
          </p:cNvSpPr>
          <p:nvPr/>
        </p:nvSpPr>
        <p:spPr>
          <a:xfrm>
            <a:off x="9119286" y="654908"/>
            <a:ext cx="3072715" cy="316826"/>
          </a:xfrm>
          <a:prstGeom prst="rect">
            <a:avLst/>
          </a:prstGeom>
          <a:noFill/>
        </p:spPr>
        <p:txBody>
          <a:bodyPr vert="horz" lIns="91440" tIns="45720" rIns="91440" bIns="45720" rtlCol="0" anchor="b"/>
          <a:lstStyle>
            <a:defPPr>
              <a:defRPr lang="fr-FR"/>
            </a:defPPr>
            <a:lvl1pPr marL="0" algn="l" defTabSz="914400" rtl="0" eaLnBrk="1" latinLnBrk="0" hangingPunct="1">
              <a:defRPr sz="9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fr-CA" sz="1400" dirty="0">
                <a:solidFill>
                  <a:schemeClr val="tx1"/>
                </a:solidFill>
              </a:rPr>
              <a:t>PSY1004 – ©Etienne Dumesnil, 2015</a:t>
            </a:r>
          </a:p>
        </p:txBody>
      </p:sp>
    </p:spTree>
    <p:extLst>
      <p:ext uri="{BB962C8B-B14F-4D97-AF65-F5344CB8AC3E}">
        <p14:creationId xmlns:p14="http://schemas.microsoft.com/office/powerpoint/2010/main" val="2931590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a:latin typeface="Calibri" panose="020F0502020204030204" pitchFamily="34" charset="0"/>
              </a:rPr>
              <a:t>Quelques notions de base…</a:t>
            </a:r>
            <a:br>
              <a:rPr lang="fr-CA" altLang="fr-FR" b="1">
                <a:latin typeface="Calibri" panose="020F0502020204030204" pitchFamily="34" charset="0"/>
              </a:rPr>
            </a:br>
            <a:r>
              <a:rPr lang="fr-CA" altLang="fr-FR" sz="2400" b="1" i="1">
                <a:latin typeface="Calibri" panose="020F0502020204030204" pitchFamily="34" charset="0"/>
              </a:rPr>
              <a:t>Les échelles de type II</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12</a:t>
            </a:fld>
            <a:endParaRPr lang="en-CA" sz="2000" dirty="0">
              <a:solidFill>
                <a:schemeClr val="tx1"/>
              </a:solidFill>
            </a:endParaRPr>
          </a:p>
        </p:txBody>
      </p:sp>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06400" indent="-457200">
              <a:buFont typeface="Wingdings" panose="05000000000000000000" pitchFamily="2" charset="2"/>
              <a:buChar char="q"/>
            </a:pPr>
            <a:r>
              <a:rPr lang="fr-CA" altLang="fr-FR" sz="2800" b="1" dirty="0">
                <a:latin typeface="Calibri" panose="020F0502020204030204" pitchFamily="34" charset="0"/>
              </a:rPr>
              <a:t>Échelle relative</a:t>
            </a:r>
          </a:p>
          <a:p>
            <a:pPr marL="806450" lvl="1" indent="-457200">
              <a:buFont typeface="Calibri" panose="020F0502020204030204" pitchFamily="34" charset="0"/>
              <a:buChar char="+"/>
            </a:pPr>
            <a:r>
              <a:rPr lang="fr-CA" altLang="fr-FR" sz="2400" dirty="0">
                <a:latin typeface="Calibri" panose="020F0502020204030204" pitchFamily="34" charset="0"/>
              </a:rPr>
              <a:t>Chaque mesure correspond à une étiquette.</a:t>
            </a:r>
          </a:p>
          <a:p>
            <a:pPr marL="806450" lvl="1" indent="-457200">
              <a:buFont typeface="Calibri" panose="020F0502020204030204" pitchFamily="34" charset="0"/>
              <a:buChar char="+"/>
            </a:pPr>
            <a:r>
              <a:rPr lang="fr-CA" altLang="fr-FR" sz="2400" dirty="0">
                <a:latin typeface="Calibri" panose="020F0502020204030204" pitchFamily="34" charset="0"/>
              </a:rPr>
              <a:t>Ces étiquettes peuvent être ordonnées de manière croissante ou décroissante.</a:t>
            </a:r>
          </a:p>
          <a:p>
            <a:pPr marL="806450" lvl="1" indent="-457200">
              <a:buFont typeface="Calibri" panose="020F0502020204030204" pitchFamily="34" charset="0"/>
              <a:buChar char="+"/>
            </a:pPr>
            <a:r>
              <a:rPr lang="fr-CA" altLang="fr-FR" sz="2400" dirty="0">
                <a:latin typeface="Calibri" panose="020F0502020204030204" pitchFamily="34" charset="0"/>
              </a:rPr>
              <a:t>La distance entre les étiquettes est </a:t>
            </a:r>
            <a:r>
              <a:rPr lang="fr-CA" altLang="fr-FR" sz="2400" b="1" u="sng" dirty="0">
                <a:latin typeface="Calibri" panose="020F0502020204030204" pitchFamily="34" charset="0"/>
              </a:rPr>
              <a:t>constante</a:t>
            </a:r>
            <a:r>
              <a:rPr lang="fr-CA" altLang="fr-FR" sz="2400" dirty="0">
                <a:latin typeface="Calibri" panose="020F0502020204030204" pitchFamily="34" charset="0"/>
              </a:rPr>
              <a:t>.</a:t>
            </a:r>
          </a:p>
          <a:p>
            <a:pPr marL="806450" lvl="1" indent="-457200">
              <a:buFont typeface="Calibri" panose="020F0502020204030204" pitchFamily="34" charset="0"/>
              <a:buChar char="−"/>
            </a:pPr>
            <a:r>
              <a:rPr lang="fr-CA" altLang="fr-FR" sz="2400" dirty="0">
                <a:latin typeface="Calibri" panose="020F0502020204030204" pitchFamily="34" charset="0"/>
              </a:rPr>
              <a:t>Le zéro est défini de façon arbitraire (ne signifie pas « absence de… »).</a:t>
            </a:r>
            <a:endParaRPr lang="fr-CA" altLang="fr-FR" sz="2800" dirty="0">
              <a:latin typeface="Calibri" panose="020F0502020204030204" pitchFamily="34" charset="0"/>
            </a:endParaRPr>
          </a:p>
          <a:p>
            <a:pPr marL="406400" indent="-457200">
              <a:buFont typeface="Wingdings" panose="05000000000000000000" pitchFamily="2" charset="2"/>
              <a:buChar char="q"/>
            </a:pPr>
            <a:r>
              <a:rPr lang="fr-CA" altLang="fr-FR" sz="2800" b="1" dirty="0">
                <a:latin typeface="Calibri" panose="020F0502020204030204" pitchFamily="34" charset="0"/>
              </a:rPr>
              <a:t>Échelle absolue</a:t>
            </a:r>
          </a:p>
          <a:p>
            <a:pPr marL="806450" lvl="1" indent="-457200">
              <a:buFont typeface="Calibri" panose="020F0502020204030204" pitchFamily="34" charset="0"/>
              <a:buChar char="+"/>
            </a:pPr>
            <a:r>
              <a:rPr lang="fr-CA" altLang="fr-FR" sz="2400" dirty="0">
                <a:latin typeface="Calibri" panose="020F0502020204030204" pitchFamily="34" charset="0"/>
              </a:rPr>
              <a:t>Chaque mesure correspond à une étiquette.</a:t>
            </a:r>
          </a:p>
          <a:p>
            <a:pPr marL="806450" lvl="1" indent="-457200">
              <a:buFont typeface="Calibri" panose="020F0502020204030204" pitchFamily="34" charset="0"/>
              <a:buChar char="+"/>
            </a:pPr>
            <a:r>
              <a:rPr lang="fr-CA" altLang="fr-FR" sz="2400" dirty="0">
                <a:latin typeface="Calibri" panose="020F0502020204030204" pitchFamily="34" charset="0"/>
              </a:rPr>
              <a:t>Ces étiquettes peuvent être ordonnées de manière croissante ou décroissante.</a:t>
            </a:r>
          </a:p>
          <a:p>
            <a:pPr marL="806450" lvl="1" indent="-457200">
              <a:buFont typeface="Calibri" panose="020F0502020204030204" pitchFamily="34" charset="0"/>
              <a:buChar char="+"/>
            </a:pPr>
            <a:r>
              <a:rPr lang="fr-CA" altLang="fr-FR" sz="2400" dirty="0">
                <a:latin typeface="Calibri" panose="020F0502020204030204" pitchFamily="34" charset="0"/>
              </a:rPr>
              <a:t>La distance entre les étiquettes est constante.</a:t>
            </a:r>
          </a:p>
          <a:p>
            <a:pPr marL="806450" lvl="1" indent="-457200">
              <a:buFont typeface="Calibri" panose="020F0502020204030204" pitchFamily="34" charset="0"/>
              <a:buChar char="+"/>
            </a:pPr>
            <a:r>
              <a:rPr lang="fr-CA" altLang="fr-FR" sz="2400" dirty="0">
                <a:latin typeface="Calibri" panose="020F0502020204030204" pitchFamily="34" charset="0"/>
              </a:rPr>
              <a:t>Le zéro n’est pas arbitraire (signifie </a:t>
            </a:r>
            <a:r>
              <a:rPr lang="fr-CA" altLang="fr-FR" sz="2400" b="1" u="sng" dirty="0">
                <a:latin typeface="Calibri" panose="020F0502020204030204" pitchFamily="34" charset="0"/>
              </a:rPr>
              <a:t>« absence de »</a:t>
            </a:r>
            <a:r>
              <a:rPr lang="fr-CA" altLang="fr-FR" sz="2400" dirty="0">
                <a:latin typeface="Calibri" panose="020F0502020204030204" pitchFamily="34" charset="0"/>
              </a:rPr>
              <a:t>).</a:t>
            </a:r>
          </a:p>
          <a:p>
            <a:pPr marL="349250" lvl="1" indent="0">
              <a:buNone/>
            </a:pPr>
            <a:endParaRPr lang="fr-CA" altLang="fr-FR" sz="2400" dirty="0">
              <a:latin typeface="Calibri" panose="020F0502020204030204" pitchFamily="34" charset="0"/>
            </a:endParaRPr>
          </a:p>
        </p:txBody>
      </p:sp>
    </p:spTree>
    <p:extLst>
      <p:ext uri="{BB962C8B-B14F-4D97-AF65-F5344CB8AC3E}">
        <p14:creationId xmlns:p14="http://schemas.microsoft.com/office/powerpoint/2010/main" val="3621669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Quelques notions de base…</a:t>
            </a:r>
            <a:br>
              <a:rPr lang="fr-CA" altLang="fr-FR" b="1" dirty="0">
                <a:latin typeface="Calibri" panose="020F0502020204030204" pitchFamily="34" charset="0"/>
              </a:rPr>
            </a:br>
            <a:r>
              <a:rPr lang="fr-CA" altLang="fr-FR" sz="2400" b="1" i="1" dirty="0">
                <a:latin typeface="Calibri" panose="020F0502020204030204" pitchFamily="34" charset="0"/>
              </a:rPr>
              <a:t>Les échelles de mesure</a:t>
            </a:r>
          </a:p>
        </p:txBody>
      </p:sp>
      <p:cxnSp>
        <p:nvCxnSpPr>
          <p:cNvPr id="9" name="Connecteur droit 6"/>
          <p:cNvCxnSpPr/>
          <p:nvPr/>
        </p:nvCxnSpPr>
        <p:spPr>
          <a:xfrm flipV="1">
            <a:off x="0" y="895546"/>
            <a:ext cx="12192000" cy="1317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13</a:t>
            </a:fld>
            <a:endParaRPr lang="en-CA" sz="2000" dirty="0">
              <a:solidFill>
                <a:schemeClr val="tx1"/>
              </a:solidFill>
            </a:endParaRPr>
          </a:p>
        </p:txBody>
      </p:sp>
      <p:graphicFrame>
        <p:nvGraphicFramePr>
          <p:cNvPr id="7" name="Tableau 6"/>
          <p:cNvGraphicFramePr>
            <a:graphicFrameLocks noGrp="1"/>
          </p:cNvGraphicFramePr>
          <p:nvPr>
            <p:extLst>
              <p:ext uri="{D42A27DB-BD31-4B8C-83A1-F6EECF244321}">
                <p14:modId xmlns:p14="http://schemas.microsoft.com/office/powerpoint/2010/main" val="4277899266"/>
              </p:ext>
            </p:extLst>
          </p:nvPr>
        </p:nvGraphicFramePr>
        <p:xfrm>
          <a:off x="102559" y="961534"/>
          <a:ext cx="11988801" cy="5850876"/>
        </p:xfrm>
        <a:graphic>
          <a:graphicData uri="http://schemas.openxmlformats.org/drawingml/2006/table">
            <a:tbl>
              <a:tblPr firstRow="1" bandRow="1">
                <a:tableStyleId>{5C22544A-7EE6-4342-B048-85BDC9FD1C3A}</a:tableStyleId>
              </a:tblPr>
              <a:tblGrid>
                <a:gridCol w="3228837">
                  <a:extLst>
                    <a:ext uri="{9D8B030D-6E8A-4147-A177-3AD203B41FA5}">
                      <a16:colId xmlns:a16="http://schemas.microsoft.com/office/drawing/2014/main" val="20000"/>
                    </a:ext>
                  </a:extLst>
                </a:gridCol>
                <a:gridCol w="2189991">
                  <a:extLst>
                    <a:ext uri="{9D8B030D-6E8A-4147-A177-3AD203B41FA5}">
                      <a16:colId xmlns:a16="http://schemas.microsoft.com/office/drawing/2014/main" val="20001"/>
                    </a:ext>
                  </a:extLst>
                </a:gridCol>
                <a:gridCol w="2189991">
                  <a:extLst>
                    <a:ext uri="{9D8B030D-6E8A-4147-A177-3AD203B41FA5}">
                      <a16:colId xmlns:a16="http://schemas.microsoft.com/office/drawing/2014/main" val="20002"/>
                    </a:ext>
                  </a:extLst>
                </a:gridCol>
                <a:gridCol w="2189991">
                  <a:extLst>
                    <a:ext uri="{9D8B030D-6E8A-4147-A177-3AD203B41FA5}">
                      <a16:colId xmlns:a16="http://schemas.microsoft.com/office/drawing/2014/main" val="20003"/>
                    </a:ext>
                  </a:extLst>
                </a:gridCol>
                <a:gridCol w="2189991">
                  <a:extLst>
                    <a:ext uri="{9D8B030D-6E8A-4147-A177-3AD203B41FA5}">
                      <a16:colId xmlns:a16="http://schemas.microsoft.com/office/drawing/2014/main" val="20004"/>
                    </a:ext>
                  </a:extLst>
                </a:gridCol>
              </a:tblGrid>
              <a:tr h="1311024">
                <a:tc>
                  <a:txBody>
                    <a:bodyPr/>
                    <a:lstStyle/>
                    <a:p>
                      <a:pPr algn="r"/>
                      <a:r>
                        <a:rPr lang="en-CA" sz="2000" dirty="0"/>
                        <a:t>                    </a:t>
                      </a:r>
                      <a:r>
                        <a:rPr lang="en-CA" sz="2000" baseline="0" dirty="0"/>
                        <a:t>  </a:t>
                      </a:r>
                      <a:r>
                        <a:rPr lang="en-CA" sz="2000" dirty="0"/>
                        <a:t>Information </a:t>
                      </a:r>
                      <a:r>
                        <a:rPr lang="en-CA" sz="2000" dirty="0" err="1"/>
                        <a:t>représentée</a:t>
                      </a:r>
                      <a:endParaRPr lang="en-CA" sz="2000" dirty="0"/>
                    </a:p>
                    <a:p>
                      <a:r>
                        <a:rPr lang="en-CA" sz="2000" dirty="0" err="1"/>
                        <a:t>Échelle</a:t>
                      </a:r>
                      <a:r>
                        <a:rPr lang="en-CA" sz="2000" dirty="0"/>
                        <a:t> </a:t>
                      </a:r>
                      <a:br>
                        <a:rPr lang="en-CA" sz="2000" dirty="0"/>
                      </a:br>
                      <a:r>
                        <a:rPr lang="en-CA" sz="2000" dirty="0"/>
                        <a:t>de </a:t>
                      </a:r>
                      <a:r>
                        <a:rPr lang="en-CA" sz="2000" dirty="0" err="1"/>
                        <a:t>mesure</a:t>
                      </a:r>
                      <a:endParaRPr lang="fr-CA" sz="2000" dirty="0"/>
                    </a:p>
                  </a:txBody>
                  <a:tcPr anchor="ctr"/>
                </a:tc>
                <a:tc>
                  <a:txBody>
                    <a:bodyPr/>
                    <a:lstStyle/>
                    <a:p>
                      <a:pPr algn="ctr"/>
                      <a:r>
                        <a:rPr lang="en-CA" sz="2000" dirty="0" err="1"/>
                        <a:t>Catégorie</a:t>
                      </a:r>
                      <a:endParaRPr lang="fr-CA" sz="2000" dirty="0"/>
                    </a:p>
                  </a:txBody>
                  <a:tcPr anchor="ctr"/>
                </a:tc>
                <a:tc>
                  <a:txBody>
                    <a:bodyPr/>
                    <a:lstStyle/>
                    <a:p>
                      <a:pPr algn="ctr"/>
                      <a:r>
                        <a:rPr lang="en-CA" sz="2000" dirty="0" err="1"/>
                        <a:t>Ordre</a:t>
                      </a:r>
                      <a:endParaRPr lang="fr-CA" sz="2000" dirty="0"/>
                    </a:p>
                  </a:txBody>
                  <a:tcPr anchor="ctr"/>
                </a:tc>
                <a:tc>
                  <a:txBody>
                    <a:bodyPr/>
                    <a:lstStyle/>
                    <a:p>
                      <a:pPr algn="ctr"/>
                      <a:r>
                        <a:rPr lang="en-CA" sz="2000" dirty="0" err="1"/>
                        <a:t>Différence</a:t>
                      </a:r>
                      <a:r>
                        <a:rPr lang="en-CA" sz="2000" dirty="0"/>
                        <a:t> relative</a:t>
                      </a:r>
                      <a:endParaRPr lang="fr-CA" sz="2000" dirty="0"/>
                    </a:p>
                  </a:txBody>
                  <a:tcPr anchor="ctr"/>
                </a:tc>
                <a:tc>
                  <a:txBody>
                    <a:bodyPr/>
                    <a:lstStyle/>
                    <a:p>
                      <a:pPr algn="ctr"/>
                      <a:r>
                        <a:rPr lang="en-CA" sz="2000" dirty="0" err="1"/>
                        <a:t>Différence</a:t>
                      </a:r>
                      <a:r>
                        <a:rPr lang="en-CA" sz="2000" dirty="0"/>
                        <a:t> </a:t>
                      </a:r>
                      <a:r>
                        <a:rPr lang="en-CA" sz="2000" dirty="0" err="1"/>
                        <a:t>absolue</a:t>
                      </a:r>
                      <a:endParaRPr lang="fr-CA" sz="2000" dirty="0"/>
                    </a:p>
                  </a:txBody>
                  <a:tcPr anchor="ctr"/>
                </a:tc>
                <a:extLst>
                  <a:ext uri="{0D108BD9-81ED-4DB2-BD59-A6C34878D82A}">
                    <a16:rowId xmlns:a16="http://schemas.microsoft.com/office/drawing/2014/main" val="10000"/>
                  </a:ext>
                </a:extLst>
              </a:tr>
              <a:tr h="1134963">
                <a:tc>
                  <a:txBody>
                    <a:bodyPr/>
                    <a:lstStyle/>
                    <a:p>
                      <a:r>
                        <a:rPr lang="en-CA" sz="2000" dirty="0" err="1"/>
                        <a:t>Nominale</a:t>
                      </a:r>
                      <a:endParaRPr lang="fr-CA" sz="2000" dirty="0"/>
                    </a:p>
                  </a:txBody>
                  <a:tcPr anchor="ctr"/>
                </a:tc>
                <a:tc>
                  <a:txBody>
                    <a:bodyPr/>
                    <a:lstStyle/>
                    <a:p>
                      <a:pPr algn="ctr"/>
                      <a:r>
                        <a:rPr lang="en-CA" sz="3200" b="1" dirty="0">
                          <a:solidFill>
                            <a:srgbClr val="00B050"/>
                          </a:solidFill>
                        </a:rPr>
                        <a:t>X</a:t>
                      </a:r>
                      <a:endParaRPr lang="fr-CA" sz="3200" b="1" dirty="0">
                        <a:solidFill>
                          <a:srgbClr val="00B050"/>
                        </a:solidFill>
                      </a:endParaRPr>
                    </a:p>
                  </a:txBody>
                  <a:tcPr anchor="ctr"/>
                </a:tc>
                <a:tc>
                  <a:txBody>
                    <a:bodyPr/>
                    <a:lstStyle/>
                    <a:p>
                      <a:pPr algn="ctr"/>
                      <a:endParaRPr lang="fr-CA" sz="3200" b="1" dirty="0">
                        <a:solidFill>
                          <a:srgbClr val="00B050"/>
                        </a:solidFill>
                      </a:endParaRPr>
                    </a:p>
                  </a:txBody>
                  <a:tcPr anchor="ctr"/>
                </a:tc>
                <a:tc>
                  <a:txBody>
                    <a:bodyPr/>
                    <a:lstStyle/>
                    <a:p>
                      <a:pPr algn="ctr"/>
                      <a:endParaRPr lang="fr-CA" sz="3200" b="1" dirty="0">
                        <a:solidFill>
                          <a:srgbClr val="00B050"/>
                        </a:solidFill>
                      </a:endParaRPr>
                    </a:p>
                  </a:txBody>
                  <a:tcPr anchor="ctr"/>
                </a:tc>
                <a:tc>
                  <a:txBody>
                    <a:bodyPr/>
                    <a:lstStyle/>
                    <a:p>
                      <a:pPr algn="ctr"/>
                      <a:endParaRPr lang="fr-CA" sz="3200" b="1" dirty="0">
                        <a:solidFill>
                          <a:srgbClr val="00B050"/>
                        </a:solidFill>
                      </a:endParaRPr>
                    </a:p>
                  </a:txBody>
                  <a:tcPr anchor="ctr"/>
                </a:tc>
                <a:extLst>
                  <a:ext uri="{0D108BD9-81ED-4DB2-BD59-A6C34878D82A}">
                    <a16:rowId xmlns:a16="http://schemas.microsoft.com/office/drawing/2014/main" val="10001"/>
                  </a:ext>
                </a:extLst>
              </a:tr>
              <a:tr h="1134963">
                <a:tc>
                  <a:txBody>
                    <a:bodyPr/>
                    <a:lstStyle/>
                    <a:p>
                      <a:r>
                        <a:rPr lang="en-CA" sz="2000" dirty="0" err="1"/>
                        <a:t>Ordinale</a:t>
                      </a:r>
                      <a:endParaRPr lang="fr-CA" sz="2000" dirty="0"/>
                    </a:p>
                  </a:txBody>
                  <a:tcPr anchor="ctr"/>
                </a:tc>
                <a:tc>
                  <a:txBody>
                    <a:bodyPr/>
                    <a:lstStyle/>
                    <a:p>
                      <a:pPr algn="ctr"/>
                      <a:r>
                        <a:rPr lang="en-CA" sz="3200" b="1">
                          <a:solidFill>
                            <a:srgbClr val="00B050"/>
                          </a:solidFill>
                        </a:rPr>
                        <a:t>X</a:t>
                      </a:r>
                      <a:endParaRPr lang="fr-CA" sz="3200" b="1" dirty="0">
                        <a:solidFill>
                          <a:srgbClr val="00B050"/>
                        </a:solidFill>
                      </a:endParaRPr>
                    </a:p>
                  </a:txBody>
                  <a:tcPr anchor="ctr"/>
                </a:tc>
                <a:tc>
                  <a:txBody>
                    <a:bodyPr/>
                    <a:lstStyle/>
                    <a:p>
                      <a:pPr algn="ctr"/>
                      <a:r>
                        <a:rPr lang="en-CA" sz="3200" b="1">
                          <a:solidFill>
                            <a:srgbClr val="00B050"/>
                          </a:solidFill>
                        </a:rPr>
                        <a:t>X</a:t>
                      </a:r>
                      <a:endParaRPr lang="fr-CA" sz="3200" b="1" dirty="0">
                        <a:solidFill>
                          <a:srgbClr val="00B050"/>
                        </a:solidFill>
                      </a:endParaRPr>
                    </a:p>
                  </a:txBody>
                  <a:tcPr anchor="ctr"/>
                </a:tc>
                <a:tc>
                  <a:txBody>
                    <a:bodyPr/>
                    <a:lstStyle/>
                    <a:p>
                      <a:pPr algn="ctr"/>
                      <a:endParaRPr lang="fr-CA" sz="3200" b="1" dirty="0">
                        <a:solidFill>
                          <a:srgbClr val="00B050"/>
                        </a:solidFill>
                      </a:endParaRPr>
                    </a:p>
                  </a:txBody>
                  <a:tcPr anchor="ctr"/>
                </a:tc>
                <a:tc>
                  <a:txBody>
                    <a:bodyPr/>
                    <a:lstStyle/>
                    <a:p>
                      <a:pPr algn="ctr"/>
                      <a:endParaRPr lang="fr-CA" sz="3200" b="1" dirty="0">
                        <a:solidFill>
                          <a:srgbClr val="00B050"/>
                        </a:solidFill>
                      </a:endParaRPr>
                    </a:p>
                  </a:txBody>
                  <a:tcPr anchor="ctr"/>
                </a:tc>
                <a:extLst>
                  <a:ext uri="{0D108BD9-81ED-4DB2-BD59-A6C34878D82A}">
                    <a16:rowId xmlns:a16="http://schemas.microsoft.com/office/drawing/2014/main" val="10002"/>
                  </a:ext>
                </a:extLst>
              </a:tr>
              <a:tr h="1134963">
                <a:tc>
                  <a:txBody>
                    <a:bodyPr/>
                    <a:lstStyle/>
                    <a:p>
                      <a:r>
                        <a:rPr lang="en-CA" sz="2000" dirty="0"/>
                        <a:t>Relative</a:t>
                      </a:r>
                      <a:endParaRPr lang="fr-CA" sz="2000" dirty="0"/>
                    </a:p>
                  </a:txBody>
                  <a:tcPr anchor="ctr"/>
                </a:tc>
                <a:tc>
                  <a:txBody>
                    <a:bodyPr/>
                    <a:lstStyle/>
                    <a:p>
                      <a:pPr algn="ctr"/>
                      <a:r>
                        <a:rPr lang="en-CA" sz="3200" b="1">
                          <a:solidFill>
                            <a:srgbClr val="00B050"/>
                          </a:solidFill>
                        </a:rPr>
                        <a:t>X</a:t>
                      </a:r>
                      <a:endParaRPr lang="fr-CA" sz="3200" b="1" dirty="0">
                        <a:solidFill>
                          <a:srgbClr val="00B050"/>
                        </a:solidFill>
                      </a:endParaRPr>
                    </a:p>
                  </a:txBody>
                  <a:tcPr anchor="ctr"/>
                </a:tc>
                <a:tc>
                  <a:txBody>
                    <a:bodyPr/>
                    <a:lstStyle/>
                    <a:p>
                      <a:pPr algn="ctr"/>
                      <a:r>
                        <a:rPr lang="en-CA" sz="3200" b="1">
                          <a:solidFill>
                            <a:srgbClr val="00B050"/>
                          </a:solidFill>
                        </a:rPr>
                        <a:t>X</a:t>
                      </a:r>
                      <a:endParaRPr lang="fr-CA" sz="3200" b="1" dirty="0">
                        <a:solidFill>
                          <a:srgbClr val="00B050"/>
                        </a:solidFill>
                      </a:endParaRPr>
                    </a:p>
                  </a:txBody>
                  <a:tcPr anchor="ctr"/>
                </a:tc>
                <a:tc>
                  <a:txBody>
                    <a:bodyPr/>
                    <a:lstStyle/>
                    <a:p>
                      <a:pPr algn="ctr"/>
                      <a:r>
                        <a:rPr lang="en-CA" sz="3200" b="1">
                          <a:solidFill>
                            <a:srgbClr val="00B050"/>
                          </a:solidFill>
                        </a:rPr>
                        <a:t>X</a:t>
                      </a:r>
                      <a:endParaRPr lang="fr-CA" sz="3200" b="1" dirty="0">
                        <a:solidFill>
                          <a:srgbClr val="00B050"/>
                        </a:solidFill>
                      </a:endParaRPr>
                    </a:p>
                  </a:txBody>
                  <a:tcPr anchor="ctr"/>
                </a:tc>
                <a:tc>
                  <a:txBody>
                    <a:bodyPr/>
                    <a:lstStyle/>
                    <a:p>
                      <a:pPr algn="ctr"/>
                      <a:endParaRPr lang="fr-CA" sz="3200" b="1" dirty="0">
                        <a:solidFill>
                          <a:srgbClr val="00B050"/>
                        </a:solidFill>
                      </a:endParaRPr>
                    </a:p>
                  </a:txBody>
                  <a:tcPr anchor="ctr"/>
                </a:tc>
                <a:extLst>
                  <a:ext uri="{0D108BD9-81ED-4DB2-BD59-A6C34878D82A}">
                    <a16:rowId xmlns:a16="http://schemas.microsoft.com/office/drawing/2014/main" val="10003"/>
                  </a:ext>
                </a:extLst>
              </a:tr>
              <a:tr h="1134963">
                <a:tc>
                  <a:txBody>
                    <a:bodyPr/>
                    <a:lstStyle/>
                    <a:p>
                      <a:r>
                        <a:rPr lang="en-CA" sz="2000" dirty="0" err="1"/>
                        <a:t>Absolue</a:t>
                      </a:r>
                      <a:endParaRPr lang="fr-CA" sz="2000" dirty="0"/>
                    </a:p>
                  </a:txBody>
                  <a:tcPr anchor="ctr"/>
                </a:tc>
                <a:tc>
                  <a:txBody>
                    <a:bodyPr/>
                    <a:lstStyle/>
                    <a:p>
                      <a:pPr algn="ctr"/>
                      <a:r>
                        <a:rPr lang="en-CA" sz="3200" b="1">
                          <a:solidFill>
                            <a:srgbClr val="00B050"/>
                          </a:solidFill>
                        </a:rPr>
                        <a:t>X</a:t>
                      </a:r>
                      <a:endParaRPr lang="fr-CA" sz="3200" b="1" dirty="0">
                        <a:solidFill>
                          <a:srgbClr val="00B050"/>
                        </a:solidFill>
                      </a:endParaRPr>
                    </a:p>
                  </a:txBody>
                  <a:tcPr anchor="ctr"/>
                </a:tc>
                <a:tc>
                  <a:txBody>
                    <a:bodyPr/>
                    <a:lstStyle/>
                    <a:p>
                      <a:pPr algn="ctr"/>
                      <a:r>
                        <a:rPr lang="en-CA" sz="3200" b="1">
                          <a:solidFill>
                            <a:srgbClr val="00B050"/>
                          </a:solidFill>
                        </a:rPr>
                        <a:t>X</a:t>
                      </a:r>
                      <a:endParaRPr lang="fr-CA" sz="3200" b="1" dirty="0">
                        <a:solidFill>
                          <a:srgbClr val="00B050"/>
                        </a:solidFill>
                      </a:endParaRPr>
                    </a:p>
                  </a:txBody>
                  <a:tcPr anchor="ctr"/>
                </a:tc>
                <a:tc>
                  <a:txBody>
                    <a:bodyPr/>
                    <a:lstStyle/>
                    <a:p>
                      <a:pPr algn="ctr"/>
                      <a:r>
                        <a:rPr lang="en-CA" sz="3200" b="1">
                          <a:solidFill>
                            <a:srgbClr val="00B050"/>
                          </a:solidFill>
                        </a:rPr>
                        <a:t>X</a:t>
                      </a:r>
                      <a:endParaRPr lang="fr-CA" sz="3200" b="1" dirty="0">
                        <a:solidFill>
                          <a:srgbClr val="00B050"/>
                        </a:solidFill>
                      </a:endParaRPr>
                    </a:p>
                  </a:txBody>
                  <a:tcPr anchor="ctr"/>
                </a:tc>
                <a:tc>
                  <a:txBody>
                    <a:bodyPr/>
                    <a:lstStyle/>
                    <a:p>
                      <a:pPr algn="ctr"/>
                      <a:r>
                        <a:rPr lang="en-CA" sz="3200" b="1" dirty="0">
                          <a:solidFill>
                            <a:srgbClr val="00B050"/>
                          </a:solidFill>
                        </a:rPr>
                        <a:t>X</a:t>
                      </a:r>
                      <a:endParaRPr lang="fr-CA" sz="3200" b="1" dirty="0">
                        <a:solidFill>
                          <a:srgbClr val="00B050"/>
                        </a:solidFill>
                      </a:endParaRPr>
                    </a:p>
                  </a:txBody>
                  <a:tcPr anchor="ctr"/>
                </a:tc>
                <a:extLst>
                  <a:ext uri="{0D108BD9-81ED-4DB2-BD59-A6C34878D82A}">
                    <a16:rowId xmlns:a16="http://schemas.microsoft.com/office/drawing/2014/main" val="10004"/>
                  </a:ext>
                </a:extLst>
              </a:tr>
            </a:tbl>
          </a:graphicData>
        </a:graphic>
      </p:graphicFrame>
      <p:cxnSp>
        <p:nvCxnSpPr>
          <p:cNvPr id="3" name="Connecteur droit 2"/>
          <p:cNvCxnSpPr>
            <a:cxnSpLocks/>
          </p:cNvCxnSpPr>
          <p:nvPr/>
        </p:nvCxnSpPr>
        <p:spPr>
          <a:xfrm>
            <a:off x="0" y="1043742"/>
            <a:ext cx="3279913" cy="120250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574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Quelques notions de base…</a:t>
            </a:r>
            <a:br>
              <a:rPr lang="fr-CA" altLang="fr-FR" b="1" dirty="0">
                <a:latin typeface="Calibri" panose="020F0502020204030204" pitchFamily="34" charset="0"/>
              </a:rPr>
            </a:br>
            <a:r>
              <a:rPr lang="fr-CA" altLang="fr-FR" sz="2400" b="1" i="1" dirty="0">
                <a:latin typeface="Calibri" panose="020F0502020204030204" pitchFamily="34" charset="0"/>
              </a:rPr>
              <a:t>Population et Échantillon</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14</a:t>
            </a:fld>
            <a:endParaRPr lang="en-CA" sz="2000" dirty="0">
              <a:solidFill>
                <a:schemeClr val="tx1"/>
              </a:solidFill>
            </a:endParaRPr>
          </a:p>
        </p:txBody>
      </p:sp>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06400" indent="-457200">
              <a:buFont typeface="Wingdings" panose="05000000000000000000" pitchFamily="2" charset="2"/>
              <a:buChar char="q"/>
            </a:pPr>
            <a:r>
              <a:rPr lang="fr-FR" altLang="fr-FR" sz="3200" dirty="0">
                <a:latin typeface="Calibri" panose="020F0502020204030204" pitchFamily="34" charset="0"/>
              </a:rPr>
              <a:t>En statistique, une </a:t>
            </a:r>
            <a:r>
              <a:rPr lang="fr-FR" altLang="fr-FR" sz="3200" b="1" u="sng" dirty="0">
                <a:latin typeface="Calibri" panose="020F0502020204030204" pitchFamily="34" charset="0"/>
              </a:rPr>
              <a:t>population</a:t>
            </a:r>
            <a:r>
              <a:rPr lang="fr-FR" altLang="fr-FR" sz="3200" dirty="0">
                <a:latin typeface="Calibri" panose="020F0502020204030204" pitchFamily="34" charset="0"/>
              </a:rPr>
              <a:t> c’est...</a:t>
            </a:r>
          </a:p>
          <a:p>
            <a:pPr marL="730250" lvl="1" indent="-381000">
              <a:buFont typeface="Wingdings" panose="05000000000000000000" pitchFamily="2" charset="2"/>
              <a:buChar char="Ø"/>
            </a:pPr>
            <a:r>
              <a:rPr lang="fr-CA" altLang="fr-FR" sz="2800" dirty="0">
                <a:latin typeface="Calibri" panose="020F0502020204030204" pitchFamily="34" charset="0"/>
              </a:rPr>
              <a:t>…l’ensemble des individus concernés par la question de recherche.</a:t>
            </a:r>
          </a:p>
          <a:p>
            <a:pPr marL="349250" lvl="1" indent="0">
              <a:buNone/>
            </a:pPr>
            <a:r>
              <a:rPr lang="fr-CA" altLang="fr-FR" sz="2400" i="1" dirty="0">
                <a:latin typeface="Calibri" panose="020F0502020204030204" pitchFamily="34" charset="0"/>
              </a:rPr>
              <a:t>(plus généralement, on peut parler de l’ensemble des événements que l’on souhaite étudier).</a:t>
            </a:r>
          </a:p>
          <a:p>
            <a:pPr marL="730250" lvl="1" indent="-381000">
              <a:buFont typeface="Wingdings" panose="05000000000000000000" pitchFamily="2" charset="2"/>
              <a:buChar char="Ø"/>
            </a:pPr>
            <a:endParaRPr lang="en-CA" altLang="fr-FR" sz="2800" dirty="0">
              <a:latin typeface="Calibri" panose="020F0502020204030204" pitchFamily="34" charset="0"/>
            </a:endParaRPr>
          </a:p>
          <a:p>
            <a:pPr marL="406400" indent="-457200">
              <a:buFont typeface="Wingdings" panose="05000000000000000000" pitchFamily="2" charset="2"/>
              <a:buChar char="q"/>
            </a:pPr>
            <a:r>
              <a:rPr lang="fr-FR" altLang="fr-FR" sz="3200" dirty="0">
                <a:latin typeface="Calibri" panose="020F0502020204030204" pitchFamily="34" charset="0"/>
              </a:rPr>
              <a:t>En statistique, l’</a:t>
            </a:r>
            <a:r>
              <a:rPr lang="fr-FR" altLang="fr-FR" sz="3200" b="1" u="sng" dirty="0">
                <a:latin typeface="Calibri" panose="020F0502020204030204" pitchFamily="34" charset="0"/>
              </a:rPr>
              <a:t>échantillon</a:t>
            </a:r>
            <a:r>
              <a:rPr lang="fr-FR" altLang="fr-FR" sz="3200" dirty="0">
                <a:latin typeface="Calibri" panose="020F0502020204030204" pitchFamily="34" charset="0"/>
              </a:rPr>
              <a:t> c’est...</a:t>
            </a:r>
          </a:p>
          <a:p>
            <a:pPr marL="730250" lvl="1" indent="-381000">
              <a:buFont typeface="Wingdings" panose="05000000000000000000" pitchFamily="2" charset="2"/>
              <a:buChar char="Ø"/>
            </a:pPr>
            <a:r>
              <a:rPr lang="fr-CA" altLang="fr-FR" sz="2800" dirty="0">
                <a:latin typeface="Calibri" panose="020F0502020204030204" pitchFamily="34" charset="0"/>
              </a:rPr>
              <a:t>…l’ensemble d’individus chez qui ont été prélevées les observations. </a:t>
            </a:r>
          </a:p>
          <a:p>
            <a:pPr marL="349250" lvl="1" indent="0">
              <a:buNone/>
            </a:pPr>
            <a:r>
              <a:rPr lang="fr-CA" altLang="fr-FR" sz="2400" i="1" dirty="0">
                <a:latin typeface="Calibri" panose="020F0502020204030204" pitchFamily="34" charset="0"/>
              </a:rPr>
              <a:t>(plus généralement, on peut parler de l‘ensemble des événements observés).</a:t>
            </a:r>
          </a:p>
          <a:p>
            <a:pPr marL="730250" lvl="1" indent="-381000">
              <a:buFont typeface="Wingdings" panose="05000000000000000000" pitchFamily="2" charset="2"/>
              <a:buChar char="Ø"/>
            </a:pPr>
            <a:r>
              <a:rPr lang="fr-CA" altLang="fr-FR" sz="2800" dirty="0">
                <a:latin typeface="Calibri" panose="020F0502020204030204" pitchFamily="34" charset="0"/>
              </a:rPr>
              <a:t>…un sous-ensemble représentatif de la « population ».</a:t>
            </a:r>
          </a:p>
          <a:p>
            <a:pPr marL="349250" lvl="1" indent="0">
              <a:buNone/>
            </a:pPr>
            <a:endParaRPr lang="fr-CA" altLang="fr-FR" sz="2400" dirty="0">
              <a:latin typeface="Calibri" panose="020F0502020204030204" pitchFamily="34" charset="0"/>
            </a:endParaRPr>
          </a:p>
        </p:txBody>
      </p:sp>
    </p:spTree>
    <p:extLst>
      <p:ext uri="{BB962C8B-B14F-4D97-AF65-F5344CB8AC3E}">
        <p14:creationId xmlns:p14="http://schemas.microsoft.com/office/powerpoint/2010/main" val="1663032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Quelques notions de base…</a:t>
            </a:r>
            <a:br>
              <a:rPr lang="fr-CA" altLang="fr-FR" b="1" dirty="0">
                <a:latin typeface="Calibri" panose="020F0502020204030204" pitchFamily="34" charset="0"/>
              </a:rPr>
            </a:br>
            <a:r>
              <a:rPr lang="fr-CA" altLang="fr-FR" sz="2400" b="1" i="1" dirty="0">
                <a:latin typeface="Calibri" panose="020F0502020204030204" pitchFamily="34" charset="0"/>
              </a:rPr>
              <a:t>Organisation des mesures</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15</a:t>
            </a:fld>
            <a:endParaRPr lang="en-CA" sz="2000" dirty="0">
              <a:solidFill>
                <a:schemeClr val="tx1"/>
              </a:solidFill>
            </a:endParaRPr>
          </a:p>
        </p:txBody>
      </p:sp>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30200" indent="-381000">
              <a:buFont typeface="Wingdings" panose="05000000000000000000" pitchFamily="2" charset="2"/>
              <a:buChar char="q"/>
            </a:pPr>
            <a:r>
              <a:rPr lang="fr-CA" altLang="fr-FR" sz="2800" dirty="0">
                <a:latin typeface="Calibri" panose="020F0502020204030204" pitchFamily="34" charset="0"/>
              </a:rPr>
              <a:t>L’ensemble des mesures recueillies sont habituellement enregistrées sous la forme d’un tableau.</a:t>
            </a:r>
          </a:p>
          <a:p>
            <a:pPr marL="330200" indent="-381000">
              <a:buFont typeface="Wingdings" panose="05000000000000000000" pitchFamily="2" charset="2"/>
              <a:buChar char="q"/>
            </a:pPr>
            <a:endParaRPr lang="fr-CA" altLang="fr-FR" sz="2800" dirty="0">
              <a:latin typeface="Calibri" panose="020F0502020204030204" pitchFamily="34" charset="0"/>
            </a:endParaRPr>
          </a:p>
          <a:p>
            <a:pPr marL="806450" lvl="1" indent="-457200">
              <a:buFont typeface="Wingdings" panose="05000000000000000000" pitchFamily="2" charset="2"/>
              <a:buChar char="Ø"/>
            </a:pPr>
            <a:r>
              <a:rPr lang="fr-CA" altLang="fr-FR" sz="2400" dirty="0">
                <a:latin typeface="Calibri" panose="020F0502020204030204" pitchFamily="34" charset="0"/>
              </a:rPr>
              <a:t>Chaque ligne correspond à un sujet </a:t>
            </a:r>
            <a:br>
              <a:rPr lang="fr-CA" altLang="fr-FR" sz="2400" dirty="0">
                <a:latin typeface="Calibri" panose="020F0502020204030204" pitchFamily="34" charset="0"/>
              </a:rPr>
            </a:br>
            <a:r>
              <a:rPr lang="fr-CA" altLang="fr-FR" sz="2400" dirty="0">
                <a:latin typeface="Calibri" panose="020F0502020204030204" pitchFamily="34" charset="0"/>
              </a:rPr>
              <a:t>(un membre de l’échantillon).</a:t>
            </a:r>
          </a:p>
          <a:p>
            <a:pPr marL="806450" lvl="1" indent="-457200">
              <a:buFont typeface="Wingdings" panose="05000000000000000000" pitchFamily="2" charset="2"/>
              <a:buChar char="Ø"/>
            </a:pPr>
            <a:endParaRPr lang="fr-CA" altLang="fr-FR" sz="2400" dirty="0">
              <a:latin typeface="Calibri" panose="020F0502020204030204" pitchFamily="34" charset="0"/>
            </a:endParaRPr>
          </a:p>
          <a:p>
            <a:pPr marL="806450" lvl="1" indent="-457200">
              <a:buFont typeface="Wingdings" panose="05000000000000000000" pitchFamily="2" charset="2"/>
              <a:buChar char="Ø"/>
            </a:pPr>
            <a:r>
              <a:rPr lang="fr-CA" altLang="fr-FR" sz="2400" dirty="0">
                <a:latin typeface="Calibri" panose="020F0502020204030204" pitchFamily="34" charset="0"/>
              </a:rPr>
              <a:t>Chaque colonne correspond </a:t>
            </a:r>
            <a:br>
              <a:rPr lang="fr-CA" altLang="fr-FR" sz="2400" dirty="0">
                <a:latin typeface="Calibri" panose="020F0502020204030204" pitchFamily="34" charset="0"/>
              </a:rPr>
            </a:br>
            <a:r>
              <a:rPr lang="fr-CA" altLang="fr-FR" sz="2400" dirty="0">
                <a:latin typeface="Calibri" panose="020F0502020204030204" pitchFamily="34" charset="0"/>
              </a:rPr>
              <a:t>à une variable.</a:t>
            </a:r>
          </a:p>
          <a:p>
            <a:pPr marL="349250" lvl="1" indent="0">
              <a:buNone/>
            </a:pPr>
            <a:endParaRPr lang="fr-CA" altLang="fr-FR" sz="2400" dirty="0">
              <a:latin typeface="Calibri" panose="020F0502020204030204" pitchFamily="34" charset="0"/>
            </a:endParaRPr>
          </a:p>
        </p:txBody>
      </p:sp>
      <p:graphicFrame>
        <p:nvGraphicFramePr>
          <p:cNvPr id="7" name="Tableau 6"/>
          <p:cNvGraphicFramePr>
            <a:graphicFrameLocks noGrp="1"/>
          </p:cNvGraphicFramePr>
          <p:nvPr>
            <p:extLst>
              <p:ext uri="{D42A27DB-BD31-4B8C-83A1-F6EECF244321}">
                <p14:modId xmlns:p14="http://schemas.microsoft.com/office/powerpoint/2010/main" val="3906647041"/>
              </p:ext>
            </p:extLst>
          </p:nvPr>
        </p:nvGraphicFramePr>
        <p:xfrm>
          <a:off x="5650923" y="2094469"/>
          <a:ext cx="4592827" cy="4590531"/>
        </p:xfrm>
        <a:graphic>
          <a:graphicData uri="http://schemas.openxmlformats.org/drawingml/2006/table">
            <a:tbl>
              <a:tblPr firstRow="1" bandRow="1">
                <a:tableStyleId>{5C22544A-7EE6-4342-B048-85BDC9FD1C3A}</a:tableStyleId>
              </a:tblPr>
              <a:tblGrid>
                <a:gridCol w="1117174">
                  <a:extLst>
                    <a:ext uri="{9D8B030D-6E8A-4147-A177-3AD203B41FA5}">
                      <a16:colId xmlns:a16="http://schemas.microsoft.com/office/drawing/2014/main" val="20000"/>
                    </a:ext>
                  </a:extLst>
                </a:gridCol>
                <a:gridCol w="1613696">
                  <a:extLst>
                    <a:ext uri="{9D8B030D-6E8A-4147-A177-3AD203B41FA5}">
                      <a16:colId xmlns:a16="http://schemas.microsoft.com/office/drawing/2014/main" val="20001"/>
                    </a:ext>
                  </a:extLst>
                </a:gridCol>
                <a:gridCol w="1861957">
                  <a:extLst>
                    <a:ext uri="{9D8B030D-6E8A-4147-A177-3AD203B41FA5}">
                      <a16:colId xmlns:a16="http://schemas.microsoft.com/office/drawing/2014/main" val="20002"/>
                    </a:ext>
                  </a:extLst>
                </a:gridCol>
              </a:tblGrid>
              <a:tr h="417321">
                <a:tc>
                  <a:txBody>
                    <a:bodyPr/>
                    <a:lstStyle/>
                    <a:p>
                      <a:r>
                        <a:rPr lang="fr-CA" sz="2000" dirty="0"/>
                        <a:t>Sujet</a:t>
                      </a:r>
                    </a:p>
                  </a:txBody>
                  <a:tcPr/>
                </a:tc>
                <a:tc>
                  <a:txBody>
                    <a:bodyPr/>
                    <a:lstStyle/>
                    <a:p>
                      <a:pPr algn="ctr"/>
                      <a:r>
                        <a:rPr lang="fr-CA" sz="2000" dirty="0"/>
                        <a:t>Sexe</a:t>
                      </a:r>
                    </a:p>
                  </a:txBody>
                  <a:tcPr/>
                </a:tc>
                <a:tc>
                  <a:txBody>
                    <a:bodyPr/>
                    <a:lstStyle/>
                    <a:p>
                      <a:pPr algn="ctr"/>
                      <a:r>
                        <a:rPr lang="fr-CA" sz="2000" dirty="0"/>
                        <a:t>Taille (m)</a:t>
                      </a:r>
                    </a:p>
                  </a:txBody>
                  <a:tcPr/>
                </a:tc>
                <a:extLst>
                  <a:ext uri="{0D108BD9-81ED-4DB2-BD59-A6C34878D82A}">
                    <a16:rowId xmlns:a16="http://schemas.microsoft.com/office/drawing/2014/main" val="10000"/>
                  </a:ext>
                </a:extLst>
              </a:tr>
              <a:tr h="417321">
                <a:tc>
                  <a:txBody>
                    <a:bodyPr/>
                    <a:lstStyle/>
                    <a:p>
                      <a:r>
                        <a:rPr lang="fr-CA" sz="2000" dirty="0"/>
                        <a:t>1</a:t>
                      </a:r>
                    </a:p>
                  </a:txBody>
                  <a:tcPr/>
                </a:tc>
                <a:tc>
                  <a:txBody>
                    <a:bodyPr/>
                    <a:lstStyle/>
                    <a:p>
                      <a:pPr algn="ctr"/>
                      <a:r>
                        <a:rPr lang="fr-CA" sz="2000" dirty="0"/>
                        <a:t>Femme</a:t>
                      </a:r>
                    </a:p>
                  </a:txBody>
                  <a:tcPr/>
                </a:tc>
                <a:tc>
                  <a:txBody>
                    <a:bodyPr/>
                    <a:lstStyle/>
                    <a:p>
                      <a:pPr algn="ctr"/>
                      <a:r>
                        <a:rPr lang="fr-CA" sz="2000" dirty="0"/>
                        <a:t>1.55</a:t>
                      </a:r>
                    </a:p>
                  </a:txBody>
                  <a:tcPr/>
                </a:tc>
                <a:extLst>
                  <a:ext uri="{0D108BD9-81ED-4DB2-BD59-A6C34878D82A}">
                    <a16:rowId xmlns:a16="http://schemas.microsoft.com/office/drawing/2014/main" val="10001"/>
                  </a:ext>
                </a:extLst>
              </a:tr>
              <a:tr h="417321">
                <a:tc>
                  <a:txBody>
                    <a:bodyPr/>
                    <a:lstStyle/>
                    <a:p>
                      <a:r>
                        <a:rPr lang="fr-CA" sz="2000" dirty="0"/>
                        <a:t>2</a:t>
                      </a:r>
                    </a:p>
                  </a:txBody>
                  <a:tcPr/>
                </a:tc>
                <a:tc>
                  <a:txBody>
                    <a:bodyPr/>
                    <a:lstStyle/>
                    <a:p>
                      <a:pPr algn="ctr"/>
                      <a:r>
                        <a:rPr lang="fr-CA" sz="2000" dirty="0"/>
                        <a:t>Homme</a:t>
                      </a:r>
                    </a:p>
                  </a:txBody>
                  <a:tcPr/>
                </a:tc>
                <a:tc>
                  <a:txBody>
                    <a:bodyPr/>
                    <a:lstStyle/>
                    <a:p>
                      <a:pPr algn="ctr"/>
                      <a:r>
                        <a:rPr lang="fr-CA" sz="2000" dirty="0"/>
                        <a:t>1.75</a:t>
                      </a:r>
                    </a:p>
                  </a:txBody>
                  <a:tcPr/>
                </a:tc>
                <a:extLst>
                  <a:ext uri="{0D108BD9-81ED-4DB2-BD59-A6C34878D82A}">
                    <a16:rowId xmlns:a16="http://schemas.microsoft.com/office/drawing/2014/main" val="10002"/>
                  </a:ext>
                </a:extLst>
              </a:tr>
              <a:tr h="417321">
                <a:tc>
                  <a:txBody>
                    <a:bodyPr/>
                    <a:lstStyle/>
                    <a:p>
                      <a:r>
                        <a:rPr lang="fr-CA" sz="2000" dirty="0"/>
                        <a:t>3</a:t>
                      </a:r>
                    </a:p>
                  </a:txBody>
                  <a:tcPr/>
                </a:tc>
                <a:tc>
                  <a:txBody>
                    <a:bodyPr/>
                    <a:lstStyle/>
                    <a:p>
                      <a:pPr algn="ctr"/>
                      <a:r>
                        <a:rPr lang="fr-CA" sz="2000" dirty="0"/>
                        <a:t>Homme</a:t>
                      </a:r>
                    </a:p>
                  </a:txBody>
                  <a:tcPr/>
                </a:tc>
                <a:tc>
                  <a:txBody>
                    <a:bodyPr/>
                    <a:lstStyle/>
                    <a:p>
                      <a:pPr algn="ctr"/>
                      <a:r>
                        <a:rPr lang="fr-CA" sz="2000" dirty="0"/>
                        <a:t>1.70</a:t>
                      </a:r>
                    </a:p>
                  </a:txBody>
                  <a:tcPr/>
                </a:tc>
                <a:extLst>
                  <a:ext uri="{0D108BD9-81ED-4DB2-BD59-A6C34878D82A}">
                    <a16:rowId xmlns:a16="http://schemas.microsoft.com/office/drawing/2014/main" val="10003"/>
                  </a:ext>
                </a:extLst>
              </a:tr>
              <a:tr h="417321">
                <a:tc>
                  <a:txBody>
                    <a:bodyPr/>
                    <a:lstStyle/>
                    <a:p>
                      <a:r>
                        <a:rPr lang="fr-CA" sz="2000" dirty="0"/>
                        <a:t>4</a:t>
                      </a:r>
                    </a:p>
                  </a:txBody>
                  <a:tcPr/>
                </a:tc>
                <a:tc>
                  <a:txBody>
                    <a:bodyPr/>
                    <a:lstStyle/>
                    <a:p>
                      <a:pPr algn="ctr"/>
                      <a:r>
                        <a:rPr lang="fr-CA" sz="2000" dirty="0"/>
                        <a:t>Femme</a:t>
                      </a:r>
                    </a:p>
                  </a:txBody>
                  <a:tcPr/>
                </a:tc>
                <a:tc>
                  <a:txBody>
                    <a:bodyPr/>
                    <a:lstStyle/>
                    <a:p>
                      <a:pPr algn="ctr"/>
                      <a:r>
                        <a:rPr lang="fr-CA" sz="2000" dirty="0"/>
                        <a:t>1.60</a:t>
                      </a:r>
                    </a:p>
                  </a:txBody>
                  <a:tcPr/>
                </a:tc>
                <a:extLst>
                  <a:ext uri="{0D108BD9-81ED-4DB2-BD59-A6C34878D82A}">
                    <a16:rowId xmlns:a16="http://schemas.microsoft.com/office/drawing/2014/main" val="10004"/>
                  </a:ext>
                </a:extLst>
              </a:tr>
              <a:tr h="417321">
                <a:tc>
                  <a:txBody>
                    <a:bodyPr/>
                    <a:lstStyle/>
                    <a:p>
                      <a:r>
                        <a:rPr lang="fr-CA" sz="2000" dirty="0"/>
                        <a:t>5</a:t>
                      </a:r>
                    </a:p>
                  </a:txBody>
                  <a:tcPr/>
                </a:tc>
                <a:tc>
                  <a:txBody>
                    <a:bodyPr/>
                    <a:lstStyle/>
                    <a:p>
                      <a:pPr algn="ctr"/>
                      <a:r>
                        <a:rPr lang="fr-CA" sz="2000" dirty="0"/>
                        <a:t>Femme</a:t>
                      </a:r>
                    </a:p>
                  </a:txBody>
                  <a:tcPr/>
                </a:tc>
                <a:tc>
                  <a:txBody>
                    <a:bodyPr/>
                    <a:lstStyle/>
                    <a:p>
                      <a:pPr algn="ctr"/>
                      <a:r>
                        <a:rPr lang="fr-CA" sz="2000" dirty="0"/>
                        <a:t>1.62</a:t>
                      </a:r>
                    </a:p>
                  </a:txBody>
                  <a:tcPr/>
                </a:tc>
                <a:extLst>
                  <a:ext uri="{0D108BD9-81ED-4DB2-BD59-A6C34878D82A}">
                    <a16:rowId xmlns:a16="http://schemas.microsoft.com/office/drawing/2014/main" val="10005"/>
                  </a:ext>
                </a:extLst>
              </a:tr>
              <a:tr h="417321">
                <a:tc>
                  <a:txBody>
                    <a:bodyPr/>
                    <a:lstStyle/>
                    <a:p>
                      <a:r>
                        <a:rPr lang="fr-CA" sz="2000" dirty="0"/>
                        <a:t>6</a:t>
                      </a:r>
                    </a:p>
                  </a:txBody>
                  <a:tcPr/>
                </a:tc>
                <a:tc>
                  <a:txBody>
                    <a:bodyPr/>
                    <a:lstStyle/>
                    <a:p>
                      <a:pPr algn="ctr"/>
                      <a:r>
                        <a:rPr lang="fr-CA" sz="2000" dirty="0"/>
                        <a:t>Homme</a:t>
                      </a:r>
                    </a:p>
                  </a:txBody>
                  <a:tcPr/>
                </a:tc>
                <a:tc>
                  <a:txBody>
                    <a:bodyPr/>
                    <a:lstStyle/>
                    <a:p>
                      <a:pPr algn="ctr"/>
                      <a:r>
                        <a:rPr lang="fr-CA" sz="2000" dirty="0"/>
                        <a:t>1.68</a:t>
                      </a:r>
                    </a:p>
                  </a:txBody>
                  <a:tcPr/>
                </a:tc>
                <a:extLst>
                  <a:ext uri="{0D108BD9-81ED-4DB2-BD59-A6C34878D82A}">
                    <a16:rowId xmlns:a16="http://schemas.microsoft.com/office/drawing/2014/main" val="10006"/>
                  </a:ext>
                </a:extLst>
              </a:tr>
              <a:tr h="417321">
                <a:tc>
                  <a:txBody>
                    <a:bodyPr/>
                    <a:lstStyle/>
                    <a:p>
                      <a:r>
                        <a:rPr lang="fr-CA" sz="2000" dirty="0"/>
                        <a:t>7</a:t>
                      </a:r>
                    </a:p>
                  </a:txBody>
                  <a:tcPr/>
                </a:tc>
                <a:tc>
                  <a:txBody>
                    <a:bodyPr/>
                    <a:lstStyle/>
                    <a:p>
                      <a:pPr algn="ctr"/>
                      <a:r>
                        <a:rPr lang="fr-CA" sz="2000" dirty="0"/>
                        <a:t>Femme</a:t>
                      </a:r>
                    </a:p>
                  </a:txBody>
                  <a:tcPr/>
                </a:tc>
                <a:tc>
                  <a:txBody>
                    <a:bodyPr/>
                    <a:lstStyle/>
                    <a:p>
                      <a:pPr algn="ctr"/>
                      <a:r>
                        <a:rPr lang="fr-CA" sz="2000" dirty="0"/>
                        <a:t>1.61</a:t>
                      </a:r>
                    </a:p>
                  </a:txBody>
                  <a:tcPr/>
                </a:tc>
                <a:extLst>
                  <a:ext uri="{0D108BD9-81ED-4DB2-BD59-A6C34878D82A}">
                    <a16:rowId xmlns:a16="http://schemas.microsoft.com/office/drawing/2014/main" val="10007"/>
                  </a:ext>
                </a:extLst>
              </a:tr>
              <a:tr h="417321">
                <a:tc>
                  <a:txBody>
                    <a:bodyPr/>
                    <a:lstStyle/>
                    <a:p>
                      <a:r>
                        <a:rPr lang="fr-CA" sz="2000" dirty="0"/>
                        <a:t>8</a:t>
                      </a:r>
                    </a:p>
                  </a:txBody>
                  <a:tcPr/>
                </a:tc>
                <a:tc>
                  <a:txBody>
                    <a:bodyPr/>
                    <a:lstStyle/>
                    <a:p>
                      <a:pPr algn="ctr"/>
                      <a:r>
                        <a:rPr lang="fr-CA" sz="2000" dirty="0"/>
                        <a:t>Homme</a:t>
                      </a:r>
                    </a:p>
                  </a:txBody>
                  <a:tcPr/>
                </a:tc>
                <a:tc>
                  <a:txBody>
                    <a:bodyPr/>
                    <a:lstStyle/>
                    <a:p>
                      <a:pPr algn="ctr"/>
                      <a:r>
                        <a:rPr lang="fr-CA" sz="2000" dirty="0"/>
                        <a:t>1.78</a:t>
                      </a:r>
                    </a:p>
                  </a:txBody>
                  <a:tcPr/>
                </a:tc>
                <a:extLst>
                  <a:ext uri="{0D108BD9-81ED-4DB2-BD59-A6C34878D82A}">
                    <a16:rowId xmlns:a16="http://schemas.microsoft.com/office/drawing/2014/main" val="10008"/>
                  </a:ext>
                </a:extLst>
              </a:tr>
              <a:tr h="417321">
                <a:tc>
                  <a:txBody>
                    <a:bodyPr/>
                    <a:lstStyle/>
                    <a:p>
                      <a:r>
                        <a:rPr lang="fr-CA" sz="2000" dirty="0"/>
                        <a:t>9</a:t>
                      </a:r>
                    </a:p>
                  </a:txBody>
                  <a:tcPr/>
                </a:tc>
                <a:tc>
                  <a:txBody>
                    <a:bodyPr/>
                    <a:lstStyle/>
                    <a:p>
                      <a:pPr algn="ctr"/>
                      <a:r>
                        <a:rPr lang="fr-CA" sz="2000" dirty="0"/>
                        <a:t>Homme</a:t>
                      </a:r>
                    </a:p>
                  </a:txBody>
                  <a:tcPr/>
                </a:tc>
                <a:tc>
                  <a:txBody>
                    <a:bodyPr/>
                    <a:lstStyle/>
                    <a:p>
                      <a:pPr algn="ctr"/>
                      <a:r>
                        <a:rPr lang="fr-CA" sz="2000" dirty="0"/>
                        <a:t>1.67</a:t>
                      </a:r>
                    </a:p>
                  </a:txBody>
                  <a:tcPr/>
                </a:tc>
                <a:extLst>
                  <a:ext uri="{0D108BD9-81ED-4DB2-BD59-A6C34878D82A}">
                    <a16:rowId xmlns:a16="http://schemas.microsoft.com/office/drawing/2014/main" val="10009"/>
                  </a:ext>
                </a:extLst>
              </a:tr>
              <a:tr h="417321">
                <a:tc>
                  <a:txBody>
                    <a:bodyPr/>
                    <a:lstStyle/>
                    <a:p>
                      <a:r>
                        <a:rPr lang="fr-CA" sz="2000" dirty="0"/>
                        <a:t>10</a:t>
                      </a:r>
                    </a:p>
                  </a:txBody>
                  <a:tcPr/>
                </a:tc>
                <a:tc>
                  <a:txBody>
                    <a:bodyPr/>
                    <a:lstStyle/>
                    <a:p>
                      <a:pPr algn="ctr"/>
                      <a:r>
                        <a:rPr lang="fr-CA" sz="2000" dirty="0"/>
                        <a:t>Femme</a:t>
                      </a:r>
                    </a:p>
                  </a:txBody>
                  <a:tcPr/>
                </a:tc>
                <a:tc>
                  <a:txBody>
                    <a:bodyPr/>
                    <a:lstStyle/>
                    <a:p>
                      <a:pPr algn="ctr"/>
                      <a:r>
                        <a:rPr lang="fr-CA" sz="2000" dirty="0"/>
                        <a:t>1.66</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64178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us-titre 2"/>
          <p:cNvSpPr>
            <a:spLocks noGrp="1"/>
          </p:cNvSpPr>
          <p:nvPr>
            <p:ph type="subTitle" idx="1"/>
          </p:nvPr>
        </p:nvSpPr>
        <p:spPr>
          <a:xfrm>
            <a:off x="978962" y="3141126"/>
            <a:ext cx="7117180" cy="3555901"/>
          </a:xfrm>
        </p:spPr>
        <p:txBody>
          <a:bodyPr>
            <a:normAutofit fontScale="92500" lnSpcReduction="20000"/>
          </a:bodyPr>
          <a:lstStyle/>
          <a:p>
            <a:pPr algn="l"/>
            <a:r>
              <a:rPr lang="en-CA" sz="3200" b="1" u="sng" dirty="0" err="1">
                <a:solidFill>
                  <a:srgbClr val="0070C0"/>
                </a:solidFill>
                <a:latin typeface="Calibri" panose="020F0502020204030204" pitchFamily="34" charset="0"/>
              </a:rPr>
              <a:t>Semaine</a:t>
            </a:r>
            <a:r>
              <a:rPr lang="en-CA" sz="3200" b="1" u="sng" dirty="0">
                <a:solidFill>
                  <a:srgbClr val="0070C0"/>
                </a:solidFill>
                <a:latin typeface="Calibri" panose="020F0502020204030204" pitchFamily="34" charset="0"/>
              </a:rPr>
              <a:t> 1</a:t>
            </a:r>
          </a:p>
          <a:p>
            <a:pPr algn="l"/>
            <a:endParaRPr lang="en-CA" sz="3200" u="sng" dirty="0">
              <a:solidFill>
                <a:srgbClr val="0070C0"/>
              </a:solidFill>
              <a:latin typeface="Calibri" panose="020F0502020204030204" pitchFamily="34" charset="0"/>
            </a:endParaRPr>
          </a:p>
          <a:p>
            <a:pPr marL="514350" indent="-514350" algn="l">
              <a:buFont typeface="+mj-lt"/>
              <a:buAutoNum type="romanUcPeriod"/>
            </a:pPr>
            <a:r>
              <a:rPr lang="en-CA" b="1" dirty="0">
                <a:solidFill>
                  <a:schemeClr val="accent1">
                    <a:lumMod val="40000"/>
                    <a:lumOff val="60000"/>
                  </a:schemeClr>
                </a:solidFill>
                <a:latin typeface="Calibri" panose="020F0502020204030204" pitchFamily="34" charset="0"/>
              </a:rPr>
              <a:t>Plan de </a:t>
            </a:r>
            <a:r>
              <a:rPr lang="en-CA" b="1" dirty="0" err="1">
                <a:solidFill>
                  <a:schemeClr val="accent1">
                    <a:lumMod val="40000"/>
                    <a:lumOff val="60000"/>
                  </a:schemeClr>
                </a:solidFill>
                <a:latin typeface="Calibri" panose="020F0502020204030204" pitchFamily="34" charset="0"/>
              </a:rPr>
              <a:t>cours</a:t>
            </a:r>
            <a:endParaRPr lang="en-CA" b="1" dirty="0">
              <a:solidFill>
                <a:schemeClr val="accent1">
                  <a:lumMod val="40000"/>
                  <a:lumOff val="60000"/>
                </a:schemeClr>
              </a:solidFill>
              <a:latin typeface="Calibri" panose="020F0502020204030204" pitchFamily="34" charset="0"/>
            </a:endParaRPr>
          </a:p>
          <a:p>
            <a:pPr marL="514350" indent="-514350" algn="l">
              <a:buFont typeface="+mj-lt"/>
              <a:buAutoNum type="romanUcPeriod"/>
            </a:pPr>
            <a:r>
              <a:rPr lang="en-CA" b="1" dirty="0" err="1">
                <a:solidFill>
                  <a:schemeClr val="accent1">
                    <a:lumMod val="40000"/>
                    <a:lumOff val="60000"/>
                  </a:schemeClr>
                </a:solidFill>
                <a:latin typeface="Calibri" panose="020F0502020204030204" pitchFamily="34" charset="0"/>
              </a:rPr>
              <a:t>Quelques</a:t>
            </a:r>
            <a:r>
              <a:rPr lang="en-CA" b="1" dirty="0">
                <a:solidFill>
                  <a:schemeClr val="accent1">
                    <a:lumMod val="40000"/>
                    <a:lumOff val="60000"/>
                  </a:schemeClr>
                </a:solidFill>
                <a:latin typeface="Calibri" panose="020F0502020204030204" pitchFamily="34" charset="0"/>
              </a:rPr>
              <a:t> notions de base</a:t>
            </a:r>
          </a:p>
          <a:p>
            <a:pPr marL="514350" indent="-514350" algn="l">
              <a:buFont typeface="+mj-lt"/>
              <a:buAutoNum type="romanUcPeriod"/>
            </a:pPr>
            <a:r>
              <a:rPr lang="en-CA" b="1" dirty="0" err="1">
                <a:solidFill>
                  <a:srgbClr val="0070C0"/>
                </a:solidFill>
                <a:latin typeface="Calibri" panose="020F0502020204030204" pitchFamily="34" charset="0"/>
              </a:rPr>
              <a:t>Statistiques</a:t>
            </a:r>
            <a:r>
              <a:rPr lang="en-CA" b="1" dirty="0">
                <a:solidFill>
                  <a:srgbClr val="0070C0"/>
                </a:solidFill>
                <a:latin typeface="Calibri" panose="020F0502020204030204" pitchFamily="34" charset="0"/>
              </a:rPr>
              <a:t> </a:t>
            </a:r>
            <a:r>
              <a:rPr lang="en-CA" b="1" dirty="0" err="1">
                <a:solidFill>
                  <a:srgbClr val="0070C0"/>
                </a:solidFill>
                <a:latin typeface="Calibri" panose="020F0502020204030204" pitchFamily="34" charset="0"/>
              </a:rPr>
              <a:t>descriptives</a:t>
            </a:r>
            <a:endParaRPr lang="en-CA" b="1" dirty="0">
              <a:solidFill>
                <a:srgbClr val="0070C0"/>
              </a:solidFill>
              <a:latin typeface="Calibri" panose="020F0502020204030204" pitchFamily="34" charset="0"/>
            </a:endParaRPr>
          </a:p>
          <a:p>
            <a:pPr marL="514350" indent="-514350" algn="l">
              <a:buFont typeface="+mj-lt"/>
              <a:buAutoNum type="romanUcPeriod"/>
            </a:pPr>
            <a:r>
              <a:rPr lang="en-CA" b="1" dirty="0" err="1">
                <a:solidFill>
                  <a:schemeClr val="accent1">
                    <a:lumMod val="40000"/>
                    <a:lumOff val="60000"/>
                  </a:schemeClr>
                </a:solidFill>
                <a:latin typeface="Calibri" panose="020F0502020204030204" pitchFamily="34" charset="0"/>
              </a:rPr>
              <a:t>Exercices</a:t>
            </a:r>
            <a:r>
              <a:rPr lang="en-CA" b="1" dirty="0">
                <a:solidFill>
                  <a:schemeClr val="accent1">
                    <a:lumMod val="40000"/>
                    <a:lumOff val="60000"/>
                  </a:schemeClr>
                </a:solidFill>
                <a:latin typeface="Calibri" panose="020F0502020204030204" pitchFamily="34" charset="0"/>
              </a:rPr>
              <a:t>…!</a:t>
            </a:r>
          </a:p>
          <a:p>
            <a:pPr marL="514350" indent="-514350" algn="l">
              <a:buFont typeface="+mj-lt"/>
              <a:buAutoNum type="romanUcPeriod"/>
            </a:pPr>
            <a:endParaRPr lang="en-CA" b="1" dirty="0">
              <a:solidFill>
                <a:srgbClr val="0070C0"/>
              </a:solidFill>
              <a:latin typeface="Calibri" panose="020F0502020204030204" pitchFamily="34" charset="0"/>
            </a:endParaRPr>
          </a:p>
          <a:p>
            <a:pPr marL="514350" indent="-514350" algn="l">
              <a:buFont typeface="+mj-lt"/>
              <a:buAutoNum type="romanUcPeriod"/>
            </a:pPr>
            <a:endParaRPr lang="en-CA" dirty="0">
              <a:latin typeface="Calibri" panose="020F0502020204030204" pitchFamily="34" charset="0"/>
            </a:endParaRPr>
          </a:p>
          <a:p>
            <a:pPr marL="514350" indent="-514350" algn="l">
              <a:buFont typeface="Wingdings" panose="05000000000000000000" pitchFamily="2" charset="2"/>
              <a:buChar char="ü"/>
            </a:pPr>
            <a:r>
              <a:rPr lang="en-CA" b="1" i="1" dirty="0">
                <a:solidFill>
                  <a:schemeClr val="accent2"/>
                </a:solidFill>
                <a:latin typeface="Calibri" panose="020F0502020204030204" pitchFamily="34" charset="0"/>
              </a:rPr>
              <a:t>Lectures: </a:t>
            </a:r>
            <a:r>
              <a:rPr lang="en-CA" b="1" i="1" dirty="0" err="1">
                <a:solidFill>
                  <a:schemeClr val="accent2"/>
                </a:solidFill>
                <a:latin typeface="Calibri" panose="020F0502020204030204" pitchFamily="34" charset="0"/>
              </a:rPr>
              <a:t>Cousineau</a:t>
            </a:r>
            <a:r>
              <a:rPr lang="en-CA" b="1" i="1" dirty="0">
                <a:solidFill>
                  <a:schemeClr val="accent2"/>
                </a:solidFill>
                <a:latin typeface="Calibri" panose="020F0502020204030204" pitchFamily="34" charset="0"/>
              </a:rPr>
              <a:t> (2009), ch.2-3</a:t>
            </a:r>
          </a:p>
        </p:txBody>
      </p:sp>
    </p:spTree>
    <p:extLst>
      <p:ext uri="{BB962C8B-B14F-4D97-AF65-F5344CB8AC3E}">
        <p14:creationId xmlns:p14="http://schemas.microsoft.com/office/powerpoint/2010/main" val="3957733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br>
              <a:rPr lang="fr-CA" altLang="fr-FR" b="1" dirty="0">
                <a:latin typeface="Calibri" panose="020F0502020204030204" pitchFamily="34" charset="0"/>
              </a:rPr>
            </a:br>
            <a:r>
              <a:rPr lang="fr-CA" altLang="fr-FR" sz="2400" b="1" i="1" dirty="0">
                <a:latin typeface="Calibri" panose="020F0502020204030204" pitchFamily="34" charset="0"/>
              </a:rPr>
              <a:t>Rôle…</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17</a:t>
            </a:fld>
            <a:endParaRPr lang="en-CA" sz="2000" dirty="0">
              <a:solidFill>
                <a:schemeClr val="tx1"/>
              </a:solidFill>
            </a:endParaRPr>
          </a:p>
        </p:txBody>
      </p:sp>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06400" indent="-457200">
              <a:buFont typeface="Wingdings" panose="05000000000000000000" pitchFamily="2" charset="2"/>
              <a:buChar char="q"/>
            </a:pPr>
            <a:r>
              <a:rPr lang="fr-CA" altLang="fr-FR" sz="2800" dirty="0">
                <a:solidFill>
                  <a:srgbClr val="00B050"/>
                </a:solidFill>
                <a:latin typeface="Calibri" panose="020F0502020204030204" pitchFamily="34" charset="0"/>
              </a:rPr>
              <a:t>L’objectif des statistiques descriptives est de </a:t>
            </a:r>
            <a:r>
              <a:rPr lang="fr-CA" altLang="fr-FR" sz="2800" b="1" u="sng" dirty="0">
                <a:solidFill>
                  <a:srgbClr val="00B050"/>
                </a:solidFill>
                <a:latin typeface="Calibri" panose="020F0502020204030204" pitchFamily="34" charset="0"/>
              </a:rPr>
              <a:t>résumer</a:t>
            </a:r>
            <a:r>
              <a:rPr lang="fr-CA" altLang="fr-FR" sz="2800" dirty="0">
                <a:solidFill>
                  <a:srgbClr val="00B050"/>
                </a:solidFill>
                <a:latin typeface="Calibri" panose="020F0502020204030204" pitchFamily="34" charset="0"/>
              </a:rPr>
              <a:t> l’information présente dans l’ensemble des mesures !</a:t>
            </a:r>
            <a:endParaRPr lang="fr-CA" altLang="fr-FR" sz="2800" i="1" dirty="0">
              <a:solidFill>
                <a:srgbClr val="00B050"/>
              </a:solidFill>
              <a:latin typeface="Calibri" panose="020F0502020204030204" pitchFamily="34" charset="0"/>
            </a:endParaRPr>
          </a:p>
          <a:p>
            <a:pPr marL="406400" indent="-457200">
              <a:buFont typeface="Wingdings" panose="05000000000000000000" pitchFamily="2" charset="2"/>
              <a:buChar char="q"/>
            </a:pPr>
            <a:r>
              <a:rPr lang="fr-CA" altLang="fr-FR" sz="2800" dirty="0">
                <a:latin typeface="Calibri" panose="020F0502020204030204" pitchFamily="34" charset="0"/>
              </a:rPr>
              <a:t>Ce que l’on souhaite extraire:</a:t>
            </a:r>
          </a:p>
          <a:p>
            <a:pPr marL="806450" lvl="1" indent="-342900">
              <a:buFont typeface="Wingdings" panose="05000000000000000000" pitchFamily="2" charset="2"/>
              <a:buChar char="q"/>
            </a:pPr>
            <a:r>
              <a:rPr lang="fr-CA" altLang="fr-FR" sz="2400" dirty="0">
                <a:latin typeface="Calibri" panose="020F0502020204030204" pitchFamily="34" charset="0"/>
              </a:rPr>
              <a:t>Des informations qui nous permettront de </a:t>
            </a:r>
            <a:r>
              <a:rPr lang="fr-CA" altLang="fr-FR" sz="2400" b="1" u="sng" dirty="0">
                <a:solidFill>
                  <a:srgbClr val="00B050"/>
                </a:solidFill>
                <a:latin typeface="Calibri" panose="020F0502020204030204" pitchFamily="34" charset="0"/>
              </a:rPr>
              <a:t>visualiser</a:t>
            </a:r>
            <a:r>
              <a:rPr lang="fr-CA" altLang="fr-FR" sz="2400" dirty="0">
                <a:latin typeface="Calibri" panose="020F0502020204030204" pitchFamily="34" charset="0"/>
              </a:rPr>
              <a:t> rapidement la distribution des observations.</a:t>
            </a:r>
          </a:p>
          <a:p>
            <a:pPr marL="1320800" lvl="2" indent="-457200">
              <a:buFont typeface="Wingdings" panose="05000000000000000000" pitchFamily="2" charset="2"/>
              <a:buChar char="Ø"/>
            </a:pPr>
            <a:r>
              <a:rPr lang="fr-CA" altLang="fr-FR" sz="2200" dirty="0">
                <a:latin typeface="Calibri" panose="020F0502020204030204" pitchFamily="34" charset="0"/>
              </a:rPr>
              <a:t>Représentations graphiques.</a:t>
            </a:r>
          </a:p>
          <a:p>
            <a:pPr marL="806450" lvl="1" indent="-342900">
              <a:buFont typeface="Wingdings" panose="05000000000000000000" pitchFamily="2" charset="2"/>
              <a:buChar char="q"/>
            </a:pPr>
            <a:r>
              <a:rPr lang="fr-CA" altLang="fr-FR" sz="2400" dirty="0">
                <a:latin typeface="Calibri" panose="020F0502020204030204" pitchFamily="34" charset="0"/>
              </a:rPr>
              <a:t> Des informations qui nous permettront de </a:t>
            </a:r>
            <a:r>
              <a:rPr lang="fr-CA" altLang="fr-FR" sz="2400" b="1" u="sng" dirty="0">
                <a:solidFill>
                  <a:srgbClr val="00B050"/>
                </a:solidFill>
                <a:latin typeface="Calibri" panose="020F0502020204030204" pitchFamily="34" charset="0"/>
              </a:rPr>
              <a:t>synthétiser</a:t>
            </a:r>
            <a:r>
              <a:rPr lang="fr-CA" altLang="fr-FR" sz="2400" dirty="0">
                <a:latin typeface="Calibri" panose="020F0502020204030204" pitchFamily="34" charset="0"/>
              </a:rPr>
              <a:t> notre échantillon sous la forme d’une observation </a:t>
            </a:r>
            <a:r>
              <a:rPr lang="fr-CA" altLang="fr-FR" sz="2400" i="1" u="sng" dirty="0">
                <a:latin typeface="Calibri" panose="020F0502020204030204" pitchFamily="34" charset="0"/>
              </a:rPr>
              <a:t>typique</a:t>
            </a:r>
            <a:r>
              <a:rPr lang="fr-CA" altLang="fr-FR" sz="2400" dirty="0">
                <a:latin typeface="Calibri" panose="020F0502020204030204" pitchFamily="34" charset="0"/>
              </a:rPr>
              <a:t> et/ou d’une variabilité </a:t>
            </a:r>
            <a:r>
              <a:rPr lang="fr-CA" altLang="fr-FR" sz="2400" i="1" u="sng" dirty="0">
                <a:latin typeface="Calibri" panose="020F0502020204030204" pitchFamily="34" charset="0"/>
              </a:rPr>
              <a:t>typique</a:t>
            </a:r>
            <a:r>
              <a:rPr lang="fr-CA" altLang="fr-FR" sz="2400" dirty="0">
                <a:latin typeface="Calibri" panose="020F0502020204030204" pitchFamily="34" charset="0"/>
              </a:rPr>
              <a:t> des observations.</a:t>
            </a:r>
          </a:p>
          <a:p>
            <a:pPr marL="1206500" lvl="2" indent="-342900">
              <a:buFont typeface="Wingdings" panose="05000000000000000000" pitchFamily="2" charset="2"/>
              <a:buChar char="Ø"/>
            </a:pPr>
            <a:r>
              <a:rPr lang="fr-CA" altLang="fr-FR" sz="2200" dirty="0">
                <a:latin typeface="Calibri" panose="020F0502020204030204" pitchFamily="34" charset="0"/>
              </a:rPr>
              <a:t>Statistiques descriptives de groupes.</a:t>
            </a:r>
          </a:p>
          <a:p>
            <a:pPr marL="806450" lvl="1" indent="-342900">
              <a:buFont typeface="Wingdings" panose="05000000000000000000" pitchFamily="2" charset="2"/>
              <a:buChar char="q"/>
            </a:pPr>
            <a:r>
              <a:rPr lang="fr-CA" altLang="fr-FR" sz="2400" dirty="0">
                <a:latin typeface="Calibri" panose="020F0502020204030204" pitchFamily="34" charset="0"/>
              </a:rPr>
              <a:t>Des informations qui nous permettront de </a:t>
            </a:r>
            <a:r>
              <a:rPr lang="fr-CA" altLang="fr-FR" sz="2400" b="1" u="sng" dirty="0">
                <a:solidFill>
                  <a:srgbClr val="00B050"/>
                </a:solidFill>
                <a:latin typeface="Calibri" panose="020F0502020204030204" pitchFamily="34" charset="0"/>
              </a:rPr>
              <a:t>valider</a:t>
            </a:r>
            <a:r>
              <a:rPr lang="fr-CA" altLang="fr-FR" sz="2400" dirty="0">
                <a:latin typeface="Calibri" panose="020F0502020204030204" pitchFamily="34" charset="0"/>
              </a:rPr>
              <a:t> que notre échantillon ne contient pas de données aberrantes ou extrêmes.</a:t>
            </a:r>
          </a:p>
          <a:p>
            <a:pPr marL="1206500" lvl="2" indent="-342900">
              <a:buFont typeface="Wingdings" panose="05000000000000000000" pitchFamily="2" charset="2"/>
              <a:buChar char="Ø"/>
            </a:pPr>
            <a:r>
              <a:rPr lang="fr-CA" altLang="fr-FR" sz="2200" dirty="0">
                <a:latin typeface="Calibri" panose="020F0502020204030204" pitchFamily="34" charset="0"/>
              </a:rPr>
              <a:t>Statistiques descriptives individuelles.</a:t>
            </a:r>
          </a:p>
        </p:txBody>
      </p:sp>
    </p:spTree>
    <p:extLst>
      <p:ext uri="{BB962C8B-B14F-4D97-AF65-F5344CB8AC3E}">
        <p14:creationId xmlns:p14="http://schemas.microsoft.com/office/powerpoint/2010/main" val="3187732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br>
              <a:rPr lang="fr-CA" altLang="fr-FR" b="1" dirty="0">
                <a:latin typeface="Calibri" panose="020F0502020204030204" pitchFamily="34" charset="0"/>
              </a:rPr>
            </a:br>
            <a:r>
              <a:rPr lang="fr-CA" altLang="fr-FR" sz="2400" b="1" i="1" dirty="0">
                <a:latin typeface="Calibri" panose="020F0502020204030204" pitchFamily="34" charset="0"/>
              </a:rPr>
              <a:t>Types</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18</a:t>
            </a:fld>
            <a:endParaRPr lang="en-CA" sz="2000" dirty="0">
              <a:solidFill>
                <a:schemeClr val="tx1"/>
              </a:solidFill>
            </a:endParaRPr>
          </a:p>
        </p:txBody>
      </p:sp>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06400" indent="-457200">
              <a:buFont typeface="Wingdings" panose="05000000000000000000" pitchFamily="2" charset="2"/>
              <a:buChar char="q"/>
            </a:pPr>
            <a:r>
              <a:rPr lang="en-CA" altLang="fr-FR" sz="2800" b="1" dirty="0">
                <a:latin typeface="Calibri" panose="020F0502020204030204" pitchFamily="34" charset="0"/>
              </a:rPr>
              <a:t>Nous </a:t>
            </a:r>
            <a:r>
              <a:rPr lang="en-CA" altLang="fr-FR" sz="2800" b="1" dirty="0" err="1">
                <a:latin typeface="Calibri" panose="020F0502020204030204" pitchFamily="34" charset="0"/>
              </a:rPr>
              <a:t>allons</a:t>
            </a:r>
            <a:r>
              <a:rPr lang="en-CA" altLang="fr-FR" sz="2800" b="1" dirty="0">
                <a:latin typeface="Calibri" panose="020F0502020204030204" pitchFamily="34" charset="0"/>
              </a:rPr>
              <a:t> </a:t>
            </a:r>
            <a:r>
              <a:rPr lang="en-CA" altLang="fr-FR" sz="2800" b="1" dirty="0" err="1">
                <a:latin typeface="Calibri" panose="020F0502020204030204" pitchFamily="34" charset="0"/>
              </a:rPr>
              <a:t>voir</a:t>
            </a:r>
            <a:r>
              <a:rPr lang="en-CA" altLang="fr-FR" sz="2800" b="1" dirty="0">
                <a:latin typeface="Calibri" panose="020F0502020204030204" pitchFamily="34" charset="0"/>
              </a:rPr>
              <a:t> 4 types de </a:t>
            </a:r>
            <a:r>
              <a:rPr lang="en-CA" altLang="fr-FR" sz="2800" b="1" dirty="0" err="1">
                <a:latin typeface="Calibri" panose="020F0502020204030204" pitchFamily="34" charset="0"/>
              </a:rPr>
              <a:t>statistiques</a:t>
            </a:r>
            <a:r>
              <a:rPr lang="en-CA" altLang="fr-FR" sz="2800" b="1" dirty="0">
                <a:latin typeface="Calibri" panose="020F0502020204030204" pitchFamily="34" charset="0"/>
              </a:rPr>
              <a:t> </a:t>
            </a:r>
            <a:r>
              <a:rPr lang="en-CA" altLang="fr-FR" sz="2800" b="1" dirty="0" err="1">
                <a:latin typeface="Calibri" panose="020F0502020204030204" pitchFamily="34" charset="0"/>
              </a:rPr>
              <a:t>descriptives</a:t>
            </a:r>
            <a:r>
              <a:rPr lang="en-CA" altLang="fr-FR" sz="2800" b="1" dirty="0">
                <a:latin typeface="Calibri" panose="020F0502020204030204" pitchFamily="34" charset="0"/>
              </a:rPr>
              <a:t> </a:t>
            </a:r>
            <a:r>
              <a:rPr lang="en-CA" altLang="fr-FR" sz="2800" b="1" u="sng" dirty="0">
                <a:latin typeface="Calibri" panose="020F0502020204030204" pitchFamily="34" charset="0"/>
              </a:rPr>
              <a:t>DE GROUPE</a:t>
            </a:r>
            <a:endParaRPr lang="fr-CA" altLang="fr-FR" sz="2800" b="1" u="sng" dirty="0">
              <a:latin typeface="Calibri" panose="020F0502020204030204" pitchFamily="34" charset="0"/>
            </a:endParaRPr>
          </a:p>
          <a:p>
            <a:pPr marL="920750" lvl="1" indent="-514350">
              <a:buFont typeface="+mj-lt"/>
              <a:buAutoNum type="alphaLcParenR"/>
            </a:pPr>
            <a:r>
              <a:rPr lang="fr-CA" altLang="fr-FR" sz="2400" b="1" dirty="0">
                <a:latin typeface="Calibri" panose="020F0502020204030204" pitchFamily="34" charset="0"/>
              </a:rPr>
              <a:t>Statistiques d’effectifs</a:t>
            </a:r>
          </a:p>
          <a:p>
            <a:pPr marL="920750" lvl="1" indent="-514350">
              <a:buFont typeface="+mj-lt"/>
              <a:buAutoNum type="alphaLcParenR"/>
            </a:pPr>
            <a:r>
              <a:rPr lang="fr-CA" altLang="fr-FR" sz="2400" dirty="0">
                <a:latin typeface="Calibri" panose="020F0502020204030204" pitchFamily="34" charset="0"/>
              </a:rPr>
              <a:t>Statistiques de tendance centrale</a:t>
            </a:r>
          </a:p>
          <a:p>
            <a:pPr marL="920750" lvl="1" indent="-514350">
              <a:buFont typeface="+mj-lt"/>
              <a:buAutoNum type="alphaLcParenR"/>
            </a:pPr>
            <a:r>
              <a:rPr lang="fr-CA" altLang="fr-FR" sz="2400" dirty="0">
                <a:latin typeface="Calibri" panose="020F0502020204030204" pitchFamily="34" charset="0"/>
              </a:rPr>
              <a:t>Statistiques de dispersion</a:t>
            </a:r>
          </a:p>
          <a:p>
            <a:pPr marL="920750" lvl="1" indent="-514350">
              <a:buFont typeface="+mj-lt"/>
              <a:buAutoNum type="alphaLcParenR"/>
            </a:pPr>
            <a:r>
              <a:rPr lang="fr-CA" altLang="fr-FR" sz="2400" dirty="0">
                <a:latin typeface="Calibri" panose="020F0502020204030204" pitchFamily="34" charset="0"/>
              </a:rPr>
              <a:t>Statistiques de la forme de la distribution</a:t>
            </a:r>
          </a:p>
          <a:p>
            <a:pPr marL="406400" lvl="1" indent="0">
              <a:buNone/>
            </a:pPr>
            <a:endParaRPr lang="en-CA" altLang="fr-FR" sz="2400" dirty="0">
              <a:latin typeface="Calibri" panose="020F0502020204030204" pitchFamily="34" charset="0"/>
            </a:endParaRPr>
          </a:p>
          <a:p>
            <a:pPr marL="406400" indent="-457200">
              <a:buFont typeface="Wingdings" panose="05000000000000000000" pitchFamily="2" charset="2"/>
              <a:buChar char="q"/>
            </a:pPr>
            <a:r>
              <a:rPr lang="en-CA" altLang="fr-FR" sz="2800" dirty="0">
                <a:latin typeface="Calibri" panose="020F0502020204030204" pitchFamily="34" charset="0"/>
              </a:rPr>
              <a:t>Nous </a:t>
            </a:r>
            <a:r>
              <a:rPr lang="en-CA" altLang="fr-FR" sz="2800" dirty="0" err="1">
                <a:latin typeface="Calibri" panose="020F0502020204030204" pitchFamily="34" charset="0"/>
              </a:rPr>
              <a:t>allons</a:t>
            </a:r>
            <a:r>
              <a:rPr lang="en-CA" altLang="fr-FR" sz="2800" dirty="0">
                <a:latin typeface="Calibri" panose="020F0502020204030204" pitchFamily="34" charset="0"/>
              </a:rPr>
              <a:t> </a:t>
            </a:r>
            <a:r>
              <a:rPr lang="en-CA" altLang="fr-FR" sz="2800" dirty="0" err="1">
                <a:latin typeface="Calibri" panose="020F0502020204030204" pitchFamily="34" charset="0"/>
              </a:rPr>
              <a:t>voir</a:t>
            </a:r>
            <a:r>
              <a:rPr lang="en-CA" altLang="fr-FR" sz="2800" dirty="0">
                <a:latin typeface="Calibri" panose="020F0502020204030204" pitchFamily="34" charset="0"/>
              </a:rPr>
              <a:t> 3 </a:t>
            </a:r>
            <a:r>
              <a:rPr lang="en-CA" altLang="fr-FR" sz="2800" dirty="0" err="1">
                <a:latin typeface="Calibri" panose="020F0502020204030204" pitchFamily="34" charset="0"/>
              </a:rPr>
              <a:t>Statistiques</a:t>
            </a:r>
            <a:r>
              <a:rPr lang="en-CA" altLang="fr-FR" sz="2800" dirty="0">
                <a:latin typeface="Calibri" panose="020F0502020204030204" pitchFamily="34" charset="0"/>
              </a:rPr>
              <a:t> </a:t>
            </a:r>
            <a:r>
              <a:rPr lang="en-CA" altLang="fr-FR" sz="2800" dirty="0" err="1">
                <a:latin typeface="Calibri" panose="020F0502020204030204" pitchFamily="34" charset="0"/>
              </a:rPr>
              <a:t>descriptives</a:t>
            </a:r>
            <a:r>
              <a:rPr lang="en-CA" altLang="fr-FR" sz="2800" dirty="0">
                <a:latin typeface="Calibri" panose="020F0502020204030204" pitchFamily="34" charset="0"/>
              </a:rPr>
              <a:t> </a:t>
            </a:r>
            <a:r>
              <a:rPr lang="en-CA" altLang="fr-FR" sz="2800" u="sng" dirty="0">
                <a:latin typeface="Calibri" panose="020F0502020204030204" pitchFamily="34" charset="0"/>
              </a:rPr>
              <a:t>INDIVIDUELLES</a:t>
            </a:r>
            <a:endParaRPr lang="fr-CA" altLang="fr-FR" sz="2800" u="sng" dirty="0">
              <a:latin typeface="Calibri" panose="020F0502020204030204" pitchFamily="34" charset="0"/>
            </a:endParaRPr>
          </a:p>
          <a:p>
            <a:pPr marL="914400" lvl="1" indent="-457200">
              <a:buFont typeface="+mj-lt"/>
              <a:buAutoNum type="alphaLcParenR" startAt="5"/>
            </a:pPr>
            <a:r>
              <a:rPr lang="fr-CA" altLang="fr-FR" sz="2400" dirty="0">
                <a:latin typeface="Calibri" panose="020F0502020204030204" pitchFamily="34" charset="0"/>
              </a:rPr>
              <a:t>Le rang absolu</a:t>
            </a:r>
          </a:p>
          <a:p>
            <a:pPr marL="914400" lvl="1" indent="-457200">
              <a:buFont typeface="+mj-lt"/>
              <a:buAutoNum type="alphaLcParenR" startAt="5"/>
            </a:pPr>
            <a:r>
              <a:rPr lang="fr-CA" altLang="fr-FR" sz="2400" dirty="0">
                <a:latin typeface="Calibri" panose="020F0502020204030204" pitchFamily="34" charset="0"/>
              </a:rPr>
              <a:t>Le rang percentile</a:t>
            </a:r>
          </a:p>
          <a:p>
            <a:pPr marL="914400" lvl="1" indent="-457200">
              <a:buFont typeface="+mj-lt"/>
              <a:buAutoNum type="alphaLcParenR" startAt="5"/>
            </a:pPr>
            <a:r>
              <a:rPr lang="fr-CA" altLang="fr-FR" sz="2400" dirty="0">
                <a:latin typeface="Calibri" panose="020F0502020204030204" pitchFamily="34" charset="0"/>
              </a:rPr>
              <a:t>La standardisation</a:t>
            </a:r>
            <a:endParaRPr lang="en-CA" altLang="fr-FR" sz="2400" dirty="0">
              <a:latin typeface="Calibri" panose="020F0502020204030204" pitchFamily="34" charset="0"/>
            </a:endParaRPr>
          </a:p>
        </p:txBody>
      </p:sp>
    </p:spTree>
    <p:extLst>
      <p:ext uri="{BB962C8B-B14F-4D97-AF65-F5344CB8AC3E}">
        <p14:creationId xmlns:p14="http://schemas.microsoft.com/office/powerpoint/2010/main" val="2071904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pPr marL="457200" indent="-457200">
              <a:buFont typeface="+mj-lt"/>
              <a:buAutoNum type="alphaLcParenR"/>
            </a:pPr>
            <a:r>
              <a:rPr lang="fr-CA" altLang="fr-FR" sz="2400" b="1" i="1" dirty="0">
                <a:latin typeface="Calibri" panose="020F0502020204030204" pitchFamily="34" charset="0"/>
              </a:rPr>
              <a:t>Statistiques d’effectifs</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19</a:t>
            </a:fld>
            <a:endParaRPr lang="en-CA" sz="2000" dirty="0">
              <a:solidFill>
                <a:schemeClr val="tx1"/>
              </a:solidFill>
            </a:endParaRPr>
          </a:p>
        </p:txBody>
      </p:sp>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06400" indent="-457200">
              <a:buFont typeface="Wingdings" panose="05000000000000000000" pitchFamily="2" charset="2"/>
              <a:buChar char="q"/>
            </a:pPr>
            <a:r>
              <a:rPr lang="fr-CA" altLang="fr-FR" sz="2800" dirty="0">
                <a:latin typeface="Calibri" panose="020F0502020204030204" pitchFamily="34" charset="0"/>
              </a:rPr>
              <a:t>Objectif des statistiques d’effectifs:</a:t>
            </a:r>
          </a:p>
          <a:p>
            <a:pPr marL="863600" lvl="1" indent="-457200">
              <a:buFont typeface="Wingdings" panose="05000000000000000000" pitchFamily="2" charset="2"/>
              <a:buChar char="Ø"/>
            </a:pPr>
            <a:r>
              <a:rPr lang="fr-CA" altLang="fr-FR" sz="2400" dirty="0">
                <a:latin typeface="Calibri" panose="020F0502020204030204" pitchFamily="34" charset="0"/>
              </a:rPr>
              <a:t>Présenter le nombre d’observations pour chaque valeur d’étiquette.</a:t>
            </a:r>
          </a:p>
          <a:p>
            <a:pPr marL="863600" lvl="1" indent="-457200">
              <a:buFont typeface="Wingdings" panose="05000000000000000000" pitchFamily="2" charset="2"/>
              <a:buChar char="Ø"/>
            </a:pPr>
            <a:r>
              <a:rPr lang="fr-CA" altLang="fr-FR" sz="2400" dirty="0">
                <a:latin typeface="Calibri" panose="020F0502020204030204" pitchFamily="34" charset="0"/>
              </a:rPr>
              <a:t>Permettre de visualiser rapidement la distribution des mesures.</a:t>
            </a:r>
          </a:p>
          <a:p>
            <a:pPr marL="1149350" lvl="2" indent="-285750">
              <a:buFont typeface="Wingdings" panose="05000000000000000000" pitchFamily="2" charset="2"/>
              <a:buChar char="Ø"/>
            </a:pPr>
            <a:endParaRPr lang="fr-CA" altLang="fr-FR" sz="1200" dirty="0">
              <a:latin typeface="Calibri" panose="020F0502020204030204" pitchFamily="34" charset="0"/>
            </a:endParaRPr>
          </a:p>
          <a:p>
            <a:pPr marL="349250">
              <a:buFont typeface="Wingdings" panose="05000000000000000000" pitchFamily="2" charset="2"/>
              <a:buChar char="q"/>
            </a:pPr>
            <a:r>
              <a:rPr lang="fr-CA" altLang="fr-FR" sz="2800" dirty="0">
                <a:latin typeface="Calibri" panose="020F0502020204030204" pitchFamily="34" charset="0"/>
              </a:rPr>
              <a:t>Les effectifs sont aussi appelés « fréquences ».</a:t>
            </a:r>
          </a:p>
          <a:p>
            <a:pPr marL="349250">
              <a:buFont typeface="Wingdings" panose="05000000000000000000" pitchFamily="2" charset="2"/>
              <a:buChar char="q"/>
            </a:pPr>
            <a:r>
              <a:rPr lang="fr-CA" altLang="fr-FR" sz="2800" dirty="0">
                <a:latin typeface="Calibri" panose="020F0502020204030204" pitchFamily="34" charset="0"/>
              </a:rPr>
              <a:t>Habituellement noté: </a:t>
            </a:r>
            <a:r>
              <a:rPr lang="fr-CA" altLang="fr-FR" sz="2800" i="1" dirty="0">
                <a:latin typeface="Calibri" panose="020F0502020204030204" pitchFamily="34" charset="0"/>
              </a:rPr>
              <a:t>« </a:t>
            </a:r>
            <a:r>
              <a:rPr lang="fr-CA" altLang="fr-FR" sz="2800" i="1" dirty="0" err="1">
                <a:latin typeface="Calibri" panose="020F0502020204030204" pitchFamily="34" charset="0"/>
              </a:rPr>
              <a:t>n</a:t>
            </a:r>
            <a:r>
              <a:rPr lang="fr-CA" altLang="fr-FR" sz="2800" i="1" baseline="-25000" dirty="0" err="1">
                <a:latin typeface="Calibri" panose="020F0502020204030204" pitchFamily="34" charset="0"/>
              </a:rPr>
              <a:t>Étiquette</a:t>
            </a:r>
            <a:r>
              <a:rPr lang="fr-CA" altLang="fr-FR" sz="2800" i="1" dirty="0">
                <a:latin typeface="Calibri" panose="020F0502020204030204" pitchFamily="34" charset="0"/>
              </a:rPr>
              <a:t> »</a:t>
            </a:r>
          </a:p>
          <a:p>
            <a:pPr marL="349250">
              <a:buFont typeface="Wingdings" panose="05000000000000000000" pitchFamily="2" charset="2"/>
              <a:buChar char="q"/>
            </a:pPr>
            <a:r>
              <a:rPr lang="fr-CA" altLang="fr-FR" sz="2800" dirty="0">
                <a:latin typeface="Calibri" panose="020F0502020204030204" pitchFamily="34" charset="0"/>
              </a:rPr>
              <a:t>Ex: </a:t>
            </a:r>
          </a:p>
          <a:p>
            <a:pPr marL="749300" lvl="1">
              <a:buFont typeface="Wingdings" panose="05000000000000000000" pitchFamily="2" charset="2"/>
              <a:buChar char="Ø"/>
            </a:pPr>
            <a:r>
              <a:rPr lang="fr-CA" altLang="fr-FR" sz="2400" dirty="0">
                <a:latin typeface="Calibri" panose="020F0502020204030204" pitchFamily="34" charset="0"/>
              </a:rPr>
              <a:t>Effectif de femmes: </a:t>
            </a:r>
            <a:r>
              <a:rPr lang="fr-CA" altLang="fr-FR" sz="2400" i="1" dirty="0" err="1">
                <a:latin typeface="Calibri" panose="020F0502020204030204" pitchFamily="34" charset="0"/>
              </a:rPr>
              <a:t>n</a:t>
            </a:r>
            <a:r>
              <a:rPr lang="fr-CA" altLang="fr-FR" sz="2400" i="1" baseline="-25000" dirty="0" err="1">
                <a:latin typeface="Calibri" panose="020F0502020204030204" pitchFamily="34" charset="0"/>
              </a:rPr>
              <a:t>Femme</a:t>
            </a:r>
            <a:r>
              <a:rPr lang="fr-CA" altLang="fr-FR" sz="2400" i="1" dirty="0">
                <a:latin typeface="Calibri" panose="020F0502020204030204" pitchFamily="34" charset="0"/>
              </a:rPr>
              <a:t> = 55</a:t>
            </a:r>
          </a:p>
          <a:p>
            <a:pPr marL="749300" lvl="1">
              <a:buFont typeface="Wingdings" panose="05000000000000000000" pitchFamily="2" charset="2"/>
              <a:buChar char="Ø"/>
            </a:pPr>
            <a:r>
              <a:rPr lang="fr-CA" altLang="fr-FR" sz="2400" dirty="0">
                <a:latin typeface="Calibri" panose="020F0502020204030204" pitchFamily="34" charset="0"/>
              </a:rPr>
              <a:t>Effectif d’hommes: </a:t>
            </a:r>
            <a:r>
              <a:rPr lang="fr-CA" altLang="fr-FR" sz="2400" i="1" dirty="0" err="1">
                <a:latin typeface="Calibri" panose="020F0502020204030204" pitchFamily="34" charset="0"/>
              </a:rPr>
              <a:t>n</a:t>
            </a:r>
            <a:r>
              <a:rPr lang="fr-CA" altLang="fr-FR" sz="2400" i="1" baseline="-25000" dirty="0" err="1">
                <a:latin typeface="Calibri" panose="020F0502020204030204" pitchFamily="34" charset="0"/>
              </a:rPr>
              <a:t>Homme</a:t>
            </a:r>
            <a:r>
              <a:rPr lang="fr-CA" altLang="fr-FR" sz="2400" i="1" dirty="0">
                <a:latin typeface="Calibri" panose="020F0502020204030204" pitchFamily="34" charset="0"/>
              </a:rPr>
              <a:t> = 45</a:t>
            </a:r>
          </a:p>
          <a:p>
            <a:pPr marL="749300" lvl="1">
              <a:buFont typeface="Wingdings" panose="05000000000000000000" pitchFamily="2" charset="2"/>
              <a:buChar char="Ø"/>
            </a:pPr>
            <a:r>
              <a:rPr lang="fr-CA" altLang="fr-FR" sz="2400" dirty="0">
                <a:latin typeface="Calibri" panose="020F0502020204030204" pitchFamily="34" charset="0"/>
              </a:rPr>
              <a:t>Effectif total: </a:t>
            </a:r>
            <a:r>
              <a:rPr lang="fr-CA" altLang="fr-FR" sz="2400" i="1" dirty="0" err="1">
                <a:latin typeface="Calibri" panose="020F0502020204030204" pitchFamily="34" charset="0"/>
              </a:rPr>
              <a:t>n</a:t>
            </a:r>
            <a:r>
              <a:rPr lang="fr-CA" altLang="fr-FR" sz="2400" i="1" baseline="-25000" dirty="0" err="1">
                <a:latin typeface="Calibri" panose="020F0502020204030204" pitchFamily="34" charset="0"/>
              </a:rPr>
              <a:t>Total</a:t>
            </a:r>
            <a:r>
              <a:rPr lang="fr-CA" altLang="fr-FR" sz="2400" i="1" dirty="0">
                <a:latin typeface="Calibri" panose="020F0502020204030204" pitchFamily="34" charset="0"/>
              </a:rPr>
              <a:t> = 100</a:t>
            </a:r>
            <a:endParaRPr lang="fr-CA" altLang="fr-FR" sz="2400" dirty="0">
              <a:latin typeface="Calibri" panose="020F0502020204030204" pitchFamily="34" charset="0"/>
            </a:endParaRPr>
          </a:p>
          <a:p>
            <a:pPr marL="1149350" lvl="2" indent="-285750">
              <a:buFont typeface="Wingdings" panose="05000000000000000000" pitchFamily="2" charset="2"/>
              <a:buChar char="Ø"/>
            </a:pPr>
            <a:endParaRPr lang="fr-CA" altLang="fr-FR" sz="1800" dirty="0">
              <a:latin typeface="Calibri" panose="020F0502020204030204" pitchFamily="34" charset="0"/>
            </a:endParaRPr>
          </a:p>
        </p:txBody>
      </p:sp>
    </p:spTree>
    <p:extLst>
      <p:ext uri="{BB962C8B-B14F-4D97-AF65-F5344CB8AC3E}">
        <p14:creationId xmlns:p14="http://schemas.microsoft.com/office/powerpoint/2010/main" val="2601201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us-titre 2"/>
          <p:cNvSpPr>
            <a:spLocks noGrp="1"/>
          </p:cNvSpPr>
          <p:nvPr>
            <p:ph type="subTitle" idx="1"/>
          </p:nvPr>
        </p:nvSpPr>
        <p:spPr>
          <a:xfrm>
            <a:off x="978962" y="3141126"/>
            <a:ext cx="7117180" cy="3555901"/>
          </a:xfrm>
        </p:spPr>
        <p:txBody>
          <a:bodyPr>
            <a:normAutofit fontScale="92500" lnSpcReduction="20000"/>
          </a:bodyPr>
          <a:lstStyle/>
          <a:p>
            <a:pPr algn="l"/>
            <a:r>
              <a:rPr lang="en-CA" sz="3200" b="1" u="sng" dirty="0" err="1">
                <a:solidFill>
                  <a:srgbClr val="0070C0"/>
                </a:solidFill>
                <a:latin typeface="Calibri" panose="020F0502020204030204" pitchFamily="34" charset="0"/>
              </a:rPr>
              <a:t>Semaine</a:t>
            </a:r>
            <a:r>
              <a:rPr lang="en-CA" sz="3200" b="1" u="sng" dirty="0">
                <a:solidFill>
                  <a:srgbClr val="0070C0"/>
                </a:solidFill>
                <a:latin typeface="Calibri" panose="020F0502020204030204" pitchFamily="34" charset="0"/>
              </a:rPr>
              <a:t> 1</a:t>
            </a:r>
          </a:p>
          <a:p>
            <a:pPr algn="l"/>
            <a:endParaRPr lang="en-CA" sz="3200" u="sng" dirty="0">
              <a:solidFill>
                <a:srgbClr val="0070C0"/>
              </a:solidFill>
              <a:latin typeface="Calibri" panose="020F0502020204030204" pitchFamily="34" charset="0"/>
            </a:endParaRPr>
          </a:p>
          <a:p>
            <a:pPr marL="514350" indent="-514350" algn="l">
              <a:buFont typeface="+mj-lt"/>
              <a:buAutoNum type="romanUcPeriod"/>
            </a:pPr>
            <a:r>
              <a:rPr lang="en-CA" b="1" dirty="0">
                <a:solidFill>
                  <a:srgbClr val="0070C0"/>
                </a:solidFill>
                <a:latin typeface="Calibri" panose="020F0502020204030204" pitchFamily="34" charset="0"/>
              </a:rPr>
              <a:t>Plan de </a:t>
            </a:r>
            <a:r>
              <a:rPr lang="en-CA" b="1" dirty="0" err="1">
                <a:solidFill>
                  <a:srgbClr val="0070C0"/>
                </a:solidFill>
                <a:latin typeface="Calibri" panose="020F0502020204030204" pitchFamily="34" charset="0"/>
              </a:rPr>
              <a:t>cours</a:t>
            </a:r>
            <a:endParaRPr lang="en-CA" b="1" dirty="0">
              <a:solidFill>
                <a:srgbClr val="0070C0"/>
              </a:solidFill>
              <a:latin typeface="Calibri" panose="020F0502020204030204" pitchFamily="34" charset="0"/>
            </a:endParaRPr>
          </a:p>
          <a:p>
            <a:pPr marL="514350" indent="-514350" algn="l">
              <a:buFont typeface="+mj-lt"/>
              <a:buAutoNum type="romanUcPeriod"/>
            </a:pPr>
            <a:r>
              <a:rPr lang="en-CA" b="1" dirty="0" err="1">
                <a:solidFill>
                  <a:schemeClr val="accent1">
                    <a:lumMod val="40000"/>
                    <a:lumOff val="60000"/>
                  </a:schemeClr>
                </a:solidFill>
                <a:latin typeface="Calibri" panose="020F0502020204030204" pitchFamily="34" charset="0"/>
              </a:rPr>
              <a:t>Quelques</a:t>
            </a:r>
            <a:r>
              <a:rPr lang="en-CA" b="1" dirty="0">
                <a:solidFill>
                  <a:schemeClr val="accent1">
                    <a:lumMod val="40000"/>
                    <a:lumOff val="60000"/>
                  </a:schemeClr>
                </a:solidFill>
                <a:latin typeface="Calibri" panose="020F0502020204030204" pitchFamily="34" charset="0"/>
              </a:rPr>
              <a:t> notions de base</a:t>
            </a:r>
          </a:p>
          <a:p>
            <a:pPr marL="514350" indent="-514350" algn="l">
              <a:buFont typeface="+mj-lt"/>
              <a:buAutoNum type="romanUcPeriod"/>
            </a:pPr>
            <a:r>
              <a:rPr lang="en-CA" b="1" dirty="0" err="1">
                <a:solidFill>
                  <a:schemeClr val="accent1">
                    <a:lumMod val="40000"/>
                    <a:lumOff val="60000"/>
                  </a:schemeClr>
                </a:solidFill>
                <a:latin typeface="Calibri" panose="020F0502020204030204" pitchFamily="34" charset="0"/>
              </a:rPr>
              <a:t>Statistiques</a:t>
            </a:r>
            <a:r>
              <a:rPr lang="en-CA" b="1" dirty="0">
                <a:solidFill>
                  <a:schemeClr val="accent1">
                    <a:lumMod val="40000"/>
                    <a:lumOff val="60000"/>
                  </a:schemeClr>
                </a:solidFill>
                <a:latin typeface="Calibri" panose="020F0502020204030204" pitchFamily="34" charset="0"/>
              </a:rPr>
              <a:t> </a:t>
            </a:r>
            <a:r>
              <a:rPr lang="en-CA" b="1" dirty="0" err="1">
                <a:solidFill>
                  <a:schemeClr val="accent1">
                    <a:lumMod val="40000"/>
                    <a:lumOff val="60000"/>
                  </a:schemeClr>
                </a:solidFill>
                <a:latin typeface="Calibri" panose="020F0502020204030204" pitchFamily="34" charset="0"/>
              </a:rPr>
              <a:t>descriptives</a:t>
            </a:r>
            <a:endParaRPr lang="en-CA" b="1" dirty="0">
              <a:solidFill>
                <a:srgbClr val="0070C0"/>
              </a:solidFill>
              <a:latin typeface="Calibri" panose="020F0502020204030204" pitchFamily="34" charset="0"/>
            </a:endParaRPr>
          </a:p>
          <a:p>
            <a:pPr marL="514350" indent="-514350" algn="l">
              <a:buFont typeface="+mj-lt"/>
              <a:buAutoNum type="romanUcPeriod"/>
            </a:pPr>
            <a:r>
              <a:rPr lang="en-CA" b="1" dirty="0" err="1">
                <a:solidFill>
                  <a:schemeClr val="accent1">
                    <a:lumMod val="40000"/>
                    <a:lumOff val="60000"/>
                  </a:schemeClr>
                </a:solidFill>
                <a:latin typeface="Calibri" panose="020F0502020204030204" pitchFamily="34" charset="0"/>
              </a:rPr>
              <a:t>Exercices</a:t>
            </a:r>
            <a:r>
              <a:rPr lang="en-CA" b="1" dirty="0">
                <a:solidFill>
                  <a:schemeClr val="accent1">
                    <a:lumMod val="40000"/>
                    <a:lumOff val="60000"/>
                  </a:schemeClr>
                </a:solidFill>
                <a:latin typeface="Calibri" panose="020F0502020204030204" pitchFamily="34" charset="0"/>
              </a:rPr>
              <a:t>…!</a:t>
            </a:r>
          </a:p>
          <a:p>
            <a:pPr marL="514350" indent="-514350" algn="l">
              <a:buFont typeface="+mj-lt"/>
              <a:buAutoNum type="romanUcPeriod"/>
            </a:pPr>
            <a:endParaRPr lang="en-CA" b="1" dirty="0">
              <a:solidFill>
                <a:schemeClr val="accent1">
                  <a:lumMod val="40000"/>
                  <a:lumOff val="60000"/>
                </a:schemeClr>
              </a:solidFill>
              <a:latin typeface="Calibri" panose="020F0502020204030204" pitchFamily="34" charset="0"/>
            </a:endParaRPr>
          </a:p>
          <a:p>
            <a:pPr marL="514350" indent="-514350" algn="l">
              <a:buFont typeface="+mj-lt"/>
              <a:buAutoNum type="romanUcPeriod"/>
            </a:pPr>
            <a:endParaRPr lang="en-CA" dirty="0">
              <a:latin typeface="Calibri" panose="020F0502020204030204" pitchFamily="34" charset="0"/>
            </a:endParaRPr>
          </a:p>
          <a:p>
            <a:pPr marL="514350" indent="-514350" algn="l">
              <a:buFont typeface="Wingdings" panose="05000000000000000000" pitchFamily="2" charset="2"/>
              <a:buChar char="ü"/>
            </a:pPr>
            <a:r>
              <a:rPr lang="en-CA" b="1" i="1" dirty="0">
                <a:solidFill>
                  <a:schemeClr val="accent2"/>
                </a:solidFill>
                <a:latin typeface="Calibri" panose="020F0502020204030204" pitchFamily="34" charset="0"/>
              </a:rPr>
              <a:t>Lectures: </a:t>
            </a:r>
            <a:r>
              <a:rPr lang="en-CA" b="1" i="1" dirty="0" err="1">
                <a:solidFill>
                  <a:schemeClr val="accent2"/>
                </a:solidFill>
                <a:latin typeface="Calibri" panose="020F0502020204030204" pitchFamily="34" charset="0"/>
              </a:rPr>
              <a:t>Cousineau</a:t>
            </a:r>
            <a:r>
              <a:rPr lang="en-CA" b="1" i="1" dirty="0">
                <a:solidFill>
                  <a:schemeClr val="accent2"/>
                </a:solidFill>
                <a:latin typeface="Calibri" panose="020F0502020204030204" pitchFamily="34" charset="0"/>
              </a:rPr>
              <a:t> (2009), ch.2-3</a:t>
            </a:r>
          </a:p>
        </p:txBody>
      </p:sp>
    </p:spTree>
    <p:extLst>
      <p:ext uri="{BB962C8B-B14F-4D97-AF65-F5344CB8AC3E}">
        <p14:creationId xmlns:p14="http://schemas.microsoft.com/office/powerpoint/2010/main" val="809092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pPr marL="457200" indent="-457200">
              <a:buFont typeface="+mj-lt"/>
              <a:buAutoNum type="alphaLcParenR"/>
            </a:pPr>
            <a:r>
              <a:rPr lang="fr-CA" altLang="fr-FR" sz="2400" b="1" i="1" dirty="0">
                <a:latin typeface="Calibri" panose="020F0502020204030204" pitchFamily="34" charset="0"/>
              </a:rPr>
              <a:t>Statistiques d’effectifs</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20</a:t>
            </a:fld>
            <a:endParaRPr lang="en-CA" sz="2000" dirty="0">
              <a:solidFill>
                <a:schemeClr val="tx1"/>
              </a:solidFill>
            </a:endParaRPr>
          </a:p>
        </p:txBody>
      </p:sp>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06400" indent="-457200">
              <a:buFont typeface="Wingdings" panose="05000000000000000000" pitchFamily="2" charset="2"/>
              <a:buChar char="q"/>
            </a:pPr>
            <a:r>
              <a:rPr lang="fr-CA" altLang="fr-FR" sz="2800" dirty="0">
                <a:latin typeface="Calibri" panose="020F0502020204030204" pitchFamily="34" charset="0"/>
              </a:rPr>
              <a:t>Représentation graphique des effectifs: </a:t>
            </a:r>
            <a:r>
              <a:rPr lang="fr-CA" altLang="fr-FR" sz="2400" dirty="0">
                <a:latin typeface="Calibri" panose="020F0502020204030204" pitchFamily="34" charset="0"/>
              </a:rPr>
              <a:t>« Graphique des fréquences »</a:t>
            </a:r>
            <a:endParaRPr lang="fr-CA" altLang="fr-FR" sz="2000" dirty="0">
              <a:latin typeface="Calibri" panose="020F0502020204030204" pitchFamily="34" charset="0"/>
            </a:endParaRPr>
          </a:p>
          <a:p>
            <a:pPr marL="806450" lvl="1" indent="-457200">
              <a:buFont typeface="Wingdings" panose="05000000000000000000" pitchFamily="2" charset="2"/>
              <a:buChar char="Ø"/>
            </a:pPr>
            <a:r>
              <a:rPr lang="fr-CA" altLang="fr-FR" sz="2000" dirty="0">
                <a:latin typeface="Calibri" panose="020F0502020204030204" pitchFamily="34" charset="0"/>
              </a:rPr>
              <a:t>Ce graphique, où les barres sont espacées, </a:t>
            </a:r>
            <a:br>
              <a:rPr lang="fr-CA" altLang="fr-FR" sz="2000" dirty="0">
                <a:latin typeface="Calibri" panose="020F0502020204030204" pitchFamily="34" charset="0"/>
              </a:rPr>
            </a:br>
            <a:r>
              <a:rPr lang="fr-CA" altLang="fr-FR" sz="2000" dirty="0">
                <a:latin typeface="Calibri" panose="020F0502020204030204" pitchFamily="34" charset="0"/>
              </a:rPr>
              <a:t>est utilisé dans le cas des variables </a:t>
            </a:r>
            <a:br>
              <a:rPr lang="fr-CA" altLang="fr-FR" sz="2000" dirty="0">
                <a:latin typeface="Calibri" panose="020F0502020204030204" pitchFamily="34" charset="0"/>
              </a:rPr>
            </a:br>
            <a:r>
              <a:rPr lang="fr-CA" altLang="fr-FR" sz="2000" dirty="0">
                <a:latin typeface="Calibri" panose="020F0502020204030204" pitchFamily="34" charset="0"/>
              </a:rPr>
              <a:t>à valeurs discrètes.</a:t>
            </a:r>
          </a:p>
          <a:p>
            <a:pPr marL="806450" lvl="1" indent="-457200">
              <a:buFont typeface="Wingdings" panose="05000000000000000000" pitchFamily="2" charset="2"/>
              <a:buChar char="Ø"/>
            </a:pPr>
            <a:endParaRPr lang="fr-CA" altLang="fr-FR" sz="2000" dirty="0">
              <a:latin typeface="Calibri" panose="020F0502020204030204" pitchFamily="34" charset="0"/>
            </a:endParaRPr>
          </a:p>
          <a:p>
            <a:pPr marL="806450" lvl="1" indent="-457200">
              <a:buFont typeface="Wingdings" panose="05000000000000000000" pitchFamily="2" charset="2"/>
              <a:buChar char="Ø"/>
            </a:pPr>
            <a:r>
              <a:rPr lang="fr-CA" altLang="fr-FR" sz="2000" dirty="0">
                <a:latin typeface="Calibri" panose="020F0502020204030204" pitchFamily="34" charset="0"/>
              </a:rPr>
              <a:t>Une valeur est dite « discrète » lorsqu’elle </a:t>
            </a:r>
            <a:br>
              <a:rPr lang="fr-CA" altLang="fr-FR" sz="2000" dirty="0">
                <a:latin typeface="Calibri" panose="020F0502020204030204" pitchFamily="34" charset="0"/>
              </a:rPr>
            </a:br>
            <a:r>
              <a:rPr lang="fr-CA" altLang="fr-FR" sz="2000" dirty="0">
                <a:latin typeface="Calibri" panose="020F0502020204030204" pitchFamily="34" charset="0"/>
              </a:rPr>
              <a:t>ne peut revêtir qu’un nombre fini de </a:t>
            </a:r>
            <a:br>
              <a:rPr lang="fr-CA" altLang="fr-FR" sz="2000" dirty="0">
                <a:latin typeface="Calibri" panose="020F0502020204030204" pitchFamily="34" charset="0"/>
              </a:rPr>
            </a:br>
            <a:r>
              <a:rPr lang="fr-CA" altLang="fr-FR" sz="2000" dirty="0">
                <a:latin typeface="Calibri" panose="020F0502020204030204" pitchFamily="34" charset="0"/>
              </a:rPr>
              <a:t>valeurs réelles.</a:t>
            </a:r>
          </a:p>
          <a:p>
            <a:pPr marL="406400" indent="-457200">
              <a:buFont typeface="Wingdings" panose="05000000000000000000" pitchFamily="2" charset="2"/>
              <a:buChar char="q"/>
            </a:pPr>
            <a:endParaRPr lang="fr-CA" altLang="fr-FR" sz="2400" dirty="0">
              <a:latin typeface="Calibri" panose="020F0502020204030204" pitchFamily="34" charset="0"/>
            </a:endParaRPr>
          </a:p>
          <a:p>
            <a:pPr marL="806450" lvl="1" indent="-457200">
              <a:buFont typeface="Wingdings" panose="05000000000000000000" pitchFamily="2" charset="2"/>
              <a:buChar char="Ø"/>
            </a:pPr>
            <a:r>
              <a:rPr lang="fr-CA" altLang="fr-FR" sz="2000" dirty="0">
                <a:latin typeface="Calibri" panose="020F0502020204030204" pitchFamily="34" charset="0"/>
              </a:rPr>
              <a:t>On divise l’axe horizontal selon </a:t>
            </a:r>
            <a:br>
              <a:rPr lang="fr-CA" altLang="fr-FR" sz="2000" dirty="0">
                <a:latin typeface="Calibri" panose="020F0502020204030204" pitchFamily="34" charset="0"/>
              </a:rPr>
            </a:br>
            <a:r>
              <a:rPr lang="fr-CA" altLang="fr-FR" sz="2000" dirty="0">
                <a:latin typeface="Calibri" panose="020F0502020204030204" pitchFamily="34" charset="0"/>
              </a:rPr>
              <a:t>les étiquettes mesurées.</a:t>
            </a:r>
          </a:p>
          <a:p>
            <a:pPr marL="806450" lvl="1" indent="-457200">
              <a:buFont typeface="Wingdings" panose="05000000000000000000" pitchFamily="2" charset="2"/>
              <a:buChar char="Ø"/>
            </a:pPr>
            <a:endParaRPr lang="fr-CA" altLang="fr-FR" sz="2000" dirty="0">
              <a:latin typeface="Calibri" panose="020F0502020204030204" pitchFamily="34" charset="0"/>
            </a:endParaRPr>
          </a:p>
          <a:p>
            <a:pPr marL="806450" lvl="1" indent="-457200">
              <a:buFont typeface="Wingdings" panose="05000000000000000000" pitchFamily="2" charset="2"/>
              <a:buChar char="Ø"/>
            </a:pPr>
            <a:r>
              <a:rPr lang="fr-CA" altLang="fr-FR" sz="2000" dirty="0">
                <a:latin typeface="Calibri" panose="020F0502020204030204" pitchFamily="34" charset="0"/>
              </a:rPr>
              <a:t>La hauteur des barres présente le nombre </a:t>
            </a:r>
            <a:br>
              <a:rPr lang="fr-CA" altLang="fr-FR" sz="2000" dirty="0">
                <a:latin typeface="Calibri" panose="020F0502020204030204" pitchFamily="34" charset="0"/>
              </a:rPr>
            </a:br>
            <a:r>
              <a:rPr lang="fr-CA" altLang="fr-FR" sz="2000" dirty="0">
                <a:latin typeface="Calibri" panose="020F0502020204030204" pitchFamily="34" charset="0"/>
              </a:rPr>
              <a:t>de mesures obtenues.</a:t>
            </a:r>
          </a:p>
          <a:p>
            <a:pPr marL="806450" lvl="1" indent="-457200">
              <a:buFont typeface="Wingdings" panose="05000000000000000000" pitchFamily="2" charset="2"/>
              <a:buChar char="Ø"/>
            </a:pPr>
            <a:endParaRPr lang="fr-CA" altLang="fr-FR" sz="2000" dirty="0">
              <a:latin typeface="Calibri" panose="020F0502020204030204" pitchFamily="34" charset="0"/>
            </a:endParaRPr>
          </a:p>
        </p:txBody>
      </p:sp>
      <p:pic>
        <p:nvPicPr>
          <p:cNvPr id="7" name="Picture 9"/>
          <p:cNvPicPr>
            <a:picLocks noChangeAspect="1" noChangeArrowheads="1"/>
          </p:cNvPicPr>
          <p:nvPr/>
        </p:nvPicPr>
        <p:blipFill rotWithShape="1">
          <a:blip r:embed="rId3">
            <a:extLst>
              <a:ext uri="{28A0092B-C50C-407E-A947-70E740481C1C}">
                <a14:useLocalDpi xmlns:a14="http://schemas.microsoft.com/office/drawing/2010/main" val="0"/>
              </a:ext>
            </a:extLst>
          </a:blip>
          <a:srcRect b="7155"/>
          <a:stretch/>
        </p:blipFill>
        <p:spPr bwMode="auto">
          <a:xfrm>
            <a:off x="6561438" y="1889448"/>
            <a:ext cx="5466169" cy="4496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0033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pPr marL="457200" indent="-457200">
              <a:buFont typeface="+mj-lt"/>
              <a:buAutoNum type="alphaLcParenR"/>
            </a:pPr>
            <a:r>
              <a:rPr lang="fr-CA" altLang="fr-FR" sz="2400" b="1" i="1" dirty="0">
                <a:latin typeface="Calibri" panose="020F0502020204030204" pitchFamily="34" charset="0"/>
              </a:rPr>
              <a:t>Statistiques d’effectifs</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21</a:t>
            </a:fld>
            <a:endParaRPr lang="en-CA" sz="2000" dirty="0">
              <a:solidFill>
                <a:schemeClr val="tx1"/>
              </a:solidFill>
            </a:endParaRPr>
          </a:p>
        </p:txBody>
      </p:sp>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06400" indent="-457200">
              <a:buFont typeface="Wingdings" panose="05000000000000000000" pitchFamily="2" charset="2"/>
              <a:buChar char="q"/>
            </a:pPr>
            <a:r>
              <a:rPr lang="fr-CA" altLang="fr-FR" sz="2800" dirty="0">
                <a:latin typeface="Calibri" panose="020F0502020204030204" pitchFamily="34" charset="0"/>
              </a:rPr>
              <a:t>Représentation graphique des effectifs: </a:t>
            </a:r>
            <a:r>
              <a:rPr lang="fr-CA" altLang="fr-FR" sz="2400" dirty="0">
                <a:latin typeface="Calibri" panose="020F0502020204030204" pitchFamily="34" charset="0"/>
              </a:rPr>
              <a:t>« Graphique des histogrammes »</a:t>
            </a:r>
          </a:p>
          <a:p>
            <a:pPr marL="806450" lvl="1" indent="-457200">
              <a:buFont typeface="Wingdings" panose="05000000000000000000" pitchFamily="2" charset="2"/>
              <a:buChar char="Ø"/>
            </a:pPr>
            <a:r>
              <a:rPr lang="fr-CA" altLang="fr-FR" sz="2000" dirty="0">
                <a:latin typeface="Calibri" panose="020F0502020204030204" pitchFamily="34" charset="0"/>
              </a:rPr>
              <a:t>Ce graphique, où les barres sont collées, </a:t>
            </a:r>
            <a:br>
              <a:rPr lang="fr-CA" altLang="fr-FR" sz="2000" dirty="0">
                <a:latin typeface="Calibri" panose="020F0502020204030204" pitchFamily="34" charset="0"/>
              </a:rPr>
            </a:br>
            <a:r>
              <a:rPr lang="fr-CA" altLang="fr-FR" sz="2000" dirty="0">
                <a:latin typeface="Calibri" panose="020F0502020204030204" pitchFamily="34" charset="0"/>
              </a:rPr>
              <a:t>est utilisé dans le cas des variables </a:t>
            </a:r>
            <a:br>
              <a:rPr lang="fr-CA" altLang="fr-FR" sz="2000" dirty="0">
                <a:latin typeface="Calibri" panose="020F0502020204030204" pitchFamily="34" charset="0"/>
              </a:rPr>
            </a:br>
            <a:r>
              <a:rPr lang="fr-CA" altLang="fr-FR" sz="2000" dirty="0">
                <a:latin typeface="Calibri" panose="020F0502020204030204" pitchFamily="34" charset="0"/>
              </a:rPr>
              <a:t>à valeurs continues.</a:t>
            </a:r>
          </a:p>
          <a:p>
            <a:pPr marL="806450" lvl="1" indent="-457200">
              <a:buFont typeface="Wingdings" panose="05000000000000000000" pitchFamily="2" charset="2"/>
              <a:buChar char="Ø"/>
            </a:pPr>
            <a:endParaRPr lang="fr-CA" altLang="fr-FR" sz="2000" dirty="0">
              <a:latin typeface="Calibri" panose="020F0502020204030204" pitchFamily="34" charset="0"/>
            </a:endParaRPr>
          </a:p>
          <a:p>
            <a:pPr marL="806450" lvl="1" indent="-457200">
              <a:buFont typeface="Wingdings" panose="05000000000000000000" pitchFamily="2" charset="2"/>
              <a:buChar char="Ø"/>
            </a:pPr>
            <a:r>
              <a:rPr lang="fr-CA" altLang="fr-FR" sz="2000" dirty="0">
                <a:latin typeface="Calibri" panose="020F0502020204030204" pitchFamily="34" charset="0"/>
              </a:rPr>
              <a:t>Une valeur est dite « continue » lorsqu’elle </a:t>
            </a:r>
            <a:br>
              <a:rPr lang="fr-CA" altLang="fr-FR" sz="2000" dirty="0">
                <a:latin typeface="Calibri" panose="020F0502020204030204" pitchFamily="34" charset="0"/>
              </a:rPr>
            </a:br>
            <a:r>
              <a:rPr lang="fr-CA" altLang="fr-FR" sz="2000" dirty="0">
                <a:latin typeface="Calibri" panose="020F0502020204030204" pitchFamily="34" charset="0"/>
              </a:rPr>
              <a:t>peut revêtir n’importe quel nombre réel.</a:t>
            </a:r>
          </a:p>
          <a:p>
            <a:pPr marL="406400" indent="-457200">
              <a:buFont typeface="Wingdings" panose="05000000000000000000" pitchFamily="2" charset="2"/>
              <a:buChar char="q"/>
            </a:pPr>
            <a:endParaRPr lang="fr-CA" altLang="fr-FR" sz="2400" dirty="0">
              <a:latin typeface="Calibri" panose="020F0502020204030204" pitchFamily="34" charset="0"/>
            </a:endParaRPr>
          </a:p>
          <a:p>
            <a:pPr marL="806450" lvl="1" indent="-457200">
              <a:buFont typeface="Wingdings" panose="05000000000000000000" pitchFamily="2" charset="2"/>
              <a:buChar char="Ø"/>
            </a:pPr>
            <a:r>
              <a:rPr lang="fr-CA" altLang="fr-FR" sz="2000" dirty="0">
                <a:latin typeface="Calibri" panose="020F0502020204030204" pitchFamily="34" charset="0"/>
              </a:rPr>
              <a:t>On divise l’axe horizontal en </a:t>
            </a:r>
            <a:r>
              <a:rPr lang="fr-CA" altLang="fr-FR" sz="2000" u="sng" dirty="0">
                <a:latin typeface="Calibri" panose="020F0502020204030204" pitchFamily="34" charset="0"/>
              </a:rPr>
              <a:t>classes de valeurs</a:t>
            </a:r>
            <a:r>
              <a:rPr lang="fr-CA" altLang="fr-FR" sz="2000" dirty="0">
                <a:latin typeface="Calibri" panose="020F0502020204030204" pitchFamily="34" charset="0"/>
              </a:rPr>
              <a:t>.</a:t>
            </a:r>
          </a:p>
          <a:p>
            <a:pPr marL="806450" lvl="1" indent="-457200">
              <a:buFont typeface="Wingdings" panose="05000000000000000000" pitchFamily="2" charset="2"/>
              <a:buChar char="Ø"/>
            </a:pPr>
            <a:endParaRPr lang="fr-CA" altLang="fr-FR" sz="2000" dirty="0">
              <a:latin typeface="Calibri" panose="020F0502020204030204" pitchFamily="34" charset="0"/>
            </a:endParaRPr>
          </a:p>
          <a:p>
            <a:pPr marL="806450" lvl="1" indent="-457200">
              <a:buFont typeface="Wingdings" panose="05000000000000000000" pitchFamily="2" charset="2"/>
              <a:buChar char="Ø"/>
            </a:pPr>
            <a:r>
              <a:rPr lang="fr-CA" altLang="fr-FR" sz="2000" dirty="0">
                <a:latin typeface="Calibri" panose="020F0502020204030204" pitchFamily="34" charset="0"/>
              </a:rPr>
              <a:t>La hauteur des barres présente le nombre </a:t>
            </a:r>
            <a:br>
              <a:rPr lang="fr-CA" altLang="fr-FR" sz="2000" dirty="0">
                <a:latin typeface="Calibri" panose="020F0502020204030204" pitchFamily="34" charset="0"/>
              </a:rPr>
            </a:br>
            <a:r>
              <a:rPr lang="fr-CA" altLang="fr-FR" sz="2000" dirty="0">
                <a:latin typeface="Calibri" panose="020F0502020204030204" pitchFamily="34" charset="0"/>
              </a:rPr>
              <a:t>de mesures obtenues.</a:t>
            </a:r>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0487" y="2213209"/>
            <a:ext cx="4740814" cy="4522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2368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pPr marL="457200" indent="-457200">
              <a:buFont typeface="+mj-lt"/>
              <a:buAutoNum type="alphaLcParenR"/>
            </a:pPr>
            <a:r>
              <a:rPr lang="fr-CA" altLang="fr-FR" sz="2400" b="1" i="1" dirty="0">
                <a:latin typeface="Calibri" panose="020F0502020204030204" pitchFamily="34" charset="0"/>
              </a:rPr>
              <a:t>Statistiques d’effectifs</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22</a:t>
            </a:fld>
            <a:endParaRPr lang="en-CA" sz="2000" dirty="0">
              <a:solidFill>
                <a:schemeClr val="tx1"/>
              </a:solidFill>
            </a:endParaRPr>
          </a:p>
        </p:txBody>
      </p:sp>
      <mc:AlternateContent xmlns:mc="http://schemas.openxmlformats.org/markup-compatibility/2006" xmlns:a14="http://schemas.microsoft.com/office/drawing/2010/main">
        <mc:Choice Requires="a14">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06400" indent="-457200">
                  <a:buFont typeface="Wingdings" panose="05000000000000000000" pitchFamily="2" charset="2"/>
                  <a:buChar char="q"/>
                </a:pPr>
                <a:r>
                  <a:rPr lang="fr-CA" altLang="fr-FR" sz="2800" dirty="0">
                    <a:solidFill>
                      <a:schemeClr val="tx1"/>
                    </a:solidFill>
                    <a:latin typeface="Calibri" panose="020F0502020204030204" pitchFamily="34" charset="0"/>
                  </a:rPr>
                  <a:t>Représentation graphique des effectifs: </a:t>
                </a:r>
                <a:r>
                  <a:rPr lang="fr-CA" altLang="fr-FR" sz="2400" dirty="0">
                    <a:solidFill>
                      <a:schemeClr val="tx1"/>
                    </a:solidFill>
                    <a:latin typeface="Calibri" panose="020F0502020204030204" pitchFamily="34" charset="0"/>
                  </a:rPr>
                  <a:t>« Graphique des histogrammes »</a:t>
                </a:r>
              </a:p>
              <a:p>
                <a:pPr marL="806450" lvl="1" indent="-457200">
                  <a:buFont typeface="Wingdings" panose="05000000000000000000" pitchFamily="2" charset="2"/>
                  <a:buChar char="q"/>
                </a:pPr>
                <a:r>
                  <a:rPr lang="fr-CA" altLang="fr-FR" sz="2400" dirty="0">
                    <a:solidFill>
                      <a:schemeClr val="tx1"/>
                    </a:solidFill>
                    <a:latin typeface="Calibri" panose="020F0502020204030204" pitchFamily="34" charset="0"/>
                  </a:rPr>
                  <a:t>Création des classes de valeurs:</a:t>
                </a:r>
              </a:p>
              <a:p>
                <a:pPr marL="1149350" lvl="2" indent="-285750">
                  <a:buFont typeface="Wingdings" panose="05000000000000000000" pitchFamily="2" charset="2"/>
                  <a:buChar char="Ø"/>
                </a:pPr>
                <a:r>
                  <a:rPr lang="fr-CA" altLang="fr-FR" sz="2000" dirty="0">
                    <a:solidFill>
                      <a:schemeClr val="tx1"/>
                    </a:solidFill>
                    <a:latin typeface="Calibri" panose="020F0502020204030204" pitchFamily="34" charset="0"/>
                  </a:rPr>
                  <a:t>On réalise habituellement entre 10 et 20 classes. </a:t>
                </a:r>
                <a:endParaRPr lang="fr-CA" altLang="fr-FR" sz="2000" dirty="0">
                  <a:latin typeface="Calibri" panose="020F0502020204030204" pitchFamily="34" charset="0"/>
                </a:endParaRPr>
              </a:p>
              <a:p>
                <a:pPr marL="1320800" lvl="3" indent="0">
                  <a:buNone/>
                </a:pPr>
                <a:r>
                  <a:rPr lang="fr-CA" altLang="fr-FR" sz="1800" i="1" dirty="0">
                    <a:solidFill>
                      <a:schemeClr val="tx1"/>
                    </a:solidFill>
                    <a:latin typeface="Calibri" panose="020F0502020204030204" pitchFamily="34" charset="0"/>
                  </a:rPr>
                  <a:t>(On ajuste le nombre de classes de manière à obtenir </a:t>
                </a:r>
                <a:br>
                  <a:rPr lang="fr-CA" altLang="fr-FR" sz="1800" i="1" dirty="0">
                    <a:solidFill>
                      <a:schemeClr val="tx1"/>
                    </a:solidFill>
                    <a:latin typeface="Calibri" panose="020F0502020204030204" pitchFamily="34" charset="0"/>
                  </a:rPr>
                </a:br>
                <a:r>
                  <a:rPr lang="fr-CA" altLang="fr-FR" sz="1800" i="1" dirty="0">
                    <a:solidFill>
                      <a:schemeClr val="tx1"/>
                    </a:solidFill>
                    <a:latin typeface="Calibri" panose="020F0502020204030204" pitchFamily="34" charset="0"/>
                  </a:rPr>
                  <a:t>la visualisation la plus claire et la plus intuitive possible </a:t>
                </a:r>
                <a:br>
                  <a:rPr lang="fr-CA" altLang="fr-FR" sz="1800" i="1" dirty="0">
                    <a:solidFill>
                      <a:schemeClr val="tx1"/>
                    </a:solidFill>
                    <a:latin typeface="Calibri" panose="020F0502020204030204" pitchFamily="34" charset="0"/>
                  </a:rPr>
                </a:br>
                <a:r>
                  <a:rPr lang="fr-CA" altLang="fr-FR" sz="1800" i="1" dirty="0">
                    <a:solidFill>
                      <a:schemeClr val="tx1"/>
                    </a:solidFill>
                    <a:latin typeface="Calibri" panose="020F0502020204030204" pitchFamily="34" charset="0"/>
                  </a:rPr>
                  <a:t>des données.</a:t>
                </a:r>
                <a:r>
                  <a:rPr lang="fr-CA" altLang="fr-FR" sz="1800" i="1" dirty="0">
                    <a:latin typeface="Calibri" panose="020F0502020204030204" pitchFamily="34" charset="0"/>
                  </a:rPr>
                  <a:t>)</a:t>
                </a:r>
              </a:p>
              <a:p>
                <a:pPr marL="1320800" lvl="3" indent="0">
                  <a:buNone/>
                </a:pPr>
                <a:endParaRPr lang="fr-CA" altLang="fr-FR" sz="1800" i="1" dirty="0">
                  <a:solidFill>
                    <a:schemeClr val="tx1"/>
                  </a:solidFill>
                  <a:latin typeface="Calibri" panose="020F0502020204030204" pitchFamily="34" charset="0"/>
                </a:endParaRPr>
              </a:p>
              <a:p>
                <a:pPr marL="1149350" lvl="2" indent="-285750">
                  <a:buFont typeface="Wingdings" panose="05000000000000000000" pitchFamily="2" charset="2"/>
                  <a:buChar char="Ø"/>
                </a:pPr>
                <a:r>
                  <a:rPr lang="fr-CA" altLang="fr-FR" sz="2000" dirty="0">
                    <a:solidFill>
                      <a:schemeClr val="tx1"/>
                    </a:solidFill>
                    <a:latin typeface="Calibri" panose="020F0502020204030204" pitchFamily="34" charset="0"/>
                  </a:rPr>
                  <a:t>Les classes sont normalement de tailles égales.</a:t>
                </a:r>
              </a:p>
              <a:p>
                <a:pPr marL="1149350" lvl="2" indent="-285750">
                  <a:buFont typeface="Wingdings" panose="05000000000000000000" pitchFamily="2" charset="2"/>
                  <a:buChar char="Ø"/>
                </a:pPr>
                <a:endParaRPr lang="fr-CA" altLang="fr-FR" sz="2000" dirty="0">
                  <a:solidFill>
                    <a:schemeClr val="tx1"/>
                  </a:solidFill>
                  <a:latin typeface="Calibri" panose="020F0502020204030204" pitchFamily="34" charset="0"/>
                </a:endParaRPr>
              </a:p>
              <a:p>
                <a:pPr marL="1149350" lvl="2" indent="-285750">
                  <a:buFont typeface="Wingdings" panose="05000000000000000000" pitchFamily="2" charset="2"/>
                  <a:buChar char="Ø"/>
                </a:pPr>
                <a:r>
                  <a:rPr lang="fr-CA" altLang="fr-FR" sz="2000" dirty="0">
                    <a:solidFill>
                      <a:schemeClr val="tx1"/>
                    </a:solidFill>
                    <a:latin typeface="Calibri" panose="020F0502020204030204" pitchFamily="34" charset="0"/>
                  </a:rPr>
                  <a:t>La taille des classes correspond simplement </a:t>
                </a:r>
                <a:br>
                  <a:rPr lang="fr-CA" altLang="fr-FR" sz="2000" dirty="0">
                    <a:solidFill>
                      <a:schemeClr val="tx1"/>
                    </a:solidFill>
                    <a:latin typeface="Calibri" panose="020F0502020204030204" pitchFamily="34" charset="0"/>
                  </a:rPr>
                </a:br>
                <a:r>
                  <a:rPr lang="fr-CA" altLang="fr-FR" sz="2000" dirty="0">
                    <a:solidFill>
                      <a:schemeClr val="tx1"/>
                    </a:solidFill>
                    <a:latin typeface="Calibri" panose="020F0502020204030204" pitchFamily="34" charset="0"/>
                  </a:rPr>
                  <a:t>à l’étendue des données divisée par </a:t>
                </a:r>
                <a:br>
                  <a:rPr lang="fr-CA" altLang="fr-FR" sz="2000" dirty="0">
                    <a:solidFill>
                      <a:schemeClr val="tx1"/>
                    </a:solidFill>
                    <a:latin typeface="Calibri" panose="020F0502020204030204" pitchFamily="34" charset="0"/>
                  </a:rPr>
                </a:br>
                <a:r>
                  <a:rPr lang="fr-CA" altLang="fr-FR" sz="2000" dirty="0">
                    <a:solidFill>
                      <a:schemeClr val="tx1"/>
                    </a:solidFill>
                    <a:latin typeface="Calibri" panose="020F0502020204030204" pitchFamily="34" charset="0"/>
                  </a:rPr>
                  <a:t>le nombre de classes choisies:</a:t>
                </a:r>
                <a:endParaRPr lang="fr-CA" altLang="fr-FR" sz="2400" i="1" dirty="0">
                  <a:solidFill>
                    <a:schemeClr val="tx1"/>
                  </a:solidFill>
                  <a:latin typeface="Cambria Math" panose="02040503050406030204" pitchFamily="18" charset="0"/>
                </a:endParaRPr>
              </a:p>
              <a:p>
                <a:pPr marL="1778000" lvl="4" indent="0">
                  <a:buNone/>
                </a:pPr>
                <a14:m>
                  <m:oMathPara xmlns:m="http://schemas.openxmlformats.org/officeDocument/2006/math">
                    <m:oMathParaPr>
                      <m:jc m:val="left"/>
                    </m:oMathParaPr>
                    <m:oMath xmlns:m="http://schemas.openxmlformats.org/officeDocument/2006/math">
                      <m:f>
                        <m:fPr>
                          <m:ctrlPr>
                            <a:rPr lang="fr-CA" altLang="fr-FR" sz="2000" b="1" i="1">
                              <a:solidFill>
                                <a:schemeClr val="tx1"/>
                              </a:solidFill>
                              <a:latin typeface="Cambria Math" panose="02040503050406030204" pitchFamily="18" charset="0"/>
                            </a:rPr>
                          </m:ctrlPr>
                        </m:fPr>
                        <m:num>
                          <m:r>
                            <a:rPr lang="fr-CA" altLang="fr-FR" sz="2000" b="1" i="1">
                              <a:solidFill>
                                <a:schemeClr val="tx1"/>
                              </a:solidFill>
                              <a:latin typeface="Cambria Math"/>
                            </a:rPr>
                            <m:t>𝒗𝒂𝒍𝒆𝒖𝒓</m:t>
                          </m:r>
                          <m:r>
                            <a:rPr lang="fr-CA" altLang="fr-FR" sz="2000" b="1" i="1">
                              <a:solidFill>
                                <a:schemeClr val="tx1"/>
                              </a:solidFill>
                              <a:latin typeface="Cambria Math"/>
                            </a:rPr>
                            <m:t> </m:t>
                          </m:r>
                          <m:r>
                            <a:rPr lang="fr-CA" altLang="fr-FR" sz="2000" b="1" i="1">
                              <a:solidFill>
                                <a:schemeClr val="tx1"/>
                              </a:solidFill>
                              <a:latin typeface="Cambria Math"/>
                            </a:rPr>
                            <m:t>𝒎𝒂𝒙𝒊𝒎𝒂𝒍𝒆</m:t>
                          </m:r>
                          <m:r>
                            <a:rPr lang="fr-CA" altLang="fr-FR" sz="2000" b="1" i="1">
                              <a:solidFill>
                                <a:schemeClr val="tx1"/>
                              </a:solidFill>
                              <a:latin typeface="Cambria Math"/>
                            </a:rPr>
                            <m:t>−</m:t>
                          </m:r>
                          <m:r>
                            <a:rPr lang="fr-CA" altLang="fr-FR" sz="2000" b="1" i="1">
                              <a:solidFill>
                                <a:schemeClr val="tx1"/>
                              </a:solidFill>
                              <a:latin typeface="Cambria Math"/>
                            </a:rPr>
                            <m:t>𝒗𝒂𝒍𝒆𝒖𝒓</m:t>
                          </m:r>
                          <m:r>
                            <a:rPr lang="fr-CA" altLang="fr-FR" sz="2000" b="1" i="1">
                              <a:solidFill>
                                <a:schemeClr val="tx1"/>
                              </a:solidFill>
                              <a:latin typeface="Cambria Math"/>
                            </a:rPr>
                            <m:t> </m:t>
                          </m:r>
                          <m:r>
                            <a:rPr lang="fr-CA" altLang="fr-FR" sz="2000" b="1" i="1">
                              <a:solidFill>
                                <a:schemeClr val="tx1"/>
                              </a:solidFill>
                              <a:latin typeface="Cambria Math"/>
                            </a:rPr>
                            <m:t>𝒎𝒊𝒏𝒊𝒎𝒂𝒍𝒆</m:t>
                          </m:r>
                        </m:num>
                        <m:den>
                          <m:r>
                            <a:rPr lang="fr-CA" altLang="fr-FR" sz="2000" b="1" i="1">
                              <a:solidFill>
                                <a:schemeClr val="tx1"/>
                              </a:solidFill>
                              <a:latin typeface="Cambria Math"/>
                            </a:rPr>
                            <m:t>𝒏𝒐𝒎𝒃𝒓𝒆</m:t>
                          </m:r>
                          <m:r>
                            <a:rPr lang="fr-CA" altLang="fr-FR" sz="2000" b="1" i="1">
                              <a:solidFill>
                                <a:schemeClr val="tx1"/>
                              </a:solidFill>
                              <a:latin typeface="Cambria Math"/>
                            </a:rPr>
                            <m:t> </m:t>
                          </m:r>
                          <m:r>
                            <a:rPr lang="fr-CA" altLang="fr-FR" sz="2000" b="1" i="1">
                              <a:solidFill>
                                <a:schemeClr val="tx1"/>
                              </a:solidFill>
                              <a:latin typeface="Cambria Math"/>
                            </a:rPr>
                            <m:t>𝒅𝒆</m:t>
                          </m:r>
                          <m:r>
                            <a:rPr lang="fr-CA" altLang="fr-FR" sz="2000" b="1" i="1">
                              <a:solidFill>
                                <a:schemeClr val="tx1"/>
                              </a:solidFill>
                              <a:latin typeface="Cambria Math"/>
                            </a:rPr>
                            <m:t> </m:t>
                          </m:r>
                          <m:r>
                            <a:rPr lang="fr-CA" altLang="fr-FR" sz="2000" b="1" i="1">
                              <a:solidFill>
                                <a:schemeClr val="tx1"/>
                              </a:solidFill>
                              <a:latin typeface="Cambria Math"/>
                            </a:rPr>
                            <m:t>𝒄𝒍𝒂𝒔𝒔𝒆𝒔</m:t>
                          </m:r>
                        </m:den>
                      </m:f>
                    </m:oMath>
                  </m:oMathPara>
                </a14:m>
                <a:endParaRPr lang="fr-CA" altLang="fr-FR" sz="2000" b="1" dirty="0">
                  <a:solidFill>
                    <a:schemeClr val="tx1"/>
                  </a:solidFill>
                  <a:latin typeface="Calibri" panose="020F0502020204030204" pitchFamily="34" charset="0"/>
                </a:endParaRPr>
              </a:p>
            </p:txBody>
          </p:sp>
        </mc:Choice>
        <mc:Fallback xmlns="">
          <p:sp>
            <p:nvSpPr>
              <p:cNvPr id="12" name="Rectangle 3"/>
              <p:cNvSpPr txBox="1">
                <a:spLocks noRot="1" noChangeAspect="1" noMove="1" noResize="1" noEditPoints="1" noAdjustHandles="1" noChangeArrowheads="1" noChangeShapeType="1" noTextEdit="1"/>
              </p:cNvSpPr>
              <p:nvPr/>
            </p:nvSpPr>
            <p:spPr>
              <a:xfrm>
                <a:off x="0" y="1126066"/>
                <a:ext cx="12192000" cy="5723467"/>
              </a:xfrm>
              <a:prstGeom prst="rect">
                <a:avLst/>
              </a:prstGeom>
              <a:blipFill rotWithShape="0">
                <a:blip r:embed="rId3"/>
                <a:stretch>
                  <a:fillRect l="-850" t="-1065"/>
                </a:stretch>
              </a:blipFill>
            </p:spPr>
            <p:txBody>
              <a:bodyPr/>
              <a:lstStyle/>
              <a:p>
                <a:r>
                  <a:rPr lang="fr-CA">
                    <a:noFill/>
                  </a:rPr>
                  <a:t> </a:t>
                </a:r>
              </a:p>
            </p:txBody>
          </p:sp>
        </mc:Fallback>
      </mc:AlternateContent>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0487" y="2213209"/>
            <a:ext cx="4740814" cy="4522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1706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br>
              <a:rPr lang="fr-CA" altLang="fr-FR" b="1" dirty="0">
                <a:latin typeface="Calibri" panose="020F0502020204030204" pitchFamily="34" charset="0"/>
              </a:rPr>
            </a:br>
            <a:r>
              <a:rPr lang="fr-CA" altLang="fr-FR" sz="2400" b="1" i="1" dirty="0">
                <a:latin typeface="Calibri" panose="020F0502020204030204" pitchFamily="34" charset="0"/>
              </a:rPr>
              <a:t>Types</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23</a:t>
            </a:fld>
            <a:endParaRPr lang="en-CA" sz="2000" dirty="0">
              <a:solidFill>
                <a:schemeClr val="tx1"/>
              </a:solidFill>
            </a:endParaRPr>
          </a:p>
        </p:txBody>
      </p:sp>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06400" indent="-457200">
              <a:buFont typeface="Wingdings" panose="05000000000000000000" pitchFamily="2" charset="2"/>
              <a:buChar char="q"/>
            </a:pPr>
            <a:r>
              <a:rPr lang="en-CA" altLang="fr-FR" sz="2800" b="1" dirty="0" err="1">
                <a:latin typeface="Calibri" panose="020F0502020204030204" pitchFamily="34" charset="0"/>
              </a:rPr>
              <a:t>Statistiques</a:t>
            </a:r>
            <a:r>
              <a:rPr lang="en-CA" altLang="fr-FR" sz="2800" b="1" dirty="0">
                <a:latin typeface="Calibri" panose="020F0502020204030204" pitchFamily="34" charset="0"/>
              </a:rPr>
              <a:t> </a:t>
            </a:r>
            <a:r>
              <a:rPr lang="en-CA" altLang="fr-FR" sz="2800" b="1" dirty="0" err="1">
                <a:latin typeface="Calibri" panose="020F0502020204030204" pitchFamily="34" charset="0"/>
              </a:rPr>
              <a:t>descriptives</a:t>
            </a:r>
            <a:r>
              <a:rPr lang="en-CA" altLang="fr-FR" sz="2800" b="1" dirty="0">
                <a:latin typeface="Calibri" panose="020F0502020204030204" pitchFamily="34" charset="0"/>
              </a:rPr>
              <a:t> de </a:t>
            </a:r>
            <a:r>
              <a:rPr lang="en-CA" altLang="fr-FR" sz="2800" b="1" dirty="0" err="1">
                <a:latin typeface="Calibri" panose="020F0502020204030204" pitchFamily="34" charset="0"/>
              </a:rPr>
              <a:t>groupes</a:t>
            </a:r>
            <a:endParaRPr lang="fr-CA" altLang="fr-FR" sz="2800" b="1" dirty="0">
              <a:latin typeface="Calibri" panose="020F0502020204030204" pitchFamily="34" charset="0"/>
            </a:endParaRPr>
          </a:p>
          <a:p>
            <a:pPr marL="920750" lvl="1" indent="-514350">
              <a:buFont typeface="+mj-lt"/>
              <a:buAutoNum type="alphaLcParenR"/>
            </a:pPr>
            <a:r>
              <a:rPr lang="fr-CA" altLang="fr-FR" sz="2400" dirty="0">
                <a:latin typeface="Calibri" panose="020F0502020204030204" pitchFamily="34" charset="0"/>
              </a:rPr>
              <a:t>Statistiques d’effectifs</a:t>
            </a:r>
          </a:p>
          <a:p>
            <a:pPr marL="920750" lvl="1" indent="-514350">
              <a:buFont typeface="+mj-lt"/>
              <a:buAutoNum type="alphaLcParenR"/>
            </a:pPr>
            <a:r>
              <a:rPr lang="fr-CA" altLang="fr-FR" sz="2400" b="1" dirty="0">
                <a:latin typeface="Calibri" panose="020F0502020204030204" pitchFamily="34" charset="0"/>
              </a:rPr>
              <a:t>Statistiques de tendance centrale</a:t>
            </a:r>
          </a:p>
          <a:p>
            <a:pPr marL="920750" lvl="1" indent="-514350">
              <a:buFont typeface="+mj-lt"/>
              <a:buAutoNum type="alphaLcParenR"/>
            </a:pPr>
            <a:r>
              <a:rPr lang="fr-CA" altLang="fr-FR" sz="2400" dirty="0">
                <a:latin typeface="Calibri" panose="020F0502020204030204" pitchFamily="34" charset="0"/>
              </a:rPr>
              <a:t>Statistiques de dispersion</a:t>
            </a:r>
          </a:p>
          <a:p>
            <a:pPr marL="920750" lvl="1" indent="-514350">
              <a:buFont typeface="+mj-lt"/>
              <a:buAutoNum type="alphaLcParenR"/>
            </a:pPr>
            <a:r>
              <a:rPr lang="fr-CA" altLang="fr-FR" sz="2400" dirty="0">
                <a:latin typeface="Calibri" panose="020F0502020204030204" pitchFamily="34" charset="0"/>
              </a:rPr>
              <a:t>Statistiques de la forme de la distribution</a:t>
            </a:r>
          </a:p>
          <a:p>
            <a:pPr marL="406400" lvl="1" indent="0">
              <a:buNone/>
            </a:pPr>
            <a:endParaRPr lang="en-CA" altLang="fr-FR" sz="2400" dirty="0">
              <a:latin typeface="Calibri" panose="020F0502020204030204" pitchFamily="34" charset="0"/>
            </a:endParaRPr>
          </a:p>
          <a:p>
            <a:pPr marL="406400" indent="-457200">
              <a:buFont typeface="Wingdings" panose="05000000000000000000" pitchFamily="2" charset="2"/>
              <a:buChar char="q"/>
            </a:pPr>
            <a:r>
              <a:rPr lang="en-CA" altLang="fr-FR" sz="2800" dirty="0" err="1">
                <a:latin typeface="Calibri" panose="020F0502020204030204" pitchFamily="34" charset="0"/>
              </a:rPr>
              <a:t>Statistiques</a:t>
            </a:r>
            <a:r>
              <a:rPr lang="en-CA" altLang="fr-FR" sz="2800" dirty="0">
                <a:latin typeface="Calibri" panose="020F0502020204030204" pitchFamily="34" charset="0"/>
              </a:rPr>
              <a:t> </a:t>
            </a:r>
            <a:r>
              <a:rPr lang="en-CA" altLang="fr-FR" sz="2800" dirty="0" err="1">
                <a:latin typeface="Calibri" panose="020F0502020204030204" pitchFamily="34" charset="0"/>
              </a:rPr>
              <a:t>descriptives</a:t>
            </a:r>
            <a:r>
              <a:rPr lang="en-CA" altLang="fr-FR" sz="2800" dirty="0">
                <a:latin typeface="Calibri" panose="020F0502020204030204" pitchFamily="34" charset="0"/>
              </a:rPr>
              <a:t> </a:t>
            </a:r>
            <a:r>
              <a:rPr lang="en-CA" altLang="fr-FR" sz="2800" dirty="0" err="1">
                <a:latin typeface="Calibri" panose="020F0502020204030204" pitchFamily="34" charset="0"/>
              </a:rPr>
              <a:t>individuelles</a:t>
            </a:r>
            <a:endParaRPr lang="fr-CA" altLang="fr-FR" sz="2800" dirty="0">
              <a:latin typeface="Calibri" panose="020F0502020204030204" pitchFamily="34" charset="0"/>
            </a:endParaRPr>
          </a:p>
          <a:p>
            <a:pPr marL="914400" lvl="1" indent="-457200">
              <a:buFont typeface="+mj-lt"/>
              <a:buAutoNum type="alphaLcParenR" startAt="5"/>
            </a:pPr>
            <a:r>
              <a:rPr lang="fr-CA" altLang="fr-FR" sz="2400" dirty="0">
                <a:latin typeface="Calibri" panose="020F0502020204030204" pitchFamily="34" charset="0"/>
              </a:rPr>
              <a:t>Le rang absolu</a:t>
            </a:r>
          </a:p>
          <a:p>
            <a:pPr marL="914400" lvl="1" indent="-457200">
              <a:buFont typeface="+mj-lt"/>
              <a:buAutoNum type="alphaLcParenR" startAt="5"/>
            </a:pPr>
            <a:r>
              <a:rPr lang="fr-CA" altLang="fr-FR" sz="2400" dirty="0">
                <a:latin typeface="Calibri" panose="020F0502020204030204" pitchFamily="34" charset="0"/>
              </a:rPr>
              <a:t>Le rang percentile</a:t>
            </a:r>
          </a:p>
          <a:p>
            <a:pPr marL="914400" lvl="1" indent="-457200">
              <a:buFont typeface="+mj-lt"/>
              <a:buAutoNum type="alphaLcParenR" startAt="5"/>
            </a:pPr>
            <a:r>
              <a:rPr lang="fr-CA" altLang="fr-FR" sz="2400" dirty="0">
                <a:latin typeface="Calibri" panose="020F0502020204030204" pitchFamily="34" charset="0"/>
              </a:rPr>
              <a:t>La standardisation</a:t>
            </a:r>
            <a:endParaRPr lang="en-CA" altLang="fr-FR" sz="2400" dirty="0">
              <a:latin typeface="Calibri" panose="020F0502020204030204" pitchFamily="34" charset="0"/>
            </a:endParaRPr>
          </a:p>
        </p:txBody>
      </p:sp>
    </p:spTree>
    <p:extLst>
      <p:ext uri="{BB962C8B-B14F-4D97-AF65-F5344CB8AC3E}">
        <p14:creationId xmlns:p14="http://schemas.microsoft.com/office/powerpoint/2010/main" val="2821831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pPr marL="457200" indent="-457200">
              <a:buFont typeface="+mj-lt"/>
              <a:buAutoNum type="alphaLcParenR" startAt="2"/>
            </a:pPr>
            <a:r>
              <a:rPr lang="fr-CA" altLang="fr-FR" sz="2400" b="1" i="1" dirty="0">
                <a:latin typeface="Calibri" panose="020F0502020204030204" pitchFamily="34" charset="0"/>
              </a:rPr>
              <a:t>Statistiques de tendance centrale</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24</a:t>
            </a:fld>
            <a:endParaRPr lang="en-CA" sz="2000" dirty="0">
              <a:solidFill>
                <a:schemeClr val="tx1"/>
              </a:solidFill>
            </a:endParaRPr>
          </a:p>
        </p:txBody>
      </p:sp>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06400" indent="-457200">
              <a:buFont typeface="Wingdings" panose="05000000000000000000" pitchFamily="2" charset="2"/>
              <a:buChar char="q"/>
            </a:pPr>
            <a:r>
              <a:rPr lang="fr-CA" altLang="fr-FR" sz="2800" dirty="0">
                <a:latin typeface="Calibri" panose="020F0502020204030204" pitchFamily="34" charset="0"/>
              </a:rPr>
              <a:t>Objectif des statistiques de tendance centrale:</a:t>
            </a:r>
          </a:p>
          <a:p>
            <a:pPr marL="863600" lvl="1" indent="-457200">
              <a:buFont typeface="Wingdings" panose="05000000000000000000" pitchFamily="2" charset="2"/>
              <a:buChar char="Ø"/>
            </a:pPr>
            <a:r>
              <a:rPr lang="fr-CA" altLang="fr-FR" sz="2400" dirty="0">
                <a:latin typeface="Calibri" panose="020F0502020204030204" pitchFamily="34" charset="0"/>
              </a:rPr>
              <a:t>Représenter une variable par sa </a:t>
            </a:r>
            <a:r>
              <a:rPr lang="fr-CA" altLang="fr-FR" sz="2400" u="sng" dirty="0">
                <a:latin typeface="Calibri" panose="020F0502020204030204" pitchFamily="34" charset="0"/>
              </a:rPr>
              <a:t>valeur typique</a:t>
            </a:r>
            <a:r>
              <a:rPr lang="fr-CA" altLang="fr-FR" sz="2400" dirty="0">
                <a:latin typeface="Calibri" panose="020F0502020204030204" pitchFamily="34" charset="0"/>
              </a:rPr>
              <a:t>.</a:t>
            </a:r>
          </a:p>
          <a:p>
            <a:pPr marL="863600" lvl="1" indent="-457200">
              <a:buFont typeface="Wingdings" panose="05000000000000000000" pitchFamily="2" charset="2"/>
              <a:buChar char="Ø"/>
            </a:pPr>
            <a:endParaRPr lang="fr-CA" altLang="fr-FR" sz="1200" dirty="0">
              <a:latin typeface="Calibri" panose="020F0502020204030204" pitchFamily="34" charset="0"/>
            </a:endParaRPr>
          </a:p>
          <a:p>
            <a:pPr marL="349250">
              <a:buFont typeface="Wingdings" panose="05000000000000000000" pitchFamily="2" charset="2"/>
              <a:buChar char="q"/>
            </a:pPr>
            <a:r>
              <a:rPr lang="fr-CA" altLang="fr-FR" sz="2800" dirty="0">
                <a:latin typeface="Calibri" panose="020F0502020204030204" pitchFamily="34" charset="0"/>
              </a:rPr>
              <a:t>4 statistiques de tendance centrale:</a:t>
            </a:r>
            <a:endParaRPr lang="fr-CA" altLang="fr-FR" sz="2200" i="1" dirty="0">
              <a:latin typeface="Calibri" panose="020F0502020204030204" pitchFamily="34" charset="0"/>
            </a:endParaRPr>
          </a:p>
          <a:p>
            <a:pPr marL="749300" lvl="1">
              <a:buFont typeface="Wingdings" panose="05000000000000000000" pitchFamily="2" charset="2"/>
              <a:buChar char="Ø"/>
            </a:pPr>
            <a:r>
              <a:rPr lang="fr-CA" altLang="fr-FR" sz="2400" dirty="0">
                <a:latin typeface="Calibri" panose="020F0502020204030204" pitchFamily="34" charset="0"/>
              </a:rPr>
              <a:t>Mode</a:t>
            </a:r>
            <a:endParaRPr lang="fr-CA" altLang="fr-FR" sz="2400" i="1" dirty="0">
              <a:latin typeface="Calibri" panose="020F0502020204030204" pitchFamily="34" charset="0"/>
            </a:endParaRPr>
          </a:p>
          <a:p>
            <a:pPr marL="749300" lvl="1">
              <a:buFont typeface="Wingdings" panose="05000000000000000000" pitchFamily="2" charset="2"/>
              <a:buChar char="Ø"/>
            </a:pPr>
            <a:r>
              <a:rPr lang="fr-CA" altLang="fr-FR" sz="2400" dirty="0">
                <a:latin typeface="Calibri" panose="020F0502020204030204" pitchFamily="34" charset="0"/>
              </a:rPr>
              <a:t>Médiane</a:t>
            </a:r>
          </a:p>
          <a:p>
            <a:pPr marL="749300" lvl="1">
              <a:buFont typeface="Wingdings" panose="05000000000000000000" pitchFamily="2" charset="2"/>
              <a:buChar char="Ø"/>
            </a:pPr>
            <a:r>
              <a:rPr lang="fr-CA" altLang="fr-FR" sz="2400" dirty="0">
                <a:latin typeface="Calibri" panose="020F0502020204030204" pitchFamily="34" charset="0"/>
              </a:rPr>
              <a:t>Moyenne (arithmétique)</a:t>
            </a:r>
          </a:p>
          <a:p>
            <a:pPr marL="1149350" lvl="2" indent="-285750">
              <a:buFont typeface="Wingdings" panose="05000000000000000000" pitchFamily="2" charset="2"/>
              <a:buChar char="Ø"/>
            </a:pPr>
            <a:endParaRPr lang="fr-CA" altLang="fr-FR" sz="1800" dirty="0">
              <a:latin typeface="Calibri" panose="020F0502020204030204" pitchFamily="34" charset="0"/>
            </a:endParaRPr>
          </a:p>
        </p:txBody>
      </p:sp>
    </p:spTree>
    <p:extLst>
      <p:ext uri="{BB962C8B-B14F-4D97-AF65-F5344CB8AC3E}">
        <p14:creationId xmlns:p14="http://schemas.microsoft.com/office/powerpoint/2010/main" val="2168808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pPr marL="457200" indent="-457200">
              <a:buFont typeface="+mj-lt"/>
              <a:buAutoNum type="alphaLcParenR" startAt="2"/>
            </a:pPr>
            <a:r>
              <a:rPr lang="fr-CA" altLang="fr-FR" sz="2400" b="1" i="1" dirty="0">
                <a:latin typeface="Calibri" panose="020F0502020204030204" pitchFamily="34" charset="0"/>
              </a:rPr>
              <a:t>Statistiques de tendance centrale</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25</a:t>
            </a:fld>
            <a:endParaRPr lang="en-CA" sz="2000" dirty="0">
              <a:solidFill>
                <a:schemeClr val="tx1"/>
              </a:solidFill>
            </a:endParaRPr>
          </a:p>
        </p:txBody>
      </p:sp>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0">
              <a:buNone/>
            </a:pPr>
            <a:r>
              <a:rPr lang="fr-CA" altLang="fr-FR" sz="2800" b="1" u="sng" dirty="0">
                <a:latin typeface="Calibri" panose="020F0502020204030204" pitchFamily="34" charset="0"/>
              </a:rPr>
              <a:t>Mode</a:t>
            </a:r>
          </a:p>
          <a:p>
            <a:pPr marL="463550" indent="-457200">
              <a:buFont typeface="Wingdings" panose="05000000000000000000" pitchFamily="2" charset="2"/>
              <a:buChar char="q"/>
            </a:pPr>
            <a:r>
              <a:rPr lang="fr-CA" altLang="fr-FR" sz="2800" dirty="0">
                <a:latin typeface="Calibri" panose="020F0502020204030204" pitchFamily="34" charset="0"/>
              </a:rPr>
              <a:t>La valeur la plus fréquente.</a:t>
            </a:r>
          </a:p>
          <a:p>
            <a:pPr marL="1149350" lvl="2" indent="-285750">
              <a:buFont typeface="Wingdings" panose="05000000000000000000" pitchFamily="2" charset="2"/>
              <a:buChar char="Ø"/>
            </a:pPr>
            <a:endParaRPr lang="fr-CA" altLang="fr-FR" sz="1800" dirty="0">
              <a:latin typeface="Calibri" panose="020F0502020204030204" pitchFamily="34" charset="0"/>
            </a:endParaRPr>
          </a:p>
        </p:txBody>
      </p:sp>
      <p:pic>
        <p:nvPicPr>
          <p:cNvPr id="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122" y="2398955"/>
            <a:ext cx="4399756" cy="3702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1213" y="2434946"/>
            <a:ext cx="4412095" cy="3713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Line 6"/>
          <p:cNvSpPr>
            <a:spLocks noChangeShapeType="1"/>
          </p:cNvSpPr>
          <p:nvPr/>
        </p:nvSpPr>
        <p:spPr bwMode="auto">
          <a:xfrm flipH="1" flipV="1">
            <a:off x="9037678" y="5474751"/>
            <a:ext cx="0" cy="720000"/>
          </a:xfrm>
          <a:prstGeom prst="line">
            <a:avLst/>
          </a:prstGeom>
          <a:noFill/>
          <a:ln w="57150">
            <a:solidFill>
              <a:srgbClr val="E1241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fr-CA"/>
          </a:p>
        </p:txBody>
      </p:sp>
      <p:sp>
        <p:nvSpPr>
          <p:cNvPr id="17" name="Rectangle 3"/>
          <p:cNvSpPr txBox="1">
            <a:spLocks noChangeArrowheads="1"/>
          </p:cNvSpPr>
          <p:nvPr/>
        </p:nvSpPr>
        <p:spPr>
          <a:xfrm>
            <a:off x="8025716" y="6132862"/>
            <a:ext cx="1628511" cy="41814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6350" indent="0" algn="ctr">
              <a:buNone/>
            </a:pPr>
            <a:r>
              <a:rPr lang="fr-CA" altLang="fr-FR" sz="2400" b="1" dirty="0">
                <a:solidFill>
                  <a:srgbClr val="FF0000"/>
                </a:solidFill>
                <a:latin typeface="Calibri" panose="020F0502020204030204" pitchFamily="34" charset="0"/>
              </a:rPr>
              <a:t>Mode = 26</a:t>
            </a:r>
          </a:p>
        </p:txBody>
      </p:sp>
      <p:sp>
        <p:nvSpPr>
          <p:cNvPr id="18" name="Line 6"/>
          <p:cNvSpPr>
            <a:spLocks noChangeShapeType="1"/>
          </p:cNvSpPr>
          <p:nvPr/>
        </p:nvSpPr>
        <p:spPr bwMode="auto">
          <a:xfrm flipH="1" flipV="1">
            <a:off x="2072587" y="5474751"/>
            <a:ext cx="0" cy="720000"/>
          </a:xfrm>
          <a:prstGeom prst="line">
            <a:avLst/>
          </a:prstGeom>
          <a:noFill/>
          <a:ln w="57150">
            <a:solidFill>
              <a:srgbClr val="E1241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fr-CA"/>
          </a:p>
        </p:txBody>
      </p:sp>
      <p:sp>
        <p:nvSpPr>
          <p:cNvPr id="19" name="Rectangle 3"/>
          <p:cNvSpPr txBox="1">
            <a:spLocks noChangeArrowheads="1"/>
          </p:cNvSpPr>
          <p:nvPr/>
        </p:nvSpPr>
        <p:spPr>
          <a:xfrm>
            <a:off x="677564" y="6132862"/>
            <a:ext cx="3041820" cy="56450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6350" indent="0" algn="ctr">
              <a:buNone/>
            </a:pPr>
            <a:r>
              <a:rPr lang="fr-CA" altLang="fr-FR" sz="2400" b="1" dirty="0">
                <a:solidFill>
                  <a:srgbClr val="FF0000"/>
                </a:solidFill>
                <a:latin typeface="Calibri" panose="020F0502020204030204" pitchFamily="34" charset="0"/>
              </a:rPr>
              <a:t>Mode = Femme</a:t>
            </a:r>
          </a:p>
        </p:txBody>
      </p:sp>
    </p:spTree>
    <p:extLst>
      <p:ext uri="{BB962C8B-B14F-4D97-AF65-F5344CB8AC3E}">
        <p14:creationId xmlns:p14="http://schemas.microsoft.com/office/powerpoint/2010/main" val="210676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pPr marL="457200" indent="-457200">
              <a:buFont typeface="+mj-lt"/>
              <a:buAutoNum type="alphaLcParenR" startAt="2"/>
            </a:pPr>
            <a:r>
              <a:rPr lang="fr-CA" altLang="fr-FR" sz="2400" b="1" i="1" dirty="0">
                <a:latin typeface="Calibri" panose="020F0502020204030204" pitchFamily="34" charset="0"/>
              </a:rPr>
              <a:t>Statistiques de tendance centrale</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26</a:t>
            </a:fld>
            <a:endParaRPr lang="en-CA" sz="2000" dirty="0">
              <a:solidFill>
                <a:schemeClr val="tx1"/>
              </a:solidFill>
            </a:endParaRPr>
          </a:p>
        </p:txBody>
      </p:sp>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0">
              <a:buNone/>
            </a:pPr>
            <a:r>
              <a:rPr lang="fr-CA" altLang="fr-FR" sz="2800" b="1" u="sng" dirty="0">
                <a:latin typeface="Calibri" panose="020F0502020204030204" pitchFamily="34" charset="0"/>
              </a:rPr>
              <a:t>Mode</a:t>
            </a:r>
          </a:p>
          <a:p>
            <a:pPr marL="463550" indent="-457200">
              <a:buFont typeface="Wingdings" panose="05000000000000000000" pitchFamily="2" charset="2"/>
              <a:buChar char="q"/>
            </a:pPr>
            <a:r>
              <a:rPr lang="fr-CA" altLang="fr-FR" sz="2800" dirty="0">
                <a:latin typeface="Calibri" panose="020F0502020204030204" pitchFamily="34" charset="0"/>
              </a:rPr>
              <a:t>Problématique pour les variables continues:</a:t>
            </a:r>
          </a:p>
          <a:p>
            <a:pPr marL="863600" lvl="1" indent="-457200">
              <a:buFont typeface="Wingdings" panose="05000000000000000000" pitchFamily="2" charset="2"/>
              <a:buChar char="q"/>
            </a:pPr>
            <a:r>
              <a:rPr lang="fr-CA" altLang="fr-FR" sz="2000" dirty="0">
                <a:latin typeface="Calibri" panose="020F0502020204030204" pitchFamily="34" charset="0"/>
              </a:rPr>
              <a:t>La distribution des histogrammes (des </a:t>
            </a:r>
            <a:br>
              <a:rPr lang="fr-CA" altLang="fr-FR" sz="2000" dirty="0">
                <a:latin typeface="Calibri" panose="020F0502020204030204" pitchFamily="34" charset="0"/>
              </a:rPr>
            </a:br>
            <a:r>
              <a:rPr lang="fr-CA" altLang="fr-FR" sz="2000" dirty="0">
                <a:latin typeface="Calibri" panose="020F0502020204030204" pitchFamily="34" charset="0"/>
              </a:rPr>
              <a:t>barres) dépend de deux choix arbitraires:</a:t>
            </a:r>
          </a:p>
          <a:p>
            <a:pPr marL="1263650" lvl="2" indent="-457200">
              <a:buFont typeface="Wingdings" panose="05000000000000000000" pitchFamily="2" charset="2"/>
              <a:buChar char="Ø"/>
            </a:pPr>
            <a:r>
              <a:rPr lang="fr-CA" altLang="fr-FR" sz="2000" dirty="0">
                <a:latin typeface="Calibri" panose="020F0502020204030204" pitchFamily="34" charset="0"/>
              </a:rPr>
              <a:t>Le nombre d’intervalles.</a:t>
            </a:r>
          </a:p>
          <a:p>
            <a:pPr marL="1263650" lvl="2" indent="-457200">
              <a:buFont typeface="Wingdings" panose="05000000000000000000" pitchFamily="2" charset="2"/>
              <a:buChar char="Ø"/>
            </a:pPr>
            <a:r>
              <a:rPr lang="fr-CA" altLang="fr-FR" sz="2000" dirty="0">
                <a:latin typeface="Calibri" panose="020F0502020204030204" pitchFamily="34" charset="0"/>
              </a:rPr>
              <a:t>La valeur à laquelle débute le premier intervalle.</a:t>
            </a:r>
          </a:p>
          <a:p>
            <a:pPr marL="1149350" lvl="2" indent="-285750">
              <a:buFont typeface="Wingdings" panose="05000000000000000000" pitchFamily="2" charset="2"/>
              <a:buChar char="Ø"/>
            </a:pPr>
            <a:endParaRPr lang="fr-CA" altLang="fr-FR" sz="1800" dirty="0">
              <a:latin typeface="Calibri" panose="020F0502020204030204" pitchFamily="34" charset="0"/>
            </a:endParaRPr>
          </a:p>
        </p:txBody>
      </p:sp>
      <p:pic>
        <p:nvPicPr>
          <p:cNvPr id="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1914" y="4249507"/>
            <a:ext cx="2721189" cy="2290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Line 6"/>
          <p:cNvSpPr>
            <a:spLocks noChangeShapeType="1"/>
          </p:cNvSpPr>
          <p:nvPr/>
        </p:nvSpPr>
        <p:spPr bwMode="auto">
          <a:xfrm flipH="1" flipV="1">
            <a:off x="3313463" y="6085711"/>
            <a:ext cx="0" cy="468052"/>
          </a:xfrm>
          <a:prstGeom prst="line">
            <a:avLst/>
          </a:prstGeom>
          <a:noFill/>
          <a:ln w="57150">
            <a:solidFill>
              <a:srgbClr val="E1241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fr-CA">
              <a:solidFill>
                <a:srgbClr val="FF0000"/>
              </a:solidFill>
            </a:endParaRPr>
          </a:p>
        </p:txBody>
      </p:sp>
      <p:sp>
        <p:nvSpPr>
          <p:cNvPr id="24" name="Rectangle 3"/>
          <p:cNvSpPr txBox="1">
            <a:spLocks noChangeArrowheads="1"/>
          </p:cNvSpPr>
          <p:nvPr/>
        </p:nvSpPr>
        <p:spPr>
          <a:xfrm>
            <a:off x="2499207" y="6539660"/>
            <a:ext cx="1628511" cy="41814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6350" indent="0" algn="ctr">
              <a:buNone/>
            </a:pPr>
            <a:r>
              <a:rPr lang="fr-CA" altLang="fr-FR" sz="1600" b="1" dirty="0">
                <a:solidFill>
                  <a:srgbClr val="FF0000"/>
                </a:solidFill>
                <a:latin typeface="Calibri" panose="020F0502020204030204" pitchFamily="34" charset="0"/>
              </a:rPr>
              <a:t>Mode = 26</a:t>
            </a:r>
          </a:p>
        </p:txBody>
      </p:sp>
      <p:sp>
        <p:nvSpPr>
          <p:cNvPr id="26" name="Rectangle 3"/>
          <p:cNvSpPr txBox="1">
            <a:spLocks noChangeArrowheads="1"/>
          </p:cNvSpPr>
          <p:nvPr/>
        </p:nvSpPr>
        <p:spPr>
          <a:xfrm>
            <a:off x="2008047" y="3968397"/>
            <a:ext cx="2901528" cy="469123"/>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6350" indent="0" algn="ctr">
              <a:spcBef>
                <a:spcPts val="0"/>
              </a:spcBef>
              <a:spcAft>
                <a:spcPts val="0"/>
              </a:spcAft>
              <a:buNone/>
            </a:pPr>
            <a:r>
              <a:rPr lang="fr-CA" altLang="fr-FR" sz="1200" b="1" dirty="0">
                <a:solidFill>
                  <a:srgbClr val="FF0000"/>
                </a:solidFill>
                <a:latin typeface="Calibri" panose="020F0502020204030204" pitchFamily="34" charset="0"/>
              </a:rPr>
              <a:t>Nombre d’intervalles: 8</a:t>
            </a:r>
          </a:p>
          <a:p>
            <a:pPr marL="6350" indent="0" algn="ctr">
              <a:spcBef>
                <a:spcPts val="0"/>
              </a:spcBef>
              <a:spcAft>
                <a:spcPts val="0"/>
              </a:spcAft>
              <a:buNone/>
            </a:pPr>
            <a:r>
              <a:rPr lang="fr-CA" altLang="fr-FR" sz="1200" b="1" dirty="0">
                <a:solidFill>
                  <a:srgbClr val="FF0000"/>
                </a:solidFill>
                <a:latin typeface="Calibri" panose="020F0502020204030204" pitchFamily="34" charset="0"/>
              </a:rPr>
              <a:t>Valeur de début du 1</a:t>
            </a:r>
            <a:r>
              <a:rPr lang="fr-CA" altLang="fr-FR" sz="1200" b="1" baseline="30000" dirty="0">
                <a:solidFill>
                  <a:srgbClr val="FF0000"/>
                </a:solidFill>
                <a:latin typeface="Calibri" panose="020F0502020204030204" pitchFamily="34" charset="0"/>
              </a:rPr>
              <a:t>er</a:t>
            </a:r>
            <a:r>
              <a:rPr lang="fr-CA" altLang="fr-FR" sz="1200" b="1" dirty="0">
                <a:solidFill>
                  <a:srgbClr val="FF0000"/>
                </a:solidFill>
                <a:latin typeface="Calibri" panose="020F0502020204030204" pitchFamily="34" charset="0"/>
              </a:rPr>
              <a:t> intervalle: 19</a:t>
            </a:r>
          </a:p>
        </p:txBody>
      </p:sp>
      <p:pic>
        <p:nvPicPr>
          <p:cNvPr id="2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1720" y="4207988"/>
            <a:ext cx="2721189" cy="2304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Line 6"/>
          <p:cNvSpPr>
            <a:spLocks noChangeShapeType="1"/>
          </p:cNvSpPr>
          <p:nvPr/>
        </p:nvSpPr>
        <p:spPr bwMode="auto">
          <a:xfrm flipH="1" flipV="1">
            <a:off x="8266611" y="6044193"/>
            <a:ext cx="0" cy="468052"/>
          </a:xfrm>
          <a:prstGeom prst="line">
            <a:avLst/>
          </a:prstGeom>
          <a:noFill/>
          <a:ln w="57150">
            <a:solidFill>
              <a:srgbClr val="E1241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fr-CA">
              <a:solidFill>
                <a:srgbClr val="FF0000"/>
              </a:solidFill>
            </a:endParaRPr>
          </a:p>
        </p:txBody>
      </p:sp>
      <p:sp>
        <p:nvSpPr>
          <p:cNvPr id="29" name="Rectangle 3"/>
          <p:cNvSpPr txBox="1">
            <a:spLocks noChangeArrowheads="1"/>
          </p:cNvSpPr>
          <p:nvPr/>
        </p:nvSpPr>
        <p:spPr>
          <a:xfrm>
            <a:off x="7452355" y="6526152"/>
            <a:ext cx="1628511" cy="418140"/>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6350" indent="0" algn="ctr">
              <a:buNone/>
            </a:pPr>
            <a:r>
              <a:rPr lang="fr-CA" altLang="fr-FR" sz="1600" b="1" dirty="0">
                <a:solidFill>
                  <a:srgbClr val="FF0000"/>
                </a:solidFill>
                <a:latin typeface="Calibri" panose="020F0502020204030204" pitchFamily="34" charset="0"/>
              </a:rPr>
              <a:t>Mode = 30</a:t>
            </a:r>
          </a:p>
        </p:txBody>
      </p:sp>
      <p:sp>
        <p:nvSpPr>
          <p:cNvPr id="30" name="Rectangle 3"/>
          <p:cNvSpPr txBox="1">
            <a:spLocks noChangeArrowheads="1"/>
          </p:cNvSpPr>
          <p:nvPr/>
        </p:nvSpPr>
        <p:spPr>
          <a:xfrm>
            <a:off x="6919667" y="3954889"/>
            <a:ext cx="2901528" cy="469123"/>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6350" indent="0" algn="ctr">
              <a:spcBef>
                <a:spcPts val="0"/>
              </a:spcBef>
              <a:spcAft>
                <a:spcPts val="0"/>
              </a:spcAft>
              <a:buNone/>
            </a:pPr>
            <a:r>
              <a:rPr lang="fr-CA" altLang="fr-FR" sz="1200" b="1" dirty="0">
                <a:solidFill>
                  <a:srgbClr val="FF0000"/>
                </a:solidFill>
                <a:latin typeface="Calibri" panose="020F0502020204030204" pitchFamily="34" charset="0"/>
              </a:rPr>
              <a:t>Nombre d’intervalles: 4</a:t>
            </a:r>
          </a:p>
          <a:p>
            <a:pPr marL="6350" indent="0" algn="ctr">
              <a:spcBef>
                <a:spcPts val="0"/>
              </a:spcBef>
              <a:spcAft>
                <a:spcPts val="0"/>
              </a:spcAft>
              <a:buNone/>
            </a:pPr>
            <a:r>
              <a:rPr lang="fr-CA" altLang="fr-FR" sz="1200" b="1" dirty="0">
                <a:solidFill>
                  <a:srgbClr val="FF0000"/>
                </a:solidFill>
                <a:latin typeface="Calibri" panose="020F0502020204030204" pitchFamily="34" charset="0"/>
              </a:rPr>
              <a:t>Valeur de début du 1</a:t>
            </a:r>
            <a:r>
              <a:rPr lang="fr-CA" altLang="fr-FR" sz="1200" b="1" baseline="30000" dirty="0">
                <a:solidFill>
                  <a:srgbClr val="FF0000"/>
                </a:solidFill>
                <a:latin typeface="Calibri" panose="020F0502020204030204" pitchFamily="34" charset="0"/>
              </a:rPr>
              <a:t>er</a:t>
            </a:r>
            <a:r>
              <a:rPr lang="fr-CA" altLang="fr-FR" sz="1200" b="1" dirty="0">
                <a:solidFill>
                  <a:srgbClr val="FF0000"/>
                </a:solidFill>
                <a:latin typeface="Calibri" panose="020F0502020204030204" pitchFamily="34" charset="0"/>
              </a:rPr>
              <a:t> intervalle: 20</a:t>
            </a:r>
          </a:p>
        </p:txBody>
      </p:sp>
    </p:spTree>
    <p:extLst>
      <p:ext uri="{BB962C8B-B14F-4D97-AF65-F5344CB8AC3E}">
        <p14:creationId xmlns:p14="http://schemas.microsoft.com/office/powerpoint/2010/main" val="2589372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pPr marL="457200" indent="-457200">
              <a:buFont typeface="+mj-lt"/>
              <a:buAutoNum type="alphaLcParenR" startAt="2"/>
            </a:pPr>
            <a:r>
              <a:rPr lang="fr-CA" altLang="fr-FR" sz="2400" b="1" i="1" dirty="0">
                <a:latin typeface="Calibri" panose="020F0502020204030204" pitchFamily="34" charset="0"/>
              </a:rPr>
              <a:t>Statistiques de tendance centrale</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27</a:t>
            </a:fld>
            <a:endParaRPr lang="en-CA" sz="2000" dirty="0">
              <a:solidFill>
                <a:schemeClr val="tx1"/>
              </a:solidFill>
            </a:endParaRPr>
          </a:p>
        </p:txBody>
      </p:sp>
      <mc:AlternateContent xmlns:mc="http://schemas.openxmlformats.org/markup-compatibility/2006">
        <mc:Choice xmlns:a14="http://schemas.microsoft.com/office/drawing/2010/main" Requires="a14">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0">
                  <a:buNone/>
                </a:pPr>
                <a:r>
                  <a:rPr lang="fr-CA" altLang="fr-FR" sz="2800" b="1" u="sng" dirty="0">
                    <a:solidFill>
                      <a:schemeClr val="tx1"/>
                    </a:solidFill>
                    <a:latin typeface="Calibri" panose="020F0502020204030204" pitchFamily="34" charset="0"/>
                  </a:rPr>
                  <a:t>Médiane</a:t>
                </a:r>
              </a:p>
              <a:p>
                <a:pPr marL="520700" indent="-514350">
                  <a:buFont typeface="Wingdings" panose="05000000000000000000" pitchFamily="2" charset="2"/>
                  <a:buChar char="q"/>
                </a:pPr>
                <a:r>
                  <a:rPr lang="fr-CA" altLang="fr-FR" sz="2800" dirty="0">
                    <a:solidFill>
                      <a:schemeClr val="tx1"/>
                    </a:solidFill>
                    <a:latin typeface="Calibri" panose="020F0502020204030204" pitchFamily="34" charset="0"/>
                  </a:rPr>
                  <a:t>Valeur qui divise l’ensemble des observations d’une variable en deux sous-groupes contenant le même nombre d’observations:</a:t>
                </a:r>
              </a:p>
              <a:p>
                <a:pPr marL="920750" lvl="1" indent="-457200">
                  <a:buFont typeface="Wingdings" panose="05000000000000000000" pitchFamily="2" charset="2"/>
                  <a:buChar char="q"/>
                </a:pPr>
                <a:r>
                  <a:rPr lang="fr-CA" altLang="fr-FR" sz="2400" b="1" dirty="0">
                    <a:solidFill>
                      <a:schemeClr val="tx1"/>
                    </a:solidFill>
                    <a:latin typeface="Calibri" panose="020F0502020204030204" pitchFamily="34" charset="0"/>
                  </a:rPr>
                  <a:t>Les valeurs de la moitié des observations sont inférieures ou égales à la médiane et </a:t>
                </a:r>
                <a:br>
                  <a:rPr lang="fr-CA" altLang="fr-FR" sz="2400" b="1" dirty="0">
                    <a:solidFill>
                      <a:schemeClr val="tx1"/>
                    </a:solidFill>
                    <a:latin typeface="Calibri" panose="020F0502020204030204" pitchFamily="34" charset="0"/>
                  </a:rPr>
                </a:br>
                <a:r>
                  <a:rPr lang="fr-CA" altLang="fr-FR" sz="2400" b="1" dirty="0">
                    <a:solidFill>
                      <a:schemeClr val="tx1"/>
                    </a:solidFill>
                    <a:latin typeface="Calibri" panose="020F0502020204030204" pitchFamily="34" charset="0"/>
                  </a:rPr>
                  <a:t>les valeurs de l’autre moitié des observations sont supérieures ou égales à la médiane.</a:t>
                </a:r>
              </a:p>
              <a:p>
                <a:pPr marL="1377950" lvl="2" indent="-457200">
                  <a:buFont typeface="Wingdings" panose="05000000000000000000" pitchFamily="2" charset="2"/>
                  <a:buChar char="q"/>
                </a:pPr>
                <a:r>
                  <a:rPr lang="fr-CA" altLang="fr-FR" sz="2000" dirty="0">
                    <a:solidFill>
                      <a:schemeClr val="tx1"/>
                    </a:solidFill>
                    <a:latin typeface="Calibri" panose="020F0502020204030204" pitchFamily="34" charset="0"/>
                  </a:rPr>
                  <a:t>Pour trouver la position de la médiane, on doit placer les valeurs des observations </a:t>
                </a:r>
                <a:r>
                  <a:rPr lang="fr-CA" altLang="fr-FR" sz="2000" u="sng" dirty="0">
                    <a:solidFill>
                      <a:schemeClr val="tx1"/>
                    </a:solidFill>
                    <a:latin typeface="Calibri" panose="020F0502020204030204" pitchFamily="34" charset="0"/>
                  </a:rPr>
                  <a:t>en ordre croissant</a:t>
                </a:r>
                <a:endParaRPr lang="fr-CA" altLang="fr-FR" sz="2000" dirty="0">
                  <a:solidFill>
                    <a:schemeClr val="tx1"/>
                  </a:solidFill>
                  <a:latin typeface="Calibri" panose="020F0502020204030204" pitchFamily="34" charset="0"/>
                </a:endParaRPr>
              </a:p>
              <a:p>
                <a:pPr marL="1377950" lvl="2" indent="-457200">
                  <a:buFont typeface="Wingdings" panose="05000000000000000000" pitchFamily="2" charset="2"/>
                  <a:buChar char="q"/>
                </a:pPr>
                <a:r>
                  <a:rPr lang="fr-CA" altLang="fr-FR" sz="2000" dirty="0">
                    <a:solidFill>
                      <a:schemeClr val="tx1"/>
                    </a:solidFill>
                    <a:latin typeface="Calibri" panose="020F0502020204030204" pitchFamily="34" charset="0"/>
                  </a:rPr>
                  <a:t>Ensuite…</a:t>
                </a:r>
              </a:p>
              <a:p>
                <a:pPr marL="1835150" lvl="3" indent="-457200">
                  <a:buFont typeface="Wingdings" panose="05000000000000000000" pitchFamily="2" charset="2"/>
                  <a:buChar char="Ø"/>
                </a:pPr>
                <a:r>
                  <a:rPr lang="fr-CA" altLang="fr-FR" sz="2000" dirty="0">
                    <a:solidFill>
                      <a:schemeClr val="tx1"/>
                    </a:solidFill>
                    <a:latin typeface="Calibri" panose="020F0502020204030204" pitchFamily="34" charset="0"/>
                  </a:rPr>
                  <a:t>…si </a:t>
                </a:r>
                <a:r>
                  <a:rPr lang="fr-CA" altLang="fr-FR" sz="2000" b="1" i="1" dirty="0">
                    <a:solidFill>
                      <a:schemeClr val="tx1"/>
                    </a:solidFill>
                    <a:latin typeface="Calibri" panose="020F0502020204030204" pitchFamily="34" charset="0"/>
                  </a:rPr>
                  <a:t>n </a:t>
                </a:r>
                <a:r>
                  <a:rPr lang="fr-CA" altLang="fr-FR" sz="2000" b="1" dirty="0">
                    <a:solidFill>
                      <a:schemeClr val="tx1"/>
                    </a:solidFill>
                    <a:latin typeface="Calibri" panose="020F0502020204030204" pitchFamily="34" charset="0"/>
                  </a:rPr>
                  <a:t>est impair</a:t>
                </a:r>
                <a:r>
                  <a:rPr lang="fr-CA" altLang="fr-FR" sz="2000" dirty="0">
                    <a:solidFill>
                      <a:schemeClr val="tx1"/>
                    </a:solidFill>
                    <a:latin typeface="Calibri" panose="020F0502020204030204" pitchFamily="34" charset="0"/>
                  </a:rPr>
                  <a:t>, la médiane est donnée par:</a:t>
                </a:r>
                <a:r>
                  <a:rPr lang="fr-CA" altLang="fr-FR" sz="1800" dirty="0">
                    <a:solidFill>
                      <a:schemeClr val="tx1"/>
                    </a:solidFill>
                    <a:latin typeface="Calibri" panose="020F0502020204030204" pitchFamily="34" charset="0"/>
                  </a:rPr>
                  <a:t> 		</a:t>
                </a:r>
                <a14:m>
                  <m:oMath xmlns:m="http://schemas.openxmlformats.org/officeDocument/2006/math">
                    <m:sSub>
                      <m:sSubPr>
                        <m:ctrlPr>
                          <a:rPr lang="fr-CA" altLang="fr-FR" sz="3000" b="0" i="1" smtClean="0">
                            <a:solidFill>
                              <a:schemeClr val="tx1"/>
                            </a:solidFill>
                            <a:latin typeface="Cambria Math" panose="02040503050406030204" pitchFamily="18" charset="0"/>
                          </a:rPr>
                        </m:ctrlPr>
                      </m:sSubPr>
                      <m:e>
                        <m:r>
                          <a:rPr lang="fr-CA" altLang="fr-FR" sz="3000" b="0" i="1" smtClean="0">
                            <a:solidFill>
                              <a:schemeClr val="tx1"/>
                            </a:solidFill>
                            <a:latin typeface="Cambria Math" panose="02040503050406030204" pitchFamily="18" charset="0"/>
                          </a:rPr>
                          <m:t>𝑋</m:t>
                        </m:r>
                      </m:e>
                      <m:sub>
                        <m:d>
                          <m:dPr>
                            <m:ctrlPr>
                              <a:rPr lang="fr-CA" altLang="fr-FR" sz="3000" b="0" i="1" smtClean="0">
                                <a:solidFill>
                                  <a:schemeClr val="tx1"/>
                                </a:solidFill>
                                <a:latin typeface="Cambria Math" panose="02040503050406030204" pitchFamily="18" charset="0"/>
                              </a:rPr>
                            </m:ctrlPr>
                          </m:dPr>
                          <m:e>
                            <m:f>
                              <m:fPr>
                                <m:ctrlPr>
                                  <a:rPr lang="fr-CA" altLang="fr-FR" sz="3000" i="1">
                                    <a:latin typeface="Cambria Math" panose="02040503050406030204" pitchFamily="18" charset="0"/>
                                  </a:rPr>
                                </m:ctrlPr>
                              </m:fPr>
                              <m:num>
                                <m:r>
                                  <a:rPr lang="fr-CA" altLang="fr-FR" sz="3000" i="1">
                                    <a:latin typeface="Cambria Math"/>
                                  </a:rPr>
                                  <m:t>𝑛</m:t>
                                </m:r>
                                <m:r>
                                  <a:rPr lang="fr-CA" altLang="fr-FR" sz="3000" i="1">
                                    <a:latin typeface="Cambria Math"/>
                                  </a:rPr>
                                  <m:t>+1</m:t>
                                </m:r>
                              </m:num>
                              <m:den>
                                <m:r>
                                  <a:rPr lang="fr-CA" altLang="fr-FR" sz="3000" i="1">
                                    <a:latin typeface="Cambria Math"/>
                                  </a:rPr>
                                  <m:t>2</m:t>
                                </m:r>
                              </m:den>
                            </m:f>
                          </m:e>
                        </m:d>
                      </m:sub>
                    </m:sSub>
                  </m:oMath>
                </a14:m>
                <a:endParaRPr lang="fr-CA" altLang="fr-FR" sz="3000" dirty="0">
                  <a:solidFill>
                    <a:schemeClr val="tx1"/>
                  </a:solidFill>
                  <a:latin typeface="Calibri" panose="020F0502020204030204" pitchFamily="34" charset="0"/>
                </a:endParaRPr>
              </a:p>
              <a:p>
                <a:pPr marL="1835150" lvl="3" indent="-457200">
                  <a:buFont typeface="Wingdings" panose="05000000000000000000" pitchFamily="2" charset="2"/>
                  <a:buChar char="Ø"/>
                </a:pPr>
                <a:r>
                  <a:rPr lang="fr-CA" altLang="fr-FR" sz="2000" dirty="0">
                    <a:latin typeface="Calibri" panose="020F0502020204030204" pitchFamily="34" charset="0"/>
                  </a:rPr>
                  <a:t>…s</a:t>
                </a:r>
                <a:r>
                  <a:rPr lang="fr-CA" altLang="fr-FR" sz="2000" dirty="0">
                    <a:solidFill>
                      <a:schemeClr val="tx1"/>
                    </a:solidFill>
                    <a:latin typeface="Calibri" panose="020F0502020204030204" pitchFamily="34" charset="0"/>
                  </a:rPr>
                  <a:t>i </a:t>
                </a:r>
                <a:r>
                  <a:rPr lang="fr-CA" altLang="fr-FR" sz="2000" b="1" i="1" dirty="0">
                    <a:solidFill>
                      <a:schemeClr val="tx1"/>
                    </a:solidFill>
                    <a:latin typeface="Calibri" panose="020F0502020204030204" pitchFamily="34" charset="0"/>
                  </a:rPr>
                  <a:t>n </a:t>
                </a:r>
                <a:r>
                  <a:rPr lang="fr-CA" altLang="fr-FR" sz="2000" b="1" dirty="0">
                    <a:solidFill>
                      <a:schemeClr val="tx1"/>
                    </a:solidFill>
                    <a:latin typeface="Calibri" panose="020F0502020204030204" pitchFamily="34" charset="0"/>
                  </a:rPr>
                  <a:t>est pair</a:t>
                </a:r>
                <a:r>
                  <a:rPr lang="fr-CA" altLang="fr-FR" sz="2000" dirty="0">
                    <a:solidFill>
                      <a:schemeClr val="tx1"/>
                    </a:solidFill>
                    <a:latin typeface="Calibri" panose="020F0502020204030204" pitchFamily="34" charset="0"/>
                  </a:rPr>
                  <a:t>, la médiane est donnée par:</a:t>
                </a:r>
                <a:r>
                  <a:rPr lang="fr-CA" altLang="fr-FR" dirty="0">
                    <a:solidFill>
                      <a:schemeClr val="tx1"/>
                    </a:solidFill>
                    <a:latin typeface="Calibri" panose="020F0502020204030204" pitchFamily="34" charset="0"/>
                  </a:rPr>
                  <a:t> 			</a:t>
                </a:r>
                <a14:m>
                  <m:oMath xmlns:m="http://schemas.openxmlformats.org/officeDocument/2006/math">
                    <m:f>
                      <m:fPr>
                        <m:ctrlPr>
                          <a:rPr lang="fr-CA" altLang="fr-FR" sz="3000" i="1" smtClean="0">
                            <a:latin typeface="Cambria Math" panose="02040503050406030204" pitchFamily="18" charset="0"/>
                          </a:rPr>
                        </m:ctrlPr>
                      </m:fPr>
                      <m:num>
                        <m:sSub>
                          <m:sSubPr>
                            <m:ctrlPr>
                              <a:rPr lang="fr-CA" altLang="fr-FR" sz="3000" i="1">
                                <a:latin typeface="Cambria Math" panose="02040503050406030204" pitchFamily="18" charset="0"/>
                              </a:rPr>
                            </m:ctrlPr>
                          </m:sSubPr>
                          <m:e>
                            <m:r>
                              <a:rPr lang="fr-CA" altLang="fr-FR" sz="3000" i="1">
                                <a:latin typeface="Cambria Math" panose="02040503050406030204" pitchFamily="18" charset="0"/>
                              </a:rPr>
                              <m:t>𝑋</m:t>
                            </m:r>
                          </m:e>
                          <m:sub>
                            <m:d>
                              <m:dPr>
                                <m:ctrlPr>
                                  <a:rPr lang="fr-CA" altLang="fr-FR" sz="3000" i="1">
                                    <a:latin typeface="Cambria Math" panose="02040503050406030204" pitchFamily="18" charset="0"/>
                                  </a:rPr>
                                </m:ctrlPr>
                              </m:dPr>
                              <m:e>
                                <m:f>
                                  <m:fPr>
                                    <m:ctrlPr>
                                      <a:rPr lang="fr-CA" altLang="fr-FR" sz="3000" i="1">
                                        <a:latin typeface="Cambria Math" panose="02040503050406030204" pitchFamily="18" charset="0"/>
                                      </a:rPr>
                                    </m:ctrlPr>
                                  </m:fPr>
                                  <m:num>
                                    <m:r>
                                      <a:rPr lang="fr-CA" altLang="fr-FR" sz="3000" i="1">
                                        <a:latin typeface="Cambria Math"/>
                                      </a:rPr>
                                      <m:t>𝑛</m:t>
                                    </m:r>
                                  </m:num>
                                  <m:den>
                                    <m:r>
                                      <a:rPr lang="fr-CA" altLang="fr-FR" sz="3000" i="1">
                                        <a:latin typeface="Cambria Math"/>
                                      </a:rPr>
                                      <m:t>2</m:t>
                                    </m:r>
                                  </m:den>
                                </m:f>
                              </m:e>
                            </m:d>
                          </m:sub>
                        </m:sSub>
                        <m:r>
                          <a:rPr lang="fr-CA" altLang="fr-FR" sz="3000" i="1">
                            <a:latin typeface="Cambria Math" panose="02040503050406030204" pitchFamily="18" charset="0"/>
                          </a:rPr>
                          <m:t>+</m:t>
                        </m:r>
                        <m:sSub>
                          <m:sSubPr>
                            <m:ctrlPr>
                              <a:rPr lang="fr-CA" altLang="fr-FR" sz="3000" i="1">
                                <a:latin typeface="Cambria Math" panose="02040503050406030204" pitchFamily="18" charset="0"/>
                              </a:rPr>
                            </m:ctrlPr>
                          </m:sSubPr>
                          <m:e>
                            <m:r>
                              <a:rPr lang="fr-CA" altLang="fr-FR" sz="3000" i="1">
                                <a:latin typeface="Cambria Math" panose="02040503050406030204" pitchFamily="18" charset="0"/>
                              </a:rPr>
                              <m:t>𝑋</m:t>
                            </m:r>
                          </m:e>
                          <m:sub>
                            <m:d>
                              <m:dPr>
                                <m:ctrlPr>
                                  <a:rPr lang="fr-CA" altLang="fr-FR" sz="3000" i="1">
                                    <a:latin typeface="Cambria Math" panose="02040503050406030204" pitchFamily="18" charset="0"/>
                                  </a:rPr>
                                </m:ctrlPr>
                              </m:dPr>
                              <m:e>
                                <m:f>
                                  <m:fPr>
                                    <m:ctrlPr>
                                      <a:rPr lang="fr-CA" altLang="fr-FR" sz="3000" i="1">
                                        <a:latin typeface="Cambria Math" panose="02040503050406030204" pitchFamily="18" charset="0"/>
                                      </a:rPr>
                                    </m:ctrlPr>
                                  </m:fPr>
                                  <m:num>
                                    <m:r>
                                      <a:rPr lang="fr-CA" altLang="fr-FR" sz="3000" i="1">
                                        <a:latin typeface="Cambria Math"/>
                                      </a:rPr>
                                      <m:t>𝑛</m:t>
                                    </m:r>
                                  </m:num>
                                  <m:den>
                                    <m:r>
                                      <a:rPr lang="fr-CA" altLang="fr-FR" sz="3000" i="1">
                                        <a:latin typeface="Cambria Math"/>
                                      </a:rPr>
                                      <m:t>2</m:t>
                                    </m:r>
                                  </m:den>
                                </m:f>
                                <m:r>
                                  <a:rPr lang="fr-CA" altLang="fr-FR" sz="3000" i="1">
                                    <a:latin typeface="Cambria Math" panose="02040503050406030204" pitchFamily="18" charset="0"/>
                                  </a:rPr>
                                  <m:t>+1</m:t>
                                </m:r>
                              </m:e>
                            </m:d>
                          </m:sub>
                        </m:sSub>
                      </m:num>
                      <m:den>
                        <m:r>
                          <a:rPr lang="fr-CA" altLang="fr-FR" sz="3000" b="0" i="1" smtClean="0">
                            <a:latin typeface="Cambria Math" panose="02040503050406030204" pitchFamily="18" charset="0"/>
                          </a:rPr>
                          <m:t>2</m:t>
                        </m:r>
                      </m:den>
                    </m:f>
                  </m:oMath>
                </a14:m>
                <a:endParaRPr lang="fr-CA" altLang="fr-FR" sz="2400" b="1" dirty="0">
                  <a:solidFill>
                    <a:schemeClr val="tx1"/>
                  </a:solidFill>
                  <a:latin typeface="Calibri" panose="020F0502020204030204" pitchFamily="34" charset="0"/>
                </a:endParaRPr>
              </a:p>
              <a:p>
                <a:pPr marL="1149350" lvl="2" indent="-285750">
                  <a:buFont typeface="Wingdings" panose="05000000000000000000" pitchFamily="2" charset="2"/>
                  <a:buChar char="Ø"/>
                </a:pPr>
                <a:endParaRPr lang="fr-CA" altLang="fr-FR" sz="1800" dirty="0">
                  <a:solidFill>
                    <a:schemeClr val="tx1"/>
                  </a:solidFill>
                  <a:latin typeface="Calibri" panose="020F0502020204030204" pitchFamily="34" charset="0"/>
                </a:endParaRPr>
              </a:p>
            </p:txBody>
          </p:sp>
        </mc:Choice>
        <mc:Fallback>
          <p:sp>
            <p:nvSpPr>
              <p:cNvPr id="12" name="Rectangle 3"/>
              <p:cNvSpPr txBox="1">
                <a:spLocks noRot="1" noChangeAspect="1" noMove="1" noResize="1" noEditPoints="1" noAdjustHandles="1" noChangeArrowheads="1" noChangeShapeType="1" noTextEdit="1"/>
              </p:cNvSpPr>
              <p:nvPr/>
            </p:nvSpPr>
            <p:spPr>
              <a:xfrm>
                <a:off x="0" y="1126066"/>
                <a:ext cx="12192000" cy="5723467"/>
              </a:xfrm>
              <a:prstGeom prst="rect">
                <a:avLst/>
              </a:prstGeom>
              <a:blipFill>
                <a:blip r:embed="rId3"/>
                <a:stretch>
                  <a:fillRect l="-1000" t="-1065"/>
                </a:stretch>
              </a:blipFill>
            </p:spPr>
            <p:txBody>
              <a:bodyPr/>
              <a:lstStyle/>
              <a:p>
                <a:r>
                  <a:rPr lang="en-CA">
                    <a:noFill/>
                  </a:rPr>
                  <a:t> </a:t>
                </a:r>
              </a:p>
            </p:txBody>
          </p:sp>
        </mc:Fallback>
      </mc:AlternateContent>
    </p:spTree>
    <p:extLst>
      <p:ext uri="{BB962C8B-B14F-4D97-AF65-F5344CB8AC3E}">
        <p14:creationId xmlns:p14="http://schemas.microsoft.com/office/powerpoint/2010/main" val="937586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pPr marL="457200" indent="-457200">
              <a:buFont typeface="+mj-lt"/>
              <a:buAutoNum type="alphaLcParenR" startAt="2"/>
            </a:pPr>
            <a:r>
              <a:rPr lang="fr-CA" altLang="fr-FR" sz="2400" b="1" i="1" dirty="0">
                <a:latin typeface="Calibri" panose="020F0502020204030204" pitchFamily="34" charset="0"/>
              </a:rPr>
              <a:t>Statistiques de tendance centrale</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28</a:t>
            </a:fld>
            <a:endParaRPr lang="en-CA" sz="2000" dirty="0">
              <a:solidFill>
                <a:schemeClr val="tx1"/>
              </a:solidFill>
            </a:endParaRPr>
          </a:p>
        </p:txBody>
      </p:sp>
      <mc:AlternateContent xmlns:mc="http://schemas.openxmlformats.org/markup-compatibility/2006" xmlns:a14="http://schemas.microsoft.com/office/drawing/2010/main">
        <mc:Choice Requires="a14">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0">
                  <a:buNone/>
                </a:pPr>
                <a:r>
                  <a:rPr lang="fr-CA" altLang="fr-FR" sz="2800" b="1" u="sng" dirty="0">
                    <a:solidFill>
                      <a:schemeClr val="tx1"/>
                    </a:solidFill>
                    <a:latin typeface="Calibri" panose="020F0502020204030204" pitchFamily="34" charset="0"/>
                  </a:rPr>
                  <a:t>Médiane</a:t>
                </a:r>
              </a:p>
              <a:p>
                <a:pPr marL="292100">
                  <a:buFont typeface="Wingdings" panose="05000000000000000000" pitchFamily="2" charset="2"/>
                  <a:buChar char="q"/>
                </a:pPr>
                <a:r>
                  <a:rPr lang="fr-CA" altLang="fr-FR" sz="3200" dirty="0">
                    <a:solidFill>
                      <a:schemeClr val="tx1"/>
                    </a:solidFill>
                    <a:latin typeface="Calibri" panose="020F0502020204030204" pitchFamily="34" charset="0"/>
                  </a:rPr>
                  <a:t>Exemple 1: 	{6, 10, 2, 9, 6, 8, 6, 8, 4}</a:t>
                </a:r>
              </a:p>
              <a:p>
                <a:pPr marL="292100">
                  <a:buFont typeface="Wingdings" panose="05000000000000000000" pitchFamily="2" charset="2"/>
                  <a:buChar char="q"/>
                </a:pPr>
                <a:endParaRPr lang="fr-CA" altLang="fr-FR" sz="3200" dirty="0">
                  <a:solidFill>
                    <a:schemeClr val="tx1"/>
                  </a:solidFill>
                  <a:latin typeface="Calibri" panose="020F0502020204030204" pitchFamily="34" charset="0"/>
                </a:endParaRPr>
              </a:p>
              <a:p>
                <a:pPr marL="1035050" lvl="1" indent="-571500">
                  <a:buFont typeface="+mj-lt"/>
                  <a:buAutoNum type="romanLcPeriod"/>
                </a:pPr>
                <a:r>
                  <a:rPr lang="fr-CA" altLang="fr-FR" sz="2800" dirty="0">
                    <a:solidFill>
                      <a:schemeClr val="tx1"/>
                    </a:solidFill>
                    <a:latin typeface="Calibri" panose="020F0502020204030204" pitchFamily="34" charset="0"/>
                  </a:rPr>
                  <a:t>On replace les valeurs en ordre croissant</a:t>
                </a:r>
              </a:p>
              <a:p>
                <a:pPr marL="120650" indent="0" algn="ctr">
                  <a:buNone/>
                </a:pPr>
                <a:r>
                  <a:rPr lang="fr-CA" altLang="fr-FR" sz="2400" dirty="0">
                    <a:solidFill>
                      <a:schemeClr val="tx1"/>
                    </a:solidFill>
                    <a:latin typeface="Calibri" panose="020F0502020204030204" pitchFamily="34" charset="0"/>
                  </a:rPr>
                  <a:t>{2, 4, 6, 6, 6, 8, 8, 9, 10}, 	</a:t>
                </a:r>
                <a:r>
                  <a:rPr lang="fr-CA" altLang="fr-FR" sz="2400" b="1" dirty="0">
                    <a:solidFill>
                      <a:schemeClr val="tx1"/>
                    </a:solidFill>
                    <a:latin typeface="Calibri" panose="020F0502020204030204" pitchFamily="34" charset="0"/>
                  </a:rPr>
                  <a:t>où </a:t>
                </a:r>
                <a:r>
                  <a:rPr lang="fr-CA" altLang="fr-FR" sz="2400" b="1" i="1" dirty="0">
                    <a:solidFill>
                      <a:schemeClr val="tx1"/>
                    </a:solidFill>
                    <a:latin typeface="Calibri" panose="020F0502020204030204" pitchFamily="34" charset="0"/>
                  </a:rPr>
                  <a:t>n </a:t>
                </a:r>
                <a:r>
                  <a:rPr lang="fr-CA" altLang="fr-FR" sz="2400" b="1" dirty="0">
                    <a:solidFill>
                      <a:schemeClr val="tx1"/>
                    </a:solidFill>
                    <a:latin typeface="Calibri" panose="020F0502020204030204" pitchFamily="34" charset="0"/>
                  </a:rPr>
                  <a:t>= 9  =&gt;  impair</a:t>
                </a:r>
              </a:p>
              <a:p>
                <a:pPr marL="120650" indent="0" algn="ctr">
                  <a:buNone/>
                </a:pPr>
                <a:endParaRPr lang="fr-CA" altLang="fr-FR" sz="2400" b="1" dirty="0">
                  <a:solidFill>
                    <a:schemeClr val="tx1"/>
                  </a:solidFill>
                  <a:latin typeface="Calibri" panose="020F0502020204030204" pitchFamily="34" charset="0"/>
                </a:endParaRPr>
              </a:p>
              <a:p>
                <a:pPr marL="1035050" lvl="1" indent="-571500">
                  <a:buFont typeface="+mj-lt"/>
                  <a:buAutoNum type="romanLcPeriod" startAt="2"/>
                </a:pPr>
                <a:r>
                  <a:rPr lang="fr-CA" altLang="fr-FR" sz="2800" dirty="0">
                    <a:solidFill>
                      <a:schemeClr val="tx1"/>
                    </a:solidFill>
                    <a:latin typeface="Calibri" panose="020F0502020204030204" pitchFamily="34" charset="0"/>
                  </a:rPr>
                  <a:t>La médiane est donnée par:</a:t>
                </a:r>
                <a:endParaRPr lang="fr-CA" altLang="fr-FR" sz="2800" i="1" dirty="0">
                  <a:solidFill>
                    <a:schemeClr val="tx1"/>
                  </a:solidFill>
                  <a:latin typeface="Cambria Math"/>
                </a:endParaRPr>
              </a:p>
              <a:p>
                <a:pPr marL="120650" indent="0">
                  <a:buNone/>
                </a:pPr>
                <a14:m>
                  <m:oMathPara xmlns:m="http://schemas.openxmlformats.org/officeDocument/2006/math">
                    <m:oMathParaPr>
                      <m:jc m:val="centerGroup"/>
                    </m:oMathParaPr>
                    <m:oMath xmlns:m="http://schemas.openxmlformats.org/officeDocument/2006/math">
                      <m:r>
                        <a:rPr lang="fr-CA" altLang="fr-FR" sz="2400" b="0" i="1" smtClean="0">
                          <a:latin typeface="Cambria Math" panose="02040503050406030204" pitchFamily="18" charset="0"/>
                        </a:rPr>
                        <m:t>𝑀</m:t>
                      </m:r>
                      <m:r>
                        <a:rPr lang="fr-CA" altLang="fr-FR" sz="2400" b="0" i="1" smtClean="0">
                          <a:latin typeface="Cambria Math" panose="02040503050406030204" pitchFamily="18" charset="0"/>
                        </a:rPr>
                        <m:t>é</m:t>
                      </m:r>
                      <m:r>
                        <a:rPr lang="fr-CA" altLang="fr-FR" sz="2400" b="0" i="1" smtClean="0">
                          <a:latin typeface="Cambria Math" panose="02040503050406030204" pitchFamily="18" charset="0"/>
                        </a:rPr>
                        <m:t>𝑑𝑖𝑎𝑛𝑒</m:t>
                      </m:r>
                      <m:r>
                        <a:rPr lang="fr-CA" altLang="fr-FR" sz="2400" b="0" i="1" smtClean="0">
                          <a:latin typeface="Cambria Math" panose="02040503050406030204" pitchFamily="18" charset="0"/>
                        </a:rPr>
                        <m:t>=</m:t>
                      </m:r>
                      <m:sSub>
                        <m:sSubPr>
                          <m:ctrlPr>
                            <a:rPr lang="fr-CA" altLang="fr-FR" sz="2400" i="1">
                              <a:latin typeface="Cambria Math" panose="02040503050406030204" pitchFamily="18" charset="0"/>
                            </a:rPr>
                          </m:ctrlPr>
                        </m:sSubPr>
                        <m:e>
                          <m:r>
                            <a:rPr lang="fr-CA" altLang="fr-FR" sz="2400" i="1">
                              <a:latin typeface="Cambria Math" panose="02040503050406030204" pitchFamily="18" charset="0"/>
                            </a:rPr>
                            <m:t>𝑋</m:t>
                          </m:r>
                        </m:e>
                        <m:sub>
                          <m:d>
                            <m:dPr>
                              <m:ctrlPr>
                                <a:rPr lang="fr-CA" altLang="fr-FR" sz="2400" i="1">
                                  <a:latin typeface="Cambria Math" panose="02040503050406030204" pitchFamily="18" charset="0"/>
                                </a:rPr>
                              </m:ctrlPr>
                            </m:dPr>
                            <m:e>
                              <m:f>
                                <m:fPr>
                                  <m:ctrlPr>
                                    <a:rPr lang="fr-CA" altLang="fr-FR" sz="2400" i="1">
                                      <a:latin typeface="Cambria Math" panose="02040503050406030204" pitchFamily="18" charset="0"/>
                                    </a:rPr>
                                  </m:ctrlPr>
                                </m:fPr>
                                <m:num>
                                  <m:r>
                                    <a:rPr lang="fr-CA" altLang="fr-FR" sz="2400" i="1">
                                      <a:latin typeface="Cambria Math"/>
                                    </a:rPr>
                                    <m:t>𝑛</m:t>
                                  </m:r>
                                  <m:r>
                                    <a:rPr lang="fr-CA" altLang="fr-FR" sz="2400" i="1">
                                      <a:latin typeface="Cambria Math"/>
                                    </a:rPr>
                                    <m:t>+1</m:t>
                                  </m:r>
                                </m:num>
                                <m:den>
                                  <m:r>
                                    <a:rPr lang="fr-CA" altLang="fr-FR" sz="2400" i="1">
                                      <a:latin typeface="Cambria Math"/>
                                    </a:rPr>
                                    <m:t>2</m:t>
                                  </m:r>
                                </m:den>
                              </m:f>
                            </m:e>
                          </m:d>
                        </m:sub>
                      </m:sSub>
                      <m:r>
                        <a:rPr lang="fr-CA" altLang="fr-FR" sz="2400" b="0" i="1" smtClean="0">
                          <a:latin typeface="Cambria Math" panose="02040503050406030204" pitchFamily="18" charset="0"/>
                        </a:rPr>
                        <m:t>=</m:t>
                      </m:r>
                      <m:sSub>
                        <m:sSubPr>
                          <m:ctrlPr>
                            <a:rPr lang="fr-CA" altLang="fr-FR" sz="2400" i="1">
                              <a:latin typeface="Cambria Math" panose="02040503050406030204" pitchFamily="18" charset="0"/>
                            </a:rPr>
                          </m:ctrlPr>
                        </m:sSubPr>
                        <m:e>
                          <m:r>
                            <a:rPr lang="fr-CA" altLang="fr-FR" sz="2400" i="1">
                              <a:latin typeface="Cambria Math" panose="02040503050406030204" pitchFamily="18" charset="0"/>
                            </a:rPr>
                            <m:t>𝑋</m:t>
                          </m:r>
                        </m:e>
                        <m:sub>
                          <m:d>
                            <m:dPr>
                              <m:ctrlPr>
                                <a:rPr lang="fr-CA" altLang="fr-FR" sz="2400" i="1">
                                  <a:latin typeface="Cambria Math" panose="02040503050406030204" pitchFamily="18" charset="0"/>
                                </a:rPr>
                              </m:ctrlPr>
                            </m:dPr>
                            <m:e>
                              <m:f>
                                <m:fPr>
                                  <m:ctrlPr>
                                    <a:rPr lang="fr-CA" altLang="fr-FR" sz="2400" i="1">
                                      <a:latin typeface="Cambria Math" panose="02040503050406030204" pitchFamily="18" charset="0"/>
                                    </a:rPr>
                                  </m:ctrlPr>
                                </m:fPr>
                                <m:num>
                                  <m:r>
                                    <a:rPr lang="fr-CA" altLang="fr-FR" sz="2400" b="0" i="1" smtClean="0">
                                      <a:latin typeface="Cambria Math" panose="02040503050406030204" pitchFamily="18" charset="0"/>
                                    </a:rPr>
                                    <m:t>9</m:t>
                                  </m:r>
                                  <m:r>
                                    <a:rPr lang="fr-CA" altLang="fr-FR" sz="2400" i="1">
                                      <a:latin typeface="Cambria Math"/>
                                    </a:rPr>
                                    <m:t>+1</m:t>
                                  </m:r>
                                </m:num>
                                <m:den>
                                  <m:r>
                                    <a:rPr lang="fr-CA" altLang="fr-FR" sz="2400" i="1">
                                      <a:latin typeface="Cambria Math"/>
                                    </a:rPr>
                                    <m:t>2</m:t>
                                  </m:r>
                                </m:den>
                              </m:f>
                            </m:e>
                          </m:d>
                        </m:sub>
                      </m:sSub>
                      <m:r>
                        <a:rPr lang="fr-CA" altLang="fr-FR" sz="2400" b="0" i="1" smtClean="0">
                          <a:latin typeface="Cambria Math" panose="02040503050406030204" pitchFamily="18" charset="0"/>
                        </a:rPr>
                        <m:t>=</m:t>
                      </m:r>
                      <m:sSub>
                        <m:sSubPr>
                          <m:ctrlPr>
                            <a:rPr lang="fr-CA" altLang="fr-FR" sz="2400" i="1">
                              <a:latin typeface="Cambria Math" panose="02040503050406030204" pitchFamily="18" charset="0"/>
                            </a:rPr>
                          </m:ctrlPr>
                        </m:sSubPr>
                        <m:e>
                          <m:r>
                            <a:rPr lang="fr-CA" altLang="fr-FR" sz="2400" i="1">
                              <a:latin typeface="Cambria Math" panose="02040503050406030204" pitchFamily="18" charset="0"/>
                            </a:rPr>
                            <m:t>𝑋</m:t>
                          </m:r>
                        </m:e>
                        <m:sub>
                          <m:d>
                            <m:dPr>
                              <m:ctrlPr>
                                <a:rPr lang="fr-CA" altLang="fr-FR" sz="2400" i="1">
                                  <a:latin typeface="Cambria Math" panose="02040503050406030204" pitchFamily="18" charset="0"/>
                                </a:rPr>
                              </m:ctrlPr>
                            </m:dPr>
                            <m:e>
                              <m:f>
                                <m:fPr>
                                  <m:ctrlPr>
                                    <a:rPr lang="fr-CA" altLang="fr-FR" sz="2400" i="1">
                                      <a:latin typeface="Cambria Math" panose="02040503050406030204" pitchFamily="18" charset="0"/>
                                    </a:rPr>
                                  </m:ctrlPr>
                                </m:fPr>
                                <m:num>
                                  <m:r>
                                    <a:rPr lang="fr-CA" altLang="fr-FR" sz="2400" b="0" i="1" smtClean="0">
                                      <a:latin typeface="Cambria Math" panose="02040503050406030204" pitchFamily="18" charset="0"/>
                                    </a:rPr>
                                    <m:t>10</m:t>
                                  </m:r>
                                </m:num>
                                <m:den>
                                  <m:r>
                                    <a:rPr lang="fr-CA" altLang="fr-FR" sz="2400" i="1">
                                      <a:latin typeface="Cambria Math"/>
                                    </a:rPr>
                                    <m:t>2</m:t>
                                  </m:r>
                                </m:den>
                              </m:f>
                            </m:e>
                          </m:d>
                        </m:sub>
                      </m:sSub>
                      <m:r>
                        <a:rPr lang="fr-CA" altLang="fr-FR" sz="2400" b="0" i="1" smtClean="0">
                          <a:latin typeface="Cambria Math" panose="02040503050406030204" pitchFamily="18" charset="0"/>
                        </a:rPr>
                        <m:t>=</m:t>
                      </m:r>
                      <m:sSub>
                        <m:sSubPr>
                          <m:ctrlPr>
                            <a:rPr lang="fr-CA" altLang="fr-FR" sz="2400" i="1">
                              <a:latin typeface="Cambria Math" panose="02040503050406030204" pitchFamily="18" charset="0"/>
                            </a:rPr>
                          </m:ctrlPr>
                        </m:sSubPr>
                        <m:e>
                          <m:r>
                            <a:rPr lang="fr-CA" altLang="fr-FR" sz="2400" i="1">
                              <a:latin typeface="Cambria Math" panose="02040503050406030204" pitchFamily="18" charset="0"/>
                            </a:rPr>
                            <m:t>𝑋</m:t>
                          </m:r>
                        </m:e>
                        <m:sub>
                          <m:d>
                            <m:dPr>
                              <m:ctrlPr>
                                <a:rPr lang="fr-CA" altLang="fr-FR" sz="2400" i="1">
                                  <a:latin typeface="Cambria Math" panose="02040503050406030204" pitchFamily="18" charset="0"/>
                                </a:rPr>
                              </m:ctrlPr>
                            </m:dPr>
                            <m:e>
                              <m:r>
                                <a:rPr lang="fr-CA" altLang="fr-FR" sz="2400" b="0" i="1" smtClean="0">
                                  <a:latin typeface="Cambria Math" panose="02040503050406030204" pitchFamily="18" charset="0"/>
                                </a:rPr>
                                <m:t>5</m:t>
                              </m:r>
                            </m:e>
                          </m:d>
                        </m:sub>
                      </m:sSub>
                      <m:r>
                        <a:rPr lang="fr-CA" altLang="fr-FR" sz="2400" b="0" i="1" smtClean="0">
                          <a:latin typeface="Cambria Math" panose="02040503050406030204" pitchFamily="18" charset="0"/>
                        </a:rPr>
                        <m:t>=6</m:t>
                      </m:r>
                    </m:oMath>
                  </m:oMathPara>
                </a14:m>
                <a:endParaRPr lang="fr-CA" altLang="fr-FR" sz="2400" b="1" dirty="0">
                  <a:solidFill>
                    <a:schemeClr val="tx1"/>
                  </a:solidFill>
                  <a:latin typeface="Calibri" panose="020F0502020204030204" pitchFamily="34" charset="0"/>
                </a:endParaRPr>
              </a:p>
              <a:p>
                <a:pPr marL="1149350" lvl="2" indent="-285750">
                  <a:buFont typeface="Wingdings" panose="05000000000000000000" pitchFamily="2" charset="2"/>
                  <a:buChar char="Ø"/>
                </a:pPr>
                <a:endParaRPr lang="fr-CA" altLang="fr-FR" sz="1800" dirty="0">
                  <a:solidFill>
                    <a:schemeClr val="tx1"/>
                  </a:solidFill>
                  <a:latin typeface="Calibri" panose="020F0502020204030204" pitchFamily="34" charset="0"/>
                </a:endParaRPr>
              </a:p>
            </p:txBody>
          </p:sp>
        </mc:Choice>
        <mc:Fallback xmlns="">
          <p:sp>
            <p:nvSpPr>
              <p:cNvPr id="12" name="Rectangle 3"/>
              <p:cNvSpPr txBox="1">
                <a:spLocks noRot="1" noChangeAspect="1" noMove="1" noResize="1" noEditPoints="1" noAdjustHandles="1" noChangeArrowheads="1" noChangeShapeType="1" noTextEdit="1"/>
              </p:cNvSpPr>
              <p:nvPr/>
            </p:nvSpPr>
            <p:spPr>
              <a:xfrm>
                <a:off x="0" y="1126066"/>
                <a:ext cx="12192000" cy="5723467"/>
              </a:xfrm>
              <a:prstGeom prst="rect">
                <a:avLst/>
              </a:prstGeom>
              <a:blipFill rotWithShape="0">
                <a:blip r:embed="rId3"/>
                <a:stretch>
                  <a:fillRect l="-1100" t="-1065"/>
                </a:stretch>
              </a:blipFill>
            </p:spPr>
            <p:txBody>
              <a:bodyPr/>
              <a:lstStyle/>
              <a:p>
                <a:r>
                  <a:rPr lang="fr-CA">
                    <a:noFill/>
                  </a:rPr>
                  <a:t> </a:t>
                </a:r>
              </a:p>
            </p:txBody>
          </p:sp>
        </mc:Fallback>
      </mc:AlternateContent>
    </p:spTree>
    <p:extLst>
      <p:ext uri="{BB962C8B-B14F-4D97-AF65-F5344CB8AC3E}">
        <p14:creationId xmlns:p14="http://schemas.microsoft.com/office/powerpoint/2010/main" val="2878451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pPr marL="457200" indent="-457200">
              <a:buFont typeface="+mj-lt"/>
              <a:buAutoNum type="alphaLcParenR" startAt="2"/>
            </a:pPr>
            <a:r>
              <a:rPr lang="fr-CA" altLang="fr-FR" sz="2400" b="1" i="1" dirty="0">
                <a:latin typeface="Calibri" panose="020F0502020204030204" pitchFamily="34" charset="0"/>
              </a:rPr>
              <a:t>Statistiques de tendance centrale</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29</a:t>
            </a:fld>
            <a:endParaRPr lang="en-CA" sz="2000" dirty="0">
              <a:solidFill>
                <a:schemeClr val="tx1"/>
              </a:solidFill>
            </a:endParaRPr>
          </a:p>
        </p:txBody>
      </p:sp>
      <mc:AlternateContent xmlns:mc="http://schemas.openxmlformats.org/markup-compatibility/2006" xmlns:a14="http://schemas.microsoft.com/office/drawing/2010/main">
        <mc:Choice Requires="a14">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0">
                  <a:buNone/>
                </a:pPr>
                <a:r>
                  <a:rPr lang="fr-CA" altLang="fr-FR" sz="2800" b="1" u="sng" dirty="0">
                    <a:solidFill>
                      <a:schemeClr val="tx1"/>
                    </a:solidFill>
                    <a:latin typeface="Calibri" panose="020F0502020204030204" pitchFamily="34" charset="0"/>
                  </a:rPr>
                  <a:t>Médiane</a:t>
                </a:r>
              </a:p>
              <a:p>
                <a:pPr marL="406400" indent="-457200">
                  <a:buFont typeface="Wingdings" panose="05000000000000000000" pitchFamily="2" charset="2"/>
                  <a:buChar char="q"/>
                </a:pPr>
                <a:r>
                  <a:rPr lang="fr-CA" altLang="fr-FR" sz="3200" dirty="0">
                    <a:solidFill>
                      <a:schemeClr val="tx1"/>
                    </a:solidFill>
                    <a:latin typeface="Calibri" panose="020F0502020204030204" pitchFamily="34" charset="0"/>
                  </a:rPr>
                  <a:t>Exemple 2: 	{6, 10, 2, 9, 6, 8, 6, 8, 4, 7}</a:t>
                </a:r>
              </a:p>
              <a:p>
                <a:pPr marL="292100"/>
                <a:endParaRPr lang="fr-CA" altLang="fr-FR" sz="3200" dirty="0">
                  <a:solidFill>
                    <a:schemeClr val="tx1"/>
                  </a:solidFill>
                  <a:latin typeface="Calibri" panose="020F0502020204030204" pitchFamily="34" charset="0"/>
                </a:endParaRPr>
              </a:p>
              <a:p>
                <a:pPr marL="1035050" lvl="1" indent="-571500">
                  <a:buFont typeface="+mj-lt"/>
                  <a:buAutoNum type="romanLcPeriod"/>
                </a:pPr>
                <a:r>
                  <a:rPr lang="fr-CA" altLang="fr-FR" sz="2800" dirty="0">
                    <a:solidFill>
                      <a:schemeClr val="tx1"/>
                    </a:solidFill>
                    <a:latin typeface="Calibri" panose="020F0502020204030204" pitchFamily="34" charset="0"/>
                  </a:rPr>
                  <a:t>On replace les valeurs en ordre croissant</a:t>
                </a:r>
              </a:p>
              <a:p>
                <a:pPr marL="120650" indent="0" algn="ctr">
                  <a:buNone/>
                </a:pPr>
                <a:r>
                  <a:rPr lang="fr-CA" altLang="fr-FR" sz="2400" dirty="0">
                    <a:solidFill>
                      <a:schemeClr val="tx1"/>
                    </a:solidFill>
                    <a:latin typeface="Calibri" panose="020F0502020204030204" pitchFamily="34" charset="0"/>
                  </a:rPr>
                  <a:t>{2, 4, 6, 6, 6, 7, 8, 8, 9, 10}, 	</a:t>
                </a:r>
                <a:r>
                  <a:rPr lang="fr-CA" altLang="fr-FR" sz="2400" b="1" dirty="0">
                    <a:solidFill>
                      <a:schemeClr val="tx1"/>
                    </a:solidFill>
                    <a:latin typeface="Calibri" panose="020F0502020204030204" pitchFamily="34" charset="0"/>
                  </a:rPr>
                  <a:t>où </a:t>
                </a:r>
                <a:r>
                  <a:rPr lang="fr-CA" altLang="fr-FR" sz="2400" b="1" i="1" dirty="0">
                    <a:solidFill>
                      <a:schemeClr val="tx1"/>
                    </a:solidFill>
                    <a:latin typeface="Calibri" panose="020F0502020204030204" pitchFamily="34" charset="0"/>
                  </a:rPr>
                  <a:t>n </a:t>
                </a:r>
                <a:r>
                  <a:rPr lang="fr-CA" altLang="fr-FR" sz="2400" b="1" dirty="0">
                    <a:solidFill>
                      <a:schemeClr val="tx1"/>
                    </a:solidFill>
                    <a:latin typeface="Calibri" panose="020F0502020204030204" pitchFamily="34" charset="0"/>
                  </a:rPr>
                  <a:t>= 10  -&gt;  pair</a:t>
                </a:r>
              </a:p>
              <a:p>
                <a:pPr marL="1035050" lvl="1" indent="-571500">
                  <a:buFont typeface="+mj-lt"/>
                  <a:buAutoNum type="romanLcPeriod"/>
                </a:pPr>
                <a:endParaRPr lang="fr-CA" altLang="fr-FR" sz="2800" dirty="0">
                  <a:solidFill>
                    <a:schemeClr val="tx1"/>
                  </a:solidFill>
                  <a:latin typeface="Calibri" panose="020F0502020204030204" pitchFamily="34" charset="0"/>
                </a:endParaRPr>
              </a:p>
              <a:p>
                <a:pPr marL="1035050" lvl="1" indent="-571500">
                  <a:buFont typeface="+mj-lt"/>
                  <a:buAutoNum type="romanLcPeriod" startAt="2"/>
                </a:pPr>
                <a:r>
                  <a:rPr lang="fr-CA" altLang="fr-FR" sz="2800" dirty="0">
                    <a:solidFill>
                      <a:schemeClr val="tx1"/>
                    </a:solidFill>
                    <a:latin typeface="Calibri" panose="020F0502020204030204" pitchFamily="34" charset="0"/>
                  </a:rPr>
                  <a:t>La médiane est donnée par:</a:t>
                </a:r>
              </a:p>
              <a:p>
                <a:pPr marL="63500" indent="0">
                  <a:buNone/>
                </a:pPr>
                <a14:m>
                  <m:oMathPara xmlns:m="http://schemas.openxmlformats.org/officeDocument/2006/math">
                    <m:oMathParaPr>
                      <m:jc m:val="centerGroup"/>
                    </m:oMathParaPr>
                    <m:oMath xmlns:m="http://schemas.openxmlformats.org/officeDocument/2006/math">
                      <m:r>
                        <a:rPr lang="fr-CA" altLang="fr-FR" sz="2300" i="1">
                          <a:latin typeface="Cambria Math" panose="02040503050406030204" pitchFamily="18" charset="0"/>
                        </a:rPr>
                        <m:t>𝑀</m:t>
                      </m:r>
                      <m:r>
                        <a:rPr lang="fr-CA" altLang="fr-FR" sz="2300" i="1">
                          <a:latin typeface="Cambria Math" panose="02040503050406030204" pitchFamily="18" charset="0"/>
                        </a:rPr>
                        <m:t>é</m:t>
                      </m:r>
                      <m:r>
                        <a:rPr lang="fr-CA" altLang="fr-FR" sz="2300" i="1">
                          <a:latin typeface="Cambria Math" panose="02040503050406030204" pitchFamily="18" charset="0"/>
                        </a:rPr>
                        <m:t>𝑑𝑖𝑎𝑛𝑒</m:t>
                      </m:r>
                      <m:r>
                        <a:rPr lang="fr-CA" altLang="fr-FR" sz="2300" i="1">
                          <a:latin typeface="Cambria Math" panose="02040503050406030204" pitchFamily="18" charset="0"/>
                        </a:rPr>
                        <m:t>=</m:t>
                      </m:r>
                      <m:f>
                        <m:fPr>
                          <m:ctrlPr>
                            <a:rPr lang="fr-CA" altLang="fr-FR" sz="2300" i="1" smtClean="0">
                              <a:latin typeface="Cambria Math" panose="02040503050406030204" pitchFamily="18" charset="0"/>
                            </a:rPr>
                          </m:ctrlPr>
                        </m:fPr>
                        <m:num>
                          <m:sSub>
                            <m:sSubPr>
                              <m:ctrlPr>
                                <a:rPr lang="fr-CA" altLang="fr-FR" sz="2300" i="1">
                                  <a:latin typeface="Cambria Math" panose="02040503050406030204" pitchFamily="18" charset="0"/>
                                </a:rPr>
                              </m:ctrlPr>
                            </m:sSubPr>
                            <m:e>
                              <m:r>
                                <a:rPr lang="fr-CA" altLang="fr-FR" sz="2300" i="1">
                                  <a:latin typeface="Cambria Math" panose="02040503050406030204" pitchFamily="18" charset="0"/>
                                </a:rPr>
                                <m:t>𝑋</m:t>
                              </m:r>
                            </m:e>
                            <m:sub>
                              <m:d>
                                <m:dPr>
                                  <m:ctrlPr>
                                    <a:rPr lang="fr-CA" altLang="fr-FR" sz="2300" i="1">
                                      <a:latin typeface="Cambria Math" panose="02040503050406030204" pitchFamily="18" charset="0"/>
                                    </a:rPr>
                                  </m:ctrlPr>
                                </m:dPr>
                                <m:e>
                                  <m:f>
                                    <m:fPr>
                                      <m:ctrlPr>
                                        <a:rPr lang="fr-CA" altLang="fr-FR" sz="2300" i="1">
                                          <a:latin typeface="Cambria Math" panose="02040503050406030204" pitchFamily="18" charset="0"/>
                                        </a:rPr>
                                      </m:ctrlPr>
                                    </m:fPr>
                                    <m:num>
                                      <m:r>
                                        <a:rPr lang="fr-CA" altLang="fr-FR" sz="2300" i="1">
                                          <a:latin typeface="Cambria Math"/>
                                        </a:rPr>
                                        <m:t>𝑛</m:t>
                                      </m:r>
                                    </m:num>
                                    <m:den>
                                      <m:r>
                                        <a:rPr lang="fr-CA" altLang="fr-FR" sz="2300" i="1">
                                          <a:latin typeface="Cambria Math"/>
                                        </a:rPr>
                                        <m:t>2</m:t>
                                      </m:r>
                                    </m:den>
                                  </m:f>
                                </m:e>
                              </m:d>
                            </m:sub>
                          </m:sSub>
                          <m:r>
                            <a:rPr lang="fr-CA" altLang="fr-FR" sz="2300" i="1">
                              <a:latin typeface="Cambria Math" panose="02040503050406030204" pitchFamily="18" charset="0"/>
                            </a:rPr>
                            <m:t>+</m:t>
                          </m:r>
                          <m:sSub>
                            <m:sSubPr>
                              <m:ctrlPr>
                                <a:rPr lang="fr-CA" altLang="fr-FR" sz="2300" i="1">
                                  <a:latin typeface="Cambria Math" panose="02040503050406030204" pitchFamily="18" charset="0"/>
                                </a:rPr>
                              </m:ctrlPr>
                            </m:sSubPr>
                            <m:e>
                              <m:r>
                                <a:rPr lang="fr-CA" altLang="fr-FR" sz="2300" i="1">
                                  <a:latin typeface="Cambria Math" panose="02040503050406030204" pitchFamily="18" charset="0"/>
                                </a:rPr>
                                <m:t>𝑋</m:t>
                              </m:r>
                            </m:e>
                            <m:sub>
                              <m:d>
                                <m:dPr>
                                  <m:ctrlPr>
                                    <a:rPr lang="fr-CA" altLang="fr-FR" sz="2300" i="1">
                                      <a:latin typeface="Cambria Math" panose="02040503050406030204" pitchFamily="18" charset="0"/>
                                    </a:rPr>
                                  </m:ctrlPr>
                                </m:dPr>
                                <m:e>
                                  <m:f>
                                    <m:fPr>
                                      <m:ctrlPr>
                                        <a:rPr lang="fr-CA" altLang="fr-FR" sz="2300" i="1">
                                          <a:latin typeface="Cambria Math" panose="02040503050406030204" pitchFamily="18" charset="0"/>
                                        </a:rPr>
                                      </m:ctrlPr>
                                    </m:fPr>
                                    <m:num>
                                      <m:r>
                                        <a:rPr lang="fr-CA" altLang="fr-FR" sz="2300" i="1">
                                          <a:latin typeface="Cambria Math" panose="02040503050406030204" pitchFamily="18" charset="0"/>
                                        </a:rPr>
                                        <m:t>𝑛</m:t>
                                      </m:r>
                                    </m:num>
                                    <m:den>
                                      <m:r>
                                        <a:rPr lang="fr-CA" altLang="fr-FR" sz="2300" i="1">
                                          <a:latin typeface="Cambria Math"/>
                                        </a:rPr>
                                        <m:t>2</m:t>
                                      </m:r>
                                    </m:den>
                                  </m:f>
                                  <m:r>
                                    <a:rPr lang="fr-CA" altLang="fr-FR" sz="2300" i="1">
                                      <a:latin typeface="Cambria Math" panose="02040503050406030204" pitchFamily="18" charset="0"/>
                                    </a:rPr>
                                    <m:t>+1</m:t>
                                  </m:r>
                                </m:e>
                              </m:d>
                            </m:sub>
                          </m:sSub>
                        </m:num>
                        <m:den>
                          <m:r>
                            <a:rPr lang="fr-CA" altLang="fr-FR" sz="2300" b="0" i="1" smtClean="0">
                              <a:latin typeface="Cambria Math" panose="02040503050406030204" pitchFamily="18" charset="0"/>
                            </a:rPr>
                            <m:t>2</m:t>
                          </m:r>
                        </m:den>
                      </m:f>
                      <m:r>
                        <a:rPr lang="fr-CA" altLang="fr-FR" sz="2300" i="1">
                          <a:latin typeface="Cambria Math" panose="02040503050406030204" pitchFamily="18" charset="0"/>
                        </a:rPr>
                        <m:t>=</m:t>
                      </m:r>
                      <m:f>
                        <m:fPr>
                          <m:ctrlPr>
                            <a:rPr lang="fr-CA" altLang="fr-FR" sz="2300" i="1">
                              <a:latin typeface="Cambria Math" panose="02040503050406030204" pitchFamily="18" charset="0"/>
                            </a:rPr>
                          </m:ctrlPr>
                        </m:fPr>
                        <m:num>
                          <m:sSub>
                            <m:sSubPr>
                              <m:ctrlPr>
                                <a:rPr lang="fr-CA" altLang="fr-FR" sz="2300" i="1">
                                  <a:latin typeface="Cambria Math" panose="02040503050406030204" pitchFamily="18" charset="0"/>
                                </a:rPr>
                              </m:ctrlPr>
                            </m:sSubPr>
                            <m:e>
                              <m:r>
                                <a:rPr lang="fr-CA" altLang="fr-FR" sz="2300" i="1">
                                  <a:latin typeface="Cambria Math" panose="02040503050406030204" pitchFamily="18" charset="0"/>
                                </a:rPr>
                                <m:t>𝑋</m:t>
                              </m:r>
                            </m:e>
                            <m:sub>
                              <m:d>
                                <m:dPr>
                                  <m:ctrlPr>
                                    <a:rPr lang="fr-CA" altLang="fr-FR" sz="2300" i="1">
                                      <a:latin typeface="Cambria Math" panose="02040503050406030204" pitchFamily="18" charset="0"/>
                                    </a:rPr>
                                  </m:ctrlPr>
                                </m:dPr>
                                <m:e>
                                  <m:f>
                                    <m:fPr>
                                      <m:ctrlPr>
                                        <a:rPr lang="fr-CA" altLang="fr-FR" sz="2300" i="1">
                                          <a:latin typeface="Cambria Math" panose="02040503050406030204" pitchFamily="18" charset="0"/>
                                        </a:rPr>
                                      </m:ctrlPr>
                                    </m:fPr>
                                    <m:num>
                                      <m:r>
                                        <a:rPr lang="fr-CA" altLang="fr-FR" sz="2300" b="0" i="1" smtClean="0">
                                          <a:latin typeface="Cambria Math" panose="02040503050406030204" pitchFamily="18" charset="0"/>
                                        </a:rPr>
                                        <m:t>10</m:t>
                                      </m:r>
                                    </m:num>
                                    <m:den>
                                      <m:r>
                                        <a:rPr lang="fr-CA" altLang="fr-FR" sz="2300" i="1">
                                          <a:latin typeface="Cambria Math"/>
                                        </a:rPr>
                                        <m:t>2</m:t>
                                      </m:r>
                                    </m:den>
                                  </m:f>
                                </m:e>
                              </m:d>
                            </m:sub>
                          </m:sSub>
                          <m:r>
                            <a:rPr lang="fr-CA" altLang="fr-FR" sz="2300" i="1">
                              <a:latin typeface="Cambria Math" panose="02040503050406030204" pitchFamily="18" charset="0"/>
                            </a:rPr>
                            <m:t>+</m:t>
                          </m:r>
                          <m:sSub>
                            <m:sSubPr>
                              <m:ctrlPr>
                                <a:rPr lang="fr-CA" altLang="fr-FR" sz="2300" i="1">
                                  <a:latin typeface="Cambria Math" panose="02040503050406030204" pitchFamily="18" charset="0"/>
                                </a:rPr>
                              </m:ctrlPr>
                            </m:sSubPr>
                            <m:e>
                              <m:r>
                                <a:rPr lang="fr-CA" altLang="fr-FR" sz="2300" i="1">
                                  <a:latin typeface="Cambria Math" panose="02040503050406030204" pitchFamily="18" charset="0"/>
                                </a:rPr>
                                <m:t>𝑋</m:t>
                              </m:r>
                            </m:e>
                            <m:sub>
                              <m:d>
                                <m:dPr>
                                  <m:ctrlPr>
                                    <a:rPr lang="fr-CA" altLang="fr-FR" sz="2300" i="1">
                                      <a:latin typeface="Cambria Math" panose="02040503050406030204" pitchFamily="18" charset="0"/>
                                    </a:rPr>
                                  </m:ctrlPr>
                                </m:dPr>
                                <m:e>
                                  <m:f>
                                    <m:fPr>
                                      <m:ctrlPr>
                                        <a:rPr lang="fr-CA" altLang="fr-FR" sz="2300" i="1">
                                          <a:latin typeface="Cambria Math" panose="02040503050406030204" pitchFamily="18" charset="0"/>
                                        </a:rPr>
                                      </m:ctrlPr>
                                    </m:fPr>
                                    <m:num>
                                      <m:r>
                                        <a:rPr lang="fr-CA" altLang="fr-FR" sz="2300" b="0" i="1" smtClean="0">
                                          <a:latin typeface="Cambria Math" panose="02040503050406030204" pitchFamily="18" charset="0"/>
                                        </a:rPr>
                                        <m:t>10</m:t>
                                      </m:r>
                                    </m:num>
                                    <m:den>
                                      <m:r>
                                        <a:rPr lang="fr-CA" altLang="fr-FR" sz="2300" i="1">
                                          <a:latin typeface="Cambria Math"/>
                                        </a:rPr>
                                        <m:t>2</m:t>
                                      </m:r>
                                    </m:den>
                                  </m:f>
                                  <m:r>
                                    <a:rPr lang="fr-CA" altLang="fr-FR" sz="2300" i="1">
                                      <a:latin typeface="Cambria Math" panose="02040503050406030204" pitchFamily="18" charset="0"/>
                                    </a:rPr>
                                    <m:t>+1</m:t>
                                  </m:r>
                                </m:e>
                              </m:d>
                            </m:sub>
                          </m:sSub>
                        </m:num>
                        <m:den>
                          <m:r>
                            <a:rPr lang="fr-CA" altLang="fr-FR" sz="2300" i="1">
                              <a:latin typeface="Cambria Math" panose="02040503050406030204" pitchFamily="18" charset="0"/>
                            </a:rPr>
                            <m:t>2</m:t>
                          </m:r>
                        </m:den>
                      </m:f>
                      <m:r>
                        <a:rPr lang="fr-CA" altLang="fr-FR" sz="2300" i="1">
                          <a:latin typeface="Cambria Math" panose="02040503050406030204" pitchFamily="18" charset="0"/>
                        </a:rPr>
                        <m:t>=</m:t>
                      </m:r>
                      <m:f>
                        <m:fPr>
                          <m:ctrlPr>
                            <a:rPr lang="fr-CA" altLang="fr-FR" sz="2300" i="1">
                              <a:latin typeface="Cambria Math" panose="02040503050406030204" pitchFamily="18" charset="0"/>
                            </a:rPr>
                          </m:ctrlPr>
                        </m:fPr>
                        <m:num>
                          <m:sSub>
                            <m:sSubPr>
                              <m:ctrlPr>
                                <a:rPr lang="fr-CA" altLang="fr-FR" sz="2300" i="1">
                                  <a:latin typeface="Cambria Math" panose="02040503050406030204" pitchFamily="18" charset="0"/>
                                </a:rPr>
                              </m:ctrlPr>
                            </m:sSubPr>
                            <m:e>
                              <m:r>
                                <a:rPr lang="fr-CA" altLang="fr-FR" sz="2300" i="1">
                                  <a:latin typeface="Cambria Math" panose="02040503050406030204" pitchFamily="18" charset="0"/>
                                </a:rPr>
                                <m:t>𝑋</m:t>
                              </m:r>
                            </m:e>
                            <m:sub>
                              <m:d>
                                <m:dPr>
                                  <m:ctrlPr>
                                    <a:rPr lang="fr-CA" altLang="fr-FR" sz="2300" i="1">
                                      <a:latin typeface="Cambria Math" panose="02040503050406030204" pitchFamily="18" charset="0"/>
                                    </a:rPr>
                                  </m:ctrlPr>
                                </m:dPr>
                                <m:e>
                                  <m:r>
                                    <a:rPr lang="fr-CA" altLang="fr-FR" sz="2300" b="0" i="1" smtClean="0">
                                      <a:latin typeface="Cambria Math" panose="02040503050406030204" pitchFamily="18" charset="0"/>
                                    </a:rPr>
                                    <m:t>5</m:t>
                                  </m:r>
                                </m:e>
                              </m:d>
                            </m:sub>
                          </m:sSub>
                          <m:r>
                            <a:rPr lang="fr-CA" altLang="fr-FR" sz="2300" i="1">
                              <a:latin typeface="Cambria Math" panose="02040503050406030204" pitchFamily="18" charset="0"/>
                            </a:rPr>
                            <m:t>+</m:t>
                          </m:r>
                          <m:sSub>
                            <m:sSubPr>
                              <m:ctrlPr>
                                <a:rPr lang="fr-CA" altLang="fr-FR" sz="2300" i="1">
                                  <a:latin typeface="Cambria Math" panose="02040503050406030204" pitchFamily="18" charset="0"/>
                                </a:rPr>
                              </m:ctrlPr>
                            </m:sSubPr>
                            <m:e>
                              <m:r>
                                <a:rPr lang="fr-CA" altLang="fr-FR" sz="2300" i="1">
                                  <a:latin typeface="Cambria Math" panose="02040503050406030204" pitchFamily="18" charset="0"/>
                                </a:rPr>
                                <m:t>𝑋</m:t>
                              </m:r>
                            </m:e>
                            <m:sub>
                              <m:d>
                                <m:dPr>
                                  <m:ctrlPr>
                                    <a:rPr lang="fr-CA" altLang="fr-FR" sz="2300" i="1">
                                      <a:latin typeface="Cambria Math" panose="02040503050406030204" pitchFamily="18" charset="0"/>
                                    </a:rPr>
                                  </m:ctrlPr>
                                </m:dPr>
                                <m:e>
                                  <m:r>
                                    <a:rPr lang="fr-CA" altLang="fr-FR" sz="2300" b="0" i="1" smtClean="0">
                                      <a:latin typeface="Cambria Math" panose="02040503050406030204" pitchFamily="18" charset="0"/>
                                    </a:rPr>
                                    <m:t>5+1</m:t>
                                  </m:r>
                                </m:e>
                              </m:d>
                            </m:sub>
                          </m:sSub>
                        </m:num>
                        <m:den>
                          <m:r>
                            <a:rPr lang="fr-CA" altLang="fr-FR" sz="2300" i="1">
                              <a:latin typeface="Cambria Math" panose="02040503050406030204" pitchFamily="18" charset="0"/>
                            </a:rPr>
                            <m:t>2</m:t>
                          </m:r>
                        </m:den>
                      </m:f>
                      <m:r>
                        <a:rPr lang="fr-CA" altLang="fr-FR" sz="2300" b="0" i="1" smtClean="0">
                          <a:latin typeface="Cambria Math" panose="02040503050406030204" pitchFamily="18" charset="0"/>
                        </a:rPr>
                        <m:t>=</m:t>
                      </m:r>
                      <m:f>
                        <m:fPr>
                          <m:ctrlPr>
                            <a:rPr lang="fr-CA" altLang="fr-FR" sz="2300" i="1">
                              <a:latin typeface="Cambria Math" panose="02040503050406030204" pitchFamily="18" charset="0"/>
                            </a:rPr>
                          </m:ctrlPr>
                        </m:fPr>
                        <m:num>
                          <m:sSub>
                            <m:sSubPr>
                              <m:ctrlPr>
                                <a:rPr lang="fr-CA" altLang="fr-FR" sz="2300" i="1">
                                  <a:latin typeface="Cambria Math" panose="02040503050406030204" pitchFamily="18" charset="0"/>
                                </a:rPr>
                              </m:ctrlPr>
                            </m:sSubPr>
                            <m:e>
                              <m:r>
                                <a:rPr lang="fr-CA" altLang="fr-FR" sz="2300" i="1">
                                  <a:latin typeface="Cambria Math" panose="02040503050406030204" pitchFamily="18" charset="0"/>
                                </a:rPr>
                                <m:t>𝑋</m:t>
                              </m:r>
                            </m:e>
                            <m:sub>
                              <m:d>
                                <m:dPr>
                                  <m:ctrlPr>
                                    <a:rPr lang="fr-CA" altLang="fr-FR" sz="2300" i="1">
                                      <a:latin typeface="Cambria Math" panose="02040503050406030204" pitchFamily="18" charset="0"/>
                                    </a:rPr>
                                  </m:ctrlPr>
                                </m:dPr>
                                <m:e>
                                  <m:r>
                                    <a:rPr lang="fr-CA" altLang="fr-FR" sz="2300" b="0" i="1" smtClean="0">
                                      <a:latin typeface="Cambria Math" panose="02040503050406030204" pitchFamily="18" charset="0"/>
                                    </a:rPr>
                                    <m:t>5</m:t>
                                  </m:r>
                                </m:e>
                              </m:d>
                            </m:sub>
                          </m:sSub>
                          <m:r>
                            <a:rPr lang="fr-CA" altLang="fr-FR" sz="2300" i="1">
                              <a:latin typeface="Cambria Math" panose="02040503050406030204" pitchFamily="18" charset="0"/>
                            </a:rPr>
                            <m:t>+</m:t>
                          </m:r>
                          <m:sSub>
                            <m:sSubPr>
                              <m:ctrlPr>
                                <a:rPr lang="fr-CA" altLang="fr-FR" sz="2300" i="1">
                                  <a:latin typeface="Cambria Math" panose="02040503050406030204" pitchFamily="18" charset="0"/>
                                </a:rPr>
                              </m:ctrlPr>
                            </m:sSubPr>
                            <m:e>
                              <m:r>
                                <a:rPr lang="fr-CA" altLang="fr-FR" sz="2300" i="1">
                                  <a:latin typeface="Cambria Math" panose="02040503050406030204" pitchFamily="18" charset="0"/>
                                </a:rPr>
                                <m:t>𝑋</m:t>
                              </m:r>
                            </m:e>
                            <m:sub>
                              <m:d>
                                <m:dPr>
                                  <m:ctrlPr>
                                    <a:rPr lang="fr-CA" altLang="fr-FR" sz="2300" i="1">
                                      <a:latin typeface="Cambria Math" panose="02040503050406030204" pitchFamily="18" charset="0"/>
                                    </a:rPr>
                                  </m:ctrlPr>
                                </m:dPr>
                                <m:e>
                                  <m:r>
                                    <a:rPr lang="fr-CA" altLang="fr-FR" sz="2300" b="0" i="1" smtClean="0">
                                      <a:latin typeface="Cambria Math" panose="02040503050406030204" pitchFamily="18" charset="0"/>
                                    </a:rPr>
                                    <m:t>6</m:t>
                                  </m:r>
                                </m:e>
                              </m:d>
                            </m:sub>
                          </m:sSub>
                        </m:num>
                        <m:den>
                          <m:r>
                            <a:rPr lang="fr-CA" altLang="fr-FR" sz="2300" i="1">
                              <a:latin typeface="Cambria Math" panose="02040503050406030204" pitchFamily="18" charset="0"/>
                            </a:rPr>
                            <m:t>2</m:t>
                          </m:r>
                        </m:den>
                      </m:f>
                      <m:r>
                        <a:rPr lang="fr-CA" altLang="fr-FR" sz="2300" b="0" i="1" smtClean="0">
                          <a:latin typeface="Cambria Math" panose="02040503050406030204" pitchFamily="18" charset="0"/>
                        </a:rPr>
                        <m:t>=</m:t>
                      </m:r>
                      <m:f>
                        <m:fPr>
                          <m:ctrlPr>
                            <a:rPr lang="fr-CA" altLang="fr-FR" sz="2300" i="1">
                              <a:latin typeface="Cambria Math" panose="02040503050406030204" pitchFamily="18" charset="0"/>
                            </a:rPr>
                          </m:ctrlPr>
                        </m:fPr>
                        <m:num>
                          <m:r>
                            <a:rPr lang="fr-CA" altLang="fr-FR" sz="2300" b="0" i="1" smtClean="0">
                              <a:latin typeface="Cambria Math" panose="02040503050406030204" pitchFamily="18" charset="0"/>
                            </a:rPr>
                            <m:t>6</m:t>
                          </m:r>
                          <m:r>
                            <a:rPr lang="fr-CA" altLang="fr-FR" sz="2300" i="1">
                              <a:latin typeface="Cambria Math" panose="02040503050406030204" pitchFamily="18" charset="0"/>
                            </a:rPr>
                            <m:t>+</m:t>
                          </m:r>
                          <m:r>
                            <a:rPr lang="fr-CA" altLang="fr-FR" sz="2300" b="0" i="1" smtClean="0">
                              <a:latin typeface="Cambria Math" panose="02040503050406030204" pitchFamily="18" charset="0"/>
                            </a:rPr>
                            <m:t>7</m:t>
                          </m:r>
                        </m:num>
                        <m:den>
                          <m:r>
                            <a:rPr lang="fr-CA" altLang="fr-FR" sz="2300" i="1">
                              <a:latin typeface="Cambria Math" panose="02040503050406030204" pitchFamily="18" charset="0"/>
                            </a:rPr>
                            <m:t>2</m:t>
                          </m:r>
                        </m:den>
                      </m:f>
                      <m:r>
                        <a:rPr lang="fr-CA" altLang="fr-FR" sz="2300" b="0" i="1" smtClean="0">
                          <a:latin typeface="Cambria Math" panose="02040503050406030204" pitchFamily="18" charset="0"/>
                        </a:rPr>
                        <m:t>=</m:t>
                      </m:r>
                      <m:f>
                        <m:fPr>
                          <m:ctrlPr>
                            <a:rPr lang="fr-CA" altLang="fr-FR" sz="2300" i="1">
                              <a:latin typeface="Cambria Math" panose="02040503050406030204" pitchFamily="18" charset="0"/>
                            </a:rPr>
                          </m:ctrlPr>
                        </m:fPr>
                        <m:num>
                          <m:r>
                            <a:rPr lang="fr-CA" altLang="fr-FR" sz="2300" b="0" i="1" smtClean="0">
                              <a:latin typeface="Cambria Math" panose="02040503050406030204" pitchFamily="18" charset="0"/>
                            </a:rPr>
                            <m:t>13</m:t>
                          </m:r>
                        </m:num>
                        <m:den>
                          <m:r>
                            <a:rPr lang="fr-CA" altLang="fr-FR" sz="2300" i="1">
                              <a:latin typeface="Cambria Math" panose="02040503050406030204" pitchFamily="18" charset="0"/>
                            </a:rPr>
                            <m:t>2</m:t>
                          </m:r>
                        </m:den>
                      </m:f>
                      <m:r>
                        <a:rPr lang="fr-CA" altLang="fr-FR" sz="2300" b="0" i="1" smtClean="0">
                          <a:latin typeface="Cambria Math" panose="02040503050406030204" pitchFamily="18" charset="0"/>
                        </a:rPr>
                        <m:t>=6.5</m:t>
                      </m:r>
                    </m:oMath>
                  </m:oMathPara>
                </a14:m>
                <a:endParaRPr lang="fr-CA" altLang="fr-FR" sz="2300" b="1" dirty="0">
                  <a:solidFill>
                    <a:schemeClr val="tx1"/>
                  </a:solidFill>
                  <a:latin typeface="Calibri" panose="020F0502020204030204" pitchFamily="34" charset="0"/>
                </a:endParaRPr>
              </a:p>
              <a:p>
                <a:pPr marL="1149350" lvl="2" indent="-285750">
                  <a:buFont typeface="Wingdings" panose="05000000000000000000" pitchFamily="2" charset="2"/>
                  <a:buChar char="Ø"/>
                </a:pPr>
                <a:endParaRPr lang="fr-CA" altLang="fr-FR" sz="1800" dirty="0">
                  <a:solidFill>
                    <a:schemeClr val="tx1"/>
                  </a:solidFill>
                  <a:latin typeface="Calibri" panose="020F0502020204030204" pitchFamily="34" charset="0"/>
                </a:endParaRPr>
              </a:p>
            </p:txBody>
          </p:sp>
        </mc:Choice>
        <mc:Fallback xmlns="">
          <p:sp>
            <p:nvSpPr>
              <p:cNvPr id="12" name="Rectangle 3"/>
              <p:cNvSpPr txBox="1">
                <a:spLocks noRot="1" noChangeAspect="1" noMove="1" noResize="1" noEditPoints="1" noAdjustHandles="1" noChangeArrowheads="1" noChangeShapeType="1" noTextEdit="1"/>
              </p:cNvSpPr>
              <p:nvPr/>
            </p:nvSpPr>
            <p:spPr>
              <a:xfrm>
                <a:off x="0" y="1126066"/>
                <a:ext cx="12192000" cy="5723467"/>
              </a:xfrm>
              <a:prstGeom prst="rect">
                <a:avLst/>
              </a:prstGeom>
              <a:blipFill rotWithShape="0">
                <a:blip r:embed="rId3"/>
                <a:stretch>
                  <a:fillRect l="-1100" t="-1065"/>
                </a:stretch>
              </a:blipFill>
            </p:spPr>
            <p:txBody>
              <a:bodyPr/>
              <a:lstStyle/>
              <a:p>
                <a:r>
                  <a:rPr lang="fr-CA">
                    <a:noFill/>
                  </a:rPr>
                  <a:t> </a:t>
                </a:r>
              </a:p>
            </p:txBody>
          </p:sp>
        </mc:Fallback>
      </mc:AlternateContent>
    </p:spTree>
    <p:extLst>
      <p:ext uri="{BB962C8B-B14F-4D97-AF65-F5344CB8AC3E}">
        <p14:creationId xmlns:p14="http://schemas.microsoft.com/office/powerpoint/2010/main" val="3794966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Plan de cours</a:t>
            </a:r>
            <a:br>
              <a:rPr lang="fr-CA" altLang="fr-FR" b="1" dirty="0">
                <a:latin typeface="Calibri" panose="020F0502020204030204" pitchFamily="34" charset="0"/>
              </a:rPr>
            </a:br>
            <a:r>
              <a:rPr lang="fr-CA" altLang="fr-FR" sz="2400" b="1" i="1" dirty="0">
                <a:latin typeface="Calibri" panose="020F0502020204030204" pitchFamily="34" charset="0"/>
              </a:rPr>
              <a:t>Chargé de cours &amp; auxiliaires à l’enseignement</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3</a:t>
            </a:fld>
            <a:endParaRPr lang="en-CA" sz="2000" dirty="0">
              <a:solidFill>
                <a:schemeClr val="tx1"/>
              </a:solidFill>
            </a:endParaRPr>
          </a:p>
        </p:txBody>
      </p:sp>
      <p:sp>
        <p:nvSpPr>
          <p:cNvPr id="12" name="Rectangle 3"/>
          <p:cNvSpPr txBox="1">
            <a:spLocks noChangeArrowheads="1"/>
          </p:cNvSpPr>
          <p:nvPr/>
        </p:nvSpPr>
        <p:spPr>
          <a:xfrm>
            <a:off x="0" y="1134533"/>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628650" indent="-514350">
              <a:buFont typeface="Wingdings" panose="05000000000000000000" pitchFamily="2" charset="2"/>
              <a:buChar char="q"/>
            </a:pPr>
            <a:r>
              <a:rPr lang="fr-CA" sz="3200" dirty="0">
                <a:latin typeface="Calibri" panose="020F0502020204030204" pitchFamily="34" charset="0"/>
              </a:rPr>
              <a:t>Chargé de cours:</a:t>
            </a:r>
          </a:p>
          <a:p>
            <a:pPr marL="1028700" lvl="1" indent="-514350">
              <a:buFont typeface="Wingdings" panose="05000000000000000000" pitchFamily="2" charset="2"/>
              <a:buChar char="v"/>
            </a:pPr>
            <a:r>
              <a:rPr lang="fr-CA" sz="3000" dirty="0">
                <a:latin typeface="Calibri" panose="020F0502020204030204" pitchFamily="34" charset="0"/>
              </a:rPr>
              <a:t>Etienne Dumesnil</a:t>
            </a:r>
          </a:p>
          <a:p>
            <a:pPr lvl="2">
              <a:buFont typeface="Wingdings" panose="05000000000000000000" pitchFamily="2" charset="2"/>
              <a:buChar char="Ø"/>
            </a:pPr>
            <a:r>
              <a:rPr lang="fr-CA" sz="2800" dirty="0">
                <a:latin typeface="Calibri" panose="020F0502020204030204" pitchFamily="34" charset="0"/>
              </a:rPr>
              <a:t>Courriel: </a:t>
            </a:r>
            <a:r>
              <a:rPr lang="fr-CA" sz="2800" dirty="0">
                <a:solidFill>
                  <a:srgbClr val="0000FF"/>
                </a:solidFill>
                <a:latin typeface="Calibri" panose="020F0502020204030204" pitchFamily="34" charset="0"/>
              </a:rPr>
              <a:t>dumesnil.etienne@courrier.uqam.ca</a:t>
            </a:r>
          </a:p>
          <a:p>
            <a:pPr marL="914400" lvl="2" indent="0">
              <a:buNone/>
            </a:pPr>
            <a:endParaRPr lang="fr-CA" sz="2800" b="1" dirty="0">
              <a:latin typeface="Calibri" panose="020F0502020204030204" pitchFamily="34" charset="0"/>
            </a:endParaRPr>
          </a:p>
          <a:p>
            <a:pPr marL="628650" indent="-514350">
              <a:buFont typeface="Wingdings" panose="05000000000000000000" pitchFamily="2" charset="2"/>
              <a:buChar char="q"/>
            </a:pPr>
            <a:r>
              <a:rPr lang="fr-CA" sz="3200" dirty="0">
                <a:latin typeface="Calibri" panose="020F0502020204030204" pitchFamily="34" charset="0"/>
              </a:rPr>
              <a:t>Auxiliaires à l’enseignement</a:t>
            </a:r>
          </a:p>
          <a:p>
            <a:pPr marL="1028700" lvl="1" indent="-514350">
              <a:buFont typeface="Wingdings" panose="05000000000000000000" pitchFamily="2" charset="2"/>
              <a:buChar char="v"/>
            </a:pPr>
            <a:r>
              <a:rPr lang="fr-CA" sz="3000" dirty="0">
                <a:latin typeface="Calibri" panose="020F0502020204030204" pitchFamily="34" charset="0"/>
              </a:rPr>
              <a:t>…</a:t>
            </a:r>
          </a:p>
          <a:p>
            <a:pPr lvl="2">
              <a:buFont typeface="Wingdings" panose="05000000000000000000" pitchFamily="2" charset="2"/>
              <a:buChar char="Ø"/>
            </a:pPr>
            <a:r>
              <a:rPr lang="fr-CA" sz="2800" dirty="0">
                <a:latin typeface="Calibri" panose="020F0502020204030204" pitchFamily="34" charset="0"/>
              </a:rPr>
              <a:t>à venir…</a:t>
            </a:r>
            <a:endParaRPr lang="fr-CA" sz="2800" dirty="0">
              <a:solidFill>
                <a:srgbClr val="0000FF"/>
              </a:solidFill>
              <a:latin typeface="Calibri" panose="020F0502020204030204" pitchFamily="34" charset="0"/>
            </a:endParaRPr>
          </a:p>
        </p:txBody>
      </p:sp>
    </p:spTree>
    <p:extLst>
      <p:ext uri="{BB962C8B-B14F-4D97-AF65-F5344CB8AC3E}">
        <p14:creationId xmlns:p14="http://schemas.microsoft.com/office/powerpoint/2010/main" val="843985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pPr marL="457200" indent="-457200">
              <a:buFont typeface="+mj-lt"/>
              <a:buAutoNum type="alphaLcParenR" startAt="2"/>
            </a:pPr>
            <a:r>
              <a:rPr lang="fr-CA" altLang="fr-FR" sz="2400" b="1" i="1" dirty="0">
                <a:latin typeface="Calibri" panose="020F0502020204030204" pitchFamily="34" charset="0"/>
              </a:rPr>
              <a:t>Statistiques de tendance centrale</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30</a:t>
            </a:fld>
            <a:endParaRPr lang="en-CA" sz="2000" dirty="0">
              <a:solidFill>
                <a:schemeClr val="tx1"/>
              </a:solidFill>
            </a:endParaRPr>
          </a:p>
        </p:txBody>
      </p:sp>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0">
              <a:buNone/>
            </a:pPr>
            <a:r>
              <a:rPr lang="fr-CA" altLang="fr-FR" sz="2800" b="1" u="sng" dirty="0">
                <a:latin typeface="Calibri" panose="020F0502020204030204" pitchFamily="34" charset="0"/>
              </a:rPr>
              <a:t>Médiane</a:t>
            </a:r>
          </a:p>
          <a:p>
            <a:pPr marL="463550" indent="-514350">
              <a:buFont typeface="Wingdings" panose="05000000000000000000" pitchFamily="2" charset="2"/>
              <a:buChar char="q"/>
            </a:pPr>
            <a:r>
              <a:rPr lang="fr-CA" altLang="fr-FR" sz="3200" dirty="0">
                <a:latin typeface="Calibri" panose="020F0502020204030204" pitchFamily="34" charset="0"/>
              </a:rPr>
              <a:t>Caractéristique importante:</a:t>
            </a:r>
          </a:p>
          <a:p>
            <a:pPr marL="920750" lvl="1" indent="-514350">
              <a:buFont typeface="Wingdings" panose="05000000000000000000" pitchFamily="2" charset="2"/>
              <a:buChar char="q"/>
            </a:pPr>
            <a:r>
              <a:rPr lang="fr-CA" altLang="fr-FR" sz="2800" dirty="0">
                <a:latin typeface="Calibri" panose="020F0502020204030204" pitchFamily="34" charset="0"/>
              </a:rPr>
              <a:t>La médiane n’est pas influencée par les valeurs extrêmes!</a:t>
            </a:r>
          </a:p>
          <a:p>
            <a:pPr marL="1320800" lvl="2" indent="-457200">
              <a:buFont typeface="Wingdings" panose="05000000000000000000" pitchFamily="2" charset="2"/>
              <a:buChar char="Ø"/>
            </a:pPr>
            <a:r>
              <a:rPr lang="fr-CA" altLang="fr-FR" sz="2400" dirty="0">
                <a:latin typeface="Calibri" panose="020F0502020204030204" pitchFamily="34" charset="0"/>
              </a:rPr>
              <a:t>Refaites l’exemple précédent en remplaçant la valeur 10 par la valeur 10 000 et recalculez la médiane. Comment a-t-elle changée?</a:t>
            </a:r>
          </a:p>
          <a:p>
            <a:pPr marL="1320800" lvl="2" indent="-457200">
              <a:buFont typeface="Wingdings" panose="05000000000000000000" pitchFamily="2" charset="2"/>
              <a:buChar char="Ø"/>
            </a:pPr>
            <a:r>
              <a:rPr lang="fr-CA" altLang="fr-FR" sz="2400" dirty="0">
                <a:latin typeface="Calibri" panose="020F0502020204030204" pitchFamily="34" charset="0"/>
              </a:rPr>
              <a:t>N’oubliez pas que l’on cherche à représenter l’ensemble des observations par une valeur </a:t>
            </a:r>
            <a:r>
              <a:rPr lang="fr-CA" altLang="fr-FR" sz="2400" u="sng" dirty="0">
                <a:latin typeface="Calibri" panose="020F0502020204030204" pitchFamily="34" charset="0"/>
              </a:rPr>
              <a:t>typique</a:t>
            </a:r>
            <a:r>
              <a:rPr lang="fr-CA" altLang="fr-FR" sz="2400" dirty="0">
                <a:latin typeface="Calibri" panose="020F0502020204030204" pitchFamily="34" charset="0"/>
              </a:rPr>
              <a:t>.</a:t>
            </a:r>
          </a:p>
          <a:p>
            <a:pPr marL="1320800" lvl="2" indent="-457200">
              <a:buFont typeface="Wingdings" panose="05000000000000000000" pitchFamily="2" charset="2"/>
              <a:buChar char="Ø"/>
            </a:pPr>
            <a:r>
              <a:rPr lang="fr-CA" altLang="fr-FR" sz="2400" dirty="0">
                <a:latin typeface="Calibri" panose="020F0502020204030204" pitchFamily="34" charset="0"/>
              </a:rPr>
              <a:t>Il vaut parfois mieux ignorer les valeurs extrêmes de manière à préserver la typicalité de notre mesure de tendance centrale.</a:t>
            </a:r>
          </a:p>
          <a:p>
            <a:pPr marL="863600" lvl="2" indent="0">
              <a:buNone/>
            </a:pPr>
            <a:r>
              <a:rPr lang="fr-CA" altLang="fr-FR" sz="2400" i="1" dirty="0">
                <a:latin typeface="Calibri" panose="020F0502020204030204" pitchFamily="34" charset="0"/>
              </a:rPr>
              <a:t>		</a:t>
            </a:r>
            <a:r>
              <a:rPr lang="fr-CA" altLang="fr-FR" sz="2000" i="1" dirty="0">
                <a:latin typeface="Calibri" panose="020F0502020204030204" pitchFamily="34" charset="0"/>
              </a:rPr>
              <a:t>(Ex.: distribution des revenus dans une population…)</a:t>
            </a:r>
          </a:p>
          <a:p>
            <a:pPr marL="1606550" lvl="3">
              <a:buFont typeface="Wingdings" panose="05000000000000000000" pitchFamily="2" charset="2"/>
              <a:buChar char="Ø"/>
            </a:pPr>
            <a:endParaRPr lang="fr-CA" altLang="fr-FR" sz="2400" b="1" dirty="0">
              <a:latin typeface="Calibri" panose="020F0502020204030204" pitchFamily="34" charset="0"/>
            </a:endParaRPr>
          </a:p>
          <a:p>
            <a:pPr marL="1149350" lvl="2" indent="-285750">
              <a:buFont typeface="Wingdings" panose="05000000000000000000" pitchFamily="2" charset="2"/>
              <a:buChar char="Ø"/>
            </a:pPr>
            <a:endParaRPr lang="fr-CA" altLang="fr-FR" sz="1800" dirty="0">
              <a:latin typeface="Calibri" panose="020F0502020204030204" pitchFamily="34" charset="0"/>
            </a:endParaRPr>
          </a:p>
        </p:txBody>
      </p:sp>
    </p:spTree>
    <p:extLst>
      <p:ext uri="{BB962C8B-B14F-4D97-AF65-F5344CB8AC3E}">
        <p14:creationId xmlns:p14="http://schemas.microsoft.com/office/powerpoint/2010/main" val="23514853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0">
                  <a:buNone/>
                </a:pPr>
                <a:r>
                  <a:rPr lang="fr-CA" altLang="fr-FR" sz="2800" b="1" u="sng" dirty="0">
                    <a:solidFill>
                      <a:schemeClr val="tx1"/>
                    </a:solidFill>
                    <a:latin typeface="Calibri" panose="020F0502020204030204" pitchFamily="34" charset="0"/>
                  </a:rPr>
                  <a:t>Moyenne (arithmétique)</a:t>
                </a:r>
              </a:p>
              <a:p>
                <a:pPr marL="520700" indent="-514350">
                  <a:buFont typeface="Wingdings" panose="05000000000000000000" pitchFamily="2" charset="2"/>
                  <a:buChar char="q"/>
                </a:pPr>
                <a:r>
                  <a:rPr lang="fr-CA" altLang="fr-FR" sz="2400" dirty="0">
                    <a:solidFill>
                      <a:schemeClr val="tx1"/>
                    </a:solidFill>
                    <a:latin typeface="Calibri" panose="020F0502020204030204" pitchFamily="34" charset="0"/>
                  </a:rPr>
                  <a:t>Donnée par l’équation:</a:t>
                </a:r>
                <a:endParaRPr lang="fr-CA" altLang="fr-FR" sz="2000" dirty="0">
                  <a:solidFill>
                    <a:schemeClr val="tx1"/>
                  </a:solidFill>
                  <a:latin typeface="Calibri" panose="020F0502020204030204" pitchFamily="34" charset="0"/>
                </a:endParaRPr>
              </a:p>
              <a:p>
                <a:pPr marL="863600" lvl="1" indent="-457200">
                  <a:buFont typeface="Wingdings" panose="05000000000000000000" pitchFamily="2" charset="2"/>
                  <a:buChar char="Ø"/>
                </a:pPr>
                <a:r>
                  <a:rPr lang="fr-CA" altLang="fr-FR" sz="2400" dirty="0">
                    <a:solidFill>
                      <a:schemeClr val="tx1"/>
                    </a:solidFill>
                    <a:latin typeface="Calibri" panose="020F0502020204030204" pitchFamily="34" charset="0"/>
                  </a:rPr>
                  <a:t>où :</a:t>
                </a:r>
              </a:p>
              <a:p>
                <a:pPr marL="1320800" lvl="2" indent="-457200">
                  <a:buFont typeface="Wingdings" panose="05000000000000000000" pitchFamily="2" charset="2"/>
                  <a:buChar char="Ø"/>
                </a:pPr>
                <a:r>
                  <a:rPr lang="fr-CA" altLang="fr-FR" sz="2000" b="1" i="1" dirty="0">
                    <a:solidFill>
                      <a:schemeClr val="tx1"/>
                    </a:solidFill>
                    <a:latin typeface="Calibri" panose="020F0502020204030204" pitchFamily="34" charset="0"/>
                  </a:rPr>
                  <a:t>X</a:t>
                </a:r>
                <a:r>
                  <a:rPr lang="fr-CA" altLang="fr-FR" sz="2000" b="1" i="1" baseline="-25000" dirty="0">
                    <a:solidFill>
                      <a:schemeClr val="tx1"/>
                    </a:solidFill>
                    <a:latin typeface="Calibri" panose="020F0502020204030204" pitchFamily="34" charset="0"/>
                  </a:rPr>
                  <a:t>i</a:t>
                </a:r>
                <a:r>
                  <a:rPr lang="fr-CA" altLang="fr-FR" sz="2000" dirty="0">
                    <a:solidFill>
                      <a:schemeClr val="tx1"/>
                    </a:solidFill>
                    <a:latin typeface="Calibri" panose="020F0502020204030204" pitchFamily="34" charset="0"/>
                  </a:rPr>
                  <a:t> veut dire la valeur de la </a:t>
                </a:r>
                <a:r>
                  <a:rPr lang="fr-CA" altLang="fr-FR" sz="2000" dirty="0" err="1">
                    <a:solidFill>
                      <a:schemeClr val="tx1"/>
                    </a:solidFill>
                    <a:latin typeface="Calibri" panose="020F0502020204030204" pitchFamily="34" charset="0"/>
                  </a:rPr>
                  <a:t>i</a:t>
                </a:r>
                <a:r>
                  <a:rPr lang="fr-CA" altLang="fr-FR" sz="2000" baseline="30000" dirty="0" err="1">
                    <a:solidFill>
                      <a:schemeClr val="tx1"/>
                    </a:solidFill>
                    <a:latin typeface="Calibri" panose="020F0502020204030204" pitchFamily="34" charset="0"/>
                  </a:rPr>
                  <a:t>ème</a:t>
                </a:r>
                <a:r>
                  <a:rPr lang="fr-CA" altLang="fr-FR" sz="2000" dirty="0">
                    <a:solidFill>
                      <a:schemeClr val="tx1"/>
                    </a:solidFill>
                    <a:latin typeface="Calibri" panose="020F0502020204030204" pitchFamily="34" charset="0"/>
                  </a:rPr>
                  <a:t> mesure;</a:t>
                </a:r>
              </a:p>
              <a:p>
                <a:pPr marL="1320800" lvl="2" indent="-457200">
                  <a:buFont typeface="Wingdings" panose="05000000000000000000" pitchFamily="2" charset="2"/>
                  <a:buChar char="Ø"/>
                </a:pPr>
                <a:r>
                  <a:rPr lang="fr-CA" altLang="fr-FR" sz="2000" b="1" i="1" dirty="0">
                    <a:latin typeface="Calibri" panose="020F0502020204030204" pitchFamily="34" charset="0"/>
                  </a:rPr>
                  <a:t>i</a:t>
                </a:r>
                <a:r>
                  <a:rPr lang="fr-CA" altLang="fr-FR" sz="2000" dirty="0">
                    <a:solidFill>
                      <a:schemeClr val="tx1"/>
                    </a:solidFill>
                    <a:latin typeface="Calibri" panose="020F0502020204030204" pitchFamily="34" charset="0"/>
                  </a:rPr>
                  <a:t> est une valeur qui prend successivement les valeurs entières 1, 2, …, jusqu’à </a:t>
                </a:r>
                <a:r>
                  <a:rPr lang="fr-CA" altLang="fr-FR" sz="2000" b="1" i="1" dirty="0">
                    <a:solidFill>
                      <a:schemeClr val="tx1"/>
                    </a:solidFill>
                    <a:latin typeface="Calibri" panose="020F0502020204030204" pitchFamily="34" charset="0"/>
                  </a:rPr>
                  <a:t>n</a:t>
                </a:r>
                <a:r>
                  <a:rPr lang="fr-CA" altLang="fr-FR" sz="2000" dirty="0">
                    <a:solidFill>
                      <a:schemeClr val="tx1"/>
                    </a:solidFill>
                    <a:latin typeface="Calibri" panose="020F0502020204030204" pitchFamily="34" charset="0"/>
                  </a:rPr>
                  <a:t>;</a:t>
                </a:r>
                <a:endParaRPr lang="fr-CA" altLang="fr-FR" sz="2000" b="1" dirty="0">
                  <a:solidFill>
                    <a:schemeClr val="tx1"/>
                  </a:solidFill>
                  <a:latin typeface="Calibri" panose="020F0502020204030204" pitchFamily="34" charset="0"/>
                </a:endParaRPr>
              </a:p>
              <a:p>
                <a:pPr marL="1320800" lvl="2" indent="-457200">
                  <a:buFont typeface="Wingdings" panose="05000000000000000000" pitchFamily="2" charset="2"/>
                  <a:buChar char="Ø"/>
                </a:pPr>
                <a:r>
                  <a:rPr lang="fr-CA" altLang="fr-FR" sz="2000" b="1" i="1" dirty="0">
                    <a:solidFill>
                      <a:schemeClr val="tx1"/>
                    </a:solidFill>
                    <a:latin typeface="Calibri" panose="020F0502020204030204" pitchFamily="34" charset="0"/>
                  </a:rPr>
                  <a:t>n</a:t>
                </a:r>
                <a:r>
                  <a:rPr lang="fr-CA" altLang="fr-FR" sz="2000" dirty="0">
                    <a:solidFill>
                      <a:schemeClr val="tx1"/>
                    </a:solidFill>
                    <a:latin typeface="Calibri" panose="020F0502020204030204" pitchFamily="34" charset="0"/>
                  </a:rPr>
                  <a:t> correspond au nombre total de mesures (l’effectif);</a:t>
                </a:r>
              </a:p>
              <a:p>
                <a:pPr marL="1320800" lvl="2" indent="-457200">
                  <a:buFont typeface="Wingdings" panose="05000000000000000000" pitchFamily="2" charset="2"/>
                  <a:buChar char="Ø"/>
                </a:pPr>
                <a:endParaRPr lang="fr-CA" altLang="fr-FR" sz="2000" dirty="0">
                  <a:solidFill>
                    <a:schemeClr val="tx1"/>
                  </a:solidFill>
                  <a:latin typeface="Calibri" panose="020F0502020204030204" pitchFamily="34" charset="0"/>
                </a:endParaRPr>
              </a:p>
              <a:p>
                <a:pPr marL="1320800" lvl="2" indent="-457200">
                  <a:buFont typeface="Wingdings" panose="05000000000000000000" pitchFamily="2" charset="2"/>
                  <a:buChar char="Ø"/>
                </a:pPr>
                <a:r>
                  <a:rPr lang="fr-CA" altLang="fr-FR" sz="2000" dirty="0">
                    <a:solidFill>
                      <a:schemeClr val="tx1"/>
                    </a:solidFill>
                    <a:latin typeface="Calibri" panose="020F0502020204030204" pitchFamily="34" charset="0"/>
                  </a:rPr>
                  <a:t>            veut dire qu’on fait la somme (l’addition) de toutes les valeurs de </a:t>
                </a:r>
                <a:r>
                  <a:rPr lang="fr-CA" altLang="fr-FR" sz="2000" b="1" i="1" dirty="0">
                    <a:solidFill>
                      <a:schemeClr val="tx1"/>
                    </a:solidFill>
                    <a:latin typeface="Calibri" panose="020F0502020204030204" pitchFamily="34" charset="0"/>
                  </a:rPr>
                  <a:t>X</a:t>
                </a:r>
                <a:r>
                  <a:rPr lang="fr-CA" altLang="fr-FR" sz="2000" dirty="0">
                    <a:solidFill>
                      <a:schemeClr val="tx1"/>
                    </a:solidFill>
                    <a:latin typeface="Calibri" panose="020F0502020204030204" pitchFamily="34" charset="0"/>
                  </a:rPr>
                  <a:t>, de la première à la </a:t>
                </a:r>
                <a:r>
                  <a:rPr lang="fr-CA" altLang="fr-FR" sz="2000" b="1" i="1" dirty="0" err="1">
                    <a:solidFill>
                      <a:schemeClr val="tx1"/>
                    </a:solidFill>
                    <a:latin typeface="Calibri" panose="020F0502020204030204" pitchFamily="34" charset="0"/>
                  </a:rPr>
                  <a:t>n</a:t>
                </a:r>
                <a:r>
                  <a:rPr lang="fr-CA" altLang="fr-FR" sz="2000" b="1" i="1" baseline="30000" dirty="0" err="1">
                    <a:solidFill>
                      <a:schemeClr val="tx1"/>
                    </a:solidFill>
                    <a:latin typeface="Calibri" panose="020F0502020204030204" pitchFamily="34" charset="0"/>
                  </a:rPr>
                  <a:t>ème</a:t>
                </a:r>
                <a:r>
                  <a:rPr lang="fr-CA" altLang="fr-FR" sz="2000" dirty="0">
                    <a:solidFill>
                      <a:schemeClr val="tx1"/>
                    </a:solidFill>
                    <a:latin typeface="Calibri" panose="020F0502020204030204" pitchFamily="34" charset="0"/>
                  </a:rPr>
                  <a:t>.</a:t>
                </a:r>
              </a:p>
              <a:p>
                <a:pPr marL="1320800" lvl="2" indent="-457200">
                  <a:buFont typeface="Wingdings" panose="05000000000000000000" pitchFamily="2" charset="2"/>
                  <a:buChar char="Ø"/>
                </a:pPr>
                <a:endParaRPr lang="fr-CA" altLang="fr-FR" sz="2000" dirty="0">
                  <a:solidFill>
                    <a:schemeClr val="tx1"/>
                  </a:solidFill>
                  <a:latin typeface="Calibri" panose="020F0502020204030204" pitchFamily="34" charset="0"/>
                </a:endParaRPr>
              </a:p>
              <a:p>
                <a:pPr marL="692150" lvl="1">
                  <a:buFont typeface="Wingdings" panose="05000000000000000000" pitchFamily="2" charset="2"/>
                  <a:buChar char="ü"/>
                </a:pPr>
                <a:r>
                  <a:rPr lang="fr-CA" altLang="fr-FR" sz="2400" dirty="0">
                    <a:solidFill>
                      <a:schemeClr val="tx1"/>
                    </a:solidFill>
                    <a:latin typeface="Calibri" panose="020F0502020204030204" pitchFamily="34" charset="0"/>
                  </a:rPr>
                  <a:t>On pourrait réécrire plus simplement l’équation ainsi:</a:t>
                </a:r>
              </a:p>
              <a:p>
                <a:pPr marL="406400" lvl="1" indent="0">
                  <a:buNone/>
                </a:pPr>
                <a14:m>
                  <m:oMathPara xmlns:m="http://schemas.openxmlformats.org/officeDocument/2006/math">
                    <m:oMathParaPr>
                      <m:jc m:val="centerGroup"/>
                    </m:oMathParaPr>
                    <m:oMath xmlns:m="http://schemas.openxmlformats.org/officeDocument/2006/math">
                      <m:f>
                        <m:fPr>
                          <m:ctrlPr>
                            <a:rPr lang="fr-CA" altLang="fr-FR" sz="2400" b="1" i="1">
                              <a:solidFill>
                                <a:schemeClr val="tx1"/>
                              </a:solidFill>
                              <a:latin typeface="Cambria Math" panose="02040503050406030204" pitchFamily="18" charset="0"/>
                            </a:rPr>
                          </m:ctrlPr>
                        </m:fPr>
                        <m:num>
                          <m:r>
                            <a:rPr lang="fr-CA" altLang="fr-FR" sz="2400" b="1" i="1">
                              <a:solidFill>
                                <a:schemeClr val="tx1"/>
                              </a:solidFill>
                              <a:latin typeface="Cambria Math"/>
                            </a:rPr>
                            <m:t>𝒔𝒐𝒎𝒎𝒆</m:t>
                          </m:r>
                          <m:r>
                            <a:rPr lang="fr-CA" altLang="fr-FR" sz="2400" b="1" i="1">
                              <a:solidFill>
                                <a:schemeClr val="tx1"/>
                              </a:solidFill>
                              <a:latin typeface="Cambria Math"/>
                            </a:rPr>
                            <m:t> </m:t>
                          </m:r>
                          <m:r>
                            <a:rPr lang="fr-CA" altLang="fr-FR" sz="2400" b="1" i="1">
                              <a:solidFill>
                                <a:schemeClr val="tx1"/>
                              </a:solidFill>
                              <a:latin typeface="Cambria Math"/>
                            </a:rPr>
                            <m:t>𝒅𝒆</m:t>
                          </m:r>
                          <m:r>
                            <a:rPr lang="fr-CA" altLang="fr-FR" sz="2400" b="1" i="1">
                              <a:solidFill>
                                <a:schemeClr val="tx1"/>
                              </a:solidFill>
                              <a:latin typeface="Cambria Math"/>
                            </a:rPr>
                            <m:t> </m:t>
                          </m:r>
                          <m:r>
                            <a:rPr lang="fr-CA" altLang="fr-FR" sz="2400" b="1" i="1">
                              <a:solidFill>
                                <a:schemeClr val="tx1"/>
                              </a:solidFill>
                              <a:latin typeface="Cambria Math"/>
                            </a:rPr>
                            <m:t>𝒕𝒐𝒖𝒕𝒆𝒔</m:t>
                          </m:r>
                          <m:r>
                            <a:rPr lang="fr-CA" altLang="fr-FR" sz="2400" b="1" i="1">
                              <a:solidFill>
                                <a:schemeClr val="tx1"/>
                              </a:solidFill>
                              <a:latin typeface="Cambria Math"/>
                            </a:rPr>
                            <m:t> </m:t>
                          </m:r>
                          <m:r>
                            <a:rPr lang="fr-CA" altLang="fr-FR" sz="2400" b="1" i="1">
                              <a:solidFill>
                                <a:schemeClr val="tx1"/>
                              </a:solidFill>
                              <a:latin typeface="Cambria Math"/>
                            </a:rPr>
                            <m:t>𝒍𝒆𝒔</m:t>
                          </m:r>
                          <m:r>
                            <a:rPr lang="fr-CA" altLang="fr-FR" sz="2400" b="1" i="1">
                              <a:solidFill>
                                <a:schemeClr val="tx1"/>
                              </a:solidFill>
                              <a:latin typeface="Cambria Math"/>
                            </a:rPr>
                            <m:t> </m:t>
                          </m:r>
                          <m:r>
                            <a:rPr lang="fr-CA" altLang="fr-FR" sz="2400" b="1" i="1">
                              <a:solidFill>
                                <a:schemeClr val="tx1"/>
                              </a:solidFill>
                              <a:latin typeface="Cambria Math"/>
                            </a:rPr>
                            <m:t>𝒗𝒂𝒍𝒆𝒖𝒓𝒔</m:t>
                          </m:r>
                          <m:r>
                            <a:rPr lang="fr-CA" altLang="fr-FR" sz="2400" b="1" i="1">
                              <a:solidFill>
                                <a:schemeClr val="tx1"/>
                              </a:solidFill>
                              <a:latin typeface="Cambria Math"/>
                            </a:rPr>
                            <m:t> </m:t>
                          </m:r>
                          <m:r>
                            <a:rPr lang="fr-CA" altLang="fr-FR" sz="2400" b="1" i="1">
                              <a:solidFill>
                                <a:schemeClr val="tx1"/>
                              </a:solidFill>
                              <a:latin typeface="Cambria Math"/>
                            </a:rPr>
                            <m:t>𝒐𝒃𝒔𝒆𝒓𝒗</m:t>
                          </m:r>
                          <m:r>
                            <a:rPr lang="fr-CA" altLang="fr-FR" sz="2400" b="1" i="1">
                              <a:solidFill>
                                <a:schemeClr val="tx1"/>
                              </a:solidFill>
                              <a:latin typeface="Cambria Math"/>
                            </a:rPr>
                            <m:t>é</m:t>
                          </m:r>
                          <m:r>
                            <a:rPr lang="fr-CA" altLang="fr-FR" sz="2400" b="1" i="1">
                              <a:solidFill>
                                <a:schemeClr val="tx1"/>
                              </a:solidFill>
                              <a:latin typeface="Cambria Math"/>
                            </a:rPr>
                            <m:t>𝒆𝒔</m:t>
                          </m:r>
                        </m:num>
                        <m:den>
                          <m:r>
                            <a:rPr lang="fr-CA" altLang="fr-FR" sz="2400" b="1" i="1">
                              <a:solidFill>
                                <a:schemeClr val="tx1"/>
                              </a:solidFill>
                              <a:latin typeface="Cambria Math"/>
                            </a:rPr>
                            <m:t>𝒏𝒐𝒎𝒃𝒓𝒆</m:t>
                          </m:r>
                          <m:r>
                            <a:rPr lang="fr-CA" altLang="fr-FR" sz="2400" b="1" i="1">
                              <a:solidFill>
                                <a:schemeClr val="tx1"/>
                              </a:solidFill>
                              <a:latin typeface="Cambria Math"/>
                            </a:rPr>
                            <m:t> </m:t>
                          </m:r>
                          <m:r>
                            <a:rPr lang="fr-CA" altLang="fr-FR" sz="2400" b="1" i="1">
                              <a:solidFill>
                                <a:schemeClr val="tx1"/>
                              </a:solidFill>
                              <a:latin typeface="Cambria Math"/>
                            </a:rPr>
                            <m:t>𝒅𝒆</m:t>
                          </m:r>
                          <m:r>
                            <a:rPr lang="fr-CA" altLang="fr-FR" sz="2400" b="1" i="1">
                              <a:solidFill>
                                <a:schemeClr val="tx1"/>
                              </a:solidFill>
                              <a:latin typeface="Cambria Math"/>
                            </a:rPr>
                            <m:t> </m:t>
                          </m:r>
                          <m:r>
                            <a:rPr lang="fr-CA" altLang="fr-FR" sz="2400" b="1" i="1">
                              <a:solidFill>
                                <a:schemeClr val="tx1"/>
                              </a:solidFill>
                              <a:latin typeface="Cambria Math"/>
                            </a:rPr>
                            <m:t>𝒗𝒂𝒍𝒆𝒖𝒓𝒔</m:t>
                          </m:r>
                          <m:r>
                            <a:rPr lang="fr-CA" altLang="fr-FR" sz="2400" b="1" i="1">
                              <a:solidFill>
                                <a:schemeClr val="tx1"/>
                              </a:solidFill>
                              <a:latin typeface="Cambria Math"/>
                            </a:rPr>
                            <m:t> </m:t>
                          </m:r>
                          <m:r>
                            <a:rPr lang="fr-CA" altLang="fr-FR" sz="2400" b="1" i="1">
                              <a:solidFill>
                                <a:schemeClr val="tx1"/>
                              </a:solidFill>
                              <a:latin typeface="Cambria Math"/>
                            </a:rPr>
                            <m:t>𝒐𝒃𝒔𝒆𝒓𝒗</m:t>
                          </m:r>
                          <m:r>
                            <a:rPr lang="fr-CA" altLang="fr-FR" sz="2400" b="1" i="1">
                              <a:solidFill>
                                <a:schemeClr val="tx1"/>
                              </a:solidFill>
                              <a:latin typeface="Cambria Math"/>
                            </a:rPr>
                            <m:t>é</m:t>
                          </m:r>
                          <m:r>
                            <a:rPr lang="fr-CA" altLang="fr-FR" sz="2400" b="1" i="1">
                              <a:solidFill>
                                <a:schemeClr val="tx1"/>
                              </a:solidFill>
                              <a:latin typeface="Cambria Math"/>
                            </a:rPr>
                            <m:t>𝒆𝒔</m:t>
                          </m:r>
                        </m:den>
                      </m:f>
                    </m:oMath>
                  </m:oMathPara>
                </a14:m>
                <a:endParaRPr lang="fr-CA" altLang="fr-FR" sz="2400" b="1" dirty="0">
                  <a:solidFill>
                    <a:schemeClr val="tx1"/>
                  </a:solidFill>
                  <a:latin typeface="Calibri" panose="020F0502020204030204" pitchFamily="34" charset="0"/>
                </a:endParaRPr>
              </a:p>
              <a:p>
                <a:pPr marL="1149350" lvl="2" indent="-285750">
                  <a:buFont typeface="Wingdings" panose="05000000000000000000" pitchFamily="2" charset="2"/>
                  <a:buChar char="Ø"/>
                </a:pPr>
                <a:endParaRPr lang="fr-CA" altLang="fr-FR" sz="1800" dirty="0">
                  <a:solidFill>
                    <a:schemeClr val="tx1"/>
                  </a:solidFill>
                  <a:latin typeface="Calibri" panose="020F0502020204030204" pitchFamily="34" charset="0"/>
                </a:endParaRPr>
              </a:p>
            </p:txBody>
          </p:sp>
        </mc:Choice>
        <mc:Fallback xmlns="">
          <p:sp>
            <p:nvSpPr>
              <p:cNvPr id="12" name="Rectangle 3"/>
              <p:cNvSpPr txBox="1">
                <a:spLocks noRot="1" noChangeAspect="1" noMove="1" noResize="1" noEditPoints="1" noAdjustHandles="1" noChangeArrowheads="1" noChangeShapeType="1" noTextEdit="1"/>
              </p:cNvSpPr>
              <p:nvPr/>
            </p:nvSpPr>
            <p:spPr>
              <a:xfrm>
                <a:off x="0" y="1126066"/>
                <a:ext cx="12192000" cy="5723467"/>
              </a:xfrm>
              <a:prstGeom prst="rect">
                <a:avLst/>
              </a:prstGeom>
              <a:blipFill rotWithShape="0">
                <a:blip r:embed="rId3"/>
                <a:stretch>
                  <a:fillRect l="-1000" t="-1065"/>
                </a:stretch>
              </a:blipFill>
            </p:spPr>
            <p:txBody>
              <a:bodyPr/>
              <a:lstStyle/>
              <a:p>
                <a:r>
                  <a:rPr lang="fr-CA">
                    <a:noFill/>
                  </a:rPr>
                  <a:t> </a:t>
                </a:r>
              </a:p>
            </p:txBody>
          </p:sp>
        </mc:Fallback>
      </mc:AlternateContent>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pPr marL="457200" indent="-457200">
              <a:buFont typeface="+mj-lt"/>
              <a:buAutoNum type="alphaLcParenR" startAt="2"/>
            </a:pPr>
            <a:r>
              <a:rPr lang="fr-CA" altLang="fr-FR" sz="2400" b="1" i="1" dirty="0">
                <a:latin typeface="Calibri" panose="020F0502020204030204" pitchFamily="34" charset="0"/>
              </a:rPr>
              <a:t>Statistiques de tendance centrale</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31</a:t>
            </a:fld>
            <a:endParaRPr lang="en-CA" sz="2000" dirty="0">
              <a:solidFill>
                <a:schemeClr val="tx1"/>
              </a:solidFill>
            </a:endParaRPr>
          </a:p>
        </p:txBody>
      </p:sp>
      <mc:AlternateContent xmlns:mc="http://schemas.openxmlformats.org/markup-compatibility/2006" xmlns:a14="http://schemas.microsoft.com/office/drawing/2010/main">
        <mc:Choice Requires="a14">
          <p:sp>
            <p:nvSpPr>
              <p:cNvPr id="3" name="ZoneTexte 2"/>
              <p:cNvSpPr txBox="1"/>
              <p:nvPr/>
            </p:nvSpPr>
            <p:spPr>
              <a:xfrm>
                <a:off x="1013254" y="4247291"/>
                <a:ext cx="1272746" cy="8485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fr-CA" altLang="fr-FR" i="1">
                              <a:latin typeface="Cambria Math" panose="02040503050406030204" pitchFamily="18" charset="0"/>
                            </a:rPr>
                          </m:ctrlPr>
                        </m:naryPr>
                        <m:sub>
                          <m:r>
                            <m:rPr>
                              <m:brk m:alnAt="23"/>
                            </m:rPr>
                            <a:rPr lang="fr-CA" altLang="fr-FR" i="1">
                              <a:latin typeface="Cambria Math"/>
                            </a:rPr>
                            <m:t>𝑖</m:t>
                          </m:r>
                          <m:r>
                            <a:rPr lang="fr-CA" altLang="fr-FR" i="1">
                              <a:latin typeface="Cambria Math"/>
                            </a:rPr>
                            <m:t>=1</m:t>
                          </m:r>
                        </m:sub>
                        <m:sup>
                          <m:r>
                            <a:rPr lang="fr-CA" altLang="fr-FR" i="1">
                              <a:latin typeface="Cambria Math"/>
                            </a:rPr>
                            <m:t>𝑛</m:t>
                          </m:r>
                        </m:sup>
                        <m:e>
                          <m:sSub>
                            <m:sSubPr>
                              <m:ctrlPr>
                                <a:rPr lang="fr-CA" altLang="fr-FR" i="1">
                                  <a:latin typeface="Cambria Math" panose="02040503050406030204" pitchFamily="18" charset="0"/>
                                </a:rPr>
                              </m:ctrlPr>
                            </m:sSubPr>
                            <m:e>
                              <m:r>
                                <a:rPr lang="fr-CA" altLang="fr-FR" i="1">
                                  <a:latin typeface="Cambria Math"/>
                                </a:rPr>
                                <m:t>𝑋</m:t>
                              </m:r>
                            </m:e>
                            <m:sub>
                              <m:r>
                                <a:rPr lang="fr-CA" altLang="fr-FR" i="1">
                                  <a:latin typeface="Cambria Math"/>
                                </a:rPr>
                                <m:t>𝑖</m:t>
                              </m:r>
                            </m:sub>
                          </m:sSub>
                        </m:e>
                      </m:nary>
                    </m:oMath>
                  </m:oMathPara>
                </a14:m>
                <a:endParaRPr lang="fr-CA" dirty="0"/>
              </a:p>
            </p:txBody>
          </p:sp>
        </mc:Choice>
        <mc:Fallback xmlns="">
          <p:sp>
            <p:nvSpPr>
              <p:cNvPr id="3" name="ZoneTexte 2"/>
              <p:cNvSpPr txBox="1">
                <a:spLocks noRot="1" noChangeAspect="1" noMove="1" noResize="1" noEditPoints="1" noAdjustHandles="1" noChangeArrowheads="1" noChangeShapeType="1" noTextEdit="1"/>
              </p:cNvSpPr>
              <p:nvPr/>
            </p:nvSpPr>
            <p:spPr>
              <a:xfrm>
                <a:off x="1013254" y="4247291"/>
                <a:ext cx="1272746" cy="848566"/>
              </a:xfrm>
              <a:prstGeom prst="rect">
                <a:avLst/>
              </a:prstGeom>
              <a:blipFill rotWithShape="0">
                <a:blip r:embed="rId4"/>
                <a:stretch>
                  <a:fillRect/>
                </a:stretch>
              </a:blipFill>
            </p:spPr>
            <p:txBody>
              <a:bodyPr/>
              <a:lstStyle/>
              <a:p>
                <a:r>
                  <a:rPr lang="fr-CA">
                    <a:noFill/>
                  </a:rPr>
                  <a:t> </a:t>
                </a:r>
              </a:p>
            </p:txBody>
          </p:sp>
        </mc:Fallback>
      </mc:AlternateContent>
      <mc:AlternateContent xmlns:mc="http://schemas.openxmlformats.org/markup-compatibility/2006" xmlns:a14="http://schemas.microsoft.com/office/drawing/2010/main">
        <mc:Choice Requires="a14">
          <p:sp>
            <p:nvSpPr>
              <p:cNvPr id="10" name="ZoneTexte 9"/>
              <p:cNvSpPr txBox="1"/>
              <p:nvPr/>
            </p:nvSpPr>
            <p:spPr>
              <a:xfrm>
                <a:off x="3620530" y="1484919"/>
                <a:ext cx="1964722" cy="932628"/>
              </a:xfrm>
              <a:prstGeom prst="rect">
                <a:avLst/>
              </a:prstGeom>
              <a:noFill/>
            </p:spPr>
            <p:txBody>
              <a:bodyPr wrap="square" rtlCol="0">
                <a:spAutoFit/>
              </a:bodyPr>
              <a:lstStyle/>
              <a:p>
                <a:pPr marL="406400" lvl="1" indent="0">
                  <a:buNone/>
                </a:pPr>
                <a14:m>
                  <m:oMathPara xmlns:m="http://schemas.openxmlformats.org/officeDocument/2006/math">
                    <m:oMathParaPr>
                      <m:jc m:val="left"/>
                    </m:oMathParaPr>
                    <m:oMath xmlns:m="http://schemas.openxmlformats.org/officeDocument/2006/math">
                      <m:acc>
                        <m:accPr>
                          <m:chr m:val="̅"/>
                          <m:ctrlPr>
                            <a:rPr lang="fr-CA" altLang="fr-FR" sz="2000" b="1" i="1">
                              <a:latin typeface="Cambria Math" panose="02040503050406030204" pitchFamily="18" charset="0"/>
                            </a:rPr>
                          </m:ctrlPr>
                        </m:accPr>
                        <m:e>
                          <m:r>
                            <a:rPr lang="fr-CA" altLang="fr-FR" sz="2000" b="1" i="1" smtClean="0">
                              <a:latin typeface="Cambria Math"/>
                            </a:rPr>
                            <m:t>𝑿</m:t>
                          </m:r>
                        </m:e>
                      </m:acc>
                      <m:r>
                        <a:rPr lang="fr-CA" altLang="fr-FR" sz="2000" b="1" i="1">
                          <a:latin typeface="Cambria Math"/>
                        </a:rPr>
                        <m:t>=</m:t>
                      </m:r>
                      <m:f>
                        <m:fPr>
                          <m:ctrlPr>
                            <a:rPr lang="fr-CA" altLang="fr-FR" sz="2000" b="1" i="1">
                              <a:latin typeface="Cambria Math" panose="02040503050406030204" pitchFamily="18" charset="0"/>
                            </a:rPr>
                          </m:ctrlPr>
                        </m:fPr>
                        <m:num>
                          <m:r>
                            <a:rPr lang="fr-CA" altLang="fr-FR" sz="2000" b="1" i="1">
                              <a:latin typeface="Cambria Math"/>
                            </a:rPr>
                            <m:t>𝟏</m:t>
                          </m:r>
                        </m:num>
                        <m:den>
                          <m:r>
                            <a:rPr lang="fr-CA" altLang="fr-FR" sz="2000" b="1" i="1">
                              <a:latin typeface="Cambria Math"/>
                            </a:rPr>
                            <m:t>𝒏</m:t>
                          </m:r>
                        </m:den>
                      </m:f>
                      <m:nary>
                        <m:naryPr>
                          <m:chr m:val="∑"/>
                          <m:ctrlPr>
                            <a:rPr lang="fr-CA" altLang="fr-FR" sz="2000" b="1" i="1">
                              <a:latin typeface="Cambria Math" panose="02040503050406030204" pitchFamily="18" charset="0"/>
                            </a:rPr>
                          </m:ctrlPr>
                        </m:naryPr>
                        <m:sub>
                          <m:r>
                            <m:rPr>
                              <m:brk m:alnAt="23"/>
                            </m:rPr>
                            <a:rPr lang="fr-CA" altLang="fr-FR" sz="2000" b="1" i="1">
                              <a:latin typeface="Cambria Math"/>
                            </a:rPr>
                            <m:t>𝒊</m:t>
                          </m:r>
                          <m:r>
                            <a:rPr lang="fr-CA" altLang="fr-FR" sz="2000" b="1" i="1">
                              <a:latin typeface="Cambria Math"/>
                            </a:rPr>
                            <m:t>=</m:t>
                          </m:r>
                          <m:r>
                            <a:rPr lang="fr-CA" altLang="fr-FR" sz="2000" b="1" i="1">
                              <a:latin typeface="Cambria Math"/>
                            </a:rPr>
                            <m:t>𝟏</m:t>
                          </m:r>
                        </m:sub>
                        <m:sup>
                          <m:r>
                            <a:rPr lang="fr-CA" altLang="fr-FR" sz="2000" b="1" i="1">
                              <a:latin typeface="Cambria Math"/>
                            </a:rPr>
                            <m:t>𝒏</m:t>
                          </m:r>
                        </m:sup>
                        <m:e>
                          <m:sSub>
                            <m:sSubPr>
                              <m:ctrlPr>
                                <a:rPr lang="fr-CA" altLang="fr-FR" sz="2000" b="1" i="1">
                                  <a:latin typeface="Cambria Math" panose="02040503050406030204" pitchFamily="18" charset="0"/>
                                </a:rPr>
                              </m:ctrlPr>
                            </m:sSubPr>
                            <m:e>
                              <m:r>
                                <a:rPr lang="fr-CA" altLang="fr-FR" sz="2000" b="1" i="1" smtClean="0">
                                  <a:latin typeface="Cambria Math"/>
                                </a:rPr>
                                <m:t>𝑿</m:t>
                              </m:r>
                            </m:e>
                            <m:sub>
                              <m:r>
                                <a:rPr lang="fr-CA" altLang="fr-FR" sz="2000" b="1" i="1">
                                  <a:latin typeface="Cambria Math"/>
                                </a:rPr>
                                <m:t>𝒊</m:t>
                              </m:r>
                            </m:sub>
                          </m:sSub>
                        </m:e>
                      </m:nary>
                    </m:oMath>
                  </m:oMathPara>
                </a14:m>
                <a:endParaRPr lang="fr-CA" altLang="fr-FR" sz="2000" b="1" dirty="0">
                  <a:latin typeface="Calibri" panose="020F0502020204030204" pitchFamily="34" charset="0"/>
                </a:endParaRPr>
              </a:p>
            </p:txBody>
          </p:sp>
        </mc:Choice>
        <mc:Fallback xmlns="">
          <p:sp>
            <p:nvSpPr>
              <p:cNvPr id="10" name="ZoneTexte 9"/>
              <p:cNvSpPr txBox="1">
                <a:spLocks noRot="1" noChangeAspect="1" noMove="1" noResize="1" noEditPoints="1" noAdjustHandles="1" noChangeArrowheads="1" noChangeShapeType="1" noTextEdit="1"/>
              </p:cNvSpPr>
              <p:nvPr/>
            </p:nvSpPr>
            <p:spPr>
              <a:xfrm>
                <a:off x="3620530" y="1484919"/>
                <a:ext cx="1964722" cy="932628"/>
              </a:xfrm>
              <a:prstGeom prst="rect">
                <a:avLst/>
              </a:prstGeom>
              <a:blipFill rotWithShape="0">
                <a:blip r:embed="rId5"/>
                <a:stretch>
                  <a:fillRect/>
                </a:stretch>
              </a:blipFill>
            </p:spPr>
            <p:txBody>
              <a:bodyPr/>
              <a:lstStyle/>
              <a:p>
                <a:r>
                  <a:rPr lang="fr-CA">
                    <a:noFill/>
                  </a:rPr>
                  <a:t> </a:t>
                </a:r>
              </a:p>
            </p:txBody>
          </p:sp>
        </mc:Fallback>
      </mc:AlternateContent>
    </p:spTree>
    <p:extLst>
      <p:ext uri="{BB962C8B-B14F-4D97-AF65-F5344CB8AC3E}">
        <p14:creationId xmlns:p14="http://schemas.microsoft.com/office/powerpoint/2010/main" val="490018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Image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7938" y="1711907"/>
            <a:ext cx="4889661" cy="3200040"/>
          </a:xfrm>
          <a:prstGeom prst="rect">
            <a:avLst/>
          </a:prstGeom>
        </p:spPr>
      </p:pic>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0">
              <a:buNone/>
            </a:pPr>
            <a:r>
              <a:rPr lang="fr-CA" altLang="fr-FR" sz="2800" b="1" u="sng" dirty="0">
                <a:latin typeface="Calibri" panose="020F0502020204030204" pitchFamily="34" charset="0"/>
              </a:rPr>
              <a:t>Moyenne (arithmétique)</a:t>
            </a:r>
          </a:p>
          <a:p>
            <a:pPr marL="520700" indent="-514350">
              <a:buFont typeface="Wingdings" panose="05000000000000000000" pitchFamily="2" charset="2"/>
              <a:buChar char="q"/>
            </a:pPr>
            <a:r>
              <a:rPr lang="fr-CA" altLang="fr-FR" sz="2400" dirty="0">
                <a:latin typeface="Calibri" panose="020F0502020204030204" pitchFamily="34" charset="0"/>
              </a:rPr>
              <a:t>Centre de gravité de la distribution des observations.</a:t>
            </a:r>
          </a:p>
          <a:p>
            <a:pPr marL="920750" lvl="1" indent="-457200">
              <a:buFont typeface="Wingdings" panose="05000000000000000000" pitchFamily="2" charset="2"/>
              <a:buChar char="v"/>
            </a:pPr>
            <a:r>
              <a:rPr lang="fr-CA" altLang="fr-FR" sz="2000" dirty="0">
                <a:latin typeface="Calibri" panose="020F0502020204030204" pitchFamily="34" charset="0"/>
              </a:rPr>
              <a:t>Imaginez que vous deviez tenir l’axe des abscisses à l’aide </a:t>
            </a:r>
            <a:br>
              <a:rPr lang="fr-CA" altLang="fr-FR" sz="2000" dirty="0">
                <a:latin typeface="Calibri" panose="020F0502020204030204" pitchFamily="34" charset="0"/>
              </a:rPr>
            </a:br>
            <a:r>
              <a:rPr lang="fr-CA" altLang="fr-FR" sz="2000" dirty="0">
                <a:latin typeface="Calibri" panose="020F0502020204030204" pitchFamily="34" charset="0"/>
              </a:rPr>
              <a:t>de la pointe d’une épée.</a:t>
            </a:r>
            <a:endParaRPr lang="fr-CA" altLang="fr-FR" sz="1600" dirty="0">
              <a:latin typeface="Calibri" panose="020F0502020204030204" pitchFamily="34" charset="0"/>
            </a:endParaRPr>
          </a:p>
          <a:p>
            <a:pPr marL="977900" lvl="1" indent="-457200">
              <a:buFont typeface="Wingdings" panose="05000000000000000000" pitchFamily="2" charset="2"/>
              <a:buChar char="v"/>
            </a:pPr>
            <a:r>
              <a:rPr lang="fr-CA" altLang="fr-FR" sz="2000" dirty="0">
                <a:latin typeface="Calibri" panose="020F0502020204030204" pitchFamily="34" charset="0"/>
              </a:rPr>
              <a:t>Chaque valeur correspond à un poids que l’on ajoute à l’axe.</a:t>
            </a:r>
          </a:p>
          <a:p>
            <a:pPr marL="977900" lvl="1" indent="-457200">
              <a:buFont typeface="Wingdings" panose="05000000000000000000" pitchFamily="2" charset="2"/>
              <a:buChar char="v"/>
            </a:pPr>
            <a:r>
              <a:rPr lang="fr-CA" altLang="fr-FR" sz="2000" dirty="0">
                <a:latin typeface="Calibri" panose="020F0502020204030204" pitchFamily="34" charset="0"/>
              </a:rPr>
              <a:t>Plus le poids est éloigné de la pointe de l’épée, plus il risque </a:t>
            </a:r>
            <a:br>
              <a:rPr lang="fr-CA" altLang="fr-FR" sz="2000" dirty="0">
                <a:latin typeface="Calibri" panose="020F0502020204030204" pitchFamily="34" charset="0"/>
              </a:rPr>
            </a:br>
            <a:r>
              <a:rPr lang="fr-CA" altLang="fr-FR" sz="2000" dirty="0">
                <a:latin typeface="Calibri" panose="020F0502020204030204" pitchFamily="34" charset="0"/>
              </a:rPr>
              <a:t>de faire basculer l’axe des abscisses!</a:t>
            </a:r>
          </a:p>
          <a:p>
            <a:pPr marL="1206500" lvl="2" indent="-342900">
              <a:buFont typeface="Wingdings" panose="05000000000000000000" pitchFamily="2" charset="2"/>
              <a:buChar char="Ø"/>
            </a:pPr>
            <a:r>
              <a:rPr lang="fr-CA" altLang="fr-FR" sz="1800" i="1" dirty="0">
                <a:latin typeface="Calibri" panose="020F0502020204030204" pitchFamily="34" charset="0"/>
              </a:rPr>
              <a:t>Pour compenser, il faut alors rapprocher la pointe de l’épée </a:t>
            </a:r>
            <a:br>
              <a:rPr lang="fr-CA" altLang="fr-FR" sz="1800" i="1" dirty="0">
                <a:latin typeface="Calibri" panose="020F0502020204030204" pitchFamily="34" charset="0"/>
              </a:rPr>
            </a:br>
            <a:r>
              <a:rPr lang="fr-CA" altLang="fr-FR" sz="1800" i="1" dirty="0">
                <a:latin typeface="Calibri" panose="020F0502020204030204" pitchFamily="34" charset="0"/>
              </a:rPr>
              <a:t>de cette valeur et ainsi maintenir l’équilibre!</a:t>
            </a:r>
          </a:p>
          <a:p>
            <a:pPr marL="977900" lvl="1" indent="-457200">
              <a:buFont typeface="Wingdings" panose="05000000000000000000" pitchFamily="2" charset="2"/>
              <a:buChar char="ü"/>
            </a:pPr>
            <a:r>
              <a:rPr lang="fr-CA" altLang="fr-FR" sz="2000" dirty="0">
                <a:latin typeface="Calibri" panose="020F0502020204030204" pitchFamily="34" charset="0"/>
              </a:rPr>
              <a:t>Le point d’équilibre final une fois que tous les poids </a:t>
            </a:r>
            <a:br>
              <a:rPr lang="fr-CA" altLang="fr-FR" sz="2000" dirty="0">
                <a:latin typeface="Calibri" panose="020F0502020204030204" pitchFamily="34" charset="0"/>
              </a:rPr>
            </a:br>
            <a:r>
              <a:rPr lang="fr-CA" altLang="fr-FR" sz="2000" dirty="0">
                <a:latin typeface="Calibri" panose="020F0502020204030204" pitchFamily="34" charset="0"/>
              </a:rPr>
              <a:t>ont été ajoutés correspond à la moyenne arithmétique!</a:t>
            </a:r>
          </a:p>
          <a:p>
            <a:pPr marL="406400" lvl="1" indent="0">
              <a:buNone/>
            </a:pPr>
            <a:endParaRPr lang="fr-CA" altLang="fr-FR" sz="2400" b="1" dirty="0">
              <a:latin typeface="Calibri" panose="020F0502020204030204" pitchFamily="34" charset="0"/>
            </a:endParaRPr>
          </a:p>
          <a:p>
            <a:pPr marL="1149350" lvl="2" indent="-285750">
              <a:buFont typeface="Wingdings" panose="05000000000000000000" pitchFamily="2" charset="2"/>
              <a:buChar char="Ø"/>
            </a:pPr>
            <a:endParaRPr lang="fr-CA" altLang="fr-FR" sz="1800" dirty="0">
              <a:latin typeface="Calibri" panose="020F0502020204030204" pitchFamily="34" charset="0"/>
            </a:endParaRPr>
          </a:p>
        </p:txBody>
      </p:sp>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pPr marL="457200" indent="-457200">
              <a:buFont typeface="+mj-lt"/>
              <a:buAutoNum type="alphaLcParenR" startAt="2"/>
            </a:pPr>
            <a:r>
              <a:rPr lang="fr-CA" altLang="fr-FR" sz="2400" b="1" i="1" dirty="0">
                <a:latin typeface="Calibri" panose="020F0502020204030204" pitchFamily="34" charset="0"/>
              </a:rPr>
              <a:t>Statistiques de tendance centrale</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32</a:t>
            </a:fld>
            <a:endParaRPr lang="en-CA" sz="2000" dirty="0">
              <a:solidFill>
                <a:schemeClr val="tx1"/>
              </a:solidFill>
            </a:endParaRPr>
          </a:p>
        </p:txBody>
      </p:sp>
      <p:pic>
        <p:nvPicPr>
          <p:cNvPr id="41" name="Picture 3" descr="C:\Program Files\Microsoft Office Pro 64bits\MEDIA\CAGCAT10\j0298653.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308288">
            <a:off x="7528608" y="4937976"/>
            <a:ext cx="2554986" cy="151123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0" name="Rectangle 39"/>
              <p:cNvSpPr/>
              <p:nvPr/>
            </p:nvSpPr>
            <p:spPr>
              <a:xfrm>
                <a:off x="9426223" y="1826584"/>
                <a:ext cx="2510408" cy="584775"/>
              </a:xfrm>
              <a:prstGeom prst="rect">
                <a:avLst/>
              </a:prstGeom>
            </p:spPr>
            <p:txBody>
              <a:bodyPr wrap="square">
                <a:spAutoFit/>
              </a:bodyPr>
              <a:lstStyle/>
              <a:p>
                <a14:m>
                  <m:oMath xmlns:m="http://schemas.openxmlformats.org/officeDocument/2006/math">
                    <m:acc>
                      <m:accPr>
                        <m:chr m:val="̅"/>
                        <m:ctrlPr>
                          <a:rPr lang="fr-CA" altLang="fr-FR" sz="3200" b="1" i="1" smtClean="0">
                            <a:solidFill>
                              <a:schemeClr val="accent2"/>
                            </a:solidFill>
                            <a:latin typeface="Cambria Math" panose="02040503050406030204" pitchFamily="18" charset="0"/>
                          </a:rPr>
                        </m:ctrlPr>
                      </m:accPr>
                      <m:e>
                        <m:r>
                          <a:rPr lang="fr-CA" altLang="fr-FR" sz="3200" b="1" i="1">
                            <a:solidFill>
                              <a:schemeClr val="accent2"/>
                            </a:solidFill>
                            <a:latin typeface="Cambria Math"/>
                          </a:rPr>
                          <m:t>𝑿</m:t>
                        </m:r>
                      </m:e>
                    </m:acc>
                  </m:oMath>
                </a14:m>
                <a:r>
                  <a:rPr lang="fr-CA" sz="3200" b="1" dirty="0">
                    <a:solidFill>
                      <a:schemeClr val="accent2"/>
                    </a:solidFill>
                  </a:rPr>
                  <a:t> = 27.35</a:t>
                </a:r>
              </a:p>
            </p:txBody>
          </p:sp>
        </mc:Choice>
        <mc:Fallback xmlns="">
          <p:sp>
            <p:nvSpPr>
              <p:cNvPr id="40" name="Rectangle 39"/>
              <p:cNvSpPr>
                <a:spLocks noRot="1" noChangeAspect="1" noMove="1" noResize="1" noEditPoints="1" noAdjustHandles="1" noChangeArrowheads="1" noChangeShapeType="1" noTextEdit="1"/>
              </p:cNvSpPr>
              <p:nvPr/>
            </p:nvSpPr>
            <p:spPr>
              <a:xfrm>
                <a:off x="9426223" y="1826584"/>
                <a:ext cx="2510408" cy="584775"/>
              </a:xfrm>
              <a:prstGeom prst="rect">
                <a:avLst/>
              </a:prstGeom>
              <a:blipFill rotWithShape="0">
                <a:blip r:embed="rId5"/>
                <a:stretch>
                  <a:fillRect t="-12500" b="-34375"/>
                </a:stretch>
              </a:blipFill>
            </p:spPr>
            <p:txBody>
              <a:bodyPr/>
              <a:lstStyle/>
              <a:p>
                <a:r>
                  <a:rPr lang="fr-CA">
                    <a:noFill/>
                  </a:rPr>
                  <a:t> </a:t>
                </a:r>
              </a:p>
            </p:txBody>
          </p:sp>
        </mc:Fallback>
      </mc:AlternateContent>
      <p:cxnSp>
        <p:nvCxnSpPr>
          <p:cNvPr id="57" name="Connecteur droit 56"/>
          <p:cNvCxnSpPr/>
          <p:nvPr/>
        </p:nvCxnSpPr>
        <p:spPr>
          <a:xfrm>
            <a:off x="9632768" y="2399002"/>
            <a:ext cx="0" cy="2160000"/>
          </a:xfrm>
          <a:prstGeom prst="line">
            <a:avLst/>
          </a:prstGeom>
          <a:ln w="571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3" name="Connecteur droit 2"/>
          <p:cNvCxnSpPr/>
          <p:nvPr/>
        </p:nvCxnSpPr>
        <p:spPr>
          <a:xfrm>
            <a:off x="9489440" y="6187440"/>
            <a:ext cx="26924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73066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0">
              <a:buNone/>
            </a:pPr>
            <a:r>
              <a:rPr lang="fr-CA" altLang="fr-FR" sz="2800" b="1" u="sng" dirty="0">
                <a:latin typeface="Calibri" panose="020F0502020204030204" pitchFamily="34" charset="0"/>
              </a:rPr>
              <a:t>Moyenne (arithmétique)</a:t>
            </a:r>
          </a:p>
          <a:p>
            <a:pPr marL="463550" indent="-457200">
              <a:buFont typeface="Wingdings" panose="05000000000000000000" pitchFamily="2" charset="2"/>
              <a:buChar char="q"/>
            </a:pPr>
            <a:r>
              <a:rPr lang="fr-CA" altLang="fr-FR" sz="2800" dirty="0">
                <a:latin typeface="Calibri" panose="020F0502020204030204" pitchFamily="34" charset="0"/>
              </a:rPr>
              <a:t>Elle tient donc compte non seulement de l’ordre des valeurs </a:t>
            </a:r>
            <a:br>
              <a:rPr lang="fr-CA" altLang="fr-FR" sz="2800" dirty="0">
                <a:latin typeface="Calibri" panose="020F0502020204030204" pitchFamily="34" charset="0"/>
              </a:rPr>
            </a:br>
            <a:r>
              <a:rPr lang="fr-CA" altLang="fr-FR" sz="2800" dirty="0">
                <a:latin typeface="Calibri" panose="020F0502020204030204" pitchFamily="34" charset="0"/>
              </a:rPr>
              <a:t>(comme la médiane), mais en plus elle tient compte des valeurs elles-mêmes!</a:t>
            </a:r>
          </a:p>
          <a:p>
            <a:pPr marL="463550" indent="-457200">
              <a:buFont typeface="Wingdings" panose="05000000000000000000" pitchFamily="2" charset="2"/>
              <a:buChar char="q"/>
            </a:pPr>
            <a:endParaRPr lang="fr-CA" altLang="fr-FR" sz="2800" dirty="0">
              <a:latin typeface="Calibri" panose="020F0502020204030204" pitchFamily="34" charset="0"/>
            </a:endParaRPr>
          </a:p>
          <a:p>
            <a:pPr marL="920750" lvl="1" indent="-457200">
              <a:buFont typeface="Wingdings" panose="05000000000000000000" pitchFamily="2" charset="2"/>
              <a:buChar char="v"/>
            </a:pPr>
            <a:r>
              <a:rPr lang="fr-CA" altLang="fr-FR" sz="2400" dirty="0">
                <a:latin typeface="Calibri" panose="020F0502020204030204" pitchFamily="34" charset="0"/>
              </a:rPr>
              <a:t>Ceci la rend généralement plus typique de l’ensemble des observations!</a:t>
            </a:r>
          </a:p>
          <a:p>
            <a:pPr marL="863600" lvl="1" indent="-342900">
              <a:buFont typeface="Wingdings" panose="05000000000000000000" pitchFamily="2" charset="2"/>
              <a:buChar char="v"/>
            </a:pPr>
            <a:endParaRPr lang="fr-CA" altLang="fr-FR" sz="2400" dirty="0">
              <a:latin typeface="Calibri" panose="020F0502020204030204" pitchFamily="34" charset="0"/>
            </a:endParaRPr>
          </a:p>
          <a:p>
            <a:pPr marL="863600" lvl="1" indent="-342900">
              <a:buFont typeface="Wingdings" panose="05000000000000000000" pitchFamily="2" charset="2"/>
              <a:buChar char="v"/>
            </a:pPr>
            <a:r>
              <a:rPr lang="fr-CA" altLang="fr-FR" sz="2400" dirty="0">
                <a:latin typeface="Calibri" panose="020F0502020204030204" pitchFamily="34" charset="0"/>
              </a:rPr>
              <a:t>Cependant, dans certains cas, tel que celui des revenus mentionné dans les diapos sur la médiane, il arrive que seulement une faible quantité de valeurs extrêmes fasse en sorte que la moyenne devienne moins typique de l’ensemble des observations…</a:t>
            </a:r>
          </a:p>
          <a:p>
            <a:pPr marL="1263650" lvl="2" indent="-342900">
              <a:buFont typeface="Wingdings" panose="05000000000000000000" pitchFamily="2" charset="2"/>
              <a:buChar char="Ø"/>
            </a:pPr>
            <a:r>
              <a:rPr lang="fr-CA" altLang="fr-FR" sz="2000" i="1" dirty="0">
                <a:latin typeface="Calibri" panose="020F0502020204030204" pitchFamily="34" charset="0"/>
              </a:rPr>
              <a:t>Par exemple, si on ajoute la valeur 10 000 aux mesures précédentes la moyenne devient 126.09</a:t>
            </a:r>
          </a:p>
          <a:p>
            <a:pPr marL="406400" lvl="1" indent="0">
              <a:buNone/>
            </a:pPr>
            <a:endParaRPr lang="fr-CA" altLang="fr-FR" sz="2400" b="1" dirty="0">
              <a:latin typeface="Calibri" panose="020F0502020204030204" pitchFamily="34" charset="0"/>
            </a:endParaRPr>
          </a:p>
          <a:p>
            <a:pPr marL="1149350" lvl="2" indent="-285750">
              <a:buFont typeface="Wingdings" panose="05000000000000000000" pitchFamily="2" charset="2"/>
              <a:buChar char="Ø"/>
            </a:pPr>
            <a:endParaRPr lang="fr-CA" altLang="fr-FR" sz="1800" dirty="0">
              <a:latin typeface="Calibri" panose="020F0502020204030204" pitchFamily="34" charset="0"/>
            </a:endParaRPr>
          </a:p>
        </p:txBody>
      </p:sp>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pPr marL="457200" indent="-457200">
              <a:buFont typeface="+mj-lt"/>
              <a:buAutoNum type="alphaLcParenR" startAt="2"/>
            </a:pPr>
            <a:r>
              <a:rPr lang="fr-CA" altLang="fr-FR" sz="2400" b="1" i="1" dirty="0">
                <a:latin typeface="Calibri" panose="020F0502020204030204" pitchFamily="34" charset="0"/>
              </a:rPr>
              <a:t>Statistiques de tendance centrale</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33</a:t>
            </a:fld>
            <a:endParaRPr lang="en-CA" sz="2000" dirty="0">
              <a:solidFill>
                <a:schemeClr val="tx1"/>
              </a:solidFill>
            </a:endParaRPr>
          </a:p>
        </p:txBody>
      </p:sp>
    </p:spTree>
    <p:extLst>
      <p:ext uri="{BB962C8B-B14F-4D97-AF65-F5344CB8AC3E}">
        <p14:creationId xmlns:p14="http://schemas.microsoft.com/office/powerpoint/2010/main" val="34439577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0">
                  <a:buNone/>
                </a:pPr>
                <a:r>
                  <a:rPr lang="fr-CA" altLang="fr-FR" sz="2800" b="1" u="sng" dirty="0">
                    <a:solidFill>
                      <a:schemeClr val="tx1"/>
                    </a:solidFill>
                    <a:latin typeface="Calibri" panose="020F0502020204030204" pitchFamily="34" charset="0"/>
                  </a:rPr>
                  <a:t>Moyenne (arithmétique)</a:t>
                </a:r>
              </a:p>
              <a:p>
                <a:pPr marL="6350" indent="-457200">
                  <a:buFont typeface="Wingdings" panose="05000000000000000000" pitchFamily="2" charset="2"/>
                  <a:buChar char="q"/>
                </a:pPr>
                <a:r>
                  <a:rPr lang="fr-CA" altLang="fr-FR" sz="2400" dirty="0">
                    <a:solidFill>
                      <a:schemeClr val="tx1"/>
                    </a:solidFill>
                    <a:latin typeface="Calibri" panose="020F0502020204030204" pitchFamily="34" charset="0"/>
                  </a:rPr>
                  <a:t>Reprenons l’Exemple 2 des diapos sur la médiane: </a:t>
                </a:r>
                <a:endParaRPr lang="fr-CA" altLang="fr-FR" sz="2400" dirty="0">
                  <a:latin typeface="Calibri" panose="020F0502020204030204" pitchFamily="34" charset="0"/>
                </a:endParaRPr>
              </a:p>
              <a:p>
                <a:pPr marL="0" indent="0" algn="ctr">
                  <a:buNone/>
                </a:pPr>
                <a:r>
                  <a:rPr lang="fr-CA" altLang="fr-FR" sz="2000" dirty="0">
                    <a:solidFill>
                      <a:schemeClr val="tx1"/>
                    </a:solidFill>
                    <a:latin typeface="Calibri" panose="020F0502020204030204" pitchFamily="34" charset="0"/>
                  </a:rPr>
                  <a:t>{6, 10, 2, 9, 6, 8, 6, 8, 4, 7}	, </a:t>
                </a:r>
                <a:r>
                  <a:rPr lang="fr-CA" altLang="fr-FR" sz="2000" i="1" dirty="0">
                    <a:solidFill>
                      <a:schemeClr val="tx1"/>
                    </a:solidFill>
                    <a:latin typeface="Calibri" panose="020F0502020204030204" pitchFamily="34" charset="0"/>
                  </a:rPr>
                  <a:t>n</a:t>
                </a:r>
                <a:r>
                  <a:rPr lang="fr-CA" altLang="fr-FR" sz="2000" dirty="0">
                    <a:solidFill>
                      <a:schemeClr val="tx1"/>
                    </a:solidFill>
                    <a:latin typeface="Calibri" panose="020F0502020204030204" pitchFamily="34" charset="0"/>
                  </a:rPr>
                  <a:t> = 10</a:t>
                </a:r>
              </a:p>
              <a:p>
                <a:pPr marL="920750" lvl="1" indent="-457200">
                  <a:buFont typeface="Wingdings" panose="05000000000000000000" pitchFamily="2" charset="2"/>
                  <a:buChar char="Ø"/>
                </a:pPr>
                <a:r>
                  <a:rPr lang="fr-CA" altLang="fr-FR" sz="2200" dirty="0">
                    <a:solidFill>
                      <a:schemeClr val="tx1"/>
                    </a:solidFill>
                    <a:latin typeface="Calibri" panose="020F0502020204030204" pitchFamily="34" charset="0"/>
                  </a:rPr>
                  <a:t>Calculons maintenant la moyenne arithmétique</a:t>
                </a:r>
              </a:p>
              <a:p>
                <a:pPr marL="120650" lvl="2" indent="0">
                  <a:buNone/>
                </a:pPr>
                <a14:m>
                  <m:oMathPara xmlns:m="http://schemas.openxmlformats.org/officeDocument/2006/math">
                    <m:oMathParaPr>
                      <m:jc m:val="center"/>
                    </m:oMathParaPr>
                    <m:oMath xmlns:m="http://schemas.openxmlformats.org/officeDocument/2006/math">
                      <m:acc>
                        <m:accPr>
                          <m:chr m:val="̅"/>
                          <m:ctrlPr>
                            <a:rPr lang="fr-CA" altLang="fr-FR" sz="2000" i="1">
                              <a:solidFill>
                                <a:schemeClr val="tx1"/>
                              </a:solidFill>
                              <a:latin typeface="Cambria Math" panose="02040503050406030204" pitchFamily="18" charset="0"/>
                            </a:rPr>
                          </m:ctrlPr>
                        </m:accPr>
                        <m:e>
                          <m:r>
                            <a:rPr lang="fr-CA" altLang="fr-FR" sz="2000" i="1">
                              <a:solidFill>
                                <a:schemeClr val="tx1"/>
                              </a:solidFill>
                              <a:latin typeface="Cambria Math"/>
                            </a:rPr>
                            <m:t>𝑋</m:t>
                          </m:r>
                        </m:e>
                      </m:acc>
                      <m:r>
                        <a:rPr lang="fr-CA" altLang="fr-FR" sz="2000" i="1">
                          <a:solidFill>
                            <a:schemeClr val="tx1"/>
                          </a:solidFill>
                          <a:latin typeface="Cambria Math"/>
                        </a:rPr>
                        <m:t>=</m:t>
                      </m:r>
                      <m:f>
                        <m:fPr>
                          <m:ctrlPr>
                            <a:rPr lang="fr-CA" altLang="fr-FR" sz="2000" i="1">
                              <a:solidFill>
                                <a:schemeClr val="tx1"/>
                              </a:solidFill>
                              <a:latin typeface="Cambria Math" panose="02040503050406030204" pitchFamily="18" charset="0"/>
                            </a:rPr>
                          </m:ctrlPr>
                        </m:fPr>
                        <m:num>
                          <m:r>
                            <a:rPr lang="fr-CA" altLang="fr-FR" sz="2000" i="1">
                              <a:solidFill>
                                <a:schemeClr val="tx1"/>
                              </a:solidFill>
                              <a:latin typeface="Cambria Math"/>
                            </a:rPr>
                            <m:t>1</m:t>
                          </m:r>
                        </m:num>
                        <m:den>
                          <m:r>
                            <a:rPr lang="fr-CA" altLang="fr-FR" sz="2000" i="1">
                              <a:solidFill>
                                <a:schemeClr val="tx1"/>
                              </a:solidFill>
                              <a:latin typeface="Cambria Math"/>
                            </a:rPr>
                            <m:t>𝑛</m:t>
                          </m:r>
                        </m:den>
                      </m:f>
                      <m:nary>
                        <m:naryPr>
                          <m:chr m:val="∑"/>
                          <m:ctrlPr>
                            <a:rPr lang="fr-CA" altLang="fr-FR" sz="2000" i="1">
                              <a:solidFill>
                                <a:schemeClr val="tx1"/>
                              </a:solidFill>
                              <a:latin typeface="Cambria Math" panose="02040503050406030204" pitchFamily="18" charset="0"/>
                            </a:rPr>
                          </m:ctrlPr>
                        </m:naryPr>
                        <m:sub>
                          <m:r>
                            <m:rPr>
                              <m:brk m:alnAt="23"/>
                            </m:rPr>
                            <a:rPr lang="fr-CA" altLang="fr-FR" sz="2000" i="1">
                              <a:solidFill>
                                <a:schemeClr val="tx1"/>
                              </a:solidFill>
                              <a:latin typeface="Cambria Math"/>
                            </a:rPr>
                            <m:t>𝑖</m:t>
                          </m:r>
                          <m:r>
                            <a:rPr lang="fr-CA" altLang="fr-FR" sz="2000" i="1">
                              <a:solidFill>
                                <a:schemeClr val="tx1"/>
                              </a:solidFill>
                              <a:latin typeface="Cambria Math"/>
                            </a:rPr>
                            <m:t>=1</m:t>
                          </m:r>
                        </m:sub>
                        <m:sup>
                          <m:r>
                            <a:rPr lang="fr-CA" altLang="fr-FR" sz="2000" i="1">
                              <a:solidFill>
                                <a:schemeClr val="tx1"/>
                              </a:solidFill>
                              <a:latin typeface="Cambria Math"/>
                            </a:rPr>
                            <m:t>𝑛</m:t>
                          </m:r>
                        </m:sup>
                        <m:e>
                          <m:sSub>
                            <m:sSubPr>
                              <m:ctrlPr>
                                <a:rPr lang="fr-CA" altLang="fr-FR" sz="2000" i="1">
                                  <a:solidFill>
                                    <a:schemeClr val="tx1"/>
                                  </a:solidFill>
                                  <a:latin typeface="Cambria Math" panose="02040503050406030204" pitchFamily="18" charset="0"/>
                                </a:rPr>
                              </m:ctrlPr>
                            </m:sSubPr>
                            <m:e>
                              <m:r>
                                <a:rPr lang="fr-CA" altLang="fr-FR" sz="2000" i="1">
                                  <a:solidFill>
                                    <a:schemeClr val="tx1"/>
                                  </a:solidFill>
                                  <a:latin typeface="Cambria Math"/>
                                </a:rPr>
                                <m:t>𝑋</m:t>
                              </m:r>
                            </m:e>
                            <m:sub>
                              <m:r>
                                <a:rPr lang="fr-CA" altLang="fr-FR" sz="2000" i="1">
                                  <a:solidFill>
                                    <a:schemeClr val="tx1"/>
                                  </a:solidFill>
                                  <a:latin typeface="Cambria Math"/>
                                </a:rPr>
                                <m:t>𝑖</m:t>
                              </m:r>
                            </m:sub>
                          </m:sSub>
                        </m:e>
                      </m:nary>
                      <m:r>
                        <a:rPr lang="fr-CA" altLang="fr-FR" sz="2000" i="1">
                          <a:solidFill>
                            <a:schemeClr val="tx1"/>
                          </a:solidFill>
                          <a:latin typeface="Cambria Math"/>
                        </a:rPr>
                        <m:t>=</m:t>
                      </m:r>
                      <m:f>
                        <m:fPr>
                          <m:ctrlPr>
                            <a:rPr lang="fr-CA" altLang="fr-FR" sz="2000" i="1">
                              <a:solidFill>
                                <a:schemeClr val="tx1"/>
                              </a:solidFill>
                              <a:latin typeface="Cambria Math" panose="02040503050406030204" pitchFamily="18" charset="0"/>
                            </a:rPr>
                          </m:ctrlPr>
                        </m:fPr>
                        <m:num>
                          <m:r>
                            <a:rPr lang="fr-CA" altLang="fr-FR" sz="2000" i="1">
                              <a:solidFill>
                                <a:schemeClr val="tx1"/>
                              </a:solidFill>
                              <a:latin typeface="Cambria Math"/>
                            </a:rPr>
                            <m:t>1</m:t>
                          </m:r>
                        </m:num>
                        <m:den>
                          <m:r>
                            <a:rPr lang="fr-CA" altLang="fr-FR" sz="2000" i="1">
                              <a:solidFill>
                                <a:schemeClr val="tx1"/>
                              </a:solidFill>
                              <a:latin typeface="Cambria Math"/>
                            </a:rPr>
                            <m:t>10</m:t>
                          </m:r>
                        </m:den>
                      </m:f>
                      <m:nary>
                        <m:naryPr>
                          <m:chr m:val="∑"/>
                          <m:ctrlPr>
                            <a:rPr lang="fr-CA" altLang="fr-FR" sz="2000" i="1">
                              <a:solidFill>
                                <a:schemeClr val="tx1"/>
                              </a:solidFill>
                              <a:latin typeface="Cambria Math" panose="02040503050406030204" pitchFamily="18" charset="0"/>
                            </a:rPr>
                          </m:ctrlPr>
                        </m:naryPr>
                        <m:sub>
                          <m:r>
                            <m:rPr>
                              <m:brk m:alnAt="23"/>
                            </m:rPr>
                            <a:rPr lang="fr-CA" altLang="fr-FR" sz="2000" i="1">
                              <a:solidFill>
                                <a:schemeClr val="tx1"/>
                              </a:solidFill>
                              <a:latin typeface="Cambria Math"/>
                            </a:rPr>
                            <m:t>𝑖</m:t>
                          </m:r>
                          <m:r>
                            <a:rPr lang="fr-CA" altLang="fr-FR" sz="2000" i="1">
                              <a:solidFill>
                                <a:schemeClr val="tx1"/>
                              </a:solidFill>
                              <a:latin typeface="Cambria Math"/>
                            </a:rPr>
                            <m:t>=1</m:t>
                          </m:r>
                        </m:sub>
                        <m:sup>
                          <m:r>
                            <a:rPr lang="fr-CA" altLang="fr-FR" sz="2000" i="1">
                              <a:solidFill>
                                <a:schemeClr val="tx1"/>
                              </a:solidFill>
                              <a:latin typeface="Cambria Math"/>
                            </a:rPr>
                            <m:t>10</m:t>
                          </m:r>
                        </m:sup>
                        <m:e>
                          <m:sSub>
                            <m:sSubPr>
                              <m:ctrlPr>
                                <a:rPr lang="fr-CA" altLang="fr-FR" sz="2000" i="1">
                                  <a:solidFill>
                                    <a:schemeClr val="tx1"/>
                                  </a:solidFill>
                                  <a:latin typeface="Cambria Math" panose="02040503050406030204" pitchFamily="18" charset="0"/>
                                </a:rPr>
                              </m:ctrlPr>
                            </m:sSubPr>
                            <m:e>
                              <m:r>
                                <a:rPr lang="fr-CA" altLang="fr-FR" sz="2000" i="1">
                                  <a:solidFill>
                                    <a:schemeClr val="tx1"/>
                                  </a:solidFill>
                                  <a:latin typeface="Cambria Math"/>
                                </a:rPr>
                                <m:t>𝑋</m:t>
                              </m:r>
                            </m:e>
                            <m:sub>
                              <m:r>
                                <a:rPr lang="fr-CA" altLang="fr-FR" sz="2000" i="1">
                                  <a:solidFill>
                                    <a:schemeClr val="tx1"/>
                                  </a:solidFill>
                                  <a:latin typeface="Cambria Math"/>
                                </a:rPr>
                                <m:t>𝑖</m:t>
                              </m:r>
                            </m:sub>
                          </m:sSub>
                          <m:r>
                            <a:rPr lang="fr-CA" altLang="fr-FR" sz="2000" i="1">
                              <a:solidFill>
                                <a:schemeClr val="tx1"/>
                              </a:solidFill>
                              <a:latin typeface="Cambria Math"/>
                            </a:rPr>
                            <m:t>=</m:t>
                          </m:r>
                          <m:f>
                            <m:fPr>
                              <m:ctrlPr>
                                <a:rPr lang="fr-CA" altLang="fr-FR" sz="2000" i="1">
                                  <a:solidFill>
                                    <a:schemeClr val="tx1"/>
                                  </a:solidFill>
                                  <a:latin typeface="Cambria Math" panose="02040503050406030204" pitchFamily="18" charset="0"/>
                                </a:rPr>
                              </m:ctrlPr>
                            </m:fPr>
                            <m:num>
                              <m:r>
                                <a:rPr lang="fr-CA" altLang="fr-FR" sz="2000" i="1">
                                  <a:solidFill>
                                    <a:schemeClr val="tx1"/>
                                  </a:solidFill>
                                  <a:latin typeface="Cambria Math"/>
                                </a:rPr>
                                <m:t>1</m:t>
                              </m:r>
                            </m:num>
                            <m:den>
                              <m:r>
                                <a:rPr lang="fr-CA" altLang="fr-FR" sz="2000" i="1">
                                  <a:solidFill>
                                    <a:schemeClr val="tx1"/>
                                  </a:solidFill>
                                  <a:latin typeface="Cambria Math"/>
                                </a:rPr>
                                <m:t>10</m:t>
                              </m:r>
                            </m:den>
                          </m:f>
                          <m:d>
                            <m:dPr>
                              <m:ctrlPr>
                                <a:rPr lang="fr-CA" altLang="fr-FR" sz="2000" i="1">
                                  <a:solidFill>
                                    <a:schemeClr val="tx1"/>
                                  </a:solidFill>
                                  <a:latin typeface="Cambria Math" panose="02040503050406030204" pitchFamily="18" charset="0"/>
                                </a:rPr>
                              </m:ctrlPr>
                            </m:dPr>
                            <m:e>
                              <m:r>
                                <a:rPr lang="fr-CA" altLang="fr-FR" sz="2000" i="1">
                                  <a:solidFill>
                                    <a:schemeClr val="tx1"/>
                                  </a:solidFill>
                                  <a:latin typeface="Cambria Math"/>
                                </a:rPr>
                                <m:t>6+10+2+9+6+8+6+8+4+7</m:t>
                              </m:r>
                            </m:e>
                          </m:d>
                        </m:e>
                      </m:nary>
                      <m:r>
                        <a:rPr lang="fr-CA" altLang="fr-FR" sz="2000" i="1">
                          <a:latin typeface="Cambria Math"/>
                        </a:rPr>
                        <m:t>=</m:t>
                      </m:r>
                      <m:f>
                        <m:fPr>
                          <m:ctrlPr>
                            <a:rPr lang="fr-CA" altLang="fr-FR" sz="2000" i="1">
                              <a:latin typeface="Cambria Math" panose="02040503050406030204" pitchFamily="18" charset="0"/>
                            </a:rPr>
                          </m:ctrlPr>
                        </m:fPr>
                        <m:num>
                          <m:r>
                            <a:rPr lang="fr-CA" altLang="fr-FR" sz="2000" i="1">
                              <a:latin typeface="Cambria Math"/>
                            </a:rPr>
                            <m:t>1</m:t>
                          </m:r>
                        </m:num>
                        <m:den>
                          <m:r>
                            <a:rPr lang="fr-CA" altLang="fr-FR" sz="2000" i="1">
                              <a:latin typeface="Cambria Math"/>
                            </a:rPr>
                            <m:t>10</m:t>
                          </m:r>
                        </m:den>
                      </m:f>
                      <m:d>
                        <m:dPr>
                          <m:ctrlPr>
                            <a:rPr lang="fr-CA" altLang="fr-FR" sz="2000" i="1">
                              <a:latin typeface="Cambria Math" panose="02040503050406030204" pitchFamily="18" charset="0"/>
                            </a:rPr>
                          </m:ctrlPr>
                        </m:dPr>
                        <m:e>
                          <m:r>
                            <a:rPr lang="fr-CA" altLang="fr-FR" sz="2000" i="1">
                              <a:latin typeface="Cambria Math"/>
                            </a:rPr>
                            <m:t>66</m:t>
                          </m:r>
                        </m:e>
                      </m:d>
                      <m:r>
                        <a:rPr lang="fr-CA" altLang="fr-FR" sz="2000" i="1">
                          <a:latin typeface="Cambria Math"/>
                        </a:rPr>
                        <m:t>=</m:t>
                      </m:r>
                      <m:f>
                        <m:fPr>
                          <m:ctrlPr>
                            <a:rPr lang="fr-CA" altLang="fr-FR" sz="2000" i="1">
                              <a:latin typeface="Cambria Math" panose="02040503050406030204" pitchFamily="18" charset="0"/>
                            </a:rPr>
                          </m:ctrlPr>
                        </m:fPr>
                        <m:num>
                          <m:r>
                            <a:rPr lang="fr-CA" altLang="fr-FR" sz="2000" i="1">
                              <a:latin typeface="Cambria Math"/>
                            </a:rPr>
                            <m:t>66</m:t>
                          </m:r>
                        </m:num>
                        <m:den>
                          <m:r>
                            <a:rPr lang="fr-CA" altLang="fr-FR" sz="2000" i="1">
                              <a:latin typeface="Cambria Math"/>
                            </a:rPr>
                            <m:t>10</m:t>
                          </m:r>
                        </m:den>
                      </m:f>
                      <m:r>
                        <a:rPr lang="fr-CA" altLang="fr-FR" sz="2000" i="1">
                          <a:latin typeface="Cambria Math"/>
                        </a:rPr>
                        <m:t>=6.6</m:t>
                      </m:r>
                    </m:oMath>
                  </m:oMathPara>
                </a14:m>
                <a:endParaRPr lang="fr-CA" altLang="fr-FR" sz="2000" dirty="0">
                  <a:latin typeface="Calibri" panose="020F0502020204030204" pitchFamily="34" charset="0"/>
                </a:endParaRPr>
              </a:p>
              <a:p>
                <a:pPr marL="120650" indent="0">
                  <a:buNone/>
                </a:pPr>
                <a:endParaRPr lang="fr-CA" altLang="fr-FR" sz="2000" dirty="0">
                  <a:solidFill>
                    <a:schemeClr val="tx1"/>
                  </a:solidFill>
                  <a:latin typeface="Calibri" panose="020F0502020204030204" pitchFamily="34" charset="0"/>
                </a:endParaRPr>
              </a:p>
              <a:p>
                <a:pPr marL="977900" lvl="1" indent="-457200">
                  <a:buFont typeface="Wingdings" panose="05000000000000000000" pitchFamily="2" charset="2"/>
                  <a:buChar char="Ø"/>
                </a:pPr>
                <a:r>
                  <a:rPr lang="fr-CA" altLang="fr-FR" sz="2200" dirty="0">
                    <a:solidFill>
                      <a:schemeClr val="tx1"/>
                    </a:solidFill>
                    <a:latin typeface="Calibri" panose="020F0502020204030204" pitchFamily="34" charset="0"/>
                  </a:rPr>
                  <a:t>Calculons à nouveau la moyenne arithmétique, mais après avoir remplacé le 10 par un 10 000:</a:t>
                </a:r>
              </a:p>
              <a:p>
                <a:pPr marL="920750" lvl="2" indent="0">
                  <a:buNone/>
                </a:pPr>
                <a14:m>
                  <m:oMathPara xmlns:m="http://schemas.openxmlformats.org/officeDocument/2006/math">
                    <m:oMathParaPr>
                      <m:jc m:val="left"/>
                    </m:oMathParaPr>
                    <m:oMath xmlns:m="http://schemas.openxmlformats.org/officeDocument/2006/math">
                      <m:acc>
                        <m:accPr>
                          <m:chr m:val="̅"/>
                          <m:ctrlPr>
                            <a:rPr lang="fr-CA" altLang="fr-FR" sz="2000" i="1">
                              <a:solidFill>
                                <a:schemeClr val="tx1"/>
                              </a:solidFill>
                              <a:latin typeface="Cambria Math" panose="02040503050406030204" pitchFamily="18" charset="0"/>
                            </a:rPr>
                          </m:ctrlPr>
                        </m:accPr>
                        <m:e>
                          <m:r>
                            <a:rPr lang="fr-CA" altLang="fr-FR" sz="2000" i="1">
                              <a:solidFill>
                                <a:schemeClr val="tx1"/>
                              </a:solidFill>
                              <a:latin typeface="Cambria Math"/>
                            </a:rPr>
                            <m:t>𝑋</m:t>
                          </m:r>
                        </m:e>
                      </m:acc>
                      <m:r>
                        <a:rPr lang="fr-CA" altLang="fr-FR" sz="2000" i="1">
                          <a:solidFill>
                            <a:schemeClr val="tx1"/>
                          </a:solidFill>
                          <a:latin typeface="Cambria Math"/>
                        </a:rPr>
                        <m:t>=</m:t>
                      </m:r>
                      <m:f>
                        <m:fPr>
                          <m:ctrlPr>
                            <a:rPr lang="fr-CA" altLang="fr-FR" sz="2000" i="1">
                              <a:solidFill>
                                <a:schemeClr val="tx1"/>
                              </a:solidFill>
                              <a:latin typeface="Cambria Math" panose="02040503050406030204" pitchFamily="18" charset="0"/>
                            </a:rPr>
                          </m:ctrlPr>
                        </m:fPr>
                        <m:num>
                          <m:r>
                            <a:rPr lang="fr-CA" altLang="fr-FR" sz="2000" i="1">
                              <a:solidFill>
                                <a:schemeClr val="tx1"/>
                              </a:solidFill>
                              <a:latin typeface="Cambria Math"/>
                            </a:rPr>
                            <m:t>1</m:t>
                          </m:r>
                        </m:num>
                        <m:den>
                          <m:r>
                            <a:rPr lang="fr-CA" altLang="fr-FR" sz="2000" i="1">
                              <a:solidFill>
                                <a:schemeClr val="tx1"/>
                              </a:solidFill>
                              <a:latin typeface="Cambria Math"/>
                            </a:rPr>
                            <m:t>𝑛</m:t>
                          </m:r>
                        </m:den>
                      </m:f>
                      <m:nary>
                        <m:naryPr>
                          <m:chr m:val="∑"/>
                          <m:ctrlPr>
                            <a:rPr lang="fr-CA" altLang="fr-FR" sz="2000" i="1">
                              <a:solidFill>
                                <a:schemeClr val="tx1"/>
                              </a:solidFill>
                              <a:latin typeface="Cambria Math" panose="02040503050406030204" pitchFamily="18" charset="0"/>
                            </a:rPr>
                          </m:ctrlPr>
                        </m:naryPr>
                        <m:sub>
                          <m:r>
                            <m:rPr>
                              <m:brk m:alnAt="23"/>
                            </m:rPr>
                            <a:rPr lang="fr-CA" altLang="fr-FR" sz="2000" i="1">
                              <a:solidFill>
                                <a:schemeClr val="tx1"/>
                              </a:solidFill>
                              <a:latin typeface="Cambria Math"/>
                            </a:rPr>
                            <m:t>𝑖</m:t>
                          </m:r>
                          <m:r>
                            <a:rPr lang="fr-CA" altLang="fr-FR" sz="2000" i="1">
                              <a:solidFill>
                                <a:schemeClr val="tx1"/>
                              </a:solidFill>
                              <a:latin typeface="Cambria Math"/>
                            </a:rPr>
                            <m:t>=1</m:t>
                          </m:r>
                        </m:sub>
                        <m:sup>
                          <m:r>
                            <a:rPr lang="fr-CA" altLang="fr-FR" sz="2000" i="1">
                              <a:solidFill>
                                <a:schemeClr val="tx1"/>
                              </a:solidFill>
                              <a:latin typeface="Cambria Math"/>
                            </a:rPr>
                            <m:t>𝑛</m:t>
                          </m:r>
                        </m:sup>
                        <m:e>
                          <m:sSub>
                            <m:sSubPr>
                              <m:ctrlPr>
                                <a:rPr lang="fr-CA" altLang="fr-FR" sz="2000" i="1">
                                  <a:solidFill>
                                    <a:schemeClr val="tx1"/>
                                  </a:solidFill>
                                  <a:latin typeface="Cambria Math" panose="02040503050406030204" pitchFamily="18" charset="0"/>
                                </a:rPr>
                              </m:ctrlPr>
                            </m:sSubPr>
                            <m:e>
                              <m:r>
                                <a:rPr lang="fr-CA" altLang="fr-FR" sz="2000" i="1">
                                  <a:solidFill>
                                    <a:schemeClr val="tx1"/>
                                  </a:solidFill>
                                  <a:latin typeface="Cambria Math"/>
                                </a:rPr>
                                <m:t>𝑋</m:t>
                              </m:r>
                            </m:e>
                            <m:sub>
                              <m:r>
                                <a:rPr lang="fr-CA" altLang="fr-FR" sz="2000" i="1">
                                  <a:solidFill>
                                    <a:schemeClr val="tx1"/>
                                  </a:solidFill>
                                  <a:latin typeface="Cambria Math"/>
                                </a:rPr>
                                <m:t>𝑖</m:t>
                              </m:r>
                            </m:sub>
                          </m:sSub>
                        </m:e>
                      </m:nary>
                      <m:r>
                        <a:rPr lang="fr-CA" altLang="fr-FR" sz="2000" i="1">
                          <a:solidFill>
                            <a:schemeClr val="tx1"/>
                          </a:solidFill>
                          <a:latin typeface="Cambria Math"/>
                        </a:rPr>
                        <m:t>=</m:t>
                      </m:r>
                      <m:f>
                        <m:fPr>
                          <m:ctrlPr>
                            <a:rPr lang="fr-CA" altLang="fr-FR" sz="2000" i="1">
                              <a:solidFill>
                                <a:schemeClr val="tx1"/>
                              </a:solidFill>
                              <a:latin typeface="Cambria Math" panose="02040503050406030204" pitchFamily="18" charset="0"/>
                            </a:rPr>
                          </m:ctrlPr>
                        </m:fPr>
                        <m:num>
                          <m:r>
                            <a:rPr lang="fr-CA" altLang="fr-FR" sz="2000" i="1">
                              <a:solidFill>
                                <a:schemeClr val="tx1"/>
                              </a:solidFill>
                              <a:latin typeface="Cambria Math"/>
                            </a:rPr>
                            <m:t>1</m:t>
                          </m:r>
                        </m:num>
                        <m:den>
                          <m:r>
                            <a:rPr lang="fr-CA" altLang="fr-FR" sz="2000" i="1">
                              <a:solidFill>
                                <a:schemeClr val="tx1"/>
                              </a:solidFill>
                              <a:latin typeface="Cambria Math"/>
                            </a:rPr>
                            <m:t>10</m:t>
                          </m:r>
                        </m:den>
                      </m:f>
                      <m:nary>
                        <m:naryPr>
                          <m:chr m:val="∑"/>
                          <m:ctrlPr>
                            <a:rPr lang="fr-CA" altLang="fr-FR" sz="2000" i="1">
                              <a:solidFill>
                                <a:schemeClr val="tx1"/>
                              </a:solidFill>
                              <a:latin typeface="Cambria Math" panose="02040503050406030204" pitchFamily="18" charset="0"/>
                            </a:rPr>
                          </m:ctrlPr>
                        </m:naryPr>
                        <m:sub>
                          <m:r>
                            <m:rPr>
                              <m:brk m:alnAt="23"/>
                            </m:rPr>
                            <a:rPr lang="fr-CA" altLang="fr-FR" sz="2000" i="1">
                              <a:solidFill>
                                <a:schemeClr val="tx1"/>
                              </a:solidFill>
                              <a:latin typeface="Cambria Math"/>
                            </a:rPr>
                            <m:t>𝑖</m:t>
                          </m:r>
                          <m:r>
                            <a:rPr lang="fr-CA" altLang="fr-FR" sz="2000" i="1">
                              <a:solidFill>
                                <a:schemeClr val="tx1"/>
                              </a:solidFill>
                              <a:latin typeface="Cambria Math"/>
                            </a:rPr>
                            <m:t>=1</m:t>
                          </m:r>
                        </m:sub>
                        <m:sup>
                          <m:r>
                            <a:rPr lang="fr-CA" altLang="fr-FR" sz="2000" i="1">
                              <a:solidFill>
                                <a:schemeClr val="tx1"/>
                              </a:solidFill>
                              <a:latin typeface="Cambria Math"/>
                            </a:rPr>
                            <m:t>10</m:t>
                          </m:r>
                        </m:sup>
                        <m:e>
                          <m:sSub>
                            <m:sSubPr>
                              <m:ctrlPr>
                                <a:rPr lang="fr-CA" altLang="fr-FR" sz="2000" i="1">
                                  <a:solidFill>
                                    <a:schemeClr val="tx1"/>
                                  </a:solidFill>
                                  <a:latin typeface="Cambria Math" panose="02040503050406030204" pitchFamily="18" charset="0"/>
                                </a:rPr>
                              </m:ctrlPr>
                            </m:sSubPr>
                            <m:e>
                              <m:r>
                                <a:rPr lang="fr-CA" altLang="fr-FR" sz="2000" i="1">
                                  <a:solidFill>
                                    <a:schemeClr val="tx1"/>
                                  </a:solidFill>
                                  <a:latin typeface="Cambria Math"/>
                                </a:rPr>
                                <m:t>𝑋</m:t>
                              </m:r>
                            </m:e>
                            <m:sub>
                              <m:r>
                                <a:rPr lang="fr-CA" altLang="fr-FR" sz="2000" i="1">
                                  <a:solidFill>
                                    <a:schemeClr val="tx1"/>
                                  </a:solidFill>
                                  <a:latin typeface="Cambria Math"/>
                                </a:rPr>
                                <m:t>𝑖</m:t>
                              </m:r>
                            </m:sub>
                          </m:sSub>
                          <m:r>
                            <a:rPr lang="fr-CA" altLang="fr-FR" sz="2000" i="1">
                              <a:solidFill>
                                <a:schemeClr val="tx1"/>
                              </a:solidFill>
                              <a:latin typeface="Cambria Math"/>
                            </a:rPr>
                            <m:t>=</m:t>
                          </m:r>
                          <m:f>
                            <m:fPr>
                              <m:ctrlPr>
                                <a:rPr lang="fr-CA" altLang="fr-FR" sz="2000" i="1">
                                  <a:solidFill>
                                    <a:schemeClr val="tx1"/>
                                  </a:solidFill>
                                  <a:latin typeface="Cambria Math" panose="02040503050406030204" pitchFamily="18" charset="0"/>
                                </a:rPr>
                              </m:ctrlPr>
                            </m:fPr>
                            <m:num>
                              <m:r>
                                <a:rPr lang="fr-CA" altLang="fr-FR" sz="2000" i="1">
                                  <a:solidFill>
                                    <a:schemeClr val="tx1"/>
                                  </a:solidFill>
                                  <a:latin typeface="Cambria Math"/>
                                </a:rPr>
                                <m:t>1</m:t>
                              </m:r>
                            </m:num>
                            <m:den>
                              <m:r>
                                <a:rPr lang="fr-CA" altLang="fr-FR" sz="2000" i="1">
                                  <a:solidFill>
                                    <a:schemeClr val="tx1"/>
                                  </a:solidFill>
                                  <a:latin typeface="Cambria Math"/>
                                </a:rPr>
                                <m:t>10</m:t>
                              </m:r>
                            </m:den>
                          </m:f>
                          <m:d>
                            <m:dPr>
                              <m:ctrlPr>
                                <a:rPr lang="fr-CA" altLang="fr-FR" sz="2000" i="1">
                                  <a:solidFill>
                                    <a:schemeClr val="tx1"/>
                                  </a:solidFill>
                                  <a:latin typeface="Cambria Math" panose="02040503050406030204" pitchFamily="18" charset="0"/>
                                </a:rPr>
                              </m:ctrlPr>
                            </m:dPr>
                            <m:e>
                              <m:r>
                                <a:rPr lang="fr-CA" altLang="fr-FR" sz="2000" i="1">
                                  <a:solidFill>
                                    <a:schemeClr val="tx1"/>
                                  </a:solidFill>
                                  <a:latin typeface="Cambria Math"/>
                                </a:rPr>
                                <m:t>6+10 000+2+9+6+8+6+8+4+7</m:t>
                              </m:r>
                            </m:e>
                          </m:d>
                        </m:e>
                      </m:nary>
                      <m:r>
                        <a:rPr lang="fr-CA" altLang="fr-FR" sz="2000" i="1">
                          <a:latin typeface="Cambria Math"/>
                        </a:rPr>
                        <m:t>=</m:t>
                      </m:r>
                      <m:f>
                        <m:fPr>
                          <m:ctrlPr>
                            <a:rPr lang="fr-CA" altLang="fr-FR" sz="2000" i="1">
                              <a:latin typeface="Cambria Math" panose="02040503050406030204" pitchFamily="18" charset="0"/>
                            </a:rPr>
                          </m:ctrlPr>
                        </m:fPr>
                        <m:num>
                          <m:r>
                            <a:rPr lang="fr-CA" altLang="fr-FR" sz="2000" i="1">
                              <a:latin typeface="Cambria Math"/>
                            </a:rPr>
                            <m:t>1</m:t>
                          </m:r>
                        </m:num>
                        <m:den>
                          <m:r>
                            <a:rPr lang="fr-CA" altLang="fr-FR" sz="2000" i="1">
                              <a:latin typeface="Cambria Math"/>
                            </a:rPr>
                            <m:t>10</m:t>
                          </m:r>
                        </m:den>
                      </m:f>
                      <m:d>
                        <m:dPr>
                          <m:ctrlPr>
                            <a:rPr lang="fr-CA" altLang="fr-FR" sz="2000" i="1">
                              <a:latin typeface="Cambria Math" panose="02040503050406030204" pitchFamily="18" charset="0"/>
                            </a:rPr>
                          </m:ctrlPr>
                        </m:dPr>
                        <m:e>
                          <m:r>
                            <a:rPr lang="fr-CA" altLang="fr-FR" sz="2000" i="1">
                              <a:latin typeface="Cambria Math"/>
                            </a:rPr>
                            <m:t>10 056</m:t>
                          </m:r>
                        </m:e>
                      </m:d>
                      <m:r>
                        <a:rPr lang="fr-CA" altLang="fr-FR" sz="2000" i="1">
                          <a:latin typeface="Cambria Math"/>
                        </a:rPr>
                        <m:t>=</m:t>
                      </m:r>
                      <m:f>
                        <m:fPr>
                          <m:ctrlPr>
                            <a:rPr lang="fr-CA" altLang="fr-FR" sz="2000" i="1">
                              <a:latin typeface="Cambria Math" panose="02040503050406030204" pitchFamily="18" charset="0"/>
                            </a:rPr>
                          </m:ctrlPr>
                        </m:fPr>
                        <m:num>
                          <m:r>
                            <a:rPr lang="fr-CA" altLang="fr-FR" sz="2000" i="1">
                              <a:latin typeface="Cambria Math"/>
                            </a:rPr>
                            <m:t>10 056</m:t>
                          </m:r>
                        </m:num>
                        <m:den>
                          <m:r>
                            <a:rPr lang="fr-CA" altLang="fr-FR" sz="2000" i="1">
                              <a:latin typeface="Cambria Math"/>
                            </a:rPr>
                            <m:t>10</m:t>
                          </m:r>
                        </m:den>
                      </m:f>
                    </m:oMath>
                  </m:oMathPara>
                </a14:m>
                <a:endParaRPr lang="fr-CA" altLang="fr-FR" sz="2000" i="1" dirty="0">
                  <a:latin typeface="Cambria Math" panose="02040503050406030204" pitchFamily="18" charset="0"/>
                </a:endParaRPr>
              </a:p>
              <a:p>
                <a:pPr marL="920750" lvl="2" indent="0">
                  <a:buNone/>
                </a:pPr>
                <a14:m>
                  <m:oMathPara xmlns:m="http://schemas.openxmlformats.org/officeDocument/2006/math">
                    <m:oMathParaPr>
                      <m:jc m:val="left"/>
                    </m:oMathParaPr>
                    <m:oMath xmlns:m="http://schemas.openxmlformats.org/officeDocument/2006/math">
                      <m:acc>
                        <m:accPr>
                          <m:chr m:val="̅"/>
                          <m:ctrlPr>
                            <a:rPr lang="fr-CA" altLang="fr-FR" sz="2000" i="1">
                              <a:latin typeface="Cambria Math" panose="02040503050406030204" pitchFamily="18" charset="0"/>
                            </a:rPr>
                          </m:ctrlPr>
                        </m:accPr>
                        <m:e>
                          <m:r>
                            <a:rPr lang="fr-CA" altLang="fr-FR" sz="2000" i="1">
                              <a:latin typeface="Cambria Math"/>
                            </a:rPr>
                            <m:t>𝑋</m:t>
                          </m:r>
                        </m:e>
                      </m:acc>
                      <m:r>
                        <a:rPr lang="fr-CA" altLang="fr-FR" sz="2000" i="1">
                          <a:latin typeface="Cambria Math"/>
                        </a:rPr>
                        <m:t>=1005.6</m:t>
                      </m:r>
                      <m:r>
                        <m:rPr>
                          <m:nor/>
                        </m:rPr>
                        <a:rPr lang="fr-CA" altLang="fr-FR" sz="2000" dirty="0">
                          <a:latin typeface="Calibri" panose="020F0502020204030204" pitchFamily="34" charset="0"/>
                        </a:rPr>
                        <m:t> </m:t>
                      </m:r>
                      <m:r>
                        <m:rPr>
                          <m:nor/>
                        </m:rPr>
                        <a:rPr lang="fr-CA" altLang="fr-FR" sz="2000" b="1" dirty="0">
                          <a:latin typeface="Calibri" panose="020F0502020204030204" pitchFamily="34" charset="0"/>
                        </a:rPr>
                        <m:t>!!!</m:t>
                      </m:r>
                    </m:oMath>
                  </m:oMathPara>
                </a14:m>
                <a:endParaRPr lang="fr-CA" altLang="fr-FR" sz="2400" b="1" dirty="0">
                  <a:solidFill>
                    <a:schemeClr val="tx1"/>
                  </a:solidFill>
                  <a:latin typeface="Calibri" panose="020F0502020204030204" pitchFamily="34" charset="0"/>
                </a:endParaRPr>
              </a:p>
              <a:p>
                <a:pPr marL="1149350" lvl="2" indent="-285750">
                  <a:buFont typeface="Wingdings" panose="05000000000000000000" pitchFamily="2" charset="2"/>
                  <a:buChar char="Ø"/>
                </a:pPr>
                <a:endParaRPr lang="fr-CA" altLang="fr-FR" sz="1800" dirty="0">
                  <a:solidFill>
                    <a:schemeClr val="tx1"/>
                  </a:solidFill>
                  <a:latin typeface="Calibri" panose="020F0502020204030204" pitchFamily="34" charset="0"/>
                </a:endParaRPr>
              </a:p>
            </p:txBody>
          </p:sp>
        </mc:Choice>
        <mc:Fallback xmlns="">
          <p:sp>
            <p:nvSpPr>
              <p:cNvPr id="12" name="Rectangle 3"/>
              <p:cNvSpPr txBox="1">
                <a:spLocks noRot="1" noChangeAspect="1" noMove="1" noResize="1" noEditPoints="1" noAdjustHandles="1" noChangeArrowheads="1" noChangeShapeType="1" noTextEdit="1"/>
              </p:cNvSpPr>
              <p:nvPr/>
            </p:nvSpPr>
            <p:spPr>
              <a:xfrm>
                <a:off x="0" y="1126066"/>
                <a:ext cx="12192000" cy="5723467"/>
              </a:xfrm>
              <a:prstGeom prst="rect">
                <a:avLst/>
              </a:prstGeom>
              <a:blipFill rotWithShape="0">
                <a:blip r:embed="rId3"/>
                <a:stretch>
                  <a:fillRect l="-1000" t="-1065"/>
                </a:stretch>
              </a:blipFill>
            </p:spPr>
            <p:txBody>
              <a:bodyPr/>
              <a:lstStyle/>
              <a:p>
                <a:r>
                  <a:rPr lang="fr-CA">
                    <a:noFill/>
                  </a:rPr>
                  <a:t> </a:t>
                </a:r>
              </a:p>
            </p:txBody>
          </p:sp>
        </mc:Fallback>
      </mc:AlternateContent>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pPr marL="457200" indent="-457200">
              <a:buFont typeface="+mj-lt"/>
              <a:buAutoNum type="alphaLcParenR" startAt="2"/>
            </a:pPr>
            <a:r>
              <a:rPr lang="fr-CA" altLang="fr-FR" sz="2400" b="1" i="1" dirty="0">
                <a:latin typeface="Calibri" panose="020F0502020204030204" pitchFamily="34" charset="0"/>
              </a:rPr>
              <a:t>Statistiques de tendance centrale</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34</a:t>
            </a:fld>
            <a:endParaRPr lang="en-CA" sz="2000" dirty="0">
              <a:solidFill>
                <a:schemeClr val="tx1"/>
              </a:solidFill>
            </a:endParaRPr>
          </a:p>
        </p:txBody>
      </p:sp>
    </p:spTree>
    <p:extLst>
      <p:ext uri="{BB962C8B-B14F-4D97-AF65-F5344CB8AC3E}">
        <p14:creationId xmlns:p14="http://schemas.microsoft.com/office/powerpoint/2010/main" val="2027922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50800">
              <a:buNone/>
            </a:pPr>
            <a:r>
              <a:rPr lang="fr-CA" altLang="fr-FR" sz="3200" b="1" u="sng" dirty="0">
                <a:latin typeface="Calibri" panose="020F0502020204030204" pitchFamily="34" charset="0"/>
              </a:rPr>
              <a:t>Quelle statistique de tendance centrale utiliser?</a:t>
            </a:r>
            <a:endParaRPr lang="fr-CA" altLang="fr-FR" sz="3200" dirty="0">
              <a:latin typeface="Calibri" panose="020F0502020204030204" pitchFamily="34" charset="0"/>
            </a:endParaRPr>
          </a:p>
          <a:p>
            <a:pPr marL="406400">
              <a:buFont typeface="Wingdings" panose="05000000000000000000" pitchFamily="2" charset="2"/>
              <a:buChar char="q"/>
            </a:pPr>
            <a:endParaRPr lang="fr-CA" altLang="fr-FR" sz="2000" dirty="0">
              <a:latin typeface="Calibri" panose="020F0502020204030204" pitchFamily="34" charset="0"/>
            </a:endParaRPr>
          </a:p>
          <a:p>
            <a:pPr marL="577850" indent="-514350">
              <a:buFont typeface="Wingdings" panose="05000000000000000000" pitchFamily="2" charset="2"/>
              <a:buChar char="q"/>
            </a:pPr>
            <a:r>
              <a:rPr lang="fr-CA" altLang="fr-FR" sz="3200" dirty="0">
                <a:latin typeface="Calibri" panose="020F0502020204030204" pitchFamily="34" charset="0"/>
              </a:rPr>
              <a:t>Ça dépend entièrement du contexte!</a:t>
            </a:r>
          </a:p>
          <a:p>
            <a:pPr marL="577850" indent="-514350">
              <a:buFont typeface="Wingdings" panose="05000000000000000000" pitchFamily="2" charset="2"/>
              <a:buChar char="q"/>
            </a:pPr>
            <a:endParaRPr lang="fr-CA" altLang="fr-FR" sz="3200" dirty="0">
              <a:latin typeface="Calibri" panose="020F0502020204030204" pitchFamily="34" charset="0"/>
            </a:endParaRPr>
          </a:p>
          <a:p>
            <a:pPr marL="977900" lvl="1" indent="-514350">
              <a:buFont typeface="Wingdings" panose="05000000000000000000" pitchFamily="2" charset="2"/>
              <a:buChar char="Ø"/>
            </a:pPr>
            <a:r>
              <a:rPr lang="fr-CA" altLang="fr-FR" sz="2800" dirty="0">
                <a:latin typeface="Calibri" panose="020F0502020204030204" pitchFamily="34" charset="0"/>
              </a:rPr>
              <a:t>Dans un très grand nombre d’études, on utilise la moyenne.</a:t>
            </a:r>
          </a:p>
          <a:p>
            <a:pPr marL="977900" lvl="1" indent="-514350">
              <a:buFont typeface="Wingdings" panose="05000000000000000000" pitchFamily="2" charset="2"/>
              <a:buChar char="Ø"/>
            </a:pPr>
            <a:endParaRPr lang="fr-CA" altLang="fr-FR" sz="2800" dirty="0">
              <a:latin typeface="Calibri" panose="020F0502020204030204" pitchFamily="34" charset="0"/>
            </a:endParaRPr>
          </a:p>
          <a:p>
            <a:pPr marL="1377950" lvl="2" indent="-514350">
              <a:buFont typeface="Wingdings" panose="05000000000000000000" pitchFamily="2" charset="2"/>
              <a:buChar char="Ø"/>
            </a:pPr>
            <a:r>
              <a:rPr lang="fr-CA" altLang="fr-FR" sz="2600" dirty="0">
                <a:latin typeface="Calibri" panose="020F0502020204030204" pitchFamily="34" charset="0"/>
              </a:rPr>
              <a:t>Toutefois, gardez en tête les caractéristiques propres à chacune…!!</a:t>
            </a:r>
          </a:p>
          <a:p>
            <a:pPr marL="1149350" lvl="2" indent="-285750">
              <a:buFont typeface="Wingdings" panose="05000000000000000000" pitchFamily="2" charset="2"/>
              <a:buChar char="Ø"/>
            </a:pPr>
            <a:endParaRPr lang="fr-CA" altLang="fr-FR" sz="1800" dirty="0">
              <a:latin typeface="Calibri" panose="020F0502020204030204" pitchFamily="34" charset="0"/>
            </a:endParaRPr>
          </a:p>
        </p:txBody>
      </p:sp>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pPr marL="457200" indent="-457200">
              <a:buFont typeface="+mj-lt"/>
              <a:buAutoNum type="alphaLcParenR" startAt="2"/>
            </a:pPr>
            <a:r>
              <a:rPr lang="fr-CA" altLang="fr-FR" sz="2400" b="1" i="1" dirty="0">
                <a:latin typeface="Calibri" panose="020F0502020204030204" pitchFamily="34" charset="0"/>
              </a:rPr>
              <a:t>Statistiques de tendance centrale</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35</a:t>
            </a:fld>
            <a:endParaRPr lang="en-CA" sz="2000" dirty="0">
              <a:solidFill>
                <a:schemeClr val="tx1"/>
              </a:solidFill>
            </a:endParaRPr>
          </a:p>
        </p:txBody>
      </p:sp>
    </p:spTree>
    <p:extLst>
      <p:ext uri="{BB962C8B-B14F-4D97-AF65-F5344CB8AC3E}">
        <p14:creationId xmlns:p14="http://schemas.microsoft.com/office/powerpoint/2010/main" val="17823503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br>
              <a:rPr lang="fr-CA" altLang="fr-FR" b="1" dirty="0">
                <a:latin typeface="Calibri" panose="020F0502020204030204" pitchFamily="34" charset="0"/>
              </a:rPr>
            </a:br>
            <a:r>
              <a:rPr lang="fr-CA" altLang="fr-FR" sz="2400" b="1" i="1" dirty="0">
                <a:latin typeface="Calibri" panose="020F0502020204030204" pitchFamily="34" charset="0"/>
              </a:rPr>
              <a:t>Types</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36</a:t>
            </a:fld>
            <a:endParaRPr lang="en-CA" sz="2000" dirty="0">
              <a:solidFill>
                <a:schemeClr val="tx1"/>
              </a:solidFill>
            </a:endParaRPr>
          </a:p>
        </p:txBody>
      </p:sp>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06400" indent="-457200">
              <a:buFont typeface="Wingdings" panose="05000000000000000000" pitchFamily="2" charset="2"/>
              <a:buChar char="q"/>
            </a:pPr>
            <a:r>
              <a:rPr lang="en-CA" altLang="fr-FR" sz="2800" b="1" dirty="0" err="1">
                <a:latin typeface="Calibri" panose="020F0502020204030204" pitchFamily="34" charset="0"/>
              </a:rPr>
              <a:t>Statistiques</a:t>
            </a:r>
            <a:r>
              <a:rPr lang="en-CA" altLang="fr-FR" sz="2800" b="1" dirty="0">
                <a:latin typeface="Calibri" panose="020F0502020204030204" pitchFamily="34" charset="0"/>
              </a:rPr>
              <a:t> </a:t>
            </a:r>
            <a:r>
              <a:rPr lang="en-CA" altLang="fr-FR" sz="2800" b="1" dirty="0" err="1">
                <a:latin typeface="Calibri" panose="020F0502020204030204" pitchFamily="34" charset="0"/>
              </a:rPr>
              <a:t>descriptives</a:t>
            </a:r>
            <a:r>
              <a:rPr lang="en-CA" altLang="fr-FR" sz="2800" b="1" dirty="0">
                <a:latin typeface="Calibri" panose="020F0502020204030204" pitchFamily="34" charset="0"/>
              </a:rPr>
              <a:t> de </a:t>
            </a:r>
            <a:r>
              <a:rPr lang="en-CA" altLang="fr-FR" sz="2800" b="1" dirty="0" err="1">
                <a:latin typeface="Calibri" panose="020F0502020204030204" pitchFamily="34" charset="0"/>
              </a:rPr>
              <a:t>groupes</a:t>
            </a:r>
            <a:endParaRPr lang="fr-CA" altLang="fr-FR" sz="2800" b="1" dirty="0">
              <a:latin typeface="Calibri" panose="020F0502020204030204" pitchFamily="34" charset="0"/>
            </a:endParaRPr>
          </a:p>
          <a:p>
            <a:pPr marL="920750" lvl="1" indent="-514350">
              <a:buFont typeface="+mj-lt"/>
              <a:buAutoNum type="alphaLcParenR"/>
            </a:pPr>
            <a:r>
              <a:rPr lang="fr-CA" altLang="fr-FR" sz="2400" dirty="0">
                <a:latin typeface="Calibri" panose="020F0502020204030204" pitchFamily="34" charset="0"/>
              </a:rPr>
              <a:t>Statistiques d’effectifs</a:t>
            </a:r>
          </a:p>
          <a:p>
            <a:pPr marL="920750" lvl="1" indent="-514350">
              <a:buFont typeface="+mj-lt"/>
              <a:buAutoNum type="alphaLcParenR"/>
            </a:pPr>
            <a:r>
              <a:rPr lang="fr-CA" altLang="fr-FR" sz="2400" dirty="0">
                <a:latin typeface="Calibri" panose="020F0502020204030204" pitchFamily="34" charset="0"/>
              </a:rPr>
              <a:t>Statistiques de tendance centrale</a:t>
            </a:r>
          </a:p>
          <a:p>
            <a:pPr marL="920750" lvl="1" indent="-514350">
              <a:buFont typeface="+mj-lt"/>
              <a:buAutoNum type="alphaLcParenR"/>
            </a:pPr>
            <a:r>
              <a:rPr lang="fr-CA" altLang="fr-FR" sz="2400" b="1" dirty="0">
                <a:latin typeface="Calibri" panose="020F0502020204030204" pitchFamily="34" charset="0"/>
              </a:rPr>
              <a:t>Statistiques de dispersion</a:t>
            </a:r>
          </a:p>
          <a:p>
            <a:pPr marL="920750" lvl="1" indent="-514350">
              <a:buFont typeface="+mj-lt"/>
              <a:buAutoNum type="alphaLcParenR"/>
            </a:pPr>
            <a:r>
              <a:rPr lang="fr-CA" altLang="fr-FR" sz="2400" dirty="0">
                <a:latin typeface="Calibri" panose="020F0502020204030204" pitchFamily="34" charset="0"/>
              </a:rPr>
              <a:t>Statistiques de la forme de la distribution</a:t>
            </a:r>
          </a:p>
          <a:p>
            <a:pPr marL="406400" lvl="1" indent="0">
              <a:buNone/>
            </a:pPr>
            <a:endParaRPr lang="en-CA" altLang="fr-FR" sz="2400" dirty="0">
              <a:latin typeface="Calibri" panose="020F0502020204030204" pitchFamily="34" charset="0"/>
            </a:endParaRPr>
          </a:p>
          <a:p>
            <a:pPr marL="406400" indent="-457200">
              <a:buFont typeface="Wingdings" panose="05000000000000000000" pitchFamily="2" charset="2"/>
              <a:buChar char="q"/>
            </a:pPr>
            <a:r>
              <a:rPr lang="en-CA" altLang="fr-FR" sz="2800" dirty="0" err="1">
                <a:latin typeface="Calibri" panose="020F0502020204030204" pitchFamily="34" charset="0"/>
              </a:rPr>
              <a:t>Statistiques</a:t>
            </a:r>
            <a:r>
              <a:rPr lang="en-CA" altLang="fr-FR" sz="2800" dirty="0">
                <a:latin typeface="Calibri" panose="020F0502020204030204" pitchFamily="34" charset="0"/>
              </a:rPr>
              <a:t> </a:t>
            </a:r>
            <a:r>
              <a:rPr lang="en-CA" altLang="fr-FR" sz="2800" dirty="0" err="1">
                <a:latin typeface="Calibri" panose="020F0502020204030204" pitchFamily="34" charset="0"/>
              </a:rPr>
              <a:t>descriptives</a:t>
            </a:r>
            <a:r>
              <a:rPr lang="en-CA" altLang="fr-FR" sz="2800" dirty="0">
                <a:latin typeface="Calibri" panose="020F0502020204030204" pitchFamily="34" charset="0"/>
              </a:rPr>
              <a:t> </a:t>
            </a:r>
            <a:r>
              <a:rPr lang="en-CA" altLang="fr-FR" sz="2800" dirty="0" err="1">
                <a:latin typeface="Calibri" panose="020F0502020204030204" pitchFamily="34" charset="0"/>
              </a:rPr>
              <a:t>individuelles</a:t>
            </a:r>
            <a:endParaRPr lang="fr-CA" altLang="fr-FR" sz="2800" dirty="0">
              <a:latin typeface="Calibri" panose="020F0502020204030204" pitchFamily="34" charset="0"/>
            </a:endParaRPr>
          </a:p>
          <a:p>
            <a:pPr marL="914400" lvl="1" indent="-457200">
              <a:buFont typeface="+mj-lt"/>
              <a:buAutoNum type="alphaLcParenR" startAt="5"/>
            </a:pPr>
            <a:r>
              <a:rPr lang="fr-CA" altLang="fr-FR" sz="2400" dirty="0">
                <a:latin typeface="Calibri" panose="020F0502020204030204" pitchFamily="34" charset="0"/>
              </a:rPr>
              <a:t>Le rang absolu</a:t>
            </a:r>
          </a:p>
          <a:p>
            <a:pPr marL="914400" lvl="1" indent="-457200">
              <a:buFont typeface="+mj-lt"/>
              <a:buAutoNum type="alphaLcParenR" startAt="5"/>
            </a:pPr>
            <a:r>
              <a:rPr lang="fr-CA" altLang="fr-FR" sz="2400" dirty="0">
                <a:latin typeface="Calibri" panose="020F0502020204030204" pitchFamily="34" charset="0"/>
              </a:rPr>
              <a:t>Le rang percentile</a:t>
            </a:r>
          </a:p>
          <a:p>
            <a:pPr marL="914400" lvl="1" indent="-457200">
              <a:buFont typeface="+mj-lt"/>
              <a:buAutoNum type="alphaLcParenR" startAt="5"/>
            </a:pPr>
            <a:r>
              <a:rPr lang="fr-CA" altLang="fr-FR" sz="2400" dirty="0">
                <a:latin typeface="Calibri" panose="020F0502020204030204" pitchFamily="34" charset="0"/>
              </a:rPr>
              <a:t>La standardisation</a:t>
            </a:r>
            <a:endParaRPr lang="en-CA" altLang="fr-FR" sz="2400" dirty="0">
              <a:latin typeface="Calibri" panose="020F0502020204030204" pitchFamily="34" charset="0"/>
            </a:endParaRPr>
          </a:p>
        </p:txBody>
      </p:sp>
    </p:spTree>
    <p:extLst>
      <p:ext uri="{BB962C8B-B14F-4D97-AF65-F5344CB8AC3E}">
        <p14:creationId xmlns:p14="http://schemas.microsoft.com/office/powerpoint/2010/main" val="3255051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0" y="1134533"/>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63550" indent="-514350">
              <a:buFont typeface="Wingdings" panose="05000000000000000000" pitchFamily="2" charset="2"/>
              <a:buChar char="q"/>
            </a:pPr>
            <a:r>
              <a:rPr lang="fr-CA" altLang="fr-FR" sz="3200" dirty="0">
                <a:latin typeface="Calibri" panose="020F0502020204030204" pitchFamily="34" charset="0"/>
              </a:rPr>
              <a:t>Objectif des statistiques de dispersion</a:t>
            </a:r>
          </a:p>
          <a:p>
            <a:pPr marL="863600" lvl="1" indent="-514350">
              <a:buFont typeface="Wingdings" panose="05000000000000000000" pitchFamily="2" charset="2"/>
              <a:buChar char="Ø"/>
            </a:pPr>
            <a:r>
              <a:rPr lang="fr-CA" altLang="fr-FR" sz="2800" dirty="0">
                <a:latin typeface="Calibri" panose="020F0502020204030204" pitchFamily="34" charset="0"/>
              </a:rPr>
              <a:t>Représenter la </a:t>
            </a:r>
            <a:r>
              <a:rPr lang="fr-CA" altLang="fr-FR" sz="2800" u="sng" dirty="0">
                <a:latin typeface="Calibri" panose="020F0502020204030204" pitchFamily="34" charset="0"/>
              </a:rPr>
              <a:t>variabilité typique</a:t>
            </a:r>
            <a:r>
              <a:rPr lang="fr-CA" altLang="fr-FR" sz="2800" dirty="0">
                <a:latin typeface="Calibri" panose="020F0502020204030204" pitchFamily="34" charset="0"/>
              </a:rPr>
              <a:t> de l’ensemble de mesures.</a:t>
            </a:r>
          </a:p>
          <a:p>
            <a:pPr marL="863600" lvl="1" indent="-514350">
              <a:buFont typeface="Wingdings" panose="05000000000000000000" pitchFamily="2" charset="2"/>
              <a:buChar char="Ø"/>
            </a:pPr>
            <a:endParaRPr lang="fr-CA" altLang="fr-FR" sz="1400" dirty="0">
              <a:latin typeface="Calibri" panose="020F0502020204030204" pitchFamily="34" charset="0"/>
            </a:endParaRPr>
          </a:p>
          <a:p>
            <a:pPr marL="520700" indent="-571500">
              <a:buFont typeface="Wingdings" panose="05000000000000000000" pitchFamily="2" charset="2"/>
              <a:buChar char="q"/>
            </a:pPr>
            <a:r>
              <a:rPr lang="fr-CA" altLang="fr-FR" sz="3600" dirty="0">
                <a:latin typeface="Calibri" panose="020F0502020204030204" pitchFamily="34" charset="0"/>
              </a:rPr>
              <a:t>Dans notre exploration des statistiques de dispersion, nous rencontrerons… :</a:t>
            </a:r>
          </a:p>
          <a:p>
            <a:pPr marL="920750" lvl="1" indent="-571500">
              <a:buFont typeface="Wingdings" panose="05000000000000000000" pitchFamily="2" charset="2"/>
              <a:buChar char="Ø"/>
            </a:pPr>
            <a:r>
              <a:rPr lang="fr-CA" altLang="fr-FR" sz="2600" dirty="0">
                <a:latin typeface="Calibri" panose="020F0502020204030204" pitchFamily="34" charset="0"/>
              </a:rPr>
              <a:t>L’étendue</a:t>
            </a:r>
          </a:p>
          <a:p>
            <a:pPr marL="920750" lvl="1" indent="-571500">
              <a:buFont typeface="Wingdings" panose="05000000000000000000" pitchFamily="2" charset="2"/>
              <a:buChar char="Ø"/>
            </a:pPr>
            <a:r>
              <a:rPr lang="fr-CA" altLang="fr-FR" sz="2800" dirty="0">
                <a:latin typeface="Calibri" panose="020F0502020204030204" pitchFamily="34" charset="0"/>
              </a:rPr>
              <a:t>L’écart moyen</a:t>
            </a:r>
          </a:p>
          <a:p>
            <a:pPr marL="920750" lvl="1" indent="-571500">
              <a:buFont typeface="Wingdings" panose="05000000000000000000" pitchFamily="2" charset="2"/>
              <a:buChar char="Ø"/>
            </a:pPr>
            <a:r>
              <a:rPr lang="fr-CA" altLang="fr-FR" sz="2800" dirty="0">
                <a:latin typeface="Calibri" panose="020F0502020204030204" pitchFamily="34" charset="0"/>
              </a:rPr>
              <a:t>La variance</a:t>
            </a:r>
          </a:p>
          <a:p>
            <a:pPr marL="920750" lvl="1" indent="-571500">
              <a:buFont typeface="Wingdings" panose="05000000000000000000" pitchFamily="2" charset="2"/>
              <a:buChar char="Ø"/>
            </a:pPr>
            <a:r>
              <a:rPr lang="fr-CA" altLang="fr-FR" sz="2800" dirty="0">
                <a:latin typeface="Calibri" panose="020F0502020204030204" pitchFamily="34" charset="0"/>
              </a:rPr>
              <a:t>L’écart type</a:t>
            </a:r>
          </a:p>
        </p:txBody>
      </p:sp>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pPr marL="457200" indent="-457200">
              <a:buFont typeface="+mj-lt"/>
              <a:buAutoNum type="alphaLcParenR" startAt="3"/>
            </a:pPr>
            <a:r>
              <a:rPr lang="fr-CA" altLang="fr-FR" sz="2400" b="1" i="1" dirty="0">
                <a:latin typeface="Calibri" panose="020F0502020204030204" pitchFamily="34" charset="0"/>
              </a:rPr>
              <a:t>Statistiques de dispersion</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37</a:t>
            </a:fld>
            <a:endParaRPr lang="en-CA" sz="2000" dirty="0">
              <a:solidFill>
                <a:schemeClr val="tx1"/>
              </a:solidFill>
            </a:endParaRPr>
          </a:p>
        </p:txBody>
      </p:sp>
    </p:spTree>
    <p:extLst>
      <p:ext uri="{BB962C8B-B14F-4D97-AF65-F5344CB8AC3E}">
        <p14:creationId xmlns:p14="http://schemas.microsoft.com/office/powerpoint/2010/main" val="22251500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50800">
                  <a:buNone/>
                </a:pPr>
                <a:r>
                  <a:rPr lang="fr-CA" altLang="fr-FR" sz="3200" b="1" u="sng" dirty="0">
                    <a:solidFill>
                      <a:schemeClr val="tx1"/>
                    </a:solidFill>
                    <a:latin typeface="Calibri" panose="020F0502020204030204" pitchFamily="34" charset="0"/>
                  </a:rPr>
                  <a:t>L’étendue</a:t>
                </a:r>
                <a:endParaRPr lang="fr-CA" altLang="fr-FR" sz="3200" dirty="0">
                  <a:solidFill>
                    <a:schemeClr val="tx1"/>
                  </a:solidFill>
                  <a:latin typeface="Calibri" panose="020F0502020204030204" pitchFamily="34" charset="0"/>
                </a:endParaRPr>
              </a:p>
              <a:p>
                <a:pPr marL="406400" indent="-457200">
                  <a:buFont typeface="Wingdings" panose="05000000000000000000" pitchFamily="2" charset="2"/>
                  <a:buChar char="q"/>
                </a:pPr>
                <a:r>
                  <a:rPr lang="fr-CA" altLang="fr-FR" sz="2800" dirty="0">
                    <a:solidFill>
                      <a:schemeClr val="tx1"/>
                    </a:solidFill>
                    <a:latin typeface="Calibri" panose="020F0502020204030204" pitchFamily="34" charset="0"/>
                  </a:rPr>
                  <a:t>Distance entre la valeur minimum et la valeur maximum.</a:t>
                </a:r>
              </a:p>
              <a:p>
                <a:pPr marL="6350" indent="0">
                  <a:buNone/>
                </a:pPr>
                <a14:m>
                  <m:oMathPara xmlns:m="http://schemas.openxmlformats.org/officeDocument/2006/math">
                    <m:oMathParaPr>
                      <m:jc m:val="centerGroup"/>
                    </m:oMathParaPr>
                    <m:oMath xmlns:m="http://schemas.openxmlformats.org/officeDocument/2006/math">
                      <m:r>
                        <a:rPr lang="fr-CA" altLang="fr-FR" sz="2400" i="1">
                          <a:solidFill>
                            <a:schemeClr val="tx1"/>
                          </a:solidFill>
                          <a:latin typeface="Cambria Math"/>
                        </a:rPr>
                        <m:t>é</m:t>
                      </m:r>
                      <m:r>
                        <a:rPr lang="fr-CA" altLang="fr-FR" sz="2400" i="1">
                          <a:solidFill>
                            <a:schemeClr val="tx1"/>
                          </a:solidFill>
                          <a:latin typeface="Cambria Math"/>
                        </a:rPr>
                        <m:t>𝑡𝑒𝑛𝑑𝑢𝑒</m:t>
                      </m:r>
                      <m:r>
                        <a:rPr lang="fr-CA" altLang="fr-FR" sz="2400" i="1">
                          <a:solidFill>
                            <a:schemeClr val="tx1"/>
                          </a:solidFill>
                          <a:latin typeface="Cambria Math"/>
                        </a:rPr>
                        <m:t>=</m:t>
                      </m:r>
                      <m:sSub>
                        <m:sSubPr>
                          <m:ctrlPr>
                            <a:rPr lang="fr-CA" altLang="fr-FR" sz="2400" i="1">
                              <a:solidFill>
                                <a:schemeClr val="tx1"/>
                              </a:solidFill>
                              <a:latin typeface="Cambria Math" panose="02040503050406030204" pitchFamily="18" charset="0"/>
                            </a:rPr>
                          </m:ctrlPr>
                        </m:sSubPr>
                        <m:e>
                          <m:r>
                            <a:rPr lang="fr-CA" altLang="fr-FR" sz="2400" i="1">
                              <a:solidFill>
                                <a:schemeClr val="tx1"/>
                              </a:solidFill>
                              <a:latin typeface="Cambria Math"/>
                            </a:rPr>
                            <m:t>𝑋</m:t>
                          </m:r>
                        </m:e>
                        <m:sub>
                          <m:r>
                            <a:rPr lang="fr-CA" altLang="fr-FR" sz="2400" i="1">
                              <a:solidFill>
                                <a:schemeClr val="tx1"/>
                              </a:solidFill>
                              <a:latin typeface="Cambria Math"/>
                            </a:rPr>
                            <m:t>𝑚𝑎𝑥</m:t>
                          </m:r>
                        </m:sub>
                      </m:sSub>
                      <m:r>
                        <a:rPr lang="fr-CA" altLang="fr-FR" sz="2400" i="1">
                          <a:solidFill>
                            <a:schemeClr val="tx1"/>
                          </a:solidFill>
                          <a:latin typeface="Cambria Math"/>
                        </a:rPr>
                        <m:t>−</m:t>
                      </m:r>
                      <m:sSub>
                        <m:sSubPr>
                          <m:ctrlPr>
                            <a:rPr lang="fr-CA" altLang="fr-FR" sz="2400" i="1">
                              <a:solidFill>
                                <a:schemeClr val="tx1"/>
                              </a:solidFill>
                              <a:latin typeface="Cambria Math" panose="02040503050406030204" pitchFamily="18" charset="0"/>
                            </a:rPr>
                          </m:ctrlPr>
                        </m:sSubPr>
                        <m:e>
                          <m:r>
                            <a:rPr lang="fr-CA" altLang="fr-FR" sz="2400" i="1">
                              <a:solidFill>
                                <a:schemeClr val="tx1"/>
                              </a:solidFill>
                              <a:latin typeface="Cambria Math"/>
                            </a:rPr>
                            <m:t>𝑋</m:t>
                          </m:r>
                        </m:e>
                        <m:sub>
                          <m:r>
                            <a:rPr lang="fr-CA" altLang="fr-FR" sz="2400" i="1">
                              <a:solidFill>
                                <a:schemeClr val="tx1"/>
                              </a:solidFill>
                              <a:latin typeface="Cambria Math"/>
                            </a:rPr>
                            <m:t>𝑚𝑖𝑛</m:t>
                          </m:r>
                        </m:sub>
                      </m:sSub>
                    </m:oMath>
                  </m:oMathPara>
                </a14:m>
                <a:endParaRPr lang="fr-CA" altLang="fr-FR" sz="2400" dirty="0">
                  <a:solidFill>
                    <a:schemeClr val="tx1"/>
                  </a:solidFill>
                  <a:latin typeface="Calibri" panose="020F0502020204030204" pitchFamily="34" charset="0"/>
                </a:endParaRPr>
              </a:p>
              <a:p>
                <a:pPr marL="406400" indent="-457200">
                  <a:buFont typeface="Wingdings" panose="05000000000000000000" pitchFamily="2" charset="2"/>
                  <a:buChar char="q"/>
                </a:pPr>
                <a:r>
                  <a:rPr lang="fr-CA" altLang="fr-FR" sz="2800" dirty="0">
                    <a:solidFill>
                      <a:schemeClr val="tx1"/>
                    </a:solidFill>
                    <a:latin typeface="Calibri" panose="020F0502020204030204" pitchFamily="34" charset="0"/>
                  </a:rPr>
                  <a:t>Problème:  </a:t>
                </a:r>
                <a:r>
                  <a:rPr lang="fr-CA" altLang="fr-FR" sz="2400" dirty="0">
                    <a:solidFill>
                      <a:schemeClr val="tx1"/>
                    </a:solidFill>
                    <a:latin typeface="Calibri" panose="020F0502020204030204" pitchFamily="34" charset="0"/>
                  </a:rPr>
                  <a:t>Sensible aux __________  ___________!</a:t>
                </a:r>
                <a:endParaRPr lang="fr-CA" altLang="fr-FR" sz="2400" b="1" u="sng" dirty="0">
                  <a:solidFill>
                    <a:schemeClr val="tx1"/>
                  </a:solidFill>
                  <a:latin typeface="Calibri" panose="020F0502020204030204" pitchFamily="34" charset="0"/>
                </a:endParaRPr>
              </a:p>
            </p:txBody>
          </p:sp>
        </mc:Choice>
        <mc:Fallback>
          <p:sp>
            <p:nvSpPr>
              <p:cNvPr id="12" name="Rectangle 3"/>
              <p:cNvSpPr txBox="1">
                <a:spLocks noRot="1" noChangeAspect="1" noMove="1" noResize="1" noEditPoints="1" noAdjustHandles="1" noChangeArrowheads="1" noChangeShapeType="1" noTextEdit="1"/>
              </p:cNvSpPr>
              <p:nvPr/>
            </p:nvSpPr>
            <p:spPr>
              <a:xfrm>
                <a:off x="0" y="1126066"/>
                <a:ext cx="12192000" cy="5723467"/>
              </a:xfrm>
              <a:prstGeom prst="rect">
                <a:avLst/>
              </a:prstGeom>
              <a:blipFill>
                <a:blip r:embed="rId3"/>
                <a:stretch>
                  <a:fillRect l="-1250" t="-1384"/>
                </a:stretch>
              </a:blipFill>
            </p:spPr>
            <p:txBody>
              <a:bodyPr/>
              <a:lstStyle/>
              <a:p>
                <a:r>
                  <a:rPr lang="en-CA">
                    <a:noFill/>
                  </a:rPr>
                  <a:t> </a:t>
                </a:r>
              </a:p>
            </p:txBody>
          </p:sp>
        </mc:Fallback>
      </mc:AlternateContent>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pPr marL="457200" indent="-457200">
              <a:buFont typeface="+mj-lt"/>
              <a:buAutoNum type="alphaLcParenR" startAt="3"/>
            </a:pPr>
            <a:r>
              <a:rPr lang="fr-CA" altLang="fr-FR" sz="2400" b="1" i="1" dirty="0">
                <a:latin typeface="Calibri" panose="020F0502020204030204" pitchFamily="34" charset="0"/>
              </a:rPr>
              <a:t>Statistiques de dispersion</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38</a:t>
            </a:fld>
            <a:endParaRPr lang="en-CA" sz="2000" dirty="0">
              <a:solidFill>
                <a:schemeClr val="tx1"/>
              </a:solidFill>
            </a:endParaRPr>
          </a:p>
        </p:txBody>
      </p:sp>
      <p:pic>
        <p:nvPicPr>
          <p:cNvPr id="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1974" y="3449903"/>
            <a:ext cx="3912274" cy="3292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3"/>
          <p:cNvSpPr txBox="1">
            <a:spLocks noChangeArrowheads="1"/>
          </p:cNvSpPr>
          <p:nvPr/>
        </p:nvSpPr>
        <p:spPr>
          <a:xfrm>
            <a:off x="5877472" y="5096188"/>
            <a:ext cx="2827101" cy="506522"/>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6350" indent="0" algn="ctr">
              <a:buNone/>
            </a:pPr>
            <a:r>
              <a:rPr lang="fr-CA" altLang="fr-FR" b="1" dirty="0">
                <a:solidFill>
                  <a:schemeClr val="accent2"/>
                </a:solidFill>
                <a:latin typeface="Calibri" panose="020F0502020204030204" pitchFamily="34" charset="0"/>
              </a:rPr>
              <a:t>Étendue = 60 !!!</a:t>
            </a:r>
          </a:p>
        </p:txBody>
      </p:sp>
      <p:cxnSp>
        <p:nvCxnSpPr>
          <p:cNvPr id="11" name="Connecteur droit 10"/>
          <p:cNvCxnSpPr/>
          <p:nvPr/>
        </p:nvCxnSpPr>
        <p:spPr>
          <a:xfrm>
            <a:off x="5122552" y="5895964"/>
            <a:ext cx="2160000" cy="0"/>
          </a:xfrm>
          <a:prstGeom prst="line">
            <a:avLst/>
          </a:prstGeom>
          <a:ln w="57150">
            <a:solidFill>
              <a:schemeClr val="accent2"/>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322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50800">
                  <a:buNone/>
                </a:pPr>
                <a:r>
                  <a:rPr lang="fr-CA" altLang="fr-FR" sz="3200" b="1" u="sng" dirty="0">
                    <a:solidFill>
                      <a:schemeClr val="tx1"/>
                    </a:solidFill>
                    <a:latin typeface="Calibri" panose="020F0502020204030204" pitchFamily="34" charset="0"/>
                  </a:rPr>
                  <a:t>L’écart moyen</a:t>
                </a:r>
                <a:endParaRPr lang="fr-CA" altLang="fr-FR" sz="3200" dirty="0">
                  <a:solidFill>
                    <a:schemeClr val="tx1"/>
                  </a:solidFill>
                  <a:latin typeface="Calibri" panose="020F0502020204030204" pitchFamily="34" charset="0"/>
                </a:endParaRPr>
              </a:p>
              <a:p>
                <a:pPr marL="406400" indent="-457200">
                  <a:buFont typeface="Wingdings" panose="05000000000000000000" pitchFamily="2" charset="2"/>
                  <a:buChar char="q"/>
                </a:pPr>
                <a:r>
                  <a:rPr lang="fr-CA" altLang="fr-FR" sz="2800" dirty="0">
                    <a:solidFill>
                      <a:schemeClr val="tx1"/>
                    </a:solidFill>
                    <a:latin typeface="Calibri" panose="020F0502020204030204" pitchFamily="34" charset="0"/>
                  </a:rPr>
                  <a:t>On fait la moyenne… des écarts à la moyenne!</a:t>
                </a:r>
              </a:p>
              <a:p>
                <a:pPr marL="406400" lvl="1" indent="0">
                  <a:buNone/>
                </a:pPr>
                <a14:m>
                  <m:oMathPara xmlns:m="http://schemas.openxmlformats.org/officeDocument/2006/math">
                    <m:oMathParaPr>
                      <m:jc m:val="centerGroup"/>
                    </m:oMathParaPr>
                    <m:oMath xmlns:m="http://schemas.openxmlformats.org/officeDocument/2006/math">
                      <m:r>
                        <a:rPr lang="fr-CA" altLang="fr-FR" sz="2400" i="1">
                          <a:solidFill>
                            <a:schemeClr val="tx1"/>
                          </a:solidFill>
                          <a:latin typeface="Cambria Math"/>
                        </a:rPr>
                        <m:t>é</m:t>
                      </m:r>
                      <m:r>
                        <a:rPr lang="fr-CA" altLang="fr-FR" sz="2400" i="1">
                          <a:solidFill>
                            <a:schemeClr val="tx1"/>
                          </a:solidFill>
                          <a:latin typeface="Cambria Math"/>
                        </a:rPr>
                        <m:t>𝑐𝑎𝑟𝑡</m:t>
                      </m:r>
                      <m:r>
                        <a:rPr lang="fr-CA" altLang="fr-FR" sz="2400" i="1">
                          <a:solidFill>
                            <a:schemeClr val="tx1"/>
                          </a:solidFill>
                          <a:latin typeface="Cambria Math"/>
                        </a:rPr>
                        <m:t> </m:t>
                      </m:r>
                      <m:r>
                        <a:rPr lang="fr-CA" altLang="fr-FR" sz="2400" i="1">
                          <a:solidFill>
                            <a:schemeClr val="tx1"/>
                          </a:solidFill>
                          <a:latin typeface="Cambria Math"/>
                        </a:rPr>
                        <m:t>𝑚𝑜𝑦𝑒𝑛</m:t>
                      </m:r>
                      <m:r>
                        <a:rPr lang="fr-CA" altLang="fr-FR" sz="2400" i="1">
                          <a:solidFill>
                            <a:schemeClr val="tx1"/>
                          </a:solidFill>
                          <a:latin typeface="Cambria Math"/>
                        </a:rPr>
                        <m:t>=</m:t>
                      </m:r>
                      <m:f>
                        <m:fPr>
                          <m:ctrlPr>
                            <a:rPr lang="fr-CA" altLang="fr-FR" sz="2400" i="1">
                              <a:solidFill>
                                <a:schemeClr val="tx1"/>
                              </a:solidFill>
                              <a:latin typeface="Cambria Math" panose="02040503050406030204" pitchFamily="18" charset="0"/>
                            </a:rPr>
                          </m:ctrlPr>
                        </m:fPr>
                        <m:num>
                          <m:r>
                            <a:rPr lang="fr-CA" altLang="fr-FR" sz="2400" i="1">
                              <a:solidFill>
                                <a:schemeClr val="tx1"/>
                              </a:solidFill>
                              <a:latin typeface="Cambria Math"/>
                            </a:rPr>
                            <m:t>1</m:t>
                          </m:r>
                        </m:num>
                        <m:den>
                          <m:r>
                            <a:rPr lang="fr-CA" altLang="fr-FR" sz="2400" i="1">
                              <a:solidFill>
                                <a:schemeClr val="tx1"/>
                              </a:solidFill>
                              <a:latin typeface="Cambria Math"/>
                            </a:rPr>
                            <m:t>𝑛</m:t>
                          </m:r>
                        </m:den>
                      </m:f>
                      <m:nary>
                        <m:naryPr>
                          <m:chr m:val="∑"/>
                          <m:ctrlPr>
                            <a:rPr lang="fr-CA" altLang="fr-FR" sz="2400" i="1">
                              <a:solidFill>
                                <a:schemeClr val="tx1"/>
                              </a:solidFill>
                              <a:latin typeface="Cambria Math" panose="02040503050406030204" pitchFamily="18" charset="0"/>
                            </a:rPr>
                          </m:ctrlPr>
                        </m:naryPr>
                        <m:sub>
                          <m:r>
                            <m:rPr>
                              <m:brk m:alnAt="23"/>
                            </m:rPr>
                            <a:rPr lang="fr-CA" altLang="fr-FR" sz="2400" i="1">
                              <a:solidFill>
                                <a:schemeClr val="tx1"/>
                              </a:solidFill>
                              <a:latin typeface="Cambria Math"/>
                            </a:rPr>
                            <m:t>𝑖</m:t>
                          </m:r>
                          <m:r>
                            <a:rPr lang="fr-CA" altLang="fr-FR" sz="2400" i="1">
                              <a:solidFill>
                                <a:schemeClr val="tx1"/>
                              </a:solidFill>
                              <a:latin typeface="Cambria Math"/>
                            </a:rPr>
                            <m:t>=1</m:t>
                          </m:r>
                        </m:sub>
                        <m:sup>
                          <m:r>
                            <a:rPr lang="fr-CA" altLang="fr-FR" sz="2400" i="1">
                              <a:solidFill>
                                <a:schemeClr val="tx1"/>
                              </a:solidFill>
                              <a:latin typeface="Cambria Math"/>
                            </a:rPr>
                            <m:t>𝑛</m:t>
                          </m:r>
                        </m:sup>
                        <m:e>
                          <m:d>
                            <m:dPr>
                              <m:ctrlPr>
                                <a:rPr lang="fr-CA" altLang="fr-FR" sz="2400" i="1">
                                  <a:solidFill>
                                    <a:schemeClr val="tx1"/>
                                  </a:solidFill>
                                  <a:latin typeface="Cambria Math" panose="02040503050406030204" pitchFamily="18" charset="0"/>
                                </a:rPr>
                              </m:ctrlPr>
                            </m:dPr>
                            <m:e>
                              <m:sSub>
                                <m:sSubPr>
                                  <m:ctrlPr>
                                    <a:rPr lang="fr-CA" altLang="fr-FR" sz="2400" i="1">
                                      <a:solidFill>
                                        <a:schemeClr val="tx1"/>
                                      </a:solidFill>
                                      <a:latin typeface="Cambria Math" panose="02040503050406030204" pitchFamily="18" charset="0"/>
                                    </a:rPr>
                                  </m:ctrlPr>
                                </m:sSubPr>
                                <m:e>
                                  <m:r>
                                    <a:rPr lang="fr-CA" altLang="fr-FR" sz="2400" i="1">
                                      <a:solidFill>
                                        <a:schemeClr val="tx1"/>
                                      </a:solidFill>
                                      <a:latin typeface="Cambria Math"/>
                                    </a:rPr>
                                    <m:t>𝑋</m:t>
                                  </m:r>
                                </m:e>
                                <m:sub>
                                  <m:r>
                                    <a:rPr lang="fr-CA" altLang="fr-FR" sz="2400" i="1">
                                      <a:solidFill>
                                        <a:schemeClr val="tx1"/>
                                      </a:solidFill>
                                      <a:latin typeface="Cambria Math"/>
                                    </a:rPr>
                                    <m:t>𝑖</m:t>
                                  </m:r>
                                </m:sub>
                              </m:sSub>
                              <m:r>
                                <a:rPr lang="fr-CA" altLang="fr-FR" sz="2400" i="1">
                                  <a:solidFill>
                                    <a:schemeClr val="tx1"/>
                                  </a:solidFill>
                                  <a:latin typeface="Cambria Math"/>
                                </a:rPr>
                                <m:t>−</m:t>
                              </m:r>
                              <m:acc>
                                <m:accPr>
                                  <m:chr m:val="̅"/>
                                  <m:ctrlPr>
                                    <a:rPr lang="fr-CA" altLang="fr-FR" sz="2400" i="1">
                                      <a:solidFill>
                                        <a:schemeClr val="tx1"/>
                                      </a:solidFill>
                                      <a:latin typeface="Cambria Math" panose="02040503050406030204" pitchFamily="18" charset="0"/>
                                    </a:rPr>
                                  </m:ctrlPr>
                                </m:accPr>
                                <m:e>
                                  <m:r>
                                    <a:rPr lang="fr-CA" altLang="fr-FR" sz="2400" i="1">
                                      <a:solidFill>
                                        <a:schemeClr val="tx1"/>
                                      </a:solidFill>
                                      <a:latin typeface="Cambria Math"/>
                                    </a:rPr>
                                    <m:t>𝑋</m:t>
                                  </m:r>
                                </m:e>
                              </m:acc>
                            </m:e>
                          </m:d>
                        </m:e>
                      </m:nary>
                    </m:oMath>
                  </m:oMathPara>
                </a14:m>
                <a:endParaRPr lang="fr-CA" altLang="fr-FR" sz="2400" dirty="0">
                  <a:solidFill>
                    <a:schemeClr val="tx1"/>
                  </a:solidFill>
                  <a:latin typeface="Calibri" panose="020F0502020204030204" pitchFamily="34" charset="0"/>
                </a:endParaRPr>
              </a:p>
              <a:p>
                <a:pPr marL="463550" indent="-514350">
                  <a:buFont typeface="Wingdings" panose="05000000000000000000" pitchFamily="2" charset="2"/>
                  <a:buChar char="q"/>
                </a:pPr>
                <a:r>
                  <a:rPr lang="fr-CA" altLang="fr-FR" sz="2800" dirty="0">
                    <a:solidFill>
                      <a:schemeClr val="tx1"/>
                    </a:solidFill>
                    <a:latin typeface="Calibri" panose="020F0502020204030204" pitchFamily="34" charset="0"/>
                  </a:rPr>
                  <a:t>On cherche à obtenir une mesure de dispersion qui tienne compte de chaque observation.</a:t>
                </a:r>
              </a:p>
            </p:txBody>
          </p:sp>
        </mc:Choice>
        <mc:Fallback xmlns="">
          <p:sp>
            <p:nvSpPr>
              <p:cNvPr id="12" name="Rectangle 3"/>
              <p:cNvSpPr txBox="1">
                <a:spLocks noRot="1" noChangeAspect="1" noMove="1" noResize="1" noEditPoints="1" noAdjustHandles="1" noChangeArrowheads="1" noChangeShapeType="1" noTextEdit="1"/>
              </p:cNvSpPr>
              <p:nvPr/>
            </p:nvSpPr>
            <p:spPr>
              <a:xfrm>
                <a:off x="0" y="1126066"/>
                <a:ext cx="12192000" cy="5723467"/>
              </a:xfrm>
              <a:prstGeom prst="rect">
                <a:avLst/>
              </a:prstGeom>
              <a:blipFill rotWithShape="0">
                <a:blip r:embed="rId3"/>
                <a:stretch>
                  <a:fillRect l="-1250" t="-1384"/>
                </a:stretch>
              </a:blipFill>
            </p:spPr>
            <p:txBody>
              <a:bodyPr/>
              <a:lstStyle/>
              <a:p>
                <a:r>
                  <a:rPr lang="fr-CA">
                    <a:noFill/>
                  </a:rPr>
                  <a:t> </a:t>
                </a:r>
              </a:p>
            </p:txBody>
          </p:sp>
        </mc:Fallback>
      </mc:AlternateContent>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pPr marL="457200" indent="-457200">
              <a:buFont typeface="+mj-lt"/>
              <a:buAutoNum type="alphaLcParenR" startAt="3"/>
            </a:pPr>
            <a:r>
              <a:rPr lang="fr-CA" altLang="fr-FR" sz="2400" b="1" i="1" dirty="0">
                <a:latin typeface="Calibri" panose="020F0502020204030204" pitchFamily="34" charset="0"/>
              </a:rPr>
              <a:t>Statistiques de dispersion</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39</a:t>
            </a:fld>
            <a:endParaRPr lang="en-CA" sz="2000" dirty="0">
              <a:solidFill>
                <a:schemeClr val="tx1"/>
              </a:solidFill>
            </a:endParaRPr>
          </a:p>
        </p:txBody>
      </p:sp>
    </p:spTree>
    <p:extLst>
      <p:ext uri="{BB962C8B-B14F-4D97-AF65-F5344CB8AC3E}">
        <p14:creationId xmlns:p14="http://schemas.microsoft.com/office/powerpoint/2010/main" val="1008968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Plan de cours</a:t>
            </a:r>
            <a:br>
              <a:rPr lang="fr-CA" altLang="fr-FR" b="1" dirty="0">
                <a:latin typeface="Calibri" panose="020F0502020204030204" pitchFamily="34" charset="0"/>
              </a:rPr>
            </a:br>
            <a:r>
              <a:rPr lang="fr-CA" altLang="fr-FR" sz="2400" b="1" i="1" dirty="0">
                <a:latin typeface="Calibri" panose="020F0502020204030204" pitchFamily="34" charset="0"/>
              </a:rPr>
              <a:t>Objectifs du cours</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4</a:t>
            </a:fld>
            <a:endParaRPr lang="en-CA" sz="2000" dirty="0">
              <a:solidFill>
                <a:schemeClr val="tx1"/>
              </a:solidFill>
            </a:endParaRPr>
          </a:p>
        </p:txBody>
      </p:sp>
      <p:sp>
        <p:nvSpPr>
          <p:cNvPr id="12" name="Rectangle 3"/>
          <p:cNvSpPr txBox="1">
            <a:spLocks noChangeArrowheads="1"/>
          </p:cNvSpPr>
          <p:nvPr/>
        </p:nvSpPr>
        <p:spPr>
          <a:xfrm>
            <a:off x="0" y="1134533"/>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628650" indent="-514350">
              <a:buFont typeface="Wingdings" panose="05000000000000000000" pitchFamily="2" charset="2"/>
              <a:buChar char="q"/>
            </a:pPr>
            <a:r>
              <a:rPr lang="fr-CA" sz="3200" dirty="0">
                <a:latin typeface="Calibri" panose="020F0502020204030204" pitchFamily="34" charset="0"/>
              </a:rPr>
              <a:t>Objectifs</a:t>
            </a:r>
          </a:p>
          <a:p>
            <a:pPr marL="628650" indent="-514350">
              <a:buFont typeface="Wingdings" panose="05000000000000000000" pitchFamily="2" charset="2"/>
              <a:buChar char="q"/>
            </a:pPr>
            <a:endParaRPr lang="fr-CA" sz="3200" dirty="0">
              <a:latin typeface="Calibri" panose="020F0502020204030204" pitchFamily="34" charset="0"/>
            </a:endParaRPr>
          </a:p>
          <a:p>
            <a:pPr lvl="1">
              <a:buFont typeface="Wingdings" panose="05000000000000000000" pitchFamily="2" charset="2"/>
              <a:buChar char="v"/>
            </a:pPr>
            <a:r>
              <a:rPr lang="fr-CA" sz="2400" dirty="0">
                <a:latin typeface="Calibri" panose="020F0502020204030204" pitchFamily="34" charset="0"/>
              </a:rPr>
              <a:t>Décrire adéquatement un échantillon à l’aide des statistiques descriptives.</a:t>
            </a:r>
          </a:p>
          <a:p>
            <a:pPr lvl="1">
              <a:buFont typeface="Wingdings" panose="05000000000000000000" pitchFamily="2" charset="2"/>
              <a:buChar char="v"/>
            </a:pPr>
            <a:endParaRPr lang="fr-CA" sz="2400" dirty="0">
              <a:latin typeface="Calibri" panose="020F0502020204030204" pitchFamily="34" charset="0"/>
            </a:endParaRPr>
          </a:p>
          <a:p>
            <a:pPr lvl="1">
              <a:buFont typeface="Wingdings" panose="05000000000000000000" pitchFamily="2" charset="2"/>
              <a:buChar char="v"/>
            </a:pPr>
            <a:r>
              <a:rPr lang="en-CA" sz="2400" dirty="0" err="1">
                <a:latin typeface="Calibri" panose="020F0502020204030204" pitchFamily="34" charset="0"/>
              </a:rPr>
              <a:t>Comprendre</a:t>
            </a:r>
            <a:r>
              <a:rPr lang="en-CA" sz="2400" dirty="0">
                <a:latin typeface="Calibri" panose="020F0502020204030204" pitchFamily="34" charset="0"/>
              </a:rPr>
              <a:t> la </a:t>
            </a:r>
            <a:r>
              <a:rPr lang="en-CA" sz="2400" dirty="0" err="1">
                <a:latin typeface="Calibri" panose="020F0502020204030204" pitchFamily="34" charset="0"/>
              </a:rPr>
              <a:t>méthode</a:t>
            </a:r>
            <a:r>
              <a:rPr lang="en-CA" sz="2400" dirty="0">
                <a:latin typeface="Calibri" panose="020F0502020204030204" pitchFamily="34" charset="0"/>
              </a:rPr>
              <a:t> des </a:t>
            </a:r>
            <a:r>
              <a:rPr lang="en-CA" sz="2400" dirty="0" err="1">
                <a:latin typeface="Calibri" panose="020F0502020204030204" pitchFamily="34" charset="0"/>
              </a:rPr>
              <a:t>statistiques</a:t>
            </a:r>
            <a:r>
              <a:rPr lang="en-CA" sz="2400" dirty="0">
                <a:latin typeface="Calibri" panose="020F0502020204030204" pitchFamily="34" charset="0"/>
              </a:rPr>
              <a:t> </a:t>
            </a:r>
            <a:r>
              <a:rPr lang="en-CA" sz="2400" dirty="0" err="1">
                <a:latin typeface="Calibri" panose="020F0502020204030204" pitchFamily="34" charset="0"/>
              </a:rPr>
              <a:t>inférentielles</a:t>
            </a:r>
            <a:r>
              <a:rPr lang="en-CA" sz="2400" dirty="0">
                <a:latin typeface="Calibri" panose="020F0502020204030204" pitchFamily="34" charset="0"/>
              </a:rPr>
              <a:t>.</a:t>
            </a:r>
          </a:p>
          <a:p>
            <a:pPr lvl="1">
              <a:buFont typeface="Wingdings" panose="05000000000000000000" pitchFamily="2" charset="2"/>
              <a:buChar char="v"/>
            </a:pPr>
            <a:endParaRPr lang="en-CA" sz="2400" dirty="0">
              <a:latin typeface="Calibri" panose="020F0502020204030204" pitchFamily="34" charset="0"/>
            </a:endParaRPr>
          </a:p>
          <a:p>
            <a:pPr lvl="1">
              <a:buFont typeface="Wingdings" panose="05000000000000000000" pitchFamily="2" charset="2"/>
              <a:buChar char="v"/>
            </a:pPr>
            <a:r>
              <a:rPr lang="en-CA" sz="2400" dirty="0" err="1">
                <a:latin typeface="Calibri" panose="020F0502020204030204" pitchFamily="34" charset="0"/>
              </a:rPr>
              <a:t>Distinguer</a:t>
            </a:r>
            <a:r>
              <a:rPr lang="en-CA" sz="2400" dirty="0">
                <a:latin typeface="Calibri" panose="020F0502020204030204" pitchFamily="34" charset="0"/>
              </a:rPr>
              <a:t> et </a:t>
            </a:r>
            <a:r>
              <a:rPr lang="en-CA" sz="2400" dirty="0" err="1">
                <a:latin typeface="Calibri" panose="020F0502020204030204" pitchFamily="34" charset="0"/>
              </a:rPr>
              <a:t>sélectionner</a:t>
            </a:r>
            <a:r>
              <a:rPr lang="en-CA" sz="2400" dirty="0">
                <a:latin typeface="Calibri" panose="020F0502020204030204" pitchFamily="34" charset="0"/>
              </a:rPr>
              <a:t> </a:t>
            </a:r>
            <a:r>
              <a:rPr lang="en-CA" sz="2400" dirty="0" err="1">
                <a:latin typeface="Calibri" panose="020F0502020204030204" pitchFamily="34" charset="0"/>
              </a:rPr>
              <a:t>adéquatement</a:t>
            </a:r>
            <a:r>
              <a:rPr lang="en-CA" sz="2400" dirty="0">
                <a:latin typeface="Calibri" panose="020F0502020204030204" pitchFamily="34" charset="0"/>
              </a:rPr>
              <a:t> les </a:t>
            </a:r>
            <a:r>
              <a:rPr lang="en-CA" sz="2400" dirty="0" err="1">
                <a:latin typeface="Calibri" panose="020F0502020204030204" pitchFamily="34" charset="0"/>
              </a:rPr>
              <a:t>différents</a:t>
            </a:r>
            <a:r>
              <a:rPr lang="en-CA" sz="2400" dirty="0">
                <a:latin typeface="Calibri" panose="020F0502020204030204" pitchFamily="34" charset="0"/>
              </a:rPr>
              <a:t> tests </a:t>
            </a:r>
            <a:r>
              <a:rPr lang="en-CA" sz="2400" dirty="0" err="1">
                <a:latin typeface="Calibri" panose="020F0502020204030204" pitchFamily="34" charset="0"/>
              </a:rPr>
              <a:t>statistiques</a:t>
            </a:r>
            <a:r>
              <a:rPr lang="en-CA" sz="2400" dirty="0">
                <a:latin typeface="Calibri" panose="020F0502020204030204" pitchFamily="34" charset="0"/>
              </a:rPr>
              <a:t>.</a:t>
            </a:r>
          </a:p>
          <a:p>
            <a:pPr lvl="1">
              <a:buFont typeface="Wingdings" panose="05000000000000000000" pitchFamily="2" charset="2"/>
              <a:buChar char="v"/>
            </a:pPr>
            <a:endParaRPr lang="en-CA" sz="2400" dirty="0">
              <a:latin typeface="Calibri" panose="020F0502020204030204" pitchFamily="34" charset="0"/>
            </a:endParaRPr>
          </a:p>
          <a:p>
            <a:pPr lvl="1">
              <a:buFont typeface="Wingdings" panose="05000000000000000000" pitchFamily="2" charset="2"/>
              <a:buChar char="v"/>
            </a:pPr>
            <a:r>
              <a:rPr lang="en-CA" sz="2400" dirty="0" err="1">
                <a:latin typeface="Calibri" panose="020F0502020204030204" pitchFamily="34" charset="0"/>
              </a:rPr>
              <a:t>Comprendre</a:t>
            </a:r>
            <a:r>
              <a:rPr lang="en-CA" sz="2400" dirty="0">
                <a:latin typeface="Calibri" panose="020F0502020204030204" pitchFamily="34" charset="0"/>
              </a:rPr>
              <a:t> les </a:t>
            </a:r>
            <a:r>
              <a:rPr lang="en-CA" sz="2400" dirty="0" err="1">
                <a:latin typeface="Calibri" panose="020F0502020204030204" pitchFamily="34" charset="0"/>
              </a:rPr>
              <a:t>limites</a:t>
            </a:r>
            <a:r>
              <a:rPr lang="en-CA" sz="2400" dirty="0">
                <a:latin typeface="Calibri" panose="020F0502020204030204" pitchFamily="34" charset="0"/>
              </a:rPr>
              <a:t> des </a:t>
            </a:r>
            <a:r>
              <a:rPr lang="en-CA" sz="2400" dirty="0" err="1">
                <a:latin typeface="Calibri" panose="020F0502020204030204" pitchFamily="34" charset="0"/>
              </a:rPr>
              <a:t>différents</a:t>
            </a:r>
            <a:r>
              <a:rPr lang="en-CA" sz="2400" dirty="0">
                <a:latin typeface="Calibri" panose="020F0502020204030204" pitchFamily="34" charset="0"/>
              </a:rPr>
              <a:t> tests </a:t>
            </a:r>
            <a:r>
              <a:rPr lang="en-CA" sz="2400" dirty="0" err="1">
                <a:latin typeface="Calibri" panose="020F0502020204030204" pitchFamily="34" charset="0"/>
              </a:rPr>
              <a:t>statistiques</a:t>
            </a:r>
            <a:r>
              <a:rPr lang="en-CA" sz="2400" dirty="0">
                <a:latin typeface="Calibri" panose="020F0502020204030204" pitchFamily="34" charset="0"/>
              </a:rPr>
              <a:t>.</a:t>
            </a:r>
          </a:p>
          <a:p>
            <a:pPr lvl="1">
              <a:buFont typeface="Wingdings" panose="05000000000000000000" pitchFamily="2" charset="2"/>
              <a:buChar char="v"/>
            </a:pPr>
            <a:endParaRPr lang="en-CA" sz="2400" dirty="0">
              <a:latin typeface="Calibri" panose="020F0502020204030204" pitchFamily="34" charset="0"/>
            </a:endParaRPr>
          </a:p>
        </p:txBody>
      </p:sp>
    </p:spTree>
    <p:extLst>
      <p:ext uri="{BB962C8B-B14F-4D97-AF65-F5344CB8AC3E}">
        <p14:creationId xmlns:p14="http://schemas.microsoft.com/office/powerpoint/2010/main" val="10979340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50800">
                  <a:buNone/>
                </a:pPr>
                <a:r>
                  <a:rPr lang="fr-CA" altLang="fr-FR" sz="3200" b="1" u="sng" dirty="0">
                    <a:solidFill>
                      <a:schemeClr val="tx1"/>
                    </a:solidFill>
                    <a:latin typeface="Calibri" panose="020F0502020204030204" pitchFamily="34" charset="0"/>
                  </a:rPr>
                  <a:t>L’écart moyen</a:t>
                </a:r>
                <a:endParaRPr lang="fr-CA" altLang="fr-FR" sz="3200" dirty="0">
                  <a:solidFill>
                    <a:schemeClr val="tx1"/>
                  </a:solidFill>
                  <a:latin typeface="Calibri" panose="020F0502020204030204" pitchFamily="34" charset="0"/>
                </a:endParaRPr>
              </a:p>
              <a:p>
                <a:pPr marL="406400" indent="-457200">
                  <a:buFont typeface="Wingdings" panose="05000000000000000000" pitchFamily="2" charset="2"/>
                  <a:buChar char="q"/>
                </a:pPr>
                <a:r>
                  <a:rPr lang="fr-CA" altLang="fr-FR" sz="2400" dirty="0">
                    <a:solidFill>
                      <a:schemeClr val="tx1"/>
                    </a:solidFill>
                    <a:latin typeface="Calibri" panose="020F0502020204030204" pitchFamily="34" charset="0"/>
                  </a:rPr>
                  <a:t>Reprenons l’Exemple des diapos sur la moyenne: </a:t>
                </a:r>
                <a:endParaRPr lang="fr-CA" altLang="fr-FR" sz="2400" dirty="0">
                  <a:latin typeface="Calibri" panose="020F0502020204030204" pitchFamily="34" charset="0"/>
                </a:endParaRPr>
              </a:p>
              <a:p>
                <a:pPr marL="0" indent="0">
                  <a:buNone/>
                </a:pPr>
                <a:r>
                  <a:rPr lang="fr-CA" altLang="fr-FR" sz="2000" dirty="0">
                    <a:solidFill>
                      <a:schemeClr val="tx1"/>
                    </a:solidFill>
                    <a:latin typeface="Calibri" panose="020F0502020204030204" pitchFamily="34" charset="0"/>
                  </a:rPr>
                  <a:t>	{6, 10, 2, 9, 6, 8, 6, 8, 4, 7}	, </a:t>
                </a:r>
                <a:r>
                  <a:rPr lang="fr-CA" altLang="fr-FR" sz="2000" i="1" dirty="0">
                    <a:solidFill>
                      <a:schemeClr val="tx1"/>
                    </a:solidFill>
                    <a:latin typeface="Calibri" panose="020F0502020204030204" pitchFamily="34" charset="0"/>
                  </a:rPr>
                  <a:t>n</a:t>
                </a:r>
                <a:r>
                  <a:rPr lang="fr-CA" altLang="fr-FR" sz="2000" dirty="0">
                    <a:solidFill>
                      <a:schemeClr val="tx1"/>
                    </a:solidFill>
                    <a:latin typeface="Calibri" panose="020F0502020204030204" pitchFamily="34" charset="0"/>
                  </a:rPr>
                  <a:t> = 10</a:t>
                </a:r>
                <a:endParaRPr lang="fr-CA" altLang="fr-FR" sz="2000" i="1" dirty="0">
                  <a:latin typeface="Cambria Math"/>
                </a:endParaRPr>
              </a:p>
              <a:p>
                <a:pPr marL="120650" lvl="2" indent="0">
                  <a:buNone/>
                </a:pPr>
                <a:r>
                  <a:rPr lang="fr-CA" altLang="fr-FR" sz="2000" i="1" dirty="0">
                    <a:solidFill>
                      <a:schemeClr val="tx1"/>
                    </a:solidFill>
                    <a:latin typeface="Cambria Math"/>
                  </a:rPr>
                  <a:t>	</a:t>
                </a:r>
                <a14:m>
                  <m:oMath xmlns:m="http://schemas.openxmlformats.org/officeDocument/2006/math">
                    <m:acc>
                      <m:accPr>
                        <m:chr m:val="̅"/>
                        <m:ctrlPr>
                          <a:rPr lang="fr-CA" altLang="fr-FR" sz="2000" i="1">
                            <a:latin typeface="Cambria Math" panose="02040503050406030204" pitchFamily="18" charset="0"/>
                          </a:rPr>
                        </m:ctrlPr>
                      </m:accPr>
                      <m:e>
                        <m:r>
                          <a:rPr lang="fr-CA" altLang="fr-FR" sz="2000" i="1">
                            <a:latin typeface="Cambria Math"/>
                          </a:rPr>
                          <m:t>𝑋</m:t>
                        </m:r>
                      </m:e>
                    </m:acc>
                    <m:r>
                      <a:rPr lang="fr-CA" altLang="fr-FR" sz="2000" i="1">
                        <a:latin typeface="Cambria Math"/>
                      </a:rPr>
                      <m:t>=</m:t>
                    </m:r>
                    <m:f>
                      <m:fPr>
                        <m:ctrlPr>
                          <a:rPr lang="fr-CA" altLang="fr-FR" sz="2000" i="1">
                            <a:latin typeface="Cambria Math" panose="02040503050406030204" pitchFamily="18" charset="0"/>
                          </a:rPr>
                        </m:ctrlPr>
                      </m:fPr>
                      <m:num>
                        <m:r>
                          <a:rPr lang="fr-CA" altLang="fr-FR" sz="2000" i="1">
                            <a:latin typeface="Cambria Math"/>
                          </a:rPr>
                          <m:t>1</m:t>
                        </m:r>
                      </m:num>
                      <m:den>
                        <m:r>
                          <a:rPr lang="fr-CA" altLang="fr-FR" sz="2000" i="1">
                            <a:latin typeface="Cambria Math"/>
                          </a:rPr>
                          <m:t>𝑛</m:t>
                        </m:r>
                      </m:den>
                    </m:f>
                    <m:nary>
                      <m:naryPr>
                        <m:chr m:val="∑"/>
                        <m:ctrlPr>
                          <a:rPr lang="fr-CA" altLang="fr-FR" sz="2000" i="1">
                            <a:latin typeface="Cambria Math" panose="02040503050406030204" pitchFamily="18" charset="0"/>
                          </a:rPr>
                        </m:ctrlPr>
                      </m:naryPr>
                      <m:sub>
                        <m:r>
                          <m:rPr>
                            <m:brk m:alnAt="23"/>
                          </m:rPr>
                          <a:rPr lang="fr-CA" altLang="fr-FR" sz="2000" i="1">
                            <a:latin typeface="Cambria Math"/>
                          </a:rPr>
                          <m:t>𝑖</m:t>
                        </m:r>
                        <m:r>
                          <a:rPr lang="fr-CA" altLang="fr-FR" sz="2000" i="1">
                            <a:latin typeface="Cambria Math"/>
                          </a:rPr>
                          <m:t>=1</m:t>
                        </m:r>
                      </m:sub>
                      <m:sup>
                        <m:r>
                          <a:rPr lang="fr-CA" altLang="fr-FR" sz="2000" i="1">
                            <a:latin typeface="Cambria Math"/>
                          </a:rPr>
                          <m:t>𝑛</m:t>
                        </m:r>
                      </m:sup>
                      <m:e>
                        <m:sSub>
                          <m:sSubPr>
                            <m:ctrlPr>
                              <a:rPr lang="fr-CA" altLang="fr-FR" sz="2000" i="1">
                                <a:latin typeface="Cambria Math" panose="02040503050406030204" pitchFamily="18" charset="0"/>
                              </a:rPr>
                            </m:ctrlPr>
                          </m:sSubPr>
                          <m:e>
                            <m:r>
                              <a:rPr lang="fr-CA" altLang="fr-FR" sz="2000" i="1">
                                <a:latin typeface="Cambria Math"/>
                              </a:rPr>
                              <m:t>𝑋</m:t>
                            </m:r>
                          </m:e>
                          <m:sub>
                            <m:r>
                              <a:rPr lang="fr-CA" altLang="fr-FR" sz="2000" i="1">
                                <a:latin typeface="Cambria Math"/>
                              </a:rPr>
                              <m:t>𝑖</m:t>
                            </m:r>
                          </m:sub>
                        </m:sSub>
                      </m:e>
                    </m:nary>
                    <m:r>
                      <a:rPr lang="fr-CA" altLang="fr-FR" sz="2000" i="1">
                        <a:latin typeface="Cambria Math"/>
                      </a:rPr>
                      <m:t>=</m:t>
                    </m:r>
                    <m:f>
                      <m:fPr>
                        <m:ctrlPr>
                          <a:rPr lang="fr-CA" altLang="fr-FR" sz="2000" i="1">
                            <a:latin typeface="Cambria Math" panose="02040503050406030204" pitchFamily="18" charset="0"/>
                          </a:rPr>
                        </m:ctrlPr>
                      </m:fPr>
                      <m:num>
                        <m:r>
                          <a:rPr lang="fr-CA" altLang="fr-FR" sz="2000" i="1">
                            <a:latin typeface="Cambria Math"/>
                          </a:rPr>
                          <m:t>1</m:t>
                        </m:r>
                      </m:num>
                      <m:den>
                        <m:r>
                          <a:rPr lang="fr-CA" altLang="fr-FR" sz="2000" i="1">
                            <a:latin typeface="Cambria Math"/>
                          </a:rPr>
                          <m:t>10</m:t>
                        </m:r>
                      </m:den>
                    </m:f>
                    <m:nary>
                      <m:naryPr>
                        <m:chr m:val="∑"/>
                        <m:ctrlPr>
                          <a:rPr lang="fr-CA" altLang="fr-FR" sz="2000" i="1">
                            <a:latin typeface="Cambria Math" panose="02040503050406030204" pitchFamily="18" charset="0"/>
                          </a:rPr>
                        </m:ctrlPr>
                      </m:naryPr>
                      <m:sub>
                        <m:r>
                          <m:rPr>
                            <m:brk m:alnAt="23"/>
                          </m:rPr>
                          <a:rPr lang="fr-CA" altLang="fr-FR" sz="2000" i="1">
                            <a:latin typeface="Cambria Math"/>
                          </a:rPr>
                          <m:t>𝑖</m:t>
                        </m:r>
                        <m:r>
                          <a:rPr lang="fr-CA" altLang="fr-FR" sz="2000" i="1">
                            <a:latin typeface="Cambria Math"/>
                          </a:rPr>
                          <m:t>=1</m:t>
                        </m:r>
                      </m:sub>
                      <m:sup>
                        <m:r>
                          <a:rPr lang="fr-CA" altLang="fr-FR" sz="2000" i="1">
                            <a:latin typeface="Cambria Math"/>
                          </a:rPr>
                          <m:t>10</m:t>
                        </m:r>
                      </m:sup>
                      <m:e>
                        <m:sSub>
                          <m:sSubPr>
                            <m:ctrlPr>
                              <a:rPr lang="fr-CA" altLang="fr-FR" sz="2000" i="1">
                                <a:latin typeface="Cambria Math" panose="02040503050406030204" pitchFamily="18" charset="0"/>
                              </a:rPr>
                            </m:ctrlPr>
                          </m:sSubPr>
                          <m:e>
                            <m:r>
                              <a:rPr lang="fr-CA" altLang="fr-FR" sz="2000" i="1">
                                <a:latin typeface="Cambria Math"/>
                              </a:rPr>
                              <m:t>𝑋</m:t>
                            </m:r>
                          </m:e>
                          <m:sub>
                            <m:r>
                              <a:rPr lang="fr-CA" altLang="fr-FR" sz="2000" i="1">
                                <a:latin typeface="Cambria Math"/>
                              </a:rPr>
                              <m:t>𝑖</m:t>
                            </m:r>
                          </m:sub>
                        </m:sSub>
                        <m:r>
                          <a:rPr lang="fr-CA" altLang="fr-FR" sz="2000" i="1">
                            <a:latin typeface="Cambria Math"/>
                          </a:rPr>
                          <m:t>=</m:t>
                        </m:r>
                        <m:f>
                          <m:fPr>
                            <m:ctrlPr>
                              <a:rPr lang="fr-CA" altLang="fr-FR" sz="2000" i="1">
                                <a:latin typeface="Cambria Math" panose="02040503050406030204" pitchFamily="18" charset="0"/>
                              </a:rPr>
                            </m:ctrlPr>
                          </m:fPr>
                          <m:num>
                            <m:r>
                              <a:rPr lang="fr-CA" altLang="fr-FR" sz="2000" i="1">
                                <a:latin typeface="Cambria Math"/>
                              </a:rPr>
                              <m:t>1</m:t>
                            </m:r>
                          </m:num>
                          <m:den>
                            <m:r>
                              <a:rPr lang="fr-CA" altLang="fr-FR" sz="2000" i="1">
                                <a:latin typeface="Cambria Math"/>
                              </a:rPr>
                              <m:t>10</m:t>
                            </m:r>
                          </m:den>
                        </m:f>
                        <m:d>
                          <m:dPr>
                            <m:ctrlPr>
                              <a:rPr lang="fr-CA" altLang="fr-FR" sz="2000" i="1">
                                <a:latin typeface="Cambria Math" panose="02040503050406030204" pitchFamily="18" charset="0"/>
                              </a:rPr>
                            </m:ctrlPr>
                          </m:dPr>
                          <m:e>
                            <m:r>
                              <a:rPr lang="fr-CA" altLang="fr-FR" sz="2000" i="1">
                                <a:latin typeface="Cambria Math"/>
                              </a:rPr>
                              <m:t>6+10+2+9+6+8+6+8+4+7</m:t>
                            </m:r>
                          </m:e>
                        </m:d>
                      </m:e>
                    </m:nary>
                    <m:r>
                      <a:rPr lang="fr-CA" altLang="fr-FR" sz="2000" i="1">
                        <a:latin typeface="Cambria Math"/>
                      </a:rPr>
                      <m:t>=</m:t>
                    </m:r>
                    <m:f>
                      <m:fPr>
                        <m:ctrlPr>
                          <a:rPr lang="fr-CA" altLang="fr-FR" sz="2000" i="1">
                            <a:latin typeface="Cambria Math" panose="02040503050406030204" pitchFamily="18" charset="0"/>
                          </a:rPr>
                        </m:ctrlPr>
                      </m:fPr>
                      <m:num>
                        <m:r>
                          <a:rPr lang="fr-CA" altLang="fr-FR" sz="2000" i="1">
                            <a:latin typeface="Cambria Math"/>
                          </a:rPr>
                          <m:t>1</m:t>
                        </m:r>
                      </m:num>
                      <m:den>
                        <m:r>
                          <a:rPr lang="fr-CA" altLang="fr-FR" sz="2000" i="1">
                            <a:latin typeface="Cambria Math"/>
                          </a:rPr>
                          <m:t>10</m:t>
                        </m:r>
                      </m:den>
                    </m:f>
                    <m:d>
                      <m:dPr>
                        <m:ctrlPr>
                          <a:rPr lang="fr-CA" altLang="fr-FR" sz="2000" i="1">
                            <a:latin typeface="Cambria Math" panose="02040503050406030204" pitchFamily="18" charset="0"/>
                          </a:rPr>
                        </m:ctrlPr>
                      </m:dPr>
                      <m:e>
                        <m:r>
                          <a:rPr lang="fr-CA" altLang="fr-FR" sz="2000" i="1">
                            <a:latin typeface="Cambria Math"/>
                          </a:rPr>
                          <m:t>66</m:t>
                        </m:r>
                      </m:e>
                    </m:d>
                    <m:r>
                      <a:rPr lang="fr-CA" altLang="fr-FR" sz="2000" i="1">
                        <a:latin typeface="Cambria Math"/>
                      </a:rPr>
                      <m:t>=</m:t>
                    </m:r>
                    <m:f>
                      <m:fPr>
                        <m:ctrlPr>
                          <a:rPr lang="fr-CA" altLang="fr-FR" sz="2000" i="1">
                            <a:latin typeface="Cambria Math" panose="02040503050406030204" pitchFamily="18" charset="0"/>
                          </a:rPr>
                        </m:ctrlPr>
                      </m:fPr>
                      <m:num>
                        <m:r>
                          <a:rPr lang="fr-CA" altLang="fr-FR" sz="2000" i="1">
                            <a:latin typeface="Cambria Math"/>
                          </a:rPr>
                          <m:t>66</m:t>
                        </m:r>
                      </m:num>
                      <m:den>
                        <m:r>
                          <a:rPr lang="fr-CA" altLang="fr-FR" sz="2000" i="1">
                            <a:latin typeface="Cambria Math"/>
                          </a:rPr>
                          <m:t>10</m:t>
                        </m:r>
                      </m:den>
                    </m:f>
                    <m:r>
                      <a:rPr lang="fr-CA" altLang="fr-FR" sz="2000" i="1">
                        <a:latin typeface="Cambria Math"/>
                      </a:rPr>
                      <m:t>=6.6</m:t>
                    </m:r>
                  </m:oMath>
                </a14:m>
                <a:endParaRPr lang="fr-CA" altLang="fr-FR" sz="2000" dirty="0">
                  <a:latin typeface="Calibri" panose="020F0502020204030204" pitchFamily="34" charset="0"/>
                </a:endParaRPr>
              </a:p>
              <a:p>
                <a:pPr marL="120650" lvl="2" indent="0">
                  <a:buNone/>
                </a:pPr>
                <a:endParaRPr lang="fr-CA" altLang="fr-FR" sz="2000" dirty="0">
                  <a:latin typeface="Calibri" panose="020F0502020204030204" pitchFamily="34" charset="0"/>
                </a:endParaRPr>
              </a:p>
              <a:p>
                <a:pPr marL="406400" indent="-457200">
                  <a:buFont typeface="Wingdings" panose="05000000000000000000" pitchFamily="2" charset="2"/>
                  <a:buChar char="q"/>
                </a:pPr>
                <a:r>
                  <a:rPr lang="fr-CA" altLang="fr-FR" sz="2400" dirty="0">
                    <a:solidFill>
                      <a:schemeClr val="tx1"/>
                    </a:solidFill>
                    <a:latin typeface="Calibri" panose="020F0502020204030204" pitchFamily="34" charset="0"/>
                  </a:rPr>
                  <a:t>Connaissant </a:t>
                </a:r>
                <a14:m>
                  <m:oMath xmlns:m="http://schemas.openxmlformats.org/officeDocument/2006/math">
                    <m:acc>
                      <m:accPr>
                        <m:chr m:val="̅"/>
                        <m:ctrlPr>
                          <a:rPr lang="fr-CA" altLang="fr-FR" sz="2400" i="1">
                            <a:solidFill>
                              <a:schemeClr val="tx1"/>
                            </a:solidFill>
                            <a:latin typeface="Cambria Math" panose="02040503050406030204" pitchFamily="18" charset="0"/>
                          </a:rPr>
                        </m:ctrlPr>
                      </m:accPr>
                      <m:e>
                        <m:r>
                          <a:rPr lang="fr-CA" altLang="fr-FR" sz="2400" i="1">
                            <a:solidFill>
                              <a:schemeClr val="tx1"/>
                            </a:solidFill>
                            <a:latin typeface="Cambria Math"/>
                          </a:rPr>
                          <m:t>𝑋</m:t>
                        </m:r>
                      </m:e>
                    </m:acc>
                  </m:oMath>
                </a14:m>
                <a:r>
                  <a:rPr lang="fr-CA" altLang="fr-FR" sz="2400" dirty="0">
                    <a:solidFill>
                      <a:schemeClr val="tx1"/>
                    </a:solidFill>
                    <a:latin typeface="Calibri" panose="020F0502020204030204" pitchFamily="34" charset="0"/>
                  </a:rPr>
                  <a:t> (la moyenne), trouvons maintenant l’écart moyen:</a:t>
                </a:r>
              </a:p>
              <a:p>
                <a:pPr marL="406400" lvl="1" indent="0">
                  <a:buNone/>
                </a:pPr>
                <a14:m>
                  <m:oMathPara xmlns:m="http://schemas.openxmlformats.org/officeDocument/2006/math">
                    <m:oMathParaPr>
                      <m:jc m:val="left"/>
                    </m:oMathParaPr>
                    <m:oMath xmlns:m="http://schemas.openxmlformats.org/officeDocument/2006/math">
                      <m:r>
                        <a:rPr lang="fr-CA" altLang="fr-FR" sz="2000" i="1">
                          <a:solidFill>
                            <a:schemeClr val="tx1"/>
                          </a:solidFill>
                          <a:latin typeface="Cambria Math"/>
                        </a:rPr>
                        <m:t>É.</m:t>
                      </m:r>
                      <m:r>
                        <a:rPr lang="fr-CA" altLang="fr-FR" sz="2000" i="1">
                          <a:solidFill>
                            <a:schemeClr val="tx1"/>
                          </a:solidFill>
                          <a:latin typeface="Cambria Math"/>
                        </a:rPr>
                        <m:t>𝑀</m:t>
                      </m:r>
                      <m:r>
                        <a:rPr lang="fr-CA" altLang="fr-FR" sz="2000" i="1">
                          <a:solidFill>
                            <a:schemeClr val="tx1"/>
                          </a:solidFill>
                          <a:latin typeface="Cambria Math"/>
                        </a:rPr>
                        <m:t>.=</m:t>
                      </m:r>
                      <m:f>
                        <m:fPr>
                          <m:ctrlPr>
                            <a:rPr lang="fr-CA" altLang="fr-FR" sz="2000" i="1">
                              <a:solidFill>
                                <a:schemeClr val="tx1"/>
                              </a:solidFill>
                              <a:latin typeface="Cambria Math" panose="02040503050406030204" pitchFamily="18" charset="0"/>
                            </a:rPr>
                          </m:ctrlPr>
                        </m:fPr>
                        <m:num>
                          <m:r>
                            <a:rPr lang="fr-CA" altLang="fr-FR" sz="2000" i="1">
                              <a:solidFill>
                                <a:schemeClr val="tx1"/>
                              </a:solidFill>
                              <a:latin typeface="Cambria Math"/>
                            </a:rPr>
                            <m:t>1</m:t>
                          </m:r>
                        </m:num>
                        <m:den>
                          <m:r>
                            <a:rPr lang="fr-CA" altLang="fr-FR" sz="2000" i="1">
                              <a:solidFill>
                                <a:schemeClr val="tx1"/>
                              </a:solidFill>
                              <a:latin typeface="Cambria Math"/>
                            </a:rPr>
                            <m:t>𝑛</m:t>
                          </m:r>
                        </m:den>
                      </m:f>
                      <m:nary>
                        <m:naryPr>
                          <m:chr m:val="∑"/>
                          <m:ctrlPr>
                            <a:rPr lang="fr-CA" altLang="fr-FR" sz="2000" i="1">
                              <a:solidFill>
                                <a:schemeClr val="tx1"/>
                              </a:solidFill>
                              <a:latin typeface="Cambria Math" panose="02040503050406030204" pitchFamily="18" charset="0"/>
                            </a:rPr>
                          </m:ctrlPr>
                        </m:naryPr>
                        <m:sub>
                          <m:r>
                            <m:rPr>
                              <m:brk m:alnAt="23"/>
                            </m:rPr>
                            <a:rPr lang="fr-CA" altLang="fr-FR" sz="2000" i="1">
                              <a:solidFill>
                                <a:schemeClr val="tx1"/>
                              </a:solidFill>
                              <a:latin typeface="Cambria Math"/>
                            </a:rPr>
                            <m:t>𝑖</m:t>
                          </m:r>
                          <m:r>
                            <a:rPr lang="fr-CA" altLang="fr-FR" sz="2000" i="1">
                              <a:solidFill>
                                <a:schemeClr val="tx1"/>
                              </a:solidFill>
                              <a:latin typeface="Cambria Math"/>
                            </a:rPr>
                            <m:t>=1</m:t>
                          </m:r>
                        </m:sub>
                        <m:sup>
                          <m:r>
                            <a:rPr lang="fr-CA" altLang="fr-FR" sz="2000" i="1">
                              <a:solidFill>
                                <a:schemeClr val="tx1"/>
                              </a:solidFill>
                              <a:latin typeface="Cambria Math"/>
                            </a:rPr>
                            <m:t>𝑛</m:t>
                          </m:r>
                        </m:sup>
                        <m:e>
                          <m:d>
                            <m:dPr>
                              <m:ctrlPr>
                                <a:rPr lang="fr-CA" altLang="fr-FR" sz="2000" i="1">
                                  <a:solidFill>
                                    <a:schemeClr val="tx1"/>
                                  </a:solidFill>
                                  <a:latin typeface="Cambria Math" panose="02040503050406030204" pitchFamily="18" charset="0"/>
                                </a:rPr>
                              </m:ctrlPr>
                            </m:dPr>
                            <m:e>
                              <m:sSub>
                                <m:sSubPr>
                                  <m:ctrlPr>
                                    <a:rPr lang="fr-CA" altLang="fr-FR" sz="2000" i="1">
                                      <a:solidFill>
                                        <a:schemeClr val="tx1"/>
                                      </a:solidFill>
                                      <a:latin typeface="Cambria Math" panose="02040503050406030204" pitchFamily="18" charset="0"/>
                                    </a:rPr>
                                  </m:ctrlPr>
                                </m:sSubPr>
                                <m:e>
                                  <m:r>
                                    <a:rPr lang="fr-CA" altLang="fr-FR" sz="2000" i="1">
                                      <a:solidFill>
                                        <a:schemeClr val="tx1"/>
                                      </a:solidFill>
                                      <a:latin typeface="Cambria Math"/>
                                    </a:rPr>
                                    <m:t>𝑋</m:t>
                                  </m:r>
                                </m:e>
                                <m:sub>
                                  <m:r>
                                    <a:rPr lang="fr-CA" altLang="fr-FR" sz="2000" i="1">
                                      <a:solidFill>
                                        <a:schemeClr val="tx1"/>
                                      </a:solidFill>
                                      <a:latin typeface="Cambria Math"/>
                                    </a:rPr>
                                    <m:t>𝑖</m:t>
                                  </m:r>
                                </m:sub>
                              </m:sSub>
                              <m:r>
                                <a:rPr lang="fr-CA" altLang="fr-FR" sz="2000" i="1">
                                  <a:solidFill>
                                    <a:schemeClr val="tx1"/>
                                  </a:solidFill>
                                  <a:latin typeface="Cambria Math"/>
                                </a:rPr>
                                <m:t>−</m:t>
                              </m:r>
                              <m:acc>
                                <m:accPr>
                                  <m:chr m:val="̅"/>
                                  <m:ctrlPr>
                                    <a:rPr lang="fr-CA" altLang="fr-FR" sz="2000" i="1">
                                      <a:solidFill>
                                        <a:schemeClr val="tx1"/>
                                      </a:solidFill>
                                      <a:latin typeface="Cambria Math" panose="02040503050406030204" pitchFamily="18" charset="0"/>
                                    </a:rPr>
                                  </m:ctrlPr>
                                </m:accPr>
                                <m:e>
                                  <m:r>
                                    <a:rPr lang="fr-CA" altLang="fr-FR" sz="2000" i="1">
                                      <a:solidFill>
                                        <a:schemeClr val="tx1"/>
                                      </a:solidFill>
                                      <a:latin typeface="Cambria Math"/>
                                    </a:rPr>
                                    <m:t>𝑋</m:t>
                                  </m:r>
                                </m:e>
                              </m:acc>
                            </m:e>
                          </m:d>
                        </m:e>
                      </m:nary>
                      <m:r>
                        <a:rPr lang="fr-CA" altLang="fr-FR" sz="2000" i="1">
                          <a:solidFill>
                            <a:schemeClr val="tx1"/>
                          </a:solidFill>
                          <a:latin typeface="Cambria Math"/>
                        </a:rPr>
                        <m:t>=</m:t>
                      </m:r>
                      <m:f>
                        <m:fPr>
                          <m:ctrlPr>
                            <a:rPr lang="fr-CA" altLang="fr-FR" sz="2000" i="1">
                              <a:solidFill>
                                <a:schemeClr val="tx1"/>
                              </a:solidFill>
                              <a:latin typeface="Cambria Math" panose="02040503050406030204" pitchFamily="18" charset="0"/>
                            </a:rPr>
                          </m:ctrlPr>
                        </m:fPr>
                        <m:num>
                          <m:r>
                            <a:rPr lang="fr-CA" altLang="fr-FR" sz="2000" i="1">
                              <a:solidFill>
                                <a:schemeClr val="tx1"/>
                              </a:solidFill>
                              <a:latin typeface="Cambria Math"/>
                            </a:rPr>
                            <m:t>1</m:t>
                          </m:r>
                        </m:num>
                        <m:den>
                          <m:r>
                            <a:rPr lang="fr-CA" altLang="fr-FR" sz="2000" i="1">
                              <a:solidFill>
                                <a:schemeClr val="tx1"/>
                              </a:solidFill>
                              <a:latin typeface="Cambria Math"/>
                            </a:rPr>
                            <m:t>10</m:t>
                          </m:r>
                        </m:den>
                      </m:f>
                      <m:nary>
                        <m:naryPr>
                          <m:chr m:val="∑"/>
                          <m:ctrlPr>
                            <a:rPr lang="fr-CA" altLang="fr-FR" sz="2000" i="1">
                              <a:solidFill>
                                <a:schemeClr val="tx1"/>
                              </a:solidFill>
                              <a:latin typeface="Cambria Math" panose="02040503050406030204" pitchFamily="18" charset="0"/>
                            </a:rPr>
                          </m:ctrlPr>
                        </m:naryPr>
                        <m:sub>
                          <m:r>
                            <m:rPr>
                              <m:brk m:alnAt="23"/>
                            </m:rPr>
                            <a:rPr lang="fr-CA" altLang="fr-FR" sz="2000" i="1">
                              <a:solidFill>
                                <a:schemeClr val="tx1"/>
                              </a:solidFill>
                              <a:latin typeface="Cambria Math"/>
                            </a:rPr>
                            <m:t>𝑖</m:t>
                          </m:r>
                          <m:r>
                            <a:rPr lang="fr-CA" altLang="fr-FR" sz="2000" i="1">
                              <a:solidFill>
                                <a:schemeClr val="tx1"/>
                              </a:solidFill>
                              <a:latin typeface="Cambria Math"/>
                            </a:rPr>
                            <m:t>=1</m:t>
                          </m:r>
                        </m:sub>
                        <m:sup>
                          <m:r>
                            <a:rPr lang="fr-CA" altLang="fr-FR" sz="2000" i="1">
                              <a:solidFill>
                                <a:schemeClr val="tx1"/>
                              </a:solidFill>
                              <a:latin typeface="Cambria Math"/>
                            </a:rPr>
                            <m:t>10</m:t>
                          </m:r>
                        </m:sup>
                        <m:e>
                          <m:d>
                            <m:dPr>
                              <m:ctrlPr>
                                <a:rPr lang="fr-CA" altLang="fr-FR" sz="2000" i="1">
                                  <a:solidFill>
                                    <a:schemeClr val="tx1"/>
                                  </a:solidFill>
                                  <a:latin typeface="Cambria Math" panose="02040503050406030204" pitchFamily="18" charset="0"/>
                                </a:rPr>
                              </m:ctrlPr>
                            </m:dPr>
                            <m:e>
                              <m:sSub>
                                <m:sSubPr>
                                  <m:ctrlPr>
                                    <a:rPr lang="fr-CA" altLang="fr-FR" sz="2000" i="1">
                                      <a:solidFill>
                                        <a:schemeClr val="tx1"/>
                                      </a:solidFill>
                                      <a:latin typeface="Cambria Math" panose="02040503050406030204" pitchFamily="18" charset="0"/>
                                    </a:rPr>
                                  </m:ctrlPr>
                                </m:sSubPr>
                                <m:e>
                                  <m:r>
                                    <a:rPr lang="fr-CA" altLang="fr-FR" sz="2000" i="1">
                                      <a:solidFill>
                                        <a:schemeClr val="tx1"/>
                                      </a:solidFill>
                                      <a:latin typeface="Cambria Math"/>
                                    </a:rPr>
                                    <m:t>𝑋</m:t>
                                  </m:r>
                                </m:e>
                                <m:sub>
                                  <m:r>
                                    <a:rPr lang="fr-CA" altLang="fr-FR" sz="2000" i="1">
                                      <a:solidFill>
                                        <a:schemeClr val="tx1"/>
                                      </a:solidFill>
                                      <a:latin typeface="Cambria Math"/>
                                    </a:rPr>
                                    <m:t>𝑖</m:t>
                                  </m:r>
                                </m:sub>
                              </m:sSub>
                              <m:r>
                                <a:rPr lang="fr-CA" altLang="fr-FR" sz="2000" i="1">
                                  <a:solidFill>
                                    <a:schemeClr val="tx1"/>
                                  </a:solidFill>
                                  <a:latin typeface="Cambria Math"/>
                                </a:rPr>
                                <m:t>−6.6</m:t>
                              </m:r>
                            </m:e>
                          </m:d>
                        </m:e>
                      </m:nary>
                    </m:oMath>
                  </m:oMathPara>
                </a14:m>
                <a:endParaRPr lang="fr-CA" altLang="fr-FR" sz="2000" dirty="0">
                  <a:solidFill>
                    <a:schemeClr val="tx1"/>
                  </a:solidFill>
                  <a:latin typeface="Calibri" panose="020F0502020204030204" pitchFamily="34" charset="0"/>
                </a:endParaRPr>
              </a:p>
              <a:p>
                <a:pPr marL="6350" indent="0">
                  <a:buNone/>
                </a:pPr>
                <a:r>
                  <a:rPr lang="fr-CA" altLang="fr-FR" sz="2000" dirty="0">
                    <a:solidFill>
                      <a:schemeClr val="tx1"/>
                    </a:solidFill>
                  </a:rPr>
                  <a:t>	</a:t>
                </a:r>
                <a14:m>
                  <m:oMath xmlns:m="http://schemas.openxmlformats.org/officeDocument/2006/math">
                    <m:r>
                      <a:rPr lang="fr-CA" altLang="fr-FR" sz="2000" i="1">
                        <a:solidFill>
                          <a:schemeClr val="tx1"/>
                        </a:solidFill>
                        <a:latin typeface="Cambria Math"/>
                      </a:rPr>
                      <m:t>É.</m:t>
                    </m:r>
                    <m:r>
                      <a:rPr lang="fr-CA" altLang="fr-FR" sz="2000" i="1">
                        <a:solidFill>
                          <a:schemeClr val="tx1"/>
                        </a:solidFill>
                        <a:latin typeface="Cambria Math"/>
                      </a:rPr>
                      <m:t>𝑀</m:t>
                    </m:r>
                    <m:r>
                      <a:rPr lang="fr-CA" altLang="fr-FR" sz="2000" i="1">
                        <a:solidFill>
                          <a:schemeClr val="tx1"/>
                        </a:solidFill>
                        <a:latin typeface="Cambria Math"/>
                      </a:rPr>
                      <m:t>.=</m:t>
                    </m:r>
                    <m:f>
                      <m:fPr>
                        <m:ctrlPr>
                          <a:rPr lang="fr-CA" altLang="fr-FR" sz="2000" i="1">
                            <a:solidFill>
                              <a:schemeClr val="tx1"/>
                            </a:solidFill>
                            <a:latin typeface="Cambria Math" panose="02040503050406030204" pitchFamily="18" charset="0"/>
                          </a:rPr>
                        </m:ctrlPr>
                      </m:fPr>
                      <m:num>
                        <m:r>
                          <a:rPr lang="fr-CA" altLang="fr-FR" sz="2000" i="1">
                            <a:solidFill>
                              <a:schemeClr val="tx1"/>
                            </a:solidFill>
                            <a:latin typeface="Cambria Math"/>
                          </a:rPr>
                          <m:t>1</m:t>
                        </m:r>
                      </m:num>
                      <m:den>
                        <m:r>
                          <a:rPr lang="fr-CA" altLang="fr-FR" sz="2000" i="1">
                            <a:solidFill>
                              <a:schemeClr val="tx1"/>
                            </a:solidFill>
                            <a:latin typeface="Cambria Math"/>
                          </a:rPr>
                          <m:t>10</m:t>
                        </m:r>
                      </m:den>
                    </m:f>
                    <m:d>
                      <m:dPr>
                        <m:begChr m:val="["/>
                        <m:endChr m:val="]"/>
                        <m:ctrlPr>
                          <a:rPr lang="fr-CA" altLang="fr-FR" sz="2000" i="1">
                            <a:solidFill>
                              <a:schemeClr val="tx1"/>
                            </a:solidFill>
                            <a:latin typeface="Cambria Math" panose="02040503050406030204" pitchFamily="18" charset="0"/>
                          </a:rPr>
                        </m:ctrlPr>
                      </m:dPr>
                      <m:e>
                        <m:d>
                          <m:dPr>
                            <m:ctrlPr>
                              <a:rPr lang="fr-CA" altLang="fr-FR" sz="2000" i="1">
                                <a:solidFill>
                                  <a:schemeClr val="tx1"/>
                                </a:solidFill>
                                <a:latin typeface="Cambria Math" panose="02040503050406030204" pitchFamily="18" charset="0"/>
                              </a:rPr>
                            </m:ctrlPr>
                          </m:dPr>
                          <m:e>
                            <m:r>
                              <a:rPr lang="fr-CA" altLang="fr-FR" sz="2000" i="1">
                                <a:solidFill>
                                  <a:schemeClr val="tx1"/>
                                </a:solidFill>
                                <a:latin typeface="Cambria Math"/>
                              </a:rPr>
                              <m:t>−0.6</m:t>
                            </m:r>
                          </m:e>
                        </m:d>
                        <m:r>
                          <a:rPr lang="fr-CA" altLang="fr-FR" sz="2000" i="1">
                            <a:solidFill>
                              <a:schemeClr val="tx1"/>
                            </a:solidFill>
                            <a:latin typeface="Cambria Math"/>
                          </a:rPr>
                          <m:t>+3.4+</m:t>
                        </m:r>
                        <m:d>
                          <m:dPr>
                            <m:ctrlPr>
                              <a:rPr lang="fr-CA" altLang="fr-FR" sz="2000" i="1">
                                <a:solidFill>
                                  <a:schemeClr val="tx1"/>
                                </a:solidFill>
                                <a:latin typeface="Cambria Math" panose="02040503050406030204" pitchFamily="18" charset="0"/>
                              </a:rPr>
                            </m:ctrlPr>
                          </m:dPr>
                          <m:e>
                            <m:r>
                              <a:rPr lang="fr-CA" altLang="fr-FR" sz="2000" i="1">
                                <a:solidFill>
                                  <a:schemeClr val="tx1"/>
                                </a:solidFill>
                                <a:latin typeface="Cambria Math"/>
                              </a:rPr>
                              <m:t>−4.6</m:t>
                            </m:r>
                          </m:e>
                        </m:d>
                        <m:r>
                          <a:rPr lang="fr-CA" altLang="fr-FR" sz="2000" i="1">
                            <a:solidFill>
                              <a:schemeClr val="tx1"/>
                            </a:solidFill>
                            <a:latin typeface="Cambria Math"/>
                          </a:rPr>
                          <m:t>+2.4+</m:t>
                        </m:r>
                        <m:d>
                          <m:dPr>
                            <m:ctrlPr>
                              <a:rPr lang="fr-CA" altLang="fr-FR" sz="2000" i="1">
                                <a:solidFill>
                                  <a:schemeClr val="tx1"/>
                                </a:solidFill>
                                <a:latin typeface="Cambria Math" panose="02040503050406030204" pitchFamily="18" charset="0"/>
                              </a:rPr>
                            </m:ctrlPr>
                          </m:dPr>
                          <m:e>
                            <m:r>
                              <a:rPr lang="fr-CA" altLang="fr-FR" sz="2000" i="1">
                                <a:solidFill>
                                  <a:schemeClr val="tx1"/>
                                </a:solidFill>
                                <a:latin typeface="Cambria Math"/>
                              </a:rPr>
                              <m:t>−0.6</m:t>
                            </m:r>
                          </m:e>
                        </m:d>
                        <m:r>
                          <a:rPr lang="fr-CA" altLang="fr-FR" sz="2000" i="1">
                            <a:solidFill>
                              <a:schemeClr val="tx1"/>
                            </a:solidFill>
                            <a:latin typeface="Cambria Math"/>
                          </a:rPr>
                          <m:t>+1.4+</m:t>
                        </m:r>
                        <m:d>
                          <m:dPr>
                            <m:ctrlPr>
                              <a:rPr lang="fr-CA" altLang="fr-FR" sz="2000" i="1">
                                <a:solidFill>
                                  <a:schemeClr val="tx1"/>
                                </a:solidFill>
                                <a:latin typeface="Cambria Math" panose="02040503050406030204" pitchFamily="18" charset="0"/>
                              </a:rPr>
                            </m:ctrlPr>
                          </m:dPr>
                          <m:e>
                            <m:r>
                              <a:rPr lang="fr-CA" altLang="fr-FR" sz="2000" i="1">
                                <a:solidFill>
                                  <a:schemeClr val="tx1"/>
                                </a:solidFill>
                                <a:latin typeface="Cambria Math"/>
                              </a:rPr>
                              <m:t>−0.6</m:t>
                            </m:r>
                          </m:e>
                        </m:d>
                        <m:r>
                          <a:rPr lang="fr-CA" altLang="fr-FR" sz="2000" i="1">
                            <a:solidFill>
                              <a:schemeClr val="tx1"/>
                            </a:solidFill>
                            <a:latin typeface="Cambria Math"/>
                          </a:rPr>
                          <m:t>+1,4+</m:t>
                        </m:r>
                        <m:d>
                          <m:dPr>
                            <m:ctrlPr>
                              <a:rPr lang="fr-CA" altLang="fr-FR" sz="2000" i="1">
                                <a:solidFill>
                                  <a:schemeClr val="tx1"/>
                                </a:solidFill>
                                <a:latin typeface="Cambria Math" panose="02040503050406030204" pitchFamily="18" charset="0"/>
                              </a:rPr>
                            </m:ctrlPr>
                          </m:dPr>
                          <m:e>
                            <m:r>
                              <a:rPr lang="fr-CA" altLang="fr-FR" sz="2000" i="1">
                                <a:solidFill>
                                  <a:schemeClr val="tx1"/>
                                </a:solidFill>
                                <a:latin typeface="Cambria Math"/>
                              </a:rPr>
                              <m:t>−2.6</m:t>
                            </m:r>
                          </m:e>
                        </m:d>
                        <m:r>
                          <a:rPr lang="fr-CA" altLang="fr-FR" sz="2000" i="1">
                            <a:solidFill>
                              <a:schemeClr val="tx1"/>
                            </a:solidFill>
                            <a:latin typeface="Cambria Math"/>
                          </a:rPr>
                          <m:t>+0.4</m:t>
                        </m:r>
                      </m:e>
                    </m:d>
                    <m:r>
                      <a:rPr lang="fr-CA" altLang="fr-FR" sz="2000" b="0" i="1" smtClean="0">
                        <a:solidFill>
                          <a:schemeClr val="tx1"/>
                        </a:solidFill>
                        <a:latin typeface="Cambria Math" panose="02040503050406030204" pitchFamily="18" charset="0"/>
                      </a:rPr>
                      <m:t>=</m:t>
                    </m:r>
                    <m:f>
                      <m:fPr>
                        <m:ctrlPr>
                          <a:rPr lang="fr-CA" altLang="fr-FR" sz="2000" i="1">
                            <a:latin typeface="Cambria Math" panose="02040503050406030204" pitchFamily="18" charset="0"/>
                          </a:rPr>
                        </m:ctrlPr>
                      </m:fPr>
                      <m:num>
                        <m:r>
                          <a:rPr lang="fr-CA" altLang="fr-FR" sz="2000" i="1">
                            <a:latin typeface="Cambria Math"/>
                          </a:rPr>
                          <m:t>1</m:t>
                        </m:r>
                      </m:num>
                      <m:den>
                        <m:r>
                          <a:rPr lang="fr-CA" altLang="fr-FR" sz="2000" i="1">
                            <a:latin typeface="Cambria Math"/>
                          </a:rPr>
                          <m:t>10</m:t>
                        </m:r>
                      </m:den>
                    </m:f>
                    <m:d>
                      <m:dPr>
                        <m:begChr m:val="["/>
                        <m:endChr m:val="]"/>
                        <m:ctrlPr>
                          <a:rPr lang="fr-CA" altLang="fr-FR" sz="2000" i="1">
                            <a:latin typeface="Cambria Math" panose="02040503050406030204" pitchFamily="18" charset="0"/>
                          </a:rPr>
                        </m:ctrlPr>
                      </m:dPr>
                      <m:e>
                        <m:r>
                          <a:rPr lang="fr-CA" altLang="fr-FR" sz="2000" i="1">
                            <a:latin typeface="Cambria Math"/>
                          </a:rPr>
                          <m:t>0</m:t>
                        </m:r>
                      </m:e>
                    </m:d>
                    <m:r>
                      <a:rPr lang="fr-CA" altLang="fr-FR" sz="2000" i="1">
                        <a:latin typeface="Cambria Math"/>
                      </a:rPr>
                      <m:t>=0</m:t>
                    </m:r>
                    <m:r>
                      <m:rPr>
                        <m:nor/>
                      </m:rPr>
                      <a:rPr lang="fr-CA" altLang="fr-FR" sz="2000" dirty="0">
                        <a:latin typeface="Calibri" panose="020F0502020204030204" pitchFamily="34" charset="0"/>
                      </a:rPr>
                      <m:t>   </m:t>
                    </m:r>
                    <m:r>
                      <m:rPr>
                        <m:nor/>
                      </m:rPr>
                      <a:rPr lang="fr-CA" altLang="fr-FR" sz="2000" b="1" dirty="0">
                        <a:latin typeface="Calibri" panose="020F0502020204030204" pitchFamily="34" charset="0"/>
                      </a:rPr>
                      <m:t>!!!</m:t>
                    </m:r>
                  </m:oMath>
                </a14:m>
                <a:endParaRPr lang="fr-CA" altLang="fr-FR" sz="2000" dirty="0">
                  <a:solidFill>
                    <a:schemeClr val="tx1"/>
                  </a:solidFill>
                  <a:latin typeface="Calibri" panose="020F0502020204030204" pitchFamily="34" charset="0"/>
                </a:endParaRPr>
              </a:p>
              <a:p>
                <a:pPr marL="6350" indent="0">
                  <a:buNone/>
                </a:pPr>
                <a:endParaRPr lang="fr-CA" altLang="fr-FR" sz="2200" dirty="0">
                  <a:latin typeface="Calibri" panose="020F0502020204030204" pitchFamily="34" charset="0"/>
                </a:endParaRPr>
              </a:p>
              <a:p>
                <a:pPr marL="463550" indent="-457200">
                  <a:buFont typeface="Wingdings" panose="05000000000000000000" pitchFamily="2" charset="2"/>
                  <a:buChar char="q"/>
                </a:pPr>
                <a:r>
                  <a:rPr lang="fr-CA" altLang="fr-FR" sz="2800" b="1" dirty="0">
                    <a:solidFill>
                      <a:schemeClr val="tx1"/>
                    </a:solidFill>
                    <a:latin typeface="Calibri" panose="020F0502020204030204" pitchFamily="34" charset="0"/>
                  </a:rPr>
                  <a:t>L’écart moyen est toujours égal à zéro!</a:t>
                </a:r>
              </a:p>
            </p:txBody>
          </p:sp>
        </mc:Choice>
        <mc:Fallback xmlns="">
          <p:sp>
            <p:nvSpPr>
              <p:cNvPr id="12" name="Rectangle 3"/>
              <p:cNvSpPr txBox="1">
                <a:spLocks noRot="1" noChangeAspect="1" noMove="1" noResize="1" noEditPoints="1" noAdjustHandles="1" noChangeArrowheads="1" noChangeShapeType="1" noTextEdit="1"/>
              </p:cNvSpPr>
              <p:nvPr/>
            </p:nvSpPr>
            <p:spPr>
              <a:xfrm>
                <a:off x="0" y="1126066"/>
                <a:ext cx="12192000" cy="5723467"/>
              </a:xfrm>
              <a:prstGeom prst="rect">
                <a:avLst/>
              </a:prstGeom>
              <a:blipFill rotWithShape="0">
                <a:blip r:embed="rId3"/>
                <a:stretch>
                  <a:fillRect l="-1250" t="-1384" b="-2343"/>
                </a:stretch>
              </a:blipFill>
            </p:spPr>
            <p:txBody>
              <a:bodyPr/>
              <a:lstStyle/>
              <a:p>
                <a:r>
                  <a:rPr lang="fr-CA">
                    <a:noFill/>
                  </a:rPr>
                  <a:t> </a:t>
                </a:r>
              </a:p>
            </p:txBody>
          </p:sp>
        </mc:Fallback>
      </mc:AlternateContent>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pPr marL="457200" indent="-457200">
              <a:buFont typeface="+mj-lt"/>
              <a:buAutoNum type="alphaLcParenR" startAt="3"/>
            </a:pPr>
            <a:r>
              <a:rPr lang="fr-CA" altLang="fr-FR" sz="2400" b="1" i="1" dirty="0">
                <a:latin typeface="Calibri" panose="020F0502020204030204" pitchFamily="34" charset="0"/>
              </a:rPr>
              <a:t>Statistiques de dispersion</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40</a:t>
            </a:fld>
            <a:endParaRPr lang="en-CA" sz="2000" dirty="0">
              <a:solidFill>
                <a:schemeClr val="tx1"/>
              </a:solidFill>
            </a:endParaRPr>
          </a:p>
        </p:txBody>
      </p:sp>
    </p:spTree>
    <p:extLst>
      <p:ext uri="{BB962C8B-B14F-4D97-AF65-F5344CB8AC3E}">
        <p14:creationId xmlns:p14="http://schemas.microsoft.com/office/powerpoint/2010/main" val="9484689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Rectangle 3"/>
              <p:cNvSpPr txBox="1">
                <a:spLocks noChangeArrowheads="1"/>
              </p:cNvSpPr>
              <p:nvPr/>
            </p:nvSpPr>
            <p:spPr>
              <a:xfrm>
                <a:off x="0" y="1134533"/>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50800">
                  <a:buNone/>
                </a:pPr>
                <a:r>
                  <a:rPr lang="fr-CA" altLang="fr-FR" sz="3200" b="1" u="sng" dirty="0">
                    <a:solidFill>
                      <a:schemeClr val="tx1"/>
                    </a:solidFill>
                    <a:latin typeface="Calibri" panose="020F0502020204030204" pitchFamily="34" charset="0"/>
                  </a:rPr>
                  <a:t>La variance</a:t>
                </a:r>
                <a:endParaRPr lang="fr-CA" altLang="fr-FR" sz="3200" dirty="0">
                  <a:solidFill>
                    <a:schemeClr val="tx1"/>
                  </a:solidFill>
                  <a:latin typeface="Calibri" panose="020F0502020204030204" pitchFamily="34" charset="0"/>
                </a:endParaRPr>
              </a:p>
              <a:p>
                <a:pPr marL="463550" indent="-457200">
                  <a:buFont typeface="Wingdings" panose="05000000000000000000" pitchFamily="2" charset="2"/>
                  <a:buChar char="q"/>
                </a:pPr>
                <a:r>
                  <a:rPr lang="fr-CA" altLang="fr-FR" sz="2400" dirty="0">
                    <a:solidFill>
                      <a:schemeClr val="tx1"/>
                    </a:solidFill>
                    <a:latin typeface="Calibri" panose="020F0502020204030204" pitchFamily="34" charset="0"/>
                  </a:rPr>
                  <a:t>On cherche à régler le problème précédent en faisant plutôt la moyenne… </a:t>
                </a:r>
                <a:br>
                  <a:rPr lang="fr-CA" altLang="fr-FR" sz="2400" dirty="0">
                    <a:solidFill>
                      <a:schemeClr val="tx1"/>
                    </a:solidFill>
                    <a:latin typeface="Calibri" panose="020F0502020204030204" pitchFamily="34" charset="0"/>
                  </a:rPr>
                </a:br>
                <a:r>
                  <a:rPr lang="fr-CA" altLang="fr-FR" sz="2400" dirty="0">
                    <a:solidFill>
                      <a:schemeClr val="tx1"/>
                    </a:solidFill>
                    <a:latin typeface="Calibri" panose="020F0502020204030204" pitchFamily="34" charset="0"/>
                  </a:rPr>
                  <a:t>…</a:t>
                </a:r>
                <a:r>
                  <a:rPr lang="fr-CA" altLang="fr-FR" sz="2400" b="1" u="sng" dirty="0">
                    <a:solidFill>
                      <a:schemeClr val="tx1"/>
                    </a:solidFill>
                    <a:latin typeface="Calibri" panose="020F0502020204030204" pitchFamily="34" charset="0"/>
                  </a:rPr>
                  <a:t>du carré </a:t>
                </a:r>
                <a:r>
                  <a:rPr lang="fr-CA" altLang="fr-FR" sz="2400" u="sng" dirty="0">
                    <a:solidFill>
                      <a:schemeClr val="tx1"/>
                    </a:solidFill>
                    <a:latin typeface="Calibri" panose="020F0502020204030204" pitchFamily="34" charset="0"/>
                  </a:rPr>
                  <a:t>des écarts à la moyenne</a:t>
                </a:r>
                <a:r>
                  <a:rPr lang="fr-CA" altLang="fr-FR" sz="2400" dirty="0">
                    <a:solidFill>
                      <a:schemeClr val="tx1"/>
                    </a:solidFill>
                    <a:latin typeface="Calibri" panose="020F0502020204030204" pitchFamily="34" charset="0"/>
                  </a:rPr>
                  <a:t>!</a:t>
                </a:r>
              </a:p>
              <a:p>
                <a:pPr marL="6350" indent="0">
                  <a:buNone/>
                </a:pPr>
                <a14:m>
                  <m:oMathPara xmlns:m="http://schemas.openxmlformats.org/officeDocument/2006/math">
                    <m:oMathParaPr>
                      <m:jc m:val="centerGroup"/>
                    </m:oMathParaPr>
                    <m:oMath xmlns:m="http://schemas.openxmlformats.org/officeDocument/2006/math">
                      <m:r>
                        <a:rPr lang="fr-CA" altLang="fr-FR" sz="2400" i="1">
                          <a:latin typeface="Cambria Math" panose="02040503050406030204" pitchFamily="18" charset="0"/>
                        </a:rPr>
                        <m:t>𝑣𝑎𝑟𝑖𝑎𝑛𝑐𝑒</m:t>
                      </m:r>
                      <m:r>
                        <a:rPr lang="fr-CA" altLang="fr-FR" sz="2400" i="1">
                          <a:latin typeface="Cambria Math" panose="02040503050406030204" pitchFamily="18" charset="0"/>
                        </a:rPr>
                        <m:t>=</m:t>
                      </m:r>
                      <m:f>
                        <m:fPr>
                          <m:ctrlPr>
                            <a:rPr lang="fr-CA" altLang="fr-FR" sz="2400" i="1">
                              <a:latin typeface="Cambria Math" panose="02040503050406030204" pitchFamily="18" charset="0"/>
                            </a:rPr>
                          </m:ctrlPr>
                        </m:fPr>
                        <m:num>
                          <m:r>
                            <a:rPr lang="fr-CA" altLang="fr-FR" sz="2400" i="1">
                              <a:latin typeface="Cambria Math"/>
                            </a:rPr>
                            <m:t>1</m:t>
                          </m:r>
                        </m:num>
                        <m:den>
                          <m:r>
                            <a:rPr lang="fr-CA" altLang="fr-FR" sz="2400" i="1">
                              <a:latin typeface="Cambria Math"/>
                            </a:rPr>
                            <m:t>𝑛</m:t>
                          </m:r>
                        </m:den>
                      </m:f>
                      <m:nary>
                        <m:naryPr>
                          <m:chr m:val="∑"/>
                          <m:ctrlPr>
                            <a:rPr lang="fr-CA" altLang="fr-FR" sz="2400" i="1">
                              <a:latin typeface="Cambria Math" panose="02040503050406030204" pitchFamily="18" charset="0"/>
                            </a:rPr>
                          </m:ctrlPr>
                        </m:naryPr>
                        <m:sub>
                          <m:r>
                            <m:rPr>
                              <m:brk m:alnAt="23"/>
                            </m:rPr>
                            <a:rPr lang="fr-CA" altLang="fr-FR" sz="2400" i="1">
                              <a:latin typeface="Cambria Math"/>
                            </a:rPr>
                            <m:t>𝑖</m:t>
                          </m:r>
                          <m:r>
                            <a:rPr lang="fr-CA" altLang="fr-FR" sz="2400" i="1">
                              <a:latin typeface="Cambria Math"/>
                            </a:rPr>
                            <m:t>=1</m:t>
                          </m:r>
                        </m:sub>
                        <m:sup>
                          <m:r>
                            <a:rPr lang="fr-CA" altLang="fr-FR" sz="2400" i="1">
                              <a:latin typeface="Cambria Math"/>
                            </a:rPr>
                            <m:t>𝑛</m:t>
                          </m:r>
                        </m:sup>
                        <m:e>
                          <m:sSup>
                            <m:sSupPr>
                              <m:ctrlPr>
                                <a:rPr lang="fr-CA" altLang="fr-FR" sz="2400" i="1">
                                  <a:latin typeface="Cambria Math" panose="02040503050406030204" pitchFamily="18" charset="0"/>
                                </a:rPr>
                              </m:ctrlPr>
                            </m:sSupPr>
                            <m:e>
                              <m:d>
                                <m:dPr>
                                  <m:ctrlPr>
                                    <a:rPr lang="fr-CA" altLang="fr-FR" sz="2400" i="1">
                                      <a:latin typeface="Cambria Math" panose="02040503050406030204" pitchFamily="18" charset="0"/>
                                    </a:rPr>
                                  </m:ctrlPr>
                                </m:dPr>
                                <m:e>
                                  <m:sSub>
                                    <m:sSubPr>
                                      <m:ctrlPr>
                                        <a:rPr lang="fr-CA" altLang="fr-FR" sz="2400" i="1">
                                          <a:latin typeface="Cambria Math" panose="02040503050406030204" pitchFamily="18" charset="0"/>
                                        </a:rPr>
                                      </m:ctrlPr>
                                    </m:sSubPr>
                                    <m:e>
                                      <m:r>
                                        <a:rPr lang="fr-CA" altLang="fr-FR" sz="2400" i="1">
                                          <a:latin typeface="Cambria Math"/>
                                        </a:rPr>
                                        <m:t>𝑋</m:t>
                                      </m:r>
                                    </m:e>
                                    <m:sub>
                                      <m:r>
                                        <a:rPr lang="fr-CA" altLang="fr-FR" sz="2400" i="1">
                                          <a:latin typeface="Cambria Math"/>
                                        </a:rPr>
                                        <m:t>𝑖</m:t>
                                      </m:r>
                                    </m:sub>
                                  </m:sSub>
                                  <m:r>
                                    <a:rPr lang="fr-CA" altLang="fr-FR" sz="2400" i="1">
                                      <a:latin typeface="Cambria Math"/>
                                    </a:rPr>
                                    <m:t>−</m:t>
                                  </m:r>
                                  <m:acc>
                                    <m:accPr>
                                      <m:chr m:val="̅"/>
                                      <m:ctrlPr>
                                        <a:rPr lang="fr-CA" altLang="fr-FR" sz="2400" i="1">
                                          <a:latin typeface="Cambria Math" panose="02040503050406030204" pitchFamily="18" charset="0"/>
                                        </a:rPr>
                                      </m:ctrlPr>
                                    </m:accPr>
                                    <m:e>
                                      <m:r>
                                        <a:rPr lang="fr-CA" altLang="fr-FR" sz="2400" i="1">
                                          <a:latin typeface="Cambria Math"/>
                                        </a:rPr>
                                        <m:t>𝑋</m:t>
                                      </m:r>
                                    </m:e>
                                  </m:acc>
                                </m:e>
                              </m:d>
                            </m:e>
                            <m:sup>
                              <m:r>
                                <a:rPr lang="fr-CA" altLang="fr-FR" sz="2400" i="1">
                                  <a:latin typeface="Cambria Math"/>
                                </a:rPr>
                                <m:t>2</m:t>
                              </m:r>
                            </m:sup>
                          </m:sSup>
                        </m:e>
                      </m:nary>
                    </m:oMath>
                  </m:oMathPara>
                </a14:m>
                <a:endParaRPr lang="fr-CA" altLang="fr-FR" sz="2400" dirty="0">
                  <a:latin typeface="Calibri" panose="020F0502020204030204" pitchFamily="34" charset="0"/>
                </a:endParaRPr>
              </a:p>
              <a:p>
                <a:pPr marL="463550" indent="-457200">
                  <a:buFont typeface="Wingdings" panose="05000000000000000000" pitchFamily="2" charset="2"/>
                  <a:buChar char="q"/>
                </a:pPr>
                <a:r>
                  <a:rPr lang="fr-CA" altLang="fr-FR" sz="2400" dirty="0">
                    <a:solidFill>
                      <a:schemeClr val="tx1"/>
                    </a:solidFill>
                    <a:latin typeface="Calibri" panose="020F0502020204030204" pitchFamily="34" charset="0"/>
                  </a:rPr>
                  <a:t>On conserve la logique selon laquelle on cherche à obtenir une mesure de dispersion qui tienne compte de chaque observation...</a:t>
                </a:r>
              </a:p>
              <a:p>
                <a:pPr marL="977900" lvl="1" indent="-514350">
                  <a:buFont typeface="Wingdings" panose="05000000000000000000" pitchFamily="2" charset="2"/>
                  <a:buChar char="v"/>
                </a:pPr>
                <a:r>
                  <a:rPr lang="fr-CA" altLang="fr-FR" sz="2600" b="1" dirty="0">
                    <a:solidFill>
                      <a:schemeClr val="tx1"/>
                    </a:solidFill>
                    <a:latin typeface="Calibri" panose="020F0502020204030204" pitchFamily="34" charset="0"/>
                  </a:rPr>
                  <a:t>…</a:t>
                </a:r>
                <a:r>
                  <a:rPr lang="fr-CA" altLang="fr-FR" sz="2400" b="1" dirty="0">
                    <a:solidFill>
                      <a:schemeClr val="tx1"/>
                    </a:solidFill>
                    <a:latin typeface="Calibri" panose="020F0502020204030204" pitchFamily="34" charset="0"/>
                  </a:rPr>
                  <a:t>mais en se libérant du problème de l’écart moyen.</a:t>
                </a:r>
              </a:p>
              <a:p>
                <a:pPr marL="1320800" lvl="2" indent="-457200">
                  <a:buFont typeface="Wingdings" panose="05000000000000000000" pitchFamily="2" charset="2"/>
                  <a:buChar char="Ø"/>
                </a:pPr>
                <a:r>
                  <a:rPr lang="fr-CA" altLang="fr-FR" sz="2000" dirty="0">
                    <a:solidFill>
                      <a:schemeClr val="tx1"/>
                    </a:solidFill>
                    <a:latin typeface="Calibri" panose="020F0502020204030204" pitchFamily="34" charset="0"/>
                  </a:rPr>
                  <a:t>La </a:t>
                </a:r>
                <a:r>
                  <a:rPr lang="fr-CA" altLang="fr-FR" sz="2200" dirty="0">
                    <a:solidFill>
                      <a:schemeClr val="tx1"/>
                    </a:solidFill>
                    <a:latin typeface="Calibri" panose="020F0502020204030204" pitchFamily="34" charset="0"/>
                  </a:rPr>
                  <a:t>somme ne prend maintenant que des valeurs positives!</a:t>
                </a:r>
              </a:p>
            </p:txBody>
          </p:sp>
        </mc:Choice>
        <mc:Fallback xmlns="">
          <p:sp>
            <p:nvSpPr>
              <p:cNvPr id="12" name="Rectangle 3"/>
              <p:cNvSpPr txBox="1">
                <a:spLocks noRot="1" noChangeAspect="1" noMove="1" noResize="1" noEditPoints="1" noAdjustHandles="1" noChangeArrowheads="1" noChangeShapeType="1" noTextEdit="1"/>
              </p:cNvSpPr>
              <p:nvPr/>
            </p:nvSpPr>
            <p:spPr>
              <a:xfrm>
                <a:off x="0" y="1134533"/>
                <a:ext cx="12192000" cy="5723467"/>
              </a:xfrm>
              <a:prstGeom prst="rect">
                <a:avLst/>
              </a:prstGeom>
              <a:blipFill rotWithShape="0">
                <a:blip r:embed="rId3"/>
                <a:stretch>
                  <a:fillRect l="-1250" t="-1384"/>
                </a:stretch>
              </a:blipFill>
            </p:spPr>
            <p:txBody>
              <a:bodyPr/>
              <a:lstStyle/>
              <a:p>
                <a:r>
                  <a:rPr lang="fr-CA">
                    <a:noFill/>
                  </a:rPr>
                  <a:t> </a:t>
                </a:r>
              </a:p>
            </p:txBody>
          </p:sp>
        </mc:Fallback>
      </mc:AlternateContent>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pPr marL="457200" indent="-457200">
              <a:buFont typeface="+mj-lt"/>
              <a:buAutoNum type="alphaLcParenR" startAt="3"/>
            </a:pPr>
            <a:r>
              <a:rPr lang="fr-CA" altLang="fr-FR" sz="2400" b="1" i="1" dirty="0">
                <a:latin typeface="Calibri" panose="020F0502020204030204" pitchFamily="34" charset="0"/>
              </a:rPr>
              <a:t>Statistiques de dispersion</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41</a:t>
            </a:fld>
            <a:endParaRPr lang="en-CA" sz="2000" dirty="0">
              <a:solidFill>
                <a:schemeClr val="tx1"/>
              </a:solidFill>
            </a:endParaRPr>
          </a:p>
        </p:txBody>
      </p:sp>
    </p:spTree>
    <p:extLst>
      <p:ext uri="{BB962C8B-B14F-4D97-AF65-F5344CB8AC3E}">
        <p14:creationId xmlns:p14="http://schemas.microsoft.com/office/powerpoint/2010/main" val="3548664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50800">
                  <a:buNone/>
                </a:pPr>
                <a:r>
                  <a:rPr lang="fr-CA" altLang="fr-FR" sz="3200" b="1" u="sng" dirty="0">
                    <a:solidFill>
                      <a:schemeClr val="tx1"/>
                    </a:solidFill>
                    <a:latin typeface="Calibri" panose="020F0502020204030204" pitchFamily="34" charset="0"/>
                  </a:rPr>
                  <a:t>La variance</a:t>
                </a:r>
                <a:endParaRPr lang="fr-CA" altLang="fr-FR" sz="3200" dirty="0">
                  <a:solidFill>
                    <a:schemeClr val="tx1"/>
                  </a:solidFill>
                  <a:latin typeface="Calibri" panose="020F0502020204030204" pitchFamily="34" charset="0"/>
                </a:endParaRPr>
              </a:p>
              <a:p>
                <a:pPr marL="406400" indent="-457200">
                  <a:buFont typeface="Wingdings" panose="05000000000000000000" pitchFamily="2" charset="2"/>
                  <a:buChar char="q"/>
                </a:pPr>
                <a:r>
                  <a:rPr lang="fr-CA" altLang="fr-FR" sz="2400" b="1" dirty="0">
                    <a:solidFill>
                      <a:schemeClr val="tx1"/>
                    </a:solidFill>
                    <a:latin typeface="Calibri" panose="020F0502020204030204" pitchFamily="34" charset="0"/>
                  </a:rPr>
                  <a:t>TOUTEFOIS,</a:t>
                </a:r>
                <a:r>
                  <a:rPr lang="fr-CA" altLang="fr-FR" sz="2400" dirty="0">
                    <a:solidFill>
                      <a:schemeClr val="tx1"/>
                    </a:solidFill>
                    <a:latin typeface="Calibri" panose="020F0502020204030204" pitchFamily="34" charset="0"/>
                  </a:rPr>
                  <a:t> les mathématiciens ont montré que cette mesure sous-estime l’impact des valeurs extrêmes…</a:t>
                </a:r>
              </a:p>
              <a:p>
                <a:pPr marL="806450" lvl="1" indent="-457200">
                  <a:buFont typeface="Wingdings" panose="05000000000000000000" pitchFamily="2" charset="2"/>
                  <a:buChar char="Ø"/>
                </a:pPr>
                <a:r>
                  <a:rPr lang="fr-CA" altLang="fr-FR" sz="2000" dirty="0">
                    <a:latin typeface="Calibri" panose="020F0502020204030204" pitchFamily="34" charset="0"/>
                  </a:rPr>
                  <a:t>…</a:t>
                </a:r>
                <a:r>
                  <a:rPr lang="fr-CA" altLang="fr-FR" sz="2000" dirty="0">
                    <a:solidFill>
                      <a:schemeClr val="tx1"/>
                    </a:solidFill>
                    <a:latin typeface="Calibri" panose="020F0502020204030204" pitchFamily="34" charset="0"/>
                  </a:rPr>
                  <a:t>parce que dans un petit ensemble d’observations il est peu probable d’en obtenir, alors qu’elles existent pourtant bel et bien dans la population.</a:t>
                </a:r>
              </a:p>
              <a:p>
                <a:pPr marL="406400" indent="-457200">
                  <a:buFont typeface="Wingdings" panose="05000000000000000000" pitchFamily="2" charset="2"/>
                  <a:buChar char="q"/>
                </a:pPr>
                <a:r>
                  <a:rPr lang="fr-CA" altLang="fr-FR" sz="2200" dirty="0">
                    <a:solidFill>
                      <a:schemeClr val="tx1"/>
                    </a:solidFill>
                    <a:latin typeface="Calibri" panose="020F0502020204030204" pitchFamily="34" charset="0"/>
                  </a:rPr>
                  <a:t>Pour palier ce problème, les mathématiciens ont démontré que la correction adéquate consiste à multiplier l’équation précédente par </a:t>
                </a:r>
                <a14:m>
                  <m:oMath xmlns:m="http://schemas.openxmlformats.org/officeDocument/2006/math">
                    <m:f>
                      <m:fPr>
                        <m:ctrlPr>
                          <a:rPr lang="fr-CA" altLang="fr-FR" sz="2200" i="1">
                            <a:solidFill>
                              <a:schemeClr val="tx1"/>
                            </a:solidFill>
                            <a:latin typeface="Cambria Math" panose="02040503050406030204" pitchFamily="18" charset="0"/>
                          </a:rPr>
                        </m:ctrlPr>
                      </m:fPr>
                      <m:num>
                        <m:r>
                          <a:rPr lang="fr-CA" altLang="fr-FR" sz="2200" i="1">
                            <a:solidFill>
                              <a:schemeClr val="tx1"/>
                            </a:solidFill>
                            <a:latin typeface="Cambria Math"/>
                          </a:rPr>
                          <m:t>𝑛</m:t>
                        </m:r>
                      </m:num>
                      <m:den>
                        <m:r>
                          <a:rPr lang="fr-CA" altLang="fr-FR" sz="2200" i="1">
                            <a:solidFill>
                              <a:schemeClr val="tx1"/>
                            </a:solidFill>
                            <a:latin typeface="Cambria Math"/>
                          </a:rPr>
                          <m:t>𝑛</m:t>
                        </m:r>
                        <m:r>
                          <a:rPr lang="fr-CA" altLang="fr-FR" sz="2200" i="1">
                            <a:solidFill>
                              <a:schemeClr val="tx1"/>
                            </a:solidFill>
                            <a:latin typeface="Cambria Math"/>
                          </a:rPr>
                          <m:t>−1</m:t>
                        </m:r>
                      </m:den>
                    </m:f>
                  </m:oMath>
                </a14:m>
                <a:r>
                  <a:rPr lang="fr-CA" altLang="fr-FR" sz="2200" dirty="0">
                    <a:solidFill>
                      <a:schemeClr val="tx1"/>
                    </a:solidFill>
                    <a:latin typeface="Calibri" panose="020F0502020204030204" pitchFamily="34" charset="0"/>
                  </a:rPr>
                  <a:t>. </a:t>
                </a:r>
              </a:p>
              <a:p>
                <a:pPr marL="1149350" lvl="2" indent="-285750">
                  <a:buFont typeface="Wingdings" panose="05000000000000000000" pitchFamily="2" charset="2"/>
                  <a:buChar char="Ø"/>
                </a:pPr>
                <a:r>
                  <a:rPr lang="fr-CA" altLang="fr-FR" sz="2000" b="1" dirty="0">
                    <a:solidFill>
                      <a:schemeClr val="tx1"/>
                    </a:solidFill>
                    <a:latin typeface="Calibri" panose="020F0502020204030204" pitchFamily="34" charset="0"/>
                  </a:rPr>
                  <a:t>On obtient alors la formule suivante pour la variance (notée </a:t>
                </a:r>
                <a14:m>
                  <m:oMath xmlns:m="http://schemas.openxmlformats.org/officeDocument/2006/math">
                    <m:sSubSup>
                      <m:sSubSupPr>
                        <m:ctrlPr>
                          <a:rPr lang="fr-CA" altLang="fr-FR" sz="2000" b="1" i="1">
                            <a:solidFill>
                              <a:schemeClr val="tx1"/>
                            </a:solidFill>
                            <a:latin typeface="Cambria Math" panose="02040503050406030204" pitchFamily="18" charset="0"/>
                          </a:rPr>
                        </m:ctrlPr>
                      </m:sSubSupPr>
                      <m:e>
                        <m:r>
                          <a:rPr lang="fr-CA" altLang="fr-FR" sz="2000" b="1" i="1">
                            <a:solidFill>
                              <a:schemeClr val="tx1"/>
                            </a:solidFill>
                            <a:latin typeface="Cambria Math"/>
                          </a:rPr>
                          <m:t>𝒔</m:t>
                        </m:r>
                      </m:e>
                      <m:sub>
                        <m:r>
                          <a:rPr lang="fr-CA" altLang="fr-FR" sz="2000" b="1" i="1">
                            <a:solidFill>
                              <a:schemeClr val="tx1"/>
                            </a:solidFill>
                            <a:latin typeface="Cambria Math"/>
                          </a:rPr>
                          <m:t>𝑿</m:t>
                        </m:r>
                      </m:sub>
                      <m:sup>
                        <m:r>
                          <a:rPr lang="fr-CA" altLang="fr-FR" sz="2000" b="1" i="1">
                            <a:solidFill>
                              <a:schemeClr val="tx1"/>
                            </a:solidFill>
                            <a:latin typeface="Cambria Math"/>
                          </a:rPr>
                          <m:t>𝟐</m:t>
                        </m:r>
                      </m:sup>
                    </m:sSubSup>
                  </m:oMath>
                </a14:m>
                <a:r>
                  <a:rPr lang="fr-CA" altLang="fr-FR" sz="2000" b="1" dirty="0">
                    <a:solidFill>
                      <a:schemeClr val="tx1"/>
                    </a:solidFill>
                    <a:latin typeface="Calibri" panose="020F0502020204030204" pitchFamily="34" charset="0"/>
                  </a:rPr>
                  <a:t>):</a:t>
                </a:r>
              </a:p>
              <a:p>
                <a:pPr marL="463550" lvl="1" indent="0">
                  <a:buNone/>
                </a:pPr>
                <a14:m>
                  <m:oMathPara xmlns:m="http://schemas.openxmlformats.org/officeDocument/2006/math">
                    <m:oMathParaPr>
                      <m:jc m:val="center"/>
                    </m:oMathParaPr>
                    <m:oMath xmlns:m="http://schemas.openxmlformats.org/officeDocument/2006/math">
                      <m:sSubSup>
                        <m:sSubSupPr>
                          <m:ctrlPr>
                            <a:rPr lang="fr-CA" altLang="fr-FR" sz="2200" i="1">
                              <a:solidFill>
                                <a:schemeClr val="tx1"/>
                              </a:solidFill>
                              <a:latin typeface="Cambria Math" panose="02040503050406030204" pitchFamily="18" charset="0"/>
                            </a:rPr>
                          </m:ctrlPr>
                        </m:sSubSupPr>
                        <m:e>
                          <m:r>
                            <a:rPr lang="fr-CA" altLang="fr-FR" sz="2200" i="1">
                              <a:solidFill>
                                <a:schemeClr val="tx1"/>
                              </a:solidFill>
                              <a:latin typeface="Cambria Math"/>
                            </a:rPr>
                            <m:t>𝑠</m:t>
                          </m:r>
                        </m:e>
                        <m:sub>
                          <m:r>
                            <a:rPr lang="fr-CA" altLang="fr-FR" sz="2200" i="1">
                              <a:solidFill>
                                <a:schemeClr val="tx1"/>
                              </a:solidFill>
                              <a:latin typeface="Cambria Math"/>
                            </a:rPr>
                            <m:t>𝑋</m:t>
                          </m:r>
                        </m:sub>
                        <m:sup>
                          <m:r>
                            <a:rPr lang="fr-CA" altLang="fr-FR" sz="2200" i="1">
                              <a:solidFill>
                                <a:schemeClr val="tx1"/>
                              </a:solidFill>
                              <a:latin typeface="Cambria Math"/>
                            </a:rPr>
                            <m:t>2</m:t>
                          </m:r>
                        </m:sup>
                      </m:sSubSup>
                      <m:r>
                        <a:rPr lang="fr-CA" altLang="fr-FR" sz="2200" i="1">
                          <a:solidFill>
                            <a:schemeClr val="tx1"/>
                          </a:solidFill>
                          <a:latin typeface="Cambria Math"/>
                        </a:rPr>
                        <m:t>=</m:t>
                      </m:r>
                      <m:d>
                        <m:dPr>
                          <m:ctrlPr>
                            <a:rPr lang="fr-CA" altLang="fr-FR" sz="2200" i="1">
                              <a:solidFill>
                                <a:schemeClr val="tx1"/>
                              </a:solidFill>
                              <a:latin typeface="Cambria Math" panose="02040503050406030204" pitchFamily="18" charset="0"/>
                            </a:rPr>
                          </m:ctrlPr>
                        </m:dPr>
                        <m:e>
                          <m:f>
                            <m:fPr>
                              <m:ctrlPr>
                                <a:rPr lang="fr-CA" altLang="fr-FR" sz="2200" i="1">
                                  <a:solidFill>
                                    <a:schemeClr val="tx1"/>
                                  </a:solidFill>
                                  <a:latin typeface="Cambria Math" panose="02040503050406030204" pitchFamily="18" charset="0"/>
                                </a:rPr>
                              </m:ctrlPr>
                            </m:fPr>
                            <m:num>
                              <m:r>
                                <a:rPr lang="fr-CA" altLang="fr-FR" sz="2200" i="1">
                                  <a:solidFill>
                                    <a:schemeClr val="tx1"/>
                                  </a:solidFill>
                                  <a:latin typeface="Cambria Math"/>
                                </a:rPr>
                                <m:t>𝑛</m:t>
                              </m:r>
                            </m:num>
                            <m:den>
                              <m:r>
                                <a:rPr lang="fr-CA" altLang="fr-FR" sz="2200" i="1">
                                  <a:solidFill>
                                    <a:schemeClr val="tx1"/>
                                  </a:solidFill>
                                  <a:latin typeface="Cambria Math"/>
                                </a:rPr>
                                <m:t>𝑛</m:t>
                              </m:r>
                              <m:r>
                                <a:rPr lang="fr-CA" altLang="fr-FR" sz="2200" i="1">
                                  <a:solidFill>
                                    <a:schemeClr val="tx1"/>
                                  </a:solidFill>
                                  <a:latin typeface="Cambria Math"/>
                                </a:rPr>
                                <m:t>−1</m:t>
                              </m:r>
                            </m:den>
                          </m:f>
                        </m:e>
                      </m:d>
                      <m:f>
                        <m:fPr>
                          <m:ctrlPr>
                            <a:rPr lang="fr-CA" altLang="fr-FR" sz="2200" i="1">
                              <a:solidFill>
                                <a:schemeClr val="tx1"/>
                              </a:solidFill>
                              <a:latin typeface="Cambria Math" panose="02040503050406030204" pitchFamily="18" charset="0"/>
                            </a:rPr>
                          </m:ctrlPr>
                        </m:fPr>
                        <m:num>
                          <m:r>
                            <a:rPr lang="fr-CA" altLang="fr-FR" sz="2200" i="1">
                              <a:solidFill>
                                <a:schemeClr val="tx1"/>
                              </a:solidFill>
                              <a:latin typeface="Cambria Math"/>
                            </a:rPr>
                            <m:t>1</m:t>
                          </m:r>
                        </m:num>
                        <m:den>
                          <m:r>
                            <a:rPr lang="fr-CA" altLang="fr-FR" sz="2200" i="1">
                              <a:solidFill>
                                <a:schemeClr val="tx1"/>
                              </a:solidFill>
                              <a:latin typeface="Cambria Math"/>
                            </a:rPr>
                            <m:t>𝑛</m:t>
                          </m:r>
                        </m:den>
                      </m:f>
                      <m:nary>
                        <m:naryPr>
                          <m:chr m:val="∑"/>
                          <m:ctrlPr>
                            <a:rPr lang="fr-CA" altLang="fr-FR" sz="2200" i="1">
                              <a:solidFill>
                                <a:schemeClr val="tx1"/>
                              </a:solidFill>
                              <a:latin typeface="Cambria Math" panose="02040503050406030204" pitchFamily="18" charset="0"/>
                            </a:rPr>
                          </m:ctrlPr>
                        </m:naryPr>
                        <m:sub>
                          <m:r>
                            <m:rPr>
                              <m:brk m:alnAt="23"/>
                            </m:rPr>
                            <a:rPr lang="fr-CA" altLang="fr-FR" sz="2200" i="1">
                              <a:solidFill>
                                <a:schemeClr val="tx1"/>
                              </a:solidFill>
                              <a:latin typeface="Cambria Math"/>
                            </a:rPr>
                            <m:t>𝑖</m:t>
                          </m:r>
                          <m:r>
                            <a:rPr lang="fr-CA" altLang="fr-FR" sz="2200" i="1">
                              <a:solidFill>
                                <a:schemeClr val="tx1"/>
                              </a:solidFill>
                              <a:latin typeface="Cambria Math"/>
                            </a:rPr>
                            <m:t>=1</m:t>
                          </m:r>
                        </m:sub>
                        <m:sup>
                          <m:r>
                            <a:rPr lang="fr-CA" altLang="fr-FR" sz="2200" i="1">
                              <a:solidFill>
                                <a:schemeClr val="tx1"/>
                              </a:solidFill>
                              <a:latin typeface="Cambria Math"/>
                            </a:rPr>
                            <m:t>𝑛</m:t>
                          </m:r>
                        </m:sup>
                        <m:e>
                          <m:sSup>
                            <m:sSupPr>
                              <m:ctrlPr>
                                <a:rPr lang="fr-CA" altLang="fr-FR" sz="2200" i="1">
                                  <a:solidFill>
                                    <a:schemeClr val="tx1"/>
                                  </a:solidFill>
                                  <a:latin typeface="Cambria Math" panose="02040503050406030204" pitchFamily="18" charset="0"/>
                                </a:rPr>
                              </m:ctrlPr>
                            </m:sSupPr>
                            <m:e>
                              <m:d>
                                <m:dPr>
                                  <m:ctrlPr>
                                    <a:rPr lang="fr-CA" altLang="fr-FR" sz="2200" i="1">
                                      <a:solidFill>
                                        <a:schemeClr val="tx1"/>
                                      </a:solidFill>
                                      <a:latin typeface="Cambria Math" panose="02040503050406030204" pitchFamily="18" charset="0"/>
                                    </a:rPr>
                                  </m:ctrlPr>
                                </m:dPr>
                                <m:e>
                                  <m:sSub>
                                    <m:sSubPr>
                                      <m:ctrlPr>
                                        <a:rPr lang="fr-CA" altLang="fr-FR" sz="2200" i="1">
                                          <a:solidFill>
                                            <a:schemeClr val="tx1"/>
                                          </a:solidFill>
                                          <a:latin typeface="Cambria Math" panose="02040503050406030204" pitchFamily="18" charset="0"/>
                                        </a:rPr>
                                      </m:ctrlPr>
                                    </m:sSubPr>
                                    <m:e>
                                      <m:r>
                                        <a:rPr lang="fr-CA" altLang="fr-FR" sz="2200" i="1">
                                          <a:solidFill>
                                            <a:schemeClr val="tx1"/>
                                          </a:solidFill>
                                          <a:latin typeface="Cambria Math"/>
                                        </a:rPr>
                                        <m:t>𝑋</m:t>
                                      </m:r>
                                    </m:e>
                                    <m:sub>
                                      <m:r>
                                        <a:rPr lang="fr-CA" altLang="fr-FR" sz="2200" i="1">
                                          <a:solidFill>
                                            <a:schemeClr val="tx1"/>
                                          </a:solidFill>
                                          <a:latin typeface="Cambria Math"/>
                                        </a:rPr>
                                        <m:t>𝑖</m:t>
                                      </m:r>
                                    </m:sub>
                                  </m:sSub>
                                  <m:r>
                                    <a:rPr lang="fr-CA" altLang="fr-FR" sz="2200" i="1">
                                      <a:solidFill>
                                        <a:schemeClr val="tx1"/>
                                      </a:solidFill>
                                      <a:latin typeface="Cambria Math"/>
                                    </a:rPr>
                                    <m:t>−</m:t>
                                  </m:r>
                                  <m:acc>
                                    <m:accPr>
                                      <m:chr m:val="̅"/>
                                      <m:ctrlPr>
                                        <a:rPr lang="fr-CA" altLang="fr-FR" sz="2200" i="1">
                                          <a:solidFill>
                                            <a:schemeClr val="tx1"/>
                                          </a:solidFill>
                                          <a:latin typeface="Cambria Math" panose="02040503050406030204" pitchFamily="18" charset="0"/>
                                        </a:rPr>
                                      </m:ctrlPr>
                                    </m:accPr>
                                    <m:e>
                                      <m:r>
                                        <a:rPr lang="fr-CA" altLang="fr-FR" sz="2200" i="1">
                                          <a:solidFill>
                                            <a:schemeClr val="tx1"/>
                                          </a:solidFill>
                                          <a:latin typeface="Cambria Math"/>
                                        </a:rPr>
                                        <m:t>𝑋</m:t>
                                      </m:r>
                                    </m:e>
                                  </m:acc>
                                </m:e>
                              </m:d>
                            </m:e>
                            <m:sup>
                              <m:r>
                                <a:rPr lang="fr-CA" altLang="fr-FR" sz="2200" i="1">
                                  <a:solidFill>
                                    <a:schemeClr val="tx1"/>
                                  </a:solidFill>
                                  <a:latin typeface="Cambria Math"/>
                                </a:rPr>
                                <m:t>2</m:t>
                              </m:r>
                            </m:sup>
                          </m:sSup>
                        </m:e>
                      </m:nary>
                    </m:oMath>
                  </m:oMathPara>
                </a14:m>
                <a:endParaRPr lang="fr-CA" altLang="fr-FR" sz="2200" i="1" dirty="0">
                  <a:solidFill>
                    <a:schemeClr val="tx1"/>
                  </a:solidFill>
                  <a:latin typeface="Cambria Math"/>
                </a:endParaRPr>
              </a:p>
              <a:p>
                <a:pPr marL="463550" lvl="1" indent="0">
                  <a:buNone/>
                </a:pPr>
                <a14:m>
                  <m:oMathPara xmlns:m="http://schemas.openxmlformats.org/officeDocument/2006/math">
                    <m:oMathParaPr>
                      <m:jc m:val="center"/>
                    </m:oMathParaPr>
                    <m:oMath xmlns:m="http://schemas.openxmlformats.org/officeDocument/2006/math">
                      <m:sSubSup>
                        <m:sSubSupPr>
                          <m:ctrlPr>
                            <a:rPr lang="fr-CA" altLang="fr-FR" sz="2200" i="1">
                              <a:solidFill>
                                <a:schemeClr val="tx1"/>
                              </a:solidFill>
                              <a:latin typeface="Cambria Math" panose="02040503050406030204" pitchFamily="18" charset="0"/>
                            </a:rPr>
                          </m:ctrlPr>
                        </m:sSubSupPr>
                        <m:e>
                          <m:r>
                            <a:rPr lang="fr-CA" altLang="fr-FR" sz="2200" i="1">
                              <a:solidFill>
                                <a:schemeClr val="tx1"/>
                              </a:solidFill>
                              <a:latin typeface="Cambria Math"/>
                            </a:rPr>
                            <m:t>𝑠</m:t>
                          </m:r>
                        </m:e>
                        <m:sub>
                          <m:r>
                            <a:rPr lang="fr-CA" altLang="fr-FR" sz="2200" i="1">
                              <a:solidFill>
                                <a:schemeClr val="tx1"/>
                              </a:solidFill>
                              <a:latin typeface="Cambria Math"/>
                            </a:rPr>
                            <m:t>𝑋</m:t>
                          </m:r>
                        </m:sub>
                        <m:sup>
                          <m:r>
                            <a:rPr lang="fr-CA" altLang="fr-FR" sz="2200" i="1">
                              <a:solidFill>
                                <a:schemeClr val="tx1"/>
                              </a:solidFill>
                              <a:latin typeface="Cambria Math"/>
                            </a:rPr>
                            <m:t>2</m:t>
                          </m:r>
                        </m:sup>
                      </m:sSubSup>
                      <m:r>
                        <a:rPr lang="fr-CA" altLang="fr-FR" sz="2200" i="1">
                          <a:solidFill>
                            <a:schemeClr val="tx1"/>
                          </a:solidFill>
                          <a:latin typeface="Cambria Math"/>
                        </a:rPr>
                        <m:t>=</m:t>
                      </m:r>
                      <m:f>
                        <m:fPr>
                          <m:ctrlPr>
                            <a:rPr lang="fr-CA" altLang="fr-FR" sz="2200" i="1">
                              <a:solidFill>
                                <a:schemeClr val="tx1"/>
                              </a:solidFill>
                              <a:latin typeface="Cambria Math" panose="02040503050406030204" pitchFamily="18" charset="0"/>
                            </a:rPr>
                          </m:ctrlPr>
                        </m:fPr>
                        <m:num>
                          <m:r>
                            <a:rPr lang="fr-CA" altLang="fr-FR" sz="2200" i="1">
                              <a:solidFill>
                                <a:schemeClr val="tx1"/>
                              </a:solidFill>
                              <a:latin typeface="Cambria Math"/>
                            </a:rPr>
                            <m:t>1</m:t>
                          </m:r>
                        </m:num>
                        <m:den>
                          <m:r>
                            <a:rPr lang="fr-CA" altLang="fr-FR" sz="2200" i="1">
                              <a:solidFill>
                                <a:schemeClr val="tx1"/>
                              </a:solidFill>
                              <a:latin typeface="Cambria Math"/>
                            </a:rPr>
                            <m:t>𝑛</m:t>
                          </m:r>
                          <m:r>
                            <a:rPr lang="fr-CA" altLang="fr-FR" sz="2200" i="1">
                              <a:solidFill>
                                <a:schemeClr val="tx1"/>
                              </a:solidFill>
                              <a:latin typeface="Cambria Math"/>
                            </a:rPr>
                            <m:t>−1</m:t>
                          </m:r>
                        </m:den>
                      </m:f>
                      <m:nary>
                        <m:naryPr>
                          <m:chr m:val="∑"/>
                          <m:ctrlPr>
                            <a:rPr lang="fr-CA" altLang="fr-FR" sz="2200" i="1">
                              <a:solidFill>
                                <a:schemeClr val="tx1"/>
                              </a:solidFill>
                              <a:latin typeface="Cambria Math" panose="02040503050406030204" pitchFamily="18" charset="0"/>
                            </a:rPr>
                          </m:ctrlPr>
                        </m:naryPr>
                        <m:sub>
                          <m:r>
                            <m:rPr>
                              <m:brk m:alnAt="23"/>
                            </m:rPr>
                            <a:rPr lang="fr-CA" altLang="fr-FR" sz="2200" i="1">
                              <a:solidFill>
                                <a:schemeClr val="tx1"/>
                              </a:solidFill>
                              <a:latin typeface="Cambria Math"/>
                            </a:rPr>
                            <m:t>𝑖</m:t>
                          </m:r>
                          <m:r>
                            <a:rPr lang="fr-CA" altLang="fr-FR" sz="2200" i="1">
                              <a:solidFill>
                                <a:schemeClr val="tx1"/>
                              </a:solidFill>
                              <a:latin typeface="Cambria Math"/>
                            </a:rPr>
                            <m:t>=1</m:t>
                          </m:r>
                        </m:sub>
                        <m:sup>
                          <m:r>
                            <a:rPr lang="fr-CA" altLang="fr-FR" sz="2200" i="1">
                              <a:solidFill>
                                <a:schemeClr val="tx1"/>
                              </a:solidFill>
                              <a:latin typeface="Cambria Math"/>
                            </a:rPr>
                            <m:t>𝑛</m:t>
                          </m:r>
                        </m:sup>
                        <m:e>
                          <m:sSup>
                            <m:sSupPr>
                              <m:ctrlPr>
                                <a:rPr lang="fr-CA" altLang="fr-FR" sz="2200" i="1">
                                  <a:solidFill>
                                    <a:schemeClr val="tx1"/>
                                  </a:solidFill>
                                  <a:latin typeface="Cambria Math" panose="02040503050406030204" pitchFamily="18" charset="0"/>
                                </a:rPr>
                              </m:ctrlPr>
                            </m:sSupPr>
                            <m:e>
                              <m:d>
                                <m:dPr>
                                  <m:ctrlPr>
                                    <a:rPr lang="fr-CA" altLang="fr-FR" sz="2200" i="1">
                                      <a:solidFill>
                                        <a:schemeClr val="tx1"/>
                                      </a:solidFill>
                                      <a:latin typeface="Cambria Math" panose="02040503050406030204" pitchFamily="18" charset="0"/>
                                    </a:rPr>
                                  </m:ctrlPr>
                                </m:dPr>
                                <m:e>
                                  <m:sSub>
                                    <m:sSubPr>
                                      <m:ctrlPr>
                                        <a:rPr lang="fr-CA" altLang="fr-FR" sz="2200" i="1">
                                          <a:solidFill>
                                            <a:schemeClr val="tx1"/>
                                          </a:solidFill>
                                          <a:latin typeface="Cambria Math" panose="02040503050406030204" pitchFamily="18" charset="0"/>
                                        </a:rPr>
                                      </m:ctrlPr>
                                    </m:sSubPr>
                                    <m:e>
                                      <m:r>
                                        <a:rPr lang="fr-CA" altLang="fr-FR" sz="2200" i="1">
                                          <a:solidFill>
                                            <a:schemeClr val="tx1"/>
                                          </a:solidFill>
                                          <a:latin typeface="Cambria Math"/>
                                        </a:rPr>
                                        <m:t>𝑋</m:t>
                                      </m:r>
                                    </m:e>
                                    <m:sub>
                                      <m:r>
                                        <a:rPr lang="fr-CA" altLang="fr-FR" sz="2200" i="1">
                                          <a:solidFill>
                                            <a:schemeClr val="tx1"/>
                                          </a:solidFill>
                                          <a:latin typeface="Cambria Math"/>
                                        </a:rPr>
                                        <m:t>𝑖</m:t>
                                      </m:r>
                                    </m:sub>
                                  </m:sSub>
                                  <m:r>
                                    <a:rPr lang="fr-CA" altLang="fr-FR" sz="2200" i="1">
                                      <a:solidFill>
                                        <a:schemeClr val="tx1"/>
                                      </a:solidFill>
                                      <a:latin typeface="Cambria Math"/>
                                    </a:rPr>
                                    <m:t>−</m:t>
                                  </m:r>
                                  <m:acc>
                                    <m:accPr>
                                      <m:chr m:val="̅"/>
                                      <m:ctrlPr>
                                        <a:rPr lang="fr-CA" altLang="fr-FR" sz="2200" i="1">
                                          <a:solidFill>
                                            <a:schemeClr val="tx1"/>
                                          </a:solidFill>
                                          <a:latin typeface="Cambria Math" panose="02040503050406030204" pitchFamily="18" charset="0"/>
                                        </a:rPr>
                                      </m:ctrlPr>
                                    </m:accPr>
                                    <m:e>
                                      <m:r>
                                        <a:rPr lang="fr-CA" altLang="fr-FR" sz="2200" i="1">
                                          <a:solidFill>
                                            <a:schemeClr val="tx1"/>
                                          </a:solidFill>
                                          <a:latin typeface="Cambria Math"/>
                                        </a:rPr>
                                        <m:t>𝑋</m:t>
                                      </m:r>
                                    </m:e>
                                  </m:acc>
                                </m:e>
                              </m:d>
                            </m:e>
                            <m:sup>
                              <m:r>
                                <a:rPr lang="fr-CA" altLang="fr-FR" sz="2200" i="1">
                                  <a:solidFill>
                                    <a:schemeClr val="tx1"/>
                                  </a:solidFill>
                                  <a:latin typeface="Cambria Math"/>
                                </a:rPr>
                                <m:t>2</m:t>
                              </m:r>
                            </m:sup>
                          </m:sSup>
                        </m:e>
                      </m:nary>
                    </m:oMath>
                  </m:oMathPara>
                </a14:m>
                <a:endParaRPr lang="fr-CA" altLang="fr-FR" sz="3000" b="1" dirty="0">
                  <a:solidFill>
                    <a:schemeClr val="tx1"/>
                  </a:solidFill>
                  <a:latin typeface="Calibri" panose="020F0502020204030204" pitchFamily="34" charset="0"/>
                </a:endParaRPr>
              </a:p>
            </p:txBody>
          </p:sp>
        </mc:Choice>
        <mc:Fallback xmlns="">
          <p:sp>
            <p:nvSpPr>
              <p:cNvPr id="12" name="Rectangle 3"/>
              <p:cNvSpPr txBox="1">
                <a:spLocks noRot="1" noChangeAspect="1" noMove="1" noResize="1" noEditPoints="1" noAdjustHandles="1" noChangeArrowheads="1" noChangeShapeType="1" noTextEdit="1"/>
              </p:cNvSpPr>
              <p:nvPr/>
            </p:nvSpPr>
            <p:spPr>
              <a:xfrm>
                <a:off x="0" y="1126066"/>
                <a:ext cx="12192000" cy="5723467"/>
              </a:xfrm>
              <a:prstGeom prst="rect">
                <a:avLst/>
              </a:prstGeom>
              <a:blipFill rotWithShape="0">
                <a:blip r:embed="rId3"/>
                <a:stretch>
                  <a:fillRect l="-1250" t="-1384"/>
                </a:stretch>
              </a:blipFill>
            </p:spPr>
            <p:txBody>
              <a:bodyPr/>
              <a:lstStyle/>
              <a:p>
                <a:r>
                  <a:rPr lang="fr-CA">
                    <a:noFill/>
                  </a:rPr>
                  <a:t> </a:t>
                </a:r>
              </a:p>
            </p:txBody>
          </p:sp>
        </mc:Fallback>
      </mc:AlternateContent>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pPr marL="457200" indent="-457200">
              <a:buFont typeface="+mj-lt"/>
              <a:buAutoNum type="alphaLcParenR" startAt="3"/>
            </a:pPr>
            <a:r>
              <a:rPr lang="fr-CA" altLang="fr-FR" sz="2400" b="1" i="1" dirty="0">
                <a:latin typeface="Calibri" panose="020F0502020204030204" pitchFamily="34" charset="0"/>
              </a:rPr>
              <a:t>Statistiques de dispersion</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42</a:t>
            </a:fld>
            <a:endParaRPr lang="en-CA" sz="2000" dirty="0">
              <a:solidFill>
                <a:schemeClr val="tx1"/>
              </a:solidFill>
            </a:endParaRPr>
          </a:p>
        </p:txBody>
      </p:sp>
      <p:sp>
        <p:nvSpPr>
          <p:cNvPr id="2" name="Flèche droite 1"/>
          <p:cNvSpPr/>
          <p:nvPr/>
        </p:nvSpPr>
        <p:spPr>
          <a:xfrm>
            <a:off x="2338086" y="5972536"/>
            <a:ext cx="1608881" cy="54401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40008645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50800">
                  <a:buNone/>
                </a:pPr>
                <a:r>
                  <a:rPr lang="fr-CA" altLang="fr-FR" sz="3200" b="1" u="sng" dirty="0">
                    <a:solidFill>
                      <a:schemeClr val="tx1"/>
                    </a:solidFill>
                    <a:latin typeface="Calibri" panose="020F0502020204030204" pitchFamily="34" charset="0"/>
                  </a:rPr>
                  <a:t>La variance</a:t>
                </a:r>
                <a:endParaRPr lang="fr-CA" altLang="fr-FR" sz="3200" dirty="0">
                  <a:solidFill>
                    <a:schemeClr val="tx1"/>
                  </a:solidFill>
                  <a:latin typeface="Calibri" panose="020F0502020204030204" pitchFamily="34" charset="0"/>
                </a:endParaRPr>
              </a:p>
              <a:p>
                <a:pPr marL="406400" indent="-457200">
                  <a:buFont typeface="Wingdings" panose="05000000000000000000" pitchFamily="2" charset="2"/>
                  <a:buChar char="q"/>
                </a:pPr>
                <a:r>
                  <a:rPr lang="fr-CA" altLang="fr-FR" sz="2400" dirty="0">
                    <a:solidFill>
                      <a:schemeClr val="tx1"/>
                    </a:solidFill>
                    <a:latin typeface="Calibri" panose="020F0502020204030204" pitchFamily="34" charset="0"/>
                  </a:rPr>
                  <a:t>Reprenons, encore une fois, l’Exemple des diapos sur la moyenne: </a:t>
                </a:r>
                <a:endParaRPr lang="fr-CA" altLang="fr-FR" sz="2400" dirty="0">
                  <a:latin typeface="Calibri" panose="020F0502020204030204" pitchFamily="34" charset="0"/>
                </a:endParaRPr>
              </a:p>
              <a:p>
                <a:pPr marL="0" indent="0">
                  <a:buNone/>
                </a:pPr>
                <a:r>
                  <a:rPr lang="fr-CA" altLang="fr-FR" sz="2000" dirty="0">
                    <a:solidFill>
                      <a:schemeClr val="tx1"/>
                    </a:solidFill>
                    <a:latin typeface="Cambria Math" panose="02040503050406030204" pitchFamily="18" charset="0"/>
                    <a:ea typeface="Cambria Math" panose="02040503050406030204" pitchFamily="18" charset="0"/>
                  </a:rPr>
                  <a:t>	{6, 10, 2, 9, 6, 8, 6, 8, 4, 7}	, </a:t>
                </a:r>
                <a:r>
                  <a:rPr lang="fr-CA" altLang="fr-FR" sz="2000" i="1" dirty="0">
                    <a:solidFill>
                      <a:schemeClr val="tx1"/>
                    </a:solidFill>
                    <a:latin typeface="Cambria Math" panose="02040503050406030204" pitchFamily="18" charset="0"/>
                    <a:ea typeface="Cambria Math" panose="02040503050406030204" pitchFamily="18" charset="0"/>
                  </a:rPr>
                  <a:t>n</a:t>
                </a:r>
                <a:r>
                  <a:rPr lang="fr-CA" altLang="fr-FR" sz="2000" dirty="0">
                    <a:solidFill>
                      <a:schemeClr val="tx1"/>
                    </a:solidFill>
                    <a:latin typeface="Cambria Math" panose="02040503050406030204" pitchFamily="18" charset="0"/>
                    <a:ea typeface="Cambria Math" panose="02040503050406030204" pitchFamily="18" charset="0"/>
                  </a:rPr>
                  <a:t> = 10</a:t>
                </a:r>
                <a:endParaRPr lang="fr-CA" altLang="fr-FR" sz="2000" i="1" dirty="0">
                  <a:solidFill>
                    <a:schemeClr val="tx1"/>
                  </a:solidFill>
                  <a:latin typeface="Cambria Math" panose="02040503050406030204" pitchFamily="18" charset="0"/>
                  <a:ea typeface="Cambria Math" panose="02040503050406030204" pitchFamily="18" charset="0"/>
                </a:endParaRPr>
              </a:p>
              <a:p>
                <a:pPr marL="6350" indent="0">
                  <a:buNone/>
                </a:pPr>
                <a:r>
                  <a:rPr lang="fr-CA" altLang="fr-FR" sz="2000" dirty="0">
                    <a:solidFill>
                      <a:schemeClr val="tx1"/>
                    </a:solidFill>
                    <a:latin typeface="Cambria Math" panose="02040503050406030204" pitchFamily="18" charset="0"/>
                    <a:ea typeface="Cambria Math" panose="02040503050406030204" pitchFamily="18" charset="0"/>
                  </a:rPr>
                  <a:t>	</a:t>
                </a:r>
                <a14:m>
                  <m:oMath xmlns:m="http://schemas.openxmlformats.org/officeDocument/2006/math">
                    <m:acc>
                      <m:accPr>
                        <m:chr m:val="̅"/>
                        <m:ctrlPr>
                          <a:rPr lang="fr-CA" altLang="fr-FR" sz="2000" i="1">
                            <a:solidFill>
                              <a:schemeClr val="tx1"/>
                            </a:solidFill>
                            <a:latin typeface="Cambria Math" panose="02040503050406030204" pitchFamily="18" charset="0"/>
                            <a:ea typeface="Cambria Math" panose="02040503050406030204" pitchFamily="18" charset="0"/>
                          </a:rPr>
                        </m:ctrlPr>
                      </m:accPr>
                      <m:e>
                        <m:r>
                          <a:rPr lang="fr-CA" altLang="fr-FR" sz="2000" i="1">
                            <a:solidFill>
                              <a:schemeClr val="tx1"/>
                            </a:solidFill>
                            <a:latin typeface="Cambria Math" panose="02040503050406030204" pitchFamily="18" charset="0"/>
                            <a:ea typeface="Cambria Math" panose="02040503050406030204" pitchFamily="18" charset="0"/>
                          </a:rPr>
                          <m:t>𝑋</m:t>
                        </m:r>
                      </m:e>
                    </m:acc>
                    <m:r>
                      <a:rPr lang="fr-CA" altLang="fr-FR" sz="2000" i="1">
                        <a:solidFill>
                          <a:schemeClr val="tx1"/>
                        </a:solidFill>
                        <a:latin typeface="Cambria Math" panose="02040503050406030204" pitchFamily="18" charset="0"/>
                        <a:ea typeface="Cambria Math" panose="02040503050406030204" pitchFamily="18" charset="0"/>
                      </a:rPr>
                      <m:t>=</m:t>
                    </m:r>
                    <m:f>
                      <m:fPr>
                        <m:ctrlPr>
                          <a:rPr lang="fr-CA" altLang="fr-FR" sz="2000" i="1">
                            <a:solidFill>
                              <a:schemeClr val="tx1"/>
                            </a:solidFill>
                            <a:latin typeface="Cambria Math" panose="02040503050406030204" pitchFamily="18" charset="0"/>
                            <a:ea typeface="Cambria Math" panose="02040503050406030204" pitchFamily="18" charset="0"/>
                          </a:rPr>
                        </m:ctrlPr>
                      </m:fPr>
                      <m:num>
                        <m:r>
                          <a:rPr lang="fr-CA" altLang="fr-FR" sz="2000" i="1">
                            <a:solidFill>
                              <a:schemeClr val="tx1"/>
                            </a:solidFill>
                            <a:latin typeface="Cambria Math" panose="02040503050406030204" pitchFamily="18" charset="0"/>
                            <a:ea typeface="Cambria Math" panose="02040503050406030204" pitchFamily="18" charset="0"/>
                          </a:rPr>
                          <m:t>1</m:t>
                        </m:r>
                      </m:num>
                      <m:den>
                        <m:r>
                          <a:rPr lang="fr-CA" altLang="fr-FR" sz="2000" i="1">
                            <a:solidFill>
                              <a:schemeClr val="tx1"/>
                            </a:solidFill>
                            <a:latin typeface="Cambria Math" panose="02040503050406030204" pitchFamily="18" charset="0"/>
                            <a:ea typeface="Cambria Math" panose="02040503050406030204" pitchFamily="18" charset="0"/>
                          </a:rPr>
                          <m:t>𝑛</m:t>
                        </m:r>
                      </m:den>
                    </m:f>
                    <m:nary>
                      <m:naryPr>
                        <m:chr m:val="∑"/>
                        <m:ctrlPr>
                          <a:rPr lang="fr-CA" altLang="fr-FR" sz="2000" i="1">
                            <a:solidFill>
                              <a:schemeClr val="tx1"/>
                            </a:solidFill>
                            <a:latin typeface="Cambria Math" panose="02040503050406030204" pitchFamily="18" charset="0"/>
                            <a:ea typeface="Cambria Math" panose="02040503050406030204" pitchFamily="18" charset="0"/>
                          </a:rPr>
                        </m:ctrlPr>
                      </m:naryPr>
                      <m:sub>
                        <m:r>
                          <m:rPr>
                            <m:brk m:alnAt="23"/>
                          </m:rPr>
                          <a:rPr lang="fr-CA" altLang="fr-FR" sz="2000" i="1">
                            <a:solidFill>
                              <a:schemeClr val="tx1"/>
                            </a:solidFill>
                            <a:latin typeface="Cambria Math" panose="02040503050406030204" pitchFamily="18" charset="0"/>
                            <a:ea typeface="Cambria Math" panose="02040503050406030204" pitchFamily="18" charset="0"/>
                          </a:rPr>
                          <m:t>𝑖</m:t>
                        </m:r>
                        <m:r>
                          <a:rPr lang="fr-CA" altLang="fr-FR" sz="2000" i="1">
                            <a:solidFill>
                              <a:schemeClr val="tx1"/>
                            </a:solidFill>
                            <a:latin typeface="Cambria Math" panose="02040503050406030204" pitchFamily="18" charset="0"/>
                            <a:ea typeface="Cambria Math" panose="02040503050406030204" pitchFamily="18" charset="0"/>
                          </a:rPr>
                          <m:t>=1</m:t>
                        </m:r>
                      </m:sub>
                      <m:sup>
                        <m:r>
                          <a:rPr lang="fr-CA" altLang="fr-FR" sz="2000" i="1">
                            <a:solidFill>
                              <a:schemeClr val="tx1"/>
                            </a:solidFill>
                            <a:latin typeface="Cambria Math" panose="02040503050406030204" pitchFamily="18" charset="0"/>
                            <a:ea typeface="Cambria Math" panose="02040503050406030204" pitchFamily="18" charset="0"/>
                          </a:rPr>
                          <m:t>𝑛</m:t>
                        </m:r>
                      </m:sup>
                      <m:e>
                        <m:sSub>
                          <m:sSubPr>
                            <m:ctrlPr>
                              <a:rPr lang="fr-CA" altLang="fr-FR" sz="2000" i="1">
                                <a:solidFill>
                                  <a:schemeClr val="tx1"/>
                                </a:solidFill>
                                <a:latin typeface="Cambria Math" panose="02040503050406030204" pitchFamily="18" charset="0"/>
                                <a:ea typeface="Cambria Math" panose="02040503050406030204" pitchFamily="18" charset="0"/>
                              </a:rPr>
                            </m:ctrlPr>
                          </m:sSubPr>
                          <m:e>
                            <m:r>
                              <a:rPr lang="fr-CA" altLang="fr-FR" sz="2000" i="1">
                                <a:solidFill>
                                  <a:schemeClr val="tx1"/>
                                </a:solidFill>
                                <a:latin typeface="Cambria Math" panose="02040503050406030204" pitchFamily="18" charset="0"/>
                                <a:ea typeface="Cambria Math" panose="02040503050406030204" pitchFamily="18" charset="0"/>
                              </a:rPr>
                              <m:t>𝑋</m:t>
                            </m:r>
                          </m:e>
                          <m:sub>
                            <m:r>
                              <a:rPr lang="fr-CA" altLang="fr-FR" sz="2000" i="1">
                                <a:solidFill>
                                  <a:schemeClr val="tx1"/>
                                </a:solidFill>
                                <a:latin typeface="Cambria Math" panose="02040503050406030204" pitchFamily="18" charset="0"/>
                                <a:ea typeface="Cambria Math" panose="02040503050406030204" pitchFamily="18" charset="0"/>
                              </a:rPr>
                              <m:t>𝑖</m:t>
                            </m:r>
                          </m:sub>
                        </m:sSub>
                      </m:e>
                    </m:nary>
                    <m:r>
                      <a:rPr lang="fr-CA" altLang="fr-FR" sz="2000" i="1">
                        <a:solidFill>
                          <a:schemeClr val="tx1"/>
                        </a:solidFill>
                        <a:latin typeface="Cambria Math" panose="02040503050406030204" pitchFamily="18" charset="0"/>
                        <a:ea typeface="Cambria Math" panose="02040503050406030204" pitchFamily="18" charset="0"/>
                      </a:rPr>
                      <m:t>=</m:t>
                    </m:r>
                    <m:f>
                      <m:fPr>
                        <m:ctrlPr>
                          <a:rPr lang="fr-CA" altLang="fr-FR" sz="2000" i="1">
                            <a:solidFill>
                              <a:schemeClr val="tx1"/>
                            </a:solidFill>
                            <a:latin typeface="Cambria Math" panose="02040503050406030204" pitchFamily="18" charset="0"/>
                            <a:ea typeface="Cambria Math" panose="02040503050406030204" pitchFamily="18" charset="0"/>
                          </a:rPr>
                        </m:ctrlPr>
                      </m:fPr>
                      <m:num>
                        <m:r>
                          <a:rPr lang="fr-CA" altLang="fr-FR" sz="2000" i="1">
                            <a:solidFill>
                              <a:schemeClr val="tx1"/>
                            </a:solidFill>
                            <a:latin typeface="Cambria Math" panose="02040503050406030204" pitchFamily="18" charset="0"/>
                            <a:ea typeface="Cambria Math" panose="02040503050406030204" pitchFamily="18" charset="0"/>
                          </a:rPr>
                          <m:t>1</m:t>
                        </m:r>
                      </m:num>
                      <m:den>
                        <m:r>
                          <a:rPr lang="fr-CA" altLang="fr-FR" sz="2000" i="1">
                            <a:solidFill>
                              <a:schemeClr val="tx1"/>
                            </a:solidFill>
                            <a:latin typeface="Cambria Math" panose="02040503050406030204" pitchFamily="18" charset="0"/>
                            <a:ea typeface="Cambria Math" panose="02040503050406030204" pitchFamily="18" charset="0"/>
                          </a:rPr>
                          <m:t>10</m:t>
                        </m:r>
                      </m:den>
                    </m:f>
                    <m:nary>
                      <m:naryPr>
                        <m:chr m:val="∑"/>
                        <m:ctrlPr>
                          <a:rPr lang="fr-CA" altLang="fr-FR" sz="2000" i="1">
                            <a:solidFill>
                              <a:schemeClr val="tx1"/>
                            </a:solidFill>
                            <a:latin typeface="Cambria Math" panose="02040503050406030204" pitchFamily="18" charset="0"/>
                            <a:ea typeface="Cambria Math" panose="02040503050406030204" pitchFamily="18" charset="0"/>
                          </a:rPr>
                        </m:ctrlPr>
                      </m:naryPr>
                      <m:sub>
                        <m:r>
                          <m:rPr>
                            <m:brk m:alnAt="23"/>
                          </m:rPr>
                          <a:rPr lang="fr-CA" altLang="fr-FR" sz="2000" i="1">
                            <a:solidFill>
                              <a:schemeClr val="tx1"/>
                            </a:solidFill>
                            <a:latin typeface="Cambria Math" panose="02040503050406030204" pitchFamily="18" charset="0"/>
                            <a:ea typeface="Cambria Math" panose="02040503050406030204" pitchFamily="18" charset="0"/>
                          </a:rPr>
                          <m:t>𝑖</m:t>
                        </m:r>
                        <m:r>
                          <a:rPr lang="fr-CA" altLang="fr-FR" sz="2000" i="1">
                            <a:solidFill>
                              <a:schemeClr val="tx1"/>
                            </a:solidFill>
                            <a:latin typeface="Cambria Math" panose="02040503050406030204" pitchFamily="18" charset="0"/>
                            <a:ea typeface="Cambria Math" panose="02040503050406030204" pitchFamily="18" charset="0"/>
                          </a:rPr>
                          <m:t>=1</m:t>
                        </m:r>
                      </m:sub>
                      <m:sup>
                        <m:r>
                          <a:rPr lang="fr-CA" altLang="fr-FR" sz="2000" i="1">
                            <a:solidFill>
                              <a:schemeClr val="tx1"/>
                            </a:solidFill>
                            <a:latin typeface="Cambria Math" panose="02040503050406030204" pitchFamily="18" charset="0"/>
                            <a:ea typeface="Cambria Math" panose="02040503050406030204" pitchFamily="18" charset="0"/>
                          </a:rPr>
                          <m:t>10</m:t>
                        </m:r>
                      </m:sup>
                      <m:e>
                        <m:sSub>
                          <m:sSubPr>
                            <m:ctrlPr>
                              <a:rPr lang="fr-CA" altLang="fr-FR" sz="2000" i="1">
                                <a:solidFill>
                                  <a:schemeClr val="tx1"/>
                                </a:solidFill>
                                <a:latin typeface="Cambria Math" panose="02040503050406030204" pitchFamily="18" charset="0"/>
                                <a:ea typeface="Cambria Math" panose="02040503050406030204" pitchFamily="18" charset="0"/>
                              </a:rPr>
                            </m:ctrlPr>
                          </m:sSubPr>
                          <m:e>
                            <m:r>
                              <a:rPr lang="fr-CA" altLang="fr-FR" sz="2000" i="1">
                                <a:solidFill>
                                  <a:schemeClr val="tx1"/>
                                </a:solidFill>
                                <a:latin typeface="Cambria Math" panose="02040503050406030204" pitchFamily="18" charset="0"/>
                                <a:ea typeface="Cambria Math" panose="02040503050406030204" pitchFamily="18" charset="0"/>
                              </a:rPr>
                              <m:t>𝑋</m:t>
                            </m:r>
                          </m:e>
                          <m:sub>
                            <m:r>
                              <a:rPr lang="fr-CA" altLang="fr-FR" sz="2000" i="1">
                                <a:solidFill>
                                  <a:schemeClr val="tx1"/>
                                </a:solidFill>
                                <a:latin typeface="Cambria Math" panose="02040503050406030204" pitchFamily="18" charset="0"/>
                                <a:ea typeface="Cambria Math" panose="02040503050406030204" pitchFamily="18" charset="0"/>
                              </a:rPr>
                              <m:t>𝑖</m:t>
                            </m:r>
                          </m:sub>
                        </m:sSub>
                        <m:r>
                          <a:rPr lang="fr-CA" altLang="fr-FR" sz="2000" i="1">
                            <a:solidFill>
                              <a:schemeClr val="tx1"/>
                            </a:solidFill>
                            <a:latin typeface="Cambria Math" panose="02040503050406030204" pitchFamily="18" charset="0"/>
                            <a:ea typeface="Cambria Math" panose="02040503050406030204" pitchFamily="18" charset="0"/>
                          </a:rPr>
                          <m:t>=</m:t>
                        </m:r>
                        <m:f>
                          <m:fPr>
                            <m:ctrlPr>
                              <a:rPr lang="fr-CA" altLang="fr-FR" sz="2000" i="1">
                                <a:solidFill>
                                  <a:schemeClr val="tx1"/>
                                </a:solidFill>
                                <a:latin typeface="Cambria Math" panose="02040503050406030204" pitchFamily="18" charset="0"/>
                                <a:ea typeface="Cambria Math" panose="02040503050406030204" pitchFamily="18" charset="0"/>
                              </a:rPr>
                            </m:ctrlPr>
                          </m:fPr>
                          <m:num>
                            <m:r>
                              <a:rPr lang="fr-CA" altLang="fr-FR" sz="2000" i="1">
                                <a:solidFill>
                                  <a:schemeClr val="tx1"/>
                                </a:solidFill>
                                <a:latin typeface="Cambria Math" panose="02040503050406030204" pitchFamily="18" charset="0"/>
                                <a:ea typeface="Cambria Math" panose="02040503050406030204" pitchFamily="18" charset="0"/>
                              </a:rPr>
                              <m:t>1</m:t>
                            </m:r>
                          </m:num>
                          <m:den>
                            <m:r>
                              <a:rPr lang="fr-CA" altLang="fr-FR" sz="2000" i="1">
                                <a:solidFill>
                                  <a:schemeClr val="tx1"/>
                                </a:solidFill>
                                <a:latin typeface="Cambria Math" panose="02040503050406030204" pitchFamily="18" charset="0"/>
                                <a:ea typeface="Cambria Math" panose="02040503050406030204" pitchFamily="18" charset="0"/>
                              </a:rPr>
                              <m:t>10</m:t>
                            </m:r>
                          </m:den>
                        </m:f>
                        <m:d>
                          <m:dPr>
                            <m:ctrlPr>
                              <a:rPr lang="fr-CA" altLang="fr-FR" sz="2000" i="1">
                                <a:solidFill>
                                  <a:schemeClr val="tx1"/>
                                </a:solidFill>
                                <a:latin typeface="Cambria Math" panose="02040503050406030204" pitchFamily="18" charset="0"/>
                                <a:ea typeface="Cambria Math" panose="02040503050406030204" pitchFamily="18" charset="0"/>
                              </a:rPr>
                            </m:ctrlPr>
                          </m:dPr>
                          <m:e>
                            <m:r>
                              <a:rPr lang="fr-CA" altLang="fr-FR" sz="2000" i="1">
                                <a:solidFill>
                                  <a:schemeClr val="tx1"/>
                                </a:solidFill>
                                <a:latin typeface="Cambria Math" panose="02040503050406030204" pitchFamily="18" charset="0"/>
                                <a:ea typeface="Cambria Math" panose="02040503050406030204" pitchFamily="18" charset="0"/>
                              </a:rPr>
                              <m:t>6+10+2+9+6+8+6+8+4+7</m:t>
                            </m:r>
                          </m:e>
                        </m:d>
                      </m:e>
                    </m:nary>
                    <m:r>
                      <a:rPr lang="fr-CA" altLang="fr-FR" sz="2000" b="0" i="1" smtClean="0">
                        <a:solidFill>
                          <a:schemeClr val="tx1"/>
                        </a:solidFill>
                        <a:latin typeface="Cambria Math" panose="02040503050406030204" pitchFamily="18" charset="0"/>
                        <a:ea typeface="Cambria Math" panose="02040503050406030204" pitchFamily="18" charset="0"/>
                      </a:rPr>
                      <m:t>=</m:t>
                    </m:r>
                    <m:f>
                      <m:fPr>
                        <m:ctrlPr>
                          <a:rPr lang="fr-CA" altLang="fr-FR" sz="2000" i="1">
                            <a:solidFill>
                              <a:schemeClr val="tx1"/>
                            </a:solidFill>
                            <a:latin typeface="Cambria Math" panose="02040503050406030204" pitchFamily="18" charset="0"/>
                            <a:ea typeface="Cambria Math" panose="02040503050406030204" pitchFamily="18" charset="0"/>
                          </a:rPr>
                        </m:ctrlPr>
                      </m:fPr>
                      <m:num>
                        <m:r>
                          <a:rPr lang="fr-CA" altLang="fr-FR" sz="2000" i="1">
                            <a:solidFill>
                              <a:schemeClr val="tx1"/>
                            </a:solidFill>
                            <a:latin typeface="Cambria Math" panose="02040503050406030204" pitchFamily="18" charset="0"/>
                            <a:ea typeface="Cambria Math" panose="02040503050406030204" pitchFamily="18" charset="0"/>
                          </a:rPr>
                          <m:t>1</m:t>
                        </m:r>
                      </m:num>
                      <m:den>
                        <m:r>
                          <a:rPr lang="fr-CA" altLang="fr-FR" sz="2000" i="1">
                            <a:solidFill>
                              <a:schemeClr val="tx1"/>
                            </a:solidFill>
                            <a:latin typeface="Cambria Math" panose="02040503050406030204" pitchFamily="18" charset="0"/>
                            <a:ea typeface="Cambria Math" panose="02040503050406030204" pitchFamily="18" charset="0"/>
                          </a:rPr>
                          <m:t>10</m:t>
                        </m:r>
                      </m:den>
                    </m:f>
                    <m:d>
                      <m:dPr>
                        <m:ctrlPr>
                          <a:rPr lang="fr-CA" altLang="fr-FR" sz="2000" i="1">
                            <a:solidFill>
                              <a:schemeClr val="tx1"/>
                            </a:solidFill>
                            <a:latin typeface="Cambria Math" panose="02040503050406030204" pitchFamily="18" charset="0"/>
                            <a:ea typeface="Cambria Math" panose="02040503050406030204" pitchFamily="18" charset="0"/>
                          </a:rPr>
                        </m:ctrlPr>
                      </m:dPr>
                      <m:e>
                        <m:r>
                          <a:rPr lang="fr-CA" altLang="fr-FR" sz="2000" i="1">
                            <a:solidFill>
                              <a:schemeClr val="tx1"/>
                            </a:solidFill>
                            <a:latin typeface="Cambria Math" panose="02040503050406030204" pitchFamily="18" charset="0"/>
                            <a:ea typeface="Cambria Math" panose="02040503050406030204" pitchFamily="18" charset="0"/>
                          </a:rPr>
                          <m:t>66</m:t>
                        </m:r>
                      </m:e>
                    </m:d>
                    <m:r>
                      <a:rPr lang="fr-CA" altLang="fr-FR" sz="2000" i="1">
                        <a:solidFill>
                          <a:schemeClr val="tx1"/>
                        </a:solidFill>
                        <a:latin typeface="Cambria Math" panose="02040503050406030204" pitchFamily="18" charset="0"/>
                        <a:ea typeface="Cambria Math" panose="02040503050406030204" pitchFamily="18" charset="0"/>
                      </a:rPr>
                      <m:t>=</m:t>
                    </m:r>
                    <m:f>
                      <m:fPr>
                        <m:ctrlPr>
                          <a:rPr lang="fr-CA" altLang="fr-FR" sz="2000" i="1">
                            <a:solidFill>
                              <a:schemeClr val="tx1"/>
                            </a:solidFill>
                            <a:latin typeface="Cambria Math" panose="02040503050406030204" pitchFamily="18" charset="0"/>
                            <a:ea typeface="Cambria Math" panose="02040503050406030204" pitchFamily="18" charset="0"/>
                          </a:rPr>
                        </m:ctrlPr>
                      </m:fPr>
                      <m:num>
                        <m:r>
                          <a:rPr lang="fr-CA" altLang="fr-FR" sz="2000" i="1">
                            <a:solidFill>
                              <a:schemeClr val="tx1"/>
                            </a:solidFill>
                            <a:latin typeface="Cambria Math" panose="02040503050406030204" pitchFamily="18" charset="0"/>
                            <a:ea typeface="Cambria Math" panose="02040503050406030204" pitchFamily="18" charset="0"/>
                          </a:rPr>
                          <m:t>66</m:t>
                        </m:r>
                      </m:num>
                      <m:den>
                        <m:r>
                          <a:rPr lang="fr-CA" altLang="fr-FR" sz="2000" i="1">
                            <a:solidFill>
                              <a:schemeClr val="tx1"/>
                            </a:solidFill>
                            <a:latin typeface="Cambria Math" panose="02040503050406030204" pitchFamily="18" charset="0"/>
                            <a:ea typeface="Cambria Math" panose="02040503050406030204" pitchFamily="18" charset="0"/>
                          </a:rPr>
                          <m:t>10</m:t>
                        </m:r>
                      </m:den>
                    </m:f>
                    <m:r>
                      <a:rPr lang="fr-CA" altLang="fr-FR" sz="2000" i="1">
                        <a:solidFill>
                          <a:schemeClr val="tx1"/>
                        </a:solidFill>
                        <a:latin typeface="Cambria Math" panose="02040503050406030204" pitchFamily="18" charset="0"/>
                        <a:ea typeface="Cambria Math" panose="02040503050406030204" pitchFamily="18" charset="0"/>
                      </a:rPr>
                      <m:t>=6.6</m:t>
                    </m:r>
                  </m:oMath>
                </a14:m>
                <a:endParaRPr lang="fr-CA" altLang="fr-FR" sz="2000" dirty="0">
                  <a:solidFill>
                    <a:schemeClr val="tx1"/>
                  </a:solidFill>
                  <a:latin typeface="Cambria Math" panose="02040503050406030204" pitchFamily="18" charset="0"/>
                  <a:ea typeface="Cambria Math" panose="02040503050406030204" pitchFamily="18" charset="0"/>
                </a:endParaRPr>
              </a:p>
              <a:p>
                <a:pPr marL="406400" indent="-457200">
                  <a:buFont typeface="Wingdings" panose="05000000000000000000" pitchFamily="2" charset="2"/>
                  <a:buChar char="q"/>
                </a:pPr>
                <a:r>
                  <a:rPr lang="fr-CA" altLang="fr-FR" sz="2400" dirty="0">
                    <a:solidFill>
                      <a:schemeClr val="tx1"/>
                    </a:solidFill>
                    <a:latin typeface="Calibri" panose="020F0502020204030204" pitchFamily="34" charset="0"/>
                  </a:rPr>
                  <a:t>Connaissant </a:t>
                </a:r>
                <a14:m>
                  <m:oMath xmlns:m="http://schemas.openxmlformats.org/officeDocument/2006/math">
                    <m:acc>
                      <m:accPr>
                        <m:chr m:val="̅"/>
                        <m:ctrlPr>
                          <a:rPr lang="fr-CA" altLang="fr-FR" sz="2400" i="1">
                            <a:solidFill>
                              <a:schemeClr val="tx1"/>
                            </a:solidFill>
                            <a:latin typeface="Cambria Math" panose="02040503050406030204" pitchFamily="18" charset="0"/>
                          </a:rPr>
                        </m:ctrlPr>
                      </m:accPr>
                      <m:e>
                        <m:r>
                          <a:rPr lang="fr-CA" altLang="fr-FR" sz="2400" i="1">
                            <a:solidFill>
                              <a:schemeClr val="tx1"/>
                            </a:solidFill>
                            <a:latin typeface="Cambria Math"/>
                          </a:rPr>
                          <m:t>𝑋</m:t>
                        </m:r>
                      </m:e>
                    </m:acc>
                  </m:oMath>
                </a14:m>
                <a:r>
                  <a:rPr lang="fr-CA" altLang="fr-FR" sz="2400" dirty="0">
                    <a:solidFill>
                      <a:schemeClr val="tx1"/>
                    </a:solidFill>
                    <a:latin typeface="Calibri" panose="020F0502020204030204" pitchFamily="34" charset="0"/>
                  </a:rPr>
                  <a:t> (la moyenne), trouvons maintenant la variance:</a:t>
                </a:r>
              </a:p>
              <a:p>
                <a:pPr marL="406400" lvl="1" indent="0">
                  <a:buNone/>
                </a:pPr>
                <a14:m>
                  <m:oMathPara xmlns:m="http://schemas.openxmlformats.org/officeDocument/2006/math">
                    <m:oMathParaPr>
                      <m:jc m:val="left"/>
                    </m:oMathParaPr>
                    <m:oMath xmlns:m="http://schemas.openxmlformats.org/officeDocument/2006/math">
                      <m:sSubSup>
                        <m:sSubSupPr>
                          <m:ctrlPr>
                            <a:rPr lang="fr-CA" altLang="fr-FR" sz="2000" i="1">
                              <a:solidFill>
                                <a:schemeClr val="tx1"/>
                              </a:solidFill>
                              <a:latin typeface="Cambria Math" panose="02040503050406030204" pitchFamily="18" charset="0"/>
                            </a:rPr>
                          </m:ctrlPr>
                        </m:sSubSupPr>
                        <m:e>
                          <m:r>
                            <a:rPr lang="fr-CA" altLang="fr-FR" sz="2000" i="1">
                              <a:solidFill>
                                <a:schemeClr val="tx1"/>
                              </a:solidFill>
                              <a:latin typeface="Cambria Math"/>
                            </a:rPr>
                            <m:t>𝑠</m:t>
                          </m:r>
                        </m:e>
                        <m:sub>
                          <m:r>
                            <a:rPr lang="fr-CA" altLang="fr-FR" sz="2000" i="1">
                              <a:solidFill>
                                <a:schemeClr val="tx1"/>
                              </a:solidFill>
                              <a:latin typeface="Cambria Math"/>
                            </a:rPr>
                            <m:t>𝑋</m:t>
                          </m:r>
                        </m:sub>
                        <m:sup>
                          <m:r>
                            <a:rPr lang="fr-CA" altLang="fr-FR" sz="2000" i="1">
                              <a:solidFill>
                                <a:schemeClr val="tx1"/>
                              </a:solidFill>
                              <a:latin typeface="Cambria Math"/>
                            </a:rPr>
                            <m:t>2</m:t>
                          </m:r>
                        </m:sup>
                      </m:sSubSup>
                      <m:r>
                        <a:rPr lang="fr-CA" altLang="fr-FR" sz="2000" i="1">
                          <a:solidFill>
                            <a:schemeClr val="tx1"/>
                          </a:solidFill>
                          <a:latin typeface="Cambria Math"/>
                        </a:rPr>
                        <m:t>=</m:t>
                      </m:r>
                      <m:f>
                        <m:fPr>
                          <m:ctrlPr>
                            <a:rPr lang="fr-CA" altLang="fr-FR" sz="2000" i="1">
                              <a:solidFill>
                                <a:schemeClr val="tx1"/>
                              </a:solidFill>
                              <a:latin typeface="Cambria Math" panose="02040503050406030204" pitchFamily="18" charset="0"/>
                            </a:rPr>
                          </m:ctrlPr>
                        </m:fPr>
                        <m:num>
                          <m:r>
                            <a:rPr lang="fr-CA" altLang="fr-FR" sz="2000" i="1">
                              <a:solidFill>
                                <a:schemeClr val="tx1"/>
                              </a:solidFill>
                              <a:latin typeface="Cambria Math"/>
                            </a:rPr>
                            <m:t>1</m:t>
                          </m:r>
                        </m:num>
                        <m:den>
                          <m:r>
                            <a:rPr lang="fr-CA" altLang="fr-FR" sz="2000" i="1">
                              <a:solidFill>
                                <a:schemeClr val="tx1"/>
                              </a:solidFill>
                              <a:latin typeface="Cambria Math"/>
                            </a:rPr>
                            <m:t>𝑛</m:t>
                          </m:r>
                          <m:r>
                            <a:rPr lang="fr-CA" altLang="fr-FR" sz="2000" i="1">
                              <a:solidFill>
                                <a:schemeClr val="tx1"/>
                              </a:solidFill>
                              <a:latin typeface="Cambria Math"/>
                            </a:rPr>
                            <m:t>−1</m:t>
                          </m:r>
                        </m:den>
                      </m:f>
                      <m:nary>
                        <m:naryPr>
                          <m:chr m:val="∑"/>
                          <m:ctrlPr>
                            <a:rPr lang="fr-CA" altLang="fr-FR" sz="2000" i="1">
                              <a:solidFill>
                                <a:schemeClr val="tx1"/>
                              </a:solidFill>
                              <a:latin typeface="Cambria Math" panose="02040503050406030204" pitchFamily="18" charset="0"/>
                            </a:rPr>
                          </m:ctrlPr>
                        </m:naryPr>
                        <m:sub>
                          <m:r>
                            <m:rPr>
                              <m:brk m:alnAt="23"/>
                            </m:rPr>
                            <a:rPr lang="fr-CA" altLang="fr-FR" sz="2000" i="1">
                              <a:solidFill>
                                <a:schemeClr val="tx1"/>
                              </a:solidFill>
                              <a:latin typeface="Cambria Math"/>
                            </a:rPr>
                            <m:t>𝑖</m:t>
                          </m:r>
                          <m:r>
                            <a:rPr lang="fr-CA" altLang="fr-FR" sz="2000" i="1">
                              <a:solidFill>
                                <a:schemeClr val="tx1"/>
                              </a:solidFill>
                              <a:latin typeface="Cambria Math"/>
                            </a:rPr>
                            <m:t>=1</m:t>
                          </m:r>
                        </m:sub>
                        <m:sup>
                          <m:r>
                            <a:rPr lang="fr-CA" altLang="fr-FR" sz="2000" i="1">
                              <a:solidFill>
                                <a:schemeClr val="tx1"/>
                              </a:solidFill>
                              <a:latin typeface="Cambria Math"/>
                            </a:rPr>
                            <m:t>𝑛</m:t>
                          </m:r>
                        </m:sup>
                        <m:e>
                          <m:sSup>
                            <m:sSupPr>
                              <m:ctrlPr>
                                <a:rPr lang="fr-CA" altLang="fr-FR" sz="2000" i="1">
                                  <a:solidFill>
                                    <a:schemeClr val="tx1"/>
                                  </a:solidFill>
                                  <a:latin typeface="Cambria Math" panose="02040503050406030204" pitchFamily="18" charset="0"/>
                                </a:rPr>
                              </m:ctrlPr>
                            </m:sSupPr>
                            <m:e>
                              <m:d>
                                <m:dPr>
                                  <m:ctrlPr>
                                    <a:rPr lang="fr-CA" altLang="fr-FR" sz="2000" i="1">
                                      <a:solidFill>
                                        <a:schemeClr val="tx1"/>
                                      </a:solidFill>
                                      <a:latin typeface="Cambria Math" panose="02040503050406030204" pitchFamily="18" charset="0"/>
                                    </a:rPr>
                                  </m:ctrlPr>
                                </m:dPr>
                                <m:e>
                                  <m:sSub>
                                    <m:sSubPr>
                                      <m:ctrlPr>
                                        <a:rPr lang="fr-CA" altLang="fr-FR" sz="2000" i="1">
                                          <a:solidFill>
                                            <a:schemeClr val="tx1"/>
                                          </a:solidFill>
                                          <a:latin typeface="Cambria Math" panose="02040503050406030204" pitchFamily="18" charset="0"/>
                                        </a:rPr>
                                      </m:ctrlPr>
                                    </m:sSubPr>
                                    <m:e>
                                      <m:r>
                                        <a:rPr lang="fr-CA" altLang="fr-FR" sz="2000" i="1">
                                          <a:solidFill>
                                            <a:schemeClr val="tx1"/>
                                          </a:solidFill>
                                          <a:latin typeface="Cambria Math"/>
                                        </a:rPr>
                                        <m:t>𝑋</m:t>
                                      </m:r>
                                    </m:e>
                                    <m:sub>
                                      <m:r>
                                        <a:rPr lang="fr-CA" altLang="fr-FR" sz="2000" i="1">
                                          <a:solidFill>
                                            <a:schemeClr val="tx1"/>
                                          </a:solidFill>
                                          <a:latin typeface="Cambria Math"/>
                                        </a:rPr>
                                        <m:t>𝑖</m:t>
                                      </m:r>
                                    </m:sub>
                                  </m:sSub>
                                  <m:r>
                                    <a:rPr lang="fr-CA" altLang="fr-FR" sz="2000" i="1">
                                      <a:solidFill>
                                        <a:schemeClr val="tx1"/>
                                      </a:solidFill>
                                      <a:latin typeface="Cambria Math"/>
                                    </a:rPr>
                                    <m:t>−</m:t>
                                  </m:r>
                                  <m:acc>
                                    <m:accPr>
                                      <m:chr m:val="̅"/>
                                      <m:ctrlPr>
                                        <a:rPr lang="fr-CA" altLang="fr-FR" sz="2000" i="1">
                                          <a:solidFill>
                                            <a:schemeClr val="tx1"/>
                                          </a:solidFill>
                                          <a:latin typeface="Cambria Math" panose="02040503050406030204" pitchFamily="18" charset="0"/>
                                        </a:rPr>
                                      </m:ctrlPr>
                                    </m:accPr>
                                    <m:e>
                                      <m:r>
                                        <a:rPr lang="fr-CA" altLang="fr-FR" sz="2000" i="1">
                                          <a:solidFill>
                                            <a:schemeClr val="tx1"/>
                                          </a:solidFill>
                                          <a:latin typeface="Cambria Math"/>
                                        </a:rPr>
                                        <m:t>𝑋</m:t>
                                      </m:r>
                                    </m:e>
                                  </m:acc>
                                </m:e>
                              </m:d>
                            </m:e>
                            <m:sup>
                              <m:r>
                                <a:rPr lang="fr-CA" altLang="fr-FR" sz="2000" i="1">
                                  <a:solidFill>
                                    <a:schemeClr val="tx1"/>
                                  </a:solidFill>
                                  <a:latin typeface="Cambria Math"/>
                                </a:rPr>
                                <m:t>2</m:t>
                              </m:r>
                            </m:sup>
                          </m:sSup>
                        </m:e>
                      </m:nary>
                      <m:r>
                        <a:rPr lang="fr-CA" altLang="fr-FR" sz="2000" i="1">
                          <a:solidFill>
                            <a:schemeClr val="tx1"/>
                          </a:solidFill>
                          <a:latin typeface="Cambria Math"/>
                        </a:rPr>
                        <m:t>=</m:t>
                      </m:r>
                      <m:f>
                        <m:fPr>
                          <m:ctrlPr>
                            <a:rPr lang="fr-CA" altLang="fr-FR" sz="2000" i="1">
                              <a:solidFill>
                                <a:schemeClr val="tx1"/>
                              </a:solidFill>
                              <a:latin typeface="Cambria Math" panose="02040503050406030204" pitchFamily="18" charset="0"/>
                            </a:rPr>
                          </m:ctrlPr>
                        </m:fPr>
                        <m:num>
                          <m:r>
                            <a:rPr lang="fr-CA" altLang="fr-FR" sz="2000" i="1">
                              <a:solidFill>
                                <a:schemeClr val="tx1"/>
                              </a:solidFill>
                              <a:latin typeface="Cambria Math"/>
                            </a:rPr>
                            <m:t>1</m:t>
                          </m:r>
                        </m:num>
                        <m:den>
                          <m:r>
                            <a:rPr lang="fr-CA" altLang="fr-FR" sz="2000" i="1">
                              <a:solidFill>
                                <a:schemeClr val="tx1"/>
                              </a:solidFill>
                              <a:latin typeface="Cambria Math"/>
                            </a:rPr>
                            <m:t>9</m:t>
                          </m:r>
                        </m:den>
                      </m:f>
                      <m:nary>
                        <m:naryPr>
                          <m:chr m:val="∑"/>
                          <m:ctrlPr>
                            <a:rPr lang="fr-CA" altLang="fr-FR" sz="2000" i="1">
                              <a:solidFill>
                                <a:schemeClr val="tx1"/>
                              </a:solidFill>
                              <a:latin typeface="Cambria Math" panose="02040503050406030204" pitchFamily="18" charset="0"/>
                            </a:rPr>
                          </m:ctrlPr>
                        </m:naryPr>
                        <m:sub>
                          <m:r>
                            <m:rPr>
                              <m:brk m:alnAt="23"/>
                            </m:rPr>
                            <a:rPr lang="fr-CA" altLang="fr-FR" sz="2000" i="1">
                              <a:solidFill>
                                <a:schemeClr val="tx1"/>
                              </a:solidFill>
                              <a:latin typeface="Cambria Math"/>
                            </a:rPr>
                            <m:t>𝑖</m:t>
                          </m:r>
                          <m:r>
                            <a:rPr lang="fr-CA" altLang="fr-FR" sz="2000" i="1">
                              <a:solidFill>
                                <a:schemeClr val="tx1"/>
                              </a:solidFill>
                              <a:latin typeface="Cambria Math"/>
                            </a:rPr>
                            <m:t>=1</m:t>
                          </m:r>
                        </m:sub>
                        <m:sup>
                          <m:r>
                            <a:rPr lang="fr-CA" altLang="fr-FR" sz="2000" i="1">
                              <a:solidFill>
                                <a:schemeClr val="tx1"/>
                              </a:solidFill>
                              <a:latin typeface="Cambria Math"/>
                            </a:rPr>
                            <m:t>10</m:t>
                          </m:r>
                        </m:sup>
                        <m:e>
                          <m:sSup>
                            <m:sSupPr>
                              <m:ctrlPr>
                                <a:rPr lang="fr-CA" altLang="fr-FR" sz="2000" i="1">
                                  <a:solidFill>
                                    <a:schemeClr val="tx1"/>
                                  </a:solidFill>
                                  <a:latin typeface="Cambria Math" panose="02040503050406030204" pitchFamily="18" charset="0"/>
                                </a:rPr>
                              </m:ctrlPr>
                            </m:sSupPr>
                            <m:e>
                              <m:d>
                                <m:dPr>
                                  <m:ctrlPr>
                                    <a:rPr lang="fr-CA" altLang="fr-FR" sz="2000" i="1">
                                      <a:solidFill>
                                        <a:schemeClr val="tx1"/>
                                      </a:solidFill>
                                      <a:latin typeface="Cambria Math" panose="02040503050406030204" pitchFamily="18" charset="0"/>
                                    </a:rPr>
                                  </m:ctrlPr>
                                </m:dPr>
                                <m:e>
                                  <m:sSub>
                                    <m:sSubPr>
                                      <m:ctrlPr>
                                        <a:rPr lang="fr-CA" altLang="fr-FR" sz="2000" i="1">
                                          <a:solidFill>
                                            <a:schemeClr val="tx1"/>
                                          </a:solidFill>
                                          <a:latin typeface="Cambria Math" panose="02040503050406030204" pitchFamily="18" charset="0"/>
                                        </a:rPr>
                                      </m:ctrlPr>
                                    </m:sSubPr>
                                    <m:e>
                                      <m:r>
                                        <a:rPr lang="fr-CA" altLang="fr-FR" sz="2000" i="1">
                                          <a:solidFill>
                                            <a:schemeClr val="tx1"/>
                                          </a:solidFill>
                                          <a:latin typeface="Cambria Math"/>
                                        </a:rPr>
                                        <m:t>𝑋</m:t>
                                      </m:r>
                                    </m:e>
                                    <m:sub>
                                      <m:r>
                                        <a:rPr lang="fr-CA" altLang="fr-FR" sz="2000" i="1">
                                          <a:solidFill>
                                            <a:schemeClr val="tx1"/>
                                          </a:solidFill>
                                          <a:latin typeface="Cambria Math"/>
                                        </a:rPr>
                                        <m:t>𝑖</m:t>
                                      </m:r>
                                    </m:sub>
                                  </m:sSub>
                                  <m:r>
                                    <a:rPr lang="fr-CA" altLang="fr-FR" sz="2000" i="1">
                                      <a:solidFill>
                                        <a:schemeClr val="tx1"/>
                                      </a:solidFill>
                                      <a:latin typeface="Cambria Math"/>
                                    </a:rPr>
                                    <m:t>−6.6</m:t>
                                  </m:r>
                                </m:e>
                              </m:d>
                            </m:e>
                            <m:sup>
                              <m:r>
                                <a:rPr lang="fr-CA" altLang="fr-FR" sz="2000" i="1">
                                  <a:solidFill>
                                    <a:schemeClr val="tx1"/>
                                  </a:solidFill>
                                  <a:latin typeface="Cambria Math"/>
                                </a:rPr>
                                <m:t>2</m:t>
                              </m:r>
                            </m:sup>
                          </m:sSup>
                        </m:e>
                      </m:nary>
                    </m:oMath>
                  </m:oMathPara>
                </a14:m>
                <a:endParaRPr lang="fr-CA" altLang="fr-FR" sz="2000" i="1" dirty="0">
                  <a:solidFill>
                    <a:schemeClr val="tx1"/>
                  </a:solidFill>
                  <a:latin typeface="Cambria Math"/>
                </a:endParaRPr>
              </a:p>
              <a:p>
                <a:pPr marL="406400" lvl="1" indent="0">
                  <a:buNone/>
                </a:pPr>
                <a14:m>
                  <m:oMathPara xmlns:m="http://schemas.openxmlformats.org/officeDocument/2006/math">
                    <m:oMathParaPr>
                      <m:jc m:val="left"/>
                    </m:oMathParaPr>
                    <m:oMath xmlns:m="http://schemas.openxmlformats.org/officeDocument/2006/math">
                      <m:sSubSup>
                        <m:sSubSupPr>
                          <m:ctrlPr>
                            <a:rPr lang="fr-CA" altLang="fr-FR" sz="2000" i="1">
                              <a:solidFill>
                                <a:schemeClr val="tx1"/>
                              </a:solidFill>
                              <a:latin typeface="Cambria Math" panose="02040503050406030204" pitchFamily="18" charset="0"/>
                            </a:rPr>
                          </m:ctrlPr>
                        </m:sSubSupPr>
                        <m:e>
                          <m:r>
                            <a:rPr lang="fr-CA" altLang="fr-FR" sz="2000" i="1">
                              <a:solidFill>
                                <a:schemeClr val="tx1"/>
                              </a:solidFill>
                              <a:latin typeface="Cambria Math"/>
                            </a:rPr>
                            <m:t>𝑠</m:t>
                          </m:r>
                        </m:e>
                        <m:sub>
                          <m:r>
                            <a:rPr lang="fr-CA" altLang="fr-FR" sz="2000" i="1">
                              <a:solidFill>
                                <a:schemeClr val="tx1"/>
                              </a:solidFill>
                              <a:latin typeface="Cambria Math"/>
                            </a:rPr>
                            <m:t>𝑋</m:t>
                          </m:r>
                        </m:sub>
                        <m:sup>
                          <m:r>
                            <a:rPr lang="fr-CA" altLang="fr-FR" sz="2000" i="1">
                              <a:solidFill>
                                <a:schemeClr val="tx1"/>
                              </a:solidFill>
                              <a:latin typeface="Cambria Math"/>
                            </a:rPr>
                            <m:t>2</m:t>
                          </m:r>
                        </m:sup>
                      </m:sSubSup>
                      <m:r>
                        <a:rPr lang="fr-CA" altLang="fr-FR" sz="2000" i="1">
                          <a:solidFill>
                            <a:schemeClr val="tx1"/>
                          </a:solidFill>
                          <a:latin typeface="Cambria Math"/>
                        </a:rPr>
                        <m:t>=</m:t>
                      </m:r>
                      <m:f>
                        <m:fPr>
                          <m:ctrlPr>
                            <a:rPr lang="fr-CA" altLang="fr-FR" sz="2000" i="1">
                              <a:solidFill>
                                <a:schemeClr val="tx1"/>
                              </a:solidFill>
                              <a:latin typeface="Cambria Math" panose="02040503050406030204" pitchFamily="18" charset="0"/>
                            </a:rPr>
                          </m:ctrlPr>
                        </m:fPr>
                        <m:num>
                          <m:r>
                            <a:rPr lang="fr-CA" altLang="fr-FR" sz="2000" i="1">
                              <a:solidFill>
                                <a:schemeClr val="tx1"/>
                              </a:solidFill>
                              <a:latin typeface="Cambria Math"/>
                            </a:rPr>
                            <m:t>1</m:t>
                          </m:r>
                        </m:num>
                        <m:den>
                          <m:r>
                            <a:rPr lang="fr-CA" altLang="fr-FR" sz="2000" i="1">
                              <a:solidFill>
                                <a:schemeClr val="tx1"/>
                              </a:solidFill>
                              <a:latin typeface="Cambria Math"/>
                            </a:rPr>
                            <m:t>9</m:t>
                          </m:r>
                        </m:den>
                      </m:f>
                      <m:d>
                        <m:dPr>
                          <m:begChr m:val="["/>
                          <m:endChr m:val="]"/>
                          <m:ctrlPr>
                            <a:rPr lang="fr-CA" altLang="fr-FR" sz="2000" i="1">
                              <a:solidFill>
                                <a:schemeClr val="tx1"/>
                              </a:solidFill>
                              <a:latin typeface="Cambria Math" panose="02040503050406030204" pitchFamily="18" charset="0"/>
                            </a:rPr>
                          </m:ctrlPr>
                        </m:dPr>
                        <m:e>
                          <m:r>
                            <a:rPr lang="fr-CA" altLang="fr-FR" sz="2000" i="1">
                              <a:solidFill>
                                <a:schemeClr val="tx1"/>
                              </a:solidFill>
                              <a:latin typeface="Cambria Math"/>
                            </a:rPr>
                            <m:t>0,36+11.56+21.16+5.76+0.36+1.96+0.36+1,4+6.76+0.16</m:t>
                          </m:r>
                        </m:e>
                      </m:d>
                      <m:r>
                        <a:rPr lang="fr-CA" altLang="fr-FR" sz="2000" b="0" i="1" smtClean="0">
                          <a:solidFill>
                            <a:schemeClr val="tx1"/>
                          </a:solidFill>
                          <a:latin typeface="Cambria Math" panose="02040503050406030204" pitchFamily="18" charset="0"/>
                        </a:rPr>
                        <m:t>=</m:t>
                      </m:r>
                      <m:f>
                        <m:fPr>
                          <m:ctrlPr>
                            <a:rPr lang="fr-CA" altLang="fr-FR" sz="2000" i="1">
                              <a:solidFill>
                                <a:schemeClr val="tx1"/>
                              </a:solidFill>
                              <a:latin typeface="Cambria Math" panose="02040503050406030204" pitchFamily="18" charset="0"/>
                            </a:rPr>
                          </m:ctrlPr>
                        </m:fPr>
                        <m:num>
                          <m:r>
                            <a:rPr lang="fr-CA" altLang="fr-FR" sz="2000" i="1">
                              <a:solidFill>
                                <a:schemeClr val="tx1"/>
                              </a:solidFill>
                              <a:latin typeface="Cambria Math"/>
                            </a:rPr>
                            <m:t>1</m:t>
                          </m:r>
                        </m:num>
                        <m:den>
                          <m:r>
                            <a:rPr lang="fr-CA" altLang="fr-FR" sz="2000" i="1">
                              <a:solidFill>
                                <a:schemeClr val="tx1"/>
                              </a:solidFill>
                              <a:latin typeface="Cambria Math"/>
                            </a:rPr>
                            <m:t>9</m:t>
                          </m:r>
                        </m:den>
                      </m:f>
                      <m:d>
                        <m:dPr>
                          <m:begChr m:val="["/>
                          <m:endChr m:val="]"/>
                          <m:ctrlPr>
                            <a:rPr lang="fr-CA" altLang="fr-FR" sz="2000" i="1">
                              <a:solidFill>
                                <a:schemeClr val="tx1"/>
                              </a:solidFill>
                              <a:latin typeface="Cambria Math" panose="02040503050406030204" pitchFamily="18" charset="0"/>
                            </a:rPr>
                          </m:ctrlPr>
                        </m:dPr>
                        <m:e>
                          <m:r>
                            <a:rPr lang="fr-CA" altLang="fr-FR" sz="2000" i="1">
                              <a:solidFill>
                                <a:schemeClr val="tx1"/>
                              </a:solidFill>
                              <a:latin typeface="Cambria Math"/>
                            </a:rPr>
                            <m:t>49.84</m:t>
                          </m:r>
                        </m:e>
                      </m:d>
                      <m:r>
                        <a:rPr lang="fr-CA" altLang="fr-FR" sz="2000" i="1">
                          <a:solidFill>
                            <a:schemeClr val="tx1"/>
                          </a:solidFill>
                          <a:latin typeface="Cambria Math"/>
                        </a:rPr>
                        <m:t>=5.54 </m:t>
                      </m:r>
                    </m:oMath>
                  </m:oMathPara>
                </a14:m>
                <a:endParaRPr lang="fr-CA" altLang="fr-FR" sz="2000" dirty="0">
                  <a:solidFill>
                    <a:schemeClr val="tx1"/>
                  </a:solidFill>
                  <a:latin typeface="Calibri" panose="020F0502020204030204" pitchFamily="34" charset="0"/>
                </a:endParaRPr>
              </a:p>
              <a:p>
                <a:pPr marL="349250">
                  <a:buFont typeface="Wingdings" panose="05000000000000000000" pitchFamily="2" charset="2"/>
                  <a:buChar char="q"/>
                </a:pPr>
                <a:r>
                  <a:rPr lang="fr-CA" altLang="fr-FR" sz="2400" dirty="0">
                    <a:solidFill>
                      <a:schemeClr val="tx1"/>
                    </a:solidFill>
                    <a:latin typeface="Calibri" panose="020F0502020204030204" pitchFamily="34" charset="0"/>
                  </a:rPr>
                  <a:t>Cette valeur est toutefois peu intuitive… </a:t>
                </a:r>
              </a:p>
              <a:p>
                <a:pPr marL="806450" lvl="1" indent="-342900">
                  <a:buFont typeface="Wingdings" panose="05000000000000000000" pitchFamily="2" charset="2"/>
                  <a:buChar char="Ø"/>
                </a:pPr>
                <a:r>
                  <a:rPr lang="fr-CA" altLang="fr-FR" sz="2000" dirty="0">
                    <a:solidFill>
                      <a:schemeClr val="tx1"/>
                    </a:solidFill>
                    <a:latin typeface="Calibri" panose="020F0502020204030204" pitchFamily="34" charset="0"/>
                  </a:rPr>
                  <a:t>…par exemple, s’il s’agit de températures en °C, on devrait dire qu’on a un </a:t>
                </a:r>
                <a:r>
                  <a:rPr lang="fr-CA" altLang="fr-FR" sz="2000" dirty="0">
                    <a:latin typeface="Calibri" panose="020F0502020204030204" pitchFamily="34" charset="0"/>
                  </a:rPr>
                  <a:t> </a:t>
                </a:r>
                <a:r>
                  <a:rPr lang="fr-CA" altLang="fr-FR" sz="2000" dirty="0">
                    <a:solidFill>
                      <a:schemeClr val="tx1"/>
                    </a:solidFill>
                    <a:latin typeface="Calibri" panose="020F0502020204030204" pitchFamily="34" charset="0"/>
                  </a:rPr>
                  <a:t>ensemble d’observations ayant une moyenne de 6.6 °C et une variance de 5.54 °C</a:t>
                </a:r>
                <a:r>
                  <a:rPr lang="fr-CA" altLang="fr-FR" sz="2000" baseline="30000" dirty="0">
                    <a:solidFill>
                      <a:schemeClr val="tx1"/>
                    </a:solidFill>
                    <a:latin typeface="Calibri" panose="020F0502020204030204" pitchFamily="34" charset="0"/>
                  </a:rPr>
                  <a:t>2</a:t>
                </a:r>
                <a:r>
                  <a:rPr lang="fr-CA" altLang="fr-FR" sz="2000" dirty="0">
                    <a:solidFill>
                      <a:schemeClr val="tx1"/>
                    </a:solidFill>
                    <a:latin typeface="Calibri" panose="020F0502020204030204" pitchFamily="34" charset="0"/>
                  </a:rPr>
                  <a:t>...?!?</a:t>
                </a:r>
              </a:p>
            </p:txBody>
          </p:sp>
        </mc:Choice>
        <mc:Fallback xmlns="">
          <p:sp>
            <p:nvSpPr>
              <p:cNvPr id="12" name="Rectangle 3"/>
              <p:cNvSpPr txBox="1">
                <a:spLocks noRot="1" noChangeAspect="1" noMove="1" noResize="1" noEditPoints="1" noAdjustHandles="1" noChangeArrowheads="1" noChangeShapeType="1" noTextEdit="1"/>
              </p:cNvSpPr>
              <p:nvPr/>
            </p:nvSpPr>
            <p:spPr>
              <a:xfrm>
                <a:off x="0" y="1126066"/>
                <a:ext cx="12192000" cy="5723467"/>
              </a:xfrm>
              <a:prstGeom prst="rect">
                <a:avLst/>
              </a:prstGeom>
              <a:blipFill rotWithShape="0">
                <a:blip r:embed="rId3"/>
                <a:stretch>
                  <a:fillRect l="-1250" t="-1384"/>
                </a:stretch>
              </a:blipFill>
            </p:spPr>
            <p:txBody>
              <a:bodyPr/>
              <a:lstStyle/>
              <a:p>
                <a:r>
                  <a:rPr lang="fr-CA">
                    <a:noFill/>
                  </a:rPr>
                  <a:t> </a:t>
                </a:r>
              </a:p>
            </p:txBody>
          </p:sp>
        </mc:Fallback>
      </mc:AlternateContent>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pPr marL="457200" indent="-457200">
              <a:buFont typeface="+mj-lt"/>
              <a:buAutoNum type="alphaLcParenR" startAt="3"/>
            </a:pPr>
            <a:r>
              <a:rPr lang="fr-CA" altLang="fr-FR" sz="2400" b="1" i="1" dirty="0">
                <a:latin typeface="Calibri" panose="020F0502020204030204" pitchFamily="34" charset="0"/>
              </a:rPr>
              <a:t>Statistiques de dispersion</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43</a:t>
            </a:fld>
            <a:endParaRPr lang="en-CA" sz="2000" dirty="0">
              <a:solidFill>
                <a:schemeClr val="tx1"/>
              </a:solidFill>
            </a:endParaRPr>
          </a:p>
        </p:txBody>
      </p:sp>
    </p:spTree>
    <p:extLst>
      <p:ext uri="{BB962C8B-B14F-4D97-AF65-F5344CB8AC3E}">
        <p14:creationId xmlns:p14="http://schemas.microsoft.com/office/powerpoint/2010/main" val="34315127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50800">
                  <a:buNone/>
                </a:pPr>
                <a:r>
                  <a:rPr lang="fr-CA" altLang="fr-FR" sz="3200" b="1" u="sng" dirty="0">
                    <a:solidFill>
                      <a:schemeClr val="tx1"/>
                    </a:solidFill>
                    <a:latin typeface="Calibri" panose="020F0502020204030204" pitchFamily="34" charset="0"/>
                  </a:rPr>
                  <a:t>L’écart type</a:t>
                </a:r>
                <a:endParaRPr lang="fr-CA" altLang="fr-FR" sz="3200" dirty="0">
                  <a:solidFill>
                    <a:schemeClr val="tx1"/>
                  </a:solidFill>
                  <a:latin typeface="Calibri" panose="020F0502020204030204" pitchFamily="34" charset="0"/>
                </a:endParaRPr>
              </a:p>
              <a:p>
                <a:pPr marL="406400" indent="-457200">
                  <a:buFont typeface="Wingdings" panose="05000000000000000000" pitchFamily="2" charset="2"/>
                  <a:buChar char="q"/>
                </a:pPr>
                <a:r>
                  <a:rPr lang="fr-CA" altLang="fr-FR" sz="2800" dirty="0">
                    <a:solidFill>
                      <a:schemeClr val="tx1"/>
                    </a:solidFill>
                    <a:latin typeface="Calibri" panose="020F0502020204030204" pitchFamily="34" charset="0"/>
                  </a:rPr>
                  <a:t>On cherche à régler le problème d’</a:t>
                </a:r>
                <a:r>
                  <a:rPr lang="fr-CA" altLang="fr-FR" sz="2800" b="1" u="sng" dirty="0" err="1">
                    <a:solidFill>
                      <a:schemeClr val="tx1"/>
                    </a:solidFill>
                    <a:latin typeface="Calibri" panose="020F0502020204030204" pitchFamily="34" charset="0"/>
                  </a:rPr>
                  <a:t>interprétabilité</a:t>
                </a:r>
                <a:r>
                  <a:rPr lang="fr-CA" altLang="fr-FR" sz="2800" dirty="0">
                    <a:solidFill>
                      <a:schemeClr val="tx1"/>
                    </a:solidFill>
                    <a:latin typeface="Calibri" panose="020F0502020204030204" pitchFamily="34" charset="0"/>
                  </a:rPr>
                  <a:t> de la variance…</a:t>
                </a:r>
              </a:p>
              <a:p>
                <a:pPr marL="749300" lvl="1">
                  <a:buFont typeface="Wingdings" panose="05000000000000000000" pitchFamily="2" charset="2"/>
                  <a:buChar char="Ø"/>
                </a:pPr>
                <a:r>
                  <a:rPr lang="fr-CA" altLang="fr-FR" sz="2400" dirty="0">
                    <a:solidFill>
                      <a:schemeClr val="tx1"/>
                    </a:solidFill>
                    <a:latin typeface="Calibri" panose="020F0502020204030204" pitchFamily="34" charset="0"/>
                  </a:rPr>
                  <a:t>…on prend simplement la valeur positive de la racine carrée de la variance, nommée « l’écart type » (noté </a:t>
                </a:r>
                <a14:m>
                  <m:oMath xmlns:m="http://schemas.openxmlformats.org/officeDocument/2006/math">
                    <m:sSub>
                      <m:sSubPr>
                        <m:ctrlPr>
                          <a:rPr lang="fr-CA" altLang="fr-FR" sz="2400" i="1">
                            <a:solidFill>
                              <a:schemeClr val="tx1"/>
                            </a:solidFill>
                            <a:latin typeface="Cambria Math" panose="02040503050406030204" pitchFamily="18" charset="0"/>
                          </a:rPr>
                        </m:ctrlPr>
                      </m:sSubPr>
                      <m:e>
                        <m:r>
                          <a:rPr lang="fr-CA" altLang="fr-FR" sz="2400" i="1">
                            <a:solidFill>
                              <a:schemeClr val="tx1"/>
                            </a:solidFill>
                            <a:latin typeface="Cambria Math"/>
                          </a:rPr>
                          <m:t>𝑠</m:t>
                        </m:r>
                      </m:e>
                      <m:sub>
                        <m:r>
                          <a:rPr lang="fr-CA" altLang="fr-FR" sz="2400" i="1">
                            <a:solidFill>
                              <a:schemeClr val="tx1"/>
                            </a:solidFill>
                            <a:latin typeface="Cambria Math"/>
                          </a:rPr>
                          <m:t>𝑋</m:t>
                        </m:r>
                      </m:sub>
                    </m:sSub>
                    <m:r>
                      <a:rPr lang="fr-CA" altLang="fr-FR" sz="2400" i="1">
                        <a:solidFill>
                          <a:schemeClr val="tx1"/>
                        </a:solidFill>
                        <a:latin typeface="Cambria Math"/>
                      </a:rPr>
                      <m:t>)</m:t>
                    </m:r>
                  </m:oMath>
                </a14:m>
                <a:r>
                  <a:rPr lang="fr-CA" altLang="fr-FR" sz="2400" dirty="0">
                    <a:solidFill>
                      <a:schemeClr val="tx1"/>
                    </a:solidFill>
                    <a:latin typeface="Calibri" panose="020F0502020204030204" pitchFamily="34" charset="0"/>
                  </a:rPr>
                  <a:t>!</a:t>
                </a:r>
              </a:p>
              <a:p>
                <a:pPr marL="406400" lvl="1" indent="0">
                  <a:buNone/>
                </a:pPr>
                <a14:m>
                  <m:oMathPara xmlns:m="http://schemas.openxmlformats.org/officeDocument/2006/math">
                    <m:oMathParaPr>
                      <m:jc m:val="centerGroup"/>
                    </m:oMathParaPr>
                    <m:oMath xmlns:m="http://schemas.openxmlformats.org/officeDocument/2006/math">
                      <m:sSub>
                        <m:sSubPr>
                          <m:ctrlPr>
                            <a:rPr lang="fr-CA" altLang="fr-FR" sz="2000" i="1">
                              <a:solidFill>
                                <a:schemeClr val="tx1"/>
                              </a:solidFill>
                              <a:latin typeface="Cambria Math" panose="02040503050406030204" pitchFamily="18" charset="0"/>
                            </a:rPr>
                          </m:ctrlPr>
                        </m:sSubPr>
                        <m:e>
                          <m:r>
                            <a:rPr lang="fr-CA" altLang="fr-FR" sz="2000" i="1">
                              <a:solidFill>
                                <a:schemeClr val="tx1"/>
                              </a:solidFill>
                              <a:latin typeface="Cambria Math"/>
                            </a:rPr>
                            <m:t>𝑠</m:t>
                          </m:r>
                        </m:e>
                        <m:sub>
                          <m:r>
                            <a:rPr lang="fr-CA" altLang="fr-FR" sz="2000" i="1">
                              <a:solidFill>
                                <a:schemeClr val="tx1"/>
                              </a:solidFill>
                              <a:latin typeface="Cambria Math"/>
                            </a:rPr>
                            <m:t>𝑋</m:t>
                          </m:r>
                        </m:sub>
                      </m:sSub>
                      <m:r>
                        <a:rPr lang="fr-CA" altLang="fr-FR" sz="2000" i="1">
                          <a:solidFill>
                            <a:schemeClr val="tx1"/>
                          </a:solidFill>
                          <a:latin typeface="Cambria Math"/>
                        </a:rPr>
                        <m:t>=</m:t>
                      </m:r>
                      <m:rad>
                        <m:radPr>
                          <m:degHide m:val="on"/>
                          <m:ctrlPr>
                            <a:rPr lang="fr-CA" altLang="fr-FR" sz="2000" i="1">
                              <a:solidFill>
                                <a:schemeClr val="tx1"/>
                              </a:solidFill>
                              <a:latin typeface="Cambria Math" panose="02040503050406030204" pitchFamily="18" charset="0"/>
                            </a:rPr>
                          </m:ctrlPr>
                        </m:radPr>
                        <m:deg/>
                        <m:e>
                          <m:f>
                            <m:fPr>
                              <m:ctrlPr>
                                <a:rPr lang="fr-CA" altLang="fr-FR" sz="2000" i="1">
                                  <a:solidFill>
                                    <a:schemeClr val="tx1"/>
                                  </a:solidFill>
                                  <a:latin typeface="Cambria Math" panose="02040503050406030204" pitchFamily="18" charset="0"/>
                                </a:rPr>
                              </m:ctrlPr>
                            </m:fPr>
                            <m:num>
                              <m:r>
                                <a:rPr lang="fr-CA" altLang="fr-FR" sz="2000" i="1">
                                  <a:solidFill>
                                    <a:schemeClr val="tx1"/>
                                  </a:solidFill>
                                  <a:latin typeface="Cambria Math"/>
                                </a:rPr>
                                <m:t>1</m:t>
                              </m:r>
                            </m:num>
                            <m:den>
                              <m:r>
                                <a:rPr lang="fr-CA" altLang="fr-FR" sz="2000" i="1">
                                  <a:solidFill>
                                    <a:schemeClr val="tx1"/>
                                  </a:solidFill>
                                  <a:latin typeface="Cambria Math"/>
                                </a:rPr>
                                <m:t>𝑛</m:t>
                              </m:r>
                              <m:r>
                                <a:rPr lang="fr-CA" altLang="fr-FR" sz="2000" i="1">
                                  <a:solidFill>
                                    <a:schemeClr val="tx1"/>
                                  </a:solidFill>
                                  <a:latin typeface="Cambria Math"/>
                                </a:rPr>
                                <m:t>−1</m:t>
                              </m:r>
                            </m:den>
                          </m:f>
                          <m:nary>
                            <m:naryPr>
                              <m:chr m:val="∑"/>
                              <m:ctrlPr>
                                <a:rPr lang="fr-CA" altLang="fr-FR" sz="2000" i="1">
                                  <a:solidFill>
                                    <a:schemeClr val="tx1"/>
                                  </a:solidFill>
                                  <a:latin typeface="Cambria Math" panose="02040503050406030204" pitchFamily="18" charset="0"/>
                                </a:rPr>
                              </m:ctrlPr>
                            </m:naryPr>
                            <m:sub>
                              <m:r>
                                <m:rPr>
                                  <m:brk m:alnAt="23"/>
                                </m:rPr>
                                <a:rPr lang="fr-CA" altLang="fr-FR" sz="2000" i="1">
                                  <a:solidFill>
                                    <a:schemeClr val="tx1"/>
                                  </a:solidFill>
                                  <a:latin typeface="Cambria Math"/>
                                </a:rPr>
                                <m:t>𝑖</m:t>
                              </m:r>
                              <m:r>
                                <a:rPr lang="fr-CA" altLang="fr-FR" sz="2000" i="1">
                                  <a:solidFill>
                                    <a:schemeClr val="tx1"/>
                                  </a:solidFill>
                                  <a:latin typeface="Cambria Math"/>
                                </a:rPr>
                                <m:t>=1</m:t>
                              </m:r>
                            </m:sub>
                            <m:sup>
                              <m:r>
                                <a:rPr lang="fr-CA" altLang="fr-FR" sz="2000" i="1">
                                  <a:solidFill>
                                    <a:schemeClr val="tx1"/>
                                  </a:solidFill>
                                  <a:latin typeface="Cambria Math"/>
                                </a:rPr>
                                <m:t>𝑛</m:t>
                              </m:r>
                            </m:sup>
                            <m:e>
                              <m:sSup>
                                <m:sSupPr>
                                  <m:ctrlPr>
                                    <a:rPr lang="fr-CA" altLang="fr-FR" sz="2000" i="1">
                                      <a:solidFill>
                                        <a:schemeClr val="tx1"/>
                                      </a:solidFill>
                                      <a:latin typeface="Cambria Math" panose="02040503050406030204" pitchFamily="18" charset="0"/>
                                    </a:rPr>
                                  </m:ctrlPr>
                                </m:sSupPr>
                                <m:e>
                                  <m:d>
                                    <m:dPr>
                                      <m:ctrlPr>
                                        <a:rPr lang="fr-CA" altLang="fr-FR" sz="2000" i="1">
                                          <a:solidFill>
                                            <a:schemeClr val="tx1"/>
                                          </a:solidFill>
                                          <a:latin typeface="Cambria Math" panose="02040503050406030204" pitchFamily="18" charset="0"/>
                                        </a:rPr>
                                      </m:ctrlPr>
                                    </m:dPr>
                                    <m:e>
                                      <m:sSub>
                                        <m:sSubPr>
                                          <m:ctrlPr>
                                            <a:rPr lang="fr-CA" altLang="fr-FR" sz="2000" i="1">
                                              <a:solidFill>
                                                <a:schemeClr val="tx1"/>
                                              </a:solidFill>
                                              <a:latin typeface="Cambria Math" panose="02040503050406030204" pitchFamily="18" charset="0"/>
                                            </a:rPr>
                                          </m:ctrlPr>
                                        </m:sSubPr>
                                        <m:e>
                                          <m:r>
                                            <a:rPr lang="fr-CA" altLang="fr-FR" sz="2000" i="1">
                                              <a:solidFill>
                                                <a:schemeClr val="tx1"/>
                                              </a:solidFill>
                                              <a:latin typeface="Cambria Math"/>
                                            </a:rPr>
                                            <m:t>𝑋</m:t>
                                          </m:r>
                                        </m:e>
                                        <m:sub>
                                          <m:r>
                                            <a:rPr lang="fr-CA" altLang="fr-FR" sz="2000" i="1">
                                              <a:solidFill>
                                                <a:schemeClr val="tx1"/>
                                              </a:solidFill>
                                              <a:latin typeface="Cambria Math"/>
                                            </a:rPr>
                                            <m:t>𝑖</m:t>
                                          </m:r>
                                        </m:sub>
                                      </m:sSub>
                                      <m:r>
                                        <a:rPr lang="fr-CA" altLang="fr-FR" sz="2000" i="1">
                                          <a:solidFill>
                                            <a:schemeClr val="tx1"/>
                                          </a:solidFill>
                                          <a:latin typeface="Cambria Math"/>
                                        </a:rPr>
                                        <m:t>−</m:t>
                                      </m:r>
                                      <m:acc>
                                        <m:accPr>
                                          <m:chr m:val="̅"/>
                                          <m:ctrlPr>
                                            <a:rPr lang="fr-CA" altLang="fr-FR" sz="2000" i="1">
                                              <a:solidFill>
                                                <a:schemeClr val="tx1"/>
                                              </a:solidFill>
                                              <a:latin typeface="Cambria Math" panose="02040503050406030204" pitchFamily="18" charset="0"/>
                                            </a:rPr>
                                          </m:ctrlPr>
                                        </m:accPr>
                                        <m:e>
                                          <m:r>
                                            <a:rPr lang="fr-CA" altLang="fr-FR" sz="2000" i="1">
                                              <a:solidFill>
                                                <a:schemeClr val="tx1"/>
                                              </a:solidFill>
                                              <a:latin typeface="Cambria Math"/>
                                            </a:rPr>
                                            <m:t>𝑋</m:t>
                                          </m:r>
                                        </m:e>
                                      </m:acc>
                                    </m:e>
                                  </m:d>
                                </m:e>
                                <m:sup>
                                  <m:r>
                                    <a:rPr lang="fr-CA" altLang="fr-FR" sz="2000" i="1">
                                      <a:solidFill>
                                        <a:schemeClr val="tx1"/>
                                      </a:solidFill>
                                      <a:latin typeface="Cambria Math"/>
                                    </a:rPr>
                                    <m:t>2</m:t>
                                  </m:r>
                                </m:sup>
                              </m:sSup>
                            </m:e>
                          </m:nary>
                        </m:e>
                      </m:rad>
                    </m:oMath>
                  </m:oMathPara>
                </a14:m>
                <a:endParaRPr lang="fr-CA" altLang="fr-FR" sz="2000" dirty="0">
                  <a:solidFill>
                    <a:schemeClr val="tx1"/>
                  </a:solidFill>
                  <a:latin typeface="Calibri" panose="020F0502020204030204" pitchFamily="34" charset="0"/>
                </a:endParaRPr>
              </a:p>
              <a:p>
                <a:pPr marL="406400" indent="-457200">
                  <a:buFont typeface="Wingdings" panose="05000000000000000000" pitchFamily="2" charset="2"/>
                  <a:buChar char="q"/>
                </a:pPr>
                <a:r>
                  <a:rPr lang="fr-CA" altLang="fr-FR" sz="2800" dirty="0">
                    <a:solidFill>
                      <a:schemeClr val="tx1"/>
                    </a:solidFill>
                    <a:latin typeface="Calibri" panose="020F0502020204030204" pitchFamily="34" charset="0"/>
                  </a:rPr>
                  <a:t>On conserve la logique selon laquelle on cherche à obtenir une mesure de dispersion qui tienne compte de chaque observation...</a:t>
                </a:r>
              </a:p>
              <a:p>
                <a:pPr marL="920750" lvl="1" indent="-457200">
                  <a:buFont typeface="Wingdings" panose="05000000000000000000" pitchFamily="2" charset="2"/>
                  <a:buChar char="v"/>
                </a:pPr>
                <a:r>
                  <a:rPr lang="fr-CA" altLang="fr-FR" sz="2400" dirty="0">
                    <a:solidFill>
                      <a:schemeClr val="tx1"/>
                    </a:solidFill>
                    <a:latin typeface="Calibri" panose="020F0502020204030204" pitchFamily="34" charset="0"/>
                  </a:rPr>
                  <a:t>…en se libérant du problème de l’écart moyen…</a:t>
                </a:r>
              </a:p>
              <a:p>
                <a:pPr marL="920750" lvl="1" indent="-457200">
                  <a:buFont typeface="Wingdings" panose="05000000000000000000" pitchFamily="2" charset="2"/>
                  <a:buChar char="v"/>
                </a:pPr>
                <a:r>
                  <a:rPr lang="fr-CA" altLang="fr-FR" sz="2400" dirty="0">
                    <a:solidFill>
                      <a:schemeClr val="tx1"/>
                    </a:solidFill>
                    <a:latin typeface="Calibri" panose="020F0502020204030204" pitchFamily="34" charset="0"/>
                  </a:rPr>
                  <a:t>…et en obtenant une valeur facile à interpréter!</a:t>
                </a:r>
              </a:p>
            </p:txBody>
          </p:sp>
        </mc:Choice>
        <mc:Fallback xmlns="">
          <p:sp>
            <p:nvSpPr>
              <p:cNvPr id="12" name="Rectangle 3"/>
              <p:cNvSpPr txBox="1">
                <a:spLocks noRot="1" noChangeAspect="1" noMove="1" noResize="1" noEditPoints="1" noAdjustHandles="1" noChangeArrowheads="1" noChangeShapeType="1" noTextEdit="1"/>
              </p:cNvSpPr>
              <p:nvPr/>
            </p:nvSpPr>
            <p:spPr>
              <a:xfrm>
                <a:off x="0" y="1126066"/>
                <a:ext cx="12192000" cy="5723467"/>
              </a:xfrm>
              <a:prstGeom prst="rect">
                <a:avLst/>
              </a:prstGeom>
              <a:blipFill rotWithShape="0">
                <a:blip r:embed="rId3"/>
                <a:stretch>
                  <a:fillRect l="-1250" t="-1384"/>
                </a:stretch>
              </a:blipFill>
            </p:spPr>
            <p:txBody>
              <a:bodyPr/>
              <a:lstStyle/>
              <a:p>
                <a:r>
                  <a:rPr lang="fr-CA">
                    <a:noFill/>
                  </a:rPr>
                  <a:t> </a:t>
                </a:r>
              </a:p>
            </p:txBody>
          </p:sp>
        </mc:Fallback>
      </mc:AlternateContent>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pPr marL="457200" indent="-457200">
              <a:buFont typeface="+mj-lt"/>
              <a:buAutoNum type="alphaLcParenR" startAt="3"/>
            </a:pPr>
            <a:r>
              <a:rPr lang="fr-CA" altLang="fr-FR" sz="2400" b="1" i="1" dirty="0">
                <a:latin typeface="Calibri" panose="020F0502020204030204" pitchFamily="34" charset="0"/>
              </a:rPr>
              <a:t>Statistiques de dispersion</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44</a:t>
            </a:fld>
            <a:endParaRPr lang="en-CA" sz="2000" dirty="0">
              <a:solidFill>
                <a:schemeClr val="tx1"/>
              </a:solidFill>
            </a:endParaRPr>
          </a:p>
        </p:txBody>
      </p:sp>
    </p:spTree>
    <p:extLst>
      <p:ext uri="{BB962C8B-B14F-4D97-AF65-F5344CB8AC3E}">
        <p14:creationId xmlns:p14="http://schemas.microsoft.com/office/powerpoint/2010/main" val="9968927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50800">
                  <a:buNone/>
                </a:pPr>
                <a:r>
                  <a:rPr lang="fr-CA" altLang="fr-FR" sz="3200" b="1" u="sng" dirty="0">
                    <a:solidFill>
                      <a:schemeClr val="tx1"/>
                    </a:solidFill>
                    <a:latin typeface="Calibri" panose="020F0502020204030204" pitchFamily="34" charset="0"/>
                  </a:rPr>
                  <a:t>L’écart type</a:t>
                </a:r>
                <a:endParaRPr lang="fr-CA" altLang="fr-FR" sz="3200" dirty="0">
                  <a:solidFill>
                    <a:schemeClr val="tx1"/>
                  </a:solidFill>
                  <a:latin typeface="Calibri" panose="020F0502020204030204" pitchFamily="34" charset="0"/>
                </a:endParaRPr>
              </a:p>
              <a:p>
                <a:pPr marL="406400" indent="-457200">
                  <a:buFont typeface="Wingdings" panose="05000000000000000000" pitchFamily="2" charset="2"/>
                  <a:buChar char="q"/>
                </a:pPr>
                <a:r>
                  <a:rPr lang="fr-CA" altLang="fr-FR" sz="2400" dirty="0">
                    <a:solidFill>
                      <a:schemeClr val="tx1"/>
                    </a:solidFill>
                    <a:latin typeface="Calibri" panose="020F0502020204030204" pitchFamily="34" charset="0"/>
                  </a:rPr>
                  <a:t>Reprenons, encore une fois, l’Exemple des diapos sur la moyenne: </a:t>
                </a:r>
              </a:p>
              <a:p>
                <a:pPr marL="0" indent="0">
                  <a:buNone/>
                </a:pPr>
                <a:r>
                  <a:rPr lang="fr-CA" altLang="fr-FR" sz="2000" dirty="0">
                    <a:solidFill>
                      <a:schemeClr val="tx1"/>
                    </a:solidFill>
                    <a:latin typeface="Cambria Math" panose="02040503050406030204" pitchFamily="18" charset="0"/>
                    <a:ea typeface="Cambria Math" panose="02040503050406030204" pitchFamily="18" charset="0"/>
                  </a:rPr>
                  <a:t>	{6, 10, 2, 9, 6, 8, 6, 8, 4, 7}	, </a:t>
                </a:r>
                <a:r>
                  <a:rPr lang="fr-CA" altLang="fr-FR" sz="2000" i="1" dirty="0">
                    <a:solidFill>
                      <a:schemeClr val="tx1"/>
                    </a:solidFill>
                    <a:latin typeface="Cambria Math" panose="02040503050406030204" pitchFamily="18" charset="0"/>
                    <a:ea typeface="Cambria Math" panose="02040503050406030204" pitchFamily="18" charset="0"/>
                  </a:rPr>
                  <a:t>n</a:t>
                </a:r>
                <a:r>
                  <a:rPr lang="fr-CA" altLang="fr-FR" sz="2000" dirty="0">
                    <a:solidFill>
                      <a:schemeClr val="tx1"/>
                    </a:solidFill>
                    <a:latin typeface="Cambria Math" panose="02040503050406030204" pitchFamily="18" charset="0"/>
                    <a:ea typeface="Cambria Math" panose="02040503050406030204" pitchFamily="18" charset="0"/>
                  </a:rPr>
                  <a:t> = 10</a:t>
                </a:r>
                <a:endParaRPr lang="fr-CA" altLang="fr-FR" sz="2000" i="1" dirty="0">
                  <a:solidFill>
                    <a:schemeClr val="tx1"/>
                  </a:solidFill>
                  <a:latin typeface="Cambria Math" panose="02040503050406030204" pitchFamily="18" charset="0"/>
                  <a:ea typeface="Cambria Math" panose="02040503050406030204" pitchFamily="18" charset="0"/>
                </a:endParaRPr>
              </a:p>
              <a:p>
                <a:pPr marL="6350" indent="0">
                  <a:buNone/>
                </a:pPr>
                <a:r>
                  <a:rPr lang="fr-CA" altLang="fr-FR" sz="2000" dirty="0">
                    <a:solidFill>
                      <a:schemeClr val="tx1"/>
                    </a:solidFill>
                    <a:latin typeface="Cambria Math" panose="02040503050406030204" pitchFamily="18" charset="0"/>
                    <a:ea typeface="Cambria Math" panose="02040503050406030204" pitchFamily="18" charset="0"/>
                  </a:rPr>
                  <a:t>	</a:t>
                </a:r>
                <a14:m>
                  <m:oMath xmlns:m="http://schemas.openxmlformats.org/officeDocument/2006/math">
                    <m:acc>
                      <m:accPr>
                        <m:chr m:val="̅"/>
                        <m:ctrlPr>
                          <a:rPr lang="fr-CA" altLang="fr-FR" sz="2000" i="1">
                            <a:solidFill>
                              <a:schemeClr val="tx1"/>
                            </a:solidFill>
                            <a:latin typeface="Cambria Math" panose="02040503050406030204" pitchFamily="18" charset="0"/>
                            <a:ea typeface="Cambria Math" panose="02040503050406030204" pitchFamily="18" charset="0"/>
                          </a:rPr>
                        </m:ctrlPr>
                      </m:accPr>
                      <m:e>
                        <m:r>
                          <a:rPr lang="fr-CA" altLang="fr-FR" sz="2000" i="1">
                            <a:solidFill>
                              <a:schemeClr val="tx1"/>
                            </a:solidFill>
                            <a:latin typeface="Cambria Math" panose="02040503050406030204" pitchFamily="18" charset="0"/>
                            <a:ea typeface="Cambria Math" panose="02040503050406030204" pitchFamily="18" charset="0"/>
                          </a:rPr>
                          <m:t>𝑋</m:t>
                        </m:r>
                      </m:e>
                    </m:acc>
                    <m:r>
                      <a:rPr lang="fr-CA" altLang="fr-FR" sz="2000" i="1">
                        <a:solidFill>
                          <a:schemeClr val="tx1"/>
                        </a:solidFill>
                        <a:latin typeface="Cambria Math" panose="02040503050406030204" pitchFamily="18" charset="0"/>
                        <a:ea typeface="Cambria Math" panose="02040503050406030204" pitchFamily="18" charset="0"/>
                      </a:rPr>
                      <m:t>=</m:t>
                    </m:r>
                    <m:f>
                      <m:fPr>
                        <m:ctrlPr>
                          <a:rPr lang="fr-CA" altLang="fr-FR" sz="2000" i="1">
                            <a:solidFill>
                              <a:schemeClr val="tx1"/>
                            </a:solidFill>
                            <a:latin typeface="Cambria Math" panose="02040503050406030204" pitchFamily="18" charset="0"/>
                            <a:ea typeface="Cambria Math" panose="02040503050406030204" pitchFamily="18" charset="0"/>
                          </a:rPr>
                        </m:ctrlPr>
                      </m:fPr>
                      <m:num>
                        <m:r>
                          <a:rPr lang="fr-CA" altLang="fr-FR" sz="2000" i="1">
                            <a:solidFill>
                              <a:schemeClr val="tx1"/>
                            </a:solidFill>
                            <a:latin typeface="Cambria Math" panose="02040503050406030204" pitchFamily="18" charset="0"/>
                            <a:ea typeface="Cambria Math" panose="02040503050406030204" pitchFamily="18" charset="0"/>
                          </a:rPr>
                          <m:t>1</m:t>
                        </m:r>
                      </m:num>
                      <m:den>
                        <m:r>
                          <a:rPr lang="fr-CA" altLang="fr-FR" sz="2000" i="1">
                            <a:solidFill>
                              <a:schemeClr val="tx1"/>
                            </a:solidFill>
                            <a:latin typeface="Cambria Math" panose="02040503050406030204" pitchFamily="18" charset="0"/>
                            <a:ea typeface="Cambria Math" panose="02040503050406030204" pitchFamily="18" charset="0"/>
                          </a:rPr>
                          <m:t>𝑛</m:t>
                        </m:r>
                      </m:den>
                    </m:f>
                    <m:nary>
                      <m:naryPr>
                        <m:chr m:val="∑"/>
                        <m:ctrlPr>
                          <a:rPr lang="fr-CA" altLang="fr-FR" sz="2000" i="1">
                            <a:solidFill>
                              <a:schemeClr val="tx1"/>
                            </a:solidFill>
                            <a:latin typeface="Cambria Math" panose="02040503050406030204" pitchFamily="18" charset="0"/>
                            <a:ea typeface="Cambria Math" panose="02040503050406030204" pitchFamily="18" charset="0"/>
                          </a:rPr>
                        </m:ctrlPr>
                      </m:naryPr>
                      <m:sub>
                        <m:r>
                          <m:rPr>
                            <m:brk m:alnAt="23"/>
                          </m:rPr>
                          <a:rPr lang="fr-CA" altLang="fr-FR" sz="2000" i="1">
                            <a:solidFill>
                              <a:schemeClr val="tx1"/>
                            </a:solidFill>
                            <a:latin typeface="Cambria Math" panose="02040503050406030204" pitchFamily="18" charset="0"/>
                            <a:ea typeface="Cambria Math" panose="02040503050406030204" pitchFamily="18" charset="0"/>
                          </a:rPr>
                          <m:t>𝑖</m:t>
                        </m:r>
                        <m:r>
                          <a:rPr lang="fr-CA" altLang="fr-FR" sz="2000" i="1">
                            <a:solidFill>
                              <a:schemeClr val="tx1"/>
                            </a:solidFill>
                            <a:latin typeface="Cambria Math" panose="02040503050406030204" pitchFamily="18" charset="0"/>
                            <a:ea typeface="Cambria Math" panose="02040503050406030204" pitchFamily="18" charset="0"/>
                          </a:rPr>
                          <m:t>=1</m:t>
                        </m:r>
                      </m:sub>
                      <m:sup>
                        <m:r>
                          <a:rPr lang="fr-CA" altLang="fr-FR" sz="2000" i="1">
                            <a:solidFill>
                              <a:schemeClr val="tx1"/>
                            </a:solidFill>
                            <a:latin typeface="Cambria Math" panose="02040503050406030204" pitchFamily="18" charset="0"/>
                            <a:ea typeface="Cambria Math" panose="02040503050406030204" pitchFamily="18" charset="0"/>
                          </a:rPr>
                          <m:t>𝑛</m:t>
                        </m:r>
                      </m:sup>
                      <m:e>
                        <m:sSub>
                          <m:sSubPr>
                            <m:ctrlPr>
                              <a:rPr lang="fr-CA" altLang="fr-FR" sz="2000" i="1">
                                <a:solidFill>
                                  <a:schemeClr val="tx1"/>
                                </a:solidFill>
                                <a:latin typeface="Cambria Math" panose="02040503050406030204" pitchFamily="18" charset="0"/>
                                <a:ea typeface="Cambria Math" panose="02040503050406030204" pitchFamily="18" charset="0"/>
                              </a:rPr>
                            </m:ctrlPr>
                          </m:sSubPr>
                          <m:e>
                            <m:r>
                              <a:rPr lang="fr-CA" altLang="fr-FR" sz="2000" i="1">
                                <a:solidFill>
                                  <a:schemeClr val="tx1"/>
                                </a:solidFill>
                                <a:latin typeface="Cambria Math" panose="02040503050406030204" pitchFamily="18" charset="0"/>
                                <a:ea typeface="Cambria Math" panose="02040503050406030204" pitchFamily="18" charset="0"/>
                              </a:rPr>
                              <m:t>𝑋</m:t>
                            </m:r>
                          </m:e>
                          <m:sub>
                            <m:r>
                              <a:rPr lang="fr-CA" altLang="fr-FR" sz="2000" i="1">
                                <a:solidFill>
                                  <a:schemeClr val="tx1"/>
                                </a:solidFill>
                                <a:latin typeface="Cambria Math" panose="02040503050406030204" pitchFamily="18" charset="0"/>
                                <a:ea typeface="Cambria Math" panose="02040503050406030204" pitchFamily="18" charset="0"/>
                              </a:rPr>
                              <m:t>𝑖</m:t>
                            </m:r>
                          </m:sub>
                        </m:sSub>
                      </m:e>
                    </m:nary>
                    <m:r>
                      <a:rPr lang="fr-CA" altLang="fr-FR" sz="2000" i="1">
                        <a:solidFill>
                          <a:schemeClr val="tx1"/>
                        </a:solidFill>
                        <a:latin typeface="Cambria Math" panose="02040503050406030204" pitchFamily="18" charset="0"/>
                        <a:ea typeface="Cambria Math" panose="02040503050406030204" pitchFamily="18" charset="0"/>
                      </a:rPr>
                      <m:t>=</m:t>
                    </m:r>
                    <m:f>
                      <m:fPr>
                        <m:ctrlPr>
                          <a:rPr lang="fr-CA" altLang="fr-FR" sz="2000" i="1">
                            <a:solidFill>
                              <a:schemeClr val="tx1"/>
                            </a:solidFill>
                            <a:latin typeface="Cambria Math" panose="02040503050406030204" pitchFamily="18" charset="0"/>
                            <a:ea typeface="Cambria Math" panose="02040503050406030204" pitchFamily="18" charset="0"/>
                          </a:rPr>
                        </m:ctrlPr>
                      </m:fPr>
                      <m:num>
                        <m:r>
                          <a:rPr lang="fr-CA" altLang="fr-FR" sz="2000" i="1">
                            <a:solidFill>
                              <a:schemeClr val="tx1"/>
                            </a:solidFill>
                            <a:latin typeface="Cambria Math" panose="02040503050406030204" pitchFamily="18" charset="0"/>
                            <a:ea typeface="Cambria Math" panose="02040503050406030204" pitchFamily="18" charset="0"/>
                          </a:rPr>
                          <m:t>1</m:t>
                        </m:r>
                      </m:num>
                      <m:den>
                        <m:r>
                          <a:rPr lang="fr-CA" altLang="fr-FR" sz="2000" i="1">
                            <a:solidFill>
                              <a:schemeClr val="tx1"/>
                            </a:solidFill>
                            <a:latin typeface="Cambria Math" panose="02040503050406030204" pitchFamily="18" charset="0"/>
                            <a:ea typeface="Cambria Math" panose="02040503050406030204" pitchFamily="18" charset="0"/>
                          </a:rPr>
                          <m:t>10</m:t>
                        </m:r>
                      </m:den>
                    </m:f>
                    <m:nary>
                      <m:naryPr>
                        <m:chr m:val="∑"/>
                        <m:ctrlPr>
                          <a:rPr lang="fr-CA" altLang="fr-FR" sz="2000" i="1">
                            <a:solidFill>
                              <a:schemeClr val="tx1"/>
                            </a:solidFill>
                            <a:latin typeface="Cambria Math" panose="02040503050406030204" pitchFamily="18" charset="0"/>
                            <a:ea typeface="Cambria Math" panose="02040503050406030204" pitchFamily="18" charset="0"/>
                          </a:rPr>
                        </m:ctrlPr>
                      </m:naryPr>
                      <m:sub>
                        <m:r>
                          <m:rPr>
                            <m:brk m:alnAt="23"/>
                          </m:rPr>
                          <a:rPr lang="fr-CA" altLang="fr-FR" sz="2000" i="1">
                            <a:solidFill>
                              <a:schemeClr val="tx1"/>
                            </a:solidFill>
                            <a:latin typeface="Cambria Math" panose="02040503050406030204" pitchFamily="18" charset="0"/>
                            <a:ea typeface="Cambria Math" panose="02040503050406030204" pitchFamily="18" charset="0"/>
                          </a:rPr>
                          <m:t>𝑖</m:t>
                        </m:r>
                        <m:r>
                          <a:rPr lang="fr-CA" altLang="fr-FR" sz="2000" i="1">
                            <a:solidFill>
                              <a:schemeClr val="tx1"/>
                            </a:solidFill>
                            <a:latin typeface="Cambria Math" panose="02040503050406030204" pitchFamily="18" charset="0"/>
                            <a:ea typeface="Cambria Math" panose="02040503050406030204" pitchFamily="18" charset="0"/>
                          </a:rPr>
                          <m:t>=1</m:t>
                        </m:r>
                      </m:sub>
                      <m:sup>
                        <m:r>
                          <a:rPr lang="fr-CA" altLang="fr-FR" sz="2000" i="1">
                            <a:solidFill>
                              <a:schemeClr val="tx1"/>
                            </a:solidFill>
                            <a:latin typeface="Cambria Math" panose="02040503050406030204" pitchFamily="18" charset="0"/>
                            <a:ea typeface="Cambria Math" panose="02040503050406030204" pitchFamily="18" charset="0"/>
                          </a:rPr>
                          <m:t>10</m:t>
                        </m:r>
                      </m:sup>
                      <m:e>
                        <m:sSub>
                          <m:sSubPr>
                            <m:ctrlPr>
                              <a:rPr lang="fr-CA" altLang="fr-FR" sz="2000" i="1">
                                <a:solidFill>
                                  <a:schemeClr val="tx1"/>
                                </a:solidFill>
                                <a:latin typeface="Cambria Math" panose="02040503050406030204" pitchFamily="18" charset="0"/>
                                <a:ea typeface="Cambria Math" panose="02040503050406030204" pitchFamily="18" charset="0"/>
                              </a:rPr>
                            </m:ctrlPr>
                          </m:sSubPr>
                          <m:e>
                            <m:r>
                              <a:rPr lang="fr-CA" altLang="fr-FR" sz="2000" i="1">
                                <a:solidFill>
                                  <a:schemeClr val="tx1"/>
                                </a:solidFill>
                                <a:latin typeface="Cambria Math" panose="02040503050406030204" pitchFamily="18" charset="0"/>
                                <a:ea typeface="Cambria Math" panose="02040503050406030204" pitchFamily="18" charset="0"/>
                              </a:rPr>
                              <m:t>𝑋</m:t>
                            </m:r>
                          </m:e>
                          <m:sub>
                            <m:r>
                              <a:rPr lang="fr-CA" altLang="fr-FR" sz="2000" i="1">
                                <a:solidFill>
                                  <a:schemeClr val="tx1"/>
                                </a:solidFill>
                                <a:latin typeface="Cambria Math" panose="02040503050406030204" pitchFamily="18" charset="0"/>
                                <a:ea typeface="Cambria Math" panose="02040503050406030204" pitchFamily="18" charset="0"/>
                              </a:rPr>
                              <m:t>𝑖</m:t>
                            </m:r>
                          </m:sub>
                        </m:sSub>
                        <m:r>
                          <a:rPr lang="fr-CA" altLang="fr-FR" sz="2000" i="1">
                            <a:solidFill>
                              <a:schemeClr val="tx1"/>
                            </a:solidFill>
                            <a:latin typeface="Cambria Math" panose="02040503050406030204" pitchFamily="18" charset="0"/>
                            <a:ea typeface="Cambria Math" panose="02040503050406030204" pitchFamily="18" charset="0"/>
                          </a:rPr>
                          <m:t>=</m:t>
                        </m:r>
                        <m:f>
                          <m:fPr>
                            <m:ctrlPr>
                              <a:rPr lang="fr-CA" altLang="fr-FR" sz="2000" i="1">
                                <a:solidFill>
                                  <a:schemeClr val="tx1"/>
                                </a:solidFill>
                                <a:latin typeface="Cambria Math" panose="02040503050406030204" pitchFamily="18" charset="0"/>
                                <a:ea typeface="Cambria Math" panose="02040503050406030204" pitchFamily="18" charset="0"/>
                              </a:rPr>
                            </m:ctrlPr>
                          </m:fPr>
                          <m:num>
                            <m:r>
                              <a:rPr lang="fr-CA" altLang="fr-FR" sz="2000" i="1">
                                <a:solidFill>
                                  <a:schemeClr val="tx1"/>
                                </a:solidFill>
                                <a:latin typeface="Cambria Math" panose="02040503050406030204" pitchFamily="18" charset="0"/>
                                <a:ea typeface="Cambria Math" panose="02040503050406030204" pitchFamily="18" charset="0"/>
                              </a:rPr>
                              <m:t>1</m:t>
                            </m:r>
                          </m:num>
                          <m:den>
                            <m:r>
                              <a:rPr lang="fr-CA" altLang="fr-FR" sz="2000" i="1">
                                <a:solidFill>
                                  <a:schemeClr val="tx1"/>
                                </a:solidFill>
                                <a:latin typeface="Cambria Math" panose="02040503050406030204" pitchFamily="18" charset="0"/>
                                <a:ea typeface="Cambria Math" panose="02040503050406030204" pitchFamily="18" charset="0"/>
                              </a:rPr>
                              <m:t>10</m:t>
                            </m:r>
                          </m:den>
                        </m:f>
                        <m:d>
                          <m:dPr>
                            <m:ctrlPr>
                              <a:rPr lang="fr-CA" altLang="fr-FR" sz="2000" i="1">
                                <a:solidFill>
                                  <a:schemeClr val="tx1"/>
                                </a:solidFill>
                                <a:latin typeface="Cambria Math" panose="02040503050406030204" pitchFamily="18" charset="0"/>
                                <a:ea typeface="Cambria Math" panose="02040503050406030204" pitchFamily="18" charset="0"/>
                              </a:rPr>
                            </m:ctrlPr>
                          </m:dPr>
                          <m:e>
                            <m:r>
                              <a:rPr lang="fr-CA" altLang="fr-FR" sz="2000" i="1">
                                <a:solidFill>
                                  <a:schemeClr val="tx1"/>
                                </a:solidFill>
                                <a:latin typeface="Cambria Math" panose="02040503050406030204" pitchFamily="18" charset="0"/>
                                <a:ea typeface="Cambria Math" panose="02040503050406030204" pitchFamily="18" charset="0"/>
                              </a:rPr>
                              <m:t>6+10+2+9+6+8+6+8+4+7</m:t>
                            </m:r>
                          </m:e>
                        </m:d>
                      </m:e>
                    </m:nary>
                    <m:r>
                      <a:rPr lang="fr-CA" altLang="fr-FR" sz="2000" b="0" i="1" smtClean="0">
                        <a:solidFill>
                          <a:schemeClr val="tx1"/>
                        </a:solidFill>
                        <a:latin typeface="Cambria Math" panose="02040503050406030204" pitchFamily="18" charset="0"/>
                        <a:ea typeface="Cambria Math" panose="02040503050406030204" pitchFamily="18" charset="0"/>
                      </a:rPr>
                      <m:t>=</m:t>
                    </m:r>
                    <m:f>
                      <m:fPr>
                        <m:ctrlPr>
                          <a:rPr lang="fr-CA" altLang="fr-FR" sz="2000" i="1">
                            <a:solidFill>
                              <a:schemeClr val="tx1"/>
                            </a:solidFill>
                            <a:latin typeface="Cambria Math" panose="02040503050406030204" pitchFamily="18" charset="0"/>
                            <a:ea typeface="Cambria Math" panose="02040503050406030204" pitchFamily="18" charset="0"/>
                          </a:rPr>
                        </m:ctrlPr>
                      </m:fPr>
                      <m:num>
                        <m:r>
                          <a:rPr lang="fr-CA" altLang="fr-FR" sz="2000" i="1">
                            <a:solidFill>
                              <a:schemeClr val="tx1"/>
                            </a:solidFill>
                            <a:latin typeface="Cambria Math" panose="02040503050406030204" pitchFamily="18" charset="0"/>
                            <a:ea typeface="Cambria Math" panose="02040503050406030204" pitchFamily="18" charset="0"/>
                          </a:rPr>
                          <m:t>1</m:t>
                        </m:r>
                      </m:num>
                      <m:den>
                        <m:r>
                          <a:rPr lang="fr-CA" altLang="fr-FR" sz="2000" i="1">
                            <a:solidFill>
                              <a:schemeClr val="tx1"/>
                            </a:solidFill>
                            <a:latin typeface="Cambria Math" panose="02040503050406030204" pitchFamily="18" charset="0"/>
                            <a:ea typeface="Cambria Math" panose="02040503050406030204" pitchFamily="18" charset="0"/>
                          </a:rPr>
                          <m:t>10</m:t>
                        </m:r>
                      </m:den>
                    </m:f>
                    <m:d>
                      <m:dPr>
                        <m:ctrlPr>
                          <a:rPr lang="fr-CA" altLang="fr-FR" sz="2000" i="1">
                            <a:solidFill>
                              <a:schemeClr val="tx1"/>
                            </a:solidFill>
                            <a:latin typeface="Cambria Math" panose="02040503050406030204" pitchFamily="18" charset="0"/>
                            <a:ea typeface="Cambria Math" panose="02040503050406030204" pitchFamily="18" charset="0"/>
                          </a:rPr>
                        </m:ctrlPr>
                      </m:dPr>
                      <m:e>
                        <m:r>
                          <a:rPr lang="fr-CA" altLang="fr-FR" sz="2000" i="1">
                            <a:solidFill>
                              <a:schemeClr val="tx1"/>
                            </a:solidFill>
                            <a:latin typeface="Cambria Math" panose="02040503050406030204" pitchFamily="18" charset="0"/>
                            <a:ea typeface="Cambria Math" panose="02040503050406030204" pitchFamily="18" charset="0"/>
                          </a:rPr>
                          <m:t>66</m:t>
                        </m:r>
                      </m:e>
                    </m:d>
                    <m:r>
                      <a:rPr lang="fr-CA" altLang="fr-FR" sz="2000" i="1">
                        <a:solidFill>
                          <a:schemeClr val="tx1"/>
                        </a:solidFill>
                        <a:latin typeface="Cambria Math" panose="02040503050406030204" pitchFamily="18" charset="0"/>
                        <a:ea typeface="Cambria Math" panose="02040503050406030204" pitchFamily="18" charset="0"/>
                      </a:rPr>
                      <m:t>=</m:t>
                    </m:r>
                    <m:f>
                      <m:fPr>
                        <m:ctrlPr>
                          <a:rPr lang="fr-CA" altLang="fr-FR" sz="2000" i="1">
                            <a:solidFill>
                              <a:schemeClr val="tx1"/>
                            </a:solidFill>
                            <a:latin typeface="Cambria Math" panose="02040503050406030204" pitchFamily="18" charset="0"/>
                            <a:ea typeface="Cambria Math" panose="02040503050406030204" pitchFamily="18" charset="0"/>
                          </a:rPr>
                        </m:ctrlPr>
                      </m:fPr>
                      <m:num>
                        <m:r>
                          <a:rPr lang="fr-CA" altLang="fr-FR" sz="2000" i="1">
                            <a:solidFill>
                              <a:schemeClr val="tx1"/>
                            </a:solidFill>
                            <a:latin typeface="Cambria Math" panose="02040503050406030204" pitchFamily="18" charset="0"/>
                            <a:ea typeface="Cambria Math" panose="02040503050406030204" pitchFamily="18" charset="0"/>
                          </a:rPr>
                          <m:t>66</m:t>
                        </m:r>
                      </m:num>
                      <m:den>
                        <m:r>
                          <a:rPr lang="fr-CA" altLang="fr-FR" sz="2000" i="1">
                            <a:solidFill>
                              <a:schemeClr val="tx1"/>
                            </a:solidFill>
                            <a:latin typeface="Cambria Math" panose="02040503050406030204" pitchFamily="18" charset="0"/>
                            <a:ea typeface="Cambria Math" panose="02040503050406030204" pitchFamily="18" charset="0"/>
                          </a:rPr>
                          <m:t>10</m:t>
                        </m:r>
                      </m:den>
                    </m:f>
                    <m:r>
                      <a:rPr lang="fr-CA" altLang="fr-FR" sz="2000" i="1">
                        <a:solidFill>
                          <a:schemeClr val="tx1"/>
                        </a:solidFill>
                        <a:latin typeface="Cambria Math" panose="02040503050406030204" pitchFamily="18" charset="0"/>
                        <a:ea typeface="Cambria Math" panose="02040503050406030204" pitchFamily="18" charset="0"/>
                      </a:rPr>
                      <m:t>=6.6</m:t>
                    </m:r>
                  </m:oMath>
                </a14:m>
                <a:endParaRPr lang="fr-CA" altLang="fr-FR" sz="2000" dirty="0">
                  <a:solidFill>
                    <a:schemeClr val="tx1"/>
                  </a:solidFill>
                  <a:latin typeface="Cambria Math" panose="02040503050406030204" pitchFamily="18" charset="0"/>
                  <a:ea typeface="Cambria Math" panose="02040503050406030204" pitchFamily="18" charset="0"/>
                </a:endParaRPr>
              </a:p>
              <a:p>
                <a:pPr marL="406400" indent="-457200">
                  <a:buFont typeface="Wingdings" panose="05000000000000000000" pitchFamily="2" charset="2"/>
                  <a:buChar char="q"/>
                </a:pPr>
                <a:r>
                  <a:rPr lang="fr-CA" altLang="fr-FR" sz="2400" dirty="0">
                    <a:solidFill>
                      <a:schemeClr val="tx1"/>
                    </a:solidFill>
                    <a:latin typeface="Calibri" panose="020F0502020204030204" pitchFamily="34" charset="0"/>
                  </a:rPr>
                  <a:t>Connaissant </a:t>
                </a:r>
                <a14:m>
                  <m:oMath xmlns:m="http://schemas.openxmlformats.org/officeDocument/2006/math">
                    <m:acc>
                      <m:accPr>
                        <m:chr m:val="̅"/>
                        <m:ctrlPr>
                          <a:rPr lang="fr-CA" altLang="fr-FR" sz="2400" i="1">
                            <a:solidFill>
                              <a:schemeClr val="tx1"/>
                            </a:solidFill>
                            <a:latin typeface="Cambria Math" panose="02040503050406030204" pitchFamily="18" charset="0"/>
                          </a:rPr>
                        </m:ctrlPr>
                      </m:accPr>
                      <m:e>
                        <m:r>
                          <a:rPr lang="fr-CA" altLang="fr-FR" sz="2400" i="1">
                            <a:solidFill>
                              <a:schemeClr val="tx1"/>
                            </a:solidFill>
                            <a:latin typeface="Cambria Math"/>
                          </a:rPr>
                          <m:t>𝑋</m:t>
                        </m:r>
                      </m:e>
                    </m:acc>
                  </m:oMath>
                </a14:m>
                <a:r>
                  <a:rPr lang="fr-CA" altLang="fr-FR" sz="2400" dirty="0">
                    <a:solidFill>
                      <a:schemeClr val="tx1"/>
                    </a:solidFill>
                    <a:latin typeface="Calibri" panose="020F0502020204030204" pitchFamily="34" charset="0"/>
                  </a:rPr>
                  <a:t> (la moyenne), trouvons maintenant l’écart type:</a:t>
                </a:r>
              </a:p>
              <a:p>
                <a:pPr marL="406400" lvl="1" indent="0">
                  <a:buNone/>
                </a:pPr>
                <a14:m>
                  <m:oMathPara xmlns:m="http://schemas.openxmlformats.org/officeDocument/2006/math">
                    <m:oMathParaPr>
                      <m:jc m:val="left"/>
                    </m:oMathParaPr>
                    <m:oMath xmlns:m="http://schemas.openxmlformats.org/officeDocument/2006/math">
                      <m:sSub>
                        <m:sSubPr>
                          <m:ctrlPr>
                            <a:rPr lang="fr-CA" altLang="fr-FR" sz="1900" i="1">
                              <a:solidFill>
                                <a:schemeClr val="tx1"/>
                              </a:solidFill>
                              <a:latin typeface="Cambria Math" panose="02040503050406030204" pitchFamily="18" charset="0"/>
                            </a:rPr>
                          </m:ctrlPr>
                        </m:sSubPr>
                        <m:e>
                          <m:r>
                            <a:rPr lang="fr-CA" altLang="fr-FR" sz="1900" i="1">
                              <a:solidFill>
                                <a:schemeClr val="tx1"/>
                              </a:solidFill>
                              <a:latin typeface="Cambria Math"/>
                            </a:rPr>
                            <m:t>𝑠</m:t>
                          </m:r>
                        </m:e>
                        <m:sub>
                          <m:r>
                            <a:rPr lang="fr-CA" altLang="fr-FR" sz="1900" i="1">
                              <a:solidFill>
                                <a:schemeClr val="tx1"/>
                              </a:solidFill>
                              <a:latin typeface="Cambria Math"/>
                            </a:rPr>
                            <m:t>𝑋</m:t>
                          </m:r>
                        </m:sub>
                      </m:sSub>
                      <m:r>
                        <a:rPr lang="fr-CA" altLang="fr-FR" sz="1900" i="1">
                          <a:solidFill>
                            <a:schemeClr val="tx1"/>
                          </a:solidFill>
                          <a:latin typeface="Cambria Math"/>
                        </a:rPr>
                        <m:t>=</m:t>
                      </m:r>
                      <m:rad>
                        <m:radPr>
                          <m:degHide m:val="on"/>
                          <m:ctrlPr>
                            <a:rPr lang="fr-CA" altLang="fr-FR" sz="1900" i="1">
                              <a:solidFill>
                                <a:schemeClr val="tx1"/>
                              </a:solidFill>
                              <a:latin typeface="Cambria Math" panose="02040503050406030204" pitchFamily="18" charset="0"/>
                            </a:rPr>
                          </m:ctrlPr>
                        </m:radPr>
                        <m:deg/>
                        <m:e>
                          <m:f>
                            <m:fPr>
                              <m:ctrlPr>
                                <a:rPr lang="fr-CA" altLang="fr-FR" sz="1900" i="1">
                                  <a:solidFill>
                                    <a:schemeClr val="tx1"/>
                                  </a:solidFill>
                                  <a:latin typeface="Cambria Math" panose="02040503050406030204" pitchFamily="18" charset="0"/>
                                </a:rPr>
                              </m:ctrlPr>
                            </m:fPr>
                            <m:num>
                              <m:r>
                                <a:rPr lang="fr-CA" altLang="fr-FR" sz="1900" i="1">
                                  <a:solidFill>
                                    <a:schemeClr val="tx1"/>
                                  </a:solidFill>
                                  <a:latin typeface="Cambria Math"/>
                                </a:rPr>
                                <m:t>1</m:t>
                              </m:r>
                            </m:num>
                            <m:den>
                              <m:r>
                                <a:rPr lang="fr-CA" altLang="fr-FR" sz="1900" i="1">
                                  <a:solidFill>
                                    <a:schemeClr val="tx1"/>
                                  </a:solidFill>
                                  <a:latin typeface="Cambria Math"/>
                                </a:rPr>
                                <m:t>𝑛</m:t>
                              </m:r>
                              <m:r>
                                <a:rPr lang="fr-CA" altLang="fr-FR" sz="1900" i="1">
                                  <a:solidFill>
                                    <a:schemeClr val="tx1"/>
                                  </a:solidFill>
                                  <a:latin typeface="Cambria Math"/>
                                </a:rPr>
                                <m:t>−1</m:t>
                              </m:r>
                            </m:den>
                          </m:f>
                          <m:nary>
                            <m:naryPr>
                              <m:chr m:val="∑"/>
                              <m:ctrlPr>
                                <a:rPr lang="fr-CA" altLang="fr-FR" sz="1900" i="1">
                                  <a:solidFill>
                                    <a:schemeClr val="tx1"/>
                                  </a:solidFill>
                                  <a:latin typeface="Cambria Math" panose="02040503050406030204" pitchFamily="18" charset="0"/>
                                </a:rPr>
                              </m:ctrlPr>
                            </m:naryPr>
                            <m:sub>
                              <m:r>
                                <m:rPr>
                                  <m:brk m:alnAt="23"/>
                                </m:rPr>
                                <a:rPr lang="fr-CA" altLang="fr-FR" sz="1900" i="1">
                                  <a:solidFill>
                                    <a:schemeClr val="tx1"/>
                                  </a:solidFill>
                                  <a:latin typeface="Cambria Math"/>
                                </a:rPr>
                                <m:t>𝑖</m:t>
                              </m:r>
                              <m:r>
                                <a:rPr lang="fr-CA" altLang="fr-FR" sz="1900" i="1">
                                  <a:solidFill>
                                    <a:schemeClr val="tx1"/>
                                  </a:solidFill>
                                  <a:latin typeface="Cambria Math"/>
                                </a:rPr>
                                <m:t>=1</m:t>
                              </m:r>
                            </m:sub>
                            <m:sup>
                              <m:r>
                                <a:rPr lang="fr-CA" altLang="fr-FR" sz="1900" i="1">
                                  <a:solidFill>
                                    <a:schemeClr val="tx1"/>
                                  </a:solidFill>
                                  <a:latin typeface="Cambria Math"/>
                                </a:rPr>
                                <m:t>𝑛</m:t>
                              </m:r>
                            </m:sup>
                            <m:e>
                              <m:sSup>
                                <m:sSupPr>
                                  <m:ctrlPr>
                                    <a:rPr lang="fr-CA" altLang="fr-FR" sz="1900" i="1">
                                      <a:solidFill>
                                        <a:schemeClr val="tx1"/>
                                      </a:solidFill>
                                      <a:latin typeface="Cambria Math" panose="02040503050406030204" pitchFamily="18" charset="0"/>
                                    </a:rPr>
                                  </m:ctrlPr>
                                </m:sSupPr>
                                <m:e>
                                  <m:d>
                                    <m:dPr>
                                      <m:ctrlPr>
                                        <a:rPr lang="fr-CA" altLang="fr-FR" sz="1900" i="1">
                                          <a:solidFill>
                                            <a:schemeClr val="tx1"/>
                                          </a:solidFill>
                                          <a:latin typeface="Cambria Math" panose="02040503050406030204" pitchFamily="18" charset="0"/>
                                        </a:rPr>
                                      </m:ctrlPr>
                                    </m:dPr>
                                    <m:e>
                                      <m:sSub>
                                        <m:sSubPr>
                                          <m:ctrlPr>
                                            <a:rPr lang="fr-CA" altLang="fr-FR" sz="1900" i="1">
                                              <a:solidFill>
                                                <a:schemeClr val="tx1"/>
                                              </a:solidFill>
                                              <a:latin typeface="Cambria Math" panose="02040503050406030204" pitchFamily="18" charset="0"/>
                                            </a:rPr>
                                          </m:ctrlPr>
                                        </m:sSubPr>
                                        <m:e>
                                          <m:r>
                                            <a:rPr lang="fr-CA" altLang="fr-FR" sz="1900" i="1">
                                              <a:solidFill>
                                                <a:schemeClr val="tx1"/>
                                              </a:solidFill>
                                              <a:latin typeface="Cambria Math"/>
                                            </a:rPr>
                                            <m:t>𝑋</m:t>
                                          </m:r>
                                        </m:e>
                                        <m:sub>
                                          <m:r>
                                            <a:rPr lang="fr-CA" altLang="fr-FR" sz="1900" i="1">
                                              <a:solidFill>
                                                <a:schemeClr val="tx1"/>
                                              </a:solidFill>
                                              <a:latin typeface="Cambria Math"/>
                                            </a:rPr>
                                            <m:t>𝑖</m:t>
                                          </m:r>
                                        </m:sub>
                                      </m:sSub>
                                      <m:r>
                                        <a:rPr lang="fr-CA" altLang="fr-FR" sz="1900" i="1">
                                          <a:solidFill>
                                            <a:schemeClr val="tx1"/>
                                          </a:solidFill>
                                          <a:latin typeface="Cambria Math"/>
                                        </a:rPr>
                                        <m:t>−</m:t>
                                      </m:r>
                                      <m:acc>
                                        <m:accPr>
                                          <m:chr m:val="̅"/>
                                          <m:ctrlPr>
                                            <a:rPr lang="fr-CA" altLang="fr-FR" sz="1900" i="1">
                                              <a:solidFill>
                                                <a:schemeClr val="tx1"/>
                                              </a:solidFill>
                                              <a:latin typeface="Cambria Math" panose="02040503050406030204" pitchFamily="18" charset="0"/>
                                            </a:rPr>
                                          </m:ctrlPr>
                                        </m:accPr>
                                        <m:e>
                                          <m:r>
                                            <a:rPr lang="fr-CA" altLang="fr-FR" sz="1900" i="1">
                                              <a:solidFill>
                                                <a:schemeClr val="tx1"/>
                                              </a:solidFill>
                                              <a:latin typeface="Cambria Math"/>
                                            </a:rPr>
                                            <m:t>𝑋</m:t>
                                          </m:r>
                                        </m:e>
                                      </m:acc>
                                    </m:e>
                                  </m:d>
                                </m:e>
                                <m:sup>
                                  <m:r>
                                    <a:rPr lang="fr-CA" altLang="fr-FR" sz="1900" i="1">
                                      <a:solidFill>
                                        <a:schemeClr val="tx1"/>
                                      </a:solidFill>
                                      <a:latin typeface="Cambria Math"/>
                                    </a:rPr>
                                    <m:t>2</m:t>
                                  </m:r>
                                </m:sup>
                              </m:sSup>
                            </m:e>
                          </m:nary>
                        </m:e>
                      </m:rad>
                      <m:r>
                        <a:rPr lang="fr-CA" altLang="fr-FR" sz="1900" i="1">
                          <a:solidFill>
                            <a:schemeClr val="tx1"/>
                          </a:solidFill>
                          <a:latin typeface="Cambria Math"/>
                        </a:rPr>
                        <m:t>=</m:t>
                      </m:r>
                      <m:rad>
                        <m:radPr>
                          <m:degHide m:val="on"/>
                          <m:ctrlPr>
                            <a:rPr lang="fr-CA" altLang="fr-FR" sz="1900" i="1" smtClean="0">
                              <a:solidFill>
                                <a:schemeClr val="tx1"/>
                              </a:solidFill>
                              <a:latin typeface="Cambria Math" panose="02040503050406030204" pitchFamily="18" charset="0"/>
                            </a:rPr>
                          </m:ctrlPr>
                        </m:radPr>
                        <m:deg/>
                        <m:e>
                          <m:f>
                            <m:fPr>
                              <m:ctrlPr>
                                <a:rPr lang="fr-CA" altLang="fr-FR" sz="1900" i="1">
                                  <a:solidFill>
                                    <a:schemeClr val="tx1"/>
                                  </a:solidFill>
                                  <a:latin typeface="Cambria Math" panose="02040503050406030204" pitchFamily="18" charset="0"/>
                                </a:rPr>
                              </m:ctrlPr>
                            </m:fPr>
                            <m:num>
                              <m:r>
                                <a:rPr lang="fr-CA" altLang="fr-FR" sz="1900" i="1">
                                  <a:solidFill>
                                    <a:schemeClr val="tx1"/>
                                  </a:solidFill>
                                  <a:latin typeface="Cambria Math"/>
                                </a:rPr>
                                <m:t>1</m:t>
                              </m:r>
                            </m:num>
                            <m:den>
                              <m:r>
                                <a:rPr lang="fr-CA" altLang="fr-FR" sz="1900" i="1">
                                  <a:solidFill>
                                    <a:schemeClr val="tx1"/>
                                  </a:solidFill>
                                  <a:latin typeface="Cambria Math"/>
                                </a:rPr>
                                <m:t>9</m:t>
                              </m:r>
                            </m:den>
                          </m:f>
                          <m:nary>
                            <m:naryPr>
                              <m:chr m:val="∑"/>
                              <m:ctrlPr>
                                <a:rPr lang="fr-CA" altLang="fr-FR" sz="1900" i="1">
                                  <a:solidFill>
                                    <a:schemeClr val="tx1"/>
                                  </a:solidFill>
                                  <a:latin typeface="Cambria Math" panose="02040503050406030204" pitchFamily="18" charset="0"/>
                                </a:rPr>
                              </m:ctrlPr>
                            </m:naryPr>
                            <m:sub>
                              <m:r>
                                <m:rPr>
                                  <m:brk m:alnAt="23"/>
                                </m:rPr>
                                <a:rPr lang="fr-CA" altLang="fr-FR" sz="1900" i="1">
                                  <a:solidFill>
                                    <a:schemeClr val="tx1"/>
                                  </a:solidFill>
                                  <a:latin typeface="Cambria Math"/>
                                </a:rPr>
                                <m:t>𝑖</m:t>
                              </m:r>
                              <m:r>
                                <a:rPr lang="fr-CA" altLang="fr-FR" sz="1900" i="1">
                                  <a:solidFill>
                                    <a:schemeClr val="tx1"/>
                                  </a:solidFill>
                                  <a:latin typeface="Cambria Math"/>
                                </a:rPr>
                                <m:t>=1</m:t>
                              </m:r>
                            </m:sub>
                            <m:sup>
                              <m:r>
                                <a:rPr lang="fr-CA" altLang="fr-FR" sz="1900" i="1">
                                  <a:solidFill>
                                    <a:schemeClr val="tx1"/>
                                  </a:solidFill>
                                  <a:latin typeface="Cambria Math"/>
                                </a:rPr>
                                <m:t>10</m:t>
                              </m:r>
                            </m:sup>
                            <m:e>
                              <m:sSup>
                                <m:sSupPr>
                                  <m:ctrlPr>
                                    <a:rPr lang="fr-CA" altLang="fr-FR" sz="1900" i="1">
                                      <a:solidFill>
                                        <a:schemeClr val="tx1"/>
                                      </a:solidFill>
                                      <a:latin typeface="Cambria Math" panose="02040503050406030204" pitchFamily="18" charset="0"/>
                                    </a:rPr>
                                  </m:ctrlPr>
                                </m:sSupPr>
                                <m:e>
                                  <m:d>
                                    <m:dPr>
                                      <m:ctrlPr>
                                        <a:rPr lang="fr-CA" altLang="fr-FR" sz="1900" i="1">
                                          <a:solidFill>
                                            <a:schemeClr val="tx1"/>
                                          </a:solidFill>
                                          <a:latin typeface="Cambria Math" panose="02040503050406030204" pitchFamily="18" charset="0"/>
                                        </a:rPr>
                                      </m:ctrlPr>
                                    </m:dPr>
                                    <m:e>
                                      <m:sSub>
                                        <m:sSubPr>
                                          <m:ctrlPr>
                                            <a:rPr lang="fr-CA" altLang="fr-FR" sz="1900" i="1">
                                              <a:solidFill>
                                                <a:schemeClr val="tx1"/>
                                              </a:solidFill>
                                              <a:latin typeface="Cambria Math" panose="02040503050406030204" pitchFamily="18" charset="0"/>
                                            </a:rPr>
                                          </m:ctrlPr>
                                        </m:sSubPr>
                                        <m:e>
                                          <m:r>
                                            <a:rPr lang="fr-CA" altLang="fr-FR" sz="1900" i="1">
                                              <a:solidFill>
                                                <a:schemeClr val="tx1"/>
                                              </a:solidFill>
                                              <a:latin typeface="Cambria Math"/>
                                            </a:rPr>
                                            <m:t>𝑋</m:t>
                                          </m:r>
                                        </m:e>
                                        <m:sub>
                                          <m:r>
                                            <a:rPr lang="fr-CA" altLang="fr-FR" sz="1900" i="1">
                                              <a:solidFill>
                                                <a:schemeClr val="tx1"/>
                                              </a:solidFill>
                                              <a:latin typeface="Cambria Math"/>
                                            </a:rPr>
                                            <m:t>𝑖</m:t>
                                          </m:r>
                                        </m:sub>
                                      </m:sSub>
                                      <m:r>
                                        <a:rPr lang="fr-CA" altLang="fr-FR" sz="1900" i="1">
                                          <a:solidFill>
                                            <a:schemeClr val="tx1"/>
                                          </a:solidFill>
                                          <a:latin typeface="Cambria Math"/>
                                        </a:rPr>
                                        <m:t>−6.6</m:t>
                                      </m:r>
                                    </m:e>
                                  </m:d>
                                </m:e>
                                <m:sup>
                                  <m:r>
                                    <a:rPr lang="fr-CA" altLang="fr-FR" sz="1900" i="1">
                                      <a:solidFill>
                                        <a:schemeClr val="tx1"/>
                                      </a:solidFill>
                                      <a:latin typeface="Cambria Math"/>
                                    </a:rPr>
                                    <m:t>2</m:t>
                                  </m:r>
                                </m:sup>
                              </m:sSup>
                            </m:e>
                          </m:nary>
                        </m:e>
                      </m:rad>
                    </m:oMath>
                  </m:oMathPara>
                </a14:m>
                <a:endParaRPr lang="fr-CA" altLang="fr-FR" sz="1900" i="1" dirty="0">
                  <a:solidFill>
                    <a:schemeClr val="tx1"/>
                  </a:solidFill>
                  <a:latin typeface="Cambria Math"/>
                </a:endParaRPr>
              </a:p>
              <a:p>
                <a:pPr marL="406400" lvl="1" indent="0">
                  <a:buNone/>
                </a:pPr>
                <a14:m>
                  <m:oMathPara xmlns:m="http://schemas.openxmlformats.org/officeDocument/2006/math">
                    <m:oMathParaPr>
                      <m:jc m:val="left"/>
                    </m:oMathParaPr>
                    <m:oMath xmlns:m="http://schemas.openxmlformats.org/officeDocument/2006/math">
                      <m:sSub>
                        <m:sSubPr>
                          <m:ctrlPr>
                            <a:rPr lang="fr-CA" altLang="fr-FR" sz="1900" i="1" smtClean="0">
                              <a:solidFill>
                                <a:schemeClr val="tx1"/>
                              </a:solidFill>
                              <a:latin typeface="Cambria Math" panose="02040503050406030204" pitchFamily="18" charset="0"/>
                            </a:rPr>
                          </m:ctrlPr>
                        </m:sSubPr>
                        <m:e>
                          <m:r>
                            <a:rPr lang="fr-CA" altLang="fr-FR" sz="1900" i="1">
                              <a:solidFill>
                                <a:schemeClr val="tx1"/>
                              </a:solidFill>
                              <a:latin typeface="Cambria Math"/>
                            </a:rPr>
                            <m:t>𝑠</m:t>
                          </m:r>
                        </m:e>
                        <m:sub>
                          <m:r>
                            <a:rPr lang="fr-CA" altLang="fr-FR" sz="1900" i="1">
                              <a:solidFill>
                                <a:schemeClr val="tx1"/>
                              </a:solidFill>
                              <a:latin typeface="Cambria Math"/>
                            </a:rPr>
                            <m:t>𝑋</m:t>
                          </m:r>
                        </m:sub>
                      </m:sSub>
                      <m:r>
                        <a:rPr lang="fr-CA" altLang="fr-FR" sz="1900" i="1">
                          <a:solidFill>
                            <a:schemeClr val="tx1"/>
                          </a:solidFill>
                          <a:latin typeface="Cambria Math"/>
                        </a:rPr>
                        <m:t>=</m:t>
                      </m:r>
                      <m:rad>
                        <m:radPr>
                          <m:degHide m:val="on"/>
                          <m:ctrlPr>
                            <a:rPr lang="fr-CA" altLang="fr-FR" sz="1900" i="1">
                              <a:solidFill>
                                <a:schemeClr val="tx1"/>
                              </a:solidFill>
                              <a:latin typeface="Cambria Math" panose="02040503050406030204" pitchFamily="18" charset="0"/>
                            </a:rPr>
                          </m:ctrlPr>
                        </m:radPr>
                        <m:deg/>
                        <m:e>
                          <m:f>
                            <m:fPr>
                              <m:ctrlPr>
                                <a:rPr lang="fr-CA" altLang="fr-FR" sz="1900" i="1">
                                  <a:solidFill>
                                    <a:schemeClr val="tx1"/>
                                  </a:solidFill>
                                  <a:latin typeface="Cambria Math" panose="02040503050406030204" pitchFamily="18" charset="0"/>
                                </a:rPr>
                              </m:ctrlPr>
                            </m:fPr>
                            <m:num>
                              <m:r>
                                <a:rPr lang="fr-CA" altLang="fr-FR" sz="1900" i="1">
                                  <a:solidFill>
                                    <a:schemeClr val="tx1"/>
                                  </a:solidFill>
                                  <a:latin typeface="Cambria Math"/>
                                </a:rPr>
                                <m:t>1</m:t>
                              </m:r>
                            </m:num>
                            <m:den>
                              <m:r>
                                <a:rPr lang="fr-CA" altLang="fr-FR" sz="1900" i="1">
                                  <a:solidFill>
                                    <a:schemeClr val="tx1"/>
                                  </a:solidFill>
                                  <a:latin typeface="Cambria Math"/>
                                </a:rPr>
                                <m:t>9</m:t>
                              </m:r>
                            </m:den>
                          </m:f>
                          <m:d>
                            <m:dPr>
                              <m:begChr m:val="["/>
                              <m:endChr m:val="]"/>
                              <m:ctrlPr>
                                <a:rPr lang="fr-CA" altLang="fr-FR" sz="1900" i="1">
                                  <a:solidFill>
                                    <a:schemeClr val="tx1"/>
                                  </a:solidFill>
                                  <a:latin typeface="Cambria Math" panose="02040503050406030204" pitchFamily="18" charset="0"/>
                                </a:rPr>
                              </m:ctrlPr>
                            </m:dPr>
                            <m:e>
                              <m:r>
                                <a:rPr lang="fr-CA" altLang="fr-FR" sz="1900" i="1">
                                  <a:solidFill>
                                    <a:schemeClr val="tx1"/>
                                  </a:solidFill>
                                  <a:latin typeface="Cambria Math"/>
                                </a:rPr>
                                <m:t>0,36+11.56+21.16+5.76+0.36+1.96+0.36+1,4+6.76+0.16</m:t>
                              </m:r>
                            </m:e>
                          </m:d>
                        </m:e>
                      </m:rad>
                      <m:r>
                        <a:rPr lang="fr-CA" altLang="fr-FR" sz="1900" b="0" i="1" smtClean="0">
                          <a:solidFill>
                            <a:schemeClr val="tx1"/>
                          </a:solidFill>
                          <a:latin typeface="Cambria Math" panose="02040503050406030204" pitchFamily="18" charset="0"/>
                        </a:rPr>
                        <m:t>=</m:t>
                      </m:r>
                      <m:rad>
                        <m:radPr>
                          <m:degHide m:val="on"/>
                          <m:ctrlPr>
                            <a:rPr lang="fr-CA" altLang="fr-FR" sz="1900" i="1">
                              <a:solidFill>
                                <a:schemeClr val="tx1"/>
                              </a:solidFill>
                              <a:latin typeface="Cambria Math" panose="02040503050406030204" pitchFamily="18" charset="0"/>
                            </a:rPr>
                          </m:ctrlPr>
                        </m:radPr>
                        <m:deg/>
                        <m:e>
                          <m:f>
                            <m:fPr>
                              <m:ctrlPr>
                                <a:rPr lang="fr-CA" altLang="fr-FR" sz="1900" i="1">
                                  <a:solidFill>
                                    <a:schemeClr val="tx1"/>
                                  </a:solidFill>
                                  <a:latin typeface="Cambria Math" panose="02040503050406030204" pitchFamily="18" charset="0"/>
                                </a:rPr>
                              </m:ctrlPr>
                            </m:fPr>
                            <m:num>
                              <m:r>
                                <a:rPr lang="fr-CA" altLang="fr-FR" sz="1900" i="1">
                                  <a:solidFill>
                                    <a:schemeClr val="tx1"/>
                                  </a:solidFill>
                                  <a:latin typeface="Cambria Math"/>
                                </a:rPr>
                                <m:t>1</m:t>
                              </m:r>
                            </m:num>
                            <m:den>
                              <m:r>
                                <a:rPr lang="fr-CA" altLang="fr-FR" sz="1900" i="1">
                                  <a:solidFill>
                                    <a:schemeClr val="tx1"/>
                                  </a:solidFill>
                                  <a:latin typeface="Cambria Math"/>
                                </a:rPr>
                                <m:t>9</m:t>
                              </m:r>
                            </m:den>
                          </m:f>
                          <m:d>
                            <m:dPr>
                              <m:begChr m:val="["/>
                              <m:endChr m:val="]"/>
                              <m:ctrlPr>
                                <a:rPr lang="fr-CA" altLang="fr-FR" sz="1900" i="1">
                                  <a:solidFill>
                                    <a:schemeClr val="tx1"/>
                                  </a:solidFill>
                                  <a:latin typeface="Cambria Math" panose="02040503050406030204" pitchFamily="18" charset="0"/>
                                </a:rPr>
                              </m:ctrlPr>
                            </m:dPr>
                            <m:e>
                              <m:r>
                                <a:rPr lang="fr-CA" altLang="fr-FR" sz="1900" i="1">
                                  <a:solidFill>
                                    <a:schemeClr val="tx1"/>
                                  </a:solidFill>
                                  <a:latin typeface="Cambria Math"/>
                                </a:rPr>
                                <m:t>49.84</m:t>
                              </m:r>
                            </m:e>
                          </m:d>
                        </m:e>
                      </m:rad>
                      <m:r>
                        <a:rPr lang="fr-CA" altLang="fr-FR" sz="1900" i="1">
                          <a:solidFill>
                            <a:schemeClr val="tx1"/>
                          </a:solidFill>
                          <a:latin typeface="Cambria Math"/>
                        </a:rPr>
                        <m:t>=</m:t>
                      </m:r>
                      <m:rad>
                        <m:radPr>
                          <m:degHide m:val="on"/>
                          <m:ctrlPr>
                            <a:rPr lang="fr-CA" altLang="fr-FR" sz="1900" i="1">
                              <a:solidFill>
                                <a:schemeClr val="tx1"/>
                              </a:solidFill>
                              <a:latin typeface="Cambria Math" panose="02040503050406030204" pitchFamily="18" charset="0"/>
                            </a:rPr>
                          </m:ctrlPr>
                        </m:radPr>
                        <m:deg/>
                        <m:e>
                          <m:r>
                            <a:rPr lang="fr-CA" altLang="fr-FR" sz="1900" i="1">
                              <a:solidFill>
                                <a:schemeClr val="tx1"/>
                              </a:solidFill>
                              <a:latin typeface="Cambria Math"/>
                            </a:rPr>
                            <m:t>5.54</m:t>
                          </m:r>
                        </m:e>
                      </m:rad>
                      <m:r>
                        <a:rPr lang="fr-CA" altLang="fr-FR" sz="1900" i="1">
                          <a:solidFill>
                            <a:schemeClr val="tx1"/>
                          </a:solidFill>
                          <a:latin typeface="Cambria Math"/>
                        </a:rPr>
                        <m:t>=2.35</m:t>
                      </m:r>
                    </m:oMath>
                  </m:oMathPara>
                </a14:m>
                <a:endParaRPr lang="fr-CA" altLang="fr-FR" sz="1900" dirty="0">
                  <a:solidFill>
                    <a:schemeClr val="tx1"/>
                  </a:solidFill>
                  <a:latin typeface="Calibri" panose="020F0502020204030204" pitchFamily="34" charset="0"/>
                </a:endParaRPr>
              </a:p>
              <a:p>
                <a:pPr marL="406400" indent="-457200">
                  <a:buFont typeface="Wingdings" panose="05000000000000000000" pitchFamily="2" charset="2"/>
                  <a:buChar char="q"/>
                </a:pPr>
                <a:r>
                  <a:rPr lang="fr-CA" altLang="fr-FR" sz="2400" dirty="0">
                    <a:solidFill>
                      <a:schemeClr val="tx1"/>
                    </a:solidFill>
                    <a:latin typeface="Calibri" panose="020F0502020204030204" pitchFamily="34" charset="0"/>
                  </a:rPr>
                  <a:t>Cette valeur est beaucoup plus intuitive, car </a:t>
                </a:r>
                <a:r>
                  <a:rPr lang="fr-CA" altLang="fr-FR" sz="2400" b="1" u="sng" dirty="0">
                    <a:solidFill>
                      <a:schemeClr val="tx1"/>
                    </a:solidFill>
                    <a:latin typeface="Calibri" panose="020F0502020204030204" pitchFamily="34" charset="0"/>
                  </a:rPr>
                  <a:t>elle a les mêmes unités que la moyenne</a:t>
                </a:r>
                <a:r>
                  <a:rPr lang="fr-CA" altLang="fr-FR" sz="2400" dirty="0">
                    <a:solidFill>
                      <a:schemeClr val="tx1"/>
                    </a:solidFill>
                    <a:latin typeface="Calibri" panose="020F0502020204030204" pitchFamily="34" charset="0"/>
                  </a:rPr>
                  <a:t>. En effet, on pourrait maintenant dire que la moyenne est de 6.6 °C avec un écart type de 2.35 °C.</a:t>
                </a:r>
              </a:p>
            </p:txBody>
          </p:sp>
        </mc:Choice>
        <mc:Fallback xmlns="">
          <p:sp>
            <p:nvSpPr>
              <p:cNvPr id="12" name="Rectangle 3"/>
              <p:cNvSpPr txBox="1">
                <a:spLocks noRot="1" noChangeAspect="1" noMove="1" noResize="1" noEditPoints="1" noAdjustHandles="1" noChangeArrowheads="1" noChangeShapeType="1" noTextEdit="1"/>
              </p:cNvSpPr>
              <p:nvPr/>
            </p:nvSpPr>
            <p:spPr>
              <a:xfrm>
                <a:off x="0" y="1126066"/>
                <a:ext cx="12192000" cy="5723467"/>
              </a:xfrm>
              <a:prstGeom prst="rect">
                <a:avLst/>
              </a:prstGeom>
              <a:blipFill rotWithShape="0">
                <a:blip r:embed="rId3"/>
                <a:stretch>
                  <a:fillRect l="-1250" t="-1384" r="-500" b="-1597"/>
                </a:stretch>
              </a:blipFill>
            </p:spPr>
            <p:txBody>
              <a:bodyPr/>
              <a:lstStyle/>
              <a:p>
                <a:r>
                  <a:rPr lang="fr-CA">
                    <a:noFill/>
                  </a:rPr>
                  <a:t> </a:t>
                </a:r>
              </a:p>
            </p:txBody>
          </p:sp>
        </mc:Fallback>
      </mc:AlternateContent>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pPr marL="457200" indent="-457200">
              <a:buFont typeface="+mj-lt"/>
              <a:buAutoNum type="alphaLcParenR" startAt="3"/>
            </a:pPr>
            <a:r>
              <a:rPr lang="fr-CA" altLang="fr-FR" sz="2400" b="1" i="1" dirty="0">
                <a:latin typeface="Calibri" panose="020F0502020204030204" pitchFamily="34" charset="0"/>
              </a:rPr>
              <a:t>Statistiques de dispersion</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45</a:t>
            </a:fld>
            <a:endParaRPr lang="en-CA" sz="2000" dirty="0">
              <a:solidFill>
                <a:schemeClr val="tx1"/>
              </a:solidFill>
            </a:endParaRPr>
          </a:p>
        </p:txBody>
      </p:sp>
    </p:spTree>
    <p:extLst>
      <p:ext uri="{BB962C8B-B14F-4D97-AF65-F5344CB8AC3E}">
        <p14:creationId xmlns:p14="http://schemas.microsoft.com/office/powerpoint/2010/main" val="35653213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50800">
              <a:buNone/>
            </a:pPr>
            <a:r>
              <a:rPr lang="fr-CA" altLang="fr-FR" sz="3200" b="1" u="sng" dirty="0">
                <a:latin typeface="Calibri" panose="020F0502020204030204" pitchFamily="34" charset="0"/>
              </a:rPr>
              <a:t>L’erreur type</a:t>
            </a:r>
            <a:endParaRPr lang="fr-CA" altLang="fr-FR" sz="3200" dirty="0">
              <a:latin typeface="Calibri" panose="020F0502020204030204" pitchFamily="34" charset="0"/>
            </a:endParaRPr>
          </a:p>
          <a:p>
            <a:pPr marL="406400" indent="-457200">
              <a:buFont typeface="Wingdings" panose="05000000000000000000" pitchFamily="2" charset="2"/>
              <a:buChar char="q"/>
            </a:pPr>
            <a:r>
              <a:rPr lang="fr-CA" altLang="fr-FR" sz="2800" dirty="0">
                <a:latin typeface="Calibri" panose="020F0502020204030204" pitchFamily="34" charset="0"/>
              </a:rPr>
              <a:t>Nous y reviendrons bientôt…!</a:t>
            </a:r>
            <a:endParaRPr lang="fr-CA" altLang="fr-FR" sz="2400" dirty="0">
              <a:latin typeface="Calibri" panose="020F0502020204030204" pitchFamily="34" charset="0"/>
            </a:endParaRPr>
          </a:p>
        </p:txBody>
      </p:sp>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pPr marL="457200" indent="-457200">
              <a:buFont typeface="+mj-lt"/>
              <a:buAutoNum type="alphaLcParenR" startAt="3"/>
            </a:pPr>
            <a:r>
              <a:rPr lang="fr-CA" altLang="fr-FR" sz="2400" b="1" i="1" dirty="0">
                <a:latin typeface="Calibri" panose="020F0502020204030204" pitchFamily="34" charset="0"/>
              </a:rPr>
              <a:t>Statistiques de dispersion</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46</a:t>
            </a:fld>
            <a:endParaRPr lang="en-CA" sz="2000" dirty="0">
              <a:solidFill>
                <a:schemeClr val="tx1"/>
              </a:solidFill>
            </a:endParaRPr>
          </a:p>
        </p:txBody>
      </p:sp>
    </p:spTree>
    <p:extLst>
      <p:ext uri="{BB962C8B-B14F-4D97-AF65-F5344CB8AC3E}">
        <p14:creationId xmlns:p14="http://schemas.microsoft.com/office/powerpoint/2010/main" val="32086052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br>
              <a:rPr lang="fr-CA" altLang="fr-FR" b="1" dirty="0">
                <a:latin typeface="Calibri" panose="020F0502020204030204" pitchFamily="34" charset="0"/>
              </a:rPr>
            </a:br>
            <a:r>
              <a:rPr lang="fr-CA" altLang="fr-FR" sz="2400" b="1" i="1" dirty="0">
                <a:latin typeface="Calibri" panose="020F0502020204030204" pitchFamily="34" charset="0"/>
              </a:rPr>
              <a:t>Types</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47</a:t>
            </a:fld>
            <a:endParaRPr lang="en-CA" sz="2000" dirty="0">
              <a:solidFill>
                <a:schemeClr val="tx1"/>
              </a:solidFill>
            </a:endParaRPr>
          </a:p>
        </p:txBody>
      </p:sp>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06400" indent="-457200">
              <a:buFont typeface="Wingdings" panose="05000000000000000000" pitchFamily="2" charset="2"/>
              <a:buChar char="q"/>
            </a:pPr>
            <a:r>
              <a:rPr lang="en-CA" altLang="fr-FR" sz="2800" b="1" dirty="0" err="1">
                <a:latin typeface="Calibri" panose="020F0502020204030204" pitchFamily="34" charset="0"/>
              </a:rPr>
              <a:t>Statistiques</a:t>
            </a:r>
            <a:r>
              <a:rPr lang="en-CA" altLang="fr-FR" sz="2800" b="1" dirty="0">
                <a:latin typeface="Calibri" panose="020F0502020204030204" pitchFamily="34" charset="0"/>
              </a:rPr>
              <a:t> </a:t>
            </a:r>
            <a:r>
              <a:rPr lang="en-CA" altLang="fr-FR" sz="2800" b="1" dirty="0" err="1">
                <a:latin typeface="Calibri" panose="020F0502020204030204" pitchFamily="34" charset="0"/>
              </a:rPr>
              <a:t>descriptives</a:t>
            </a:r>
            <a:r>
              <a:rPr lang="en-CA" altLang="fr-FR" sz="2800" b="1" dirty="0">
                <a:latin typeface="Calibri" panose="020F0502020204030204" pitchFamily="34" charset="0"/>
              </a:rPr>
              <a:t> de </a:t>
            </a:r>
            <a:r>
              <a:rPr lang="en-CA" altLang="fr-FR" sz="2800" b="1" dirty="0" err="1">
                <a:latin typeface="Calibri" panose="020F0502020204030204" pitchFamily="34" charset="0"/>
              </a:rPr>
              <a:t>groupes</a:t>
            </a:r>
            <a:endParaRPr lang="fr-CA" altLang="fr-FR" sz="2800" b="1" dirty="0">
              <a:latin typeface="Calibri" panose="020F0502020204030204" pitchFamily="34" charset="0"/>
            </a:endParaRPr>
          </a:p>
          <a:p>
            <a:pPr marL="920750" lvl="1" indent="-514350">
              <a:buFont typeface="+mj-lt"/>
              <a:buAutoNum type="alphaLcParenR"/>
            </a:pPr>
            <a:r>
              <a:rPr lang="fr-CA" altLang="fr-FR" sz="2400" dirty="0">
                <a:latin typeface="Calibri" panose="020F0502020204030204" pitchFamily="34" charset="0"/>
              </a:rPr>
              <a:t>Statistiques d’effectifs</a:t>
            </a:r>
          </a:p>
          <a:p>
            <a:pPr marL="920750" lvl="1" indent="-514350">
              <a:buFont typeface="+mj-lt"/>
              <a:buAutoNum type="alphaLcParenR"/>
            </a:pPr>
            <a:r>
              <a:rPr lang="fr-CA" altLang="fr-FR" sz="2400" dirty="0">
                <a:latin typeface="Calibri" panose="020F0502020204030204" pitchFamily="34" charset="0"/>
              </a:rPr>
              <a:t>Statistiques de tendance centrale</a:t>
            </a:r>
          </a:p>
          <a:p>
            <a:pPr marL="920750" lvl="1" indent="-514350">
              <a:buFont typeface="+mj-lt"/>
              <a:buAutoNum type="alphaLcParenR"/>
            </a:pPr>
            <a:r>
              <a:rPr lang="fr-CA" altLang="fr-FR" sz="2400" dirty="0">
                <a:latin typeface="Calibri" panose="020F0502020204030204" pitchFamily="34" charset="0"/>
              </a:rPr>
              <a:t>Statistiques de dispersion</a:t>
            </a:r>
          </a:p>
          <a:p>
            <a:pPr marL="920750" lvl="1" indent="-514350">
              <a:buFont typeface="+mj-lt"/>
              <a:buAutoNum type="alphaLcParenR"/>
            </a:pPr>
            <a:r>
              <a:rPr lang="fr-CA" altLang="fr-FR" sz="2400" b="1" dirty="0">
                <a:latin typeface="Calibri" panose="020F0502020204030204" pitchFamily="34" charset="0"/>
              </a:rPr>
              <a:t>Statistiques de la forme de la distribution</a:t>
            </a:r>
          </a:p>
          <a:p>
            <a:pPr marL="406400" lvl="1" indent="0">
              <a:buNone/>
            </a:pPr>
            <a:endParaRPr lang="en-CA" altLang="fr-FR" sz="2400" dirty="0">
              <a:latin typeface="Calibri" panose="020F0502020204030204" pitchFamily="34" charset="0"/>
            </a:endParaRPr>
          </a:p>
          <a:p>
            <a:pPr marL="406400" indent="-457200">
              <a:buFont typeface="Wingdings" panose="05000000000000000000" pitchFamily="2" charset="2"/>
              <a:buChar char="q"/>
            </a:pPr>
            <a:r>
              <a:rPr lang="en-CA" altLang="fr-FR" sz="2800" dirty="0" err="1">
                <a:latin typeface="Calibri" panose="020F0502020204030204" pitchFamily="34" charset="0"/>
              </a:rPr>
              <a:t>Statistiques</a:t>
            </a:r>
            <a:r>
              <a:rPr lang="en-CA" altLang="fr-FR" sz="2800" dirty="0">
                <a:latin typeface="Calibri" panose="020F0502020204030204" pitchFamily="34" charset="0"/>
              </a:rPr>
              <a:t> </a:t>
            </a:r>
            <a:r>
              <a:rPr lang="en-CA" altLang="fr-FR" sz="2800" dirty="0" err="1">
                <a:latin typeface="Calibri" panose="020F0502020204030204" pitchFamily="34" charset="0"/>
              </a:rPr>
              <a:t>descriptives</a:t>
            </a:r>
            <a:r>
              <a:rPr lang="en-CA" altLang="fr-FR" sz="2800" dirty="0">
                <a:latin typeface="Calibri" panose="020F0502020204030204" pitchFamily="34" charset="0"/>
              </a:rPr>
              <a:t> </a:t>
            </a:r>
            <a:r>
              <a:rPr lang="en-CA" altLang="fr-FR" sz="2800" dirty="0" err="1">
                <a:latin typeface="Calibri" panose="020F0502020204030204" pitchFamily="34" charset="0"/>
              </a:rPr>
              <a:t>individuelles</a:t>
            </a:r>
            <a:endParaRPr lang="fr-CA" altLang="fr-FR" sz="2800" dirty="0">
              <a:latin typeface="Calibri" panose="020F0502020204030204" pitchFamily="34" charset="0"/>
            </a:endParaRPr>
          </a:p>
          <a:p>
            <a:pPr marL="914400" lvl="1" indent="-457200">
              <a:buFont typeface="+mj-lt"/>
              <a:buAutoNum type="alphaLcParenR" startAt="5"/>
            </a:pPr>
            <a:r>
              <a:rPr lang="fr-CA" altLang="fr-FR" sz="2400" dirty="0">
                <a:latin typeface="Calibri" panose="020F0502020204030204" pitchFamily="34" charset="0"/>
              </a:rPr>
              <a:t>Le rang absolu</a:t>
            </a:r>
          </a:p>
          <a:p>
            <a:pPr marL="914400" lvl="1" indent="-457200">
              <a:buFont typeface="+mj-lt"/>
              <a:buAutoNum type="alphaLcParenR" startAt="5"/>
            </a:pPr>
            <a:r>
              <a:rPr lang="fr-CA" altLang="fr-FR" sz="2400" dirty="0">
                <a:latin typeface="Calibri" panose="020F0502020204030204" pitchFamily="34" charset="0"/>
              </a:rPr>
              <a:t>Le rang percentile</a:t>
            </a:r>
          </a:p>
          <a:p>
            <a:pPr marL="914400" lvl="1" indent="-457200">
              <a:buFont typeface="+mj-lt"/>
              <a:buAutoNum type="alphaLcParenR" startAt="5"/>
            </a:pPr>
            <a:r>
              <a:rPr lang="fr-CA" altLang="fr-FR" sz="2400" dirty="0">
                <a:latin typeface="Calibri" panose="020F0502020204030204" pitchFamily="34" charset="0"/>
              </a:rPr>
              <a:t>La standardisation</a:t>
            </a:r>
            <a:endParaRPr lang="en-CA" altLang="fr-FR" sz="2400" dirty="0">
              <a:latin typeface="Calibri" panose="020F0502020204030204" pitchFamily="34" charset="0"/>
            </a:endParaRPr>
          </a:p>
        </p:txBody>
      </p:sp>
    </p:spTree>
    <p:extLst>
      <p:ext uri="{BB962C8B-B14F-4D97-AF65-F5344CB8AC3E}">
        <p14:creationId xmlns:p14="http://schemas.microsoft.com/office/powerpoint/2010/main" val="10000033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50800">
                  <a:buNone/>
                </a:pPr>
                <a:r>
                  <a:rPr lang="fr-CA" altLang="fr-FR" sz="3200" b="1" u="sng" dirty="0">
                    <a:solidFill>
                      <a:schemeClr val="tx1"/>
                    </a:solidFill>
                    <a:latin typeface="Calibri" panose="020F0502020204030204" pitchFamily="34" charset="0"/>
                  </a:rPr>
                  <a:t>L’asymétrie de la distribution</a:t>
                </a:r>
                <a:endParaRPr lang="fr-CA" altLang="fr-FR" sz="2800" dirty="0">
                  <a:solidFill>
                    <a:schemeClr val="tx1"/>
                  </a:solidFill>
                  <a:latin typeface="Calibri" panose="020F0502020204030204" pitchFamily="34" charset="0"/>
                </a:endParaRPr>
              </a:p>
              <a:p>
                <a:pPr marL="463550" indent="-457200">
                  <a:buFont typeface="Wingdings" panose="05000000000000000000" pitchFamily="2" charset="2"/>
                  <a:buChar char="q"/>
                </a:pPr>
                <a:r>
                  <a:rPr lang="fr-CA" altLang="fr-FR" sz="2800" dirty="0">
                    <a:solidFill>
                      <a:schemeClr val="tx1"/>
                    </a:solidFill>
                    <a:latin typeface="Calibri" panose="020F0502020204030204" pitchFamily="34" charset="0"/>
                  </a:rPr>
                  <a:t>On quantifie l’asymétrie de la distribution à l’aide de l’équation suivante:</a:t>
                </a:r>
              </a:p>
              <a:p>
                <a:pPr marL="463550" lvl="1" indent="0">
                  <a:buNone/>
                </a:pPr>
                <a14:m>
                  <m:oMathPara xmlns:m="http://schemas.openxmlformats.org/officeDocument/2006/math">
                    <m:oMathParaPr>
                      <m:jc m:val="centerGroup"/>
                    </m:oMathParaPr>
                    <m:oMath xmlns:m="http://schemas.openxmlformats.org/officeDocument/2006/math">
                      <m:r>
                        <a:rPr lang="fr-CA" altLang="fr-FR" sz="2400" b="0" i="1" smtClean="0">
                          <a:solidFill>
                            <a:schemeClr val="tx1"/>
                          </a:solidFill>
                          <a:latin typeface="Cambria Math" panose="02040503050406030204" pitchFamily="18" charset="0"/>
                        </a:rPr>
                        <m:t>𝑎𝑠𝑦𝑚</m:t>
                      </m:r>
                      <m:r>
                        <a:rPr lang="fr-CA" altLang="fr-FR" sz="2400" b="0" i="1" smtClean="0">
                          <a:solidFill>
                            <a:schemeClr val="tx1"/>
                          </a:solidFill>
                          <a:latin typeface="Cambria Math" panose="02040503050406030204" pitchFamily="18" charset="0"/>
                        </a:rPr>
                        <m:t>é</m:t>
                      </m:r>
                      <m:r>
                        <a:rPr lang="fr-CA" altLang="fr-FR" sz="2400" b="0" i="1" smtClean="0">
                          <a:solidFill>
                            <a:schemeClr val="tx1"/>
                          </a:solidFill>
                          <a:latin typeface="Cambria Math" panose="02040503050406030204" pitchFamily="18" charset="0"/>
                        </a:rPr>
                        <m:t>𝑡𝑟𝑖𝑒</m:t>
                      </m:r>
                      <m:r>
                        <a:rPr lang="fr-CA" altLang="fr-FR" sz="2400" i="1">
                          <a:solidFill>
                            <a:schemeClr val="tx1"/>
                          </a:solidFill>
                          <a:latin typeface="Cambria Math"/>
                        </a:rPr>
                        <m:t>=</m:t>
                      </m:r>
                      <m:d>
                        <m:dPr>
                          <m:ctrlPr>
                            <a:rPr lang="fr-CA" altLang="fr-FR" sz="2400" i="1" smtClean="0">
                              <a:solidFill>
                                <a:schemeClr val="tx1"/>
                              </a:solidFill>
                              <a:latin typeface="Cambria Math" panose="02040503050406030204" pitchFamily="18" charset="0"/>
                            </a:rPr>
                          </m:ctrlPr>
                        </m:dPr>
                        <m:e>
                          <m:f>
                            <m:fPr>
                              <m:ctrlPr>
                                <a:rPr lang="fr-CA" altLang="fr-FR" sz="2400" i="1">
                                  <a:latin typeface="Cambria Math" panose="02040503050406030204" pitchFamily="18" charset="0"/>
                                </a:rPr>
                              </m:ctrlPr>
                            </m:fPr>
                            <m:num>
                              <m:sSup>
                                <m:sSupPr>
                                  <m:ctrlPr>
                                    <a:rPr lang="fr-CA" altLang="fr-FR" sz="2400" i="1">
                                      <a:latin typeface="Cambria Math" panose="02040503050406030204" pitchFamily="18" charset="0"/>
                                    </a:rPr>
                                  </m:ctrlPr>
                                </m:sSupPr>
                                <m:e>
                                  <m:r>
                                    <a:rPr lang="fr-CA" altLang="fr-FR" sz="2400" i="1">
                                      <a:latin typeface="Cambria Math"/>
                                    </a:rPr>
                                    <m:t>𝑛</m:t>
                                  </m:r>
                                </m:e>
                                <m:sup>
                                  <m:r>
                                    <a:rPr lang="fr-CA" altLang="fr-FR" sz="2400" i="1">
                                      <a:latin typeface="Cambria Math"/>
                                    </a:rPr>
                                    <m:t>2</m:t>
                                  </m:r>
                                </m:sup>
                              </m:sSup>
                            </m:num>
                            <m:den>
                              <m:d>
                                <m:dPr>
                                  <m:ctrlPr>
                                    <a:rPr lang="fr-CA" altLang="fr-FR" sz="2400" i="1">
                                      <a:latin typeface="Cambria Math" panose="02040503050406030204" pitchFamily="18" charset="0"/>
                                    </a:rPr>
                                  </m:ctrlPr>
                                </m:dPr>
                                <m:e>
                                  <m:r>
                                    <a:rPr lang="fr-CA" altLang="fr-FR" sz="2400" i="1">
                                      <a:latin typeface="Cambria Math"/>
                                    </a:rPr>
                                    <m:t>𝑛</m:t>
                                  </m:r>
                                  <m:r>
                                    <a:rPr lang="fr-CA" altLang="fr-FR" sz="2400" i="1">
                                      <a:latin typeface="Cambria Math"/>
                                    </a:rPr>
                                    <m:t>−1</m:t>
                                  </m:r>
                                </m:e>
                              </m:d>
                              <m:d>
                                <m:dPr>
                                  <m:ctrlPr>
                                    <a:rPr lang="fr-CA" altLang="fr-FR" sz="2400" i="1">
                                      <a:latin typeface="Cambria Math" panose="02040503050406030204" pitchFamily="18" charset="0"/>
                                    </a:rPr>
                                  </m:ctrlPr>
                                </m:dPr>
                                <m:e>
                                  <m:r>
                                    <a:rPr lang="fr-CA" altLang="fr-FR" sz="2400" i="1">
                                      <a:latin typeface="Cambria Math"/>
                                    </a:rPr>
                                    <m:t>𝑛</m:t>
                                  </m:r>
                                  <m:r>
                                    <a:rPr lang="fr-CA" altLang="fr-FR" sz="2400" i="1">
                                      <a:latin typeface="Cambria Math"/>
                                    </a:rPr>
                                    <m:t>−2</m:t>
                                  </m:r>
                                </m:e>
                              </m:d>
                            </m:den>
                          </m:f>
                        </m:e>
                      </m:d>
                      <m:d>
                        <m:dPr>
                          <m:ctrlPr>
                            <a:rPr lang="fr-CA" altLang="fr-FR" sz="2400" i="1" smtClean="0">
                              <a:solidFill>
                                <a:schemeClr val="tx1"/>
                              </a:solidFill>
                              <a:latin typeface="Cambria Math" panose="02040503050406030204" pitchFamily="18" charset="0"/>
                            </a:rPr>
                          </m:ctrlPr>
                        </m:dPr>
                        <m:e>
                          <m:f>
                            <m:fPr>
                              <m:ctrlPr>
                                <a:rPr lang="fr-CA" altLang="fr-FR" sz="2400" i="1">
                                  <a:latin typeface="Cambria Math" panose="02040503050406030204" pitchFamily="18" charset="0"/>
                                </a:rPr>
                              </m:ctrlPr>
                            </m:fPr>
                            <m:num>
                              <m:r>
                                <a:rPr lang="fr-CA" altLang="fr-FR" sz="2400" i="1">
                                  <a:latin typeface="Cambria Math"/>
                                </a:rPr>
                                <m:t>1</m:t>
                              </m:r>
                            </m:num>
                            <m:den>
                              <m:r>
                                <a:rPr lang="fr-CA" altLang="fr-FR" sz="2400" i="1">
                                  <a:latin typeface="Cambria Math"/>
                                </a:rPr>
                                <m:t>𝑛</m:t>
                              </m:r>
                            </m:den>
                          </m:f>
                        </m:e>
                      </m:d>
                      <m:nary>
                        <m:naryPr>
                          <m:chr m:val="∑"/>
                          <m:ctrlPr>
                            <a:rPr lang="fr-CA" altLang="fr-FR" sz="2400" i="1">
                              <a:solidFill>
                                <a:schemeClr val="tx1"/>
                              </a:solidFill>
                              <a:latin typeface="Cambria Math" panose="02040503050406030204" pitchFamily="18" charset="0"/>
                            </a:rPr>
                          </m:ctrlPr>
                        </m:naryPr>
                        <m:sub>
                          <m:r>
                            <m:rPr>
                              <m:brk m:alnAt="23"/>
                            </m:rPr>
                            <a:rPr lang="fr-CA" altLang="fr-FR" sz="2400" i="1">
                              <a:solidFill>
                                <a:schemeClr val="tx1"/>
                              </a:solidFill>
                              <a:latin typeface="Cambria Math"/>
                            </a:rPr>
                            <m:t>𝑖</m:t>
                          </m:r>
                          <m:r>
                            <a:rPr lang="fr-CA" altLang="fr-FR" sz="2400" i="1">
                              <a:solidFill>
                                <a:schemeClr val="tx1"/>
                              </a:solidFill>
                              <a:latin typeface="Cambria Math"/>
                            </a:rPr>
                            <m:t>=1</m:t>
                          </m:r>
                        </m:sub>
                        <m:sup>
                          <m:r>
                            <a:rPr lang="fr-CA" altLang="fr-FR" sz="2400" i="1">
                              <a:solidFill>
                                <a:schemeClr val="tx1"/>
                              </a:solidFill>
                              <a:latin typeface="Cambria Math"/>
                            </a:rPr>
                            <m:t>𝑛</m:t>
                          </m:r>
                        </m:sup>
                        <m:e>
                          <m:sSup>
                            <m:sSupPr>
                              <m:ctrlPr>
                                <a:rPr lang="fr-CA" altLang="fr-FR" sz="2400" i="1">
                                  <a:solidFill>
                                    <a:schemeClr val="tx1"/>
                                  </a:solidFill>
                                  <a:latin typeface="Cambria Math" panose="02040503050406030204" pitchFamily="18" charset="0"/>
                                </a:rPr>
                              </m:ctrlPr>
                            </m:sSupPr>
                            <m:e>
                              <m:d>
                                <m:dPr>
                                  <m:ctrlPr>
                                    <a:rPr lang="fr-CA" altLang="fr-FR" sz="2400" i="1">
                                      <a:solidFill>
                                        <a:schemeClr val="tx1"/>
                                      </a:solidFill>
                                      <a:latin typeface="Cambria Math" panose="02040503050406030204" pitchFamily="18" charset="0"/>
                                    </a:rPr>
                                  </m:ctrlPr>
                                </m:dPr>
                                <m:e>
                                  <m:f>
                                    <m:fPr>
                                      <m:ctrlPr>
                                        <a:rPr lang="fr-CA" altLang="fr-FR" sz="2400" i="1">
                                          <a:solidFill>
                                            <a:schemeClr val="tx1"/>
                                          </a:solidFill>
                                          <a:latin typeface="Cambria Math" panose="02040503050406030204" pitchFamily="18" charset="0"/>
                                        </a:rPr>
                                      </m:ctrlPr>
                                    </m:fPr>
                                    <m:num>
                                      <m:sSub>
                                        <m:sSubPr>
                                          <m:ctrlPr>
                                            <a:rPr lang="fr-CA" altLang="fr-FR" sz="2400" i="1">
                                              <a:solidFill>
                                                <a:schemeClr val="tx1"/>
                                              </a:solidFill>
                                              <a:latin typeface="Cambria Math" panose="02040503050406030204" pitchFamily="18" charset="0"/>
                                            </a:rPr>
                                          </m:ctrlPr>
                                        </m:sSubPr>
                                        <m:e>
                                          <m:r>
                                            <a:rPr lang="fr-CA" altLang="fr-FR" sz="2400" i="1">
                                              <a:solidFill>
                                                <a:schemeClr val="tx1"/>
                                              </a:solidFill>
                                              <a:latin typeface="Cambria Math"/>
                                            </a:rPr>
                                            <m:t>𝑋</m:t>
                                          </m:r>
                                        </m:e>
                                        <m:sub>
                                          <m:r>
                                            <a:rPr lang="fr-CA" altLang="fr-FR" sz="2400" i="1">
                                              <a:solidFill>
                                                <a:schemeClr val="tx1"/>
                                              </a:solidFill>
                                              <a:latin typeface="Cambria Math"/>
                                            </a:rPr>
                                            <m:t>𝑖</m:t>
                                          </m:r>
                                        </m:sub>
                                      </m:sSub>
                                      <m:r>
                                        <a:rPr lang="fr-CA" altLang="fr-FR" sz="2400" i="1">
                                          <a:solidFill>
                                            <a:schemeClr val="tx1"/>
                                          </a:solidFill>
                                          <a:latin typeface="Cambria Math"/>
                                        </a:rPr>
                                        <m:t>−</m:t>
                                      </m:r>
                                      <m:acc>
                                        <m:accPr>
                                          <m:chr m:val="̅"/>
                                          <m:ctrlPr>
                                            <a:rPr lang="fr-CA" altLang="fr-FR" sz="2400" i="1">
                                              <a:solidFill>
                                                <a:schemeClr val="tx1"/>
                                              </a:solidFill>
                                              <a:latin typeface="Cambria Math" panose="02040503050406030204" pitchFamily="18" charset="0"/>
                                            </a:rPr>
                                          </m:ctrlPr>
                                        </m:accPr>
                                        <m:e>
                                          <m:r>
                                            <a:rPr lang="fr-CA" altLang="fr-FR" sz="2400" i="1">
                                              <a:solidFill>
                                                <a:schemeClr val="tx1"/>
                                              </a:solidFill>
                                              <a:latin typeface="Cambria Math"/>
                                            </a:rPr>
                                            <m:t>𝑋</m:t>
                                          </m:r>
                                        </m:e>
                                      </m:acc>
                                    </m:num>
                                    <m:den>
                                      <m:sSub>
                                        <m:sSubPr>
                                          <m:ctrlPr>
                                            <a:rPr lang="fr-CA" altLang="fr-FR" sz="2400" i="1">
                                              <a:solidFill>
                                                <a:schemeClr val="tx1"/>
                                              </a:solidFill>
                                              <a:latin typeface="Cambria Math" panose="02040503050406030204" pitchFamily="18" charset="0"/>
                                            </a:rPr>
                                          </m:ctrlPr>
                                        </m:sSubPr>
                                        <m:e>
                                          <m:r>
                                            <a:rPr lang="fr-CA" altLang="fr-FR" sz="2400" i="1">
                                              <a:solidFill>
                                                <a:schemeClr val="tx1"/>
                                              </a:solidFill>
                                              <a:latin typeface="Cambria Math"/>
                                            </a:rPr>
                                            <m:t>𝑠</m:t>
                                          </m:r>
                                        </m:e>
                                        <m:sub>
                                          <m:r>
                                            <a:rPr lang="fr-CA" altLang="fr-FR" sz="2400" i="1">
                                              <a:solidFill>
                                                <a:schemeClr val="tx1"/>
                                              </a:solidFill>
                                              <a:latin typeface="Cambria Math"/>
                                            </a:rPr>
                                            <m:t>𝑋</m:t>
                                          </m:r>
                                        </m:sub>
                                      </m:sSub>
                                    </m:den>
                                  </m:f>
                                </m:e>
                              </m:d>
                            </m:e>
                            <m:sup>
                              <m:r>
                                <a:rPr lang="fr-CA" altLang="fr-FR" sz="2400" i="1">
                                  <a:solidFill>
                                    <a:schemeClr val="tx1"/>
                                  </a:solidFill>
                                  <a:latin typeface="Cambria Math"/>
                                </a:rPr>
                                <m:t>3</m:t>
                              </m:r>
                            </m:sup>
                          </m:sSup>
                        </m:e>
                      </m:nary>
                    </m:oMath>
                  </m:oMathPara>
                </a14:m>
                <a:endParaRPr lang="fr-CA" altLang="fr-FR" sz="2400" dirty="0">
                  <a:solidFill>
                    <a:schemeClr val="tx1"/>
                  </a:solidFill>
                  <a:latin typeface="Calibri" panose="020F0502020204030204" pitchFamily="34" charset="0"/>
                </a:endParaRPr>
              </a:p>
              <a:p>
                <a:pPr marL="463550" lvl="1" indent="0">
                  <a:buNone/>
                </a:pPr>
                <a:endParaRPr lang="fr-CA" altLang="fr-FR" sz="2000" dirty="0">
                  <a:solidFill>
                    <a:schemeClr val="tx1"/>
                  </a:solidFill>
                  <a:latin typeface="Calibri" panose="020F0502020204030204" pitchFamily="34" charset="0"/>
                </a:endParaRPr>
              </a:p>
              <a:p>
                <a:pPr marL="920750" lvl="1" indent="-457200">
                  <a:buFont typeface="Wingdings" panose="05000000000000000000" pitchFamily="2" charset="2"/>
                  <a:buChar char="Ø"/>
                </a:pPr>
                <a:r>
                  <a:rPr lang="fr-CA" altLang="fr-FR" sz="2800" dirty="0">
                    <a:solidFill>
                      <a:schemeClr val="tx1"/>
                    </a:solidFill>
                    <a:latin typeface="Calibri" panose="020F0502020204030204" pitchFamily="34" charset="0"/>
                  </a:rPr>
                  <a:t>Si </a:t>
                </a:r>
                <a:r>
                  <a:rPr lang="fr-CA" altLang="fr-FR" sz="2800" b="1" i="1" dirty="0">
                    <a:solidFill>
                      <a:schemeClr val="tx1"/>
                    </a:solidFill>
                    <a:latin typeface="Calibri" panose="020F0502020204030204" pitchFamily="34" charset="0"/>
                  </a:rPr>
                  <a:t>asymétrie </a:t>
                </a:r>
                <a:r>
                  <a:rPr lang="fr-CA" altLang="fr-FR" sz="2800" b="1" dirty="0">
                    <a:solidFill>
                      <a:schemeClr val="tx1"/>
                    </a:solidFill>
                    <a:latin typeface="Calibri" panose="020F0502020204030204" pitchFamily="34" charset="0"/>
                  </a:rPr>
                  <a:t>= 0</a:t>
                </a:r>
                <a:r>
                  <a:rPr lang="fr-CA" altLang="fr-FR" sz="2800" dirty="0">
                    <a:solidFill>
                      <a:schemeClr val="tx1"/>
                    </a:solidFill>
                    <a:latin typeface="Calibri" panose="020F0502020204030204" pitchFamily="34" charset="0"/>
                  </a:rPr>
                  <a:t>  =&gt; parfaitement symétrique</a:t>
                </a:r>
              </a:p>
              <a:p>
                <a:pPr marL="920750" lvl="1" indent="-457200">
                  <a:buFont typeface="Wingdings" panose="05000000000000000000" pitchFamily="2" charset="2"/>
                  <a:buChar char="Ø"/>
                </a:pPr>
                <a:endParaRPr lang="fr-CA" altLang="fr-FR" sz="2800" dirty="0">
                  <a:solidFill>
                    <a:schemeClr val="tx1"/>
                  </a:solidFill>
                  <a:latin typeface="Calibri" panose="020F0502020204030204" pitchFamily="34" charset="0"/>
                </a:endParaRPr>
              </a:p>
              <a:p>
                <a:pPr marL="920750" lvl="1" indent="-457200">
                  <a:buFont typeface="Wingdings" panose="05000000000000000000" pitchFamily="2" charset="2"/>
                  <a:buChar char="Ø"/>
                </a:pPr>
                <a:r>
                  <a:rPr lang="fr-CA" altLang="fr-FR" sz="2800" dirty="0">
                    <a:solidFill>
                      <a:schemeClr val="tx1"/>
                    </a:solidFill>
                    <a:latin typeface="Calibri" panose="020F0502020204030204" pitchFamily="34" charset="0"/>
                  </a:rPr>
                  <a:t>Si </a:t>
                </a:r>
                <a:r>
                  <a:rPr lang="fr-CA" altLang="fr-FR" sz="2800" b="1" i="1" dirty="0">
                    <a:latin typeface="Calibri" panose="020F0502020204030204" pitchFamily="34" charset="0"/>
                  </a:rPr>
                  <a:t>asymétrie</a:t>
                </a:r>
                <a:r>
                  <a:rPr lang="fr-CA" altLang="fr-FR" sz="2800" b="1" dirty="0">
                    <a:solidFill>
                      <a:schemeClr val="tx1"/>
                    </a:solidFill>
                    <a:latin typeface="Calibri" panose="020F0502020204030204" pitchFamily="34" charset="0"/>
                  </a:rPr>
                  <a:t> &lt; 0 </a:t>
                </a:r>
                <a:r>
                  <a:rPr lang="fr-CA" altLang="fr-FR" sz="2800" dirty="0">
                    <a:solidFill>
                      <a:schemeClr val="tx1"/>
                    </a:solidFill>
                    <a:latin typeface="Calibri" panose="020F0502020204030204" pitchFamily="34" charset="0"/>
                  </a:rPr>
                  <a:t> =&gt;  asymétrie négative (queue plus longue à gauche)</a:t>
                </a:r>
              </a:p>
              <a:p>
                <a:pPr marL="920750" lvl="1" indent="-457200">
                  <a:buFont typeface="Wingdings" panose="05000000000000000000" pitchFamily="2" charset="2"/>
                  <a:buChar char="Ø"/>
                </a:pPr>
                <a:endParaRPr lang="fr-CA" altLang="fr-FR" sz="2800" dirty="0">
                  <a:solidFill>
                    <a:schemeClr val="tx1"/>
                  </a:solidFill>
                  <a:latin typeface="Calibri" panose="020F0502020204030204" pitchFamily="34" charset="0"/>
                </a:endParaRPr>
              </a:p>
              <a:p>
                <a:pPr marL="920750" lvl="1" indent="-457200">
                  <a:buFont typeface="Wingdings" panose="05000000000000000000" pitchFamily="2" charset="2"/>
                  <a:buChar char="Ø"/>
                </a:pPr>
                <a:r>
                  <a:rPr lang="fr-CA" altLang="fr-FR" sz="2800" dirty="0">
                    <a:solidFill>
                      <a:schemeClr val="tx1"/>
                    </a:solidFill>
                    <a:latin typeface="Calibri" panose="020F0502020204030204" pitchFamily="34" charset="0"/>
                  </a:rPr>
                  <a:t>Si </a:t>
                </a:r>
                <a:r>
                  <a:rPr lang="fr-CA" altLang="fr-FR" sz="2800" b="1" i="1" dirty="0">
                    <a:solidFill>
                      <a:schemeClr val="tx1"/>
                    </a:solidFill>
                    <a:latin typeface="Calibri" panose="020F0502020204030204" pitchFamily="34" charset="0"/>
                  </a:rPr>
                  <a:t>asymétrie</a:t>
                </a:r>
                <a:r>
                  <a:rPr lang="fr-CA" altLang="fr-FR" sz="2800" b="1" dirty="0">
                    <a:solidFill>
                      <a:schemeClr val="tx1"/>
                    </a:solidFill>
                    <a:latin typeface="Calibri" panose="020F0502020204030204" pitchFamily="34" charset="0"/>
                  </a:rPr>
                  <a:t> &gt; 0 </a:t>
                </a:r>
                <a:r>
                  <a:rPr lang="fr-CA" altLang="fr-FR" sz="2800" dirty="0">
                    <a:solidFill>
                      <a:schemeClr val="tx1"/>
                    </a:solidFill>
                    <a:latin typeface="Calibri" panose="020F0502020204030204" pitchFamily="34" charset="0"/>
                  </a:rPr>
                  <a:t> =&gt;  asymétrie positive (queue plus longue à droite)</a:t>
                </a:r>
              </a:p>
            </p:txBody>
          </p:sp>
        </mc:Choice>
        <mc:Fallback xmlns="">
          <p:sp>
            <p:nvSpPr>
              <p:cNvPr id="12" name="Rectangle 3"/>
              <p:cNvSpPr txBox="1">
                <a:spLocks noRot="1" noChangeAspect="1" noMove="1" noResize="1" noEditPoints="1" noAdjustHandles="1" noChangeArrowheads="1" noChangeShapeType="1" noTextEdit="1"/>
              </p:cNvSpPr>
              <p:nvPr/>
            </p:nvSpPr>
            <p:spPr>
              <a:xfrm>
                <a:off x="0" y="1126066"/>
                <a:ext cx="12192000" cy="5723467"/>
              </a:xfrm>
              <a:prstGeom prst="rect">
                <a:avLst/>
              </a:prstGeom>
              <a:blipFill rotWithShape="0">
                <a:blip r:embed="rId3"/>
                <a:stretch>
                  <a:fillRect l="-1250" t="-1384" b="-1278"/>
                </a:stretch>
              </a:blipFill>
            </p:spPr>
            <p:txBody>
              <a:bodyPr/>
              <a:lstStyle/>
              <a:p>
                <a:r>
                  <a:rPr lang="fr-CA">
                    <a:noFill/>
                  </a:rPr>
                  <a:t> </a:t>
                </a:r>
              </a:p>
            </p:txBody>
          </p:sp>
        </mc:Fallback>
      </mc:AlternateContent>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pPr marL="457200" indent="-457200">
              <a:buFont typeface="+mj-lt"/>
              <a:buAutoNum type="alphaLcParenR" startAt="4"/>
            </a:pPr>
            <a:r>
              <a:rPr lang="fr-CA" altLang="fr-FR" sz="2400" b="1" i="1" dirty="0">
                <a:latin typeface="Calibri" panose="020F0502020204030204" pitchFamily="34" charset="0"/>
              </a:rPr>
              <a:t>Statistiques de la forme de la distribution</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48</a:t>
            </a:fld>
            <a:endParaRPr lang="en-CA" sz="2000" dirty="0">
              <a:solidFill>
                <a:schemeClr val="tx1"/>
              </a:solidFill>
            </a:endParaRPr>
          </a:p>
        </p:txBody>
      </p:sp>
    </p:spTree>
    <p:extLst>
      <p:ext uri="{BB962C8B-B14F-4D97-AF65-F5344CB8AC3E}">
        <p14:creationId xmlns:p14="http://schemas.microsoft.com/office/powerpoint/2010/main" val="17730306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8987" y="1727493"/>
            <a:ext cx="3941906" cy="2600419"/>
          </a:xfrm>
          <a:prstGeom prst="rect">
            <a:avLst/>
          </a:prstGeom>
        </p:spPr>
      </p:pic>
      <p:sp>
        <p:nvSpPr>
          <p:cNvPr id="16" name="ZoneTexte 15"/>
          <p:cNvSpPr txBox="1"/>
          <p:nvPr/>
        </p:nvSpPr>
        <p:spPr>
          <a:xfrm>
            <a:off x="5342715" y="2996996"/>
            <a:ext cx="2337734" cy="461665"/>
          </a:xfrm>
          <a:prstGeom prst="rect">
            <a:avLst/>
          </a:prstGeom>
          <a:noFill/>
          <a:ln>
            <a:noFill/>
          </a:ln>
        </p:spPr>
        <p:txBody>
          <a:bodyPr wrap="square" rtlCol="0">
            <a:spAutoFit/>
          </a:bodyPr>
          <a:lstStyle/>
          <a:p>
            <a:r>
              <a:rPr lang="fr-CA" sz="2400" b="1" dirty="0">
                <a:solidFill>
                  <a:schemeClr val="accent2"/>
                </a:solidFill>
              </a:rPr>
              <a:t>asymétrie = 1.25</a:t>
            </a:r>
          </a:p>
        </p:txBody>
      </p:sp>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50800">
              <a:buNone/>
            </a:pPr>
            <a:r>
              <a:rPr lang="fr-CA" altLang="fr-FR" sz="3200" b="1" u="sng" dirty="0">
                <a:latin typeface="Calibri" panose="020F0502020204030204" pitchFamily="34" charset="0"/>
              </a:rPr>
              <a:t>L’asymétrie de la distribution</a:t>
            </a:r>
          </a:p>
          <a:p>
            <a:pPr marL="920750" lvl="1" indent="-457200">
              <a:buFont typeface="Wingdings" panose="05000000000000000000" pitchFamily="2" charset="2"/>
              <a:buChar char="q"/>
            </a:pPr>
            <a:endParaRPr lang="fr-CA" altLang="fr-FR" sz="2800" dirty="0">
              <a:latin typeface="Calibri" panose="020F0502020204030204" pitchFamily="34" charset="0"/>
            </a:endParaRPr>
          </a:p>
          <a:p>
            <a:pPr marL="920750" lvl="1" indent="-457200">
              <a:buFont typeface="Wingdings" panose="05000000000000000000" pitchFamily="2" charset="2"/>
              <a:buChar char="q"/>
            </a:pPr>
            <a:r>
              <a:rPr lang="fr-CA" altLang="fr-FR" sz="2800" dirty="0">
                <a:latin typeface="Calibri" panose="020F0502020204030204" pitchFamily="34" charset="0"/>
              </a:rPr>
              <a:t>Asymétrie positive</a:t>
            </a:r>
          </a:p>
          <a:p>
            <a:pPr marL="749300" lvl="1">
              <a:buFont typeface="Wingdings" panose="05000000000000000000" pitchFamily="2" charset="2"/>
              <a:buChar char="Ø"/>
            </a:pPr>
            <a:endParaRPr lang="fr-CA" altLang="fr-FR" sz="2000" dirty="0">
              <a:latin typeface="Calibri" panose="020F0502020204030204" pitchFamily="34" charset="0"/>
            </a:endParaRPr>
          </a:p>
          <a:p>
            <a:pPr marL="749300" lvl="1">
              <a:buFont typeface="Wingdings" panose="05000000000000000000" pitchFamily="2" charset="2"/>
              <a:buChar char="Ø"/>
            </a:pPr>
            <a:endParaRPr lang="fr-CA" altLang="fr-FR" sz="2000" dirty="0">
              <a:latin typeface="Calibri" panose="020F0502020204030204" pitchFamily="34" charset="0"/>
            </a:endParaRPr>
          </a:p>
          <a:p>
            <a:pPr marL="749300" lvl="1">
              <a:buFont typeface="Wingdings" panose="05000000000000000000" pitchFamily="2" charset="2"/>
              <a:buChar char="Ø"/>
            </a:pPr>
            <a:endParaRPr lang="fr-CA" altLang="fr-FR" sz="2000" dirty="0">
              <a:latin typeface="Calibri" panose="020F0502020204030204" pitchFamily="34" charset="0"/>
            </a:endParaRPr>
          </a:p>
          <a:p>
            <a:pPr marL="749300" lvl="1">
              <a:buFont typeface="Wingdings" panose="05000000000000000000" pitchFamily="2" charset="2"/>
              <a:buChar char="Ø"/>
            </a:pPr>
            <a:endParaRPr lang="fr-CA" altLang="fr-FR" sz="2000" dirty="0">
              <a:latin typeface="Calibri" panose="020F0502020204030204" pitchFamily="34" charset="0"/>
            </a:endParaRPr>
          </a:p>
          <a:p>
            <a:pPr marL="0" indent="-50800">
              <a:buNone/>
            </a:pPr>
            <a:endParaRPr lang="fr-CA" altLang="fr-FR" sz="2000" dirty="0">
              <a:latin typeface="Calibri" panose="020F0502020204030204" pitchFamily="34" charset="0"/>
            </a:endParaRPr>
          </a:p>
          <a:p>
            <a:pPr marL="920750" lvl="1" indent="-457200">
              <a:buFont typeface="Wingdings" panose="05000000000000000000" pitchFamily="2" charset="2"/>
              <a:buChar char="q"/>
            </a:pPr>
            <a:r>
              <a:rPr lang="fr-CA" altLang="fr-FR" sz="2800" dirty="0">
                <a:latin typeface="Calibri" panose="020F0502020204030204" pitchFamily="34" charset="0"/>
              </a:rPr>
              <a:t>Asymétrie négative</a:t>
            </a:r>
          </a:p>
        </p:txBody>
      </p:sp>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pPr marL="457200" indent="-457200">
              <a:buFont typeface="+mj-lt"/>
              <a:buAutoNum type="alphaLcParenR" startAt="4"/>
            </a:pPr>
            <a:r>
              <a:rPr lang="fr-CA" altLang="fr-FR" sz="2400" b="1" i="1" dirty="0">
                <a:latin typeface="Calibri" panose="020F0502020204030204" pitchFamily="34" charset="0"/>
              </a:rPr>
              <a:t>Statistiques de la forme de la distribution</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49</a:t>
            </a:fld>
            <a:endParaRPr lang="en-CA" sz="2000" dirty="0">
              <a:solidFill>
                <a:schemeClr val="tx1"/>
              </a:solidFill>
            </a:endParaRP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98987" y="4443155"/>
            <a:ext cx="3851879" cy="2576322"/>
          </a:xfrm>
          <a:prstGeom prst="rect">
            <a:avLst/>
          </a:prstGeom>
        </p:spPr>
      </p:pic>
      <p:sp>
        <p:nvSpPr>
          <p:cNvPr id="19" name="ZoneTexte 18"/>
          <p:cNvSpPr txBox="1"/>
          <p:nvPr/>
        </p:nvSpPr>
        <p:spPr>
          <a:xfrm>
            <a:off x="4294207" y="4953285"/>
            <a:ext cx="2678863" cy="461665"/>
          </a:xfrm>
          <a:prstGeom prst="rect">
            <a:avLst/>
          </a:prstGeom>
          <a:noFill/>
          <a:ln>
            <a:noFill/>
          </a:ln>
        </p:spPr>
        <p:txBody>
          <a:bodyPr wrap="square" rtlCol="0">
            <a:spAutoFit/>
          </a:bodyPr>
          <a:lstStyle/>
          <a:p>
            <a:r>
              <a:rPr lang="fr-CA" sz="2400" b="1" dirty="0">
                <a:solidFill>
                  <a:schemeClr val="accent2"/>
                </a:solidFill>
              </a:rPr>
              <a:t>asymétrie = -1.12</a:t>
            </a:r>
          </a:p>
        </p:txBody>
      </p:sp>
    </p:spTree>
    <p:extLst>
      <p:ext uri="{BB962C8B-B14F-4D97-AF65-F5344CB8AC3E}">
        <p14:creationId xmlns:p14="http://schemas.microsoft.com/office/powerpoint/2010/main" val="133692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Plan de cours</a:t>
            </a:r>
            <a:br>
              <a:rPr lang="fr-CA" altLang="fr-FR" b="1" dirty="0">
                <a:latin typeface="Calibri" panose="020F0502020204030204" pitchFamily="34" charset="0"/>
              </a:rPr>
            </a:br>
            <a:r>
              <a:rPr lang="fr-CA" altLang="fr-FR" sz="2400" b="1" i="1" dirty="0">
                <a:latin typeface="Calibri" panose="020F0502020204030204" pitchFamily="34" charset="0"/>
              </a:rPr>
              <a:t>Manuel et références</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5</a:t>
            </a:fld>
            <a:endParaRPr lang="en-CA" sz="2000" dirty="0">
              <a:solidFill>
                <a:schemeClr val="tx1"/>
              </a:solidFill>
            </a:endParaRPr>
          </a:p>
        </p:txBody>
      </p:sp>
      <p:sp>
        <p:nvSpPr>
          <p:cNvPr id="12" name="Rectangle 3"/>
          <p:cNvSpPr txBox="1">
            <a:spLocks noChangeArrowheads="1"/>
          </p:cNvSpPr>
          <p:nvPr/>
        </p:nvSpPr>
        <p:spPr>
          <a:xfrm>
            <a:off x="0" y="1134533"/>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a:buFont typeface="Wingdings" panose="05000000000000000000" pitchFamily="2" charset="2"/>
              <a:buChar char="q"/>
            </a:pPr>
            <a:r>
              <a:rPr lang="fr-CA" sz="2400" dirty="0">
                <a:latin typeface="Calibri" panose="020F0502020204030204" pitchFamily="34" charset="0"/>
              </a:rPr>
              <a:t>Manuel </a:t>
            </a:r>
            <a:r>
              <a:rPr lang="fr-CA" sz="2400" b="1" dirty="0">
                <a:ln>
                  <a:solidFill>
                    <a:srgbClr val="00B050"/>
                  </a:solidFill>
                </a:ln>
                <a:latin typeface="Calibri" panose="020F0502020204030204" pitchFamily="34" charset="0"/>
              </a:rPr>
              <a:t>très fortement</a:t>
            </a:r>
            <a:r>
              <a:rPr lang="fr-CA" sz="2400" dirty="0">
                <a:latin typeface="Calibri" panose="020F0502020204030204" pitchFamily="34" charset="0"/>
              </a:rPr>
              <a:t> recommandé</a:t>
            </a:r>
          </a:p>
          <a:p>
            <a:pPr lvl="1">
              <a:buFont typeface="Wingdings" panose="05000000000000000000" pitchFamily="2" charset="2"/>
              <a:buChar char="v"/>
            </a:pPr>
            <a:r>
              <a:rPr lang="fr-CA" sz="2000" dirty="0">
                <a:latin typeface="Calibri" panose="020F0502020204030204" pitchFamily="34" charset="0"/>
              </a:rPr>
              <a:t>Cousineau, D. (2009). </a:t>
            </a:r>
            <a:r>
              <a:rPr lang="fr-CA" sz="2000" u="sng" dirty="0">
                <a:latin typeface="Calibri" panose="020F0502020204030204" pitchFamily="34" charset="0"/>
              </a:rPr>
              <a:t>Panorama des statistiques pour psychologues</a:t>
            </a:r>
            <a:r>
              <a:rPr lang="fr-CA" sz="2000" dirty="0">
                <a:latin typeface="Calibri" panose="020F0502020204030204" pitchFamily="34" charset="0"/>
              </a:rPr>
              <a:t>. De Boeck (</a:t>
            </a:r>
            <a:r>
              <a:rPr lang="fr-CA" sz="2000" dirty="0" err="1">
                <a:latin typeface="Calibri" panose="020F0502020204030204" pitchFamily="34" charset="0"/>
              </a:rPr>
              <a:t>ed</a:t>
            </a:r>
            <a:r>
              <a:rPr lang="fr-CA" sz="2000" dirty="0">
                <a:latin typeface="Calibri" panose="020F0502020204030204" pitchFamily="34" charset="0"/>
              </a:rPr>
              <a:t>), 432 p.</a:t>
            </a:r>
          </a:p>
          <a:p>
            <a:pPr lvl="2">
              <a:buFont typeface="Wingdings" panose="05000000000000000000" pitchFamily="2" charset="2"/>
              <a:buChar char="Ø"/>
            </a:pPr>
            <a:r>
              <a:rPr lang="fr-CA" sz="1800" dirty="0">
                <a:latin typeface="Calibri" panose="020F0502020204030204" pitchFamily="34" charset="0"/>
              </a:rPr>
              <a:t>Disponible à la librairie de l’université de Montréal:  </a:t>
            </a:r>
            <a:r>
              <a:rPr lang="fr-CA" sz="1600" dirty="0">
                <a:solidFill>
                  <a:srgbClr val="0000FF"/>
                </a:solidFill>
                <a:latin typeface="Calibri" panose="020F0502020204030204" pitchFamily="34" charset="0"/>
                <a:hlinkClick r:id="rId3"/>
              </a:rPr>
              <a:t>www.librairie.umontreal.ca/product.aspx?id=285115</a:t>
            </a:r>
            <a:endParaRPr lang="fr-CA" sz="1600" dirty="0">
              <a:solidFill>
                <a:srgbClr val="0000FF"/>
              </a:solidFill>
              <a:latin typeface="Calibri" panose="020F0502020204030204" pitchFamily="34" charset="0"/>
            </a:endParaRPr>
          </a:p>
          <a:p>
            <a:pPr lvl="3">
              <a:buFont typeface="Wingdings" panose="05000000000000000000" pitchFamily="2" charset="2"/>
              <a:buChar char="Ø"/>
            </a:pPr>
            <a:endParaRPr lang="fr-CA" sz="2000" dirty="0">
              <a:latin typeface="Calibri" panose="020F0502020204030204" pitchFamily="34" charset="0"/>
            </a:endParaRPr>
          </a:p>
          <a:p>
            <a:pPr>
              <a:buFont typeface="Wingdings" panose="05000000000000000000" pitchFamily="2" charset="2"/>
              <a:buChar char="q"/>
            </a:pPr>
            <a:r>
              <a:rPr lang="fr-CA" sz="2400" dirty="0">
                <a:latin typeface="Calibri" panose="020F0502020204030204" pitchFamily="34" charset="0"/>
              </a:rPr>
              <a:t>Références suggérées</a:t>
            </a:r>
          </a:p>
          <a:p>
            <a:pPr lvl="1">
              <a:buFont typeface="Wingdings" panose="05000000000000000000" pitchFamily="2" charset="2"/>
              <a:buChar char="v"/>
            </a:pPr>
            <a:r>
              <a:rPr lang="fr-CA" sz="2000" dirty="0" err="1">
                <a:latin typeface="Calibri" panose="020F0502020204030204" pitchFamily="34" charset="0"/>
              </a:rPr>
              <a:t>Dancey</a:t>
            </a:r>
            <a:r>
              <a:rPr lang="fr-CA" sz="2000" dirty="0">
                <a:latin typeface="Calibri" panose="020F0502020204030204" pitchFamily="34" charset="0"/>
              </a:rPr>
              <a:t>, C. P. et Reidy, J. (2007). </a:t>
            </a:r>
            <a:r>
              <a:rPr lang="fr-CA" sz="2000" u="sng" dirty="0">
                <a:latin typeface="Calibri" panose="020F0502020204030204" pitchFamily="34" charset="0"/>
              </a:rPr>
              <a:t>Statistiques sans maths pour psychologues</a:t>
            </a:r>
            <a:r>
              <a:rPr lang="fr-CA" sz="2000" dirty="0">
                <a:latin typeface="Calibri" panose="020F0502020204030204" pitchFamily="34" charset="0"/>
              </a:rPr>
              <a:t>. De Boeck (</a:t>
            </a:r>
            <a:r>
              <a:rPr lang="fr-CA" sz="2000" dirty="0" err="1">
                <a:latin typeface="Calibri" panose="020F0502020204030204" pitchFamily="34" charset="0"/>
              </a:rPr>
              <a:t>ed</a:t>
            </a:r>
            <a:r>
              <a:rPr lang="fr-CA" sz="2000" dirty="0">
                <a:latin typeface="Calibri" panose="020F0502020204030204" pitchFamily="34" charset="0"/>
              </a:rPr>
              <a:t>), 664 p.</a:t>
            </a:r>
          </a:p>
          <a:p>
            <a:pPr lvl="1">
              <a:buFont typeface="Wingdings" panose="05000000000000000000" pitchFamily="2" charset="2"/>
              <a:buChar char="v"/>
            </a:pPr>
            <a:r>
              <a:rPr lang="fr-CA" sz="2000" dirty="0" err="1">
                <a:latin typeface="Calibri" panose="020F0502020204030204" pitchFamily="34" charset="0"/>
              </a:rPr>
              <a:t>Haccoun</a:t>
            </a:r>
            <a:r>
              <a:rPr lang="fr-CA" sz="2000" dirty="0">
                <a:latin typeface="Calibri" panose="020F0502020204030204" pitchFamily="34" charset="0"/>
              </a:rPr>
              <a:t>, R. R. et Cousineau, D. (2007). </a:t>
            </a:r>
            <a:r>
              <a:rPr lang="fr-CA" sz="2000" u="sng" dirty="0">
                <a:latin typeface="Calibri" panose="020F0502020204030204" pitchFamily="34" charset="0"/>
              </a:rPr>
              <a:t>Statistiques: Concepts et applications</a:t>
            </a:r>
            <a:r>
              <a:rPr lang="fr-CA" sz="2000" dirty="0">
                <a:latin typeface="Calibri" panose="020F0502020204030204" pitchFamily="34" charset="0"/>
              </a:rPr>
              <a:t>. Montréal: Presses de l'Université de Montréal, 400 p.</a:t>
            </a:r>
          </a:p>
          <a:p>
            <a:pPr lvl="1">
              <a:buFont typeface="Wingdings" panose="05000000000000000000" pitchFamily="2" charset="2"/>
              <a:buChar char="v"/>
            </a:pPr>
            <a:r>
              <a:rPr lang="fr-CA" sz="2000" dirty="0" err="1">
                <a:latin typeface="Calibri" panose="020F0502020204030204" pitchFamily="34" charset="0"/>
              </a:rPr>
              <a:t>Howell</a:t>
            </a:r>
            <a:r>
              <a:rPr lang="fr-CA" sz="2000" dirty="0">
                <a:latin typeface="Calibri" panose="020F0502020204030204" pitchFamily="34" charset="0"/>
              </a:rPr>
              <a:t>, D. C. , </a:t>
            </a:r>
            <a:r>
              <a:rPr lang="fr-CA" sz="2000" dirty="0" err="1">
                <a:latin typeface="Calibri" panose="020F0502020204030204" pitchFamily="34" charset="0"/>
              </a:rPr>
              <a:t>Yzerbyt</a:t>
            </a:r>
            <a:r>
              <a:rPr lang="fr-CA" sz="2000" dirty="0">
                <a:latin typeface="Calibri" panose="020F0502020204030204" pitchFamily="34" charset="0"/>
              </a:rPr>
              <a:t>, V., </a:t>
            </a:r>
            <a:r>
              <a:rPr lang="fr-CA" sz="2000" dirty="0" err="1">
                <a:latin typeface="Calibri" panose="020F0502020204030204" pitchFamily="34" charset="0"/>
              </a:rPr>
              <a:t>Bestgen</a:t>
            </a:r>
            <a:r>
              <a:rPr lang="fr-CA" sz="2000" dirty="0">
                <a:latin typeface="Calibri" panose="020F0502020204030204" pitchFamily="34" charset="0"/>
              </a:rPr>
              <a:t>, Y. et Rogier, M. (2008). </a:t>
            </a:r>
            <a:r>
              <a:rPr lang="fr-CA" sz="2000" u="sng" dirty="0">
                <a:latin typeface="Calibri" panose="020F0502020204030204" pitchFamily="34" charset="0"/>
              </a:rPr>
              <a:t>Méthodes statistiques en sciences humaines</a:t>
            </a:r>
            <a:r>
              <a:rPr lang="fr-CA" sz="2000" dirty="0">
                <a:latin typeface="Calibri" panose="020F0502020204030204" pitchFamily="34" charset="0"/>
              </a:rPr>
              <a:t>. De Boeck (</a:t>
            </a:r>
            <a:r>
              <a:rPr lang="fr-CA" sz="2000" dirty="0" err="1">
                <a:latin typeface="Calibri" panose="020F0502020204030204" pitchFamily="34" charset="0"/>
              </a:rPr>
              <a:t>ed</a:t>
            </a:r>
            <a:r>
              <a:rPr lang="fr-CA" sz="2000" dirty="0">
                <a:latin typeface="Calibri" panose="020F0502020204030204" pitchFamily="34" charset="0"/>
              </a:rPr>
              <a:t>), 784 p.</a:t>
            </a:r>
          </a:p>
        </p:txBody>
      </p:sp>
    </p:spTree>
    <p:extLst>
      <p:ext uri="{BB962C8B-B14F-4D97-AF65-F5344CB8AC3E}">
        <p14:creationId xmlns:p14="http://schemas.microsoft.com/office/powerpoint/2010/main" val="17418201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50800">
                  <a:buNone/>
                </a:pPr>
                <a:r>
                  <a:rPr lang="fr-CA" altLang="fr-FR" sz="3200" b="1" u="sng" dirty="0">
                    <a:solidFill>
                      <a:schemeClr val="tx1"/>
                    </a:solidFill>
                    <a:latin typeface="Calibri" panose="020F0502020204030204" pitchFamily="34" charset="0"/>
                  </a:rPr>
                  <a:t>L’aplatissement de la distribution (« </a:t>
                </a:r>
                <a:r>
                  <a:rPr lang="fr-CA" altLang="fr-FR" sz="3200" b="1" u="sng" dirty="0" err="1">
                    <a:solidFill>
                      <a:schemeClr val="tx1"/>
                    </a:solidFill>
                    <a:latin typeface="Calibri" panose="020F0502020204030204" pitchFamily="34" charset="0"/>
                  </a:rPr>
                  <a:t>kurtose</a:t>
                </a:r>
                <a:r>
                  <a:rPr lang="fr-CA" altLang="fr-FR" sz="3200" b="1" u="sng" dirty="0">
                    <a:solidFill>
                      <a:schemeClr val="tx1"/>
                    </a:solidFill>
                    <a:latin typeface="Calibri" panose="020F0502020204030204" pitchFamily="34" charset="0"/>
                  </a:rPr>
                  <a:t> »)</a:t>
                </a:r>
              </a:p>
              <a:p>
                <a:pPr marL="463550" indent="-457200">
                  <a:buFont typeface="Wingdings" panose="05000000000000000000" pitchFamily="2" charset="2"/>
                  <a:buChar char="q"/>
                </a:pPr>
                <a:r>
                  <a:rPr lang="fr-CA" altLang="fr-FR" sz="2800" dirty="0">
                    <a:solidFill>
                      <a:schemeClr val="tx1"/>
                    </a:solidFill>
                    <a:latin typeface="Calibri" panose="020F0502020204030204" pitchFamily="34" charset="0"/>
                  </a:rPr>
                  <a:t>On quantifie l’aplatissement de la distribution à l’aide de l’équation suivante:</a:t>
                </a:r>
              </a:p>
              <a:p>
                <a:pPr marL="463550" lvl="1" indent="0">
                  <a:buNone/>
                </a:pPr>
                <a14:m>
                  <m:oMathPara xmlns:m="http://schemas.openxmlformats.org/officeDocument/2006/math">
                    <m:oMathParaPr>
                      <m:jc m:val="centerGroup"/>
                    </m:oMathParaPr>
                    <m:oMath xmlns:m="http://schemas.openxmlformats.org/officeDocument/2006/math">
                      <m:r>
                        <a:rPr lang="fr-CA" altLang="fr-FR" sz="2000" b="0" i="1" smtClean="0">
                          <a:solidFill>
                            <a:schemeClr val="tx1"/>
                          </a:solidFill>
                          <a:latin typeface="Cambria Math" panose="02040503050406030204" pitchFamily="18" charset="0"/>
                        </a:rPr>
                        <m:t>𝑘</m:t>
                      </m:r>
                      <m:r>
                        <a:rPr lang="fr-CA" altLang="fr-FR" sz="2000" i="1">
                          <a:solidFill>
                            <a:schemeClr val="tx1"/>
                          </a:solidFill>
                          <a:latin typeface="Cambria Math"/>
                        </a:rPr>
                        <m:t>𝑢</m:t>
                      </m:r>
                      <m:r>
                        <a:rPr lang="fr-CA" altLang="fr-FR" sz="2000" b="0" i="1" smtClean="0">
                          <a:solidFill>
                            <a:schemeClr val="tx1"/>
                          </a:solidFill>
                          <a:latin typeface="Cambria Math" panose="02040503050406030204" pitchFamily="18" charset="0"/>
                        </a:rPr>
                        <m:t>𝑟𝑡𝑜𝑠𝑒</m:t>
                      </m:r>
                      <m:r>
                        <a:rPr lang="fr-CA" altLang="fr-FR" sz="2000" i="1">
                          <a:solidFill>
                            <a:schemeClr val="tx1"/>
                          </a:solidFill>
                          <a:latin typeface="Cambria Math"/>
                        </a:rPr>
                        <m:t>=</m:t>
                      </m:r>
                      <m:d>
                        <m:dPr>
                          <m:ctrlPr>
                            <a:rPr lang="fr-CA" altLang="fr-FR" sz="2000" i="1">
                              <a:solidFill>
                                <a:schemeClr val="tx1"/>
                              </a:solidFill>
                              <a:latin typeface="Cambria Math" panose="02040503050406030204" pitchFamily="18" charset="0"/>
                            </a:rPr>
                          </m:ctrlPr>
                        </m:dPr>
                        <m:e>
                          <m:f>
                            <m:fPr>
                              <m:ctrlPr>
                                <a:rPr lang="fr-CA" altLang="fr-FR" sz="2000" i="1">
                                  <a:solidFill>
                                    <a:schemeClr val="tx1"/>
                                  </a:solidFill>
                                  <a:latin typeface="Cambria Math" panose="02040503050406030204" pitchFamily="18" charset="0"/>
                                </a:rPr>
                              </m:ctrlPr>
                            </m:fPr>
                            <m:num>
                              <m:sSup>
                                <m:sSupPr>
                                  <m:ctrlPr>
                                    <a:rPr lang="fr-CA" altLang="fr-FR" sz="2000" i="1">
                                      <a:solidFill>
                                        <a:schemeClr val="tx1"/>
                                      </a:solidFill>
                                      <a:latin typeface="Cambria Math" panose="02040503050406030204" pitchFamily="18" charset="0"/>
                                    </a:rPr>
                                  </m:ctrlPr>
                                </m:sSupPr>
                                <m:e>
                                  <m:r>
                                    <a:rPr lang="fr-CA" altLang="fr-FR" sz="2000" i="1">
                                      <a:solidFill>
                                        <a:schemeClr val="tx1"/>
                                      </a:solidFill>
                                      <a:latin typeface="Cambria Math"/>
                                    </a:rPr>
                                    <m:t>𝑛</m:t>
                                  </m:r>
                                </m:e>
                                <m:sup>
                                  <m:r>
                                    <a:rPr lang="fr-CA" altLang="fr-FR" sz="2000" i="1">
                                      <a:solidFill>
                                        <a:schemeClr val="tx1"/>
                                      </a:solidFill>
                                      <a:latin typeface="Cambria Math"/>
                                    </a:rPr>
                                    <m:t>2</m:t>
                                  </m:r>
                                </m:sup>
                              </m:sSup>
                              <m:d>
                                <m:dPr>
                                  <m:ctrlPr>
                                    <a:rPr lang="fr-CA" altLang="fr-FR" sz="2000" i="1">
                                      <a:solidFill>
                                        <a:schemeClr val="tx1"/>
                                      </a:solidFill>
                                      <a:latin typeface="Cambria Math" panose="02040503050406030204" pitchFamily="18" charset="0"/>
                                    </a:rPr>
                                  </m:ctrlPr>
                                </m:dPr>
                                <m:e>
                                  <m:r>
                                    <a:rPr lang="fr-CA" altLang="fr-FR" sz="2000" i="1">
                                      <a:solidFill>
                                        <a:schemeClr val="tx1"/>
                                      </a:solidFill>
                                      <a:latin typeface="Cambria Math"/>
                                    </a:rPr>
                                    <m:t>𝑛</m:t>
                                  </m:r>
                                  <m:r>
                                    <a:rPr lang="fr-CA" altLang="fr-FR" sz="2000" i="1">
                                      <a:solidFill>
                                        <a:schemeClr val="tx1"/>
                                      </a:solidFill>
                                      <a:latin typeface="Cambria Math"/>
                                    </a:rPr>
                                    <m:t>+1</m:t>
                                  </m:r>
                                </m:e>
                              </m:d>
                            </m:num>
                            <m:den>
                              <m:d>
                                <m:dPr>
                                  <m:ctrlPr>
                                    <a:rPr lang="fr-CA" altLang="fr-FR" sz="2000" i="1">
                                      <a:solidFill>
                                        <a:schemeClr val="tx1"/>
                                      </a:solidFill>
                                      <a:latin typeface="Cambria Math" panose="02040503050406030204" pitchFamily="18" charset="0"/>
                                    </a:rPr>
                                  </m:ctrlPr>
                                </m:dPr>
                                <m:e>
                                  <m:r>
                                    <a:rPr lang="fr-CA" altLang="fr-FR" sz="2000" i="1">
                                      <a:solidFill>
                                        <a:schemeClr val="tx1"/>
                                      </a:solidFill>
                                      <a:latin typeface="Cambria Math"/>
                                    </a:rPr>
                                    <m:t>𝑛</m:t>
                                  </m:r>
                                  <m:r>
                                    <a:rPr lang="fr-CA" altLang="fr-FR" sz="2000" i="1">
                                      <a:solidFill>
                                        <a:schemeClr val="tx1"/>
                                      </a:solidFill>
                                      <a:latin typeface="Cambria Math"/>
                                    </a:rPr>
                                    <m:t>−1</m:t>
                                  </m:r>
                                </m:e>
                              </m:d>
                              <m:d>
                                <m:dPr>
                                  <m:ctrlPr>
                                    <a:rPr lang="fr-CA" altLang="fr-FR" sz="2000" i="1">
                                      <a:solidFill>
                                        <a:schemeClr val="tx1"/>
                                      </a:solidFill>
                                      <a:latin typeface="Cambria Math" panose="02040503050406030204" pitchFamily="18" charset="0"/>
                                    </a:rPr>
                                  </m:ctrlPr>
                                </m:dPr>
                                <m:e>
                                  <m:r>
                                    <a:rPr lang="fr-CA" altLang="fr-FR" sz="2000" i="1">
                                      <a:solidFill>
                                        <a:schemeClr val="tx1"/>
                                      </a:solidFill>
                                      <a:latin typeface="Cambria Math"/>
                                    </a:rPr>
                                    <m:t>𝑛</m:t>
                                  </m:r>
                                  <m:r>
                                    <a:rPr lang="fr-CA" altLang="fr-FR" sz="2000" i="1">
                                      <a:solidFill>
                                        <a:schemeClr val="tx1"/>
                                      </a:solidFill>
                                      <a:latin typeface="Cambria Math"/>
                                    </a:rPr>
                                    <m:t>−2</m:t>
                                  </m:r>
                                </m:e>
                              </m:d>
                              <m:d>
                                <m:dPr>
                                  <m:ctrlPr>
                                    <a:rPr lang="fr-CA" altLang="fr-FR" sz="2000" i="1">
                                      <a:solidFill>
                                        <a:schemeClr val="tx1"/>
                                      </a:solidFill>
                                      <a:latin typeface="Cambria Math" panose="02040503050406030204" pitchFamily="18" charset="0"/>
                                    </a:rPr>
                                  </m:ctrlPr>
                                </m:dPr>
                                <m:e>
                                  <m:r>
                                    <a:rPr lang="fr-CA" altLang="fr-FR" sz="2000" i="1">
                                      <a:solidFill>
                                        <a:schemeClr val="tx1"/>
                                      </a:solidFill>
                                      <a:latin typeface="Cambria Math"/>
                                    </a:rPr>
                                    <m:t>𝑛</m:t>
                                  </m:r>
                                  <m:r>
                                    <a:rPr lang="fr-CA" altLang="fr-FR" sz="2000" i="1">
                                      <a:solidFill>
                                        <a:schemeClr val="tx1"/>
                                      </a:solidFill>
                                      <a:latin typeface="Cambria Math"/>
                                    </a:rPr>
                                    <m:t>−3</m:t>
                                  </m:r>
                                </m:e>
                              </m:d>
                            </m:den>
                          </m:f>
                        </m:e>
                      </m:d>
                      <m:d>
                        <m:dPr>
                          <m:ctrlPr>
                            <a:rPr lang="fr-CA" altLang="fr-FR" sz="2000" i="1">
                              <a:solidFill>
                                <a:schemeClr val="tx1"/>
                              </a:solidFill>
                              <a:latin typeface="Cambria Math" panose="02040503050406030204" pitchFamily="18" charset="0"/>
                            </a:rPr>
                          </m:ctrlPr>
                        </m:dPr>
                        <m:e>
                          <m:f>
                            <m:fPr>
                              <m:ctrlPr>
                                <a:rPr lang="fr-CA" altLang="fr-FR" sz="2000" i="1">
                                  <a:solidFill>
                                    <a:schemeClr val="tx1"/>
                                  </a:solidFill>
                                  <a:latin typeface="Cambria Math" panose="02040503050406030204" pitchFamily="18" charset="0"/>
                                </a:rPr>
                              </m:ctrlPr>
                            </m:fPr>
                            <m:num>
                              <m:r>
                                <a:rPr lang="fr-CA" altLang="fr-FR" sz="2000" i="1">
                                  <a:solidFill>
                                    <a:schemeClr val="tx1"/>
                                  </a:solidFill>
                                  <a:latin typeface="Cambria Math"/>
                                </a:rPr>
                                <m:t>1</m:t>
                              </m:r>
                            </m:num>
                            <m:den>
                              <m:r>
                                <a:rPr lang="fr-CA" altLang="fr-FR" sz="2000" i="1">
                                  <a:solidFill>
                                    <a:schemeClr val="tx1"/>
                                  </a:solidFill>
                                  <a:latin typeface="Cambria Math"/>
                                </a:rPr>
                                <m:t>𝑛</m:t>
                              </m:r>
                            </m:den>
                          </m:f>
                        </m:e>
                      </m:d>
                      <m:nary>
                        <m:naryPr>
                          <m:chr m:val="∑"/>
                          <m:ctrlPr>
                            <a:rPr lang="fr-CA" altLang="fr-FR" sz="2000" i="1">
                              <a:solidFill>
                                <a:schemeClr val="tx1"/>
                              </a:solidFill>
                              <a:latin typeface="Cambria Math" panose="02040503050406030204" pitchFamily="18" charset="0"/>
                            </a:rPr>
                          </m:ctrlPr>
                        </m:naryPr>
                        <m:sub>
                          <m:r>
                            <m:rPr>
                              <m:brk m:alnAt="23"/>
                            </m:rPr>
                            <a:rPr lang="fr-CA" altLang="fr-FR" sz="2000" i="1">
                              <a:solidFill>
                                <a:schemeClr val="tx1"/>
                              </a:solidFill>
                              <a:latin typeface="Cambria Math"/>
                            </a:rPr>
                            <m:t>𝑖</m:t>
                          </m:r>
                          <m:r>
                            <a:rPr lang="fr-CA" altLang="fr-FR" sz="2000" i="1">
                              <a:solidFill>
                                <a:schemeClr val="tx1"/>
                              </a:solidFill>
                              <a:latin typeface="Cambria Math"/>
                            </a:rPr>
                            <m:t>=1</m:t>
                          </m:r>
                        </m:sub>
                        <m:sup>
                          <m:r>
                            <a:rPr lang="fr-CA" altLang="fr-FR" sz="2000" i="1">
                              <a:solidFill>
                                <a:schemeClr val="tx1"/>
                              </a:solidFill>
                              <a:latin typeface="Cambria Math"/>
                            </a:rPr>
                            <m:t>𝑛</m:t>
                          </m:r>
                        </m:sup>
                        <m:e>
                          <m:sSup>
                            <m:sSupPr>
                              <m:ctrlPr>
                                <a:rPr lang="fr-CA" altLang="fr-FR" sz="2000" i="1">
                                  <a:solidFill>
                                    <a:schemeClr val="tx1"/>
                                  </a:solidFill>
                                  <a:latin typeface="Cambria Math" panose="02040503050406030204" pitchFamily="18" charset="0"/>
                                </a:rPr>
                              </m:ctrlPr>
                            </m:sSupPr>
                            <m:e>
                              <m:d>
                                <m:dPr>
                                  <m:ctrlPr>
                                    <a:rPr lang="fr-CA" altLang="fr-FR" sz="2000" i="1">
                                      <a:solidFill>
                                        <a:schemeClr val="tx1"/>
                                      </a:solidFill>
                                      <a:latin typeface="Cambria Math" panose="02040503050406030204" pitchFamily="18" charset="0"/>
                                    </a:rPr>
                                  </m:ctrlPr>
                                </m:dPr>
                                <m:e>
                                  <m:f>
                                    <m:fPr>
                                      <m:ctrlPr>
                                        <a:rPr lang="fr-CA" altLang="fr-FR" sz="2000" i="1">
                                          <a:solidFill>
                                            <a:schemeClr val="tx1"/>
                                          </a:solidFill>
                                          <a:latin typeface="Cambria Math" panose="02040503050406030204" pitchFamily="18" charset="0"/>
                                        </a:rPr>
                                      </m:ctrlPr>
                                    </m:fPr>
                                    <m:num>
                                      <m:sSub>
                                        <m:sSubPr>
                                          <m:ctrlPr>
                                            <a:rPr lang="fr-CA" altLang="fr-FR" sz="2000" i="1">
                                              <a:solidFill>
                                                <a:schemeClr val="tx1"/>
                                              </a:solidFill>
                                              <a:latin typeface="Cambria Math" panose="02040503050406030204" pitchFamily="18" charset="0"/>
                                            </a:rPr>
                                          </m:ctrlPr>
                                        </m:sSubPr>
                                        <m:e>
                                          <m:r>
                                            <a:rPr lang="fr-CA" altLang="fr-FR" sz="2000" i="1">
                                              <a:solidFill>
                                                <a:schemeClr val="tx1"/>
                                              </a:solidFill>
                                              <a:latin typeface="Cambria Math"/>
                                            </a:rPr>
                                            <m:t>𝑋</m:t>
                                          </m:r>
                                        </m:e>
                                        <m:sub>
                                          <m:r>
                                            <a:rPr lang="fr-CA" altLang="fr-FR" sz="2000" i="1">
                                              <a:solidFill>
                                                <a:schemeClr val="tx1"/>
                                              </a:solidFill>
                                              <a:latin typeface="Cambria Math"/>
                                            </a:rPr>
                                            <m:t>𝑖</m:t>
                                          </m:r>
                                        </m:sub>
                                      </m:sSub>
                                      <m:r>
                                        <a:rPr lang="fr-CA" altLang="fr-FR" sz="2000" i="1">
                                          <a:solidFill>
                                            <a:schemeClr val="tx1"/>
                                          </a:solidFill>
                                          <a:latin typeface="Cambria Math"/>
                                        </a:rPr>
                                        <m:t>−</m:t>
                                      </m:r>
                                      <m:acc>
                                        <m:accPr>
                                          <m:chr m:val="̅"/>
                                          <m:ctrlPr>
                                            <a:rPr lang="fr-CA" altLang="fr-FR" sz="2000" i="1">
                                              <a:solidFill>
                                                <a:schemeClr val="tx1"/>
                                              </a:solidFill>
                                              <a:latin typeface="Cambria Math" panose="02040503050406030204" pitchFamily="18" charset="0"/>
                                            </a:rPr>
                                          </m:ctrlPr>
                                        </m:accPr>
                                        <m:e>
                                          <m:r>
                                            <a:rPr lang="fr-CA" altLang="fr-FR" sz="2000" i="1">
                                              <a:solidFill>
                                                <a:schemeClr val="tx1"/>
                                              </a:solidFill>
                                              <a:latin typeface="Cambria Math"/>
                                            </a:rPr>
                                            <m:t>𝑋</m:t>
                                          </m:r>
                                        </m:e>
                                      </m:acc>
                                    </m:num>
                                    <m:den>
                                      <m:sSub>
                                        <m:sSubPr>
                                          <m:ctrlPr>
                                            <a:rPr lang="fr-CA" altLang="fr-FR" sz="2000" i="1">
                                              <a:solidFill>
                                                <a:schemeClr val="tx1"/>
                                              </a:solidFill>
                                              <a:latin typeface="Cambria Math" panose="02040503050406030204" pitchFamily="18" charset="0"/>
                                            </a:rPr>
                                          </m:ctrlPr>
                                        </m:sSubPr>
                                        <m:e>
                                          <m:r>
                                            <a:rPr lang="fr-CA" altLang="fr-FR" sz="2000" i="1">
                                              <a:solidFill>
                                                <a:schemeClr val="tx1"/>
                                              </a:solidFill>
                                              <a:latin typeface="Cambria Math"/>
                                            </a:rPr>
                                            <m:t>𝑠</m:t>
                                          </m:r>
                                        </m:e>
                                        <m:sub>
                                          <m:r>
                                            <a:rPr lang="fr-CA" altLang="fr-FR" sz="2000" i="1">
                                              <a:solidFill>
                                                <a:schemeClr val="tx1"/>
                                              </a:solidFill>
                                              <a:latin typeface="Cambria Math"/>
                                            </a:rPr>
                                            <m:t>𝑋</m:t>
                                          </m:r>
                                        </m:sub>
                                      </m:sSub>
                                    </m:den>
                                  </m:f>
                                </m:e>
                              </m:d>
                            </m:e>
                            <m:sup>
                              <m:r>
                                <a:rPr lang="fr-CA" altLang="fr-FR" sz="2000" i="1">
                                  <a:solidFill>
                                    <a:schemeClr val="tx1"/>
                                  </a:solidFill>
                                  <a:latin typeface="Cambria Math"/>
                                </a:rPr>
                                <m:t>4</m:t>
                              </m:r>
                            </m:sup>
                          </m:sSup>
                        </m:e>
                      </m:nary>
                      <m:r>
                        <a:rPr lang="fr-CA" altLang="fr-FR" sz="2000" i="1">
                          <a:solidFill>
                            <a:schemeClr val="tx1"/>
                          </a:solidFill>
                          <a:latin typeface="Cambria Math"/>
                        </a:rPr>
                        <m:t>−3</m:t>
                      </m:r>
                      <m:f>
                        <m:fPr>
                          <m:ctrlPr>
                            <a:rPr lang="fr-CA" altLang="fr-FR" sz="2000" i="1">
                              <a:solidFill>
                                <a:schemeClr val="tx1"/>
                              </a:solidFill>
                              <a:latin typeface="Cambria Math" panose="02040503050406030204" pitchFamily="18" charset="0"/>
                            </a:rPr>
                          </m:ctrlPr>
                        </m:fPr>
                        <m:num>
                          <m:d>
                            <m:dPr>
                              <m:ctrlPr>
                                <a:rPr lang="fr-CA" altLang="fr-FR" sz="2000" i="1">
                                  <a:solidFill>
                                    <a:schemeClr val="tx1"/>
                                  </a:solidFill>
                                  <a:latin typeface="Cambria Math" panose="02040503050406030204" pitchFamily="18" charset="0"/>
                                </a:rPr>
                              </m:ctrlPr>
                            </m:dPr>
                            <m:e>
                              <m:r>
                                <a:rPr lang="fr-CA" altLang="fr-FR" sz="2000" i="1">
                                  <a:solidFill>
                                    <a:schemeClr val="tx1"/>
                                  </a:solidFill>
                                  <a:latin typeface="Cambria Math"/>
                                </a:rPr>
                                <m:t>𝑛</m:t>
                              </m:r>
                              <m:r>
                                <a:rPr lang="fr-CA" altLang="fr-FR" sz="2000" i="1">
                                  <a:solidFill>
                                    <a:schemeClr val="tx1"/>
                                  </a:solidFill>
                                  <a:latin typeface="Cambria Math"/>
                                </a:rPr>
                                <m:t>−1</m:t>
                              </m:r>
                            </m:e>
                          </m:d>
                        </m:num>
                        <m:den>
                          <m:d>
                            <m:dPr>
                              <m:ctrlPr>
                                <a:rPr lang="fr-CA" altLang="fr-FR" sz="2000" i="1">
                                  <a:solidFill>
                                    <a:schemeClr val="tx1"/>
                                  </a:solidFill>
                                  <a:latin typeface="Cambria Math" panose="02040503050406030204" pitchFamily="18" charset="0"/>
                                </a:rPr>
                              </m:ctrlPr>
                            </m:dPr>
                            <m:e>
                              <m:r>
                                <a:rPr lang="fr-CA" altLang="fr-FR" sz="2000" i="1">
                                  <a:solidFill>
                                    <a:schemeClr val="tx1"/>
                                  </a:solidFill>
                                  <a:latin typeface="Cambria Math"/>
                                </a:rPr>
                                <m:t>𝑛</m:t>
                              </m:r>
                              <m:r>
                                <a:rPr lang="fr-CA" altLang="fr-FR" sz="2000" i="1">
                                  <a:solidFill>
                                    <a:schemeClr val="tx1"/>
                                  </a:solidFill>
                                  <a:latin typeface="Cambria Math"/>
                                </a:rPr>
                                <m:t>−2</m:t>
                              </m:r>
                            </m:e>
                          </m:d>
                          <m:d>
                            <m:dPr>
                              <m:ctrlPr>
                                <a:rPr lang="fr-CA" altLang="fr-FR" sz="2000" i="1">
                                  <a:solidFill>
                                    <a:schemeClr val="tx1"/>
                                  </a:solidFill>
                                  <a:latin typeface="Cambria Math" panose="02040503050406030204" pitchFamily="18" charset="0"/>
                                </a:rPr>
                              </m:ctrlPr>
                            </m:dPr>
                            <m:e>
                              <m:r>
                                <a:rPr lang="fr-CA" altLang="fr-FR" sz="2000" i="1">
                                  <a:solidFill>
                                    <a:schemeClr val="tx1"/>
                                  </a:solidFill>
                                  <a:latin typeface="Cambria Math"/>
                                </a:rPr>
                                <m:t>𝑛</m:t>
                              </m:r>
                              <m:r>
                                <a:rPr lang="fr-CA" altLang="fr-FR" sz="2000" i="1">
                                  <a:solidFill>
                                    <a:schemeClr val="tx1"/>
                                  </a:solidFill>
                                  <a:latin typeface="Cambria Math"/>
                                </a:rPr>
                                <m:t>−3</m:t>
                              </m:r>
                            </m:e>
                          </m:d>
                        </m:den>
                      </m:f>
                    </m:oMath>
                  </m:oMathPara>
                </a14:m>
                <a:endParaRPr lang="fr-CA" altLang="fr-FR" sz="2000" dirty="0">
                  <a:solidFill>
                    <a:schemeClr val="tx1"/>
                  </a:solidFill>
                  <a:latin typeface="Calibri" panose="020F0502020204030204" pitchFamily="34" charset="0"/>
                </a:endParaRPr>
              </a:p>
              <a:p>
                <a:pPr marL="463550" lvl="1" indent="0">
                  <a:buNone/>
                </a:pPr>
                <a:endParaRPr lang="fr-CA" altLang="fr-FR" sz="2000" dirty="0">
                  <a:solidFill>
                    <a:schemeClr val="tx1"/>
                  </a:solidFill>
                  <a:latin typeface="Calibri" panose="020F0502020204030204" pitchFamily="34" charset="0"/>
                </a:endParaRPr>
              </a:p>
              <a:p>
                <a:pPr marL="977900" lvl="1" indent="-457200">
                  <a:buFont typeface="Wingdings" panose="05000000000000000000" pitchFamily="2" charset="2"/>
                  <a:buChar char="Ø"/>
                </a:pPr>
                <a:r>
                  <a:rPr lang="fr-CA" altLang="fr-FR" sz="2800" dirty="0">
                    <a:solidFill>
                      <a:schemeClr val="tx1"/>
                    </a:solidFill>
                    <a:latin typeface="Calibri" panose="020F0502020204030204" pitchFamily="34" charset="0"/>
                  </a:rPr>
                  <a:t>Si </a:t>
                </a:r>
                <a:r>
                  <a:rPr lang="fr-CA" altLang="fr-FR" sz="2800" b="1" i="1" dirty="0" err="1">
                    <a:latin typeface="Calibri" panose="020F0502020204030204" pitchFamily="34" charset="0"/>
                  </a:rPr>
                  <a:t>k</a:t>
                </a:r>
                <a:r>
                  <a:rPr lang="fr-CA" altLang="fr-FR" sz="2800" b="1" i="1" dirty="0" err="1">
                    <a:solidFill>
                      <a:schemeClr val="tx1"/>
                    </a:solidFill>
                    <a:latin typeface="Calibri" panose="020F0502020204030204" pitchFamily="34" charset="0"/>
                  </a:rPr>
                  <a:t>urtose</a:t>
                </a:r>
                <a:r>
                  <a:rPr lang="fr-CA" altLang="fr-FR" sz="2800" b="1" i="1" dirty="0">
                    <a:solidFill>
                      <a:schemeClr val="tx1"/>
                    </a:solidFill>
                    <a:latin typeface="Calibri" panose="020F0502020204030204" pitchFamily="34" charset="0"/>
                  </a:rPr>
                  <a:t> </a:t>
                </a:r>
                <a:r>
                  <a:rPr lang="fr-CA" altLang="fr-FR" sz="2800" b="1" dirty="0">
                    <a:solidFill>
                      <a:schemeClr val="tx1"/>
                    </a:solidFill>
                    <a:latin typeface="Calibri" panose="020F0502020204030204" pitchFamily="34" charset="0"/>
                  </a:rPr>
                  <a:t>= 0</a:t>
                </a:r>
                <a:r>
                  <a:rPr lang="fr-CA" altLang="fr-FR" sz="2800" dirty="0">
                    <a:solidFill>
                      <a:schemeClr val="tx1"/>
                    </a:solidFill>
                    <a:latin typeface="Calibri" panose="020F0502020204030204" pitchFamily="34" charset="0"/>
                  </a:rPr>
                  <a:t>  =&gt; aplatissement normal (</a:t>
                </a:r>
                <a:r>
                  <a:rPr lang="fr-CA" altLang="fr-FR" sz="2800" dirty="0" err="1">
                    <a:solidFill>
                      <a:schemeClr val="tx1"/>
                    </a:solidFill>
                    <a:latin typeface="Calibri" panose="020F0502020204030204" pitchFamily="34" charset="0"/>
                  </a:rPr>
                  <a:t>mésokurtique</a:t>
                </a:r>
                <a:r>
                  <a:rPr lang="fr-CA" altLang="fr-FR" sz="2800" dirty="0">
                    <a:solidFill>
                      <a:schemeClr val="tx1"/>
                    </a:solidFill>
                    <a:latin typeface="Calibri" panose="020F0502020204030204" pitchFamily="34" charset="0"/>
                  </a:rPr>
                  <a:t>)</a:t>
                </a:r>
              </a:p>
              <a:p>
                <a:pPr marL="977900" lvl="1" indent="-457200">
                  <a:buFont typeface="Wingdings" panose="05000000000000000000" pitchFamily="2" charset="2"/>
                  <a:buChar char="Ø"/>
                </a:pPr>
                <a:endParaRPr lang="fr-CA" altLang="fr-FR" sz="2800" dirty="0">
                  <a:solidFill>
                    <a:schemeClr val="tx1"/>
                  </a:solidFill>
                  <a:latin typeface="Calibri" panose="020F0502020204030204" pitchFamily="34" charset="0"/>
                </a:endParaRPr>
              </a:p>
              <a:p>
                <a:pPr marL="977900" lvl="1" indent="-457200">
                  <a:buFont typeface="Wingdings" panose="05000000000000000000" pitchFamily="2" charset="2"/>
                  <a:buChar char="Ø"/>
                </a:pPr>
                <a:r>
                  <a:rPr lang="fr-CA" altLang="fr-FR" sz="2800" dirty="0">
                    <a:solidFill>
                      <a:schemeClr val="tx1"/>
                    </a:solidFill>
                    <a:latin typeface="Calibri" panose="020F0502020204030204" pitchFamily="34" charset="0"/>
                  </a:rPr>
                  <a:t>Si </a:t>
                </a:r>
                <a:r>
                  <a:rPr lang="fr-CA" altLang="fr-FR" sz="2800" b="1" i="1" dirty="0" err="1">
                    <a:latin typeface="Calibri" panose="020F0502020204030204" pitchFamily="34" charset="0"/>
                  </a:rPr>
                  <a:t>k</a:t>
                </a:r>
                <a:r>
                  <a:rPr lang="fr-CA" altLang="fr-FR" sz="2800" b="1" i="1" dirty="0" err="1">
                    <a:solidFill>
                      <a:schemeClr val="tx1"/>
                    </a:solidFill>
                    <a:latin typeface="Calibri" panose="020F0502020204030204" pitchFamily="34" charset="0"/>
                  </a:rPr>
                  <a:t>urtose</a:t>
                </a:r>
                <a:r>
                  <a:rPr lang="fr-CA" altLang="fr-FR" sz="2800" b="1" dirty="0">
                    <a:solidFill>
                      <a:schemeClr val="tx1"/>
                    </a:solidFill>
                    <a:latin typeface="Calibri" panose="020F0502020204030204" pitchFamily="34" charset="0"/>
                  </a:rPr>
                  <a:t> &gt; 0</a:t>
                </a:r>
                <a:r>
                  <a:rPr lang="fr-CA" altLang="fr-FR" sz="2800" dirty="0">
                    <a:solidFill>
                      <a:schemeClr val="tx1"/>
                    </a:solidFill>
                    <a:latin typeface="Calibri" panose="020F0502020204030204" pitchFamily="34" charset="0"/>
                  </a:rPr>
                  <a:t>  =&gt;  aplatissement positif (</a:t>
                </a:r>
                <a:r>
                  <a:rPr lang="fr-CA" altLang="fr-FR" sz="2800" dirty="0" err="1">
                    <a:solidFill>
                      <a:schemeClr val="tx1"/>
                    </a:solidFill>
                    <a:latin typeface="Calibri" panose="020F0502020204030204" pitchFamily="34" charset="0"/>
                  </a:rPr>
                  <a:t>leptokurtique</a:t>
                </a:r>
                <a:r>
                  <a:rPr lang="fr-CA" altLang="fr-FR" sz="2800" dirty="0">
                    <a:solidFill>
                      <a:schemeClr val="tx1"/>
                    </a:solidFill>
                    <a:latin typeface="Calibri" panose="020F0502020204030204" pitchFamily="34" charset="0"/>
                  </a:rPr>
                  <a:t>)</a:t>
                </a:r>
              </a:p>
              <a:p>
                <a:pPr marL="977900" lvl="1" indent="-457200">
                  <a:buFont typeface="Wingdings" panose="05000000000000000000" pitchFamily="2" charset="2"/>
                  <a:buChar char="Ø"/>
                </a:pPr>
                <a:endParaRPr lang="fr-CA" altLang="fr-FR" sz="2800" dirty="0">
                  <a:solidFill>
                    <a:schemeClr val="tx1"/>
                  </a:solidFill>
                  <a:latin typeface="Calibri" panose="020F0502020204030204" pitchFamily="34" charset="0"/>
                </a:endParaRPr>
              </a:p>
              <a:p>
                <a:pPr marL="977900" lvl="1" indent="-457200">
                  <a:buFont typeface="Wingdings" panose="05000000000000000000" pitchFamily="2" charset="2"/>
                  <a:buChar char="Ø"/>
                </a:pPr>
                <a:r>
                  <a:rPr lang="fr-CA" altLang="fr-FR" sz="2800" dirty="0">
                    <a:solidFill>
                      <a:schemeClr val="tx1"/>
                    </a:solidFill>
                    <a:latin typeface="Calibri" panose="020F0502020204030204" pitchFamily="34" charset="0"/>
                  </a:rPr>
                  <a:t>Si </a:t>
                </a:r>
                <a:r>
                  <a:rPr lang="fr-CA" altLang="fr-FR" sz="2800" b="1" i="1" dirty="0" err="1">
                    <a:latin typeface="Calibri" panose="020F0502020204030204" pitchFamily="34" charset="0"/>
                  </a:rPr>
                  <a:t>k</a:t>
                </a:r>
                <a:r>
                  <a:rPr lang="fr-CA" altLang="fr-FR" sz="2800" b="1" i="1" dirty="0" err="1">
                    <a:solidFill>
                      <a:schemeClr val="tx1"/>
                    </a:solidFill>
                    <a:latin typeface="Calibri" panose="020F0502020204030204" pitchFamily="34" charset="0"/>
                  </a:rPr>
                  <a:t>urtose</a:t>
                </a:r>
                <a:r>
                  <a:rPr lang="fr-CA" altLang="fr-FR" sz="2800" b="1" dirty="0">
                    <a:solidFill>
                      <a:schemeClr val="tx1"/>
                    </a:solidFill>
                    <a:latin typeface="Calibri" panose="020F0502020204030204" pitchFamily="34" charset="0"/>
                  </a:rPr>
                  <a:t> &lt; 0</a:t>
                </a:r>
                <a:r>
                  <a:rPr lang="fr-CA" altLang="fr-FR" sz="2800" dirty="0">
                    <a:solidFill>
                      <a:schemeClr val="tx1"/>
                    </a:solidFill>
                    <a:latin typeface="Calibri" panose="020F0502020204030204" pitchFamily="34" charset="0"/>
                  </a:rPr>
                  <a:t>  =&gt;  aplatissement négatif (</a:t>
                </a:r>
                <a:r>
                  <a:rPr lang="fr-CA" altLang="fr-FR" sz="2800" dirty="0" err="1">
                    <a:solidFill>
                      <a:schemeClr val="tx1"/>
                    </a:solidFill>
                    <a:latin typeface="Calibri" panose="020F0502020204030204" pitchFamily="34" charset="0"/>
                  </a:rPr>
                  <a:t>platykurtique</a:t>
                </a:r>
                <a:r>
                  <a:rPr lang="fr-CA" altLang="fr-FR" sz="2800" dirty="0">
                    <a:solidFill>
                      <a:schemeClr val="tx1"/>
                    </a:solidFill>
                    <a:latin typeface="Calibri" panose="020F0502020204030204" pitchFamily="34" charset="0"/>
                  </a:rPr>
                  <a:t>)</a:t>
                </a:r>
              </a:p>
            </p:txBody>
          </p:sp>
        </mc:Choice>
        <mc:Fallback xmlns="">
          <p:sp>
            <p:nvSpPr>
              <p:cNvPr id="12" name="Rectangle 3"/>
              <p:cNvSpPr txBox="1">
                <a:spLocks noRot="1" noChangeAspect="1" noMove="1" noResize="1" noEditPoints="1" noAdjustHandles="1" noChangeArrowheads="1" noChangeShapeType="1" noTextEdit="1"/>
              </p:cNvSpPr>
              <p:nvPr/>
            </p:nvSpPr>
            <p:spPr>
              <a:xfrm>
                <a:off x="0" y="1126066"/>
                <a:ext cx="12192000" cy="5723467"/>
              </a:xfrm>
              <a:prstGeom prst="rect">
                <a:avLst/>
              </a:prstGeom>
              <a:blipFill rotWithShape="0">
                <a:blip r:embed="rId3"/>
                <a:stretch>
                  <a:fillRect l="-1250" t="-1384"/>
                </a:stretch>
              </a:blipFill>
            </p:spPr>
            <p:txBody>
              <a:bodyPr/>
              <a:lstStyle/>
              <a:p>
                <a:r>
                  <a:rPr lang="fr-CA">
                    <a:noFill/>
                  </a:rPr>
                  <a:t> </a:t>
                </a:r>
              </a:p>
            </p:txBody>
          </p:sp>
        </mc:Fallback>
      </mc:AlternateContent>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pPr marL="457200" indent="-457200">
              <a:buFont typeface="+mj-lt"/>
              <a:buAutoNum type="alphaLcParenR" startAt="4"/>
            </a:pPr>
            <a:r>
              <a:rPr lang="fr-CA" altLang="fr-FR" sz="2400" b="1" i="1" dirty="0">
                <a:latin typeface="Calibri" panose="020F0502020204030204" pitchFamily="34" charset="0"/>
              </a:rPr>
              <a:t>Statistiques de la forme de la distribution</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50</a:t>
            </a:fld>
            <a:endParaRPr lang="en-CA" sz="2000" dirty="0">
              <a:solidFill>
                <a:schemeClr val="tx1"/>
              </a:solidFill>
            </a:endParaRPr>
          </a:p>
        </p:txBody>
      </p:sp>
    </p:spTree>
    <p:extLst>
      <p:ext uri="{BB962C8B-B14F-4D97-AF65-F5344CB8AC3E}">
        <p14:creationId xmlns:p14="http://schemas.microsoft.com/office/powerpoint/2010/main" val="37340773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50800">
              <a:buNone/>
            </a:pPr>
            <a:r>
              <a:rPr lang="fr-CA" altLang="fr-FR" sz="3200" b="1" u="sng" dirty="0">
                <a:latin typeface="Calibri" panose="020F0502020204030204" pitchFamily="34" charset="0"/>
              </a:rPr>
              <a:t>L’aplatissement de la distribution (« </a:t>
            </a:r>
            <a:r>
              <a:rPr lang="fr-CA" altLang="fr-FR" sz="3200" b="1" u="sng" dirty="0" err="1">
                <a:latin typeface="Calibri" panose="020F0502020204030204" pitchFamily="34" charset="0"/>
              </a:rPr>
              <a:t>kurtose</a:t>
            </a:r>
            <a:r>
              <a:rPr lang="fr-CA" altLang="fr-FR" sz="3200" b="1" u="sng" dirty="0">
                <a:latin typeface="Calibri" panose="020F0502020204030204" pitchFamily="34" charset="0"/>
              </a:rPr>
              <a:t> »)</a:t>
            </a:r>
          </a:p>
          <a:p>
            <a:pPr marL="920750" lvl="1" indent="-457200">
              <a:buFont typeface="Wingdings" panose="05000000000000000000" pitchFamily="2" charset="2"/>
              <a:buChar char="q"/>
            </a:pPr>
            <a:endParaRPr lang="fr-CA" altLang="fr-FR" sz="2800" dirty="0">
              <a:latin typeface="Calibri" panose="020F0502020204030204" pitchFamily="34" charset="0"/>
            </a:endParaRPr>
          </a:p>
          <a:p>
            <a:pPr marL="920750" lvl="1" indent="-457200">
              <a:buFont typeface="Wingdings" panose="05000000000000000000" pitchFamily="2" charset="2"/>
              <a:buChar char="q"/>
            </a:pPr>
            <a:r>
              <a:rPr lang="fr-CA" altLang="fr-FR" sz="2800" dirty="0" err="1">
                <a:latin typeface="Calibri" panose="020F0502020204030204" pitchFamily="34" charset="0"/>
              </a:rPr>
              <a:t>Leptokurtique</a:t>
            </a:r>
            <a:endParaRPr lang="fr-CA" altLang="fr-FR" sz="2800" dirty="0">
              <a:latin typeface="Calibri" panose="020F0502020204030204" pitchFamily="34" charset="0"/>
            </a:endParaRPr>
          </a:p>
          <a:p>
            <a:pPr marL="749300" lvl="1">
              <a:buFont typeface="Wingdings" panose="05000000000000000000" pitchFamily="2" charset="2"/>
              <a:buChar char="Ø"/>
            </a:pPr>
            <a:endParaRPr lang="fr-CA" altLang="fr-FR" sz="2000" dirty="0">
              <a:latin typeface="Calibri" panose="020F0502020204030204" pitchFamily="34" charset="0"/>
            </a:endParaRPr>
          </a:p>
          <a:p>
            <a:pPr marL="749300" lvl="1">
              <a:buFont typeface="Wingdings" panose="05000000000000000000" pitchFamily="2" charset="2"/>
              <a:buChar char="Ø"/>
            </a:pPr>
            <a:endParaRPr lang="fr-CA" altLang="fr-FR" sz="2000" dirty="0">
              <a:latin typeface="Calibri" panose="020F0502020204030204" pitchFamily="34" charset="0"/>
            </a:endParaRPr>
          </a:p>
          <a:p>
            <a:pPr marL="749300" lvl="1">
              <a:buFont typeface="Wingdings" panose="05000000000000000000" pitchFamily="2" charset="2"/>
              <a:buChar char="Ø"/>
            </a:pPr>
            <a:endParaRPr lang="fr-CA" altLang="fr-FR" sz="2000" dirty="0">
              <a:latin typeface="Calibri" panose="020F0502020204030204" pitchFamily="34" charset="0"/>
            </a:endParaRPr>
          </a:p>
          <a:p>
            <a:pPr marL="749300" lvl="1">
              <a:buFont typeface="Wingdings" panose="05000000000000000000" pitchFamily="2" charset="2"/>
              <a:buChar char="Ø"/>
            </a:pPr>
            <a:endParaRPr lang="fr-CA" altLang="fr-FR" sz="2000" dirty="0">
              <a:latin typeface="Calibri" panose="020F0502020204030204" pitchFamily="34" charset="0"/>
            </a:endParaRPr>
          </a:p>
          <a:p>
            <a:pPr marL="0" indent="-50800">
              <a:buNone/>
            </a:pPr>
            <a:endParaRPr lang="fr-CA" altLang="fr-FR" sz="2000" dirty="0">
              <a:latin typeface="Calibri" panose="020F0502020204030204" pitchFamily="34" charset="0"/>
            </a:endParaRPr>
          </a:p>
          <a:p>
            <a:pPr marL="920750" lvl="1" indent="-457200">
              <a:buFont typeface="Wingdings" panose="05000000000000000000" pitchFamily="2" charset="2"/>
              <a:buChar char="q"/>
            </a:pPr>
            <a:r>
              <a:rPr lang="fr-CA" altLang="fr-FR" sz="2800" dirty="0" err="1">
                <a:latin typeface="Calibri" panose="020F0502020204030204" pitchFamily="34" charset="0"/>
              </a:rPr>
              <a:t>Platykurtique</a:t>
            </a:r>
            <a:endParaRPr lang="fr-CA" altLang="fr-FR" sz="2800" dirty="0">
              <a:latin typeface="Calibri" panose="020F0502020204030204" pitchFamily="34" charset="0"/>
            </a:endParaRPr>
          </a:p>
        </p:txBody>
      </p:sp>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8987" y="1689903"/>
            <a:ext cx="4052955" cy="2753251"/>
          </a:xfrm>
          <a:prstGeom prst="rect">
            <a:avLst/>
          </a:prstGeom>
        </p:spPr>
      </p:pic>
      <p:sp>
        <p:nvSpPr>
          <p:cNvPr id="16" name="ZoneTexte 15"/>
          <p:cNvSpPr txBox="1"/>
          <p:nvPr/>
        </p:nvSpPr>
        <p:spPr>
          <a:xfrm>
            <a:off x="6336638" y="2406687"/>
            <a:ext cx="2337734" cy="461665"/>
          </a:xfrm>
          <a:prstGeom prst="rect">
            <a:avLst/>
          </a:prstGeom>
          <a:noFill/>
          <a:ln>
            <a:noFill/>
          </a:ln>
        </p:spPr>
        <p:txBody>
          <a:bodyPr wrap="square" rtlCol="0">
            <a:spAutoFit/>
          </a:bodyPr>
          <a:lstStyle/>
          <a:p>
            <a:r>
              <a:rPr lang="fr-CA" sz="2400" b="1" dirty="0" err="1">
                <a:solidFill>
                  <a:schemeClr val="accent2"/>
                </a:solidFill>
              </a:rPr>
              <a:t>kurtose</a:t>
            </a:r>
            <a:r>
              <a:rPr lang="fr-CA" sz="2400" b="1" dirty="0">
                <a:solidFill>
                  <a:schemeClr val="accent2"/>
                </a:solidFill>
              </a:rPr>
              <a:t> = 1.87</a:t>
            </a:r>
          </a:p>
        </p:txBody>
      </p:sp>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pPr marL="457200" indent="-457200">
              <a:buFont typeface="+mj-lt"/>
              <a:buAutoNum type="alphaLcParenR" startAt="4"/>
            </a:pPr>
            <a:r>
              <a:rPr lang="fr-CA" altLang="fr-FR" sz="2400" b="1" i="1" dirty="0">
                <a:latin typeface="Calibri" panose="020F0502020204030204" pitchFamily="34" charset="0"/>
              </a:rPr>
              <a:t>Statistiques de la forme de la distribution</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51</a:t>
            </a:fld>
            <a:endParaRPr lang="en-CA" sz="2000" dirty="0">
              <a:solidFill>
                <a:schemeClr val="tx1"/>
              </a:solidFill>
            </a:endParaRPr>
          </a:p>
        </p:txBody>
      </p:sp>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73721" y="4339291"/>
            <a:ext cx="3707697" cy="2518710"/>
          </a:xfrm>
          <a:prstGeom prst="rect">
            <a:avLst/>
          </a:prstGeom>
        </p:spPr>
      </p:pic>
      <p:sp>
        <p:nvSpPr>
          <p:cNvPr id="19" name="ZoneTexte 18"/>
          <p:cNvSpPr txBox="1"/>
          <p:nvPr/>
        </p:nvSpPr>
        <p:spPr>
          <a:xfrm>
            <a:off x="6336638" y="5028699"/>
            <a:ext cx="2678863" cy="461665"/>
          </a:xfrm>
          <a:prstGeom prst="rect">
            <a:avLst/>
          </a:prstGeom>
          <a:noFill/>
          <a:ln>
            <a:noFill/>
          </a:ln>
        </p:spPr>
        <p:txBody>
          <a:bodyPr wrap="square" rtlCol="0">
            <a:spAutoFit/>
          </a:bodyPr>
          <a:lstStyle/>
          <a:p>
            <a:r>
              <a:rPr lang="fr-CA" sz="2400" b="1" dirty="0" err="1">
                <a:solidFill>
                  <a:schemeClr val="accent2"/>
                </a:solidFill>
              </a:rPr>
              <a:t>kurtose</a:t>
            </a:r>
            <a:r>
              <a:rPr lang="fr-CA" sz="2400" b="1" dirty="0">
                <a:solidFill>
                  <a:schemeClr val="accent2"/>
                </a:solidFill>
              </a:rPr>
              <a:t> = -0.61</a:t>
            </a:r>
          </a:p>
        </p:txBody>
      </p:sp>
    </p:spTree>
    <p:extLst>
      <p:ext uri="{BB962C8B-B14F-4D97-AF65-F5344CB8AC3E}">
        <p14:creationId xmlns:p14="http://schemas.microsoft.com/office/powerpoint/2010/main" val="15215236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50800">
              <a:buNone/>
            </a:pPr>
            <a:r>
              <a:rPr lang="fr-CA" altLang="fr-FR" sz="3200" b="1" u="sng" dirty="0">
                <a:latin typeface="Calibri" panose="020F0502020204030204" pitchFamily="34" charset="0"/>
              </a:rPr>
              <a:t>Distribution de mesures « symétrique » et « </a:t>
            </a:r>
            <a:r>
              <a:rPr lang="fr-CA" altLang="fr-FR" sz="3200" b="1" u="sng" dirty="0" err="1">
                <a:latin typeface="Calibri" panose="020F0502020204030204" pitchFamily="34" charset="0"/>
              </a:rPr>
              <a:t>mésokurtique</a:t>
            </a:r>
            <a:r>
              <a:rPr lang="fr-CA" altLang="fr-FR" sz="3200" b="1" u="sng" dirty="0">
                <a:latin typeface="Calibri" panose="020F0502020204030204" pitchFamily="34" charset="0"/>
              </a:rPr>
              <a:t> »</a:t>
            </a:r>
          </a:p>
        </p:txBody>
      </p:sp>
      <p:pic>
        <p:nvPicPr>
          <p:cNvPr id="2" name="Image 1"/>
          <p:cNvPicPr>
            <a:picLocks noChangeAspect="1"/>
          </p:cNvPicPr>
          <p:nvPr/>
        </p:nvPicPr>
        <p:blipFill rotWithShape="1">
          <a:blip r:embed="rId3" cstate="print">
            <a:extLst>
              <a:ext uri="{28A0092B-C50C-407E-A947-70E740481C1C}">
                <a14:useLocalDpi xmlns:a14="http://schemas.microsoft.com/office/drawing/2010/main" val="0"/>
              </a:ext>
            </a:extLst>
          </a:blip>
          <a:srcRect l="5799" t="36334" r="7794"/>
          <a:stretch/>
        </p:blipFill>
        <p:spPr>
          <a:xfrm>
            <a:off x="2456446" y="2071869"/>
            <a:ext cx="6662840" cy="4640964"/>
          </a:xfrm>
          <a:prstGeom prst="rect">
            <a:avLst/>
          </a:prstGeom>
        </p:spPr>
      </p:pic>
      <p:sp>
        <p:nvSpPr>
          <p:cNvPr id="16" name="ZoneTexte 15"/>
          <p:cNvSpPr txBox="1"/>
          <p:nvPr/>
        </p:nvSpPr>
        <p:spPr>
          <a:xfrm>
            <a:off x="3255783" y="2375846"/>
            <a:ext cx="2337734" cy="461665"/>
          </a:xfrm>
          <a:prstGeom prst="rect">
            <a:avLst/>
          </a:prstGeom>
          <a:noFill/>
          <a:ln>
            <a:noFill/>
          </a:ln>
        </p:spPr>
        <p:txBody>
          <a:bodyPr wrap="square" rtlCol="0">
            <a:spAutoFit/>
          </a:bodyPr>
          <a:lstStyle/>
          <a:p>
            <a:r>
              <a:rPr lang="fr-CA" sz="2400" b="1" dirty="0">
                <a:solidFill>
                  <a:schemeClr val="accent2"/>
                </a:solidFill>
              </a:rPr>
              <a:t>asymétrie = 0.03</a:t>
            </a:r>
          </a:p>
        </p:txBody>
      </p:sp>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pPr marL="457200" indent="-457200">
              <a:buFont typeface="+mj-lt"/>
              <a:buAutoNum type="alphaLcParenR" startAt="4"/>
            </a:pPr>
            <a:r>
              <a:rPr lang="fr-CA" altLang="fr-FR" sz="2400" b="1" i="1" dirty="0">
                <a:latin typeface="Calibri" panose="020F0502020204030204" pitchFamily="34" charset="0"/>
              </a:rPr>
              <a:t>Statistiques de la forme de la distribution</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52</a:t>
            </a:fld>
            <a:endParaRPr lang="en-CA" sz="2000" dirty="0">
              <a:solidFill>
                <a:schemeClr val="tx1"/>
              </a:solidFill>
            </a:endParaRPr>
          </a:p>
        </p:txBody>
      </p:sp>
      <p:sp>
        <p:nvSpPr>
          <p:cNvPr id="19" name="ZoneTexte 18"/>
          <p:cNvSpPr txBox="1"/>
          <p:nvPr/>
        </p:nvSpPr>
        <p:spPr>
          <a:xfrm>
            <a:off x="6532543" y="2375845"/>
            <a:ext cx="2678863" cy="461665"/>
          </a:xfrm>
          <a:prstGeom prst="rect">
            <a:avLst/>
          </a:prstGeom>
          <a:noFill/>
          <a:ln>
            <a:noFill/>
          </a:ln>
        </p:spPr>
        <p:txBody>
          <a:bodyPr wrap="square" rtlCol="0">
            <a:spAutoFit/>
          </a:bodyPr>
          <a:lstStyle/>
          <a:p>
            <a:r>
              <a:rPr lang="fr-CA" sz="2400" b="1" dirty="0" err="1">
                <a:solidFill>
                  <a:schemeClr val="accent2"/>
                </a:solidFill>
              </a:rPr>
              <a:t>kurtose</a:t>
            </a:r>
            <a:r>
              <a:rPr lang="fr-CA" sz="2400" b="1" dirty="0">
                <a:solidFill>
                  <a:schemeClr val="accent2"/>
                </a:solidFill>
              </a:rPr>
              <a:t> = 0.03</a:t>
            </a:r>
          </a:p>
        </p:txBody>
      </p:sp>
    </p:spTree>
    <p:extLst>
      <p:ext uri="{BB962C8B-B14F-4D97-AF65-F5344CB8AC3E}">
        <p14:creationId xmlns:p14="http://schemas.microsoft.com/office/powerpoint/2010/main" val="34217330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br>
              <a:rPr lang="fr-CA" altLang="fr-FR" b="1" dirty="0">
                <a:latin typeface="Calibri" panose="020F0502020204030204" pitchFamily="34" charset="0"/>
              </a:rPr>
            </a:br>
            <a:r>
              <a:rPr lang="fr-CA" altLang="fr-FR" sz="2400" b="1" i="1" dirty="0">
                <a:latin typeface="Calibri" panose="020F0502020204030204" pitchFamily="34" charset="0"/>
              </a:rPr>
              <a:t>Types</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53</a:t>
            </a:fld>
            <a:endParaRPr lang="en-CA" sz="2000" dirty="0">
              <a:solidFill>
                <a:schemeClr val="tx1"/>
              </a:solidFill>
            </a:endParaRPr>
          </a:p>
        </p:txBody>
      </p:sp>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06400" indent="-457200">
              <a:buFont typeface="Wingdings" panose="05000000000000000000" pitchFamily="2" charset="2"/>
              <a:buChar char="q"/>
            </a:pPr>
            <a:r>
              <a:rPr lang="en-CA" altLang="fr-FR" sz="2800" dirty="0" err="1">
                <a:latin typeface="Calibri" panose="020F0502020204030204" pitchFamily="34" charset="0"/>
              </a:rPr>
              <a:t>Statistiques</a:t>
            </a:r>
            <a:r>
              <a:rPr lang="en-CA" altLang="fr-FR" sz="2800" dirty="0">
                <a:latin typeface="Calibri" panose="020F0502020204030204" pitchFamily="34" charset="0"/>
              </a:rPr>
              <a:t> </a:t>
            </a:r>
            <a:r>
              <a:rPr lang="en-CA" altLang="fr-FR" sz="2800" dirty="0" err="1">
                <a:latin typeface="Calibri" panose="020F0502020204030204" pitchFamily="34" charset="0"/>
              </a:rPr>
              <a:t>descriptives</a:t>
            </a:r>
            <a:r>
              <a:rPr lang="en-CA" altLang="fr-FR" sz="2800" dirty="0">
                <a:latin typeface="Calibri" panose="020F0502020204030204" pitchFamily="34" charset="0"/>
              </a:rPr>
              <a:t> de </a:t>
            </a:r>
            <a:r>
              <a:rPr lang="en-CA" altLang="fr-FR" sz="2800" dirty="0" err="1">
                <a:latin typeface="Calibri" panose="020F0502020204030204" pitchFamily="34" charset="0"/>
              </a:rPr>
              <a:t>groupes</a:t>
            </a:r>
            <a:endParaRPr lang="fr-CA" altLang="fr-FR" sz="2800" dirty="0">
              <a:latin typeface="Calibri" panose="020F0502020204030204" pitchFamily="34" charset="0"/>
            </a:endParaRPr>
          </a:p>
          <a:p>
            <a:pPr marL="920750" lvl="1" indent="-514350">
              <a:buFont typeface="+mj-lt"/>
              <a:buAutoNum type="alphaLcParenR"/>
            </a:pPr>
            <a:r>
              <a:rPr lang="fr-CA" altLang="fr-FR" sz="2400" dirty="0">
                <a:latin typeface="Calibri" panose="020F0502020204030204" pitchFamily="34" charset="0"/>
              </a:rPr>
              <a:t>Statistiques d’effectifs</a:t>
            </a:r>
          </a:p>
          <a:p>
            <a:pPr marL="920750" lvl="1" indent="-514350">
              <a:buFont typeface="+mj-lt"/>
              <a:buAutoNum type="alphaLcParenR"/>
            </a:pPr>
            <a:r>
              <a:rPr lang="fr-CA" altLang="fr-FR" sz="2400" dirty="0">
                <a:latin typeface="Calibri" panose="020F0502020204030204" pitchFamily="34" charset="0"/>
              </a:rPr>
              <a:t>Statistiques de tendance centrale</a:t>
            </a:r>
          </a:p>
          <a:p>
            <a:pPr marL="920750" lvl="1" indent="-514350">
              <a:buFont typeface="+mj-lt"/>
              <a:buAutoNum type="alphaLcParenR"/>
            </a:pPr>
            <a:r>
              <a:rPr lang="fr-CA" altLang="fr-FR" sz="2400" dirty="0">
                <a:latin typeface="Calibri" panose="020F0502020204030204" pitchFamily="34" charset="0"/>
              </a:rPr>
              <a:t>Statistiques de dispersion</a:t>
            </a:r>
          </a:p>
          <a:p>
            <a:pPr marL="920750" lvl="1" indent="-514350">
              <a:buFont typeface="+mj-lt"/>
              <a:buAutoNum type="alphaLcParenR"/>
            </a:pPr>
            <a:r>
              <a:rPr lang="fr-CA" altLang="fr-FR" sz="2400" dirty="0">
                <a:latin typeface="Calibri" panose="020F0502020204030204" pitchFamily="34" charset="0"/>
              </a:rPr>
              <a:t>Statistiques de la forme de la distribution</a:t>
            </a:r>
          </a:p>
          <a:p>
            <a:pPr marL="406400" lvl="1" indent="0">
              <a:buNone/>
            </a:pPr>
            <a:endParaRPr lang="en-CA" altLang="fr-FR" sz="2400" dirty="0">
              <a:latin typeface="Calibri" panose="020F0502020204030204" pitchFamily="34" charset="0"/>
            </a:endParaRPr>
          </a:p>
          <a:p>
            <a:pPr marL="406400" indent="-457200">
              <a:buFont typeface="Wingdings" panose="05000000000000000000" pitchFamily="2" charset="2"/>
              <a:buChar char="q"/>
            </a:pPr>
            <a:r>
              <a:rPr lang="en-CA" altLang="fr-FR" sz="2800" b="1" dirty="0" err="1">
                <a:latin typeface="Calibri" panose="020F0502020204030204" pitchFamily="34" charset="0"/>
              </a:rPr>
              <a:t>Statistiques</a:t>
            </a:r>
            <a:r>
              <a:rPr lang="en-CA" altLang="fr-FR" sz="2800" b="1" dirty="0">
                <a:latin typeface="Calibri" panose="020F0502020204030204" pitchFamily="34" charset="0"/>
              </a:rPr>
              <a:t> </a:t>
            </a:r>
            <a:r>
              <a:rPr lang="en-CA" altLang="fr-FR" sz="2800" b="1" dirty="0" err="1">
                <a:latin typeface="Calibri" panose="020F0502020204030204" pitchFamily="34" charset="0"/>
              </a:rPr>
              <a:t>descriptives</a:t>
            </a:r>
            <a:r>
              <a:rPr lang="en-CA" altLang="fr-FR" sz="2800" b="1" dirty="0">
                <a:latin typeface="Calibri" panose="020F0502020204030204" pitchFamily="34" charset="0"/>
              </a:rPr>
              <a:t> </a:t>
            </a:r>
            <a:r>
              <a:rPr lang="en-CA" altLang="fr-FR" sz="2800" b="1" dirty="0" err="1">
                <a:latin typeface="Calibri" panose="020F0502020204030204" pitchFamily="34" charset="0"/>
              </a:rPr>
              <a:t>individuelles</a:t>
            </a:r>
            <a:endParaRPr lang="fr-CA" altLang="fr-FR" sz="2800" b="1" dirty="0">
              <a:latin typeface="Calibri" panose="020F0502020204030204" pitchFamily="34" charset="0"/>
            </a:endParaRPr>
          </a:p>
          <a:p>
            <a:pPr marL="914400" lvl="1" indent="-457200">
              <a:buFont typeface="+mj-lt"/>
              <a:buAutoNum type="alphaLcParenR" startAt="5"/>
            </a:pPr>
            <a:r>
              <a:rPr lang="fr-CA" altLang="fr-FR" sz="2400" b="1" dirty="0">
                <a:latin typeface="Calibri" panose="020F0502020204030204" pitchFamily="34" charset="0"/>
              </a:rPr>
              <a:t>Le rang absolu</a:t>
            </a:r>
          </a:p>
          <a:p>
            <a:pPr marL="914400" lvl="1" indent="-457200">
              <a:buFont typeface="+mj-lt"/>
              <a:buAutoNum type="alphaLcParenR" startAt="5"/>
            </a:pPr>
            <a:r>
              <a:rPr lang="fr-CA" altLang="fr-FR" sz="2400" dirty="0">
                <a:latin typeface="Calibri" panose="020F0502020204030204" pitchFamily="34" charset="0"/>
              </a:rPr>
              <a:t>Le rang percentile</a:t>
            </a:r>
          </a:p>
          <a:p>
            <a:pPr marL="914400" lvl="1" indent="-457200">
              <a:buFont typeface="+mj-lt"/>
              <a:buAutoNum type="alphaLcParenR" startAt="5"/>
            </a:pPr>
            <a:r>
              <a:rPr lang="fr-CA" altLang="fr-FR" sz="2400" dirty="0">
                <a:latin typeface="Calibri" panose="020F0502020204030204" pitchFamily="34" charset="0"/>
              </a:rPr>
              <a:t>La standardisation</a:t>
            </a:r>
            <a:endParaRPr lang="en-CA" altLang="fr-FR" sz="2400" dirty="0">
              <a:latin typeface="Calibri" panose="020F0502020204030204" pitchFamily="34" charset="0"/>
            </a:endParaRPr>
          </a:p>
        </p:txBody>
      </p:sp>
    </p:spTree>
    <p:extLst>
      <p:ext uri="{BB962C8B-B14F-4D97-AF65-F5344CB8AC3E}">
        <p14:creationId xmlns:p14="http://schemas.microsoft.com/office/powerpoint/2010/main" val="6176472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520700" indent="-514350">
                  <a:buFont typeface="Wingdings" panose="05000000000000000000" pitchFamily="2" charset="2"/>
                  <a:buChar char="q"/>
                </a:pPr>
                <a:r>
                  <a:rPr lang="fr-CA" altLang="fr-FR" sz="2800" dirty="0">
                    <a:solidFill>
                      <a:schemeClr val="tx1"/>
                    </a:solidFill>
                    <a:latin typeface="Calibri" panose="020F0502020204030204" pitchFamily="34" charset="0"/>
                  </a:rPr>
                  <a:t>Définition:</a:t>
                </a:r>
              </a:p>
              <a:p>
                <a:pPr marL="863600" lvl="1" indent="-457200">
                  <a:buFont typeface="Wingdings" panose="05000000000000000000" pitchFamily="2" charset="2"/>
                  <a:buChar char="v"/>
                </a:pPr>
                <a:r>
                  <a:rPr lang="fr-CA" altLang="fr-FR" sz="2400" dirty="0">
                    <a:solidFill>
                      <a:schemeClr val="tx1"/>
                    </a:solidFill>
                    <a:latin typeface="Calibri" panose="020F0502020204030204" pitchFamily="34" charset="0"/>
                  </a:rPr>
                  <a:t>Position de la valeur d’une observation dans la liste de toutes les valeurs d’observations effectuées.</a:t>
                </a:r>
              </a:p>
              <a:p>
                <a:pPr marL="863600" lvl="1" indent="-457200">
                  <a:buFont typeface="Wingdings" panose="05000000000000000000" pitchFamily="2" charset="2"/>
                  <a:buChar char="v"/>
                </a:pPr>
                <a:endParaRPr lang="fr-CA" altLang="fr-FR" sz="2400" dirty="0">
                  <a:solidFill>
                    <a:schemeClr val="tx1"/>
                  </a:solidFill>
                  <a:latin typeface="Calibri" panose="020F0502020204030204" pitchFamily="34" charset="0"/>
                </a:endParaRPr>
              </a:p>
              <a:p>
                <a:pPr marL="863600" lvl="1" indent="-457200">
                  <a:buFont typeface="Wingdings" panose="05000000000000000000" pitchFamily="2" charset="2"/>
                  <a:buChar char="v"/>
                </a:pPr>
                <a:r>
                  <a:rPr lang="fr-CA" altLang="fr-FR" sz="2400" dirty="0">
                    <a:solidFill>
                      <a:schemeClr val="tx1"/>
                    </a:solidFill>
                    <a:latin typeface="Calibri" panose="020F0502020204030204" pitchFamily="34" charset="0"/>
                  </a:rPr>
                  <a:t>La liste peut être en ordre croissant ou décroissant.</a:t>
                </a:r>
              </a:p>
              <a:p>
                <a:pPr marL="863600" lvl="1" indent="-457200">
                  <a:buFont typeface="Wingdings" panose="05000000000000000000" pitchFamily="2" charset="2"/>
                  <a:buChar char="v"/>
                </a:pPr>
                <a:endParaRPr lang="fr-CA" altLang="fr-FR" sz="2400" dirty="0">
                  <a:solidFill>
                    <a:schemeClr val="tx1"/>
                  </a:solidFill>
                  <a:latin typeface="Calibri" panose="020F0502020204030204" pitchFamily="34" charset="0"/>
                </a:endParaRPr>
              </a:p>
              <a:p>
                <a:pPr marL="863600" lvl="1" indent="-457200">
                  <a:buFont typeface="Wingdings" panose="05000000000000000000" pitchFamily="2" charset="2"/>
                  <a:buChar char="v"/>
                </a:pPr>
                <a:r>
                  <a:rPr lang="fr-CA" altLang="fr-FR" sz="2400" dirty="0" err="1">
                    <a:solidFill>
                      <a:schemeClr val="tx1"/>
                    </a:solidFill>
                    <a:latin typeface="Calibri" panose="020F0502020204030204" pitchFamily="34" charset="0"/>
                  </a:rPr>
                  <a:t>Notation:</a:t>
                </a:r>
                <a:endParaRPr lang="fr-CA" altLang="fr-FR" sz="2400" dirty="0">
                  <a:solidFill>
                    <a:schemeClr val="tx1"/>
                  </a:solidFill>
                  <a:latin typeface="Calibri" panose="020F0502020204030204" pitchFamily="34" charset="0"/>
                </a:endParaRPr>
              </a:p>
              <a:p>
                <a:pPr marL="1263650" lvl="2" indent="-457200">
                  <a:buFont typeface="Wingdings" panose="05000000000000000000" pitchFamily="2" charset="2"/>
                  <a:buChar char="Ø"/>
                </a:pPr>
                <a:r>
                  <a:rPr lang="fr-CA" altLang="fr-FR" sz="2200" dirty="0">
                    <a:solidFill>
                      <a:schemeClr val="tx1"/>
                    </a:solidFill>
                    <a:latin typeface="Calibri" panose="020F0502020204030204" pitchFamily="34" charset="0"/>
                  </a:rPr>
                  <a:t>Si en ordre croissant:	       </a:t>
                </a:r>
                <a14:m>
                  <m:oMath xmlns:m="http://schemas.openxmlformats.org/officeDocument/2006/math">
                    <m:sSub>
                      <m:sSubPr>
                        <m:ctrlPr>
                          <a:rPr lang="fr-CA" altLang="fr-FR" sz="2400" i="1">
                            <a:solidFill>
                              <a:schemeClr val="tx1"/>
                            </a:solidFill>
                            <a:latin typeface="Cambria Math" panose="02040503050406030204" pitchFamily="18" charset="0"/>
                          </a:rPr>
                        </m:ctrlPr>
                      </m:sSubPr>
                      <m:e>
                        <m:r>
                          <a:rPr lang="en-CA" altLang="fr-FR" sz="2400" i="1">
                            <a:solidFill>
                              <a:schemeClr val="tx1"/>
                            </a:solidFill>
                            <a:latin typeface="Cambria Math"/>
                          </a:rPr>
                          <m:t>𝑟</m:t>
                        </m:r>
                      </m:e>
                      <m:sub>
                        <m:r>
                          <a:rPr lang="en-CA" altLang="fr-FR" sz="2400" i="1">
                            <a:solidFill>
                              <a:schemeClr val="tx1"/>
                            </a:solidFill>
                            <a:latin typeface="Cambria Math"/>
                          </a:rPr>
                          <m:t>+</m:t>
                        </m:r>
                      </m:sub>
                    </m:sSub>
                  </m:oMath>
                </a14:m>
                <a:endParaRPr lang="fr-CA" altLang="fr-FR" sz="2200" dirty="0">
                  <a:solidFill>
                    <a:schemeClr val="tx1"/>
                  </a:solidFill>
                  <a:latin typeface="Calibri" panose="020F0502020204030204" pitchFamily="34" charset="0"/>
                </a:endParaRPr>
              </a:p>
              <a:p>
                <a:pPr marL="1263650" lvl="2" indent="-457200">
                  <a:buFont typeface="Wingdings" panose="05000000000000000000" pitchFamily="2" charset="2"/>
                  <a:buChar char="Ø"/>
                </a:pPr>
                <a:r>
                  <a:rPr lang="fr-CA" altLang="fr-FR" sz="2200" dirty="0">
                    <a:solidFill>
                      <a:schemeClr val="tx1"/>
                    </a:solidFill>
                    <a:latin typeface="Calibri" panose="020F0502020204030204" pitchFamily="34" charset="0"/>
                  </a:rPr>
                  <a:t>Si en ordre décroissant:   </a:t>
                </a:r>
                <a14:m>
                  <m:oMath xmlns:m="http://schemas.openxmlformats.org/officeDocument/2006/math">
                    <m:sSub>
                      <m:sSubPr>
                        <m:ctrlPr>
                          <a:rPr lang="fr-CA" altLang="fr-FR" sz="2400" i="1">
                            <a:solidFill>
                              <a:schemeClr val="tx1"/>
                            </a:solidFill>
                            <a:latin typeface="Cambria Math" panose="02040503050406030204" pitchFamily="18" charset="0"/>
                          </a:rPr>
                        </m:ctrlPr>
                      </m:sSubPr>
                      <m:e>
                        <m:r>
                          <a:rPr lang="en-CA" altLang="fr-FR" sz="2400" i="1">
                            <a:solidFill>
                              <a:schemeClr val="tx1"/>
                            </a:solidFill>
                            <a:latin typeface="Cambria Math"/>
                          </a:rPr>
                          <m:t>𝑟</m:t>
                        </m:r>
                      </m:e>
                      <m:sub>
                        <m:r>
                          <a:rPr lang="en-CA" altLang="fr-FR" sz="2400" i="1">
                            <a:solidFill>
                              <a:schemeClr val="tx1"/>
                            </a:solidFill>
                            <a:latin typeface="Cambria Math"/>
                          </a:rPr>
                          <m:t>−</m:t>
                        </m:r>
                      </m:sub>
                    </m:sSub>
                  </m:oMath>
                </a14:m>
                <a:endParaRPr lang="fr-CA" altLang="fr-FR" sz="2400" dirty="0">
                  <a:solidFill>
                    <a:schemeClr val="tx1"/>
                  </a:solidFill>
                  <a:latin typeface="Calibri" panose="020F0502020204030204" pitchFamily="34" charset="0"/>
                </a:endParaRPr>
              </a:p>
              <a:p>
                <a:pPr marL="1263650" lvl="2" indent="-457200">
                  <a:buFont typeface="Wingdings" panose="05000000000000000000" pitchFamily="2" charset="2"/>
                  <a:buChar char="Ø"/>
                </a:pPr>
                <a:endParaRPr lang="fr-CA" altLang="fr-FR" sz="2400" dirty="0">
                  <a:solidFill>
                    <a:schemeClr val="tx1"/>
                  </a:solidFill>
                  <a:latin typeface="Calibri" panose="020F0502020204030204" pitchFamily="34" charset="0"/>
                </a:endParaRPr>
              </a:p>
              <a:p>
                <a:pPr marL="863600" lvl="1" indent="-457200">
                  <a:buFont typeface="Wingdings" panose="05000000000000000000" pitchFamily="2" charset="2"/>
                  <a:buChar char="Ø"/>
                </a:pPr>
                <a:r>
                  <a:rPr lang="fr-CA" altLang="fr-FR" sz="2400" dirty="0">
                    <a:latin typeface="Calibri" panose="020F0502020204030204" pitchFamily="34" charset="0"/>
                  </a:rPr>
                  <a:t>Notons que:  		</a:t>
                </a:r>
                <a14:m>
                  <m:oMath xmlns:m="http://schemas.openxmlformats.org/officeDocument/2006/math">
                    <m:sSub>
                      <m:sSubPr>
                        <m:ctrlPr>
                          <a:rPr lang="fr-CA" altLang="fr-FR" sz="2400" i="1">
                            <a:latin typeface="Cambria Math" panose="02040503050406030204" pitchFamily="18" charset="0"/>
                          </a:rPr>
                        </m:ctrlPr>
                      </m:sSubPr>
                      <m:e>
                        <m:r>
                          <a:rPr lang="en-CA" altLang="fr-FR" sz="2400" i="1">
                            <a:latin typeface="Cambria Math"/>
                          </a:rPr>
                          <m:t>𝑟</m:t>
                        </m:r>
                      </m:e>
                      <m:sub>
                        <m:r>
                          <a:rPr lang="en-CA" altLang="fr-FR" sz="2400" i="1">
                            <a:latin typeface="Cambria Math"/>
                          </a:rPr>
                          <m:t>+</m:t>
                        </m:r>
                      </m:sub>
                    </m:sSub>
                    <m:r>
                      <a:rPr lang="fr-CA" altLang="fr-FR" sz="2400" i="1">
                        <a:latin typeface="Cambria Math"/>
                      </a:rPr>
                      <m:t>=</m:t>
                    </m:r>
                    <m:r>
                      <a:rPr lang="en-CA" altLang="fr-FR" sz="2400" i="1">
                        <a:latin typeface="Cambria Math"/>
                      </a:rPr>
                      <m:t>𝑛</m:t>
                    </m:r>
                    <m:r>
                      <a:rPr lang="en-CA" altLang="fr-FR" sz="2400" i="1">
                        <a:latin typeface="Cambria Math"/>
                      </a:rPr>
                      <m:t>+1 − </m:t>
                    </m:r>
                    <m:sSub>
                      <m:sSubPr>
                        <m:ctrlPr>
                          <a:rPr lang="en-CA" altLang="fr-FR" sz="2400" i="1">
                            <a:latin typeface="Cambria Math" panose="02040503050406030204" pitchFamily="18" charset="0"/>
                          </a:rPr>
                        </m:ctrlPr>
                      </m:sSubPr>
                      <m:e>
                        <m:r>
                          <a:rPr lang="en-CA" altLang="fr-FR" sz="2400" i="1">
                            <a:latin typeface="Cambria Math"/>
                          </a:rPr>
                          <m:t>𝑟</m:t>
                        </m:r>
                      </m:e>
                      <m:sub>
                        <m:r>
                          <a:rPr lang="en-CA" altLang="fr-FR" sz="2400" i="1">
                            <a:latin typeface="Cambria Math"/>
                          </a:rPr>
                          <m:t>−</m:t>
                        </m:r>
                      </m:sub>
                    </m:sSub>
                  </m:oMath>
                </a14:m>
                <a:r>
                  <a:rPr lang="fr-CA" altLang="fr-FR" sz="2400" dirty="0">
                    <a:solidFill>
                      <a:schemeClr val="tx1"/>
                    </a:solidFill>
                    <a:latin typeface="Calibri" panose="020F0502020204030204" pitchFamily="34" charset="0"/>
                  </a:rPr>
                  <a:t>		et donc… 		</a:t>
                </a:r>
                <a14:m>
                  <m:oMath xmlns:m="http://schemas.openxmlformats.org/officeDocument/2006/math">
                    <m:sSub>
                      <m:sSubPr>
                        <m:ctrlPr>
                          <a:rPr lang="fr-CA" altLang="fr-FR" sz="2400" i="1">
                            <a:latin typeface="Cambria Math" panose="02040503050406030204" pitchFamily="18" charset="0"/>
                          </a:rPr>
                        </m:ctrlPr>
                      </m:sSubPr>
                      <m:e>
                        <m:r>
                          <a:rPr lang="en-CA" altLang="fr-FR" sz="2400" i="1">
                            <a:latin typeface="Cambria Math"/>
                          </a:rPr>
                          <m:t>𝑟</m:t>
                        </m:r>
                      </m:e>
                      <m:sub>
                        <m:r>
                          <a:rPr lang="en-CA" altLang="fr-FR" sz="2400" i="1">
                            <a:latin typeface="Cambria Math"/>
                          </a:rPr>
                          <m:t>−</m:t>
                        </m:r>
                      </m:sub>
                    </m:sSub>
                    <m:r>
                      <a:rPr lang="fr-CA" altLang="fr-FR" sz="2400" i="1">
                        <a:latin typeface="Cambria Math"/>
                      </a:rPr>
                      <m:t>=</m:t>
                    </m:r>
                    <m:r>
                      <a:rPr lang="en-CA" altLang="fr-FR" sz="2400" i="1">
                        <a:latin typeface="Cambria Math"/>
                      </a:rPr>
                      <m:t>𝑛</m:t>
                    </m:r>
                    <m:r>
                      <a:rPr lang="en-CA" altLang="fr-FR" sz="2400" i="1">
                        <a:latin typeface="Cambria Math"/>
                      </a:rPr>
                      <m:t>+1 − </m:t>
                    </m:r>
                    <m:sSub>
                      <m:sSubPr>
                        <m:ctrlPr>
                          <a:rPr lang="en-CA" altLang="fr-FR" sz="2400" i="1">
                            <a:latin typeface="Cambria Math" panose="02040503050406030204" pitchFamily="18" charset="0"/>
                          </a:rPr>
                        </m:ctrlPr>
                      </m:sSubPr>
                      <m:e>
                        <m:r>
                          <a:rPr lang="en-CA" altLang="fr-FR" sz="2400" i="1">
                            <a:latin typeface="Cambria Math"/>
                          </a:rPr>
                          <m:t>𝑟</m:t>
                        </m:r>
                      </m:e>
                      <m:sub>
                        <m:r>
                          <a:rPr lang="en-CA" altLang="fr-FR" sz="2400" i="1">
                            <a:latin typeface="Cambria Math"/>
                          </a:rPr>
                          <m:t>+</m:t>
                        </m:r>
                      </m:sub>
                    </m:sSub>
                  </m:oMath>
                </a14:m>
                <a:endParaRPr lang="fr-CA" altLang="fr-FR" sz="2400" dirty="0">
                  <a:solidFill>
                    <a:schemeClr val="tx1"/>
                  </a:solidFill>
                  <a:latin typeface="Calibri" panose="020F0502020204030204" pitchFamily="34" charset="0"/>
                </a:endParaRPr>
              </a:p>
            </p:txBody>
          </p:sp>
        </mc:Choice>
        <mc:Fallback xmlns="">
          <p:sp>
            <p:nvSpPr>
              <p:cNvPr id="12" name="Rectangle 3"/>
              <p:cNvSpPr txBox="1">
                <a:spLocks noRot="1" noChangeAspect="1" noMove="1" noResize="1" noEditPoints="1" noAdjustHandles="1" noChangeArrowheads="1" noChangeShapeType="1" noTextEdit="1"/>
              </p:cNvSpPr>
              <p:nvPr/>
            </p:nvSpPr>
            <p:spPr>
              <a:xfrm>
                <a:off x="0" y="1126066"/>
                <a:ext cx="12192000" cy="5723467"/>
              </a:xfrm>
              <a:prstGeom prst="rect">
                <a:avLst/>
              </a:prstGeom>
              <a:blipFill rotWithShape="0">
                <a:blip r:embed="rId3"/>
                <a:stretch>
                  <a:fillRect l="-800" t="-1065"/>
                </a:stretch>
              </a:blipFill>
            </p:spPr>
            <p:txBody>
              <a:bodyPr/>
              <a:lstStyle/>
              <a:p>
                <a:r>
                  <a:rPr lang="fr-CA">
                    <a:noFill/>
                  </a:rPr>
                  <a:t> </a:t>
                </a:r>
              </a:p>
            </p:txBody>
          </p:sp>
        </mc:Fallback>
      </mc:AlternateContent>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pPr marL="457200" indent="-457200">
              <a:buFont typeface="+mj-lt"/>
              <a:buAutoNum type="alphaLcParenR" startAt="5"/>
            </a:pPr>
            <a:r>
              <a:rPr lang="fr-CA" altLang="fr-FR" sz="2400" b="1" i="1" dirty="0">
                <a:latin typeface="Calibri" panose="020F0502020204030204" pitchFamily="34" charset="0"/>
              </a:rPr>
              <a:t>Le rang absolu</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54</a:t>
            </a:fld>
            <a:endParaRPr lang="en-CA" sz="2000" dirty="0">
              <a:solidFill>
                <a:schemeClr val="tx1"/>
              </a:solidFill>
            </a:endParaRPr>
          </a:p>
        </p:txBody>
      </p:sp>
    </p:spTree>
    <p:extLst>
      <p:ext uri="{BB962C8B-B14F-4D97-AF65-F5344CB8AC3E}">
        <p14:creationId xmlns:p14="http://schemas.microsoft.com/office/powerpoint/2010/main" val="10756599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63550" indent="-514350">
                  <a:buFont typeface="Wingdings" panose="05000000000000000000" pitchFamily="2" charset="2"/>
                  <a:buChar char="q"/>
                </a:pPr>
                <a:r>
                  <a:rPr lang="fr-CA" altLang="fr-FR" sz="2800" dirty="0">
                    <a:latin typeface="Calibri" panose="020F0502020204030204" pitchFamily="34" charset="0"/>
                  </a:rPr>
                  <a:t>Reprenons l’exemple des diapos sur la médiane: {6, 10, 2, 9, 6, 8, 6, 8, 4}</a:t>
                </a:r>
                <a:endParaRPr lang="fr-CA" altLang="fr-FR" sz="3200" dirty="0">
                  <a:latin typeface="Calibri" panose="020F0502020204030204" pitchFamily="34" charset="0"/>
                </a:endParaRPr>
              </a:p>
              <a:p>
                <a:pPr marL="1035050" lvl="1" indent="-571500">
                  <a:buFont typeface="+mj-lt"/>
                  <a:buAutoNum type="romanLcPeriod"/>
                </a:pPr>
                <a:r>
                  <a:rPr lang="fr-CA" altLang="fr-FR" sz="2400" dirty="0">
                    <a:latin typeface="Calibri" panose="020F0502020204030204" pitchFamily="34" charset="0"/>
                  </a:rPr>
                  <a:t>On replace les valeurs en ordre croissant:	{2, 4, 6, 6, 6, 8, 8, 9, 10}</a:t>
                </a:r>
                <a:endParaRPr lang="fr-CA" altLang="fr-FR" sz="2400" b="1" dirty="0">
                  <a:latin typeface="Calibri" panose="020F0502020204030204" pitchFamily="34" charset="0"/>
                </a:endParaRPr>
              </a:p>
              <a:p>
                <a:pPr marL="1035050" lvl="1" indent="-571500">
                  <a:buFont typeface="+mj-lt"/>
                  <a:buAutoNum type="romanLcPeriod" startAt="2"/>
                </a:pPr>
                <a:r>
                  <a:rPr lang="fr-CA" altLang="fr-FR" sz="2400" dirty="0">
                    <a:latin typeface="Calibri" panose="020F0502020204030204" pitchFamily="34" charset="0"/>
                  </a:rPr>
                  <a:t>On a alors les rangs absolus suivants:</a:t>
                </a:r>
                <a:endParaRPr lang="fr-CA" altLang="fr-FR" sz="2400" i="1" dirty="0">
                  <a:latin typeface="Calibri" panose="020F0502020204030204" pitchFamily="34" charset="0"/>
                </a:endParaRPr>
              </a:p>
              <a:p>
                <a:pPr marL="520700" indent="-457200">
                  <a:buFont typeface="Wingdings" panose="05000000000000000000" pitchFamily="2" charset="2"/>
                  <a:buChar char="q"/>
                </a:pPr>
                <a:r>
                  <a:rPr lang="fr-CA" altLang="fr-FR" sz="2600" dirty="0">
                    <a:latin typeface="Calibri" panose="020F0502020204030204" pitchFamily="34" charset="0"/>
                  </a:rPr>
                  <a:t>Notez que…</a:t>
                </a:r>
              </a:p>
              <a:p>
                <a:pPr marL="920750" lvl="1" indent="-457200">
                  <a:buFont typeface="Wingdings" panose="05000000000000000000" pitchFamily="2" charset="2"/>
                  <a:buChar char="v"/>
                </a:pPr>
                <a:r>
                  <a:rPr lang="fr-CA" altLang="fr-FR" sz="2400" dirty="0">
                    <a:latin typeface="Calibri" panose="020F0502020204030204" pitchFamily="34" charset="0"/>
                  </a:rPr>
                  <a:t>…comme le chiffre 6 revient trois fois, </a:t>
                </a:r>
                <a:br>
                  <a:rPr lang="fr-CA" altLang="fr-FR" sz="2400" dirty="0">
                    <a:latin typeface="Calibri" panose="020F0502020204030204" pitchFamily="34" charset="0"/>
                  </a:rPr>
                </a:br>
                <a:r>
                  <a:rPr lang="fr-CA" altLang="fr-FR" sz="2400" dirty="0">
                    <a:latin typeface="Calibri" panose="020F0502020204030204" pitchFamily="34" charset="0"/>
                  </a:rPr>
                  <a:t>on prend la moyenne des trois rangs:</a:t>
                </a:r>
              </a:p>
              <a:p>
                <a:pPr marL="1320800" lvl="2" indent="-457200">
                  <a:buFont typeface="Wingdings" panose="05000000000000000000" pitchFamily="2" charset="2"/>
                  <a:buChar char="Ø"/>
                </a:pPr>
                <a:r>
                  <a:rPr lang="fr-CA" altLang="fr-FR" sz="2000" dirty="0">
                    <a:latin typeface="Calibri" panose="020F0502020204030204" pitchFamily="34" charset="0"/>
                  </a:rPr>
                  <a:t>r</a:t>
                </a:r>
                <a:r>
                  <a:rPr lang="fr-CA" altLang="fr-FR" sz="2000" baseline="-25000" dirty="0">
                    <a:latin typeface="Calibri" panose="020F0502020204030204" pitchFamily="34" charset="0"/>
                  </a:rPr>
                  <a:t>+</a:t>
                </a:r>
                <a:r>
                  <a:rPr lang="fr-CA" altLang="fr-FR" sz="2000" dirty="0">
                    <a:latin typeface="Calibri" panose="020F0502020204030204" pitchFamily="34" charset="0"/>
                  </a:rPr>
                  <a:t>(6) = (3+4+5)/3 = (12)/3 = 4 </a:t>
                </a:r>
              </a:p>
              <a:p>
                <a:pPr marL="920750" lvl="1" indent="-457200">
                  <a:buFont typeface="Wingdings" panose="05000000000000000000" pitchFamily="2" charset="2"/>
                  <a:buChar char="v"/>
                </a:pPr>
                <a:r>
                  <a:rPr lang="fr-CA" altLang="fr-FR" sz="2400" dirty="0">
                    <a:latin typeface="Calibri" panose="020F0502020204030204" pitchFamily="34" charset="0"/>
                  </a:rPr>
                  <a:t>…comme le chiffre 8 revient deux fois, </a:t>
                </a:r>
                <a:br>
                  <a:rPr lang="fr-CA" altLang="fr-FR" sz="2400" dirty="0">
                    <a:latin typeface="Calibri" panose="020F0502020204030204" pitchFamily="34" charset="0"/>
                  </a:rPr>
                </a:br>
                <a:r>
                  <a:rPr lang="fr-CA" altLang="fr-FR" sz="2400" dirty="0">
                    <a:latin typeface="Calibri" panose="020F0502020204030204" pitchFamily="34" charset="0"/>
                  </a:rPr>
                  <a:t>on prend la moyenne des deux rangs:</a:t>
                </a:r>
              </a:p>
              <a:p>
                <a:pPr marL="1320800" lvl="2" indent="-457200">
                  <a:buFont typeface="Wingdings" panose="05000000000000000000" pitchFamily="2" charset="2"/>
                  <a:buChar char="Ø"/>
                </a:pPr>
                <a:r>
                  <a:rPr lang="fr-CA" altLang="fr-FR" sz="2000" dirty="0">
                    <a:latin typeface="Calibri" panose="020F0502020204030204" pitchFamily="34" charset="0"/>
                  </a:rPr>
                  <a:t>r</a:t>
                </a:r>
                <a:r>
                  <a:rPr lang="fr-CA" altLang="fr-FR" sz="2000" baseline="-25000" dirty="0">
                    <a:latin typeface="Calibri" panose="020F0502020204030204" pitchFamily="34" charset="0"/>
                  </a:rPr>
                  <a:t>+</a:t>
                </a:r>
                <a:r>
                  <a:rPr lang="fr-CA" altLang="fr-FR" sz="2000" dirty="0">
                    <a:latin typeface="Calibri" panose="020F0502020204030204" pitchFamily="34" charset="0"/>
                  </a:rPr>
                  <a:t>(8) = (6+7)/2 = (13)/2 = 6.5 </a:t>
                </a:r>
              </a:p>
              <a:p>
                <a:pPr marL="920750" lvl="1" indent="-457200">
                  <a:buFont typeface="Wingdings" panose="05000000000000000000" pitchFamily="2" charset="2"/>
                  <a:buChar char="v"/>
                </a:pPr>
                <a:r>
                  <a:rPr lang="fr-CA" altLang="fr-FR" sz="2400" dirty="0">
                    <a:latin typeface="Calibri" panose="020F0502020204030204" pitchFamily="34" charset="0"/>
                  </a:rPr>
                  <a:t>…dans tous les cas, on a:</a:t>
                </a:r>
              </a:p>
              <a:p>
                <a:pPr marL="1320800" lvl="2" indent="-457200">
                  <a:buFont typeface="Wingdings" panose="05000000000000000000" pitchFamily="2" charset="2"/>
                  <a:buChar char="Ø"/>
                </a:pPr>
                <a14:m>
                  <m:oMath xmlns:m="http://schemas.openxmlformats.org/officeDocument/2006/math">
                    <m:sSub>
                      <m:sSubPr>
                        <m:ctrlPr>
                          <a:rPr lang="fr-CA" altLang="fr-FR" sz="2000" i="1">
                            <a:latin typeface="Cambria Math" panose="02040503050406030204" pitchFamily="18" charset="0"/>
                          </a:rPr>
                        </m:ctrlPr>
                      </m:sSubPr>
                      <m:e>
                        <m:r>
                          <a:rPr lang="en-CA" altLang="fr-FR" sz="2000" i="1">
                            <a:latin typeface="Cambria Math"/>
                          </a:rPr>
                          <m:t>𝑟</m:t>
                        </m:r>
                      </m:e>
                      <m:sub>
                        <m:r>
                          <a:rPr lang="en-CA" altLang="fr-FR" sz="2000" i="1">
                            <a:latin typeface="Cambria Math"/>
                          </a:rPr>
                          <m:t>−</m:t>
                        </m:r>
                      </m:sub>
                    </m:sSub>
                    <m:r>
                      <a:rPr lang="fr-CA" altLang="fr-FR" sz="2000" i="1">
                        <a:latin typeface="Cambria Math"/>
                      </a:rPr>
                      <m:t>=</m:t>
                    </m:r>
                    <m:r>
                      <a:rPr lang="en-CA" altLang="fr-FR" sz="2000" i="1">
                        <a:latin typeface="Cambria Math"/>
                      </a:rPr>
                      <m:t>𝑛</m:t>
                    </m:r>
                    <m:r>
                      <a:rPr lang="en-CA" altLang="fr-FR" sz="2000" i="1">
                        <a:latin typeface="Cambria Math"/>
                      </a:rPr>
                      <m:t>+1 − </m:t>
                    </m:r>
                    <m:sSub>
                      <m:sSubPr>
                        <m:ctrlPr>
                          <a:rPr lang="en-CA" altLang="fr-FR" sz="2000" i="1">
                            <a:latin typeface="Cambria Math" panose="02040503050406030204" pitchFamily="18" charset="0"/>
                          </a:rPr>
                        </m:ctrlPr>
                      </m:sSubPr>
                      <m:e>
                        <m:r>
                          <a:rPr lang="en-CA" altLang="fr-FR" sz="2000" i="1">
                            <a:latin typeface="Cambria Math"/>
                          </a:rPr>
                          <m:t>𝑟</m:t>
                        </m:r>
                      </m:e>
                      <m:sub>
                        <m:r>
                          <a:rPr lang="en-CA" altLang="fr-FR" sz="2000" i="1">
                            <a:latin typeface="Cambria Math"/>
                          </a:rPr>
                          <m:t>+</m:t>
                        </m:r>
                      </m:sub>
                    </m:sSub>
                  </m:oMath>
                </a14:m>
                <a:endParaRPr lang="fr-CA" altLang="fr-FR" sz="2200" dirty="0">
                  <a:latin typeface="Calibri" panose="020F0502020204030204" pitchFamily="34" charset="0"/>
                </a:endParaRPr>
              </a:p>
            </p:txBody>
          </p:sp>
        </mc:Choice>
        <mc:Fallback xmlns="">
          <p:sp>
            <p:nvSpPr>
              <p:cNvPr id="12" name="Rectangle 3"/>
              <p:cNvSpPr txBox="1">
                <a:spLocks noRot="1" noChangeAspect="1" noMove="1" noResize="1" noEditPoints="1" noAdjustHandles="1" noChangeArrowheads="1" noChangeShapeType="1" noTextEdit="1"/>
              </p:cNvSpPr>
              <p:nvPr/>
            </p:nvSpPr>
            <p:spPr>
              <a:xfrm>
                <a:off x="0" y="1126066"/>
                <a:ext cx="12192000" cy="5723467"/>
              </a:xfrm>
              <a:prstGeom prst="rect">
                <a:avLst/>
              </a:prstGeom>
              <a:blipFill rotWithShape="0">
                <a:blip r:embed="rId3"/>
                <a:stretch>
                  <a:fillRect l="-850" t="-1065" b="-1171"/>
                </a:stretch>
              </a:blipFill>
            </p:spPr>
            <p:txBody>
              <a:bodyPr/>
              <a:lstStyle/>
              <a:p>
                <a:r>
                  <a:rPr lang="fr-CA">
                    <a:noFill/>
                  </a:rPr>
                  <a:t> </a:t>
                </a:r>
              </a:p>
            </p:txBody>
          </p:sp>
        </mc:Fallback>
      </mc:AlternateContent>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pPr marL="457200" indent="-457200">
              <a:buFont typeface="+mj-lt"/>
              <a:buAutoNum type="alphaLcParenR" startAt="5"/>
            </a:pPr>
            <a:r>
              <a:rPr lang="fr-CA" altLang="fr-FR" sz="2400" b="1" i="1" dirty="0">
                <a:latin typeface="Calibri" panose="020F0502020204030204" pitchFamily="34" charset="0"/>
              </a:rPr>
              <a:t>Le rang absolu</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55</a:t>
            </a:fld>
            <a:endParaRPr lang="en-CA" sz="2000" dirty="0">
              <a:solidFill>
                <a:schemeClr val="tx1"/>
              </a:solidFill>
            </a:endParaRPr>
          </a:p>
        </p:txBody>
      </p:sp>
      <p:graphicFrame>
        <p:nvGraphicFramePr>
          <p:cNvPr id="2" name="Tableau 1"/>
          <p:cNvGraphicFramePr>
            <a:graphicFrameLocks noGrp="1"/>
          </p:cNvGraphicFramePr>
          <p:nvPr>
            <p:extLst>
              <p:ext uri="{D42A27DB-BD31-4B8C-83A1-F6EECF244321}">
                <p14:modId xmlns:p14="http://schemas.microsoft.com/office/powerpoint/2010/main" val="1039033588"/>
              </p:ext>
            </p:extLst>
          </p:nvPr>
        </p:nvGraphicFramePr>
        <p:xfrm>
          <a:off x="5955818" y="2370135"/>
          <a:ext cx="4692891" cy="4204284"/>
        </p:xfrm>
        <a:graphic>
          <a:graphicData uri="http://schemas.openxmlformats.org/drawingml/2006/table">
            <a:tbl>
              <a:tblPr firstRow="1" bandRow="1">
                <a:tableStyleId>{5C22544A-7EE6-4342-B048-85BDC9FD1C3A}</a:tableStyleId>
              </a:tblPr>
              <a:tblGrid>
                <a:gridCol w="1564297">
                  <a:extLst>
                    <a:ext uri="{9D8B030D-6E8A-4147-A177-3AD203B41FA5}">
                      <a16:colId xmlns:a16="http://schemas.microsoft.com/office/drawing/2014/main" val="20000"/>
                    </a:ext>
                  </a:extLst>
                </a:gridCol>
                <a:gridCol w="1564297">
                  <a:extLst>
                    <a:ext uri="{9D8B030D-6E8A-4147-A177-3AD203B41FA5}">
                      <a16:colId xmlns:a16="http://schemas.microsoft.com/office/drawing/2014/main" val="20001"/>
                    </a:ext>
                  </a:extLst>
                </a:gridCol>
                <a:gridCol w="1564297">
                  <a:extLst>
                    <a:ext uri="{9D8B030D-6E8A-4147-A177-3AD203B41FA5}">
                      <a16:colId xmlns:a16="http://schemas.microsoft.com/office/drawing/2014/main" val="20002"/>
                    </a:ext>
                  </a:extLst>
                </a:gridCol>
              </a:tblGrid>
              <a:tr h="512718">
                <a:tc>
                  <a:txBody>
                    <a:bodyPr/>
                    <a:lstStyle/>
                    <a:p>
                      <a:pPr algn="ctr"/>
                      <a:r>
                        <a:rPr lang="fr-CA" sz="2400" dirty="0"/>
                        <a:t>Mesures</a:t>
                      </a:r>
                    </a:p>
                  </a:txBody>
                  <a:tcPr/>
                </a:tc>
                <a:tc>
                  <a:txBody>
                    <a:bodyPr/>
                    <a:lstStyle/>
                    <a:p>
                      <a:pPr algn="ctr"/>
                      <a:r>
                        <a:rPr lang="fr-CA" sz="2400" dirty="0"/>
                        <a:t>r</a:t>
                      </a:r>
                      <a:r>
                        <a:rPr lang="fr-CA" sz="2400" baseline="-25000" dirty="0"/>
                        <a:t>+</a:t>
                      </a:r>
                      <a:endParaRPr lang="fr-CA" sz="2400" dirty="0"/>
                    </a:p>
                  </a:txBody>
                  <a:tcPr/>
                </a:tc>
                <a:tc>
                  <a:txBody>
                    <a:bodyPr/>
                    <a:lstStyle/>
                    <a:p>
                      <a:pPr algn="ctr"/>
                      <a:r>
                        <a:rPr lang="fr-CA" sz="2400" dirty="0"/>
                        <a:t>r</a:t>
                      </a:r>
                      <a:r>
                        <a:rPr lang="fr-CA" sz="2400" baseline="-25000" dirty="0"/>
                        <a:t>-</a:t>
                      </a:r>
                      <a:endParaRPr lang="fr-CA" sz="2400" dirty="0"/>
                    </a:p>
                  </a:txBody>
                  <a:tcPr/>
                </a:tc>
                <a:extLst>
                  <a:ext uri="{0D108BD9-81ED-4DB2-BD59-A6C34878D82A}">
                    <a16:rowId xmlns:a16="http://schemas.microsoft.com/office/drawing/2014/main" val="10000"/>
                  </a:ext>
                </a:extLst>
              </a:tr>
              <a:tr h="410174">
                <a:tc>
                  <a:txBody>
                    <a:bodyPr/>
                    <a:lstStyle/>
                    <a:p>
                      <a:pPr algn="ctr"/>
                      <a:r>
                        <a:rPr lang="fr-CA" dirty="0"/>
                        <a:t>2</a:t>
                      </a:r>
                    </a:p>
                  </a:txBody>
                  <a:tcPr/>
                </a:tc>
                <a:tc>
                  <a:txBody>
                    <a:bodyPr/>
                    <a:lstStyle/>
                    <a:p>
                      <a:pPr algn="ctr"/>
                      <a:r>
                        <a:rPr lang="fr-CA" dirty="0"/>
                        <a:t>1</a:t>
                      </a:r>
                    </a:p>
                  </a:txBody>
                  <a:tcPr/>
                </a:tc>
                <a:tc>
                  <a:txBody>
                    <a:bodyPr/>
                    <a:lstStyle/>
                    <a:p>
                      <a:pPr algn="ctr"/>
                      <a:r>
                        <a:rPr lang="fr-CA" dirty="0"/>
                        <a:t>9</a:t>
                      </a:r>
                    </a:p>
                  </a:txBody>
                  <a:tcPr/>
                </a:tc>
                <a:extLst>
                  <a:ext uri="{0D108BD9-81ED-4DB2-BD59-A6C34878D82A}">
                    <a16:rowId xmlns:a16="http://schemas.microsoft.com/office/drawing/2014/main" val="10001"/>
                  </a:ext>
                </a:extLst>
              </a:tr>
              <a:tr h="410174">
                <a:tc>
                  <a:txBody>
                    <a:bodyPr/>
                    <a:lstStyle/>
                    <a:p>
                      <a:pPr algn="ctr"/>
                      <a:r>
                        <a:rPr lang="fr-CA" dirty="0"/>
                        <a:t>4</a:t>
                      </a:r>
                    </a:p>
                  </a:txBody>
                  <a:tcPr/>
                </a:tc>
                <a:tc>
                  <a:txBody>
                    <a:bodyPr/>
                    <a:lstStyle/>
                    <a:p>
                      <a:pPr algn="ctr"/>
                      <a:r>
                        <a:rPr lang="fr-CA" dirty="0"/>
                        <a:t>2</a:t>
                      </a:r>
                    </a:p>
                  </a:txBody>
                  <a:tcPr/>
                </a:tc>
                <a:tc>
                  <a:txBody>
                    <a:bodyPr/>
                    <a:lstStyle/>
                    <a:p>
                      <a:pPr algn="ctr"/>
                      <a:r>
                        <a:rPr lang="fr-CA" dirty="0"/>
                        <a:t>8</a:t>
                      </a:r>
                    </a:p>
                  </a:txBody>
                  <a:tcPr/>
                </a:tc>
                <a:extLst>
                  <a:ext uri="{0D108BD9-81ED-4DB2-BD59-A6C34878D82A}">
                    <a16:rowId xmlns:a16="http://schemas.microsoft.com/office/drawing/2014/main" val="10002"/>
                  </a:ext>
                </a:extLst>
              </a:tr>
              <a:tr h="410174">
                <a:tc>
                  <a:txBody>
                    <a:bodyPr/>
                    <a:lstStyle/>
                    <a:p>
                      <a:pPr algn="ctr"/>
                      <a:r>
                        <a:rPr lang="fr-CA" dirty="0"/>
                        <a:t>6</a:t>
                      </a:r>
                    </a:p>
                  </a:txBody>
                  <a:tcPr/>
                </a:tc>
                <a:tc>
                  <a:txBody>
                    <a:bodyPr/>
                    <a:lstStyle/>
                    <a:p>
                      <a:pPr algn="ctr"/>
                      <a:r>
                        <a:rPr lang="fr-CA" dirty="0"/>
                        <a:t>4</a:t>
                      </a:r>
                    </a:p>
                  </a:txBody>
                  <a:tcPr/>
                </a:tc>
                <a:tc>
                  <a:txBody>
                    <a:bodyPr/>
                    <a:lstStyle/>
                    <a:p>
                      <a:pPr algn="ctr"/>
                      <a:r>
                        <a:rPr lang="fr-CA" dirty="0"/>
                        <a:t>6</a:t>
                      </a:r>
                    </a:p>
                  </a:txBody>
                  <a:tcPr/>
                </a:tc>
                <a:extLst>
                  <a:ext uri="{0D108BD9-81ED-4DB2-BD59-A6C34878D82A}">
                    <a16:rowId xmlns:a16="http://schemas.microsoft.com/office/drawing/2014/main" val="10003"/>
                  </a:ext>
                </a:extLst>
              </a:tr>
              <a:tr h="410174">
                <a:tc>
                  <a:txBody>
                    <a:bodyPr/>
                    <a:lstStyle/>
                    <a:p>
                      <a:pPr algn="ctr"/>
                      <a:r>
                        <a:rPr lang="fr-CA" dirty="0"/>
                        <a:t>6</a:t>
                      </a:r>
                    </a:p>
                  </a:txBody>
                  <a:tcPr/>
                </a:tc>
                <a:tc>
                  <a:txBody>
                    <a:bodyPr/>
                    <a:lstStyle/>
                    <a:p>
                      <a:pPr algn="ctr"/>
                      <a:r>
                        <a:rPr lang="fr-CA" dirty="0"/>
                        <a:t>4</a:t>
                      </a:r>
                    </a:p>
                  </a:txBody>
                  <a:tcPr/>
                </a:tc>
                <a:tc>
                  <a:txBody>
                    <a:bodyPr/>
                    <a:lstStyle/>
                    <a:p>
                      <a:pPr algn="ctr"/>
                      <a:r>
                        <a:rPr lang="fr-CA" dirty="0"/>
                        <a:t>6</a:t>
                      </a:r>
                    </a:p>
                  </a:txBody>
                  <a:tcPr/>
                </a:tc>
                <a:extLst>
                  <a:ext uri="{0D108BD9-81ED-4DB2-BD59-A6C34878D82A}">
                    <a16:rowId xmlns:a16="http://schemas.microsoft.com/office/drawing/2014/main" val="10004"/>
                  </a:ext>
                </a:extLst>
              </a:tr>
              <a:tr h="410174">
                <a:tc>
                  <a:txBody>
                    <a:bodyPr/>
                    <a:lstStyle/>
                    <a:p>
                      <a:pPr algn="ctr"/>
                      <a:r>
                        <a:rPr lang="fr-CA" dirty="0"/>
                        <a:t>6</a:t>
                      </a:r>
                    </a:p>
                  </a:txBody>
                  <a:tcPr/>
                </a:tc>
                <a:tc>
                  <a:txBody>
                    <a:bodyPr/>
                    <a:lstStyle/>
                    <a:p>
                      <a:pPr algn="ctr"/>
                      <a:r>
                        <a:rPr lang="fr-CA" dirty="0"/>
                        <a:t>4</a:t>
                      </a:r>
                    </a:p>
                  </a:txBody>
                  <a:tcPr/>
                </a:tc>
                <a:tc>
                  <a:txBody>
                    <a:bodyPr/>
                    <a:lstStyle/>
                    <a:p>
                      <a:pPr algn="ctr"/>
                      <a:r>
                        <a:rPr lang="fr-CA" dirty="0"/>
                        <a:t>6</a:t>
                      </a:r>
                    </a:p>
                  </a:txBody>
                  <a:tcPr/>
                </a:tc>
                <a:extLst>
                  <a:ext uri="{0D108BD9-81ED-4DB2-BD59-A6C34878D82A}">
                    <a16:rowId xmlns:a16="http://schemas.microsoft.com/office/drawing/2014/main" val="10005"/>
                  </a:ext>
                </a:extLst>
              </a:tr>
              <a:tr h="410174">
                <a:tc>
                  <a:txBody>
                    <a:bodyPr/>
                    <a:lstStyle/>
                    <a:p>
                      <a:pPr algn="ctr"/>
                      <a:r>
                        <a:rPr lang="fr-CA" dirty="0"/>
                        <a:t>8</a:t>
                      </a:r>
                    </a:p>
                  </a:txBody>
                  <a:tcPr/>
                </a:tc>
                <a:tc>
                  <a:txBody>
                    <a:bodyPr/>
                    <a:lstStyle/>
                    <a:p>
                      <a:pPr algn="ctr"/>
                      <a:r>
                        <a:rPr lang="fr-CA" dirty="0"/>
                        <a:t>6.5</a:t>
                      </a:r>
                    </a:p>
                  </a:txBody>
                  <a:tcPr/>
                </a:tc>
                <a:tc>
                  <a:txBody>
                    <a:bodyPr/>
                    <a:lstStyle/>
                    <a:p>
                      <a:pPr algn="ctr"/>
                      <a:r>
                        <a:rPr lang="fr-CA" dirty="0"/>
                        <a:t>3.5</a:t>
                      </a:r>
                    </a:p>
                  </a:txBody>
                  <a:tcPr/>
                </a:tc>
                <a:extLst>
                  <a:ext uri="{0D108BD9-81ED-4DB2-BD59-A6C34878D82A}">
                    <a16:rowId xmlns:a16="http://schemas.microsoft.com/office/drawing/2014/main" val="10006"/>
                  </a:ext>
                </a:extLst>
              </a:tr>
              <a:tr h="410174">
                <a:tc>
                  <a:txBody>
                    <a:bodyPr/>
                    <a:lstStyle/>
                    <a:p>
                      <a:pPr algn="ctr"/>
                      <a:r>
                        <a:rPr lang="fr-CA" dirty="0"/>
                        <a:t>8</a:t>
                      </a:r>
                    </a:p>
                  </a:txBody>
                  <a:tcPr/>
                </a:tc>
                <a:tc>
                  <a:txBody>
                    <a:bodyPr/>
                    <a:lstStyle/>
                    <a:p>
                      <a:pPr algn="ctr"/>
                      <a:r>
                        <a:rPr lang="fr-CA" dirty="0"/>
                        <a:t>6.5</a:t>
                      </a:r>
                    </a:p>
                  </a:txBody>
                  <a:tcPr/>
                </a:tc>
                <a:tc>
                  <a:txBody>
                    <a:bodyPr/>
                    <a:lstStyle/>
                    <a:p>
                      <a:pPr algn="ctr"/>
                      <a:r>
                        <a:rPr lang="fr-CA" dirty="0"/>
                        <a:t>3.5</a:t>
                      </a:r>
                    </a:p>
                  </a:txBody>
                  <a:tcPr/>
                </a:tc>
                <a:extLst>
                  <a:ext uri="{0D108BD9-81ED-4DB2-BD59-A6C34878D82A}">
                    <a16:rowId xmlns:a16="http://schemas.microsoft.com/office/drawing/2014/main" val="10007"/>
                  </a:ext>
                </a:extLst>
              </a:tr>
              <a:tr h="410174">
                <a:tc>
                  <a:txBody>
                    <a:bodyPr/>
                    <a:lstStyle/>
                    <a:p>
                      <a:pPr algn="ctr"/>
                      <a:r>
                        <a:rPr lang="fr-CA" dirty="0"/>
                        <a:t>9</a:t>
                      </a:r>
                    </a:p>
                  </a:txBody>
                  <a:tcPr/>
                </a:tc>
                <a:tc>
                  <a:txBody>
                    <a:bodyPr/>
                    <a:lstStyle/>
                    <a:p>
                      <a:pPr algn="ctr"/>
                      <a:r>
                        <a:rPr lang="fr-CA" dirty="0"/>
                        <a:t>8</a:t>
                      </a:r>
                    </a:p>
                  </a:txBody>
                  <a:tcPr/>
                </a:tc>
                <a:tc>
                  <a:txBody>
                    <a:bodyPr/>
                    <a:lstStyle/>
                    <a:p>
                      <a:pPr algn="ctr"/>
                      <a:r>
                        <a:rPr lang="fr-CA" dirty="0"/>
                        <a:t>2</a:t>
                      </a:r>
                    </a:p>
                  </a:txBody>
                  <a:tcPr/>
                </a:tc>
                <a:extLst>
                  <a:ext uri="{0D108BD9-81ED-4DB2-BD59-A6C34878D82A}">
                    <a16:rowId xmlns:a16="http://schemas.microsoft.com/office/drawing/2014/main" val="10008"/>
                  </a:ext>
                </a:extLst>
              </a:tr>
              <a:tr h="410174">
                <a:tc>
                  <a:txBody>
                    <a:bodyPr/>
                    <a:lstStyle/>
                    <a:p>
                      <a:pPr algn="ctr"/>
                      <a:r>
                        <a:rPr lang="fr-CA" dirty="0"/>
                        <a:t>10</a:t>
                      </a:r>
                    </a:p>
                  </a:txBody>
                  <a:tcPr/>
                </a:tc>
                <a:tc>
                  <a:txBody>
                    <a:bodyPr/>
                    <a:lstStyle/>
                    <a:p>
                      <a:pPr algn="ctr"/>
                      <a:r>
                        <a:rPr lang="fr-CA" dirty="0"/>
                        <a:t>9</a:t>
                      </a:r>
                    </a:p>
                  </a:txBody>
                  <a:tcPr/>
                </a:tc>
                <a:tc>
                  <a:txBody>
                    <a:bodyPr/>
                    <a:lstStyle/>
                    <a:p>
                      <a:pPr algn="ctr"/>
                      <a:r>
                        <a:rPr lang="fr-CA" dirty="0"/>
                        <a:t>1</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0148394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520700" indent="-514350">
              <a:buFont typeface="Wingdings" panose="05000000000000000000" pitchFamily="2" charset="2"/>
              <a:buChar char="q"/>
            </a:pPr>
            <a:endParaRPr lang="fr-CA" altLang="fr-FR" sz="2800" dirty="0">
              <a:solidFill>
                <a:schemeClr val="tx1"/>
              </a:solidFill>
              <a:latin typeface="Calibri" panose="020F0502020204030204" pitchFamily="34" charset="0"/>
            </a:endParaRPr>
          </a:p>
          <a:p>
            <a:pPr marL="520700" indent="-514350">
              <a:buFont typeface="Wingdings" panose="05000000000000000000" pitchFamily="2" charset="2"/>
              <a:buChar char="q"/>
            </a:pPr>
            <a:r>
              <a:rPr lang="fr-CA" altLang="fr-FR" sz="3200" dirty="0">
                <a:latin typeface="Calibri" panose="020F0502020204030204" pitchFamily="34" charset="0"/>
              </a:rPr>
              <a:t>Problème:</a:t>
            </a:r>
          </a:p>
          <a:p>
            <a:pPr marL="520700" indent="-514350">
              <a:buFont typeface="Wingdings" panose="05000000000000000000" pitchFamily="2" charset="2"/>
              <a:buChar char="q"/>
            </a:pPr>
            <a:endParaRPr lang="fr-CA" altLang="fr-FR" sz="3200" dirty="0">
              <a:latin typeface="Calibri" panose="020F0502020204030204" pitchFamily="34" charset="0"/>
            </a:endParaRPr>
          </a:p>
          <a:p>
            <a:pPr marL="920750" lvl="1" indent="-514350">
              <a:buFont typeface="Wingdings" panose="05000000000000000000" pitchFamily="2" charset="2"/>
              <a:buChar char="v"/>
            </a:pPr>
            <a:r>
              <a:rPr lang="fr-CA" altLang="fr-FR" sz="2400" dirty="0">
                <a:solidFill>
                  <a:sysClr val="windowText" lastClr="000000"/>
                </a:solidFill>
                <a:latin typeface="Calibri" panose="020F0502020204030204" pitchFamily="34" charset="0"/>
              </a:rPr>
              <a:t>Le rang absolu en lui-même ne veut rien dire si l’on ne connaît pas la taille de l’échantillon!</a:t>
            </a:r>
            <a:endParaRPr lang="fr-CA" altLang="fr-FR" sz="2400" dirty="0">
              <a:solidFill>
                <a:schemeClr val="tx1"/>
              </a:solidFill>
              <a:latin typeface="Calibri" panose="020F0502020204030204" pitchFamily="34" charset="0"/>
            </a:endParaRPr>
          </a:p>
        </p:txBody>
      </p:sp>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pPr marL="457200" indent="-457200">
              <a:buFont typeface="+mj-lt"/>
              <a:buAutoNum type="alphaLcParenR" startAt="5"/>
            </a:pPr>
            <a:r>
              <a:rPr lang="fr-CA" altLang="fr-FR" sz="2400" b="1" i="1" dirty="0">
                <a:latin typeface="Calibri" panose="020F0502020204030204" pitchFamily="34" charset="0"/>
              </a:rPr>
              <a:t>Le rang absolu</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56</a:t>
            </a:fld>
            <a:endParaRPr lang="en-CA" sz="2000" dirty="0">
              <a:solidFill>
                <a:schemeClr val="tx1"/>
              </a:solidFill>
            </a:endParaRPr>
          </a:p>
        </p:txBody>
      </p:sp>
    </p:spTree>
    <p:extLst>
      <p:ext uri="{BB962C8B-B14F-4D97-AF65-F5344CB8AC3E}">
        <p14:creationId xmlns:p14="http://schemas.microsoft.com/office/powerpoint/2010/main" val="26320225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br>
              <a:rPr lang="fr-CA" altLang="fr-FR" b="1" dirty="0">
                <a:latin typeface="Calibri" panose="020F0502020204030204" pitchFamily="34" charset="0"/>
              </a:rPr>
            </a:br>
            <a:r>
              <a:rPr lang="fr-CA" altLang="fr-FR" sz="2400" b="1" i="1" dirty="0">
                <a:latin typeface="Calibri" panose="020F0502020204030204" pitchFamily="34" charset="0"/>
              </a:rPr>
              <a:t>Types</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57</a:t>
            </a:fld>
            <a:endParaRPr lang="en-CA" sz="2000" dirty="0">
              <a:solidFill>
                <a:schemeClr val="tx1"/>
              </a:solidFill>
            </a:endParaRPr>
          </a:p>
        </p:txBody>
      </p:sp>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06400" indent="-457200">
              <a:buFont typeface="Wingdings" panose="05000000000000000000" pitchFamily="2" charset="2"/>
              <a:buChar char="q"/>
            </a:pPr>
            <a:r>
              <a:rPr lang="en-CA" altLang="fr-FR" sz="2800" dirty="0" err="1">
                <a:latin typeface="Calibri" panose="020F0502020204030204" pitchFamily="34" charset="0"/>
              </a:rPr>
              <a:t>Statistiques</a:t>
            </a:r>
            <a:r>
              <a:rPr lang="en-CA" altLang="fr-FR" sz="2800" dirty="0">
                <a:latin typeface="Calibri" panose="020F0502020204030204" pitchFamily="34" charset="0"/>
              </a:rPr>
              <a:t> </a:t>
            </a:r>
            <a:r>
              <a:rPr lang="en-CA" altLang="fr-FR" sz="2800" dirty="0" err="1">
                <a:latin typeface="Calibri" panose="020F0502020204030204" pitchFamily="34" charset="0"/>
              </a:rPr>
              <a:t>descriptives</a:t>
            </a:r>
            <a:r>
              <a:rPr lang="en-CA" altLang="fr-FR" sz="2800" dirty="0">
                <a:latin typeface="Calibri" panose="020F0502020204030204" pitchFamily="34" charset="0"/>
              </a:rPr>
              <a:t> de </a:t>
            </a:r>
            <a:r>
              <a:rPr lang="en-CA" altLang="fr-FR" sz="2800" dirty="0" err="1">
                <a:latin typeface="Calibri" panose="020F0502020204030204" pitchFamily="34" charset="0"/>
              </a:rPr>
              <a:t>groupes</a:t>
            </a:r>
            <a:endParaRPr lang="fr-CA" altLang="fr-FR" sz="2800" dirty="0">
              <a:latin typeface="Calibri" panose="020F0502020204030204" pitchFamily="34" charset="0"/>
            </a:endParaRPr>
          </a:p>
          <a:p>
            <a:pPr marL="920750" lvl="1" indent="-514350">
              <a:buFont typeface="+mj-lt"/>
              <a:buAutoNum type="alphaLcParenR"/>
            </a:pPr>
            <a:r>
              <a:rPr lang="fr-CA" altLang="fr-FR" sz="2400" dirty="0">
                <a:latin typeface="Calibri" panose="020F0502020204030204" pitchFamily="34" charset="0"/>
              </a:rPr>
              <a:t>Statistiques d’effectifs</a:t>
            </a:r>
          </a:p>
          <a:p>
            <a:pPr marL="920750" lvl="1" indent="-514350">
              <a:buFont typeface="+mj-lt"/>
              <a:buAutoNum type="alphaLcParenR"/>
            </a:pPr>
            <a:r>
              <a:rPr lang="fr-CA" altLang="fr-FR" sz="2400" dirty="0">
                <a:latin typeface="Calibri" panose="020F0502020204030204" pitchFamily="34" charset="0"/>
              </a:rPr>
              <a:t>Statistiques de tendance centrale</a:t>
            </a:r>
          </a:p>
          <a:p>
            <a:pPr marL="920750" lvl="1" indent="-514350">
              <a:buFont typeface="+mj-lt"/>
              <a:buAutoNum type="alphaLcParenR"/>
            </a:pPr>
            <a:r>
              <a:rPr lang="fr-CA" altLang="fr-FR" sz="2400" dirty="0">
                <a:latin typeface="Calibri" panose="020F0502020204030204" pitchFamily="34" charset="0"/>
              </a:rPr>
              <a:t>Statistiques de dispersion</a:t>
            </a:r>
          </a:p>
          <a:p>
            <a:pPr marL="920750" lvl="1" indent="-514350">
              <a:buFont typeface="+mj-lt"/>
              <a:buAutoNum type="alphaLcParenR"/>
            </a:pPr>
            <a:r>
              <a:rPr lang="fr-CA" altLang="fr-FR" sz="2400" dirty="0">
                <a:latin typeface="Calibri" panose="020F0502020204030204" pitchFamily="34" charset="0"/>
              </a:rPr>
              <a:t>Statistiques de la forme de la distribution</a:t>
            </a:r>
          </a:p>
          <a:p>
            <a:pPr marL="406400" lvl="1" indent="0">
              <a:buNone/>
            </a:pPr>
            <a:endParaRPr lang="en-CA" altLang="fr-FR" sz="2400" dirty="0">
              <a:latin typeface="Calibri" panose="020F0502020204030204" pitchFamily="34" charset="0"/>
            </a:endParaRPr>
          </a:p>
          <a:p>
            <a:pPr marL="406400" indent="-457200">
              <a:buFont typeface="Wingdings" panose="05000000000000000000" pitchFamily="2" charset="2"/>
              <a:buChar char="q"/>
            </a:pPr>
            <a:r>
              <a:rPr lang="en-CA" altLang="fr-FR" sz="2800" b="1" dirty="0" err="1">
                <a:latin typeface="Calibri" panose="020F0502020204030204" pitchFamily="34" charset="0"/>
              </a:rPr>
              <a:t>Statistiques</a:t>
            </a:r>
            <a:r>
              <a:rPr lang="en-CA" altLang="fr-FR" sz="2800" b="1" dirty="0">
                <a:latin typeface="Calibri" panose="020F0502020204030204" pitchFamily="34" charset="0"/>
              </a:rPr>
              <a:t> </a:t>
            </a:r>
            <a:r>
              <a:rPr lang="en-CA" altLang="fr-FR" sz="2800" b="1" dirty="0" err="1">
                <a:latin typeface="Calibri" panose="020F0502020204030204" pitchFamily="34" charset="0"/>
              </a:rPr>
              <a:t>descriptives</a:t>
            </a:r>
            <a:r>
              <a:rPr lang="en-CA" altLang="fr-FR" sz="2800" b="1" dirty="0">
                <a:latin typeface="Calibri" panose="020F0502020204030204" pitchFamily="34" charset="0"/>
              </a:rPr>
              <a:t> </a:t>
            </a:r>
            <a:r>
              <a:rPr lang="en-CA" altLang="fr-FR" sz="2800" b="1" dirty="0" err="1">
                <a:latin typeface="Calibri" panose="020F0502020204030204" pitchFamily="34" charset="0"/>
              </a:rPr>
              <a:t>individuelles</a:t>
            </a:r>
            <a:endParaRPr lang="fr-CA" altLang="fr-FR" sz="2800" b="1" dirty="0">
              <a:latin typeface="Calibri" panose="020F0502020204030204" pitchFamily="34" charset="0"/>
            </a:endParaRPr>
          </a:p>
          <a:p>
            <a:pPr marL="914400" lvl="1" indent="-457200">
              <a:buFont typeface="+mj-lt"/>
              <a:buAutoNum type="alphaLcParenR" startAt="5"/>
            </a:pPr>
            <a:r>
              <a:rPr lang="fr-CA" altLang="fr-FR" sz="2400" dirty="0">
                <a:latin typeface="Calibri" panose="020F0502020204030204" pitchFamily="34" charset="0"/>
              </a:rPr>
              <a:t>Le rang absolu</a:t>
            </a:r>
          </a:p>
          <a:p>
            <a:pPr marL="914400" lvl="1" indent="-457200">
              <a:buFont typeface="+mj-lt"/>
              <a:buAutoNum type="alphaLcParenR" startAt="5"/>
            </a:pPr>
            <a:r>
              <a:rPr lang="fr-CA" altLang="fr-FR" sz="2400" b="1" dirty="0">
                <a:latin typeface="Calibri" panose="020F0502020204030204" pitchFamily="34" charset="0"/>
              </a:rPr>
              <a:t>Le rang percentile</a:t>
            </a:r>
          </a:p>
          <a:p>
            <a:pPr marL="914400" lvl="1" indent="-457200">
              <a:buFont typeface="+mj-lt"/>
              <a:buAutoNum type="alphaLcParenR" startAt="5"/>
            </a:pPr>
            <a:r>
              <a:rPr lang="fr-CA" altLang="fr-FR" sz="2400" dirty="0">
                <a:latin typeface="Calibri" panose="020F0502020204030204" pitchFamily="34" charset="0"/>
              </a:rPr>
              <a:t>La standardisation</a:t>
            </a:r>
            <a:endParaRPr lang="en-CA" altLang="fr-FR" sz="2400" dirty="0">
              <a:latin typeface="Calibri" panose="020F0502020204030204" pitchFamily="34" charset="0"/>
            </a:endParaRPr>
          </a:p>
        </p:txBody>
      </p:sp>
    </p:spTree>
    <p:extLst>
      <p:ext uri="{BB962C8B-B14F-4D97-AF65-F5344CB8AC3E}">
        <p14:creationId xmlns:p14="http://schemas.microsoft.com/office/powerpoint/2010/main" val="22414135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520700" indent="-514350">
                  <a:buFont typeface="Wingdings" panose="05000000000000000000" pitchFamily="2" charset="2"/>
                  <a:buChar char="q"/>
                </a:pPr>
                <a:r>
                  <a:rPr lang="fr-CA" altLang="fr-FR" sz="2800" dirty="0">
                    <a:solidFill>
                      <a:schemeClr val="tx1"/>
                    </a:solidFill>
                    <a:latin typeface="Calibri" panose="020F0502020204030204" pitchFamily="34" charset="0"/>
                  </a:rPr>
                  <a:t>Définition:</a:t>
                </a:r>
              </a:p>
              <a:p>
                <a:pPr marL="920750" lvl="1" indent="-514350">
                  <a:buFont typeface="Wingdings" panose="05000000000000000000" pitchFamily="2" charset="2"/>
                  <a:buChar char="v"/>
                </a:pPr>
                <a:r>
                  <a:rPr lang="fr-CA" altLang="fr-FR" sz="2400" dirty="0">
                    <a:solidFill>
                      <a:schemeClr val="tx1"/>
                    </a:solidFill>
                    <a:latin typeface="Calibri" panose="020F0502020204030204" pitchFamily="34" charset="0"/>
                  </a:rPr>
                  <a:t>Si en ordre croissant:		</a:t>
                </a:r>
                <a14:m>
                  <m:oMath xmlns:m="http://schemas.openxmlformats.org/officeDocument/2006/math">
                    <m:sSub>
                      <m:sSubPr>
                        <m:ctrlPr>
                          <a:rPr lang="fr-CA" altLang="fr-FR" sz="2400" i="1">
                            <a:solidFill>
                              <a:schemeClr val="tx1"/>
                            </a:solidFill>
                            <a:latin typeface="Cambria Math" panose="02040503050406030204" pitchFamily="18" charset="0"/>
                          </a:rPr>
                        </m:ctrlPr>
                      </m:sSubPr>
                      <m:e>
                        <m:r>
                          <a:rPr lang="fr-CA" altLang="fr-FR" sz="2400" i="1">
                            <a:solidFill>
                              <a:schemeClr val="tx1"/>
                            </a:solidFill>
                            <a:latin typeface="Cambria Math"/>
                          </a:rPr>
                          <m:t>𝑝</m:t>
                        </m:r>
                      </m:e>
                      <m:sub>
                        <m:r>
                          <a:rPr lang="fr-CA" altLang="fr-FR" sz="2400" i="1">
                            <a:solidFill>
                              <a:schemeClr val="tx1"/>
                            </a:solidFill>
                            <a:latin typeface="Cambria Math"/>
                          </a:rPr>
                          <m:t>+</m:t>
                        </m:r>
                      </m:sub>
                    </m:sSub>
                    <m:r>
                      <a:rPr lang="fr-CA" altLang="fr-FR" sz="2400" i="1">
                        <a:solidFill>
                          <a:schemeClr val="tx1"/>
                        </a:solidFill>
                        <a:latin typeface="Cambria Math"/>
                      </a:rPr>
                      <m:t>=</m:t>
                    </m:r>
                    <m:f>
                      <m:fPr>
                        <m:ctrlPr>
                          <a:rPr lang="fr-CA" altLang="fr-FR" sz="2400" i="1">
                            <a:solidFill>
                              <a:schemeClr val="tx1"/>
                            </a:solidFill>
                            <a:latin typeface="Cambria Math" panose="02040503050406030204" pitchFamily="18" charset="0"/>
                          </a:rPr>
                        </m:ctrlPr>
                      </m:fPr>
                      <m:num>
                        <m:sSub>
                          <m:sSubPr>
                            <m:ctrlPr>
                              <a:rPr lang="fr-CA" altLang="fr-FR" sz="2400" i="1">
                                <a:solidFill>
                                  <a:schemeClr val="tx1"/>
                                </a:solidFill>
                                <a:latin typeface="Cambria Math" panose="02040503050406030204" pitchFamily="18" charset="0"/>
                              </a:rPr>
                            </m:ctrlPr>
                          </m:sSubPr>
                          <m:e>
                            <m:r>
                              <a:rPr lang="fr-CA" altLang="fr-FR" sz="2400" i="1">
                                <a:solidFill>
                                  <a:schemeClr val="tx1"/>
                                </a:solidFill>
                                <a:latin typeface="Cambria Math"/>
                              </a:rPr>
                              <m:t>𝑟</m:t>
                            </m:r>
                          </m:e>
                          <m:sub>
                            <m:r>
                              <a:rPr lang="fr-CA" altLang="fr-FR" sz="2400" i="1">
                                <a:solidFill>
                                  <a:schemeClr val="tx1"/>
                                </a:solidFill>
                                <a:latin typeface="Cambria Math"/>
                              </a:rPr>
                              <m:t>+</m:t>
                            </m:r>
                          </m:sub>
                        </m:sSub>
                      </m:num>
                      <m:den>
                        <m:r>
                          <a:rPr lang="fr-CA" altLang="fr-FR" sz="2400" i="1">
                            <a:solidFill>
                              <a:schemeClr val="tx1"/>
                            </a:solidFill>
                            <a:latin typeface="Cambria Math"/>
                          </a:rPr>
                          <m:t>𝑛</m:t>
                        </m:r>
                        <m:r>
                          <a:rPr lang="fr-CA" altLang="fr-FR" sz="2400" i="1">
                            <a:solidFill>
                              <a:schemeClr val="tx1"/>
                            </a:solidFill>
                            <a:latin typeface="Cambria Math"/>
                          </a:rPr>
                          <m:t>+1</m:t>
                        </m:r>
                      </m:den>
                    </m:f>
                  </m:oMath>
                </a14:m>
                <a:endParaRPr lang="fr-CA" altLang="fr-FR" sz="2400" dirty="0">
                  <a:solidFill>
                    <a:schemeClr val="tx1"/>
                  </a:solidFill>
                  <a:latin typeface="Calibri" panose="020F0502020204030204" pitchFamily="34" charset="0"/>
                </a:endParaRPr>
              </a:p>
              <a:p>
                <a:pPr marL="920750" lvl="1" indent="-514350">
                  <a:buFont typeface="Wingdings" panose="05000000000000000000" pitchFamily="2" charset="2"/>
                  <a:buChar char="v"/>
                </a:pPr>
                <a:r>
                  <a:rPr lang="fr-CA" altLang="fr-FR" sz="2400" dirty="0">
                    <a:latin typeface="Calibri" panose="020F0502020204030204" pitchFamily="34" charset="0"/>
                  </a:rPr>
                  <a:t>Si en ordre décroissant:	</a:t>
                </a:r>
                <a14:m>
                  <m:oMath xmlns:m="http://schemas.openxmlformats.org/officeDocument/2006/math">
                    <m:sSub>
                      <m:sSubPr>
                        <m:ctrlPr>
                          <a:rPr lang="fr-CA" altLang="fr-FR" sz="2400" i="1">
                            <a:latin typeface="Cambria Math" panose="02040503050406030204" pitchFamily="18" charset="0"/>
                          </a:rPr>
                        </m:ctrlPr>
                      </m:sSubPr>
                      <m:e>
                        <m:r>
                          <a:rPr lang="fr-CA" altLang="fr-FR" sz="2400" i="1">
                            <a:latin typeface="Cambria Math"/>
                          </a:rPr>
                          <m:t>𝑝</m:t>
                        </m:r>
                      </m:e>
                      <m:sub>
                        <m:r>
                          <a:rPr lang="fr-CA" altLang="fr-FR" sz="2400" b="0" i="1" smtClean="0">
                            <a:latin typeface="Cambria Math" panose="02040503050406030204" pitchFamily="18" charset="0"/>
                          </a:rPr>
                          <m:t>−</m:t>
                        </m:r>
                      </m:sub>
                    </m:sSub>
                    <m:r>
                      <a:rPr lang="fr-CA" altLang="fr-FR" sz="2400" i="1">
                        <a:latin typeface="Cambria Math"/>
                      </a:rPr>
                      <m:t>=</m:t>
                    </m:r>
                    <m:f>
                      <m:fPr>
                        <m:ctrlPr>
                          <a:rPr lang="fr-CA" altLang="fr-FR" sz="2400" i="1">
                            <a:latin typeface="Cambria Math" panose="02040503050406030204" pitchFamily="18" charset="0"/>
                          </a:rPr>
                        </m:ctrlPr>
                      </m:fPr>
                      <m:num>
                        <m:sSub>
                          <m:sSubPr>
                            <m:ctrlPr>
                              <a:rPr lang="fr-CA" altLang="fr-FR" sz="2400" i="1">
                                <a:latin typeface="Cambria Math" panose="02040503050406030204" pitchFamily="18" charset="0"/>
                              </a:rPr>
                            </m:ctrlPr>
                          </m:sSubPr>
                          <m:e>
                            <m:r>
                              <a:rPr lang="fr-CA" altLang="fr-FR" sz="2400" i="1">
                                <a:latin typeface="Cambria Math"/>
                              </a:rPr>
                              <m:t>𝑟</m:t>
                            </m:r>
                          </m:e>
                          <m:sub>
                            <m:r>
                              <a:rPr lang="fr-CA" altLang="fr-FR" sz="2400" b="0" i="1" smtClean="0">
                                <a:latin typeface="Cambria Math" panose="02040503050406030204" pitchFamily="18" charset="0"/>
                              </a:rPr>
                              <m:t>−</m:t>
                            </m:r>
                          </m:sub>
                        </m:sSub>
                      </m:num>
                      <m:den>
                        <m:r>
                          <a:rPr lang="fr-CA" altLang="fr-FR" sz="2400" i="1">
                            <a:latin typeface="Cambria Math"/>
                          </a:rPr>
                          <m:t>𝑛</m:t>
                        </m:r>
                        <m:r>
                          <a:rPr lang="fr-CA" altLang="fr-FR" sz="2400" i="1">
                            <a:latin typeface="Cambria Math"/>
                          </a:rPr>
                          <m:t>+1</m:t>
                        </m:r>
                      </m:den>
                    </m:f>
                  </m:oMath>
                </a14:m>
                <a:endParaRPr lang="fr-CA" altLang="fr-FR" sz="2400" dirty="0">
                  <a:solidFill>
                    <a:schemeClr val="tx1"/>
                  </a:solidFill>
                  <a:latin typeface="Calibri" panose="020F0502020204030204" pitchFamily="34" charset="0"/>
                </a:endParaRPr>
              </a:p>
              <a:p>
                <a:pPr marL="920750" lvl="1" indent="-514350">
                  <a:buFont typeface="Wingdings" panose="05000000000000000000" pitchFamily="2" charset="2"/>
                  <a:buChar char="v"/>
                </a:pPr>
                <a:endParaRPr lang="fr-CA" altLang="fr-FR" sz="2400" dirty="0">
                  <a:solidFill>
                    <a:sysClr val="windowText" lastClr="000000"/>
                  </a:solidFill>
                  <a:latin typeface="Calibri" panose="020F0502020204030204" pitchFamily="34" charset="0"/>
                </a:endParaRPr>
              </a:p>
              <a:p>
                <a:pPr marL="920750" lvl="1" indent="-514350">
                  <a:buFont typeface="Wingdings" panose="05000000000000000000" pitchFamily="2" charset="2"/>
                  <a:buChar char="v"/>
                </a:pPr>
                <a:r>
                  <a:rPr lang="fr-CA" altLang="fr-FR" sz="2400" dirty="0">
                    <a:solidFill>
                      <a:sysClr val="windowText" lastClr="000000"/>
                    </a:solidFill>
                    <a:latin typeface="Calibri" panose="020F0502020204030204" pitchFamily="34" charset="0"/>
                  </a:rPr>
                  <a:t>On peut l’exprimer en pourcentage, </a:t>
                </a:r>
                <a:br>
                  <a:rPr lang="fr-CA" altLang="fr-FR" sz="2400" dirty="0">
                    <a:solidFill>
                      <a:sysClr val="windowText" lastClr="000000"/>
                    </a:solidFill>
                    <a:latin typeface="Calibri" panose="020F0502020204030204" pitchFamily="34" charset="0"/>
                  </a:rPr>
                </a:br>
                <a:r>
                  <a:rPr lang="fr-CA" altLang="fr-FR" sz="2400" dirty="0">
                    <a:solidFill>
                      <a:sysClr val="windowText" lastClr="000000"/>
                    </a:solidFill>
                    <a:latin typeface="Calibri" panose="020F0502020204030204" pitchFamily="34" charset="0"/>
                  </a:rPr>
                  <a:t>en multipliant </a:t>
                </a:r>
                <a:r>
                  <a:rPr lang="fr-CA" altLang="fr-FR" sz="2400" i="1" dirty="0">
                    <a:solidFill>
                      <a:sysClr val="windowText" lastClr="000000"/>
                    </a:solidFill>
                    <a:latin typeface="Calibri" panose="020F0502020204030204" pitchFamily="34" charset="0"/>
                  </a:rPr>
                  <a:t>p</a:t>
                </a:r>
                <a:r>
                  <a:rPr lang="fr-CA" altLang="fr-FR" sz="2400" i="1" baseline="-25000" dirty="0">
                    <a:solidFill>
                      <a:sysClr val="windowText" lastClr="000000"/>
                    </a:solidFill>
                    <a:latin typeface="Calibri" panose="020F0502020204030204" pitchFamily="34" charset="0"/>
                  </a:rPr>
                  <a:t>+</a:t>
                </a:r>
                <a:r>
                  <a:rPr lang="fr-CA" altLang="fr-FR" sz="2400" dirty="0">
                    <a:solidFill>
                      <a:sysClr val="windowText" lastClr="000000"/>
                    </a:solidFill>
                    <a:latin typeface="Calibri" panose="020F0502020204030204" pitchFamily="34" charset="0"/>
                  </a:rPr>
                  <a:t> (ou </a:t>
                </a:r>
                <a:r>
                  <a:rPr lang="fr-CA" altLang="fr-FR" sz="2400" i="1" dirty="0">
                    <a:solidFill>
                      <a:sysClr val="windowText" lastClr="000000"/>
                    </a:solidFill>
                    <a:latin typeface="Calibri" panose="020F0502020204030204" pitchFamily="34" charset="0"/>
                  </a:rPr>
                  <a:t>p</a:t>
                </a:r>
                <a:r>
                  <a:rPr lang="fr-CA" altLang="fr-FR" sz="2400" i="1" baseline="-25000" dirty="0">
                    <a:solidFill>
                      <a:sysClr val="windowText" lastClr="000000"/>
                    </a:solidFill>
                    <a:latin typeface="Calibri" panose="020F0502020204030204" pitchFamily="34" charset="0"/>
                  </a:rPr>
                  <a:t>-</a:t>
                </a:r>
                <a:r>
                  <a:rPr lang="fr-CA" altLang="fr-FR" sz="2400" dirty="0">
                    <a:solidFill>
                      <a:sysClr val="windowText" lastClr="000000"/>
                    </a:solidFill>
                    <a:latin typeface="Calibri" panose="020F0502020204030204" pitchFamily="34" charset="0"/>
                  </a:rPr>
                  <a:t>) par 100 %.</a:t>
                </a:r>
              </a:p>
              <a:p>
                <a:pPr marL="920750" lvl="1" indent="-514350">
                  <a:buFont typeface="Wingdings" panose="05000000000000000000" pitchFamily="2" charset="2"/>
                  <a:buChar char="v"/>
                </a:pPr>
                <a:endParaRPr lang="fr-CA" altLang="fr-FR" sz="2400" dirty="0">
                  <a:solidFill>
                    <a:sysClr val="windowText" lastClr="000000"/>
                  </a:solidFill>
                  <a:latin typeface="Calibri" panose="020F0502020204030204" pitchFamily="34" charset="0"/>
                </a:endParaRPr>
              </a:p>
              <a:p>
                <a:pPr marL="920750" lvl="1" indent="-514350">
                  <a:buFont typeface="Wingdings" panose="05000000000000000000" pitchFamily="2" charset="2"/>
                  <a:buChar char="v"/>
                </a:pPr>
                <a:r>
                  <a:rPr lang="fr-CA" altLang="fr-FR" sz="2400" dirty="0">
                    <a:solidFill>
                      <a:sysClr val="windowText" lastClr="000000"/>
                    </a:solidFill>
                    <a:latin typeface="Calibri" panose="020F0502020204030204" pitchFamily="34" charset="0"/>
                  </a:rPr>
                  <a:t>Note: le rang percentile n’est jamais égal à 0 %, ni à 100 %.</a:t>
                </a:r>
              </a:p>
              <a:p>
                <a:pPr marL="1320800" lvl="2" indent="-514350">
                  <a:buFont typeface="Wingdings" panose="05000000000000000000" pitchFamily="2" charset="2"/>
                  <a:buChar char="Ø"/>
                </a:pPr>
                <a:r>
                  <a:rPr lang="fr-CA" altLang="fr-FR" sz="2000" dirty="0">
                    <a:solidFill>
                      <a:sysClr val="windowText" lastClr="000000"/>
                    </a:solidFill>
                    <a:latin typeface="Calibri" panose="020F0502020204030204" pitchFamily="34" charset="0"/>
                  </a:rPr>
                  <a:t>Car il s’agit d’une statistique relative à un échantillon et qu’il demeure possible de trouver une valeur supérieure ou inférieure dans la population.</a:t>
                </a:r>
              </a:p>
              <a:p>
                <a:pPr marL="920750" lvl="1" indent="-514350">
                  <a:buFont typeface="Wingdings" panose="05000000000000000000" pitchFamily="2" charset="2"/>
                  <a:buChar char="v"/>
                </a:pPr>
                <a:endParaRPr lang="fr-CA" altLang="fr-FR" sz="2800" dirty="0">
                  <a:solidFill>
                    <a:sysClr val="windowText" lastClr="000000"/>
                  </a:solidFill>
                  <a:latin typeface="Calibri" panose="020F0502020204030204" pitchFamily="34" charset="0"/>
                </a:endParaRPr>
              </a:p>
              <a:p>
                <a:pPr marL="920750" lvl="1" indent="-514350">
                  <a:buFont typeface="Wingdings" panose="05000000000000000000" pitchFamily="2" charset="2"/>
                  <a:buChar char="v"/>
                </a:pPr>
                <a:endParaRPr lang="fr-CA" altLang="fr-FR" sz="2800" dirty="0">
                  <a:solidFill>
                    <a:schemeClr val="tx1"/>
                  </a:solidFill>
                  <a:latin typeface="Calibri" panose="020F0502020204030204" pitchFamily="34" charset="0"/>
                </a:endParaRPr>
              </a:p>
              <a:p>
                <a:pPr marL="920750" lvl="1" indent="-514350">
                  <a:buFont typeface="Wingdings" panose="05000000000000000000" pitchFamily="2" charset="2"/>
                  <a:buChar char="v"/>
                </a:pPr>
                <a:endParaRPr lang="fr-CA" altLang="fr-FR" sz="2800" dirty="0">
                  <a:latin typeface="Calibri" panose="020F0502020204030204" pitchFamily="34" charset="0"/>
                </a:endParaRPr>
              </a:p>
              <a:p>
                <a:pPr marL="920750" lvl="1" indent="-514350">
                  <a:buFont typeface="Wingdings" panose="05000000000000000000" pitchFamily="2" charset="2"/>
                  <a:buChar char="v"/>
                </a:pPr>
                <a:endParaRPr lang="fr-CA" altLang="fr-FR" sz="2800" dirty="0">
                  <a:solidFill>
                    <a:schemeClr val="tx1"/>
                  </a:solidFill>
                  <a:latin typeface="Calibri" panose="020F0502020204030204" pitchFamily="34" charset="0"/>
                </a:endParaRPr>
              </a:p>
              <a:p>
                <a:pPr marL="863600" lvl="1" indent="-457200">
                  <a:buFont typeface="Wingdings" panose="05000000000000000000" pitchFamily="2" charset="2"/>
                  <a:buChar char="Ø"/>
                </a:pPr>
                <a:endParaRPr lang="fr-CA" altLang="fr-FR" sz="2400" dirty="0">
                  <a:solidFill>
                    <a:schemeClr val="tx1"/>
                  </a:solidFill>
                  <a:latin typeface="Calibri" panose="020F0502020204030204" pitchFamily="34" charset="0"/>
                </a:endParaRPr>
              </a:p>
            </p:txBody>
          </p:sp>
        </mc:Choice>
        <mc:Fallback xmlns="">
          <p:sp>
            <p:nvSpPr>
              <p:cNvPr id="12" name="Rectangle 3"/>
              <p:cNvSpPr txBox="1">
                <a:spLocks noRot="1" noChangeAspect="1" noMove="1" noResize="1" noEditPoints="1" noAdjustHandles="1" noChangeArrowheads="1" noChangeShapeType="1" noTextEdit="1"/>
              </p:cNvSpPr>
              <p:nvPr/>
            </p:nvSpPr>
            <p:spPr>
              <a:xfrm>
                <a:off x="0" y="1126066"/>
                <a:ext cx="12192000" cy="5723467"/>
              </a:xfrm>
              <a:prstGeom prst="rect">
                <a:avLst/>
              </a:prstGeom>
              <a:blipFill rotWithShape="0">
                <a:blip r:embed="rId3"/>
                <a:stretch>
                  <a:fillRect l="-800" t="-1065"/>
                </a:stretch>
              </a:blipFill>
            </p:spPr>
            <p:txBody>
              <a:bodyPr/>
              <a:lstStyle/>
              <a:p>
                <a:r>
                  <a:rPr lang="fr-CA">
                    <a:noFill/>
                  </a:rPr>
                  <a:t> </a:t>
                </a:r>
              </a:p>
            </p:txBody>
          </p:sp>
        </mc:Fallback>
      </mc:AlternateContent>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pPr marL="457200" indent="-457200">
              <a:buFont typeface="+mj-lt"/>
              <a:buAutoNum type="alphaLcParenR" startAt="6"/>
            </a:pPr>
            <a:r>
              <a:rPr lang="fr-CA" altLang="fr-FR" sz="2400" b="1" i="1" dirty="0">
                <a:latin typeface="Calibri" panose="020F0502020204030204" pitchFamily="34" charset="0"/>
              </a:rPr>
              <a:t>Le rang percentile</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58</a:t>
            </a:fld>
            <a:endParaRPr lang="en-CA" sz="2000" dirty="0">
              <a:solidFill>
                <a:schemeClr val="tx1"/>
              </a:solidFill>
            </a:endParaRPr>
          </a:p>
        </p:txBody>
      </p:sp>
    </p:spTree>
    <p:extLst>
      <p:ext uri="{BB962C8B-B14F-4D97-AF65-F5344CB8AC3E}">
        <p14:creationId xmlns:p14="http://schemas.microsoft.com/office/powerpoint/2010/main" val="23378520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63550" indent="-514350">
              <a:buFont typeface="Wingdings" panose="05000000000000000000" pitchFamily="2" charset="2"/>
              <a:buChar char="q"/>
            </a:pPr>
            <a:r>
              <a:rPr lang="fr-CA" altLang="fr-FR" sz="2800" dirty="0">
                <a:latin typeface="Calibri" panose="020F0502020204030204" pitchFamily="34" charset="0"/>
              </a:rPr>
              <a:t>Reprenons l’exemple des diapos sur la médiane: {6, 10, 2, 9, 6, 8, 6, 8, 4}</a:t>
            </a:r>
            <a:endParaRPr lang="fr-CA" altLang="fr-FR" sz="3200" dirty="0">
              <a:latin typeface="Calibri" panose="020F0502020204030204" pitchFamily="34" charset="0"/>
            </a:endParaRPr>
          </a:p>
          <a:p>
            <a:pPr marL="1035050" lvl="1" indent="-571500">
              <a:buFont typeface="+mj-lt"/>
              <a:buAutoNum type="romanLcPeriod"/>
            </a:pPr>
            <a:r>
              <a:rPr lang="fr-CA" altLang="fr-FR" sz="2400" dirty="0">
                <a:latin typeface="Calibri" panose="020F0502020204030204" pitchFamily="34" charset="0"/>
              </a:rPr>
              <a:t>On replace les valeurs en ordre croissant:	{2, 4, 6, 6, 6, 8, 8, 9, 10}</a:t>
            </a:r>
            <a:endParaRPr lang="fr-CA" altLang="fr-FR" sz="2400" b="1" dirty="0">
              <a:latin typeface="Calibri" panose="020F0502020204030204" pitchFamily="34" charset="0"/>
            </a:endParaRPr>
          </a:p>
          <a:p>
            <a:pPr marL="1035050" lvl="1" indent="-571500">
              <a:buFont typeface="+mj-lt"/>
              <a:buAutoNum type="romanLcPeriod" startAt="2"/>
            </a:pPr>
            <a:r>
              <a:rPr lang="fr-CA" altLang="fr-FR" sz="2400" dirty="0">
                <a:latin typeface="Calibri" panose="020F0502020204030204" pitchFamily="34" charset="0"/>
              </a:rPr>
              <a:t>On calcule les rangs absolus.</a:t>
            </a:r>
          </a:p>
          <a:p>
            <a:pPr marL="1035050" lvl="1" indent="-571500">
              <a:buFont typeface="+mj-lt"/>
              <a:buAutoNum type="romanLcPeriod" startAt="2"/>
            </a:pPr>
            <a:r>
              <a:rPr lang="fr-CA" altLang="fr-FR" sz="2400" dirty="0">
                <a:latin typeface="Calibri" panose="020F0502020204030204" pitchFamily="34" charset="0"/>
              </a:rPr>
              <a:t>On calcule les rangs percentiles.</a:t>
            </a:r>
          </a:p>
        </p:txBody>
      </p:sp>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pPr marL="457200" indent="-457200">
              <a:buFont typeface="+mj-lt"/>
              <a:buAutoNum type="alphaLcParenR" startAt="6"/>
            </a:pPr>
            <a:r>
              <a:rPr lang="fr-CA" altLang="fr-FR" sz="2400" b="1" i="1" dirty="0">
                <a:latin typeface="Calibri" panose="020F0502020204030204" pitchFamily="34" charset="0"/>
              </a:rPr>
              <a:t>Le rang percentile</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59</a:t>
            </a:fld>
            <a:endParaRPr lang="en-CA" sz="2000" dirty="0">
              <a:solidFill>
                <a:schemeClr val="tx1"/>
              </a:solidFill>
            </a:endParaRPr>
          </a:p>
        </p:txBody>
      </p:sp>
      <p:graphicFrame>
        <p:nvGraphicFramePr>
          <p:cNvPr id="3" name="Tableau 2"/>
          <p:cNvGraphicFramePr>
            <a:graphicFrameLocks noGrp="1"/>
          </p:cNvGraphicFramePr>
          <p:nvPr>
            <p:extLst>
              <p:ext uri="{D42A27DB-BD31-4B8C-83A1-F6EECF244321}">
                <p14:modId xmlns:p14="http://schemas.microsoft.com/office/powerpoint/2010/main" val="3556262984"/>
              </p:ext>
            </p:extLst>
          </p:nvPr>
        </p:nvGraphicFramePr>
        <p:xfrm>
          <a:off x="5185458" y="2224376"/>
          <a:ext cx="6842795" cy="4431070"/>
        </p:xfrm>
        <a:graphic>
          <a:graphicData uri="http://schemas.openxmlformats.org/drawingml/2006/table">
            <a:tbl>
              <a:tblPr firstRow="1" bandRow="1">
                <a:tableStyleId>{5C22544A-7EE6-4342-B048-85BDC9FD1C3A}</a:tableStyleId>
              </a:tblPr>
              <a:tblGrid>
                <a:gridCol w="1053297">
                  <a:extLst>
                    <a:ext uri="{9D8B030D-6E8A-4147-A177-3AD203B41FA5}">
                      <a16:colId xmlns:a16="http://schemas.microsoft.com/office/drawing/2014/main" val="20000"/>
                    </a:ext>
                  </a:extLst>
                </a:gridCol>
                <a:gridCol w="509286">
                  <a:extLst>
                    <a:ext uri="{9D8B030D-6E8A-4147-A177-3AD203B41FA5}">
                      <a16:colId xmlns:a16="http://schemas.microsoft.com/office/drawing/2014/main" val="20001"/>
                    </a:ext>
                  </a:extLst>
                </a:gridCol>
                <a:gridCol w="2314937">
                  <a:extLst>
                    <a:ext uri="{9D8B030D-6E8A-4147-A177-3AD203B41FA5}">
                      <a16:colId xmlns:a16="http://schemas.microsoft.com/office/drawing/2014/main" val="20002"/>
                    </a:ext>
                  </a:extLst>
                </a:gridCol>
                <a:gridCol w="520861">
                  <a:extLst>
                    <a:ext uri="{9D8B030D-6E8A-4147-A177-3AD203B41FA5}">
                      <a16:colId xmlns:a16="http://schemas.microsoft.com/office/drawing/2014/main" val="20003"/>
                    </a:ext>
                  </a:extLst>
                </a:gridCol>
                <a:gridCol w="2444414">
                  <a:extLst>
                    <a:ext uri="{9D8B030D-6E8A-4147-A177-3AD203B41FA5}">
                      <a16:colId xmlns:a16="http://schemas.microsoft.com/office/drawing/2014/main" val="20004"/>
                    </a:ext>
                  </a:extLst>
                </a:gridCol>
              </a:tblGrid>
              <a:tr h="443107">
                <a:tc>
                  <a:txBody>
                    <a:bodyPr/>
                    <a:lstStyle/>
                    <a:p>
                      <a:pPr algn="ctr"/>
                      <a:r>
                        <a:rPr lang="fr-CA" dirty="0"/>
                        <a:t>Mesures</a:t>
                      </a:r>
                    </a:p>
                  </a:txBody>
                  <a:tcPr/>
                </a:tc>
                <a:tc>
                  <a:txBody>
                    <a:bodyPr/>
                    <a:lstStyle/>
                    <a:p>
                      <a:pPr algn="ctr"/>
                      <a:r>
                        <a:rPr lang="fr-CA" dirty="0"/>
                        <a:t>r</a:t>
                      </a:r>
                      <a:r>
                        <a:rPr lang="fr-CA" baseline="-25000" dirty="0"/>
                        <a:t>+</a:t>
                      </a:r>
                      <a:endParaRPr lang="fr-CA" dirty="0"/>
                    </a:p>
                  </a:txBody>
                  <a:tcPr/>
                </a:tc>
                <a:tc>
                  <a:txBody>
                    <a:bodyPr/>
                    <a:lstStyle/>
                    <a:p>
                      <a:pPr algn="ctr"/>
                      <a:r>
                        <a:rPr lang="fr-CA" dirty="0"/>
                        <a:t>p</a:t>
                      </a:r>
                      <a:r>
                        <a:rPr lang="fr-CA" baseline="-25000" dirty="0"/>
                        <a:t>+</a:t>
                      </a:r>
                      <a:endParaRPr lang="fr-CA"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CA" dirty="0"/>
                        <a:t>r</a:t>
                      </a:r>
                      <a:r>
                        <a:rPr lang="fr-CA" baseline="-25000" dirty="0"/>
                        <a:t>-</a:t>
                      </a:r>
                      <a:endParaRPr lang="fr-CA" dirty="0"/>
                    </a:p>
                  </a:txBody>
                  <a:tcPr/>
                </a:tc>
                <a:tc>
                  <a:txBody>
                    <a:bodyPr/>
                    <a:lstStyle/>
                    <a:p>
                      <a:pPr algn="ctr"/>
                      <a:r>
                        <a:rPr lang="fr-CA" dirty="0"/>
                        <a:t>p</a:t>
                      </a:r>
                      <a:r>
                        <a:rPr lang="fr-CA" baseline="-25000" dirty="0"/>
                        <a:t>-</a:t>
                      </a:r>
                      <a:endParaRPr lang="fr-CA" dirty="0"/>
                    </a:p>
                  </a:txBody>
                  <a:tcPr/>
                </a:tc>
                <a:extLst>
                  <a:ext uri="{0D108BD9-81ED-4DB2-BD59-A6C34878D82A}">
                    <a16:rowId xmlns:a16="http://schemas.microsoft.com/office/drawing/2014/main" val="10000"/>
                  </a:ext>
                </a:extLst>
              </a:tr>
              <a:tr h="443107">
                <a:tc>
                  <a:txBody>
                    <a:bodyPr/>
                    <a:lstStyle/>
                    <a:p>
                      <a:pPr algn="ctr"/>
                      <a:r>
                        <a:rPr lang="fr-CA" dirty="0"/>
                        <a:t>2</a:t>
                      </a:r>
                    </a:p>
                  </a:txBody>
                  <a:tcPr/>
                </a:tc>
                <a:tc>
                  <a:txBody>
                    <a:bodyPr/>
                    <a:lstStyle/>
                    <a:p>
                      <a:pPr algn="ctr"/>
                      <a:r>
                        <a:rPr lang="fr-CA" dirty="0"/>
                        <a:t>1</a:t>
                      </a:r>
                    </a:p>
                  </a:txBody>
                  <a:tcPr/>
                </a:tc>
                <a:tc>
                  <a:txBody>
                    <a:bodyPr/>
                    <a:lstStyle/>
                    <a:p>
                      <a:pPr algn="ctr"/>
                      <a:r>
                        <a:rPr lang="fr-CA" baseline="0" dirty="0"/>
                        <a:t>(1/10) x100 % = 10 %</a:t>
                      </a:r>
                      <a:endParaRPr lang="fr-CA" dirty="0"/>
                    </a:p>
                  </a:txBody>
                  <a:tcPr/>
                </a:tc>
                <a:tc>
                  <a:txBody>
                    <a:bodyPr/>
                    <a:lstStyle/>
                    <a:p>
                      <a:pPr algn="ctr"/>
                      <a:r>
                        <a:rPr lang="fr-CA" dirty="0"/>
                        <a:t>9</a:t>
                      </a:r>
                    </a:p>
                  </a:txBody>
                  <a:tcPr/>
                </a:tc>
                <a:tc>
                  <a:txBody>
                    <a:bodyPr/>
                    <a:lstStyle/>
                    <a:p>
                      <a:pPr algn="ctr"/>
                      <a:r>
                        <a:rPr lang="fr-CA" baseline="0" dirty="0"/>
                        <a:t>(9/10) x100 % = 90 %</a:t>
                      </a:r>
                      <a:endParaRPr lang="fr-CA" dirty="0"/>
                    </a:p>
                  </a:txBody>
                  <a:tcPr/>
                </a:tc>
                <a:extLst>
                  <a:ext uri="{0D108BD9-81ED-4DB2-BD59-A6C34878D82A}">
                    <a16:rowId xmlns:a16="http://schemas.microsoft.com/office/drawing/2014/main" val="10001"/>
                  </a:ext>
                </a:extLst>
              </a:tr>
              <a:tr h="443107">
                <a:tc>
                  <a:txBody>
                    <a:bodyPr/>
                    <a:lstStyle/>
                    <a:p>
                      <a:pPr algn="ctr"/>
                      <a:r>
                        <a:rPr lang="fr-CA" dirty="0"/>
                        <a:t>4</a:t>
                      </a:r>
                    </a:p>
                  </a:txBody>
                  <a:tcPr/>
                </a:tc>
                <a:tc>
                  <a:txBody>
                    <a:bodyPr/>
                    <a:lstStyle/>
                    <a:p>
                      <a:pPr algn="ctr"/>
                      <a:r>
                        <a:rPr lang="fr-CA" dirty="0"/>
                        <a:t>2</a:t>
                      </a:r>
                    </a:p>
                  </a:txBody>
                  <a:tcPr/>
                </a:tc>
                <a:tc>
                  <a:txBody>
                    <a:bodyPr/>
                    <a:lstStyle/>
                    <a:p>
                      <a:pPr algn="ctr"/>
                      <a:r>
                        <a:rPr lang="fr-CA" baseline="0" dirty="0"/>
                        <a:t>(2/10) x100 % = 20 %</a:t>
                      </a:r>
                      <a:endParaRPr lang="fr-CA" dirty="0"/>
                    </a:p>
                  </a:txBody>
                  <a:tcPr/>
                </a:tc>
                <a:tc>
                  <a:txBody>
                    <a:bodyPr/>
                    <a:lstStyle/>
                    <a:p>
                      <a:pPr algn="ctr"/>
                      <a:r>
                        <a:rPr lang="fr-CA" dirty="0"/>
                        <a:t>8</a:t>
                      </a:r>
                    </a:p>
                  </a:txBody>
                  <a:tcPr/>
                </a:tc>
                <a:tc>
                  <a:txBody>
                    <a:bodyPr/>
                    <a:lstStyle/>
                    <a:p>
                      <a:pPr algn="ctr"/>
                      <a:r>
                        <a:rPr lang="fr-CA" baseline="0" dirty="0"/>
                        <a:t>(8/10) x100 % = 80 %</a:t>
                      </a:r>
                      <a:endParaRPr lang="fr-CA" dirty="0"/>
                    </a:p>
                  </a:txBody>
                  <a:tcPr/>
                </a:tc>
                <a:extLst>
                  <a:ext uri="{0D108BD9-81ED-4DB2-BD59-A6C34878D82A}">
                    <a16:rowId xmlns:a16="http://schemas.microsoft.com/office/drawing/2014/main" val="10002"/>
                  </a:ext>
                </a:extLst>
              </a:tr>
              <a:tr h="443107">
                <a:tc>
                  <a:txBody>
                    <a:bodyPr/>
                    <a:lstStyle/>
                    <a:p>
                      <a:pPr algn="ctr"/>
                      <a:r>
                        <a:rPr lang="fr-CA" dirty="0"/>
                        <a:t>6</a:t>
                      </a:r>
                    </a:p>
                  </a:txBody>
                  <a:tcPr/>
                </a:tc>
                <a:tc>
                  <a:txBody>
                    <a:bodyPr/>
                    <a:lstStyle/>
                    <a:p>
                      <a:pPr algn="ctr"/>
                      <a:r>
                        <a:rPr lang="fr-CA" dirty="0"/>
                        <a:t>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CA" baseline="0" dirty="0"/>
                        <a:t>(4/10) x100 % = 40 %</a:t>
                      </a:r>
                      <a:endParaRPr lang="fr-CA" dirty="0"/>
                    </a:p>
                  </a:txBody>
                  <a:tcPr/>
                </a:tc>
                <a:tc>
                  <a:txBody>
                    <a:bodyPr/>
                    <a:lstStyle/>
                    <a:p>
                      <a:pPr algn="ctr"/>
                      <a:r>
                        <a:rPr lang="fr-CA" dirty="0"/>
                        <a:t>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CA" baseline="0" dirty="0"/>
                        <a:t>(6/10) x100 % = 60 %</a:t>
                      </a:r>
                      <a:endParaRPr lang="fr-CA" dirty="0"/>
                    </a:p>
                  </a:txBody>
                  <a:tcPr/>
                </a:tc>
                <a:extLst>
                  <a:ext uri="{0D108BD9-81ED-4DB2-BD59-A6C34878D82A}">
                    <a16:rowId xmlns:a16="http://schemas.microsoft.com/office/drawing/2014/main" val="10003"/>
                  </a:ext>
                </a:extLst>
              </a:tr>
              <a:tr h="443107">
                <a:tc>
                  <a:txBody>
                    <a:bodyPr/>
                    <a:lstStyle/>
                    <a:p>
                      <a:pPr algn="ctr"/>
                      <a:r>
                        <a:rPr lang="fr-CA" dirty="0"/>
                        <a:t>6</a:t>
                      </a:r>
                    </a:p>
                  </a:txBody>
                  <a:tcPr/>
                </a:tc>
                <a:tc>
                  <a:txBody>
                    <a:bodyPr/>
                    <a:lstStyle/>
                    <a:p>
                      <a:pPr algn="ctr"/>
                      <a:r>
                        <a:rPr lang="fr-CA" dirty="0"/>
                        <a:t>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CA" baseline="0" dirty="0"/>
                        <a:t>(4/10) x100 % = 40 %</a:t>
                      </a:r>
                      <a:endParaRPr lang="fr-CA" dirty="0"/>
                    </a:p>
                  </a:txBody>
                  <a:tcPr/>
                </a:tc>
                <a:tc>
                  <a:txBody>
                    <a:bodyPr/>
                    <a:lstStyle/>
                    <a:p>
                      <a:pPr algn="ctr"/>
                      <a:r>
                        <a:rPr lang="fr-CA" dirty="0"/>
                        <a:t>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CA" baseline="0" dirty="0"/>
                        <a:t>(6/10) x100 % = 60 %</a:t>
                      </a:r>
                      <a:endParaRPr lang="fr-CA" dirty="0"/>
                    </a:p>
                  </a:txBody>
                  <a:tcPr/>
                </a:tc>
                <a:extLst>
                  <a:ext uri="{0D108BD9-81ED-4DB2-BD59-A6C34878D82A}">
                    <a16:rowId xmlns:a16="http://schemas.microsoft.com/office/drawing/2014/main" val="10004"/>
                  </a:ext>
                </a:extLst>
              </a:tr>
              <a:tr h="443107">
                <a:tc>
                  <a:txBody>
                    <a:bodyPr/>
                    <a:lstStyle/>
                    <a:p>
                      <a:pPr algn="ctr"/>
                      <a:r>
                        <a:rPr lang="fr-CA" dirty="0"/>
                        <a:t>6</a:t>
                      </a:r>
                    </a:p>
                  </a:txBody>
                  <a:tcPr/>
                </a:tc>
                <a:tc>
                  <a:txBody>
                    <a:bodyPr/>
                    <a:lstStyle/>
                    <a:p>
                      <a:pPr algn="ctr"/>
                      <a:r>
                        <a:rPr lang="fr-CA" dirty="0"/>
                        <a:t>4</a:t>
                      </a:r>
                    </a:p>
                  </a:txBody>
                  <a:tcPr/>
                </a:tc>
                <a:tc>
                  <a:txBody>
                    <a:bodyPr/>
                    <a:lstStyle/>
                    <a:p>
                      <a:pPr algn="ctr"/>
                      <a:r>
                        <a:rPr lang="fr-CA" baseline="0" dirty="0"/>
                        <a:t>(4/10) x100 % = 40 %</a:t>
                      </a:r>
                      <a:endParaRPr lang="fr-CA" dirty="0"/>
                    </a:p>
                  </a:txBody>
                  <a:tcPr/>
                </a:tc>
                <a:tc>
                  <a:txBody>
                    <a:bodyPr/>
                    <a:lstStyle/>
                    <a:p>
                      <a:pPr algn="ctr"/>
                      <a:r>
                        <a:rPr lang="fr-CA" dirty="0"/>
                        <a:t>6</a:t>
                      </a:r>
                    </a:p>
                  </a:txBody>
                  <a:tcPr/>
                </a:tc>
                <a:tc>
                  <a:txBody>
                    <a:bodyPr/>
                    <a:lstStyle/>
                    <a:p>
                      <a:pPr algn="ctr"/>
                      <a:r>
                        <a:rPr lang="fr-CA" baseline="0" dirty="0"/>
                        <a:t>(6/10) x100 % = 60 %</a:t>
                      </a:r>
                      <a:endParaRPr lang="fr-CA" dirty="0"/>
                    </a:p>
                  </a:txBody>
                  <a:tcPr/>
                </a:tc>
                <a:extLst>
                  <a:ext uri="{0D108BD9-81ED-4DB2-BD59-A6C34878D82A}">
                    <a16:rowId xmlns:a16="http://schemas.microsoft.com/office/drawing/2014/main" val="10005"/>
                  </a:ext>
                </a:extLst>
              </a:tr>
              <a:tr h="443107">
                <a:tc>
                  <a:txBody>
                    <a:bodyPr/>
                    <a:lstStyle/>
                    <a:p>
                      <a:pPr algn="ctr"/>
                      <a:r>
                        <a:rPr lang="fr-CA" dirty="0"/>
                        <a:t>8</a:t>
                      </a:r>
                    </a:p>
                  </a:txBody>
                  <a:tcPr/>
                </a:tc>
                <a:tc>
                  <a:txBody>
                    <a:bodyPr/>
                    <a:lstStyle/>
                    <a:p>
                      <a:pPr algn="ctr"/>
                      <a:r>
                        <a:rPr lang="fr-CA" dirty="0"/>
                        <a:t>6.5</a:t>
                      </a:r>
                    </a:p>
                  </a:txBody>
                  <a:tcPr/>
                </a:tc>
                <a:tc>
                  <a:txBody>
                    <a:bodyPr/>
                    <a:lstStyle/>
                    <a:p>
                      <a:pPr algn="ctr"/>
                      <a:r>
                        <a:rPr lang="fr-CA" baseline="0" dirty="0"/>
                        <a:t>(6.5/10) x100 % = 65 %</a:t>
                      </a:r>
                      <a:endParaRPr lang="fr-CA" dirty="0"/>
                    </a:p>
                  </a:txBody>
                  <a:tcPr/>
                </a:tc>
                <a:tc>
                  <a:txBody>
                    <a:bodyPr/>
                    <a:lstStyle/>
                    <a:p>
                      <a:pPr algn="ctr"/>
                      <a:r>
                        <a:rPr lang="fr-CA" dirty="0"/>
                        <a:t>3.5</a:t>
                      </a:r>
                    </a:p>
                  </a:txBody>
                  <a:tcPr/>
                </a:tc>
                <a:tc>
                  <a:txBody>
                    <a:bodyPr/>
                    <a:lstStyle/>
                    <a:p>
                      <a:pPr algn="ctr"/>
                      <a:r>
                        <a:rPr lang="fr-CA" baseline="0" dirty="0"/>
                        <a:t>(3.5/10) x100 % = 35 %</a:t>
                      </a:r>
                      <a:endParaRPr lang="fr-CA" dirty="0"/>
                    </a:p>
                  </a:txBody>
                  <a:tcPr/>
                </a:tc>
                <a:extLst>
                  <a:ext uri="{0D108BD9-81ED-4DB2-BD59-A6C34878D82A}">
                    <a16:rowId xmlns:a16="http://schemas.microsoft.com/office/drawing/2014/main" val="10006"/>
                  </a:ext>
                </a:extLst>
              </a:tr>
              <a:tr h="443107">
                <a:tc>
                  <a:txBody>
                    <a:bodyPr/>
                    <a:lstStyle/>
                    <a:p>
                      <a:pPr algn="ctr"/>
                      <a:r>
                        <a:rPr lang="fr-CA" dirty="0"/>
                        <a:t>8</a:t>
                      </a:r>
                    </a:p>
                  </a:txBody>
                  <a:tcPr/>
                </a:tc>
                <a:tc>
                  <a:txBody>
                    <a:bodyPr/>
                    <a:lstStyle/>
                    <a:p>
                      <a:pPr algn="ctr"/>
                      <a:r>
                        <a:rPr lang="fr-CA" dirty="0"/>
                        <a:t>6.5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CA" baseline="0" dirty="0"/>
                        <a:t>(6.5/10) x100 % = 65 %</a:t>
                      </a:r>
                      <a:endParaRPr lang="fr-CA" dirty="0"/>
                    </a:p>
                  </a:txBody>
                  <a:tcPr/>
                </a:tc>
                <a:tc>
                  <a:txBody>
                    <a:bodyPr/>
                    <a:lstStyle/>
                    <a:p>
                      <a:pPr algn="ctr"/>
                      <a:r>
                        <a:rPr lang="fr-CA" dirty="0"/>
                        <a:t>3.5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CA" baseline="0" dirty="0"/>
                        <a:t>(3.5/10) x100 % = 35 %</a:t>
                      </a:r>
                      <a:endParaRPr lang="fr-CA" dirty="0"/>
                    </a:p>
                  </a:txBody>
                  <a:tcPr/>
                </a:tc>
                <a:extLst>
                  <a:ext uri="{0D108BD9-81ED-4DB2-BD59-A6C34878D82A}">
                    <a16:rowId xmlns:a16="http://schemas.microsoft.com/office/drawing/2014/main" val="10007"/>
                  </a:ext>
                </a:extLst>
              </a:tr>
              <a:tr h="443107">
                <a:tc>
                  <a:txBody>
                    <a:bodyPr/>
                    <a:lstStyle/>
                    <a:p>
                      <a:pPr algn="ctr"/>
                      <a:r>
                        <a:rPr lang="fr-CA" dirty="0"/>
                        <a:t>9</a:t>
                      </a:r>
                    </a:p>
                  </a:txBody>
                  <a:tcPr/>
                </a:tc>
                <a:tc>
                  <a:txBody>
                    <a:bodyPr/>
                    <a:lstStyle/>
                    <a:p>
                      <a:pPr algn="ctr"/>
                      <a:r>
                        <a:rPr lang="fr-CA" dirty="0"/>
                        <a:t>8</a:t>
                      </a:r>
                    </a:p>
                  </a:txBody>
                  <a:tcPr/>
                </a:tc>
                <a:tc>
                  <a:txBody>
                    <a:bodyPr/>
                    <a:lstStyle/>
                    <a:p>
                      <a:pPr algn="ctr"/>
                      <a:r>
                        <a:rPr lang="fr-CA" baseline="0" dirty="0"/>
                        <a:t>(8/10) x100 % = 80 %</a:t>
                      </a:r>
                      <a:endParaRPr lang="fr-CA" dirty="0"/>
                    </a:p>
                  </a:txBody>
                  <a:tcPr/>
                </a:tc>
                <a:tc>
                  <a:txBody>
                    <a:bodyPr/>
                    <a:lstStyle/>
                    <a:p>
                      <a:pPr algn="ctr"/>
                      <a:r>
                        <a:rPr lang="fr-CA" dirty="0"/>
                        <a:t>2</a:t>
                      </a:r>
                    </a:p>
                  </a:txBody>
                  <a:tcPr/>
                </a:tc>
                <a:tc>
                  <a:txBody>
                    <a:bodyPr/>
                    <a:lstStyle/>
                    <a:p>
                      <a:pPr algn="ctr"/>
                      <a:r>
                        <a:rPr lang="fr-CA" baseline="0" dirty="0"/>
                        <a:t>(2/10) x100 % = 20 %</a:t>
                      </a:r>
                      <a:endParaRPr lang="fr-CA" dirty="0"/>
                    </a:p>
                  </a:txBody>
                  <a:tcPr/>
                </a:tc>
                <a:extLst>
                  <a:ext uri="{0D108BD9-81ED-4DB2-BD59-A6C34878D82A}">
                    <a16:rowId xmlns:a16="http://schemas.microsoft.com/office/drawing/2014/main" val="10008"/>
                  </a:ext>
                </a:extLst>
              </a:tr>
              <a:tr h="443107">
                <a:tc>
                  <a:txBody>
                    <a:bodyPr/>
                    <a:lstStyle/>
                    <a:p>
                      <a:pPr algn="ctr"/>
                      <a:r>
                        <a:rPr lang="fr-CA" dirty="0"/>
                        <a:t>10</a:t>
                      </a:r>
                    </a:p>
                  </a:txBody>
                  <a:tcPr/>
                </a:tc>
                <a:tc>
                  <a:txBody>
                    <a:bodyPr/>
                    <a:lstStyle/>
                    <a:p>
                      <a:pPr algn="ctr"/>
                      <a:r>
                        <a:rPr lang="fr-CA" dirty="0"/>
                        <a:t>9</a:t>
                      </a:r>
                    </a:p>
                  </a:txBody>
                  <a:tcPr/>
                </a:tc>
                <a:tc>
                  <a:txBody>
                    <a:bodyPr/>
                    <a:lstStyle/>
                    <a:p>
                      <a:pPr algn="ctr"/>
                      <a:r>
                        <a:rPr lang="fr-CA" baseline="0" dirty="0"/>
                        <a:t>(9/10) x100 % = 90 %</a:t>
                      </a:r>
                      <a:endParaRPr lang="fr-CA" dirty="0"/>
                    </a:p>
                  </a:txBody>
                  <a:tcPr/>
                </a:tc>
                <a:tc>
                  <a:txBody>
                    <a:bodyPr/>
                    <a:lstStyle/>
                    <a:p>
                      <a:pPr algn="ctr"/>
                      <a:r>
                        <a:rPr lang="fr-CA" dirty="0"/>
                        <a:t>1</a:t>
                      </a:r>
                    </a:p>
                  </a:txBody>
                  <a:tcPr/>
                </a:tc>
                <a:tc>
                  <a:txBody>
                    <a:bodyPr/>
                    <a:lstStyle/>
                    <a:p>
                      <a:pPr algn="ctr"/>
                      <a:r>
                        <a:rPr lang="fr-CA" baseline="0" dirty="0"/>
                        <a:t>(1/10) x100 % = 10 %</a:t>
                      </a:r>
                      <a:endParaRPr lang="fr-CA"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568650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Plan de cours</a:t>
            </a:r>
            <a:br>
              <a:rPr lang="fr-CA" altLang="fr-FR" b="1" dirty="0">
                <a:latin typeface="Calibri" panose="020F0502020204030204" pitchFamily="34" charset="0"/>
              </a:rPr>
            </a:br>
            <a:r>
              <a:rPr lang="fr-CA" altLang="fr-FR" sz="2400" b="1" i="1" dirty="0">
                <a:latin typeface="Calibri" panose="020F0502020204030204" pitchFamily="34" charset="0"/>
              </a:rPr>
              <a:t>Évaluations</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6</a:t>
            </a:fld>
            <a:endParaRPr lang="en-CA" sz="2000" dirty="0">
              <a:solidFill>
                <a:schemeClr val="tx1"/>
              </a:solidFill>
            </a:endParaRPr>
          </a:p>
        </p:txBody>
      </p:sp>
      <p:sp>
        <p:nvSpPr>
          <p:cNvPr id="12" name="Rectangle 3"/>
          <p:cNvSpPr txBox="1">
            <a:spLocks noChangeArrowheads="1"/>
          </p:cNvSpPr>
          <p:nvPr/>
        </p:nvSpPr>
        <p:spPr>
          <a:xfrm>
            <a:off x="0" y="1134533"/>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a:buFont typeface="Wingdings" panose="05000000000000000000" pitchFamily="2" charset="2"/>
              <a:buChar char="q"/>
            </a:pPr>
            <a:r>
              <a:rPr lang="fr-CA" sz="2200" b="1" dirty="0">
                <a:latin typeface="Calibri" panose="020F0502020204030204" pitchFamily="34" charset="0"/>
              </a:rPr>
              <a:t>Examen 1 (30 %)</a:t>
            </a:r>
          </a:p>
          <a:p>
            <a:pPr lvl="1">
              <a:buFont typeface="Wingdings" panose="05000000000000000000" pitchFamily="2" charset="2"/>
              <a:buChar char="Ø"/>
            </a:pPr>
            <a:r>
              <a:rPr lang="fr-CA" sz="1800" b="1" u="sng" dirty="0">
                <a:latin typeface="Calibri" panose="020F0502020204030204" pitchFamily="34" charset="0"/>
              </a:rPr>
              <a:t>Date</a:t>
            </a:r>
            <a:r>
              <a:rPr lang="fr-CA" sz="1800" dirty="0">
                <a:latin typeface="Calibri" panose="020F0502020204030204" pitchFamily="34" charset="0"/>
              </a:rPr>
              <a:t>:  01 mars 2018 (cours 7)</a:t>
            </a:r>
          </a:p>
          <a:p>
            <a:pPr lvl="1">
              <a:buFont typeface="Wingdings" panose="05000000000000000000" pitchFamily="2" charset="2"/>
              <a:buChar char="Ø"/>
            </a:pPr>
            <a:r>
              <a:rPr lang="fr-CA" sz="1800" b="1" u="sng" dirty="0">
                <a:latin typeface="Calibri" panose="020F0502020204030204" pitchFamily="34" charset="0"/>
              </a:rPr>
              <a:t>Matière</a:t>
            </a:r>
            <a:r>
              <a:rPr lang="fr-CA" sz="1800" dirty="0">
                <a:latin typeface="Calibri" panose="020F0502020204030204" pitchFamily="34" charset="0"/>
              </a:rPr>
              <a:t>:  portera sur les semaines 1 à 6. </a:t>
            </a:r>
          </a:p>
          <a:p>
            <a:pPr lvl="1">
              <a:buFont typeface="Wingdings" panose="05000000000000000000" pitchFamily="2" charset="2"/>
              <a:buChar char="Ø"/>
            </a:pPr>
            <a:r>
              <a:rPr lang="fr-CA" sz="1800" b="1" u="sng" dirty="0">
                <a:latin typeface="Calibri" panose="020F0502020204030204" pitchFamily="34" charset="0"/>
              </a:rPr>
              <a:t>Format</a:t>
            </a:r>
            <a:r>
              <a:rPr lang="fr-CA" sz="1800" dirty="0">
                <a:latin typeface="Calibri" panose="020F0502020204030204" pitchFamily="34" charset="0"/>
              </a:rPr>
              <a:t>: Questions à choix multiples.</a:t>
            </a:r>
            <a:endParaRPr lang="fr-CA" sz="1400" dirty="0">
              <a:latin typeface="Calibri" panose="020F0502020204030204" pitchFamily="34" charset="0"/>
            </a:endParaRPr>
          </a:p>
          <a:p>
            <a:pPr>
              <a:buFont typeface="Wingdings" panose="05000000000000000000" pitchFamily="2" charset="2"/>
              <a:buChar char="q"/>
            </a:pPr>
            <a:r>
              <a:rPr lang="fr-CA" sz="2200" b="1" dirty="0">
                <a:latin typeface="Calibri" panose="020F0502020204030204" pitchFamily="34" charset="0"/>
              </a:rPr>
              <a:t>Examen 2 (50 %)</a:t>
            </a:r>
          </a:p>
          <a:p>
            <a:pPr lvl="1">
              <a:buFont typeface="Wingdings" panose="05000000000000000000" pitchFamily="2" charset="2"/>
              <a:buChar char="Ø"/>
            </a:pPr>
            <a:r>
              <a:rPr lang="fr-CA" sz="1800" b="1" u="sng" dirty="0">
                <a:latin typeface="Calibri" panose="020F0502020204030204" pitchFamily="34" charset="0"/>
              </a:rPr>
              <a:t>Date</a:t>
            </a:r>
            <a:r>
              <a:rPr lang="fr-CA" sz="1800" dirty="0">
                <a:latin typeface="Calibri" panose="020F0502020204030204" pitchFamily="34" charset="0"/>
              </a:rPr>
              <a:t>:  période d’examens finaux (13 au 26 avril 2018)</a:t>
            </a:r>
          </a:p>
          <a:p>
            <a:pPr lvl="1">
              <a:buFont typeface="Wingdings" panose="05000000000000000000" pitchFamily="2" charset="2"/>
              <a:buChar char="Ø"/>
            </a:pPr>
            <a:r>
              <a:rPr lang="fr-CA" sz="1800" b="1" u="sng" dirty="0">
                <a:latin typeface="Calibri" panose="020F0502020204030204" pitchFamily="34" charset="0"/>
              </a:rPr>
              <a:t>Matière</a:t>
            </a:r>
            <a:r>
              <a:rPr lang="fr-CA" sz="1800" dirty="0">
                <a:latin typeface="Calibri" panose="020F0502020204030204" pitchFamily="34" charset="0"/>
              </a:rPr>
              <a:t>:  portera sur les cours 1 à 12</a:t>
            </a:r>
            <a:br>
              <a:rPr lang="fr-CA" sz="1800" dirty="0">
                <a:latin typeface="Calibri" panose="020F0502020204030204" pitchFamily="34" charset="0"/>
              </a:rPr>
            </a:br>
            <a:r>
              <a:rPr lang="fr-CA" sz="1800" dirty="0">
                <a:latin typeface="Calibri" panose="020F0502020204030204" pitchFamily="34" charset="0"/>
              </a:rPr>
              <a:t>(mais principalement sur les semaines 8 à 12). </a:t>
            </a:r>
          </a:p>
          <a:p>
            <a:pPr lvl="1">
              <a:buFont typeface="Wingdings" panose="05000000000000000000" pitchFamily="2" charset="2"/>
              <a:buChar char="Ø"/>
            </a:pPr>
            <a:r>
              <a:rPr lang="fr-CA" sz="1800" b="1" u="sng" dirty="0">
                <a:latin typeface="Calibri" panose="020F0502020204030204" pitchFamily="34" charset="0"/>
              </a:rPr>
              <a:t>Format</a:t>
            </a:r>
            <a:r>
              <a:rPr lang="fr-CA" sz="1800" dirty="0">
                <a:latin typeface="Calibri" panose="020F0502020204030204" pitchFamily="34" charset="0"/>
              </a:rPr>
              <a:t>: Questions à choix multiples.</a:t>
            </a:r>
          </a:p>
          <a:p>
            <a:endParaRPr lang="fr-CA" sz="1400" b="1" dirty="0">
              <a:latin typeface="Calibri" panose="020F0502020204030204" pitchFamily="34" charset="0"/>
            </a:endParaRPr>
          </a:p>
          <a:p>
            <a:pPr>
              <a:buFont typeface="Wingdings" panose="05000000000000000000" pitchFamily="2" charset="2"/>
              <a:buChar char="q"/>
            </a:pPr>
            <a:r>
              <a:rPr lang="fr-CA" sz="2200" b="1" dirty="0">
                <a:latin typeface="Calibri" panose="020F0502020204030204" pitchFamily="34" charset="0"/>
              </a:rPr>
              <a:t>Devoirs</a:t>
            </a:r>
          </a:p>
          <a:p>
            <a:pPr lvl="1">
              <a:buFont typeface="Wingdings" panose="05000000000000000000" pitchFamily="2" charset="2"/>
              <a:buChar char="Ø"/>
            </a:pPr>
            <a:r>
              <a:rPr lang="fr-CA" sz="1800" b="1" u="sng" dirty="0">
                <a:latin typeface="Calibri" panose="020F0502020204030204" pitchFamily="34" charset="0"/>
              </a:rPr>
              <a:t>Date</a:t>
            </a:r>
            <a:r>
              <a:rPr lang="fr-CA" sz="1800" dirty="0">
                <a:latin typeface="Calibri" panose="020F0502020204030204" pitchFamily="34" charset="0"/>
              </a:rPr>
              <a:t>:  Quatre devoirs, dont deux avant l’Examen 1 et deux après l’Examen 1.</a:t>
            </a:r>
          </a:p>
          <a:p>
            <a:pPr lvl="1">
              <a:buFont typeface="Wingdings" panose="05000000000000000000" pitchFamily="2" charset="2"/>
              <a:buChar char="Ø"/>
            </a:pPr>
            <a:r>
              <a:rPr lang="fr-CA" sz="1800" b="1" u="sng" dirty="0">
                <a:latin typeface="Calibri" panose="020F0502020204030204" pitchFamily="34" charset="0"/>
              </a:rPr>
              <a:t>Valeur</a:t>
            </a:r>
            <a:r>
              <a:rPr lang="fr-CA" sz="1800" dirty="0">
                <a:latin typeface="Calibri" panose="020F0502020204030204" pitchFamily="34" charset="0"/>
              </a:rPr>
              <a:t>: chaque devoir vaut 5 % de la</a:t>
            </a:r>
            <a:r>
              <a:rPr lang="fr-CA" dirty="0"/>
              <a:t> </a:t>
            </a:r>
            <a:r>
              <a:rPr lang="fr-CA" sz="1800" dirty="0">
                <a:latin typeface="Calibri" panose="020F0502020204030204" pitchFamily="34" charset="0"/>
              </a:rPr>
              <a:t>session, </a:t>
            </a:r>
            <a:r>
              <a:rPr lang="fr-CA" sz="1800" dirty="0">
                <a:ln>
                  <a:solidFill>
                    <a:srgbClr val="00B0F0"/>
                  </a:solidFill>
                </a:ln>
                <a:latin typeface="Calibri" panose="020F0502020204030204" pitchFamily="34" charset="0"/>
              </a:rPr>
              <a:t>pour un total de 20 % de la session.</a:t>
            </a:r>
            <a:endParaRPr lang="fr-CA" sz="2000" dirty="0">
              <a:ln>
                <a:solidFill>
                  <a:srgbClr val="00B0F0"/>
                </a:solidFill>
              </a:ln>
              <a:latin typeface="Calibri" panose="020F0502020204030204" pitchFamily="34" charset="0"/>
            </a:endParaRPr>
          </a:p>
        </p:txBody>
      </p:sp>
    </p:spTree>
    <p:extLst>
      <p:ext uri="{BB962C8B-B14F-4D97-AF65-F5344CB8AC3E}">
        <p14:creationId xmlns:p14="http://schemas.microsoft.com/office/powerpoint/2010/main" val="34272784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63550" indent="-514350">
                  <a:buFont typeface="Wingdings" panose="05000000000000000000" pitchFamily="2" charset="2"/>
                  <a:buChar char="q"/>
                </a:pPr>
                <a:r>
                  <a:rPr lang="fr-CA" altLang="fr-FR" sz="2800" dirty="0">
                    <a:solidFill>
                      <a:schemeClr val="tx1"/>
                    </a:solidFill>
                    <a:latin typeface="Calibri" panose="020F0502020204030204" pitchFamily="34" charset="0"/>
                  </a:rPr>
                  <a:t>Le quantile:		</a:t>
                </a:r>
                <a14:m>
                  <m:oMath xmlns:m="http://schemas.openxmlformats.org/officeDocument/2006/math">
                    <m:sSub>
                      <m:sSubPr>
                        <m:ctrlPr>
                          <a:rPr lang="fr-CA" altLang="fr-FR" sz="3200" i="1">
                            <a:solidFill>
                              <a:schemeClr val="tx1"/>
                            </a:solidFill>
                            <a:latin typeface="Cambria Math" panose="02040503050406030204" pitchFamily="18" charset="0"/>
                          </a:rPr>
                        </m:ctrlPr>
                      </m:sSubPr>
                      <m:e>
                        <m:r>
                          <a:rPr lang="fr-CA" altLang="fr-FR" sz="3200" i="1">
                            <a:solidFill>
                              <a:schemeClr val="tx1"/>
                            </a:solidFill>
                            <a:latin typeface="Cambria Math"/>
                          </a:rPr>
                          <m:t>𝑋</m:t>
                        </m:r>
                      </m:e>
                      <m:sub>
                        <m:d>
                          <m:dPr>
                            <m:ctrlPr>
                              <a:rPr lang="fr-CA" altLang="fr-FR" sz="3200" i="1">
                                <a:solidFill>
                                  <a:schemeClr val="tx1"/>
                                </a:solidFill>
                                <a:latin typeface="Cambria Math" panose="02040503050406030204" pitchFamily="18" charset="0"/>
                              </a:rPr>
                            </m:ctrlPr>
                          </m:dPr>
                          <m:e>
                            <m:sSub>
                              <m:sSubPr>
                                <m:ctrlPr>
                                  <a:rPr lang="fr-CA" altLang="fr-FR" sz="3200" i="1">
                                    <a:solidFill>
                                      <a:schemeClr val="tx1"/>
                                    </a:solidFill>
                                    <a:latin typeface="Cambria Math" panose="02040503050406030204" pitchFamily="18" charset="0"/>
                                  </a:rPr>
                                </m:ctrlPr>
                              </m:sSubPr>
                              <m:e>
                                <m:r>
                                  <a:rPr lang="fr-CA" altLang="fr-FR" sz="3200" i="1">
                                    <a:solidFill>
                                      <a:schemeClr val="tx1"/>
                                    </a:solidFill>
                                    <a:latin typeface="Cambria Math"/>
                                  </a:rPr>
                                  <m:t>𝑝</m:t>
                                </m:r>
                              </m:e>
                              <m:sub>
                                <m:r>
                                  <a:rPr lang="fr-CA" altLang="fr-FR" sz="3200" i="1">
                                    <a:solidFill>
                                      <a:schemeClr val="tx1"/>
                                    </a:solidFill>
                                    <a:latin typeface="Cambria Math"/>
                                  </a:rPr>
                                  <m:t>+</m:t>
                                </m:r>
                              </m:sub>
                            </m:sSub>
                          </m:e>
                        </m:d>
                      </m:sub>
                    </m:sSub>
                  </m:oMath>
                </a14:m>
                <a:endParaRPr lang="fr-CA" altLang="fr-FR" sz="3200" dirty="0">
                  <a:solidFill>
                    <a:schemeClr val="tx1"/>
                  </a:solidFill>
                  <a:latin typeface="Calibri" panose="020F0502020204030204" pitchFamily="34" charset="0"/>
                </a:endParaRPr>
              </a:p>
              <a:p>
                <a:pPr marL="1035050" lvl="1" indent="-571500">
                  <a:buFont typeface="Wingdings" panose="05000000000000000000" pitchFamily="2" charset="2"/>
                  <a:buChar char="Ø"/>
                </a:pPr>
                <a:r>
                  <a:rPr lang="fr-CA" altLang="fr-FR" sz="2400" dirty="0">
                    <a:solidFill>
                      <a:schemeClr val="tx1"/>
                    </a:solidFill>
                    <a:latin typeface="Calibri" panose="020F0502020204030204" pitchFamily="34" charset="0"/>
                  </a:rPr>
                  <a:t>Score correspondant à un percentile donné.</a:t>
                </a:r>
              </a:p>
              <a:p>
                <a:pPr marL="1035050" lvl="1" indent="-571500">
                  <a:buFont typeface="Wingdings" panose="05000000000000000000" pitchFamily="2" charset="2"/>
                  <a:buChar char="v"/>
                </a:pPr>
                <a:endParaRPr lang="fr-CA" altLang="fr-FR" sz="2400" dirty="0">
                  <a:solidFill>
                    <a:schemeClr val="tx1"/>
                  </a:solidFill>
                  <a:latin typeface="Calibri" panose="020F0502020204030204" pitchFamily="34" charset="0"/>
                </a:endParaRPr>
              </a:p>
              <a:p>
                <a:pPr marL="1035050" lvl="1" indent="-571500">
                  <a:buFont typeface="Wingdings" panose="05000000000000000000" pitchFamily="2" charset="2"/>
                  <a:buChar char="v"/>
                </a:pPr>
                <a14:m>
                  <m:oMath xmlns:m="http://schemas.openxmlformats.org/officeDocument/2006/math">
                    <m:sSub>
                      <m:sSubPr>
                        <m:ctrlPr>
                          <a:rPr lang="fr-CA" altLang="fr-FR" sz="2400" i="1">
                            <a:solidFill>
                              <a:schemeClr val="tx1"/>
                            </a:solidFill>
                            <a:latin typeface="Cambria Math" panose="02040503050406030204" pitchFamily="18" charset="0"/>
                          </a:rPr>
                        </m:ctrlPr>
                      </m:sSubPr>
                      <m:e>
                        <m:r>
                          <a:rPr lang="fr-CA" altLang="fr-FR" sz="2400" i="1">
                            <a:solidFill>
                              <a:schemeClr val="tx1"/>
                            </a:solidFill>
                            <a:latin typeface="Cambria Math"/>
                          </a:rPr>
                          <m:t>𝑋</m:t>
                        </m:r>
                      </m:e>
                      <m:sub>
                        <m:d>
                          <m:dPr>
                            <m:ctrlPr>
                              <a:rPr lang="fr-CA" altLang="fr-FR" sz="2400" i="1">
                                <a:solidFill>
                                  <a:schemeClr val="tx1"/>
                                </a:solidFill>
                                <a:latin typeface="Cambria Math" panose="02040503050406030204" pitchFamily="18" charset="0"/>
                              </a:rPr>
                            </m:ctrlPr>
                          </m:dPr>
                          <m:e>
                            <m:sSub>
                              <m:sSubPr>
                                <m:ctrlPr>
                                  <a:rPr lang="fr-CA" altLang="fr-FR" sz="2400" i="1">
                                    <a:solidFill>
                                      <a:schemeClr val="tx1"/>
                                    </a:solidFill>
                                    <a:latin typeface="Cambria Math" panose="02040503050406030204" pitchFamily="18" charset="0"/>
                                  </a:rPr>
                                </m:ctrlPr>
                              </m:sSubPr>
                              <m:e>
                                <m:r>
                                  <a:rPr lang="fr-CA" altLang="fr-FR" sz="2400" i="1">
                                    <a:solidFill>
                                      <a:schemeClr val="tx1"/>
                                    </a:solidFill>
                                    <a:latin typeface="Cambria Math"/>
                                  </a:rPr>
                                  <m:t>𝑝</m:t>
                                </m:r>
                              </m:e>
                              <m:sub>
                                <m:r>
                                  <a:rPr lang="fr-CA" altLang="fr-FR" sz="2400" i="1">
                                    <a:solidFill>
                                      <a:schemeClr val="tx1"/>
                                    </a:solidFill>
                                    <a:latin typeface="Cambria Math"/>
                                  </a:rPr>
                                  <m:t>+</m:t>
                                </m:r>
                              </m:sub>
                            </m:sSub>
                          </m:e>
                        </m:d>
                      </m:sub>
                    </m:sSub>
                  </m:oMath>
                </a14:m>
                <a:r>
                  <a:rPr lang="fr-CA" altLang="fr-FR" sz="2400" dirty="0">
                    <a:solidFill>
                      <a:schemeClr val="tx1"/>
                    </a:solidFill>
                    <a:latin typeface="Calibri" panose="020F0502020204030204" pitchFamily="34" charset="0"/>
                  </a:rPr>
                  <a:t> ne correspond pas nécessairement à une valeur observée dans l’échantillon. On l’obtient par interpolation linéaire:</a:t>
                </a:r>
              </a:p>
              <a:p>
                <a:pPr marL="1435100" lvl="2" indent="-571500">
                  <a:buFont typeface="+mj-lt"/>
                  <a:buAutoNum type="romanLcPeriod"/>
                </a:pPr>
                <a:r>
                  <a:rPr lang="en-CA" altLang="fr-FR" sz="2000" dirty="0">
                    <a:solidFill>
                      <a:schemeClr val="tx1"/>
                    </a:solidFill>
                    <a:latin typeface="Calibri" panose="020F0502020204030204" pitchFamily="34" charset="0"/>
                  </a:rPr>
                  <a:t>On </a:t>
                </a:r>
                <a:r>
                  <a:rPr lang="en-CA" altLang="fr-FR" sz="2000" dirty="0" err="1">
                    <a:solidFill>
                      <a:schemeClr val="tx1"/>
                    </a:solidFill>
                    <a:latin typeface="Calibri" panose="020F0502020204030204" pitchFamily="34" charset="0"/>
                  </a:rPr>
                  <a:t>trouve</a:t>
                </a:r>
                <a:r>
                  <a:rPr lang="en-CA" altLang="fr-FR" sz="2000" dirty="0">
                    <a:solidFill>
                      <a:schemeClr val="tx1"/>
                    </a:solidFill>
                    <a:latin typeface="Calibri" panose="020F0502020204030204" pitchFamily="34" charset="0"/>
                  </a:rPr>
                  <a:t>  </a:t>
                </a:r>
                <a14:m>
                  <m:oMath xmlns:m="http://schemas.openxmlformats.org/officeDocument/2006/math">
                    <m:sSub>
                      <m:sSubPr>
                        <m:ctrlPr>
                          <a:rPr lang="fr-CA" altLang="fr-FR" sz="2000" i="1">
                            <a:solidFill>
                              <a:schemeClr val="tx1"/>
                            </a:solidFill>
                            <a:latin typeface="Cambria Math" panose="02040503050406030204" pitchFamily="18" charset="0"/>
                          </a:rPr>
                        </m:ctrlPr>
                      </m:sSubPr>
                      <m:e>
                        <m:r>
                          <a:rPr lang="en-CA" altLang="fr-FR" sz="2000" i="1">
                            <a:solidFill>
                              <a:schemeClr val="tx1"/>
                            </a:solidFill>
                            <a:latin typeface="Cambria Math"/>
                          </a:rPr>
                          <m:t>𝑟</m:t>
                        </m:r>
                      </m:e>
                      <m:sub>
                        <m:r>
                          <a:rPr lang="fr-CA" altLang="fr-FR" sz="2000" i="1">
                            <a:solidFill>
                              <a:schemeClr val="tx1"/>
                            </a:solidFill>
                            <a:latin typeface="Cambria Math"/>
                          </a:rPr>
                          <m:t>+</m:t>
                        </m:r>
                      </m:sub>
                    </m:sSub>
                  </m:oMath>
                </a14:m>
                <a:r>
                  <a:rPr lang="en-CA" altLang="fr-FR" sz="2000" dirty="0">
                    <a:solidFill>
                      <a:schemeClr val="tx1"/>
                    </a:solidFill>
                    <a:latin typeface="Calibri" panose="020F0502020204030204" pitchFamily="34" charset="0"/>
                  </a:rPr>
                  <a:t>		:   </a:t>
                </a:r>
                <a14:m>
                  <m:oMath xmlns:m="http://schemas.openxmlformats.org/officeDocument/2006/math">
                    <m:sSub>
                      <m:sSubPr>
                        <m:ctrlPr>
                          <a:rPr lang="fr-CA" altLang="fr-FR" sz="2000" i="1">
                            <a:solidFill>
                              <a:schemeClr val="tx1"/>
                            </a:solidFill>
                            <a:latin typeface="Cambria Math" panose="02040503050406030204" pitchFamily="18" charset="0"/>
                          </a:rPr>
                        </m:ctrlPr>
                      </m:sSubPr>
                      <m:e>
                        <m:r>
                          <a:rPr lang="en-CA" altLang="fr-FR" sz="2000" i="1">
                            <a:solidFill>
                              <a:schemeClr val="tx1"/>
                            </a:solidFill>
                            <a:latin typeface="Cambria Math"/>
                          </a:rPr>
                          <m:t>𝑟</m:t>
                        </m:r>
                      </m:e>
                      <m:sub>
                        <m:r>
                          <a:rPr lang="fr-CA" altLang="fr-FR" sz="2000" i="1">
                            <a:solidFill>
                              <a:schemeClr val="tx1"/>
                            </a:solidFill>
                            <a:latin typeface="Cambria Math"/>
                          </a:rPr>
                          <m:t>+</m:t>
                        </m:r>
                      </m:sub>
                    </m:sSub>
                    <m:r>
                      <a:rPr lang="fr-CA" altLang="fr-FR" sz="2000" i="1">
                        <a:solidFill>
                          <a:schemeClr val="tx1"/>
                        </a:solidFill>
                        <a:latin typeface="Cambria Math"/>
                      </a:rPr>
                      <m:t>=</m:t>
                    </m:r>
                    <m:d>
                      <m:dPr>
                        <m:ctrlPr>
                          <a:rPr lang="fr-CA" altLang="fr-FR" sz="2000" i="1">
                            <a:solidFill>
                              <a:schemeClr val="tx1"/>
                            </a:solidFill>
                            <a:latin typeface="Cambria Math" panose="02040503050406030204" pitchFamily="18" charset="0"/>
                          </a:rPr>
                        </m:ctrlPr>
                      </m:dPr>
                      <m:e>
                        <m:sSub>
                          <m:sSubPr>
                            <m:ctrlPr>
                              <a:rPr lang="fr-CA" altLang="fr-FR" sz="2000" i="1">
                                <a:solidFill>
                                  <a:schemeClr val="tx1"/>
                                </a:solidFill>
                                <a:latin typeface="Cambria Math" panose="02040503050406030204" pitchFamily="18" charset="0"/>
                              </a:rPr>
                            </m:ctrlPr>
                          </m:sSubPr>
                          <m:e>
                            <m:r>
                              <a:rPr lang="en-CA" altLang="fr-FR" sz="2000" i="1">
                                <a:solidFill>
                                  <a:schemeClr val="tx1"/>
                                </a:solidFill>
                                <a:latin typeface="Cambria Math"/>
                              </a:rPr>
                              <m:t>𝑝</m:t>
                            </m:r>
                          </m:e>
                          <m:sub>
                            <m:r>
                              <a:rPr lang="en-CA" altLang="fr-FR" sz="2000" i="1">
                                <a:solidFill>
                                  <a:schemeClr val="tx1"/>
                                </a:solidFill>
                                <a:latin typeface="Cambria Math"/>
                              </a:rPr>
                              <m:t>+</m:t>
                            </m:r>
                          </m:sub>
                        </m:sSub>
                      </m:e>
                    </m:d>
                    <m:d>
                      <m:dPr>
                        <m:ctrlPr>
                          <a:rPr lang="fr-CA" altLang="fr-FR" sz="2000" i="1">
                            <a:solidFill>
                              <a:schemeClr val="tx1"/>
                            </a:solidFill>
                            <a:latin typeface="Cambria Math" panose="02040503050406030204" pitchFamily="18" charset="0"/>
                          </a:rPr>
                        </m:ctrlPr>
                      </m:dPr>
                      <m:e>
                        <m:r>
                          <a:rPr lang="en-CA" altLang="fr-FR" sz="2000" i="1">
                            <a:solidFill>
                              <a:schemeClr val="tx1"/>
                            </a:solidFill>
                            <a:latin typeface="Cambria Math"/>
                          </a:rPr>
                          <m:t>𝑛</m:t>
                        </m:r>
                        <m:r>
                          <a:rPr lang="en-CA" altLang="fr-FR" sz="2000" i="1">
                            <a:solidFill>
                              <a:schemeClr val="tx1"/>
                            </a:solidFill>
                            <a:latin typeface="Cambria Math"/>
                          </a:rPr>
                          <m:t>+1</m:t>
                        </m:r>
                      </m:e>
                    </m:d>
                  </m:oMath>
                </a14:m>
                <a:endParaRPr lang="fr-CA" altLang="fr-FR" sz="2000" dirty="0">
                  <a:solidFill>
                    <a:schemeClr val="tx1"/>
                  </a:solidFill>
                  <a:latin typeface="Calibri" panose="020F0502020204030204" pitchFamily="34" charset="0"/>
                </a:endParaRPr>
              </a:p>
              <a:p>
                <a:pPr marL="1435100" lvl="2" indent="-571500">
                  <a:buFont typeface="+mj-lt"/>
                  <a:buAutoNum type="romanLcPeriod"/>
                </a:pPr>
                <a:r>
                  <a:rPr lang="en-CA" altLang="fr-FR" sz="2000" dirty="0">
                    <a:solidFill>
                      <a:schemeClr val="tx1"/>
                    </a:solidFill>
                    <a:latin typeface="Calibri" panose="020F0502020204030204" pitchFamily="34" charset="0"/>
                  </a:rPr>
                  <a:t>On </a:t>
                </a:r>
                <a:r>
                  <a:rPr lang="en-CA" altLang="fr-FR" sz="2000" dirty="0" err="1">
                    <a:solidFill>
                      <a:schemeClr val="tx1"/>
                    </a:solidFill>
                    <a:latin typeface="Calibri" panose="020F0502020204030204" pitchFamily="34" charset="0"/>
                  </a:rPr>
                  <a:t>trouve</a:t>
                </a:r>
                <a:r>
                  <a:rPr lang="en-CA" altLang="fr-FR" sz="2000" dirty="0">
                    <a:solidFill>
                      <a:schemeClr val="tx1"/>
                    </a:solidFill>
                    <a:latin typeface="Calibri" panose="020F0502020204030204" pitchFamily="34" charset="0"/>
                  </a:rPr>
                  <a:t>  </a:t>
                </a:r>
                <a14:m>
                  <m:oMath xmlns:m="http://schemas.openxmlformats.org/officeDocument/2006/math">
                    <m:sSub>
                      <m:sSubPr>
                        <m:ctrlPr>
                          <a:rPr lang="fr-CA" altLang="fr-FR" sz="2000" i="1">
                            <a:solidFill>
                              <a:schemeClr val="tx1"/>
                            </a:solidFill>
                            <a:latin typeface="Cambria Math" panose="02040503050406030204" pitchFamily="18" charset="0"/>
                          </a:rPr>
                        </m:ctrlPr>
                      </m:sSubPr>
                      <m:e>
                        <m:r>
                          <a:rPr lang="fr-CA" altLang="fr-FR" sz="2000" i="1">
                            <a:solidFill>
                              <a:schemeClr val="tx1"/>
                            </a:solidFill>
                            <a:latin typeface="Cambria Math"/>
                          </a:rPr>
                          <m:t>𝑋</m:t>
                        </m:r>
                      </m:e>
                      <m:sub>
                        <m:d>
                          <m:dPr>
                            <m:ctrlPr>
                              <a:rPr lang="fr-CA" altLang="fr-FR" sz="2000" i="1">
                                <a:solidFill>
                                  <a:schemeClr val="tx1"/>
                                </a:solidFill>
                                <a:latin typeface="Cambria Math" panose="02040503050406030204" pitchFamily="18" charset="0"/>
                              </a:rPr>
                            </m:ctrlPr>
                          </m:dPr>
                          <m:e>
                            <m:d>
                              <m:dPr>
                                <m:begChr m:val="⌊"/>
                                <m:endChr m:val="⌋"/>
                                <m:ctrlPr>
                                  <a:rPr lang="fr-CA" altLang="fr-FR" sz="2000" i="1">
                                    <a:solidFill>
                                      <a:schemeClr val="tx1"/>
                                    </a:solidFill>
                                    <a:latin typeface="Cambria Math" panose="02040503050406030204" pitchFamily="18" charset="0"/>
                                  </a:rPr>
                                </m:ctrlPr>
                              </m:dPr>
                              <m:e>
                                <m:sSub>
                                  <m:sSubPr>
                                    <m:ctrlPr>
                                      <a:rPr lang="fr-CA" altLang="fr-FR" sz="2000" i="1">
                                        <a:solidFill>
                                          <a:schemeClr val="tx1"/>
                                        </a:solidFill>
                                        <a:latin typeface="Cambria Math" panose="02040503050406030204" pitchFamily="18" charset="0"/>
                                      </a:rPr>
                                    </m:ctrlPr>
                                  </m:sSubPr>
                                  <m:e>
                                    <m:r>
                                      <a:rPr lang="en-CA" altLang="fr-FR" sz="2000" i="1">
                                        <a:solidFill>
                                          <a:schemeClr val="tx1"/>
                                        </a:solidFill>
                                        <a:latin typeface="Cambria Math"/>
                                      </a:rPr>
                                      <m:t>𝑟</m:t>
                                    </m:r>
                                  </m:e>
                                  <m:sub>
                                    <m:r>
                                      <a:rPr lang="en-CA" altLang="fr-FR" sz="2000" i="1">
                                        <a:solidFill>
                                          <a:schemeClr val="tx1"/>
                                        </a:solidFill>
                                        <a:latin typeface="Cambria Math"/>
                                      </a:rPr>
                                      <m:t>+</m:t>
                                    </m:r>
                                  </m:sub>
                                </m:sSub>
                              </m:e>
                            </m:d>
                          </m:e>
                        </m:d>
                      </m:sub>
                    </m:sSub>
                  </m:oMath>
                </a14:m>
                <a:r>
                  <a:rPr lang="fr-CA" altLang="fr-FR" sz="2000" dirty="0">
                    <a:solidFill>
                      <a:schemeClr val="tx1"/>
                    </a:solidFill>
                    <a:latin typeface="Calibri" panose="020F0502020204030204" pitchFamily="34" charset="0"/>
                  </a:rPr>
                  <a:t> 	:  valeur dont le rang correspond à </a:t>
                </a:r>
                <a:r>
                  <a:rPr lang="en-CA" altLang="fr-FR" sz="2000" i="1" dirty="0">
                    <a:solidFill>
                      <a:schemeClr val="tx1"/>
                    </a:solidFill>
                    <a:latin typeface="Calibri" panose="020F0502020204030204" pitchFamily="34" charset="0"/>
                  </a:rPr>
                  <a:t>r</a:t>
                </a:r>
                <a:r>
                  <a:rPr lang="en-CA" altLang="fr-FR" sz="2000" i="1" baseline="-25000" dirty="0">
                    <a:solidFill>
                      <a:schemeClr val="tx1"/>
                    </a:solidFill>
                    <a:latin typeface="Calibri" panose="020F0502020204030204" pitchFamily="34" charset="0"/>
                  </a:rPr>
                  <a:t>+</a:t>
                </a:r>
                <a:r>
                  <a:rPr lang="en-CA" altLang="fr-FR" sz="2000" i="1" dirty="0">
                    <a:solidFill>
                      <a:schemeClr val="tx1"/>
                    </a:solidFill>
                    <a:latin typeface="Calibri" panose="020F0502020204030204" pitchFamily="34" charset="0"/>
                  </a:rPr>
                  <a:t> </a:t>
                </a:r>
                <a:r>
                  <a:rPr lang="en-CA" altLang="fr-FR" sz="2000" dirty="0" err="1">
                    <a:solidFill>
                      <a:schemeClr val="tx1"/>
                    </a:solidFill>
                    <a:latin typeface="Calibri" panose="020F0502020204030204" pitchFamily="34" charset="0"/>
                  </a:rPr>
                  <a:t>arrondi</a:t>
                </a:r>
                <a:r>
                  <a:rPr lang="en-CA" altLang="fr-FR" sz="2000" dirty="0">
                    <a:solidFill>
                      <a:schemeClr val="tx1"/>
                    </a:solidFill>
                    <a:latin typeface="Calibri" panose="020F0502020204030204" pitchFamily="34" charset="0"/>
                  </a:rPr>
                  <a:t> </a:t>
                </a:r>
                <a:r>
                  <a:rPr lang="en-CA" altLang="fr-FR" sz="2000" dirty="0" err="1">
                    <a:solidFill>
                      <a:schemeClr val="tx1"/>
                    </a:solidFill>
                    <a:latin typeface="Calibri" panose="020F0502020204030204" pitchFamily="34" charset="0"/>
                  </a:rPr>
                  <a:t>vers</a:t>
                </a:r>
                <a:r>
                  <a:rPr lang="en-CA" altLang="fr-FR" sz="2000" dirty="0">
                    <a:solidFill>
                      <a:schemeClr val="tx1"/>
                    </a:solidFill>
                    <a:latin typeface="Calibri" panose="020F0502020204030204" pitchFamily="34" charset="0"/>
                  </a:rPr>
                  <a:t> le bas.</a:t>
                </a:r>
              </a:p>
              <a:p>
                <a:pPr marL="1435100" lvl="2" indent="-571500">
                  <a:buFont typeface="+mj-lt"/>
                  <a:buAutoNum type="romanLcPeriod"/>
                </a:pPr>
                <a:r>
                  <a:rPr lang="en-CA" altLang="fr-FR" sz="2000" dirty="0">
                    <a:solidFill>
                      <a:schemeClr val="tx1"/>
                    </a:solidFill>
                    <a:latin typeface="Calibri" panose="020F0502020204030204" pitchFamily="34" charset="0"/>
                  </a:rPr>
                  <a:t>On </a:t>
                </a:r>
                <a:r>
                  <a:rPr lang="en-CA" altLang="fr-FR" sz="2000" dirty="0" err="1">
                    <a:solidFill>
                      <a:schemeClr val="tx1"/>
                    </a:solidFill>
                    <a:latin typeface="Calibri" panose="020F0502020204030204" pitchFamily="34" charset="0"/>
                  </a:rPr>
                  <a:t>trouve</a:t>
                </a:r>
                <a:r>
                  <a:rPr lang="en-CA" altLang="fr-FR" sz="2000" dirty="0">
                    <a:solidFill>
                      <a:schemeClr val="tx1"/>
                    </a:solidFill>
                    <a:latin typeface="Calibri" panose="020F0502020204030204" pitchFamily="34" charset="0"/>
                  </a:rPr>
                  <a:t>  </a:t>
                </a:r>
                <a14:m>
                  <m:oMath xmlns:m="http://schemas.openxmlformats.org/officeDocument/2006/math">
                    <m:sSub>
                      <m:sSubPr>
                        <m:ctrlPr>
                          <a:rPr lang="fr-CA" altLang="fr-FR" sz="2000" i="1">
                            <a:solidFill>
                              <a:schemeClr val="tx1"/>
                            </a:solidFill>
                            <a:latin typeface="Cambria Math" panose="02040503050406030204" pitchFamily="18" charset="0"/>
                          </a:rPr>
                        </m:ctrlPr>
                      </m:sSubPr>
                      <m:e>
                        <m:r>
                          <a:rPr lang="fr-CA" altLang="fr-FR" sz="2000" i="1">
                            <a:solidFill>
                              <a:schemeClr val="tx1"/>
                            </a:solidFill>
                            <a:latin typeface="Cambria Math"/>
                          </a:rPr>
                          <m:t>𝑋</m:t>
                        </m:r>
                      </m:e>
                      <m:sub>
                        <m:d>
                          <m:dPr>
                            <m:ctrlPr>
                              <a:rPr lang="fr-CA" altLang="fr-FR" sz="2000" i="1">
                                <a:solidFill>
                                  <a:schemeClr val="tx1"/>
                                </a:solidFill>
                                <a:latin typeface="Cambria Math" panose="02040503050406030204" pitchFamily="18" charset="0"/>
                              </a:rPr>
                            </m:ctrlPr>
                          </m:dPr>
                          <m:e>
                            <m:d>
                              <m:dPr>
                                <m:begChr m:val="⌈"/>
                                <m:endChr m:val="⌉"/>
                                <m:ctrlPr>
                                  <a:rPr lang="fr-CA" altLang="fr-FR" sz="2000" i="1">
                                    <a:solidFill>
                                      <a:schemeClr val="tx1"/>
                                    </a:solidFill>
                                    <a:latin typeface="Cambria Math" panose="02040503050406030204" pitchFamily="18" charset="0"/>
                                  </a:rPr>
                                </m:ctrlPr>
                              </m:dPr>
                              <m:e>
                                <m:sSub>
                                  <m:sSubPr>
                                    <m:ctrlPr>
                                      <a:rPr lang="fr-CA" altLang="fr-FR" sz="2000" i="1">
                                        <a:solidFill>
                                          <a:schemeClr val="tx1"/>
                                        </a:solidFill>
                                        <a:latin typeface="Cambria Math" panose="02040503050406030204" pitchFamily="18" charset="0"/>
                                      </a:rPr>
                                    </m:ctrlPr>
                                  </m:sSubPr>
                                  <m:e>
                                    <m:r>
                                      <a:rPr lang="en-CA" altLang="fr-FR" sz="2000" i="1">
                                        <a:solidFill>
                                          <a:schemeClr val="tx1"/>
                                        </a:solidFill>
                                        <a:latin typeface="Cambria Math"/>
                                      </a:rPr>
                                      <m:t>𝑟</m:t>
                                    </m:r>
                                  </m:e>
                                  <m:sub>
                                    <m:r>
                                      <a:rPr lang="en-CA" altLang="fr-FR" sz="2000" i="1">
                                        <a:solidFill>
                                          <a:schemeClr val="tx1"/>
                                        </a:solidFill>
                                        <a:latin typeface="Cambria Math"/>
                                      </a:rPr>
                                      <m:t>+</m:t>
                                    </m:r>
                                  </m:sub>
                                </m:sSub>
                              </m:e>
                            </m:d>
                          </m:e>
                        </m:d>
                      </m:sub>
                    </m:sSub>
                  </m:oMath>
                </a14:m>
                <a:r>
                  <a:rPr lang="fr-CA" altLang="fr-FR" sz="2000" dirty="0">
                    <a:solidFill>
                      <a:schemeClr val="tx1"/>
                    </a:solidFill>
                    <a:latin typeface="Calibri" panose="020F0502020204030204" pitchFamily="34" charset="0"/>
                  </a:rPr>
                  <a:t> 	:  valeur dont le rang correspond à </a:t>
                </a:r>
                <a:r>
                  <a:rPr lang="en-CA" altLang="fr-FR" sz="2000" i="1" dirty="0">
                    <a:solidFill>
                      <a:schemeClr val="tx1"/>
                    </a:solidFill>
                    <a:latin typeface="Calibri" panose="020F0502020204030204" pitchFamily="34" charset="0"/>
                  </a:rPr>
                  <a:t>r</a:t>
                </a:r>
                <a:r>
                  <a:rPr lang="en-CA" altLang="fr-FR" sz="2000" i="1" baseline="-25000" dirty="0">
                    <a:solidFill>
                      <a:schemeClr val="tx1"/>
                    </a:solidFill>
                    <a:latin typeface="Calibri" panose="020F0502020204030204" pitchFamily="34" charset="0"/>
                  </a:rPr>
                  <a:t>+</a:t>
                </a:r>
                <a:r>
                  <a:rPr lang="en-CA" altLang="fr-FR" sz="2000" i="1" dirty="0">
                    <a:solidFill>
                      <a:schemeClr val="tx1"/>
                    </a:solidFill>
                    <a:latin typeface="Calibri" panose="020F0502020204030204" pitchFamily="34" charset="0"/>
                  </a:rPr>
                  <a:t> </a:t>
                </a:r>
                <a:r>
                  <a:rPr lang="en-CA" altLang="fr-FR" sz="2000" dirty="0" err="1">
                    <a:solidFill>
                      <a:schemeClr val="tx1"/>
                    </a:solidFill>
                    <a:latin typeface="Calibri" panose="020F0502020204030204" pitchFamily="34" charset="0"/>
                  </a:rPr>
                  <a:t>arrondi</a:t>
                </a:r>
                <a:r>
                  <a:rPr lang="en-CA" altLang="fr-FR" sz="2000" dirty="0">
                    <a:solidFill>
                      <a:schemeClr val="tx1"/>
                    </a:solidFill>
                    <a:latin typeface="Calibri" panose="020F0502020204030204" pitchFamily="34" charset="0"/>
                  </a:rPr>
                  <a:t> </a:t>
                </a:r>
                <a:r>
                  <a:rPr lang="en-CA" altLang="fr-FR" sz="2000" dirty="0" err="1">
                    <a:solidFill>
                      <a:schemeClr val="tx1"/>
                    </a:solidFill>
                    <a:latin typeface="Calibri" panose="020F0502020204030204" pitchFamily="34" charset="0"/>
                  </a:rPr>
                  <a:t>vers</a:t>
                </a:r>
                <a:r>
                  <a:rPr lang="en-CA" altLang="fr-FR" sz="2000" dirty="0">
                    <a:solidFill>
                      <a:schemeClr val="tx1"/>
                    </a:solidFill>
                    <a:latin typeface="Calibri" panose="020F0502020204030204" pitchFamily="34" charset="0"/>
                  </a:rPr>
                  <a:t> le haut.</a:t>
                </a:r>
              </a:p>
              <a:p>
                <a:pPr marL="1435100" lvl="2" indent="-571500">
                  <a:buFont typeface="+mj-lt"/>
                  <a:buAutoNum type="romanLcPeriod"/>
                </a:pPr>
                <a:r>
                  <a:rPr lang="en-CA" altLang="fr-FR" sz="2000" dirty="0">
                    <a:solidFill>
                      <a:schemeClr val="tx1"/>
                    </a:solidFill>
                    <a:latin typeface="Calibri" panose="020F0502020204030204" pitchFamily="34" charset="0"/>
                  </a:rPr>
                  <a:t>On </a:t>
                </a:r>
                <a:r>
                  <a:rPr lang="en-CA" altLang="fr-FR" sz="2000" dirty="0" err="1">
                    <a:solidFill>
                      <a:schemeClr val="tx1"/>
                    </a:solidFill>
                    <a:latin typeface="Calibri" panose="020F0502020204030204" pitchFamily="34" charset="0"/>
                  </a:rPr>
                  <a:t>trouve</a:t>
                </a:r>
                <a:r>
                  <a:rPr lang="en-CA" altLang="fr-FR" sz="2000" dirty="0">
                    <a:solidFill>
                      <a:schemeClr val="tx1"/>
                    </a:solidFill>
                    <a:latin typeface="Calibri" panose="020F0502020204030204" pitchFamily="34" charset="0"/>
                  </a:rPr>
                  <a:t>  </a:t>
                </a:r>
                <a14:m>
                  <m:oMath xmlns:m="http://schemas.openxmlformats.org/officeDocument/2006/math">
                    <m:sSub>
                      <m:sSubPr>
                        <m:ctrlPr>
                          <a:rPr lang="fr-CA" altLang="fr-FR" sz="2000" i="1">
                            <a:solidFill>
                              <a:schemeClr val="tx1"/>
                            </a:solidFill>
                            <a:latin typeface="Cambria Math" panose="02040503050406030204" pitchFamily="18" charset="0"/>
                          </a:rPr>
                        </m:ctrlPr>
                      </m:sSubPr>
                      <m:e>
                        <m:r>
                          <a:rPr lang="fr-CA" altLang="fr-FR" sz="2000" i="1">
                            <a:solidFill>
                              <a:schemeClr val="tx1"/>
                            </a:solidFill>
                            <a:latin typeface="Cambria Math"/>
                          </a:rPr>
                          <m:t>𝑋</m:t>
                        </m:r>
                      </m:e>
                      <m:sub>
                        <m:d>
                          <m:dPr>
                            <m:ctrlPr>
                              <a:rPr lang="fr-CA" altLang="fr-FR" sz="2000" i="1">
                                <a:solidFill>
                                  <a:schemeClr val="tx1"/>
                                </a:solidFill>
                                <a:latin typeface="Cambria Math" panose="02040503050406030204" pitchFamily="18" charset="0"/>
                              </a:rPr>
                            </m:ctrlPr>
                          </m:dPr>
                          <m:e>
                            <m:sSub>
                              <m:sSubPr>
                                <m:ctrlPr>
                                  <a:rPr lang="fr-CA" altLang="fr-FR" sz="2000" i="1">
                                    <a:solidFill>
                                      <a:schemeClr val="tx1"/>
                                    </a:solidFill>
                                    <a:latin typeface="Cambria Math" panose="02040503050406030204" pitchFamily="18" charset="0"/>
                                  </a:rPr>
                                </m:ctrlPr>
                              </m:sSubPr>
                              <m:e>
                                <m:r>
                                  <a:rPr lang="fr-CA" altLang="fr-FR" sz="2000" i="1">
                                    <a:solidFill>
                                      <a:schemeClr val="tx1"/>
                                    </a:solidFill>
                                    <a:latin typeface="Cambria Math"/>
                                  </a:rPr>
                                  <m:t>𝑝</m:t>
                                </m:r>
                              </m:e>
                              <m:sub>
                                <m:r>
                                  <a:rPr lang="fr-CA" altLang="fr-FR" sz="2000" i="1">
                                    <a:solidFill>
                                      <a:schemeClr val="tx1"/>
                                    </a:solidFill>
                                    <a:latin typeface="Cambria Math"/>
                                  </a:rPr>
                                  <m:t>+</m:t>
                                </m:r>
                              </m:sub>
                            </m:sSub>
                          </m:e>
                        </m:d>
                      </m:sub>
                    </m:sSub>
                    <m:r>
                      <a:rPr lang="en-CA" altLang="fr-FR" sz="2000">
                        <a:solidFill>
                          <a:schemeClr val="tx1"/>
                        </a:solidFill>
                        <a:latin typeface="Cambria Math"/>
                      </a:rPr>
                      <m:t>   </m:t>
                    </m:r>
                  </m:oMath>
                </a14:m>
                <a:r>
                  <a:rPr lang="en-CA" altLang="fr-FR" sz="2000" dirty="0">
                    <a:solidFill>
                      <a:schemeClr val="tx1"/>
                    </a:solidFill>
                    <a:latin typeface="Calibri" panose="020F0502020204030204" pitchFamily="34" charset="0"/>
                  </a:rPr>
                  <a:t>	:  </a:t>
                </a:r>
                <a14:m>
                  <m:oMath xmlns:m="http://schemas.openxmlformats.org/officeDocument/2006/math">
                    <m:sSub>
                      <m:sSubPr>
                        <m:ctrlPr>
                          <a:rPr lang="fr-CA" altLang="fr-FR" sz="2000" i="1">
                            <a:solidFill>
                              <a:schemeClr val="tx1"/>
                            </a:solidFill>
                            <a:latin typeface="Cambria Math" panose="02040503050406030204" pitchFamily="18" charset="0"/>
                          </a:rPr>
                        </m:ctrlPr>
                      </m:sSubPr>
                      <m:e>
                        <m:r>
                          <a:rPr lang="en-CA" altLang="fr-FR" sz="2000" i="1">
                            <a:solidFill>
                              <a:schemeClr val="tx1"/>
                            </a:solidFill>
                            <a:latin typeface="Cambria Math"/>
                          </a:rPr>
                          <m:t>𝑋</m:t>
                        </m:r>
                      </m:e>
                      <m:sub>
                        <m:d>
                          <m:dPr>
                            <m:ctrlPr>
                              <a:rPr lang="fr-CA" altLang="fr-FR" sz="2000" i="1">
                                <a:solidFill>
                                  <a:schemeClr val="tx1"/>
                                </a:solidFill>
                                <a:latin typeface="Cambria Math" panose="02040503050406030204" pitchFamily="18" charset="0"/>
                              </a:rPr>
                            </m:ctrlPr>
                          </m:dPr>
                          <m:e>
                            <m:sSub>
                              <m:sSubPr>
                                <m:ctrlPr>
                                  <a:rPr lang="fr-CA" altLang="fr-FR" sz="2000" i="1">
                                    <a:solidFill>
                                      <a:schemeClr val="tx1"/>
                                    </a:solidFill>
                                    <a:latin typeface="Cambria Math" panose="02040503050406030204" pitchFamily="18" charset="0"/>
                                  </a:rPr>
                                </m:ctrlPr>
                              </m:sSubPr>
                              <m:e>
                                <m:r>
                                  <a:rPr lang="en-CA" altLang="fr-FR" sz="2000" i="1">
                                    <a:solidFill>
                                      <a:schemeClr val="tx1"/>
                                    </a:solidFill>
                                    <a:latin typeface="Cambria Math"/>
                                  </a:rPr>
                                  <m:t>𝑝</m:t>
                                </m:r>
                              </m:e>
                              <m:sub>
                                <m:r>
                                  <a:rPr lang="en-CA" altLang="fr-FR" sz="2000" i="1">
                                    <a:solidFill>
                                      <a:schemeClr val="tx1"/>
                                    </a:solidFill>
                                    <a:latin typeface="Cambria Math"/>
                                  </a:rPr>
                                  <m:t>+</m:t>
                                </m:r>
                              </m:sub>
                            </m:sSub>
                          </m:e>
                        </m:d>
                      </m:sub>
                    </m:sSub>
                    <m:r>
                      <a:rPr lang="fr-CA" altLang="fr-FR" sz="2000" i="1">
                        <a:solidFill>
                          <a:schemeClr val="tx1"/>
                        </a:solidFill>
                        <a:latin typeface="Cambria Math"/>
                      </a:rPr>
                      <m:t>=</m:t>
                    </m:r>
                    <m:sSub>
                      <m:sSubPr>
                        <m:ctrlPr>
                          <a:rPr lang="fr-CA" altLang="fr-FR" sz="2000" i="1">
                            <a:solidFill>
                              <a:schemeClr val="tx1"/>
                            </a:solidFill>
                            <a:latin typeface="Cambria Math" panose="02040503050406030204" pitchFamily="18" charset="0"/>
                          </a:rPr>
                        </m:ctrlPr>
                      </m:sSubPr>
                      <m:e>
                        <m:r>
                          <a:rPr lang="en-CA" altLang="fr-FR" sz="2000" i="1">
                            <a:solidFill>
                              <a:schemeClr val="tx1"/>
                            </a:solidFill>
                            <a:latin typeface="Cambria Math"/>
                          </a:rPr>
                          <m:t>𝑋</m:t>
                        </m:r>
                      </m:e>
                      <m:sub>
                        <m:d>
                          <m:dPr>
                            <m:begChr m:val="⌊"/>
                            <m:endChr m:val="⌋"/>
                            <m:ctrlPr>
                              <a:rPr lang="en-CA" altLang="fr-FR" sz="2000" i="1">
                                <a:solidFill>
                                  <a:schemeClr val="tx1"/>
                                </a:solidFill>
                                <a:latin typeface="Cambria Math" panose="02040503050406030204" pitchFamily="18" charset="0"/>
                              </a:rPr>
                            </m:ctrlPr>
                          </m:dPr>
                          <m:e>
                            <m:sSub>
                              <m:sSubPr>
                                <m:ctrlPr>
                                  <a:rPr lang="en-CA" altLang="fr-FR" sz="2000" i="1">
                                    <a:solidFill>
                                      <a:schemeClr val="tx1"/>
                                    </a:solidFill>
                                    <a:latin typeface="Cambria Math" panose="02040503050406030204" pitchFamily="18" charset="0"/>
                                  </a:rPr>
                                </m:ctrlPr>
                              </m:sSubPr>
                              <m:e>
                                <m:r>
                                  <a:rPr lang="en-CA" altLang="fr-FR" sz="2000" i="1">
                                    <a:solidFill>
                                      <a:schemeClr val="tx1"/>
                                    </a:solidFill>
                                    <a:latin typeface="Cambria Math"/>
                                  </a:rPr>
                                  <m:t>𝑟</m:t>
                                </m:r>
                              </m:e>
                              <m:sub>
                                <m:r>
                                  <a:rPr lang="en-CA" altLang="fr-FR" sz="2000" i="1">
                                    <a:solidFill>
                                      <a:schemeClr val="tx1"/>
                                    </a:solidFill>
                                    <a:latin typeface="Cambria Math"/>
                                  </a:rPr>
                                  <m:t>+</m:t>
                                </m:r>
                              </m:sub>
                            </m:sSub>
                          </m:e>
                        </m:d>
                      </m:sub>
                    </m:sSub>
                    <m:r>
                      <a:rPr lang="en-CA" altLang="fr-FR" sz="2000" i="1">
                        <a:solidFill>
                          <a:schemeClr val="tx1"/>
                        </a:solidFill>
                        <a:latin typeface="Cambria Math"/>
                      </a:rPr>
                      <m:t>+</m:t>
                    </m:r>
                    <m:r>
                      <a:rPr lang="en-CA" altLang="fr-FR" sz="2000" i="1">
                        <a:solidFill>
                          <a:schemeClr val="tx1"/>
                        </a:solidFill>
                        <a:latin typeface="Cambria Math"/>
                      </a:rPr>
                      <m:t>𝑓𝑟𝑎𝑐</m:t>
                    </m:r>
                    <m:d>
                      <m:dPr>
                        <m:ctrlPr>
                          <a:rPr lang="fr-CA" altLang="fr-FR" sz="2000" i="1">
                            <a:solidFill>
                              <a:schemeClr val="tx1"/>
                            </a:solidFill>
                            <a:latin typeface="Cambria Math" panose="02040503050406030204" pitchFamily="18" charset="0"/>
                          </a:rPr>
                        </m:ctrlPr>
                      </m:dPr>
                      <m:e>
                        <m:sSub>
                          <m:sSubPr>
                            <m:ctrlPr>
                              <a:rPr lang="fr-CA" altLang="fr-FR" sz="2000" i="1">
                                <a:solidFill>
                                  <a:schemeClr val="tx1"/>
                                </a:solidFill>
                                <a:latin typeface="Cambria Math" panose="02040503050406030204" pitchFamily="18" charset="0"/>
                              </a:rPr>
                            </m:ctrlPr>
                          </m:sSubPr>
                          <m:e>
                            <m:r>
                              <a:rPr lang="en-CA" altLang="fr-FR" sz="2000" i="1">
                                <a:solidFill>
                                  <a:schemeClr val="tx1"/>
                                </a:solidFill>
                                <a:latin typeface="Cambria Math"/>
                              </a:rPr>
                              <m:t>𝑟</m:t>
                            </m:r>
                          </m:e>
                          <m:sub>
                            <m:r>
                              <a:rPr lang="en-CA" altLang="fr-FR" sz="2000" i="1">
                                <a:solidFill>
                                  <a:schemeClr val="tx1"/>
                                </a:solidFill>
                                <a:latin typeface="Cambria Math"/>
                              </a:rPr>
                              <m:t>+</m:t>
                            </m:r>
                          </m:sub>
                        </m:sSub>
                      </m:e>
                    </m:d>
                    <m:d>
                      <m:dPr>
                        <m:ctrlPr>
                          <a:rPr lang="fr-CA" altLang="fr-FR" sz="2000" i="1">
                            <a:solidFill>
                              <a:schemeClr val="tx1"/>
                            </a:solidFill>
                            <a:latin typeface="Cambria Math" panose="02040503050406030204" pitchFamily="18" charset="0"/>
                          </a:rPr>
                        </m:ctrlPr>
                      </m:dPr>
                      <m:e>
                        <m:sSub>
                          <m:sSubPr>
                            <m:ctrlPr>
                              <a:rPr lang="fr-CA" altLang="fr-FR" sz="2000" i="1">
                                <a:solidFill>
                                  <a:schemeClr val="tx1"/>
                                </a:solidFill>
                                <a:latin typeface="Cambria Math" panose="02040503050406030204" pitchFamily="18" charset="0"/>
                              </a:rPr>
                            </m:ctrlPr>
                          </m:sSubPr>
                          <m:e>
                            <m:r>
                              <a:rPr lang="en-CA" altLang="fr-FR" sz="2000" i="1">
                                <a:solidFill>
                                  <a:schemeClr val="tx1"/>
                                </a:solidFill>
                                <a:latin typeface="Cambria Math"/>
                              </a:rPr>
                              <m:t>𝑋</m:t>
                            </m:r>
                          </m:e>
                          <m:sub>
                            <m:d>
                              <m:dPr>
                                <m:begChr m:val="⌈"/>
                                <m:endChr m:val="⌉"/>
                                <m:ctrlPr>
                                  <a:rPr lang="fr-CA" altLang="fr-FR" sz="2000" i="1">
                                    <a:solidFill>
                                      <a:schemeClr val="tx1"/>
                                    </a:solidFill>
                                    <a:latin typeface="Cambria Math" panose="02040503050406030204" pitchFamily="18" charset="0"/>
                                  </a:rPr>
                                </m:ctrlPr>
                              </m:dPr>
                              <m:e>
                                <m:sSub>
                                  <m:sSubPr>
                                    <m:ctrlPr>
                                      <a:rPr lang="fr-CA" altLang="fr-FR" sz="2000" i="1">
                                        <a:solidFill>
                                          <a:schemeClr val="tx1"/>
                                        </a:solidFill>
                                        <a:latin typeface="Cambria Math" panose="02040503050406030204" pitchFamily="18" charset="0"/>
                                      </a:rPr>
                                    </m:ctrlPr>
                                  </m:sSubPr>
                                  <m:e>
                                    <m:r>
                                      <a:rPr lang="en-CA" altLang="fr-FR" sz="2000" i="1">
                                        <a:solidFill>
                                          <a:schemeClr val="tx1"/>
                                        </a:solidFill>
                                        <a:latin typeface="Cambria Math"/>
                                      </a:rPr>
                                      <m:t>𝑟</m:t>
                                    </m:r>
                                  </m:e>
                                  <m:sub>
                                    <m:r>
                                      <a:rPr lang="en-CA" altLang="fr-FR" sz="2000" i="1">
                                        <a:solidFill>
                                          <a:schemeClr val="tx1"/>
                                        </a:solidFill>
                                        <a:latin typeface="Cambria Math"/>
                                      </a:rPr>
                                      <m:t>+</m:t>
                                    </m:r>
                                  </m:sub>
                                </m:sSub>
                              </m:e>
                            </m:d>
                          </m:sub>
                        </m:sSub>
                        <m:r>
                          <a:rPr lang="en-CA" altLang="fr-FR" sz="2000" i="1">
                            <a:solidFill>
                              <a:schemeClr val="tx1"/>
                            </a:solidFill>
                            <a:latin typeface="Cambria Math"/>
                          </a:rPr>
                          <m:t>−</m:t>
                        </m:r>
                        <m:sSub>
                          <m:sSubPr>
                            <m:ctrlPr>
                              <a:rPr lang="fr-CA" altLang="fr-FR" sz="2000" i="1">
                                <a:solidFill>
                                  <a:schemeClr val="tx1"/>
                                </a:solidFill>
                                <a:latin typeface="Cambria Math" panose="02040503050406030204" pitchFamily="18" charset="0"/>
                              </a:rPr>
                            </m:ctrlPr>
                          </m:sSubPr>
                          <m:e>
                            <m:r>
                              <a:rPr lang="en-CA" altLang="fr-FR" sz="2000" i="1">
                                <a:solidFill>
                                  <a:schemeClr val="tx1"/>
                                </a:solidFill>
                                <a:latin typeface="Cambria Math"/>
                              </a:rPr>
                              <m:t>𝑋</m:t>
                            </m:r>
                          </m:e>
                          <m:sub>
                            <m:d>
                              <m:dPr>
                                <m:begChr m:val="⌊"/>
                                <m:endChr m:val="⌋"/>
                                <m:ctrlPr>
                                  <a:rPr lang="en-CA" altLang="fr-FR" sz="2000" i="1">
                                    <a:solidFill>
                                      <a:schemeClr val="tx1"/>
                                    </a:solidFill>
                                    <a:latin typeface="Cambria Math" panose="02040503050406030204" pitchFamily="18" charset="0"/>
                                  </a:rPr>
                                </m:ctrlPr>
                              </m:dPr>
                              <m:e>
                                <m:sSub>
                                  <m:sSubPr>
                                    <m:ctrlPr>
                                      <a:rPr lang="en-CA" altLang="fr-FR" sz="2000" i="1">
                                        <a:solidFill>
                                          <a:schemeClr val="tx1"/>
                                        </a:solidFill>
                                        <a:latin typeface="Cambria Math" panose="02040503050406030204" pitchFamily="18" charset="0"/>
                                      </a:rPr>
                                    </m:ctrlPr>
                                  </m:sSubPr>
                                  <m:e>
                                    <m:r>
                                      <a:rPr lang="en-CA" altLang="fr-FR" sz="2000" i="1">
                                        <a:solidFill>
                                          <a:schemeClr val="tx1"/>
                                        </a:solidFill>
                                        <a:latin typeface="Cambria Math"/>
                                      </a:rPr>
                                      <m:t>𝑟</m:t>
                                    </m:r>
                                  </m:e>
                                  <m:sub>
                                    <m:r>
                                      <a:rPr lang="en-CA" altLang="fr-FR" sz="2000" i="1">
                                        <a:solidFill>
                                          <a:schemeClr val="tx1"/>
                                        </a:solidFill>
                                        <a:latin typeface="Cambria Math"/>
                                      </a:rPr>
                                      <m:t>+</m:t>
                                    </m:r>
                                  </m:sub>
                                </m:sSub>
                              </m:e>
                            </m:d>
                          </m:sub>
                        </m:sSub>
                      </m:e>
                    </m:d>
                  </m:oMath>
                </a14:m>
                <a:endParaRPr lang="fr-CA" altLang="fr-FR" sz="2000" dirty="0">
                  <a:solidFill>
                    <a:schemeClr val="tx1"/>
                  </a:solidFill>
                  <a:latin typeface="Calibri" panose="020F0502020204030204" pitchFamily="34" charset="0"/>
                </a:endParaRPr>
              </a:p>
              <a:p>
                <a:pPr marL="1892300" lvl="3" indent="-571500">
                  <a:buFont typeface="Wingdings" panose="05000000000000000000" pitchFamily="2" charset="2"/>
                  <a:buChar char="Ø"/>
                </a:pPr>
                <a:r>
                  <a:rPr lang="en-CA" altLang="fr-FR" sz="2000" dirty="0">
                    <a:solidFill>
                      <a:schemeClr val="tx1"/>
                    </a:solidFill>
                    <a:latin typeface="Calibri" panose="020F0502020204030204" pitchFamily="34" charset="0"/>
                  </a:rPr>
                  <a:t>…</a:t>
                </a:r>
                <a:r>
                  <a:rPr lang="en-CA" altLang="fr-FR" sz="2000" dirty="0" err="1">
                    <a:solidFill>
                      <a:schemeClr val="tx1"/>
                    </a:solidFill>
                    <a:latin typeface="Calibri" panose="020F0502020204030204" pitchFamily="34" charset="0"/>
                  </a:rPr>
                  <a:t>où</a:t>
                </a:r>
                <a:r>
                  <a:rPr lang="en-CA" altLang="fr-FR" sz="2000" dirty="0">
                    <a:solidFill>
                      <a:schemeClr val="tx1"/>
                    </a:solidFill>
                    <a:latin typeface="Calibri" panose="020F0502020204030204" pitchFamily="34" charset="0"/>
                  </a:rPr>
                  <a:t> </a:t>
                </a:r>
                <a:r>
                  <a:rPr lang="fr-CA" altLang="fr-FR" sz="2000" dirty="0">
                    <a:solidFill>
                      <a:schemeClr val="tx1"/>
                    </a:solidFill>
                    <a:latin typeface="Calibri" panose="020F0502020204030204" pitchFamily="34" charset="0"/>
                  </a:rPr>
                  <a:t>« </a:t>
                </a:r>
                <a:r>
                  <a:rPr lang="en-CA" altLang="fr-FR" sz="2000" i="1" dirty="0" err="1">
                    <a:solidFill>
                      <a:schemeClr val="tx1"/>
                    </a:solidFill>
                    <a:latin typeface="Calibri" panose="020F0502020204030204" pitchFamily="34" charset="0"/>
                  </a:rPr>
                  <a:t>frac</a:t>
                </a:r>
                <a:r>
                  <a:rPr lang="en-CA" altLang="fr-FR" sz="2000" dirty="0">
                    <a:solidFill>
                      <a:schemeClr val="tx1"/>
                    </a:solidFill>
                    <a:latin typeface="Calibri" panose="020F0502020204030204" pitchFamily="34" charset="0"/>
                  </a:rPr>
                  <a:t> </a:t>
                </a:r>
                <a14:m>
                  <m:oMath xmlns:m="http://schemas.openxmlformats.org/officeDocument/2006/math">
                    <m:d>
                      <m:dPr>
                        <m:ctrlPr>
                          <a:rPr lang="fr-CA" altLang="fr-FR" sz="2000" i="1">
                            <a:solidFill>
                              <a:schemeClr val="tx1"/>
                            </a:solidFill>
                            <a:latin typeface="Cambria Math" panose="02040503050406030204" pitchFamily="18" charset="0"/>
                          </a:rPr>
                        </m:ctrlPr>
                      </m:dPr>
                      <m:e>
                        <m:sSub>
                          <m:sSubPr>
                            <m:ctrlPr>
                              <a:rPr lang="fr-CA" altLang="fr-FR" sz="2000" i="1">
                                <a:solidFill>
                                  <a:schemeClr val="tx1"/>
                                </a:solidFill>
                                <a:latin typeface="Cambria Math" panose="02040503050406030204" pitchFamily="18" charset="0"/>
                              </a:rPr>
                            </m:ctrlPr>
                          </m:sSubPr>
                          <m:e>
                            <m:r>
                              <a:rPr lang="en-CA" altLang="fr-FR" sz="2000" i="1">
                                <a:solidFill>
                                  <a:schemeClr val="tx1"/>
                                </a:solidFill>
                                <a:latin typeface="Cambria Math"/>
                              </a:rPr>
                              <m:t>𝑟</m:t>
                            </m:r>
                          </m:e>
                          <m:sub>
                            <m:r>
                              <a:rPr lang="en-CA" altLang="fr-FR" sz="2000" i="1">
                                <a:solidFill>
                                  <a:schemeClr val="tx1"/>
                                </a:solidFill>
                                <a:latin typeface="Cambria Math"/>
                              </a:rPr>
                              <m:t>+</m:t>
                            </m:r>
                          </m:sub>
                        </m:sSub>
                      </m:e>
                    </m:d>
                  </m:oMath>
                </a14:m>
                <a:r>
                  <a:rPr lang="fr-CA" altLang="fr-FR" sz="2000" dirty="0">
                    <a:solidFill>
                      <a:schemeClr val="tx1"/>
                    </a:solidFill>
                    <a:latin typeface="Calibri" panose="020F0502020204030204" pitchFamily="34" charset="0"/>
                  </a:rPr>
                  <a:t> » veut dire: la portion fractionnaire (après le point décimal) de </a:t>
                </a:r>
                <a14:m>
                  <m:oMath xmlns:m="http://schemas.openxmlformats.org/officeDocument/2006/math">
                    <m:sSub>
                      <m:sSubPr>
                        <m:ctrlPr>
                          <a:rPr lang="fr-CA" altLang="fr-FR" sz="2000" i="1">
                            <a:solidFill>
                              <a:schemeClr val="tx1"/>
                            </a:solidFill>
                            <a:latin typeface="Cambria Math" panose="02040503050406030204" pitchFamily="18" charset="0"/>
                          </a:rPr>
                        </m:ctrlPr>
                      </m:sSubPr>
                      <m:e>
                        <m:r>
                          <a:rPr lang="en-CA" altLang="fr-FR" sz="2000" i="1">
                            <a:solidFill>
                              <a:schemeClr val="tx1"/>
                            </a:solidFill>
                            <a:latin typeface="Cambria Math"/>
                          </a:rPr>
                          <m:t>𝑟</m:t>
                        </m:r>
                      </m:e>
                      <m:sub>
                        <m:r>
                          <a:rPr lang="fr-CA" altLang="fr-FR" sz="2000" i="1">
                            <a:solidFill>
                              <a:schemeClr val="tx1"/>
                            </a:solidFill>
                            <a:latin typeface="Cambria Math"/>
                          </a:rPr>
                          <m:t>+.</m:t>
                        </m:r>
                      </m:sub>
                    </m:sSub>
                  </m:oMath>
                </a14:m>
                <a:endParaRPr lang="fr-CA" altLang="fr-FR" sz="2000" dirty="0">
                  <a:solidFill>
                    <a:schemeClr val="tx1"/>
                  </a:solidFill>
                  <a:latin typeface="Calibri" panose="020F0502020204030204" pitchFamily="34" charset="0"/>
                </a:endParaRPr>
              </a:p>
              <a:p>
                <a:pPr marL="1035050" lvl="1" indent="-571500">
                  <a:buFont typeface="Wingdings" panose="05000000000000000000" pitchFamily="2" charset="2"/>
                  <a:buChar char="v"/>
                </a:pPr>
                <a:endParaRPr lang="fr-CA" altLang="fr-FR" sz="2400" dirty="0">
                  <a:solidFill>
                    <a:schemeClr val="tx1"/>
                  </a:solidFill>
                  <a:latin typeface="Calibri" panose="020F0502020204030204" pitchFamily="34" charset="0"/>
                </a:endParaRPr>
              </a:p>
            </p:txBody>
          </p:sp>
        </mc:Choice>
        <mc:Fallback xmlns="">
          <p:sp>
            <p:nvSpPr>
              <p:cNvPr id="12" name="Rectangle 3"/>
              <p:cNvSpPr txBox="1">
                <a:spLocks noRot="1" noChangeAspect="1" noMove="1" noResize="1" noEditPoints="1" noAdjustHandles="1" noChangeArrowheads="1" noChangeShapeType="1" noTextEdit="1"/>
              </p:cNvSpPr>
              <p:nvPr/>
            </p:nvSpPr>
            <p:spPr>
              <a:xfrm>
                <a:off x="0" y="1126066"/>
                <a:ext cx="12192000" cy="5723467"/>
              </a:xfrm>
              <a:prstGeom prst="rect">
                <a:avLst/>
              </a:prstGeom>
              <a:blipFill rotWithShape="0">
                <a:blip r:embed="rId3"/>
                <a:stretch>
                  <a:fillRect l="-850" t="-213"/>
                </a:stretch>
              </a:blipFill>
            </p:spPr>
            <p:txBody>
              <a:bodyPr/>
              <a:lstStyle/>
              <a:p>
                <a:r>
                  <a:rPr lang="fr-CA">
                    <a:noFill/>
                  </a:rPr>
                  <a:t> </a:t>
                </a:r>
              </a:p>
            </p:txBody>
          </p:sp>
        </mc:Fallback>
      </mc:AlternateContent>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pPr marL="457200" indent="-457200">
              <a:buFont typeface="+mj-lt"/>
              <a:buAutoNum type="alphaLcParenR" startAt="6"/>
            </a:pPr>
            <a:r>
              <a:rPr lang="fr-CA" altLang="fr-FR" sz="2400" b="1" i="1" dirty="0">
                <a:latin typeface="Calibri" panose="020F0502020204030204" pitchFamily="34" charset="0"/>
              </a:rPr>
              <a:t>Le rang percentile</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60</a:t>
            </a:fld>
            <a:endParaRPr lang="en-CA" sz="2000" dirty="0">
              <a:solidFill>
                <a:schemeClr val="tx1"/>
              </a:solidFill>
            </a:endParaRPr>
          </a:p>
        </p:txBody>
      </p:sp>
    </p:spTree>
    <p:extLst>
      <p:ext uri="{BB962C8B-B14F-4D97-AF65-F5344CB8AC3E}">
        <p14:creationId xmlns:p14="http://schemas.microsoft.com/office/powerpoint/2010/main" val="10576642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63550" indent="-514350">
                  <a:buFont typeface="Wingdings" panose="05000000000000000000" pitchFamily="2" charset="2"/>
                  <a:buChar char="q"/>
                </a:pPr>
                <a:r>
                  <a:rPr lang="fr-CA" altLang="fr-FR" sz="2800" dirty="0">
                    <a:solidFill>
                      <a:schemeClr val="tx1"/>
                    </a:solidFill>
                    <a:latin typeface="Calibri" panose="020F0502020204030204" pitchFamily="34" charset="0"/>
                  </a:rPr>
                  <a:t>Le quantile:		</a:t>
                </a:r>
                <a14:m>
                  <m:oMath xmlns:m="http://schemas.openxmlformats.org/officeDocument/2006/math">
                    <m:sSub>
                      <m:sSubPr>
                        <m:ctrlPr>
                          <a:rPr lang="fr-CA" altLang="fr-FR" sz="3200" i="1">
                            <a:solidFill>
                              <a:schemeClr val="tx1"/>
                            </a:solidFill>
                            <a:latin typeface="Cambria Math" panose="02040503050406030204" pitchFamily="18" charset="0"/>
                          </a:rPr>
                        </m:ctrlPr>
                      </m:sSubPr>
                      <m:e>
                        <m:r>
                          <a:rPr lang="fr-CA" altLang="fr-FR" sz="3200" i="1">
                            <a:solidFill>
                              <a:schemeClr val="tx1"/>
                            </a:solidFill>
                            <a:latin typeface="Cambria Math"/>
                          </a:rPr>
                          <m:t>𝑋</m:t>
                        </m:r>
                      </m:e>
                      <m:sub>
                        <m:d>
                          <m:dPr>
                            <m:ctrlPr>
                              <a:rPr lang="fr-CA" altLang="fr-FR" sz="3200" i="1">
                                <a:solidFill>
                                  <a:schemeClr val="tx1"/>
                                </a:solidFill>
                                <a:latin typeface="Cambria Math" panose="02040503050406030204" pitchFamily="18" charset="0"/>
                              </a:rPr>
                            </m:ctrlPr>
                          </m:dPr>
                          <m:e>
                            <m:sSub>
                              <m:sSubPr>
                                <m:ctrlPr>
                                  <a:rPr lang="fr-CA" altLang="fr-FR" sz="3200" i="1">
                                    <a:solidFill>
                                      <a:schemeClr val="tx1"/>
                                    </a:solidFill>
                                    <a:latin typeface="Cambria Math" panose="02040503050406030204" pitchFamily="18" charset="0"/>
                                  </a:rPr>
                                </m:ctrlPr>
                              </m:sSubPr>
                              <m:e>
                                <m:r>
                                  <a:rPr lang="fr-CA" altLang="fr-FR" sz="3200" i="1">
                                    <a:solidFill>
                                      <a:schemeClr val="tx1"/>
                                    </a:solidFill>
                                    <a:latin typeface="Cambria Math"/>
                                  </a:rPr>
                                  <m:t>𝑝</m:t>
                                </m:r>
                              </m:e>
                              <m:sub>
                                <m:r>
                                  <a:rPr lang="fr-CA" altLang="fr-FR" sz="3200" i="1">
                                    <a:solidFill>
                                      <a:schemeClr val="tx1"/>
                                    </a:solidFill>
                                    <a:latin typeface="Cambria Math"/>
                                  </a:rPr>
                                  <m:t>+</m:t>
                                </m:r>
                              </m:sub>
                            </m:sSub>
                          </m:e>
                        </m:d>
                      </m:sub>
                    </m:sSub>
                  </m:oMath>
                </a14:m>
                <a:endParaRPr lang="fr-CA" altLang="fr-FR" sz="3200" dirty="0">
                  <a:solidFill>
                    <a:schemeClr val="tx1"/>
                  </a:solidFill>
                  <a:latin typeface="Calibri" panose="020F0502020204030204" pitchFamily="34" charset="0"/>
                </a:endParaRPr>
              </a:p>
              <a:p>
                <a:pPr marL="1035050" lvl="1" indent="-571500">
                  <a:buFont typeface="Wingdings" panose="05000000000000000000" pitchFamily="2" charset="2"/>
                  <a:buChar char="Ø"/>
                </a:pPr>
                <a:r>
                  <a:rPr lang="fr-CA" altLang="fr-FR" sz="2400" dirty="0">
                    <a:solidFill>
                      <a:schemeClr val="tx1"/>
                    </a:solidFill>
                    <a:latin typeface="Calibri" panose="020F0502020204030204" pitchFamily="34" charset="0"/>
                  </a:rPr>
                  <a:t>Score correspondant à un percentile donné.</a:t>
                </a:r>
              </a:p>
              <a:p>
                <a:pPr marL="1035050" lvl="1" indent="-571500">
                  <a:buFont typeface="Wingdings" panose="05000000000000000000" pitchFamily="2" charset="2"/>
                  <a:buChar char="v"/>
                </a:pPr>
                <a:endParaRPr lang="fr-CA" altLang="fr-FR" sz="2400" dirty="0">
                  <a:solidFill>
                    <a:schemeClr val="tx1"/>
                  </a:solidFill>
                  <a:latin typeface="Calibri" panose="020F0502020204030204" pitchFamily="34" charset="0"/>
                </a:endParaRPr>
              </a:p>
              <a:p>
                <a:pPr marL="1035050" lvl="1" indent="-571500">
                  <a:buFont typeface="Wingdings" panose="05000000000000000000" pitchFamily="2" charset="2"/>
                  <a:buChar char="v"/>
                </a:pPr>
                <a:r>
                  <a:rPr lang="fr-CA" altLang="fr-FR" sz="2400" dirty="0">
                    <a:solidFill>
                      <a:schemeClr val="tx1"/>
                    </a:solidFill>
                    <a:latin typeface="Calibri" panose="020F0502020204030204" pitchFamily="34" charset="0"/>
                  </a:rPr>
                  <a:t>Exemple: on reprend l’exemple précédent et l’on cherche </a:t>
                </a:r>
                <a14:m>
                  <m:oMath xmlns:m="http://schemas.openxmlformats.org/officeDocument/2006/math">
                    <m:sSub>
                      <m:sSubPr>
                        <m:ctrlPr>
                          <a:rPr lang="fr-CA" altLang="fr-FR" sz="2400" b="0" i="1" smtClean="0">
                            <a:solidFill>
                              <a:schemeClr val="tx1"/>
                            </a:solidFill>
                            <a:latin typeface="Cambria Math" panose="02040503050406030204" pitchFamily="18" charset="0"/>
                          </a:rPr>
                        </m:ctrlPr>
                      </m:sSubPr>
                      <m:e>
                        <m:r>
                          <a:rPr lang="fr-CA" altLang="fr-FR" sz="2400" b="0" i="1" smtClean="0">
                            <a:solidFill>
                              <a:schemeClr val="tx1"/>
                            </a:solidFill>
                            <a:latin typeface="Cambria Math" panose="02040503050406030204" pitchFamily="18" charset="0"/>
                          </a:rPr>
                          <m:t>𝑋</m:t>
                        </m:r>
                      </m:e>
                      <m:sub>
                        <m:d>
                          <m:dPr>
                            <m:ctrlPr>
                              <a:rPr lang="fr-CA" altLang="fr-FR" sz="2400" b="0" i="1" smtClean="0">
                                <a:solidFill>
                                  <a:schemeClr val="tx1"/>
                                </a:solidFill>
                                <a:latin typeface="Cambria Math" panose="02040503050406030204" pitchFamily="18" charset="0"/>
                              </a:rPr>
                            </m:ctrlPr>
                          </m:dPr>
                          <m:e>
                            <m:sSub>
                              <m:sSubPr>
                                <m:ctrlPr>
                                  <a:rPr lang="fr-CA" altLang="fr-FR" sz="2400" b="0" i="1" smtClean="0">
                                    <a:solidFill>
                                      <a:schemeClr val="tx1"/>
                                    </a:solidFill>
                                    <a:latin typeface="Cambria Math" panose="02040503050406030204" pitchFamily="18" charset="0"/>
                                  </a:rPr>
                                </m:ctrlPr>
                              </m:sSubPr>
                              <m:e>
                                <m:r>
                                  <a:rPr lang="fr-CA" altLang="fr-FR" sz="2400" b="0" i="1" smtClean="0">
                                    <a:solidFill>
                                      <a:schemeClr val="tx1"/>
                                    </a:solidFill>
                                    <a:latin typeface="Cambria Math" panose="02040503050406030204" pitchFamily="18" charset="0"/>
                                  </a:rPr>
                                  <m:t>𝑝</m:t>
                                </m:r>
                              </m:e>
                              <m:sub>
                                <m:r>
                                  <a:rPr lang="fr-CA" altLang="fr-FR" sz="2400" b="0" i="1" smtClean="0">
                                    <a:solidFill>
                                      <a:schemeClr val="tx1"/>
                                    </a:solidFill>
                                    <a:latin typeface="Cambria Math" panose="02040503050406030204" pitchFamily="18" charset="0"/>
                                  </a:rPr>
                                  <m:t>+</m:t>
                                </m:r>
                              </m:sub>
                            </m:sSub>
                          </m:e>
                        </m:d>
                      </m:sub>
                    </m:sSub>
                  </m:oMath>
                </a14:m>
                <a:r>
                  <a:rPr lang="fr-CA" altLang="fr-FR" sz="2400" i="1" dirty="0">
                    <a:solidFill>
                      <a:schemeClr val="tx1"/>
                    </a:solidFill>
                    <a:latin typeface="Calibri" panose="020F0502020204030204" pitchFamily="34" charset="0"/>
                  </a:rPr>
                  <a:t>= </a:t>
                </a:r>
                <a14:m>
                  <m:oMath xmlns:m="http://schemas.openxmlformats.org/officeDocument/2006/math">
                    <m:sSub>
                      <m:sSubPr>
                        <m:ctrlPr>
                          <a:rPr lang="fr-CA" altLang="fr-FR" sz="2400" i="1">
                            <a:solidFill>
                              <a:schemeClr val="tx1"/>
                            </a:solidFill>
                            <a:latin typeface="Cambria Math" panose="02040503050406030204" pitchFamily="18" charset="0"/>
                          </a:rPr>
                        </m:ctrlPr>
                      </m:sSubPr>
                      <m:e>
                        <m:r>
                          <a:rPr lang="fr-CA" altLang="fr-FR" sz="2400" i="1">
                            <a:solidFill>
                              <a:schemeClr val="tx1"/>
                            </a:solidFill>
                            <a:latin typeface="Cambria Math" panose="02040503050406030204" pitchFamily="18" charset="0"/>
                          </a:rPr>
                          <m:t>𝑋</m:t>
                        </m:r>
                      </m:e>
                      <m:sub>
                        <m:d>
                          <m:dPr>
                            <m:ctrlPr>
                              <a:rPr lang="fr-CA" altLang="fr-FR" sz="2400" i="1">
                                <a:solidFill>
                                  <a:schemeClr val="tx1"/>
                                </a:solidFill>
                                <a:latin typeface="Cambria Math" panose="02040503050406030204" pitchFamily="18" charset="0"/>
                              </a:rPr>
                            </m:ctrlPr>
                          </m:dPr>
                          <m:e>
                            <m:r>
                              <a:rPr lang="fr-CA" altLang="fr-FR" sz="2400" b="0" i="1" smtClean="0">
                                <a:solidFill>
                                  <a:schemeClr val="tx1"/>
                                </a:solidFill>
                                <a:latin typeface="Cambria Math" panose="02040503050406030204" pitchFamily="18" charset="0"/>
                              </a:rPr>
                              <m:t>75%</m:t>
                            </m:r>
                          </m:e>
                        </m:d>
                      </m:sub>
                    </m:sSub>
                  </m:oMath>
                </a14:m>
                <a:endParaRPr lang="fr-CA" altLang="fr-FR" sz="2400" i="1" dirty="0">
                  <a:solidFill>
                    <a:schemeClr val="tx1"/>
                  </a:solidFill>
                  <a:latin typeface="Calibri" panose="020F0502020204030204" pitchFamily="34" charset="0"/>
                </a:endParaRPr>
              </a:p>
              <a:p>
                <a:pPr marL="1435100" lvl="2" indent="-571500">
                  <a:buFont typeface="+mj-lt"/>
                  <a:buAutoNum type="romanLcPeriod"/>
                </a:pPr>
                <a:r>
                  <a:rPr lang="en-CA" altLang="fr-FR" sz="2000" dirty="0">
                    <a:solidFill>
                      <a:schemeClr val="tx1"/>
                    </a:solidFill>
                    <a:latin typeface="Calibri" panose="020F0502020204030204" pitchFamily="34" charset="0"/>
                  </a:rPr>
                  <a:t>On </a:t>
                </a:r>
                <a:r>
                  <a:rPr lang="en-CA" altLang="fr-FR" sz="2000" dirty="0" err="1">
                    <a:solidFill>
                      <a:schemeClr val="tx1"/>
                    </a:solidFill>
                    <a:latin typeface="Calibri" panose="020F0502020204030204" pitchFamily="34" charset="0"/>
                  </a:rPr>
                  <a:t>trouve</a:t>
                </a:r>
                <a:r>
                  <a:rPr lang="en-CA" altLang="fr-FR" sz="2000" dirty="0">
                    <a:solidFill>
                      <a:schemeClr val="tx1"/>
                    </a:solidFill>
                    <a:latin typeface="Calibri" panose="020F0502020204030204" pitchFamily="34" charset="0"/>
                  </a:rPr>
                  <a:t>  </a:t>
                </a:r>
                <a14:m>
                  <m:oMath xmlns:m="http://schemas.openxmlformats.org/officeDocument/2006/math">
                    <m:sSub>
                      <m:sSubPr>
                        <m:ctrlPr>
                          <a:rPr lang="fr-CA" altLang="fr-FR" sz="2000" i="1">
                            <a:solidFill>
                              <a:schemeClr val="tx1"/>
                            </a:solidFill>
                            <a:latin typeface="Cambria Math" panose="02040503050406030204" pitchFamily="18" charset="0"/>
                          </a:rPr>
                        </m:ctrlPr>
                      </m:sSubPr>
                      <m:e>
                        <m:r>
                          <a:rPr lang="en-CA" altLang="fr-FR" sz="2000" i="1">
                            <a:solidFill>
                              <a:schemeClr val="tx1"/>
                            </a:solidFill>
                            <a:latin typeface="Cambria Math"/>
                          </a:rPr>
                          <m:t>𝑟</m:t>
                        </m:r>
                      </m:e>
                      <m:sub>
                        <m:r>
                          <a:rPr lang="fr-CA" altLang="fr-FR" sz="2000" i="1">
                            <a:solidFill>
                              <a:schemeClr val="tx1"/>
                            </a:solidFill>
                            <a:latin typeface="Cambria Math"/>
                          </a:rPr>
                          <m:t>+</m:t>
                        </m:r>
                      </m:sub>
                    </m:sSub>
                  </m:oMath>
                </a14:m>
                <a:r>
                  <a:rPr lang="en-CA" altLang="fr-FR" sz="2000" i="1" dirty="0">
                    <a:solidFill>
                      <a:schemeClr val="tx1"/>
                    </a:solidFill>
                    <a:latin typeface="Calibri" panose="020F0502020204030204" pitchFamily="34" charset="0"/>
                  </a:rPr>
                  <a:t>	     	</a:t>
                </a:r>
                <a:r>
                  <a:rPr lang="en-CA" altLang="fr-FR" sz="2000" dirty="0">
                    <a:solidFill>
                      <a:schemeClr val="tx1"/>
                    </a:solidFill>
                    <a:latin typeface="Calibri" panose="020F0502020204030204" pitchFamily="34" charset="0"/>
                  </a:rPr>
                  <a:t>:   </a:t>
                </a:r>
                <a14:m>
                  <m:oMath xmlns:m="http://schemas.openxmlformats.org/officeDocument/2006/math">
                    <m:sSub>
                      <m:sSubPr>
                        <m:ctrlPr>
                          <a:rPr lang="fr-CA" altLang="fr-FR" sz="2000" i="1">
                            <a:solidFill>
                              <a:schemeClr val="tx1"/>
                            </a:solidFill>
                            <a:latin typeface="Cambria Math" panose="02040503050406030204" pitchFamily="18" charset="0"/>
                          </a:rPr>
                        </m:ctrlPr>
                      </m:sSubPr>
                      <m:e>
                        <m:r>
                          <a:rPr lang="en-CA" altLang="fr-FR" sz="2000" i="1">
                            <a:solidFill>
                              <a:schemeClr val="tx1"/>
                            </a:solidFill>
                            <a:latin typeface="Cambria Math"/>
                          </a:rPr>
                          <m:t>𝑟</m:t>
                        </m:r>
                      </m:e>
                      <m:sub>
                        <m:r>
                          <a:rPr lang="fr-CA" altLang="fr-FR" sz="2000" i="1">
                            <a:solidFill>
                              <a:schemeClr val="tx1"/>
                            </a:solidFill>
                            <a:latin typeface="Cambria Math"/>
                          </a:rPr>
                          <m:t>+</m:t>
                        </m:r>
                      </m:sub>
                    </m:sSub>
                    <m:r>
                      <a:rPr lang="fr-CA" altLang="fr-FR" sz="2000" i="1">
                        <a:solidFill>
                          <a:schemeClr val="tx1"/>
                        </a:solidFill>
                        <a:latin typeface="Cambria Math"/>
                      </a:rPr>
                      <m:t>=</m:t>
                    </m:r>
                    <m:d>
                      <m:dPr>
                        <m:ctrlPr>
                          <a:rPr lang="fr-CA" altLang="fr-FR" sz="2000" i="1">
                            <a:solidFill>
                              <a:schemeClr val="tx1"/>
                            </a:solidFill>
                            <a:latin typeface="Cambria Math" panose="02040503050406030204" pitchFamily="18" charset="0"/>
                          </a:rPr>
                        </m:ctrlPr>
                      </m:dPr>
                      <m:e>
                        <m:sSub>
                          <m:sSubPr>
                            <m:ctrlPr>
                              <a:rPr lang="fr-CA" altLang="fr-FR" sz="2000" i="1">
                                <a:solidFill>
                                  <a:schemeClr val="tx1"/>
                                </a:solidFill>
                                <a:latin typeface="Cambria Math" panose="02040503050406030204" pitchFamily="18" charset="0"/>
                              </a:rPr>
                            </m:ctrlPr>
                          </m:sSubPr>
                          <m:e>
                            <m:r>
                              <a:rPr lang="en-CA" altLang="fr-FR" sz="2000" i="1">
                                <a:solidFill>
                                  <a:schemeClr val="tx1"/>
                                </a:solidFill>
                                <a:latin typeface="Cambria Math"/>
                              </a:rPr>
                              <m:t>𝑝</m:t>
                            </m:r>
                          </m:e>
                          <m:sub>
                            <m:r>
                              <a:rPr lang="en-CA" altLang="fr-FR" sz="2000" i="1">
                                <a:solidFill>
                                  <a:schemeClr val="tx1"/>
                                </a:solidFill>
                                <a:latin typeface="Cambria Math"/>
                              </a:rPr>
                              <m:t>+</m:t>
                            </m:r>
                          </m:sub>
                        </m:sSub>
                      </m:e>
                    </m:d>
                    <m:d>
                      <m:dPr>
                        <m:ctrlPr>
                          <a:rPr lang="fr-CA" altLang="fr-FR" sz="2000" i="1">
                            <a:solidFill>
                              <a:schemeClr val="tx1"/>
                            </a:solidFill>
                            <a:latin typeface="Cambria Math" panose="02040503050406030204" pitchFamily="18" charset="0"/>
                          </a:rPr>
                        </m:ctrlPr>
                      </m:dPr>
                      <m:e>
                        <m:r>
                          <a:rPr lang="en-CA" altLang="fr-FR" sz="2000" i="1">
                            <a:solidFill>
                              <a:schemeClr val="tx1"/>
                            </a:solidFill>
                            <a:latin typeface="Cambria Math"/>
                          </a:rPr>
                          <m:t>𝑛</m:t>
                        </m:r>
                        <m:r>
                          <a:rPr lang="en-CA" altLang="fr-FR" sz="2000" i="1">
                            <a:solidFill>
                              <a:schemeClr val="tx1"/>
                            </a:solidFill>
                            <a:latin typeface="Cambria Math"/>
                          </a:rPr>
                          <m:t>+1</m:t>
                        </m:r>
                      </m:e>
                    </m:d>
                    <m:r>
                      <a:rPr lang="fr-CA" altLang="fr-FR" sz="2000" b="0" i="0" smtClean="0">
                        <a:solidFill>
                          <a:schemeClr val="tx1"/>
                        </a:solidFill>
                        <a:latin typeface="Cambria Math" panose="02040503050406030204" pitchFamily="18" charset="0"/>
                      </a:rPr>
                      <m:t>=</m:t>
                    </m:r>
                    <m:d>
                      <m:dPr>
                        <m:ctrlPr>
                          <a:rPr lang="fr-CA" altLang="fr-FR" sz="2000" b="0" i="1" smtClean="0">
                            <a:solidFill>
                              <a:schemeClr val="tx1"/>
                            </a:solidFill>
                            <a:latin typeface="Cambria Math" panose="02040503050406030204" pitchFamily="18" charset="0"/>
                          </a:rPr>
                        </m:ctrlPr>
                      </m:dPr>
                      <m:e>
                        <m:r>
                          <a:rPr lang="fr-CA" altLang="fr-FR" sz="2000" b="0" i="0" smtClean="0">
                            <a:solidFill>
                              <a:schemeClr val="tx1"/>
                            </a:solidFill>
                            <a:latin typeface="Cambria Math" panose="02040503050406030204" pitchFamily="18" charset="0"/>
                          </a:rPr>
                          <m:t>75%</m:t>
                        </m:r>
                      </m:e>
                    </m:d>
                    <m:d>
                      <m:dPr>
                        <m:ctrlPr>
                          <a:rPr lang="fr-CA" altLang="fr-FR" sz="2000" b="0" i="1" smtClean="0">
                            <a:solidFill>
                              <a:schemeClr val="tx1"/>
                            </a:solidFill>
                            <a:latin typeface="Cambria Math" panose="02040503050406030204" pitchFamily="18" charset="0"/>
                          </a:rPr>
                        </m:ctrlPr>
                      </m:dPr>
                      <m:e>
                        <m:r>
                          <a:rPr lang="fr-CA" altLang="fr-FR" sz="2000" b="0" i="0" smtClean="0">
                            <a:solidFill>
                              <a:schemeClr val="tx1"/>
                            </a:solidFill>
                            <a:latin typeface="Cambria Math" panose="02040503050406030204" pitchFamily="18" charset="0"/>
                          </a:rPr>
                          <m:t>9+1</m:t>
                        </m:r>
                      </m:e>
                    </m:d>
                    <m:r>
                      <a:rPr lang="fr-CA" altLang="fr-FR" sz="2000" b="0" i="0" smtClean="0">
                        <a:solidFill>
                          <a:schemeClr val="tx1"/>
                        </a:solidFill>
                        <a:latin typeface="Cambria Math" panose="02040503050406030204" pitchFamily="18" charset="0"/>
                      </a:rPr>
                      <m:t>=</m:t>
                    </m:r>
                    <m:d>
                      <m:dPr>
                        <m:ctrlPr>
                          <a:rPr lang="fr-CA" altLang="fr-FR" sz="2000" b="0" i="1" smtClean="0">
                            <a:solidFill>
                              <a:schemeClr val="tx1"/>
                            </a:solidFill>
                            <a:latin typeface="Cambria Math" panose="02040503050406030204" pitchFamily="18" charset="0"/>
                          </a:rPr>
                        </m:ctrlPr>
                      </m:dPr>
                      <m:e>
                        <m:r>
                          <a:rPr lang="fr-CA" altLang="fr-FR" sz="2000" b="0" i="0" smtClean="0">
                            <a:solidFill>
                              <a:schemeClr val="tx1"/>
                            </a:solidFill>
                            <a:latin typeface="Cambria Math" panose="02040503050406030204" pitchFamily="18" charset="0"/>
                          </a:rPr>
                          <m:t>0.75</m:t>
                        </m:r>
                      </m:e>
                    </m:d>
                    <m:d>
                      <m:dPr>
                        <m:ctrlPr>
                          <a:rPr lang="fr-CA" altLang="fr-FR" sz="2000" b="0" i="1" smtClean="0">
                            <a:solidFill>
                              <a:schemeClr val="tx1"/>
                            </a:solidFill>
                            <a:latin typeface="Cambria Math" panose="02040503050406030204" pitchFamily="18" charset="0"/>
                          </a:rPr>
                        </m:ctrlPr>
                      </m:dPr>
                      <m:e>
                        <m:r>
                          <a:rPr lang="fr-CA" altLang="fr-FR" sz="2000" b="0" i="0" smtClean="0">
                            <a:solidFill>
                              <a:schemeClr val="tx1"/>
                            </a:solidFill>
                            <a:latin typeface="Cambria Math" panose="02040503050406030204" pitchFamily="18" charset="0"/>
                          </a:rPr>
                          <m:t>10</m:t>
                        </m:r>
                      </m:e>
                    </m:d>
                    <m:r>
                      <a:rPr lang="fr-CA" altLang="fr-FR" sz="2000" b="0" i="0" smtClean="0">
                        <a:solidFill>
                          <a:schemeClr val="tx1"/>
                        </a:solidFill>
                        <a:latin typeface="Cambria Math" panose="02040503050406030204" pitchFamily="18" charset="0"/>
                      </a:rPr>
                      <m:t>=7.5</m:t>
                    </m:r>
                  </m:oMath>
                </a14:m>
                <a:endParaRPr lang="en-CA" altLang="fr-FR" sz="2000" dirty="0">
                  <a:solidFill>
                    <a:schemeClr val="tx1"/>
                  </a:solidFill>
                  <a:latin typeface="Calibri" panose="020F0502020204030204" pitchFamily="34" charset="0"/>
                </a:endParaRPr>
              </a:p>
              <a:p>
                <a:pPr marL="1435100" lvl="2" indent="-571500">
                  <a:buFont typeface="+mj-lt"/>
                  <a:buAutoNum type="romanLcPeriod"/>
                </a:pPr>
                <a:r>
                  <a:rPr lang="en-CA" altLang="fr-FR" sz="2000" dirty="0">
                    <a:solidFill>
                      <a:schemeClr val="tx1"/>
                    </a:solidFill>
                    <a:latin typeface="Calibri" panose="020F0502020204030204" pitchFamily="34" charset="0"/>
                  </a:rPr>
                  <a:t>On </a:t>
                </a:r>
                <a:r>
                  <a:rPr lang="en-CA" altLang="fr-FR" sz="2000" dirty="0" err="1">
                    <a:solidFill>
                      <a:schemeClr val="tx1"/>
                    </a:solidFill>
                    <a:latin typeface="Calibri" panose="020F0502020204030204" pitchFamily="34" charset="0"/>
                  </a:rPr>
                  <a:t>trouve</a:t>
                </a:r>
                <a:r>
                  <a:rPr lang="en-CA" altLang="fr-FR" sz="2000" dirty="0">
                    <a:solidFill>
                      <a:schemeClr val="tx1"/>
                    </a:solidFill>
                    <a:latin typeface="Calibri" panose="020F0502020204030204" pitchFamily="34" charset="0"/>
                  </a:rPr>
                  <a:t>  </a:t>
                </a:r>
                <a14:m>
                  <m:oMath xmlns:m="http://schemas.openxmlformats.org/officeDocument/2006/math">
                    <m:sSub>
                      <m:sSubPr>
                        <m:ctrlPr>
                          <a:rPr lang="fr-CA" altLang="fr-FR" sz="2000" i="1">
                            <a:solidFill>
                              <a:schemeClr val="tx1"/>
                            </a:solidFill>
                            <a:latin typeface="Cambria Math" panose="02040503050406030204" pitchFamily="18" charset="0"/>
                          </a:rPr>
                        </m:ctrlPr>
                      </m:sSubPr>
                      <m:e>
                        <m:r>
                          <a:rPr lang="fr-CA" altLang="fr-FR" sz="2000" i="1">
                            <a:solidFill>
                              <a:schemeClr val="tx1"/>
                            </a:solidFill>
                            <a:latin typeface="Cambria Math"/>
                          </a:rPr>
                          <m:t>𝑋</m:t>
                        </m:r>
                      </m:e>
                      <m:sub>
                        <m:d>
                          <m:dPr>
                            <m:ctrlPr>
                              <a:rPr lang="fr-CA" altLang="fr-FR" sz="2000" i="1">
                                <a:solidFill>
                                  <a:schemeClr val="tx1"/>
                                </a:solidFill>
                                <a:latin typeface="Cambria Math" panose="02040503050406030204" pitchFamily="18" charset="0"/>
                              </a:rPr>
                            </m:ctrlPr>
                          </m:dPr>
                          <m:e>
                            <m:d>
                              <m:dPr>
                                <m:begChr m:val="⌊"/>
                                <m:endChr m:val="⌋"/>
                                <m:ctrlPr>
                                  <a:rPr lang="fr-CA" altLang="fr-FR" sz="2000" i="1">
                                    <a:solidFill>
                                      <a:schemeClr val="tx1"/>
                                    </a:solidFill>
                                    <a:latin typeface="Cambria Math" panose="02040503050406030204" pitchFamily="18" charset="0"/>
                                  </a:rPr>
                                </m:ctrlPr>
                              </m:dPr>
                              <m:e>
                                <m:sSub>
                                  <m:sSubPr>
                                    <m:ctrlPr>
                                      <a:rPr lang="fr-CA" altLang="fr-FR" sz="2000" i="1">
                                        <a:solidFill>
                                          <a:schemeClr val="tx1"/>
                                        </a:solidFill>
                                        <a:latin typeface="Cambria Math" panose="02040503050406030204" pitchFamily="18" charset="0"/>
                                      </a:rPr>
                                    </m:ctrlPr>
                                  </m:sSubPr>
                                  <m:e>
                                    <m:r>
                                      <a:rPr lang="en-CA" altLang="fr-FR" sz="2000" i="1">
                                        <a:solidFill>
                                          <a:schemeClr val="tx1"/>
                                        </a:solidFill>
                                        <a:latin typeface="Cambria Math"/>
                                      </a:rPr>
                                      <m:t>𝑟</m:t>
                                    </m:r>
                                  </m:e>
                                  <m:sub>
                                    <m:r>
                                      <a:rPr lang="en-CA" altLang="fr-FR" sz="2000" i="1">
                                        <a:solidFill>
                                          <a:schemeClr val="tx1"/>
                                        </a:solidFill>
                                        <a:latin typeface="Cambria Math"/>
                                      </a:rPr>
                                      <m:t>+</m:t>
                                    </m:r>
                                  </m:sub>
                                </m:sSub>
                              </m:e>
                            </m:d>
                          </m:e>
                        </m:d>
                      </m:sub>
                    </m:sSub>
                  </m:oMath>
                </a14:m>
                <a:r>
                  <a:rPr lang="fr-CA" altLang="fr-FR" sz="2000" dirty="0">
                    <a:solidFill>
                      <a:schemeClr val="tx1"/>
                    </a:solidFill>
                    <a:latin typeface="Calibri" panose="020F0502020204030204" pitchFamily="34" charset="0"/>
                  </a:rPr>
                  <a:t> 	:  </a:t>
                </a:r>
                <a14:m>
                  <m:oMath xmlns:m="http://schemas.openxmlformats.org/officeDocument/2006/math">
                    <m:sSub>
                      <m:sSubPr>
                        <m:ctrlPr>
                          <a:rPr lang="fr-CA" altLang="fr-FR" sz="2000" i="1">
                            <a:latin typeface="Cambria Math" panose="02040503050406030204" pitchFamily="18" charset="0"/>
                          </a:rPr>
                        </m:ctrlPr>
                      </m:sSubPr>
                      <m:e>
                        <m:r>
                          <a:rPr lang="fr-CA" altLang="fr-FR" sz="2000" i="1">
                            <a:latin typeface="Cambria Math"/>
                          </a:rPr>
                          <m:t>𝑋</m:t>
                        </m:r>
                      </m:e>
                      <m:sub>
                        <m:d>
                          <m:dPr>
                            <m:ctrlPr>
                              <a:rPr lang="fr-CA" altLang="fr-FR" sz="2000" i="1">
                                <a:latin typeface="Cambria Math" panose="02040503050406030204" pitchFamily="18" charset="0"/>
                              </a:rPr>
                            </m:ctrlPr>
                          </m:dPr>
                          <m:e>
                            <m:d>
                              <m:dPr>
                                <m:begChr m:val="⌊"/>
                                <m:endChr m:val="⌋"/>
                                <m:ctrlPr>
                                  <a:rPr lang="fr-CA" altLang="fr-FR" sz="2000" i="1">
                                    <a:latin typeface="Cambria Math" panose="02040503050406030204" pitchFamily="18" charset="0"/>
                                  </a:rPr>
                                </m:ctrlPr>
                              </m:dPr>
                              <m:e>
                                <m:r>
                                  <a:rPr lang="fr-CA" altLang="fr-FR" sz="2000" b="0" i="1" smtClean="0">
                                    <a:latin typeface="Cambria Math" panose="02040503050406030204" pitchFamily="18" charset="0"/>
                                  </a:rPr>
                                  <m:t>7.5</m:t>
                                </m:r>
                              </m:e>
                            </m:d>
                          </m:e>
                        </m:d>
                      </m:sub>
                    </m:sSub>
                    <m:r>
                      <a:rPr lang="fr-CA" altLang="fr-FR" sz="2000" b="0" i="1" smtClean="0">
                        <a:latin typeface="Cambria Math" panose="02040503050406030204" pitchFamily="18" charset="0"/>
                      </a:rPr>
                      <m:t>=</m:t>
                    </m:r>
                    <m:sSub>
                      <m:sSubPr>
                        <m:ctrlPr>
                          <a:rPr lang="fr-CA" altLang="fr-FR" sz="2000" i="1" smtClean="0">
                            <a:latin typeface="Cambria Math" panose="02040503050406030204" pitchFamily="18" charset="0"/>
                          </a:rPr>
                        </m:ctrlPr>
                      </m:sSubPr>
                      <m:e>
                        <m:r>
                          <a:rPr lang="fr-CA" altLang="fr-FR" sz="2000" i="1">
                            <a:latin typeface="Cambria Math"/>
                          </a:rPr>
                          <m:t>𝑋</m:t>
                        </m:r>
                      </m:e>
                      <m:sub>
                        <m:d>
                          <m:dPr>
                            <m:ctrlPr>
                              <a:rPr lang="fr-CA" altLang="fr-FR" sz="2000" i="1">
                                <a:latin typeface="Cambria Math" panose="02040503050406030204" pitchFamily="18" charset="0"/>
                              </a:rPr>
                            </m:ctrlPr>
                          </m:dPr>
                          <m:e>
                            <m:r>
                              <a:rPr lang="fr-CA" altLang="fr-FR" sz="2000" b="0" i="1" smtClean="0">
                                <a:latin typeface="Cambria Math" panose="02040503050406030204" pitchFamily="18" charset="0"/>
                              </a:rPr>
                              <m:t>7</m:t>
                            </m:r>
                          </m:e>
                        </m:d>
                      </m:sub>
                    </m:sSub>
                    <m:r>
                      <a:rPr lang="fr-CA" altLang="fr-FR" sz="2000" b="0" i="1" smtClean="0">
                        <a:latin typeface="Cambria Math" panose="02040503050406030204" pitchFamily="18" charset="0"/>
                      </a:rPr>
                      <m:t>=8</m:t>
                    </m:r>
                  </m:oMath>
                </a14:m>
                <a:r>
                  <a:rPr lang="en-CA" altLang="fr-FR" sz="2000" dirty="0">
                    <a:solidFill>
                      <a:schemeClr val="tx1"/>
                    </a:solidFill>
                    <a:latin typeface="Calibri" panose="020F0502020204030204" pitchFamily="34" charset="0"/>
                  </a:rPr>
                  <a:t>	  </a:t>
                </a:r>
                <a:r>
                  <a:rPr lang="en-CA" altLang="fr-FR" i="1" dirty="0">
                    <a:solidFill>
                      <a:schemeClr val="tx1"/>
                    </a:solidFill>
                    <a:latin typeface="Calibri" panose="020F0502020204030204" pitchFamily="34" charset="0"/>
                  </a:rPr>
                  <a:t>(</a:t>
                </a:r>
                <a:r>
                  <a:rPr lang="en-CA" altLang="fr-FR" i="1" dirty="0" err="1">
                    <a:solidFill>
                      <a:schemeClr val="tx1"/>
                    </a:solidFill>
                    <a:latin typeface="Calibri" panose="020F0502020204030204" pitchFamily="34" charset="0"/>
                  </a:rPr>
                  <a:t>ici</a:t>
                </a:r>
                <a:r>
                  <a:rPr lang="en-CA" altLang="fr-FR" i="1" dirty="0">
                    <a:solidFill>
                      <a:schemeClr val="tx1"/>
                    </a:solidFill>
                    <a:latin typeface="Calibri" panose="020F0502020204030204" pitchFamily="34" charset="0"/>
                  </a:rPr>
                  <a:t>, les </a:t>
                </a:r>
                <a:r>
                  <a:rPr lang="en-CA" altLang="fr-FR" i="1" dirty="0" err="1">
                    <a:solidFill>
                      <a:schemeClr val="tx1"/>
                    </a:solidFill>
                    <a:latin typeface="Calibri" panose="020F0502020204030204" pitchFamily="34" charset="0"/>
                  </a:rPr>
                  <a:t>rangs</a:t>
                </a:r>
                <a:r>
                  <a:rPr lang="en-CA" altLang="fr-FR" i="1" dirty="0">
                    <a:solidFill>
                      <a:schemeClr val="tx1"/>
                    </a:solidFill>
                    <a:latin typeface="Calibri" panose="020F0502020204030204" pitchFamily="34" charset="0"/>
                  </a:rPr>
                  <a:t> 6 et 7 </a:t>
                </a:r>
                <a:r>
                  <a:rPr lang="en-CA" altLang="fr-FR" i="1" dirty="0" err="1">
                    <a:solidFill>
                      <a:schemeClr val="tx1"/>
                    </a:solidFill>
                    <a:latin typeface="Calibri" panose="020F0502020204030204" pitchFamily="34" charset="0"/>
                  </a:rPr>
                  <a:t>sont</a:t>
                </a:r>
                <a:r>
                  <a:rPr lang="en-CA" altLang="fr-FR" i="1" dirty="0">
                    <a:solidFill>
                      <a:schemeClr val="tx1"/>
                    </a:solidFill>
                    <a:latin typeface="Calibri" panose="020F0502020204030204" pitchFamily="34" charset="0"/>
                  </a:rPr>
                  <a:t> ex </a:t>
                </a:r>
                <a:r>
                  <a:rPr lang="en-CA" altLang="fr-FR" i="1" dirty="0" err="1">
                    <a:solidFill>
                      <a:schemeClr val="tx1"/>
                    </a:solidFill>
                    <a:latin typeface="Calibri" panose="020F0502020204030204" pitchFamily="34" charset="0"/>
                  </a:rPr>
                  <a:t>aequo</a:t>
                </a:r>
                <a:r>
                  <a:rPr lang="en-CA" altLang="fr-FR" i="1" dirty="0">
                    <a:solidFill>
                      <a:schemeClr val="tx1"/>
                    </a:solidFill>
                    <a:latin typeface="Calibri" panose="020F0502020204030204" pitchFamily="34" charset="0"/>
                  </a:rPr>
                  <a:t> et correspondent au rang 6.5, </a:t>
                </a:r>
                <a:r>
                  <a:rPr lang="en-CA" altLang="fr-FR" i="1" dirty="0" err="1">
                    <a:solidFill>
                      <a:schemeClr val="tx1"/>
                    </a:solidFill>
                    <a:latin typeface="Calibri" panose="020F0502020204030204" pitchFamily="34" charset="0"/>
                  </a:rPr>
                  <a:t>i</a:t>
                </a:r>
                <a:r>
                  <a:rPr lang="en-CA" altLang="fr-FR" i="1" dirty="0" err="1">
                    <a:latin typeface="Calibri" panose="020F0502020204030204" pitchFamily="34" charset="0"/>
                  </a:rPr>
                  <a:t>.e</a:t>
                </a:r>
                <a:r>
                  <a:rPr lang="en-CA" altLang="fr-FR" i="1" dirty="0">
                    <a:latin typeface="Calibri" panose="020F0502020204030204" pitchFamily="34" charset="0"/>
                  </a:rPr>
                  <a:t> la </a:t>
                </a:r>
                <a:r>
                  <a:rPr lang="en-CA" altLang="fr-FR" i="1" dirty="0" err="1">
                    <a:latin typeface="Calibri" panose="020F0502020204030204" pitchFamily="34" charset="0"/>
                  </a:rPr>
                  <a:t>valeur</a:t>
                </a:r>
                <a:r>
                  <a:rPr lang="en-CA" altLang="fr-FR" i="1" dirty="0">
                    <a:latin typeface="Calibri" panose="020F0502020204030204" pitchFamily="34" charset="0"/>
                  </a:rPr>
                  <a:t> 8</a:t>
                </a:r>
                <a:r>
                  <a:rPr lang="en-CA" altLang="fr-FR" i="1" dirty="0">
                    <a:solidFill>
                      <a:schemeClr val="tx1"/>
                    </a:solidFill>
                    <a:latin typeface="Calibri" panose="020F0502020204030204" pitchFamily="34" charset="0"/>
                  </a:rPr>
                  <a:t>)</a:t>
                </a:r>
              </a:p>
              <a:p>
                <a:pPr marL="1435100" lvl="2" indent="-571500">
                  <a:buFont typeface="+mj-lt"/>
                  <a:buAutoNum type="romanLcPeriod"/>
                </a:pPr>
                <a:r>
                  <a:rPr lang="en-CA" altLang="fr-FR" sz="2000" dirty="0">
                    <a:solidFill>
                      <a:schemeClr val="tx1"/>
                    </a:solidFill>
                    <a:latin typeface="Calibri" panose="020F0502020204030204" pitchFamily="34" charset="0"/>
                  </a:rPr>
                  <a:t>On </a:t>
                </a:r>
                <a:r>
                  <a:rPr lang="en-CA" altLang="fr-FR" sz="2000" dirty="0" err="1">
                    <a:solidFill>
                      <a:schemeClr val="tx1"/>
                    </a:solidFill>
                    <a:latin typeface="Calibri" panose="020F0502020204030204" pitchFamily="34" charset="0"/>
                  </a:rPr>
                  <a:t>trouve</a:t>
                </a:r>
                <a:r>
                  <a:rPr lang="en-CA" altLang="fr-FR" sz="2000" dirty="0">
                    <a:solidFill>
                      <a:schemeClr val="tx1"/>
                    </a:solidFill>
                    <a:latin typeface="Calibri" panose="020F0502020204030204" pitchFamily="34" charset="0"/>
                  </a:rPr>
                  <a:t>  </a:t>
                </a:r>
                <a14:m>
                  <m:oMath xmlns:m="http://schemas.openxmlformats.org/officeDocument/2006/math">
                    <m:sSub>
                      <m:sSubPr>
                        <m:ctrlPr>
                          <a:rPr lang="fr-CA" altLang="fr-FR" sz="2000" i="1">
                            <a:solidFill>
                              <a:schemeClr val="tx1"/>
                            </a:solidFill>
                            <a:latin typeface="Cambria Math" panose="02040503050406030204" pitchFamily="18" charset="0"/>
                          </a:rPr>
                        </m:ctrlPr>
                      </m:sSubPr>
                      <m:e>
                        <m:r>
                          <a:rPr lang="fr-CA" altLang="fr-FR" sz="2000" i="1">
                            <a:solidFill>
                              <a:schemeClr val="tx1"/>
                            </a:solidFill>
                            <a:latin typeface="Cambria Math"/>
                          </a:rPr>
                          <m:t>𝑋</m:t>
                        </m:r>
                      </m:e>
                      <m:sub>
                        <m:d>
                          <m:dPr>
                            <m:ctrlPr>
                              <a:rPr lang="fr-CA" altLang="fr-FR" sz="2000" i="1">
                                <a:solidFill>
                                  <a:schemeClr val="tx1"/>
                                </a:solidFill>
                                <a:latin typeface="Cambria Math" panose="02040503050406030204" pitchFamily="18" charset="0"/>
                              </a:rPr>
                            </m:ctrlPr>
                          </m:dPr>
                          <m:e>
                            <m:d>
                              <m:dPr>
                                <m:begChr m:val="⌈"/>
                                <m:endChr m:val="⌉"/>
                                <m:ctrlPr>
                                  <a:rPr lang="fr-CA" altLang="fr-FR" sz="2000" i="1">
                                    <a:solidFill>
                                      <a:schemeClr val="tx1"/>
                                    </a:solidFill>
                                    <a:latin typeface="Cambria Math" panose="02040503050406030204" pitchFamily="18" charset="0"/>
                                  </a:rPr>
                                </m:ctrlPr>
                              </m:dPr>
                              <m:e>
                                <m:sSub>
                                  <m:sSubPr>
                                    <m:ctrlPr>
                                      <a:rPr lang="fr-CA" altLang="fr-FR" sz="2000" i="1">
                                        <a:solidFill>
                                          <a:schemeClr val="tx1"/>
                                        </a:solidFill>
                                        <a:latin typeface="Cambria Math" panose="02040503050406030204" pitchFamily="18" charset="0"/>
                                      </a:rPr>
                                    </m:ctrlPr>
                                  </m:sSubPr>
                                  <m:e>
                                    <m:r>
                                      <a:rPr lang="en-CA" altLang="fr-FR" sz="2000" i="1">
                                        <a:solidFill>
                                          <a:schemeClr val="tx1"/>
                                        </a:solidFill>
                                        <a:latin typeface="Cambria Math"/>
                                      </a:rPr>
                                      <m:t>𝑟</m:t>
                                    </m:r>
                                  </m:e>
                                  <m:sub>
                                    <m:r>
                                      <a:rPr lang="en-CA" altLang="fr-FR" sz="2000" i="1">
                                        <a:solidFill>
                                          <a:schemeClr val="tx1"/>
                                        </a:solidFill>
                                        <a:latin typeface="Cambria Math"/>
                                      </a:rPr>
                                      <m:t>+</m:t>
                                    </m:r>
                                  </m:sub>
                                </m:sSub>
                              </m:e>
                            </m:d>
                          </m:e>
                        </m:d>
                      </m:sub>
                    </m:sSub>
                  </m:oMath>
                </a14:m>
                <a:r>
                  <a:rPr lang="fr-CA" altLang="fr-FR" sz="2000" dirty="0">
                    <a:solidFill>
                      <a:schemeClr val="tx1"/>
                    </a:solidFill>
                    <a:latin typeface="Calibri" panose="020F0502020204030204" pitchFamily="34" charset="0"/>
                  </a:rPr>
                  <a:t> 	:  </a:t>
                </a:r>
                <a14:m>
                  <m:oMath xmlns:m="http://schemas.openxmlformats.org/officeDocument/2006/math">
                    <m:sSub>
                      <m:sSubPr>
                        <m:ctrlPr>
                          <a:rPr lang="fr-CA" altLang="fr-FR" sz="2000" i="1">
                            <a:latin typeface="Cambria Math" panose="02040503050406030204" pitchFamily="18" charset="0"/>
                          </a:rPr>
                        </m:ctrlPr>
                      </m:sSubPr>
                      <m:e>
                        <m:r>
                          <a:rPr lang="fr-CA" altLang="fr-FR" sz="2000" i="1">
                            <a:latin typeface="Cambria Math"/>
                          </a:rPr>
                          <m:t>𝑋</m:t>
                        </m:r>
                      </m:e>
                      <m:sub>
                        <m:d>
                          <m:dPr>
                            <m:ctrlPr>
                              <a:rPr lang="fr-CA" altLang="fr-FR" sz="2000" i="1">
                                <a:latin typeface="Cambria Math" panose="02040503050406030204" pitchFamily="18" charset="0"/>
                              </a:rPr>
                            </m:ctrlPr>
                          </m:dPr>
                          <m:e>
                            <m:d>
                              <m:dPr>
                                <m:begChr m:val="⌈"/>
                                <m:endChr m:val="⌉"/>
                                <m:ctrlPr>
                                  <a:rPr lang="fr-CA" altLang="fr-FR" sz="2000" i="1">
                                    <a:latin typeface="Cambria Math" panose="02040503050406030204" pitchFamily="18" charset="0"/>
                                  </a:rPr>
                                </m:ctrlPr>
                              </m:dPr>
                              <m:e>
                                <m:r>
                                  <a:rPr lang="fr-CA" altLang="fr-FR" sz="2000" b="0" i="1" smtClean="0">
                                    <a:latin typeface="Cambria Math" panose="02040503050406030204" pitchFamily="18" charset="0"/>
                                  </a:rPr>
                                  <m:t>7.5</m:t>
                                </m:r>
                              </m:e>
                            </m:d>
                          </m:e>
                        </m:d>
                      </m:sub>
                    </m:sSub>
                    <m:r>
                      <a:rPr lang="fr-CA" altLang="fr-FR" sz="2000">
                        <a:latin typeface="Cambria Math" panose="02040503050406030204" pitchFamily="18" charset="0"/>
                      </a:rPr>
                      <m:t>=</m:t>
                    </m:r>
                    <m:sSub>
                      <m:sSubPr>
                        <m:ctrlPr>
                          <a:rPr lang="fr-CA" altLang="fr-FR" sz="2000" i="1">
                            <a:latin typeface="Cambria Math" panose="02040503050406030204" pitchFamily="18" charset="0"/>
                          </a:rPr>
                        </m:ctrlPr>
                      </m:sSubPr>
                      <m:e>
                        <m:r>
                          <a:rPr lang="fr-CA" altLang="fr-FR" sz="2000" i="1">
                            <a:latin typeface="Cambria Math"/>
                          </a:rPr>
                          <m:t>𝑋</m:t>
                        </m:r>
                      </m:e>
                      <m:sub>
                        <m:d>
                          <m:dPr>
                            <m:ctrlPr>
                              <a:rPr lang="fr-CA" altLang="fr-FR" sz="2000" i="1">
                                <a:latin typeface="Cambria Math" panose="02040503050406030204" pitchFamily="18" charset="0"/>
                              </a:rPr>
                            </m:ctrlPr>
                          </m:dPr>
                          <m:e>
                            <m:r>
                              <a:rPr lang="fr-CA" altLang="fr-FR" sz="2000" b="0" i="1" smtClean="0">
                                <a:latin typeface="Cambria Math" panose="02040503050406030204" pitchFamily="18" charset="0"/>
                              </a:rPr>
                              <m:t>8</m:t>
                            </m:r>
                          </m:e>
                        </m:d>
                      </m:sub>
                    </m:sSub>
                    <m:r>
                      <a:rPr lang="fr-CA" altLang="fr-FR" sz="2000" b="0" i="0" smtClean="0">
                        <a:latin typeface="Cambria Math" panose="02040503050406030204" pitchFamily="18" charset="0"/>
                      </a:rPr>
                      <m:t>=9</m:t>
                    </m:r>
                  </m:oMath>
                </a14:m>
                <a:endParaRPr lang="en-CA" altLang="fr-FR" sz="2000" dirty="0">
                  <a:latin typeface="Calibri" panose="020F0502020204030204" pitchFamily="34" charset="0"/>
                </a:endParaRPr>
              </a:p>
              <a:p>
                <a:pPr marL="1435100" lvl="2" indent="-571500">
                  <a:buFont typeface="+mj-lt"/>
                  <a:buAutoNum type="romanLcPeriod"/>
                </a:pPr>
                <a:r>
                  <a:rPr lang="en-CA" altLang="fr-FR" sz="2000" dirty="0">
                    <a:solidFill>
                      <a:schemeClr val="tx1"/>
                    </a:solidFill>
                    <a:latin typeface="Calibri" panose="020F0502020204030204" pitchFamily="34" charset="0"/>
                  </a:rPr>
                  <a:t>On </a:t>
                </a:r>
                <a:r>
                  <a:rPr lang="en-CA" altLang="fr-FR" sz="2000" dirty="0" err="1">
                    <a:solidFill>
                      <a:schemeClr val="tx1"/>
                    </a:solidFill>
                    <a:latin typeface="Calibri" panose="020F0502020204030204" pitchFamily="34" charset="0"/>
                  </a:rPr>
                  <a:t>trouve</a:t>
                </a:r>
                <a:r>
                  <a:rPr lang="en-CA" altLang="fr-FR" sz="2000" dirty="0">
                    <a:solidFill>
                      <a:schemeClr val="tx1"/>
                    </a:solidFill>
                    <a:latin typeface="Calibri" panose="020F0502020204030204" pitchFamily="34" charset="0"/>
                  </a:rPr>
                  <a:t>  </a:t>
                </a:r>
                <a14:m>
                  <m:oMath xmlns:m="http://schemas.openxmlformats.org/officeDocument/2006/math">
                    <m:sSub>
                      <m:sSubPr>
                        <m:ctrlPr>
                          <a:rPr lang="fr-CA" altLang="fr-FR" sz="2000" i="1">
                            <a:solidFill>
                              <a:schemeClr val="tx1"/>
                            </a:solidFill>
                            <a:latin typeface="Cambria Math" panose="02040503050406030204" pitchFamily="18" charset="0"/>
                          </a:rPr>
                        </m:ctrlPr>
                      </m:sSubPr>
                      <m:e>
                        <m:r>
                          <a:rPr lang="fr-CA" altLang="fr-FR" sz="2000" i="1">
                            <a:solidFill>
                              <a:schemeClr val="tx1"/>
                            </a:solidFill>
                            <a:latin typeface="Cambria Math"/>
                          </a:rPr>
                          <m:t>𝑋</m:t>
                        </m:r>
                      </m:e>
                      <m:sub>
                        <m:d>
                          <m:dPr>
                            <m:ctrlPr>
                              <a:rPr lang="fr-CA" altLang="fr-FR" sz="2000" i="1">
                                <a:solidFill>
                                  <a:schemeClr val="tx1"/>
                                </a:solidFill>
                                <a:latin typeface="Cambria Math" panose="02040503050406030204" pitchFamily="18" charset="0"/>
                              </a:rPr>
                            </m:ctrlPr>
                          </m:dPr>
                          <m:e>
                            <m:sSub>
                              <m:sSubPr>
                                <m:ctrlPr>
                                  <a:rPr lang="fr-CA" altLang="fr-FR" sz="2000" i="1">
                                    <a:solidFill>
                                      <a:schemeClr val="tx1"/>
                                    </a:solidFill>
                                    <a:latin typeface="Cambria Math" panose="02040503050406030204" pitchFamily="18" charset="0"/>
                                  </a:rPr>
                                </m:ctrlPr>
                              </m:sSubPr>
                              <m:e>
                                <m:r>
                                  <a:rPr lang="fr-CA" altLang="fr-FR" sz="2000" i="1">
                                    <a:solidFill>
                                      <a:schemeClr val="tx1"/>
                                    </a:solidFill>
                                    <a:latin typeface="Cambria Math"/>
                                  </a:rPr>
                                  <m:t>𝑝</m:t>
                                </m:r>
                              </m:e>
                              <m:sub>
                                <m:r>
                                  <a:rPr lang="fr-CA" altLang="fr-FR" sz="2000" i="1">
                                    <a:solidFill>
                                      <a:schemeClr val="tx1"/>
                                    </a:solidFill>
                                    <a:latin typeface="Cambria Math"/>
                                  </a:rPr>
                                  <m:t>+</m:t>
                                </m:r>
                              </m:sub>
                            </m:sSub>
                          </m:e>
                        </m:d>
                      </m:sub>
                    </m:sSub>
                    <m:r>
                      <a:rPr lang="en-CA" altLang="fr-FR" sz="2000">
                        <a:solidFill>
                          <a:schemeClr val="tx1"/>
                        </a:solidFill>
                        <a:latin typeface="Cambria Math"/>
                      </a:rPr>
                      <m:t>   </m:t>
                    </m:r>
                  </m:oMath>
                </a14:m>
                <a:r>
                  <a:rPr lang="en-CA" altLang="fr-FR" sz="2000" dirty="0">
                    <a:solidFill>
                      <a:schemeClr val="tx1"/>
                    </a:solidFill>
                    <a:latin typeface="Calibri" panose="020F0502020204030204" pitchFamily="34" charset="0"/>
                  </a:rPr>
                  <a:t>	:  </a:t>
                </a:r>
                <a14:m>
                  <m:oMath xmlns:m="http://schemas.openxmlformats.org/officeDocument/2006/math">
                    <m:sSub>
                      <m:sSubPr>
                        <m:ctrlPr>
                          <a:rPr lang="fr-CA" altLang="fr-FR" sz="2000" i="1">
                            <a:latin typeface="Cambria Math" panose="02040503050406030204" pitchFamily="18" charset="0"/>
                          </a:rPr>
                        </m:ctrlPr>
                      </m:sSubPr>
                      <m:e>
                        <m:r>
                          <a:rPr lang="en-CA" altLang="fr-FR" sz="2000" i="1">
                            <a:latin typeface="Cambria Math"/>
                          </a:rPr>
                          <m:t>𝑋</m:t>
                        </m:r>
                      </m:e>
                      <m:sub>
                        <m:d>
                          <m:dPr>
                            <m:ctrlPr>
                              <a:rPr lang="fr-CA" altLang="fr-FR" sz="2000" i="1">
                                <a:latin typeface="Cambria Math" panose="02040503050406030204" pitchFamily="18" charset="0"/>
                              </a:rPr>
                            </m:ctrlPr>
                          </m:dPr>
                          <m:e>
                            <m:r>
                              <a:rPr lang="fr-CA" altLang="fr-FR" sz="2000" b="0" i="1" smtClean="0">
                                <a:latin typeface="Cambria Math" panose="02040503050406030204" pitchFamily="18" charset="0"/>
                              </a:rPr>
                              <m:t>75%</m:t>
                            </m:r>
                          </m:e>
                        </m:d>
                      </m:sub>
                    </m:sSub>
                    <m:r>
                      <a:rPr lang="fr-CA" altLang="fr-FR" sz="2000" b="0" i="1" smtClean="0">
                        <a:latin typeface="Cambria Math" panose="02040503050406030204" pitchFamily="18" charset="0"/>
                      </a:rPr>
                      <m:t>=</m:t>
                    </m:r>
                    <m:r>
                      <a:rPr lang="fr-CA" altLang="fr-FR" sz="2000" b="0" i="1" smtClean="0">
                        <a:solidFill>
                          <a:schemeClr val="tx1"/>
                        </a:solidFill>
                        <a:latin typeface="Cambria Math" panose="02040503050406030204" pitchFamily="18" charset="0"/>
                      </a:rPr>
                      <m:t>8</m:t>
                    </m:r>
                    <m:r>
                      <a:rPr lang="en-CA" altLang="fr-FR" sz="2000" i="1">
                        <a:solidFill>
                          <a:schemeClr val="tx1"/>
                        </a:solidFill>
                        <a:latin typeface="Cambria Math"/>
                      </a:rPr>
                      <m:t>+</m:t>
                    </m:r>
                    <m:r>
                      <a:rPr lang="fr-CA" altLang="fr-FR" sz="2000" b="0" i="1" smtClean="0">
                        <a:solidFill>
                          <a:schemeClr val="tx1"/>
                        </a:solidFill>
                        <a:latin typeface="Cambria Math" panose="02040503050406030204" pitchFamily="18" charset="0"/>
                      </a:rPr>
                      <m:t>0.5</m:t>
                    </m:r>
                    <m:d>
                      <m:dPr>
                        <m:ctrlPr>
                          <a:rPr lang="fr-CA" altLang="fr-FR" sz="2000" i="1">
                            <a:solidFill>
                              <a:schemeClr val="tx1"/>
                            </a:solidFill>
                            <a:latin typeface="Cambria Math" panose="02040503050406030204" pitchFamily="18" charset="0"/>
                          </a:rPr>
                        </m:ctrlPr>
                      </m:dPr>
                      <m:e>
                        <m:r>
                          <a:rPr lang="fr-CA" altLang="fr-FR" sz="2000" b="0" i="1" smtClean="0">
                            <a:solidFill>
                              <a:schemeClr val="tx1"/>
                            </a:solidFill>
                            <a:latin typeface="Cambria Math" panose="02040503050406030204" pitchFamily="18" charset="0"/>
                          </a:rPr>
                          <m:t>9</m:t>
                        </m:r>
                        <m:r>
                          <a:rPr lang="en-CA" altLang="fr-FR" sz="2000" i="1">
                            <a:solidFill>
                              <a:schemeClr val="tx1"/>
                            </a:solidFill>
                            <a:latin typeface="Cambria Math"/>
                          </a:rPr>
                          <m:t>−</m:t>
                        </m:r>
                        <m:r>
                          <a:rPr lang="fr-CA" altLang="fr-FR" sz="2000" b="0" i="1" smtClean="0">
                            <a:solidFill>
                              <a:schemeClr val="tx1"/>
                            </a:solidFill>
                            <a:latin typeface="Cambria Math" panose="02040503050406030204" pitchFamily="18" charset="0"/>
                          </a:rPr>
                          <m:t>8</m:t>
                        </m:r>
                      </m:e>
                    </m:d>
                    <m:r>
                      <a:rPr lang="fr-CA" altLang="fr-FR" sz="2000" b="0" i="1" smtClean="0">
                        <a:solidFill>
                          <a:schemeClr val="tx1"/>
                        </a:solidFill>
                        <a:latin typeface="Cambria Math" panose="02040503050406030204" pitchFamily="18" charset="0"/>
                      </a:rPr>
                      <m:t>=8+0.5</m:t>
                    </m:r>
                    <m:d>
                      <m:dPr>
                        <m:ctrlPr>
                          <a:rPr lang="fr-CA" altLang="fr-FR" sz="2000" b="0" i="1" smtClean="0">
                            <a:solidFill>
                              <a:schemeClr val="tx1"/>
                            </a:solidFill>
                            <a:latin typeface="Cambria Math" panose="02040503050406030204" pitchFamily="18" charset="0"/>
                          </a:rPr>
                        </m:ctrlPr>
                      </m:dPr>
                      <m:e>
                        <m:r>
                          <a:rPr lang="fr-CA" altLang="fr-FR" sz="2000" b="0" i="1" smtClean="0">
                            <a:solidFill>
                              <a:schemeClr val="tx1"/>
                            </a:solidFill>
                            <a:latin typeface="Cambria Math" panose="02040503050406030204" pitchFamily="18" charset="0"/>
                          </a:rPr>
                          <m:t>1</m:t>
                        </m:r>
                      </m:e>
                    </m:d>
                    <m:r>
                      <a:rPr lang="fr-CA" altLang="fr-FR" sz="2000" b="0" i="1" smtClean="0">
                        <a:solidFill>
                          <a:schemeClr val="tx1"/>
                        </a:solidFill>
                        <a:latin typeface="Cambria Math" panose="02040503050406030204" pitchFamily="18" charset="0"/>
                      </a:rPr>
                      <m:t>=8+0.5=8.5</m:t>
                    </m:r>
                  </m:oMath>
                </a14:m>
                <a:endParaRPr lang="fr-CA" altLang="fr-FR" sz="2000" dirty="0">
                  <a:solidFill>
                    <a:schemeClr val="tx1"/>
                  </a:solidFill>
                  <a:latin typeface="Calibri" panose="020F0502020204030204" pitchFamily="34" charset="0"/>
                </a:endParaRPr>
              </a:p>
              <a:p>
                <a:pPr marL="1892300" lvl="3" indent="-571500">
                  <a:buFont typeface="Wingdings" panose="05000000000000000000" pitchFamily="2" charset="2"/>
                  <a:buChar char="Ø"/>
                </a:pPr>
                <a:endParaRPr lang="fr-CA" altLang="fr-FR" sz="2000" dirty="0">
                  <a:solidFill>
                    <a:schemeClr val="tx1"/>
                  </a:solidFill>
                  <a:latin typeface="Calibri" panose="020F0502020204030204" pitchFamily="34" charset="0"/>
                </a:endParaRPr>
              </a:p>
              <a:p>
                <a:pPr marL="1435100" lvl="2" indent="-571500">
                  <a:buFont typeface="Wingdings" panose="05000000000000000000" pitchFamily="2" charset="2"/>
                  <a:buChar char="Ø"/>
                </a:pPr>
                <a:r>
                  <a:rPr lang="fr-CA" altLang="fr-FR" sz="2200" dirty="0">
                    <a:latin typeface="Calibri" panose="020F0502020204030204" pitchFamily="34" charset="0"/>
                  </a:rPr>
                  <a:t>On a donc: </a:t>
                </a:r>
                <a14:m>
                  <m:oMath xmlns:m="http://schemas.openxmlformats.org/officeDocument/2006/math">
                    <m:sSub>
                      <m:sSubPr>
                        <m:ctrlPr>
                          <a:rPr lang="fr-CA" altLang="fr-FR" sz="2000" i="1">
                            <a:latin typeface="Cambria Math" panose="02040503050406030204" pitchFamily="18" charset="0"/>
                          </a:rPr>
                        </m:ctrlPr>
                      </m:sSubPr>
                      <m:e>
                        <m:r>
                          <a:rPr lang="fr-CA" altLang="fr-FR" sz="2000" i="1">
                            <a:latin typeface="Cambria Math" panose="02040503050406030204" pitchFamily="18" charset="0"/>
                          </a:rPr>
                          <m:t>𝑋</m:t>
                        </m:r>
                      </m:e>
                      <m:sub>
                        <m:d>
                          <m:dPr>
                            <m:ctrlPr>
                              <a:rPr lang="fr-CA" altLang="fr-FR" sz="2000" i="1">
                                <a:latin typeface="Cambria Math" panose="02040503050406030204" pitchFamily="18" charset="0"/>
                              </a:rPr>
                            </m:ctrlPr>
                          </m:dPr>
                          <m:e>
                            <m:r>
                              <a:rPr lang="fr-CA" altLang="fr-FR" sz="2000" i="1">
                                <a:latin typeface="Cambria Math" panose="02040503050406030204" pitchFamily="18" charset="0"/>
                              </a:rPr>
                              <m:t>75%</m:t>
                            </m:r>
                          </m:e>
                        </m:d>
                      </m:sub>
                    </m:sSub>
                    <m:r>
                      <a:rPr lang="fr-CA" altLang="fr-FR" sz="2000" b="0" i="1" smtClean="0">
                        <a:latin typeface="Cambria Math" panose="02040503050406030204" pitchFamily="18" charset="0"/>
                      </a:rPr>
                      <m:t>=8.5</m:t>
                    </m:r>
                  </m:oMath>
                </a14:m>
                <a:endParaRPr lang="fr-CA" altLang="fr-FR" sz="2200" dirty="0">
                  <a:solidFill>
                    <a:schemeClr val="tx1"/>
                  </a:solidFill>
                  <a:latin typeface="Calibri" panose="020F0502020204030204" pitchFamily="34" charset="0"/>
                </a:endParaRPr>
              </a:p>
              <a:p>
                <a:pPr marL="1035050" lvl="1" indent="-571500">
                  <a:buFont typeface="Wingdings" panose="05000000000000000000" pitchFamily="2" charset="2"/>
                  <a:buChar char="v"/>
                </a:pPr>
                <a:endParaRPr lang="fr-CA" altLang="fr-FR" sz="2400" dirty="0">
                  <a:solidFill>
                    <a:schemeClr val="tx1"/>
                  </a:solidFill>
                  <a:latin typeface="Calibri" panose="020F0502020204030204" pitchFamily="34" charset="0"/>
                </a:endParaRPr>
              </a:p>
            </p:txBody>
          </p:sp>
        </mc:Choice>
        <mc:Fallback xmlns="">
          <p:sp>
            <p:nvSpPr>
              <p:cNvPr id="12" name="Rectangle 3"/>
              <p:cNvSpPr txBox="1">
                <a:spLocks noRot="1" noChangeAspect="1" noMove="1" noResize="1" noEditPoints="1" noAdjustHandles="1" noChangeArrowheads="1" noChangeShapeType="1" noTextEdit="1"/>
              </p:cNvSpPr>
              <p:nvPr/>
            </p:nvSpPr>
            <p:spPr>
              <a:xfrm>
                <a:off x="0" y="1126066"/>
                <a:ext cx="12192000" cy="5723467"/>
              </a:xfrm>
              <a:prstGeom prst="rect">
                <a:avLst/>
              </a:prstGeom>
              <a:blipFill rotWithShape="0">
                <a:blip r:embed="rId3"/>
                <a:stretch>
                  <a:fillRect l="-850" t="-213"/>
                </a:stretch>
              </a:blipFill>
            </p:spPr>
            <p:txBody>
              <a:bodyPr/>
              <a:lstStyle/>
              <a:p>
                <a:r>
                  <a:rPr lang="fr-CA">
                    <a:noFill/>
                  </a:rPr>
                  <a:t> </a:t>
                </a:r>
              </a:p>
            </p:txBody>
          </p:sp>
        </mc:Fallback>
      </mc:AlternateContent>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pPr marL="457200" indent="-457200">
              <a:buFont typeface="+mj-lt"/>
              <a:buAutoNum type="alphaLcParenR" startAt="6"/>
            </a:pPr>
            <a:r>
              <a:rPr lang="fr-CA" altLang="fr-FR" sz="2400" b="1" i="1" dirty="0">
                <a:latin typeface="Calibri" panose="020F0502020204030204" pitchFamily="34" charset="0"/>
              </a:rPr>
              <a:t>Le rang percentile</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61</a:t>
            </a:fld>
            <a:endParaRPr lang="en-CA" sz="2000" dirty="0">
              <a:solidFill>
                <a:schemeClr val="tx1"/>
              </a:solidFill>
            </a:endParaRPr>
          </a:p>
        </p:txBody>
      </p:sp>
    </p:spTree>
    <p:extLst>
      <p:ext uri="{BB962C8B-B14F-4D97-AF65-F5344CB8AC3E}">
        <p14:creationId xmlns:p14="http://schemas.microsoft.com/office/powerpoint/2010/main" val="29034408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63550" indent="-514350">
                  <a:buFont typeface="Wingdings" panose="05000000000000000000" pitchFamily="2" charset="2"/>
                  <a:buChar char="q"/>
                </a:pPr>
                <a:r>
                  <a:rPr lang="fr-CA" altLang="fr-FR" sz="2800" dirty="0">
                    <a:solidFill>
                      <a:schemeClr val="tx1"/>
                    </a:solidFill>
                    <a:latin typeface="Calibri" panose="020F0502020204030204" pitchFamily="34" charset="0"/>
                  </a:rPr>
                  <a:t>Le quantile:		</a:t>
                </a:r>
                <a14:m>
                  <m:oMath xmlns:m="http://schemas.openxmlformats.org/officeDocument/2006/math">
                    <m:sSub>
                      <m:sSubPr>
                        <m:ctrlPr>
                          <a:rPr lang="fr-CA" altLang="fr-FR" sz="3200" i="1">
                            <a:solidFill>
                              <a:schemeClr val="tx1"/>
                            </a:solidFill>
                            <a:latin typeface="Cambria Math" panose="02040503050406030204" pitchFamily="18" charset="0"/>
                          </a:rPr>
                        </m:ctrlPr>
                      </m:sSubPr>
                      <m:e>
                        <m:r>
                          <a:rPr lang="fr-CA" altLang="fr-FR" sz="3200" i="1">
                            <a:solidFill>
                              <a:schemeClr val="tx1"/>
                            </a:solidFill>
                            <a:latin typeface="Cambria Math"/>
                          </a:rPr>
                          <m:t>𝑋</m:t>
                        </m:r>
                      </m:e>
                      <m:sub>
                        <m:d>
                          <m:dPr>
                            <m:ctrlPr>
                              <a:rPr lang="fr-CA" altLang="fr-FR" sz="3200" i="1">
                                <a:solidFill>
                                  <a:schemeClr val="tx1"/>
                                </a:solidFill>
                                <a:latin typeface="Cambria Math" panose="02040503050406030204" pitchFamily="18" charset="0"/>
                              </a:rPr>
                            </m:ctrlPr>
                          </m:dPr>
                          <m:e>
                            <m:sSub>
                              <m:sSubPr>
                                <m:ctrlPr>
                                  <a:rPr lang="fr-CA" altLang="fr-FR" sz="3200" i="1">
                                    <a:solidFill>
                                      <a:schemeClr val="tx1"/>
                                    </a:solidFill>
                                    <a:latin typeface="Cambria Math" panose="02040503050406030204" pitchFamily="18" charset="0"/>
                                  </a:rPr>
                                </m:ctrlPr>
                              </m:sSubPr>
                              <m:e>
                                <m:r>
                                  <a:rPr lang="fr-CA" altLang="fr-FR" sz="3200" i="1">
                                    <a:solidFill>
                                      <a:schemeClr val="tx1"/>
                                    </a:solidFill>
                                    <a:latin typeface="Cambria Math"/>
                                  </a:rPr>
                                  <m:t>𝑝</m:t>
                                </m:r>
                              </m:e>
                              <m:sub>
                                <m:r>
                                  <a:rPr lang="fr-CA" altLang="fr-FR" sz="3200" i="1">
                                    <a:solidFill>
                                      <a:schemeClr val="tx1"/>
                                    </a:solidFill>
                                    <a:latin typeface="Cambria Math"/>
                                  </a:rPr>
                                  <m:t>+</m:t>
                                </m:r>
                              </m:sub>
                            </m:sSub>
                          </m:e>
                        </m:d>
                      </m:sub>
                    </m:sSub>
                  </m:oMath>
                </a14:m>
                <a:endParaRPr lang="fr-CA" altLang="fr-FR" sz="3200" dirty="0">
                  <a:solidFill>
                    <a:schemeClr val="tx1"/>
                  </a:solidFill>
                  <a:latin typeface="Calibri" panose="020F0502020204030204" pitchFamily="34" charset="0"/>
                </a:endParaRPr>
              </a:p>
              <a:p>
                <a:pPr marL="1035050" lvl="1" indent="-571500">
                  <a:buFont typeface="Wingdings" panose="05000000000000000000" pitchFamily="2" charset="2"/>
                  <a:buChar char="Ø"/>
                </a:pPr>
                <a:r>
                  <a:rPr lang="fr-CA" altLang="fr-FR" sz="2400" dirty="0">
                    <a:solidFill>
                      <a:schemeClr val="tx1"/>
                    </a:solidFill>
                    <a:latin typeface="Calibri" panose="020F0502020204030204" pitchFamily="34" charset="0"/>
                  </a:rPr>
                  <a:t>Score correspondant à un percentile donné.</a:t>
                </a:r>
              </a:p>
              <a:p>
                <a:pPr marL="1035050" lvl="1" indent="-571500">
                  <a:buFont typeface="Wingdings" panose="05000000000000000000" pitchFamily="2" charset="2"/>
                  <a:buChar char="v"/>
                </a:pPr>
                <a:endParaRPr lang="fr-CA" altLang="fr-FR" sz="2400" dirty="0">
                  <a:solidFill>
                    <a:schemeClr val="tx1"/>
                  </a:solidFill>
                  <a:latin typeface="Calibri" panose="020F0502020204030204" pitchFamily="34" charset="0"/>
                </a:endParaRPr>
              </a:p>
              <a:p>
                <a:pPr marL="1035050" lvl="1" indent="-571500">
                  <a:buFont typeface="Wingdings" panose="05000000000000000000" pitchFamily="2" charset="2"/>
                  <a:buChar char="v"/>
                </a:pPr>
                <a:r>
                  <a:rPr lang="fr-CA" altLang="fr-FR" sz="2400" dirty="0">
                    <a:solidFill>
                      <a:schemeClr val="tx1"/>
                    </a:solidFill>
                    <a:latin typeface="Calibri" panose="020F0502020204030204" pitchFamily="34" charset="0"/>
                  </a:rPr>
                  <a:t>L’interpolation linéaire est illustrée ainsi:</a:t>
                </a:r>
              </a:p>
              <a:p>
                <a:pPr marL="1035050" lvl="1" indent="-571500">
                  <a:buFont typeface="Wingdings" panose="05000000000000000000" pitchFamily="2" charset="2"/>
                  <a:buChar char="v"/>
                </a:pPr>
                <a:endParaRPr lang="fr-CA" altLang="fr-FR" sz="2200" dirty="0">
                  <a:solidFill>
                    <a:schemeClr val="tx1"/>
                  </a:solidFill>
                  <a:latin typeface="Calibri" panose="020F0502020204030204" pitchFamily="34" charset="0"/>
                </a:endParaRPr>
              </a:p>
              <a:p>
                <a:pPr marL="1035050" lvl="1" indent="-571500">
                  <a:buFont typeface="Wingdings" panose="05000000000000000000" pitchFamily="2" charset="2"/>
                  <a:buChar char="v"/>
                </a:pPr>
                <a:endParaRPr lang="fr-CA" altLang="fr-FR" sz="2400" dirty="0">
                  <a:solidFill>
                    <a:schemeClr val="tx1"/>
                  </a:solidFill>
                  <a:latin typeface="Calibri" panose="020F0502020204030204" pitchFamily="34" charset="0"/>
                </a:endParaRPr>
              </a:p>
            </p:txBody>
          </p:sp>
        </mc:Choice>
        <mc:Fallback xmlns="">
          <p:sp>
            <p:nvSpPr>
              <p:cNvPr id="12" name="Rectangle 3"/>
              <p:cNvSpPr txBox="1">
                <a:spLocks noRot="1" noChangeAspect="1" noMove="1" noResize="1" noEditPoints="1" noAdjustHandles="1" noChangeArrowheads="1" noChangeShapeType="1" noTextEdit="1"/>
              </p:cNvSpPr>
              <p:nvPr/>
            </p:nvSpPr>
            <p:spPr>
              <a:xfrm>
                <a:off x="0" y="1126066"/>
                <a:ext cx="12192000" cy="5723467"/>
              </a:xfrm>
              <a:prstGeom prst="rect">
                <a:avLst/>
              </a:prstGeom>
              <a:blipFill rotWithShape="0">
                <a:blip r:embed="rId3"/>
                <a:stretch>
                  <a:fillRect l="-850" t="-213"/>
                </a:stretch>
              </a:blipFill>
            </p:spPr>
            <p:txBody>
              <a:bodyPr/>
              <a:lstStyle/>
              <a:p>
                <a:r>
                  <a:rPr lang="fr-CA">
                    <a:noFill/>
                  </a:rPr>
                  <a:t> </a:t>
                </a:r>
              </a:p>
            </p:txBody>
          </p:sp>
        </mc:Fallback>
      </mc:AlternateContent>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pPr marL="457200" indent="-457200">
              <a:buFont typeface="+mj-lt"/>
              <a:buAutoNum type="alphaLcParenR" startAt="6"/>
            </a:pPr>
            <a:r>
              <a:rPr lang="fr-CA" altLang="fr-FR" sz="2400" b="1" i="1" dirty="0">
                <a:latin typeface="Calibri" panose="020F0502020204030204" pitchFamily="34" charset="0"/>
              </a:rPr>
              <a:t>Le rang percentile</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62</a:t>
            </a:fld>
            <a:endParaRPr lang="en-CA" sz="2000" dirty="0">
              <a:solidFill>
                <a:schemeClr val="tx1"/>
              </a:solidFill>
            </a:endParaRPr>
          </a:p>
        </p:txBody>
      </p:sp>
      <p:grpSp>
        <p:nvGrpSpPr>
          <p:cNvPr id="42" name="Groupe 41"/>
          <p:cNvGrpSpPr/>
          <p:nvPr/>
        </p:nvGrpSpPr>
        <p:grpSpPr>
          <a:xfrm>
            <a:off x="5882640" y="2997200"/>
            <a:ext cx="6177280" cy="3709695"/>
            <a:chOff x="6413465" y="3590412"/>
            <a:chExt cx="3589634" cy="2222403"/>
          </a:xfrm>
        </p:grpSpPr>
        <p:cxnSp>
          <p:nvCxnSpPr>
            <p:cNvPr id="8" name="Connecteur droit avec flèche 7"/>
            <p:cNvCxnSpPr/>
            <p:nvPr/>
          </p:nvCxnSpPr>
          <p:spPr>
            <a:xfrm>
              <a:off x="7425098" y="5327745"/>
              <a:ext cx="17672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p:nvPr/>
          </p:nvCxnSpPr>
          <p:spPr>
            <a:xfrm rot="16200000">
              <a:off x="6637448" y="4540094"/>
              <a:ext cx="15753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ZoneTexte 10"/>
                <p:cNvSpPr txBox="1"/>
                <p:nvPr/>
              </p:nvSpPr>
              <p:spPr>
                <a:xfrm>
                  <a:off x="8778963" y="5347491"/>
                  <a:ext cx="1224136" cy="224464"/>
                </a:xfrm>
                <a:prstGeom prst="rect">
                  <a:avLst/>
                </a:prstGeom>
                <a:noFill/>
                <a:ln>
                  <a:noFill/>
                </a:ln>
              </p:spPr>
              <p:txBody>
                <a:bodyPr wrap="square" rtlCol="0">
                  <a:spAutoFit/>
                </a:bodyPr>
                <a:lstStyle/>
                <a:p>
                  <a14:m>
                    <m:oMath xmlns:m="http://schemas.openxmlformats.org/officeDocument/2006/math">
                      <m:r>
                        <a:rPr lang="fr-CA" altLang="fr-FR" sz="1400" b="1" i="0" smtClean="0">
                          <a:solidFill>
                            <a:schemeClr val="tx1"/>
                          </a:solidFill>
                          <a:latin typeface="Cambria Math" panose="02040503050406030204" pitchFamily="18" charset="0"/>
                        </a:rPr>
                        <m:t>𝐫𝐚𝐧𝐠</m:t>
                      </m:r>
                    </m:oMath>
                  </a14:m>
                  <a:r>
                    <a:rPr lang="fr-CA" sz="1400" b="1" dirty="0">
                      <a:solidFill>
                        <a:schemeClr val="tx1"/>
                      </a:solidFill>
                    </a:rPr>
                    <a:t> absolu</a:t>
                  </a:r>
                </a:p>
              </p:txBody>
            </p:sp>
          </mc:Choice>
          <mc:Fallback xmlns="">
            <p:sp>
              <p:nvSpPr>
                <p:cNvPr id="11" name="ZoneTexte 10"/>
                <p:cNvSpPr txBox="1">
                  <a:spLocks noRot="1" noChangeAspect="1" noMove="1" noResize="1" noEditPoints="1" noAdjustHandles="1" noChangeArrowheads="1" noChangeShapeType="1" noTextEdit="1"/>
                </p:cNvSpPr>
                <p:nvPr/>
              </p:nvSpPr>
              <p:spPr>
                <a:xfrm>
                  <a:off x="8778963" y="5347491"/>
                  <a:ext cx="1224136" cy="224464"/>
                </a:xfrm>
                <a:prstGeom prst="rect">
                  <a:avLst/>
                </a:prstGeom>
                <a:blipFill rotWithShape="0">
                  <a:blip r:embed="rId4"/>
                  <a:stretch>
                    <a:fillRect t="-3279"/>
                  </a:stretch>
                </a:blipFill>
                <a:ln>
                  <a:noFill/>
                </a:ln>
              </p:spPr>
              <p:txBody>
                <a:bodyPr/>
                <a:lstStyle/>
                <a:p>
                  <a:r>
                    <a:rPr lang="fr-CA">
                      <a:noFill/>
                    </a:rPr>
                    <a:t> </a:t>
                  </a:r>
                </a:p>
              </p:txBody>
            </p:sp>
          </mc:Fallback>
        </mc:AlternateContent>
        <mc:AlternateContent xmlns:mc="http://schemas.openxmlformats.org/markup-compatibility/2006" xmlns:a14="http://schemas.microsoft.com/office/drawing/2010/main">
          <mc:Choice Requires="a14">
            <p:sp>
              <p:nvSpPr>
                <p:cNvPr id="15" name="ZoneTexte 14"/>
                <p:cNvSpPr txBox="1"/>
                <p:nvPr/>
              </p:nvSpPr>
              <p:spPr>
                <a:xfrm>
                  <a:off x="6413465" y="3590412"/>
                  <a:ext cx="1368152" cy="224464"/>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fr-CA" sz="1400" b="1" i="0" smtClean="0">
                            <a:solidFill>
                              <a:schemeClr val="tx1"/>
                            </a:solidFill>
                            <a:latin typeface="Cambria Math" panose="02040503050406030204" pitchFamily="18" charset="0"/>
                          </a:rPr>
                          <m:t>𝐯𝐚𝐥𝐞𝐮𝐫</m:t>
                        </m:r>
                      </m:oMath>
                    </m:oMathPara>
                  </a14:m>
                  <a:endParaRPr lang="fr-CA" sz="1400" b="1" dirty="0">
                    <a:solidFill>
                      <a:schemeClr val="tx1"/>
                    </a:solidFill>
                  </a:endParaRPr>
                </a:p>
              </p:txBody>
            </p:sp>
          </mc:Choice>
          <mc:Fallback xmlns="">
            <p:sp>
              <p:nvSpPr>
                <p:cNvPr id="15" name="ZoneTexte 14"/>
                <p:cNvSpPr txBox="1">
                  <a:spLocks noRot="1" noChangeAspect="1" noMove="1" noResize="1" noEditPoints="1" noAdjustHandles="1" noChangeArrowheads="1" noChangeShapeType="1" noTextEdit="1"/>
                </p:cNvSpPr>
                <p:nvPr/>
              </p:nvSpPr>
              <p:spPr>
                <a:xfrm>
                  <a:off x="6413465" y="3590412"/>
                  <a:ext cx="1368152" cy="224464"/>
                </a:xfrm>
                <a:prstGeom prst="rect">
                  <a:avLst/>
                </a:prstGeom>
                <a:blipFill rotWithShape="0">
                  <a:blip r:embed="rId5"/>
                  <a:stretch>
                    <a:fillRect/>
                  </a:stretch>
                </a:blipFill>
                <a:ln>
                  <a:noFill/>
                </a:ln>
              </p:spPr>
              <p:txBody>
                <a:bodyPr/>
                <a:lstStyle/>
                <a:p>
                  <a:r>
                    <a:rPr lang="fr-CA">
                      <a:noFill/>
                    </a:rPr>
                    <a:t> </a:t>
                  </a:r>
                </a:p>
              </p:txBody>
            </p:sp>
          </mc:Fallback>
        </mc:AlternateContent>
        <p:sp>
          <p:nvSpPr>
            <p:cNvPr id="16" name="ZoneTexte 15"/>
            <p:cNvSpPr txBox="1"/>
            <p:nvPr/>
          </p:nvSpPr>
          <p:spPr>
            <a:xfrm>
              <a:off x="7281082" y="5308000"/>
              <a:ext cx="288032" cy="307777"/>
            </a:xfrm>
            <a:prstGeom prst="rect">
              <a:avLst/>
            </a:prstGeom>
            <a:noFill/>
            <a:ln>
              <a:noFill/>
            </a:ln>
          </p:spPr>
          <p:txBody>
            <a:bodyPr wrap="square" rtlCol="0">
              <a:spAutoFit/>
            </a:bodyPr>
            <a:lstStyle/>
            <a:p>
              <a:r>
                <a:rPr lang="fr-CA" sz="1400" dirty="0"/>
                <a:t>0</a:t>
              </a:r>
            </a:p>
          </p:txBody>
        </p:sp>
        <p:sp>
          <p:nvSpPr>
            <p:cNvPr id="19" name="ZoneTexte 18"/>
            <p:cNvSpPr txBox="1"/>
            <p:nvPr/>
          </p:nvSpPr>
          <p:spPr>
            <a:xfrm>
              <a:off x="7061898" y="4833561"/>
              <a:ext cx="288032" cy="307777"/>
            </a:xfrm>
            <a:prstGeom prst="rect">
              <a:avLst/>
            </a:prstGeom>
            <a:noFill/>
            <a:ln>
              <a:noFill/>
            </a:ln>
          </p:spPr>
          <p:txBody>
            <a:bodyPr wrap="square" rtlCol="0">
              <a:spAutoFit/>
            </a:bodyPr>
            <a:lstStyle/>
            <a:p>
              <a:r>
                <a:rPr lang="fr-CA" sz="1400" dirty="0">
                  <a:ln>
                    <a:solidFill>
                      <a:srgbClr val="00B0F0"/>
                    </a:solidFill>
                  </a:ln>
                </a:rPr>
                <a:t>8</a:t>
              </a:r>
            </a:p>
          </p:txBody>
        </p:sp>
        <p:sp>
          <p:nvSpPr>
            <p:cNvPr id="20" name="ZoneTexte 19"/>
            <p:cNvSpPr txBox="1"/>
            <p:nvPr/>
          </p:nvSpPr>
          <p:spPr>
            <a:xfrm>
              <a:off x="6893935" y="4423584"/>
              <a:ext cx="455995" cy="307777"/>
            </a:xfrm>
            <a:prstGeom prst="rect">
              <a:avLst/>
            </a:prstGeom>
            <a:noFill/>
            <a:ln>
              <a:noFill/>
            </a:ln>
          </p:spPr>
          <p:txBody>
            <a:bodyPr wrap="square" rtlCol="0">
              <a:spAutoFit/>
            </a:bodyPr>
            <a:lstStyle/>
            <a:p>
              <a:r>
                <a:rPr lang="fr-CA" sz="1400" dirty="0">
                  <a:ln>
                    <a:solidFill>
                      <a:schemeClr val="accent2"/>
                    </a:solidFill>
                  </a:ln>
                </a:rPr>
                <a:t>8.5</a:t>
              </a:r>
            </a:p>
          </p:txBody>
        </p:sp>
        <p:sp>
          <p:nvSpPr>
            <p:cNvPr id="21" name="ZoneTexte 20"/>
            <p:cNvSpPr txBox="1"/>
            <p:nvPr/>
          </p:nvSpPr>
          <p:spPr>
            <a:xfrm>
              <a:off x="7061898" y="4021441"/>
              <a:ext cx="288032" cy="307777"/>
            </a:xfrm>
            <a:prstGeom prst="rect">
              <a:avLst/>
            </a:prstGeom>
            <a:noFill/>
            <a:ln>
              <a:noFill/>
            </a:ln>
          </p:spPr>
          <p:txBody>
            <a:bodyPr wrap="square" rtlCol="0">
              <a:spAutoFit/>
            </a:bodyPr>
            <a:lstStyle/>
            <a:p>
              <a:r>
                <a:rPr lang="fr-CA" sz="1400" dirty="0">
                  <a:ln>
                    <a:solidFill>
                      <a:srgbClr val="00B0F0"/>
                    </a:solidFill>
                  </a:ln>
                </a:rPr>
                <a:t>9</a:t>
              </a:r>
            </a:p>
          </p:txBody>
        </p:sp>
        <p:cxnSp>
          <p:nvCxnSpPr>
            <p:cNvPr id="22" name="Connecteur droit 21"/>
            <p:cNvCxnSpPr>
              <a:stCxn id="16" idx="0"/>
            </p:cNvCxnSpPr>
            <p:nvPr/>
          </p:nvCxnSpPr>
          <p:spPr>
            <a:xfrm flipV="1">
              <a:off x="7425098" y="3825449"/>
              <a:ext cx="1188132" cy="1482551"/>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a:endCxn id="25" idx="0"/>
            </p:cNvCxnSpPr>
            <p:nvPr/>
          </p:nvCxnSpPr>
          <p:spPr>
            <a:xfrm flipH="1">
              <a:off x="7704453" y="4976934"/>
              <a:ext cx="6626" cy="556319"/>
            </a:xfrm>
            <a:prstGeom prst="line">
              <a:avLst/>
            </a:prstGeom>
            <a:ln w="19050">
              <a:solidFill>
                <a:srgbClr val="00B0F0"/>
              </a:solidFill>
              <a:prstDash val="sysDash"/>
            </a:ln>
          </p:spPr>
          <p:style>
            <a:lnRef idx="1">
              <a:schemeClr val="accent1"/>
            </a:lnRef>
            <a:fillRef idx="0">
              <a:schemeClr val="accent1"/>
            </a:fillRef>
            <a:effectRef idx="0">
              <a:schemeClr val="accent1"/>
            </a:effectRef>
            <a:fontRef idx="minor">
              <a:schemeClr val="tx1"/>
            </a:fontRef>
          </p:style>
        </p:cxnSp>
        <p:cxnSp>
          <p:nvCxnSpPr>
            <p:cNvPr id="24" name="Connecteur droit 23"/>
            <p:cNvCxnSpPr>
              <a:stCxn id="19" idx="3"/>
            </p:cNvCxnSpPr>
            <p:nvPr/>
          </p:nvCxnSpPr>
          <p:spPr>
            <a:xfrm flipV="1">
              <a:off x="7349930" y="4977866"/>
              <a:ext cx="367951" cy="9584"/>
            </a:xfrm>
            <a:prstGeom prst="line">
              <a:avLst/>
            </a:prstGeom>
            <a:ln w="19050">
              <a:solidFill>
                <a:srgbClr val="00B0F0"/>
              </a:solidFill>
              <a:prstDash val="sysDash"/>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a:xfrm>
              <a:off x="7418295" y="5533253"/>
              <a:ext cx="572316" cy="276999"/>
            </a:xfrm>
            <a:prstGeom prst="rect">
              <a:avLst/>
            </a:prstGeom>
            <a:noFill/>
            <a:ln>
              <a:noFill/>
            </a:ln>
          </p:spPr>
          <p:txBody>
            <a:bodyPr wrap="square" rtlCol="0">
              <a:spAutoFit/>
            </a:bodyPr>
            <a:lstStyle/>
            <a:p>
              <a:pPr algn="ctr"/>
              <a:r>
                <a:rPr lang="fr-CA" sz="1200" b="1" dirty="0">
                  <a:ln>
                    <a:solidFill>
                      <a:srgbClr val="00B0F0"/>
                    </a:solidFill>
                  </a:ln>
                </a:rPr>
                <a:t>7</a:t>
              </a:r>
            </a:p>
          </p:txBody>
        </p:sp>
        <p:cxnSp>
          <p:nvCxnSpPr>
            <p:cNvPr id="26" name="Connecteur droit 25"/>
            <p:cNvCxnSpPr>
              <a:endCxn id="28" idx="0"/>
            </p:cNvCxnSpPr>
            <p:nvPr/>
          </p:nvCxnSpPr>
          <p:spPr>
            <a:xfrm flipH="1">
              <a:off x="8002947" y="4585150"/>
              <a:ext cx="10649" cy="950666"/>
            </a:xfrm>
            <a:prstGeom prst="line">
              <a:avLst/>
            </a:prstGeom>
            <a:ln w="190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27" name="Connecteur droit 26"/>
            <p:cNvCxnSpPr>
              <a:stCxn id="20" idx="3"/>
            </p:cNvCxnSpPr>
            <p:nvPr/>
          </p:nvCxnSpPr>
          <p:spPr>
            <a:xfrm flipV="1">
              <a:off x="7349930" y="4570970"/>
              <a:ext cx="659143" cy="6503"/>
            </a:xfrm>
            <a:prstGeom prst="line">
              <a:avLst/>
            </a:prstGeom>
            <a:ln w="190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7716789" y="5535816"/>
              <a:ext cx="572316" cy="276999"/>
            </a:xfrm>
            <a:prstGeom prst="rect">
              <a:avLst/>
            </a:prstGeom>
            <a:noFill/>
            <a:ln>
              <a:noFill/>
            </a:ln>
          </p:spPr>
          <p:txBody>
            <a:bodyPr wrap="square" rtlCol="0">
              <a:spAutoFit/>
            </a:bodyPr>
            <a:lstStyle/>
            <a:p>
              <a:pPr algn="ctr"/>
              <a:r>
                <a:rPr lang="fr-CA" sz="1200" b="1" dirty="0">
                  <a:ln>
                    <a:solidFill>
                      <a:schemeClr val="accent2"/>
                    </a:solidFill>
                  </a:ln>
                </a:rPr>
                <a:t>7.5</a:t>
              </a:r>
            </a:p>
          </p:txBody>
        </p:sp>
        <p:cxnSp>
          <p:nvCxnSpPr>
            <p:cNvPr id="29" name="Connecteur droit 28"/>
            <p:cNvCxnSpPr/>
            <p:nvPr/>
          </p:nvCxnSpPr>
          <p:spPr>
            <a:xfrm flipH="1">
              <a:off x="8334231" y="4175329"/>
              <a:ext cx="8150" cy="1368440"/>
            </a:xfrm>
            <a:prstGeom prst="line">
              <a:avLst/>
            </a:prstGeom>
            <a:ln w="19050">
              <a:solidFill>
                <a:srgbClr val="00B0F0"/>
              </a:solidFill>
              <a:prstDash val="sysDash"/>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a:xfrm>
              <a:off x="7353090" y="4165457"/>
              <a:ext cx="989291" cy="0"/>
            </a:xfrm>
            <a:prstGeom prst="line">
              <a:avLst/>
            </a:prstGeom>
            <a:ln w="19050">
              <a:solidFill>
                <a:srgbClr val="00B0F0"/>
              </a:solidFill>
              <a:prstDash val="sysDash"/>
            </a:ln>
          </p:spPr>
          <p:style>
            <a:lnRef idx="1">
              <a:schemeClr val="accent1"/>
            </a:lnRef>
            <a:fillRef idx="0">
              <a:schemeClr val="accent1"/>
            </a:fillRef>
            <a:effectRef idx="0">
              <a:schemeClr val="accent1"/>
            </a:effectRef>
            <a:fontRef idx="minor">
              <a:schemeClr val="tx1"/>
            </a:fontRef>
          </p:style>
        </p:cxnSp>
        <p:sp>
          <p:nvSpPr>
            <p:cNvPr id="33" name="ZoneTexte 32"/>
            <p:cNvSpPr txBox="1"/>
            <p:nvPr/>
          </p:nvSpPr>
          <p:spPr>
            <a:xfrm>
              <a:off x="8048073" y="5527863"/>
              <a:ext cx="572316" cy="276999"/>
            </a:xfrm>
            <a:prstGeom prst="rect">
              <a:avLst/>
            </a:prstGeom>
            <a:noFill/>
            <a:ln>
              <a:noFill/>
            </a:ln>
          </p:spPr>
          <p:txBody>
            <a:bodyPr wrap="square" rtlCol="0">
              <a:spAutoFit/>
            </a:bodyPr>
            <a:lstStyle/>
            <a:p>
              <a:pPr algn="ctr"/>
              <a:r>
                <a:rPr lang="fr-CA" sz="1200" b="1" dirty="0">
                  <a:ln>
                    <a:solidFill>
                      <a:srgbClr val="00B0F0"/>
                    </a:solidFill>
                  </a:ln>
                </a:rPr>
                <a:t>8</a:t>
              </a:r>
            </a:p>
          </p:txBody>
        </p:sp>
        <p:sp>
          <p:nvSpPr>
            <p:cNvPr id="4" name="Ellipse 3"/>
            <p:cNvSpPr/>
            <p:nvPr/>
          </p:nvSpPr>
          <p:spPr>
            <a:xfrm>
              <a:off x="8244231" y="4091548"/>
              <a:ext cx="180000" cy="180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34" name="Ellipse 33"/>
            <p:cNvSpPr/>
            <p:nvPr/>
          </p:nvSpPr>
          <p:spPr>
            <a:xfrm>
              <a:off x="7614207" y="4894398"/>
              <a:ext cx="180000" cy="180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35" name="Ellipse 34"/>
            <p:cNvSpPr/>
            <p:nvPr/>
          </p:nvSpPr>
          <p:spPr>
            <a:xfrm>
              <a:off x="7917436" y="4490618"/>
              <a:ext cx="180000" cy="18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grpSp>
    </p:spTree>
    <p:extLst>
      <p:ext uri="{BB962C8B-B14F-4D97-AF65-F5344CB8AC3E}">
        <p14:creationId xmlns:p14="http://schemas.microsoft.com/office/powerpoint/2010/main" val="29011257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63550" indent="-514350">
                  <a:buFont typeface="Wingdings" panose="05000000000000000000" pitchFamily="2" charset="2"/>
                  <a:buChar char="q"/>
                </a:pPr>
                <a:r>
                  <a:rPr lang="fr-CA" altLang="fr-FR" sz="2800" dirty="0">
                    <a:solidFill>
                      <a:schemeClr val="tx1"/>
                    </a:solidFill>
                    <a:latin typeface="Calibri" panose="020F0502020204030204" pitchFamily="34" charset="0"/>
                  </a:rPr>
                  <a:t>Le quantile:		</a:t>
                </a:r>
                <a14:m>
                  <m:oMath xmlns:m="http://schemas.openxmlformats.org/officeDocument/2006/math">
                    <m:sSub>
                      <m:sSubPr>
                        <m:ctrlPr>
                          <a:rPr lang="fr-CA" altLang="fr-FR" sz="3200" i="1">
                            <a:solidFill>
                              <a:schemeClr val="tx1"/>
                            </a:solidFill>
                            <a:latin typeface="Cambria Math" panose="02040503050406030204" pitchFamily="18" charset="0"/>
                          </a:rPr>
                        </m:ctrlPr>
                      </m:sSubPr>
                      <m:e>
                        <m:r>
                          <a:rPr lang="fr-CA" altLang="fr-FR" sz="3200" i="1">
                            <a:solidFill>
                              <a:schemeClr val="tx1"/>
                            </a:solidFill>
                            <a:latin typeface="Cambria Math"/>
                          </a:rPr>
                          <m:t>𝑋</m:t>
                        </m:r>
                      </m:e>
                      <m:sub>
                        <m:d>
                          <m:dPr>
                            <m:ctrlPr>
                              <a:rPr lang="fr-CA" altLang="fr-FR" sz="3200" i="1">
                                <a:solidFill>
                                  <a:schemeClr val="tx1"/>
                                </a:solidFill>
                                <a:latin typeface="Cambria Math" panose="02040503050406030204" pitchFamily="18" charset="0"/>
                              </a:rPr>
                            </m:ctrlPr>
                          </m:dPr>
                          <m:e>
                            <m:sSub>
                              <m:sSubPr>
                                <m:ctrlPr>
                                  <a:rPr lang="fr-CA" altLang="fr-FR" sz="3200" i="1">
                                    <a:solidFill>
                                      <a:schemeClr val="tx1"/>
                                    </a:solidFill>
                                    <a:latin typeface="Cambria Math" panose="02040503050406030204" pitchFamily="18" charset="0"/>
                                  </a:rPr>
                                </m:ctrlPr>
                              </m:sSubPr>
                              <m:e>
                                <m:r>
                                  <a:rPr lang="fr-CA" altLang="fr-FR" sz="3200" i="1">
                                    <a:solidFill>
                                      <a:schemeClr val="tx1"/>
                                    </a:solidFill>
                                    <a:latin typeface="Cambria Math"/>
                                  </a:rPr>
                                  <m:t>𝑝</m:t>
                                </m:r>
                              </m:e>
                              <m:sub>
                                <m:r>
                                  <a:rPr lang="fr-CA" altLang="fr-FR" sz="3200" i="1">
                                    <a:solidFill>
                                      <a:schemeClr val="tx1"/>
                                    </a:solidFill>
                                    <a:latin typeface="Cambria Math"/>
                                  </a:rPr>
                                  <m:t>+</m:t>
                                </m:r>
                              </m:sub>
                            </m:sSub>
                          </m:e>
                        </m:d>
                      </m:sub>
                    </m:sSub>
                  </m:oMath>
                </a14:m>
                <a:endParaRPr lang="fr-CA" altLang="fr-FR" sz="3200" dirty="0">
                  <a:solidFill>
                    <a:schemeClr val="tx1"/>
                  </a:solidFill>
                  <a:latin typeface="Calibri" panose="020F0502020204030204" pitchFamily="34" charset="0"/>
                </a:endParaRPr>
              </a:p>
              <a:p>
                <a:pPr marL="1035050" lvl="1" indent="-571500">
                  <a:buFont typeface="Wingdings" panose="05000000000000000000" pitchFamily="2" charset="2"/>
                  <a:buChar char="Ø"/>
                </a:pPr>
                <a:endParaRPr lang="fr-CA" altLang="fr-FR" sz="2400" dirty="0">
                  <a:latin typeface="Calibri" panose="020F0502020204030204" pitchFamily="34" charset="0"/>
                </a:endParaRPr>
              </a:p>
              <a:p>
                <a:pPr marL="1035050" lvl="1" indent="-571500">
                  <a:buFont typeface="Wingdings" panose="05000000000000000000" pitchFamily="2" charset="2"/>
                  <a:buChar char="v"/>
                </a:pPr>
                <a:r>
                  <a:rPr lang="fr-CA" altLang="fr-FR" sz="2400" dirty="0">
                    <a:solidFill>
                      <a:sysClr val="windowText" lastClr="000000"/>
                    </a:solidFill>
                    <a:latin typeface="Calibri" panose="020F0502020204030204" pitchFamily="34" charset="0"/>
                  </a:rPr>
                  <a:t>Certains quantiles portent des noms particuliers:</a:t>
                </a:r>
              </a:p>
              <a:p>
                <a:pPr marL="1435100" lvl="2" indent="-571500">
                  <a:buFont typeface="Wingdings" panose="05000000000000000000" pitchFamily="2" charset="2"/>
                  <a:buChar char="Ø"/>
                </a:pPr>
                <a14:m>
                  <m:oMath xmlns:m="http://schemas.openxmlformats.org/officeDocument/2006/math">
                    <m:sSub>
                      <m:sSubPr>
                        <m:ctrlPr>
                          <a:rPr lang="fr-CA" altLang="fr-FR" sz="2000" i="1">
                            <a:solidFill>
                              <a:sysClr val="windowText" lastClr="000000"/>
                            </a:solidFill>
                            <a:latin typeface="Cambria Math" panose="02040503050406030204" pitchFamily="18" charset="0"/>
                          </a:rPr>
                        </m:ctrlPr>
                      </m:sSubPr>
                      <m:e>
                        <m:r>
                          <a:rPr lang="fr-CA" altLang="fr-FR" sz="2000" i="1">
                            <a:solidFill>
                              <a:sysClr val="windowText" lastClr="000000"/>
                            </a:solidFill>
                            <a:latin typeface="Cambria Math"/>
                          </a:rPr>
                          <m:t>𝑋</m:t>
                        </m:r>
                      </m:e>
                      <m:sub>
                        <m:d>
                          <m:dPr>
                            <m:ctrlPr>
                              <a:rPr lang="fr-CA" altLang="fr-FR" sz="2000" i="1">
                                <a:solidFill>
                                  <a:sysClr val="windowText" lastClr="000000"/>
                                </a:solidFill>
                                <a:latin typeface="Cambria Math" panose="02040503050406030204" pitchFamily="18" charset="0"/>
                              </a:rPr>
                            </m:ctrlPr>
                          </m:dPr>
                          <m:e>
                            <m:r>
                              <a:rPr lang="fr-CA" altLang="fr-FR" sz="2000" i="1">
                                <a:solidFill>
                                  <a:sysClr val="windowText" lastClr="000000"/>
                                </a:solidFill>
                                <a:latin typeface="Cambria Math"/>
                              </a:rPr>
                              <m:t>25 %</m:t>
                            </m:r>
                          </m:e>
                        </m:d>
                      </m:sub>
                    </m:sSub>
                  </m:oMath>
                </a14:m>
                <a:r>
                  <a:rPr lang="fr-CA" altLang="fr-FR" sz="2000" dirty="0">
                    <a:solidFill>
                      <a:sysClr val="windowText" lastClr="000000"/>
                    </a:solidFill>
                    <a:latin typeface="Calibri" panose="020F0502020204030204" pitchFamily="34" charset="0"/>
                  </a:rPr>
                  <a:t> = premier quartile</a:t>
                </a:r>
              </a:p>
              <a:p>
                <a:pPr marL="1435100" lvl="2" indent="-571500">
                  <a:buFont typeface="Wingdings" panose="05000000000000000000" pitchFamily="2" charset="2"/>
                  <a:buChar char="Ø"/>
                </a:pPr>
                <a14:m>
                  <m:oMath xmlns:m="http://schemas.openxmlformats.org/officeDocument/2006/math">
                    <m:sSub>
                      <m:sSubPr>
                        <m:ctrlPr>
                          <a:rPr lang="fr-CA" altLang="fr-FR" sz="2000" i="1">
                            <a:solidFill>
                              <a:sysClr val="windowText" lastClr="000000"/>
                            </a:solidFill>
                            <a:latin typeface="Cambria Math" panose="02040503050406030204" pitchFamily="18" charset="0"/>
                          </a:rPr>
                        </m:ctrlPr>
                      </m:sSubPr>
                      <m:e>
                        <m:r>
                          <a:rPr lang="fr-CA" altLang="fr-FR" sz="2000" i="1">
                            <a:solidFill>
                              <a:sysClr val="windowText" lastClr="000000"/>
                            </a:solidFill>
                            <a:latin typeface="Cambria Math"/>
                          </a:rPr>
                          <m:t>𝑋</m:t>
                        </m:r>
                      </m:e>
                      <m:sub>
                        <m:d>
                          <m:dPr>
                            <m:ctrlPr>
                              <a:rPr lang="fr-CA" altLang="fr-FR" sz="2000" i="1">
                                <a:solidFill>
                                  <a:sysClr val="windowText" lastClr="000000"/>
                                </a:solidFill>
                                <a:latin typeface="Cambria Math" panose="02040503050406030204" pitchFamily="18" charset="0"/>
                              </a:rPr>
                            </m:ctrlPr>
                          </m:dPr>
                          <m:e>
                            <m:r>
                              <a:rPr lang="fr-CA" altLang="fr-FR" sz="2000" i="1">
                                <a:solidFill>
                                  <a:sysClr val="windowText" lastClr="000000"/>
                                </a:solidFill>
                                <a:latin typeface="Cambria Math"/>
                              </a:rPr>
                              <m:t>50 %</m:t>
                            </m:r>
                          </m:e>
                        </m:d>
                      </m:sub>
                    </m:sSub>
                  </m:oMath>
                </a14:m>
                <a:r>
                  <a:rPr lang="fr-CA" altLang="fr-FR" sz="2000" dirty="0">
                    <a:solidFill>
                      <a:sysClr val="windowText" lastClr="000000"/>
                    </a:solidFill>
                    <a:latin typeface="Calibri" panose="020F0502020204030204" pitchFamily="34" charset="0"/>
                  </a:rPr>
                  <a:t> = deuxième quartile</a:t>
                </a:r>
              </a:p>
              <a:p>
                <a:pPr marL="1435100" lvl="2" indent="-571500">
                  <a:buFont typeface="Wingdings" panose="05000000000000000000" pitchFamily="2" charset="2"/>
                  <a:buChar char="Ø"/>
                </a:pPr>
                <a14:m>
                  <m:oMath xmlns:m="http://schemas.openxmlformats.org/officeDocument/2006/math">
                    <m:sSub>
                      <m:sSubPr>
                        <m:ctrlPr>
                          <a:rPr lang="fr-CA" altLang="fr-FR" sz="2000" i="1">
                            <a:solidFill>
                              <a:sysClr val="windowText" lastClr="000000"/>
                            </a:solidFill>
                            <a:latin typeface="Cambria Math" panose="02040503050406030204" pitchFamily="18" charset="0"/>
                          </a:rPr>
                        </m:ctrlPr>
                      </m:sSubPr>
                      <m:e>
                        <m:r>
                          <a:rPr lang="fr-CA" altLang="fr-FR" sz="2000" i="1">
                            <a:solidFill>
                              <a:sysClr val="windowText" lastClr="000000"/>
                            </a:solidFill>
                            <a:latin typeface="Cambria Math"/>
                          </a:rPr>
                          <m:t>𝑋</m:t>
                        </m:r>
                      </m:e>
                      <m:sub>
                        <m:d>
                          <m:dPr>
                            <m:ctrlPr>
                              <a:rPr lang="fr-CA" altLang="fr-FR" sz="2000" i="1">
                                <a:solidFill>
                                  <a:sysClr val="windowText" lastClr="000000"/>
                                </a:solidFill>
                                <a:latin typeface="Cambria Math" panose="02040503050406030204" pitchFamily="18" charset="0"/>
                              </a:rPr>
                            </m:ctrlPr>
                          </m:dPr>
                          <m:e>
                            <m:r>
                              <a:rPr lang="fr-CA" altLang="fr-FR" sz="2000" i="1">
                                <a:solidFill>
                                  <a:sysClr val="windowText" lastClr="000000"/>
                                </a:solidFill>
                                <a:latin typeface="Cambria Math"/>
                              </a:rPr>
                              <m:t>75 %</m:t>
                            </m:r>
                          </m:e>
                        </m:d>
                      </m:sub>
                    </m:sSub>
                  </m:oMath>
                </a14:m>
                <a:r>
                  <a:rPr lang="fr-CA" altLang="fr-FR" sz="2000" dirty="0">
                    <a:solidFill>
                      <a:sysClr val="windowText" lastClr="000000"/>
                    </a:solidFill>
                    <a:latin typeface="Calibri" panose="020F0502020204030204" pitchFamily="34" charset="0"/>
                  </a:rPr>
                  <a:t> = troisième quartile</a:t>
                </a:r>
              </a:p>
              <a:p>
                <a:pPr marL="1435100" lvl="2" indent="-571500">
                  <a:buFont typeface="Wingdings" panose="05000000000000000000" pitchFamily="2" charset="2"/>
                  <a:buChar char="Ø"/>
                </a:pPr>
                <a:endParaRPr lang="fr-CA" altLang="fr-FR" sz="2000" i="1" dirty="0">
                  <a:solidFill>
                    <a:sysClr val="windowText" lastClr="000000"/>
                  </a:solidFill>
                  <a:latin typeface="Calibri" panose="020F0502020204030204" pitchFamily="34" charset="0"/>
                </a:endParaRPr>
              </a:p>
              <a:p>
                <a:pPr marL="1435100" lvl="2" indent="-571500">
                  <a:buFont typeface="Wingdings" panose="05000000000000000000" pitchFamily="2" charset="2"/>
                  <a:buChar char="Ø"/>
                </a:pPr>
                <a14:m>
                  <m:oMath xmlns:m="http://schemas.openxmlformats.org/officeDocument/2006/math">
                    <m:sSub>
                      <m:sSubPr>
                        <m:ctrlPr>
                          <a:rPr lang="fr-CA" altLang="fr-FR" sz="2000" i="1">
                            <a:solidFill>
                              <a:sysClr val="windowText" lastClr="000000"/>
                            </a:solidFill>
                            <a:latin typeface="Cambria Math" panose="02040503050406030204" pitchFamily="18" charset="0"/>
                          </a:rPr>
                        </m:ctrlPr>
                      </m:sSubPr>
                      <m:e>
                        <m:r>
                          <a:rPr lang="fr-CA" altLang="fr-FR" sz="2000" i="1">
                            <a:solidFill>
                              <a:sysClr val="windowText" lastClr="000000"/>
                            </a:solidFill>
                            <a:latin typeface="Cambria Math"/>
                          </a:rPr>
                          <m:t>𝑋</m:t>
                        </m:r>
                      </m:e>
                      <m:sub>
                        <m:d>
                          <m:dPr>
                            <m:ctrlPr>
                              <a:rPr lang="fr-CA" altLang="fr-FR" sz="2000" i="1">
                                <a:solidFill>
                                  <a:sysClr val="windowText" lastClr="000000"/>
                                </a:solidFill>
                                <a:latin typeface="Cambria Math" panose="02040503050406030204" pitchFamily="18" charset="0"/>
                              </a:rPr>
                            </m:ctrlPr>
                          </m:dPr>
                          <m:e>
                            <m:r>
                              <a:rPr lang="fr-CA" altLang="fr-FR" sz="2000" i="1">
                                <a:solidFill>
                                  <a:sysClr val="windowText" lastClr="000000"/>
                                </a:solidFill>
                                <a:latin typeface="Cambria Math"/>
                              </a:rPr>
                              <m:t>10 %</m:t>
                            </m:r>
                          </m:e>
                        </m:d>
                      </m:sub>
                    </m:sSub>
                  </m:oMath>
                </a14:m>
                <a:r>
                  <a:rPr lang="fr-CA" altLang="fr-FR" sz="2000" dirty="0">
                    <a:solidFill>
                      <a:sysClr val="windowText" lastClr="000000"/>
                    </a:solidFill>
                    <a:latin typeface="Calibri" panose="020F0502020204030204" pitchFamily="34" charset="0"/>
                  </a:rPr>
                  <a:t> = premier décile</a:t>
                </a:r>
              </a:p>
              <a:p>
                <a:pPr marL="1435100" lvl="2" indent="-571500">
                  <a:buFont typeface="Wingdings" panose="05000000000000000000" pitchFamily="2" charset="2"/>
                  <a:buChar char="Ø"/>
                </a:pPr>
                <a14:m>
                  <m:oMath xmlns:m="http://schemas.openxmlformats.org/officeDocument/2006/math">
                    <m:sSub>
                      <m:sSubPr>
                        <m:ctrlPr>
                          <a:rPr lang="fr-CA" altLang="fr-FR" sz="2000" i="1">
                            <a:solidFill>
                              <a:sysClr val="windowText" lastClr="000000"/>
                            </a:solidFill>
                            <a:latin typeface="Cambria Math" panose="02040503050406030204" pitchFamily="18" charset="0"/>
                          </a:rPr>
                        </m:ctrlPr>
                      </m:sSubPr>
                      <m:e>
                        <m:r>
                          <a:rPr lang="fr-CA" altLang="fr-FR" sz="2000" i="1">
                            <a:solidFill>
                              <a:sysClr val="windowText" lastClr="000000"/>
                            </a:solidFill>
                            <a:latin typeface="Cambria Math"/>
                          </a:rPr>
                          <m:t>𝑋</m:t>
                        </m:r>
                      </m:e>
                      <m:sub>
                        <m:d>
                          <m:dPr>
                            <m:ctrlPr>
                              <a:rPr lang="fr-CA" altLang="fr-FR" sz="2000" i="1">
                                <a:solidFill>
                                  <a:sysClr val="windowText" lastClr="000000"/>
                                </a:solidFill>
                                <a:latin typeface="Cambria Math" panose="02040503050406030204" pitchFamily="18" charset="0"/>
                              </a:rPr>
                            </m:ctrlPr>
                          </m:dPr>
                          <m:e>
                            <m:r>
                              <a:rPr lang="fr-CA" altLang="fr-FR" sz="2000" i="1">
                                <a:solidFill>
                                  <a:sysClr val="windowText" lastClr="000000"/>
                                </a:solidFill>
                                <a:latin typeface="Cambria Math"/>
                              </a:rPr>
                              <m:t>20 %</m:t>
                            </m:r>
                          </m:e>
                        </m:d>
                      </m:sub>
                    </m:sSub>
                  </m:oMath>
                </a14:m>
                <a:r>
                  <a:rPr lang="fr-CA" altLang="fr-FR" sz="2000" dirty="0">
                    <a:solidFill>
                      <a:sysClr val="windowText" lastClr="000000"/>
                    </a:solidFill>
                    <a:latin typeface="Calibri" panose="020F0502020204030204" pitchFamily="34" charset="0"/>
                  </a:rPr>
                  <a:t> = deuxième décile</a:t>
                </a:r>
              </a:p>
              <a:p>
                <a:pPr marL="1435100" lvl="2" indent="-571500">
                  <a:buFont typeface="Wingdings" panose="05000000000000000000" pitchFamily="2" charset="2"/>
                  <a:buChar char="Ø"/>
                </a:pPr>
                <a:r>
                  <a:rPr lang="fr-CA" altLang="fr-FR" sz="2000" i="1" dirty="0">
                    <a:solidFill>
                      <a:sysClr val="windowText" lastClr="000000"/>
                    </a:solidFill>
                    <a:latin typeface="Calibri" panose="020F0502020204030204" pitchFamily="34" charset="0"/>
                  </a:rPr>
                  <a:t> </a:t>
                </a:r>
              </a:p>
              <a:p>
                <a:pPr marL="1435100" lvl="2" indent="-571500">
                  <a:buFont typeface="Wingdings" panose="05000000000000000000" pitchFamily="2" charset="2"/>
                  <a:buChar char="Ø"/>
                </a:pPr>
                <a14:m>
                  <m:oMath xmlns:m="http://schemas.openxmlformats.org/officeDocument/2006/math">
                    <m:sSub>
                      <m:sSubPr>
                        <m:ctrlPr>
                          <a:rPr lang="fr-CA" altLang="fr-FR" sz="2000" i="1">
                            <a:solidFill>
                              <a:sysClr val="windowText" lastClr="000000"/>
                            </a:solidFill>
                            <a:latin typeface="Cambria Math" panose="02040503050406030204" pitchFamily="18" charset="0"/>
                          </a:rPr>
                        </m:ctrlPr>
                      </m:sSubPr>
                      <m:e>
                        <m:r>
                          <a:rPr lang="fr-CA" altLang="fr-FR" sz="2000" i="1">
                            <a:solidFill>
                              <a:sysClr val="windowText" lastClr="000000"/>
                            </a:solidFill>
                            <a:latin typeface="Cambria Math"/>
                          </a:rPr>
                          <m:t>𝑋</m:t>
                        </m:r>
                      </m:e>
                      <m:sub>
                        <m:d>
                          <m:dPr>
                            <m:ctrlPr>
                              <a:rPr lang="fr-CA" altLang="fr-FR" sz="2000" i="1">
                                <a:solidFill>
                                  <a:sysClr val="windowText" lastClr="000000"/>
                                </a:solidFill>
                                <a:latin typeface="Cambria Math" panose="02040503050406030204" pitchFamily="18" charset="0"/>
                              </a:rPr>
                            </m:ctrlPr>
                          </m:dPr>
                          <m:e>
                            <m:r>
                              <a:rPr lang="fr-CA" altLang="fr-FR" sz="2000" i="1">
                                <a:solidFill>
                                  <a:sysClr val="windowText" lastClr="000000"/>
                                </a:solidFill>
                                <a:latin typeface="Cambria Math"/>
                              </a:rPr>
                              <m:t>90 %</m:t>
                            </m:r>
                          </m:e>
                        </m:d>
                      </m:sub>
                    </m:sSub>
                  </m:oMath>
                </a14:m>
                <a:r>
                  <a:rPr lang="fr-CA" altLang="fr-FR" sz="2000" dirty="0">
                    <a:solidFill>
                      <a:sysClr val="windowText" lastClr="000000"/>
                    </a:solidFill>
                    <a:latin typeface="Calibri" panose="020F0502020204030204" pitchFamily="34" charset="0"/>
                  </a:rPr>
                  <a:t> = neuvième décile</a:t>
                </a:r>
              </a:p>
              <a:p>
                <a:pPr marL="463550" lvl="1" indent="0">
                  <a:buNone/>
                </a:pPr>
                <a:endParaRPr lang="fr-CA" altLang="fr-FR" sz="2200" dirty="0">
                  <a:solidFill>
                    <a:schemeClr val="tx1"/>
                  </a:solidFill>
                  <a:latin typeface="Calibri" panose="020F0502020204030204" pitchFamily="34" charset="0"/>
                </a:endParaRPr>
              </a:p>
              <a:p>
                <a:pPr marL="1035050" lvl="1" indent="-571500">
                  <a:buFont typeface="Wingdings" panose="05000000000000000000" pitchFamily="2" charset="2"/>
                  <a:buChar char="v"/>
                </a:pPr>
                <a:endParaRPr lang="fr-CA" altLang="fr-FR" sz="2400" dirty="0">
                  <a:solidFill>
                    <a:schemeClr val="tx1"/>
                  </a:solidFill>
                  <a:latin typeface="Calibri" panose="020F0502020204030204" pitchFamily="34" charset="0"/>
                </a:endParaRPr>
              </a:p>
            </p:txBody>
          </p:sp>
        </mc:Choice>
        <mc:Fallback xmlns="">
          <p:sp>
            <p:nvSpPr>
              <p:cNvPr id="12" name="Rectangle 3"/>
              <p:cNvSpPr txBox="1">
                <a:spLocks noRot="1" noChangeAspect="1" noMove="1" noResize="1" noEditPoints="1" noAdjustHandles="1" noChangeArrowheads="1" noChangeShapeType="1" noTextEdit="1"/>
              </p:cNvSpPr>
              <p:nvPr/>
            </p:nvSpPr>
            <p:spPr>
              <a:xfrm>
                <a:off x="0" y="1126066"/>
                <a:ext cx="12192000" cy="5723467"/>
              </a:xfrm>
              <a:prstGeom prst="rect">
                <a:avLst/>
              </a:prstGeom>
              <a:blipFill rotWithShape="0">
                <a:blip r:embed="rId3"/>
                <a:stretch>
                  <a:fillRect l="-850" t="-213"/>
                </a:stretch>
              </a:blipFill>
            </p:spPr>
            <p:txBody>
              <a:bodyPr/>
              <a:lstStyle/>
              <a:p>
                <a:r>
                  <a:rPr lang="fr-CA">
                    <a:noFill/>
                  </a:rPr>
                  <a:t> </a:t>
                </a:r>
              </a:p>
            </p:txBody>
          </p:sp>
        </mc:Fallback>
      </mc:AlternateContent>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pPr marL="457200" indent="-457200">
              <a:buFont typeface="+mj-lt"/>
              <a:buAutoNum type="alphaLcParenR" startAt="6"/>
            </a:pPr>
            <a:r>
              <a:rPr lang="fr-CA" altLang="fr-FR" sz="2400" b="1" i="1" dirty="0">
                <a:latin typeface="Calibri" panose="020F0502020204030204" pitchFamily="34" charset="0"/>
              </a:rPr>
              <a:t>Le rang percentile</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63</a:t>
            </a:fld>
            <a:endParaRPr lang="en-CA" sz="2000" dirty="0">
              <a:solidFill>
                <a:schemeClr val="tx1"/>
              </a:solidFill>
            </a:endParaRPr>
          </a:p>
        </p:txBody>
      </p:sp>
      <p:sp>
        <p:nvSpPr>
          <p:cNvPr id="31" name="ZoneTexte 30"/>
          <p:cNvSpPr txBox="1"/>
          <p:nvPr/>
        </p:nvSpPr>
        <p:spPr>
          <a:xfrm>
            <a:off x="2202002" y="5712644"/>
            <a:ext cx="492443" cy="415272"/>
          </a:xfrm>
          <a:prstGeom prst="rect">
            <a:avLst/>
          </a:prstGeom>
          <a:noFill/>
        </p:spPr>
        <p:txBody>
          <a:bodyPr vert="vert" wrap="square" rtlCol="0">
            <a:spAutoFit/>
          </a:bodyPr>
          <a:lstStyle/>
          <a:p>
            <a:r>
              <a:rPr lang="fr-CA" sz="2000" b="1" dirty="0"/>
              <a:t>…</a:t>
            </a:r>
          </a:p>
        </p:txBody>
      </p:sp>
    </p:spTree>
    <p:extLst>
      <p:ext uri="{BB962C8B-B14F-4D97-AF65-F5344CB8AC3E}">
        <p14:creationId xmlns:p14="http://schemas.microsoft.com/office/powerpoint/2010/main" val="4620937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63550" indent="-514350">
                  <a:buFont typeface="Wingdings" panose="05000000000000000000" pitchFamily="2" charset="2"/>
                  <a:buChar char="q"/>
                </a:pPr>
                <a:r>
                  <a:rPr lang="fr-CA" altLang="fr-FR" sz="2800" dirty="0">
                    <a:solidFill>
                      <a:schemeClr val="tx1"/>
                    </a:solidFill>
                    <a:latin typeface="Calibri" panose="020F0502020204030204" pitchFamily="34" charset="0"/>
                  </a:rPr>
                  <a:t>Le quantile:		</a:t>
                </a:r>
                <a14:m>
                  <m:oMath xmlns:m="http://schemas.openxmlformats.org/officeDocument/2006/math">
                    <m:sSub>
                      <m:sSubPr>
                        <m:ctrlPr>
                          <a:rPr lang="fr-CA" altLang="fr-FR" sz="3200" i="1">
                            <a:solidFill>
                              <a:schemeClr val="tx1"/>
                            </a:solidFill>
                            <a:latin typeface="Cambria Math" panose="02040503050406030204" pitchFamily="18" charset="0"/>
                          </a:rPr>
                        </m:ctrlPr>
                      </m:sSubPr>
                      <m:e>
                        <m:r>
                          <a:rPr lang="fr-CA" altLang="fr-FR" sz="3200" i="1">
                            <a:solidFill>
                              <a:schemeClr val="tx1"/>
                            </a:solidFill>
                            <a:latin typeface="Cambria Math"/>
                          </a:rPr>
                          <m:t>𝑋</m:t>
                        </m:r>
                      </m:e>
                      <m:sub>
                        <m:d>
                          <m:dPr>
                            <m:ctrlPr>
                              <a:rPr lang="fr-CA" altLang="fr-FR" sz="3200" i="1">
                                <a:solidFill>
                                  <a:schemeClr val="tx1"/>
                                </a:solidFill>
                                <a:latin typeface="Cambria Math" panose="02040503050406030204" pitchFamily="18" charset="0"/>
                              </a:rPr>
                            </m:ctrlPr>
                          </m:dPr>
                          <m:e>
                            <m:sSub>
                              <m:sSubPr>
                                <m:ctrlPr>
                                  <a:rPr lang="fr-CA" altLang="fr-FR" sz="3200" i="1">
                                    <a:solidFill>
                                      <a:schemeClr val="tx1"/>
                                    </a:solidFill>
                                    <a:latin typeface="Cambria Math" panose="02040503050406030204" pitchFamily="18" charset="0"/>
                                  </a:rPr>
                                </m:ctrlPr>
                              </m:sSubPr>
                              <m:e>
                                <m:r>
                                  <a:rPr lang="fr-CA" altLang="fr-FR" sz="3200" i="1">
                                    <a:solidFill>
                                      <a:schemeClr val="tx1"/>
                                    </a:solidFill>
                                    <a:latin typeface="Cambria Math"/>
                                  </a:rPr>
                                  <m:t>𝑝</m:t>
                                </m:r>
                              </m:e>
                              <m:sub>
                                <m:r>
                                  <a:rPr lang="fr-CA" altLang="fr-FR" sz="3200" i="1">
                                    <a:solidFill>
                                      <a:schemeClr val="tx1"/>
                                    </a:solidFill>
                                    <a:latin typeface="Cambria Math"/>
                                  </a:rPr>
                                  <m:t>+</m:t>
                                </m:r>
                              </m:sub>
                            </m:sSub>
                          </m:e>
                        </m:d>
                      </m:sub>
                    </m:sSub>
                  </m:oMath>
                </a14:m>
                <a:endParaRPr lang="fr-CA" altLang="fr-FR" sz="3200" dirty="0">
                  <a:solidFill>
                    <a:schemeClr val="tx1"/>
                  </a:solidFill>
                  <a:latin typeface="Calibri" panose="020F0502020204030204" pitchFamily="34" charset="0"/>
                </a:endParaRPr>
              </a:p>
              <a:p>
                <a:pPr marL="1035050" lvl="1" indent="-571500">
                  <a:buFont typeface="Wingdings" panose="05000000000000000000" pitchFamily="2" charset="2"/>
                  <a:buChar char="Ø"/>
                </a:pPr>
                <a:endParaRPr lang="fr-CA" altLang="fr-FR" sz="2400" dirty="0">
                  <a:latin typeface="Calibri" panose="020F0502020204030204" pitchFamily="34" charset="0"/>
                </a:endParaRPr>
              </a:p>
              <a:p>
                <a:pPr marL="1035050" lvl="1" indent="-571500">
                  <a:buFont typeface="Wingdings" panose="05000000000000000000" pitchFamily="2" charset="2"/>
                  <a:buChar char="Ø"/>
                </a:pPr>
                <a:endParaRPr lang="fr-CA" altLang="fr-FR" sz="2400" dirty="0">
                  <a:latin typeface="Calibri" panose="020F0502020204030204" pitchFamily="34" charset="0"/>
                </a:endParaRPr>
              </a:p>
              <a:p>
                <a:pPr marL="1035050" lvl="1" indent="-571500">
                  <a:buFont typeface="Wingdings" panose="05000000000000000000" pitchFamily="2" charset="2"/>
                  <a:buChar char="v"/>
                </a:pPr>
                <a:r>
                  <a:rPr lang="fr-CA" altLang="fr-FR" sz="2400" dirty="0">
                    <a:solidFill>
                      <a:schemeClr val="tx1"/>
                    </a:solidFill>
                    <a:latin typeface="Calibri" panose="020F0502020204030204" pitchFamily="34" charset="0"/>
                  </a:rPr>
                  <a:t>Problème du rang percentile (et donc du quantile):</a:t>
                </a:r>
              </a:p>
              <a:p>
                <a:pPr marL="1035050" lvl="1" indent="-571500">
                  <a:buFont typeface="Wingdings" panose="05000000000000000000" pitchFamily="2" charset="2"/>
                  <a:buChar char="v"/>
                </a:pPr>
                <a:endParaRPr lang="fr-CA" altLang="fr-FR" sz="2400" dirty="0">
                  <a:solidFill>
                    <a:schemeClr val="tx1"/>
                  </a:solidFill>
                  <a:latin typeface="Calibri" panose="020F0502020204030204" pitchFamily="34" charset="0"/>
                </a:endParaRPr>
              </a:p>
              <a:p>
                <a:pPr marL="1435100" lvl="2" indent="-571500">
                  <a:buFont typeface="Wingdings" panose="05000000000000000000" pitchFamily="2" charset="2"/>
                  <a:buChar char="Ø"/>
                </a:pPr>
                <a:r>
                  <a:rPr lang="fr-CA" altLang="fr-FR" sz="2200" dirty="0">
                    <a:solidFill>
                      <a:sysClr val="windowText" lastClr="000000"/>
                    </a:solidFill>
                    <a:latin typeface="Calibri" panose="020F0502020204030204" pitchFamily="34" charset="0"/>
                  </a:rPr>
                  <a:t>On connaît la position ordinale d’une valeur, mais pas comment elle se compare quantitativement à la distribution des observations.</a:t>
                </a:r>
              </a:p>
              <a:p>
                <a:pPr marL="1435100" lvl="2" indent="-571500">
                  <a:buFont typeface="Wingdings" panose="05000000000000000000" pitchFamily="2" charset="2"/>
                  <a:buChar char="Ø"/>
                </a:pPr>
                <a:endParaRPr lang="fr-CA" altLang="fr-FR" sz="2200" dirty="0">
                  <a:solidFill>
                    <a:schemeClr val="tx1"/>
                  </a:solidFill>
                  <a:latin typeface="Calibri" panose="020F0502020204030204" pitchFamily="34" charset="0"/>
                </a:endParaRPr>
              </a:p>
              <a:p>
                <a:pPr marL="1035050" lvl="1" indent="-571500">
                  <a:buFont typeface="Wingdings" panose="05000000000000000000" pitchFamily="2" charset="2"/>
                  <a:buChar char="v"/>
                </a:pPr>
                <a:endParaRPr lang="fr-CA" altLang="fr-FR" sz="2400" dirty="0">
                  <a:solidFill>
                    <a:schemeClr val="tx1"/>
                  </a:solidFill>
                  <a:latin typeface="Calibri" panose="020F0502020204030204" pitchFamily="34" charset="0"/>
                </a:endParaRPr>
              </a:p>
            </p:txBody>
          </p:sp>
        </mc:Choice>
        <mc:Fallback xmlns="">
          <p:sp>
            <p:nvSpPr>
              <p:cNvPr id="12" name="Rectangle 3"/>
              <p:cNvSpPr txBox="1">
                <a:spLocks noRot="1" noChangeAspect="1" noMove="1" noResize="1" noEditPoints="1" noAdjustHandles="1" noChangeArrowheads="1" noChangeShapeType="1" noTextEdit="1"/>
              </p:cNvSpPr>
              <p:nvPr/>
            </p:nvSpPr>
            <p:spPr>
              <a:xfrm>
                <a:off x="0" y="1126066"/>
                <a:ext cx="12192000" cy="5723467"/>
              </a:xfrm>
              <a:prstGeom prst="rect">
                <a:avLst/>
              </a:prstGeom>
              <a:blipFill rotWithShape="0">
                <a:blip r:embed="rId3"/>
                <a:stretch>
                  <a:fillRect l="-850" t="-213"/>
                </a:stretch>
              </a:blipFill>
            </p:spPr>
            <p:txBody>
              <a:bodyPr/>
              <a:lstStyle/>
              <a:p>
                <a:r>
                  <a:rPr lang="fr-CA">
                    <a:noFill/>
                  </a:rPr>
                  <a:t> </a:t>
                </a:r>
              </a:p>
            </p:txBody>
          </p:sp>
        </mc:Fallback>
      </mc:AlternateContent>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pPr marL="457200" indent="-457200">
              <a:buFont typeface="+mj-lt"/>
              <a:buAutoNum type="alphaLcParenR" startAt="6"/>
            </a:pPr>
            <a:r>
              <a:rPr lang="fr-CA" altLang="fr-FR" sz="2400" b="1" i="1" dirty="0">
                <a:latin typeface="Calibri" panose="020F0502020204030204" pitchFamily="34" charset="0"/>
              </a:rPr>
              <a:t>Le rang percentile</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64</a:t>
            </a:fld>
            <a:endParaRPr lang="en-CA" sz="2000" dirty="0">
              <a:solidFill>
                <a:schemeClr val="tx1"/>
              </a:solidFill>
            </a:endParaRPr>
          </a:p>
        </p:txBody>
      </p:sp>
    </p:spTree>
    <p:extLst>
      <p:ext uri="{BB962C8B-B14F-4D97-AF65-F5344CB8AC3E}">
        <p14:creationId xmlns:p14="http://schemas.microsoft.com/office/powerpoint/2010/main" val="31400320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br>
              <a:rPr lang="fr-CA" altLang="fr-FR" b="1" dirty="0">
                <a:latin typeface="Calibri" panose="020F0502020204030204" pitchFamily="34" charset="0"/>
              </a:rPr>
            </a:br>
            <a:r>
              <a:rPr lang="fr-CA" altLang="fr-FR" sz="2400" b="1" i="1" dirty="0">
                <a:latin typeface="Calibri" panose="020F0502020204030204" pitchFamily="34" charset="0"/>
              </a:rPr>
              <a:t>Types</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65</a:t>
            </a:fld>
            <a:endParaRPr lang="en-CA" sz="2000" dirty="0">
              <a:solidFill>
                <a:schemeClr val="tx1"/>
              </a:solidFill>
            </a:endParaRPr>
          </a:p>
        </p:txBody>
      </p:sp>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06400" indent="-457200">
              <a:buFont typeface="Wingdings" panose="05000000000000000000" pitchFamily="2" charset="2"/>
              <a:buChar char="q"/>
            </a:pPr>
            <a:r>
              <a:rPr lang="en-CA" altLang="fr-FR" sz="2800" dirty="0" err="1">
                <a:latin typeface="Calibri" panose="020F0502020204030204" pitchFamily="34" charset="0"/>
              </a:rPr>
              <a:t>Statistiques</a:t>
            </a:r>
            <a:r>
              <a:rPr lang="en-CA" altLang="fr-FR" sz="2800" dirty="0">
                <a:latin typeface="Calibri" panose="020F0502020204030204" pitchFamily="34" charset="0"/>
              </a:rPr>
              <a:t> </a:t>
            </a:r>
            <a:r>
              <a:rPr lang="en-CA" altLang="fr-FR" sz="2800" dirty="0" err="1">
                <a:latin typeface="Calibri" panose="020F0502020204030204" pitchFamily="34" charset="0"/>
              </a:rPr>
              <a:t>descriptives</a:t>
            </a:r>
            <a:r>
              <a:rPr lang="en-CA" altLang="fr-FR" sz="2800" dirty="0">
                <a:latin typeface="Calibri" panose="020F0502020204030204" pitchFamily="34" charset="0"/>
              </a:rPr>
              <a:t> de </a:t>
            </a:r>
            <a:r>
              <a:rPr lang="en-CA" altLang="fr-FR" sz="2800" dirty="0" err="1">
                <a:latin typeface="Calibri" panose="020F0502020204030204" pitchFamily="34" charset="0"/>
              </a:rPr>
              <a:t>groupes</a:t>
            </a:r>
            <a:endParaRPr lang="fr-CA" altLang="fr-FR" sz="2800" dirty="0">
              <a:latin typeface="Calibri" panose="020F0502020204030204" pitchFamily="34" charset="0"/>
            </a:endParaRPr>
          </a:p>
          <a:p>
            <a:pPr marL="920750" lvl="1" indent="-514350">
              <a:buFont typeface="+mj-lt"/>
              <a:buAutoNum type="alphaLcParenR"/>
            </a:pPr>
            <a:r>
              <a:rPr lang="fr-CA" altLang="fr-FR" sz="2400" dirty="0">
                <a:latin typeface="Calibri" panose="020F0502020204030204" pitchFamily="34" charset="0"/>
              </a:rPr>
              <a:t>Statistiques d’effectifs</a:t>
            </a:r>
          </a:p>
          <a:p>
            <a:pPr marL="920750" lvl="1" indent="-514350">
              <a:buFont typeface="+mj-lt"/>
              <a:buAutoNum type="alphaLcParenR"/>
            </a:pPr>
            <a:r>
              <a:rPr lang="fr-CA" altLang="fr-FR" sz="2400" dirty="0">
                <a:latin typeface="Calibri" panose="020F0502020204030204" pitchFamily="34" charset="0"/>
              </a:rPr>
              <a:t>Statistiques de tendance centrale</a:t>
            </a:r>
          </a:p>
          <a:p>
            <a:pPr marL="920750" lvl="1" indent="-514350">
              <a:buFont typeface="+mj-lt"/>
              <a:buAutoNum type="alphaLcParenR"/>
            </a:pPr>
            <a:r>
              <a:rPr lang="fr-CA" altLang="fr-FR" sz="2400" dirty="0">
                <a:latin typeface="Calibri" panose="020F0502020204030204" pitchFamily="34" charset="0"/>
              </a:rPr>
              <a:t>Statistiques de dispersion</a:t>
            </a:r>
          </a:p>
          <a:p>
            <a:pPr marL="920750" lvl="1" indent="-514350">
              <a:buFont typeface="+mj-lt"/>
              <a:buAutoNum type="alphaLcParenR"/>
            </a:pPr>
            <a:r>
              <a:rPr lang="fr-CA" altLang="fr-FR" sz="2400" dirty="0">
                <a:latin typeface="Calibri" panose="020F0502020204030204" pitchFamily="34" charset="0"/>
              </a:rPr>
              <a:t>Statistiques de la forme de la distribution</a:t>
            </a:r>
          </a:p>
          <a:p>
            <a:pPr marL="406400" lvl="1" indent="0">
              <a:buNone/>
            </a:pPr>
            <a:endParaRPr lang="en-CA" altLang="fr-FR" sz="2400" dirty="0">
              <a:latin typeface="Calibri" panose="020F0502020204030204" pitchFamily="34" charset="0"/>
            </a:endParaRPr>
          </a:p>
          <a:p>
            <a:pPr marL="406400" indent="-457200">
              <a:buFont typeface="Wingdings" panose="05000000000000000000" pitchFamily="2" charset="2"/>
              <a:buChar char="q"/>
            </a:pPr>
            <a:r>
              <a:rPr lang="en-CA" altLang="fr-FR" sz="2800" b="1" dirty="0" err="1">
                <a:latin typeface="Calibri" panose="020F0502020204030204" pitchFamily="34" charset="0"/>
              </a:rPr>
              <a:t>Statistiques</a:t>
            </a:r>
            <a:r>
              <a:rPr lang="en-CA" altLang="fr-FR" sz="2800" b="1" dirty="0">
                <a:latin typeface="Calibri" panose="020F0502020204030204" pitchFamily="34" charset="0"/>
              </a:rPr>
              <a:t> </a:t>
            </a:r>
            <a:r>
              <a:rPr lang="en-CA" altLang="fr-FR" sz="2800" b="1" dirty="0" err="1">
                <a:latin typeface="Calibri" panose="020F0502020204030204" pitchFamily="34" charset="0"/>
              </a:rPr>
              <a:t>descriptives</a:t>
            </a:r>
            <a:r>
              <a:rPr lang="en-CA" altLang="fr-FR" sz="2800" b="1" dirty="0">
                <a:latin typeface="Calibri" panose="020F0502020204030204" pitchFamily="34" charset="0"/>
              </a:rPr>
              <a:t> </a:t>
            </a:r>
            <a:r>
              <a:rPr lang="en-CA" altLang="fr-FR" sz="2800" b="1" dirty="0" err="1">
                <a:latin typeface="Calibri" panose="020F0502020204030204" pitchFamily="34" charset="0"/>
              </a:rPr>
              <a:t>individuelles</a:t>
            </a:r>
            <a:endParaRPr lang="fr-CA" altLang="fr-FR" sz="2800" b="1" dirty="0">
              <a:latin typeface="Calibri" panose="020F0502020204030204" pitchFamily="34" charset="0"/>
            </a:endParaRPr>
          </a:p>
          <a:p>
            <a:pPr marL="914400" lvl="1" indent="-457200">
              <a:buFont typeface="+mj-lt"/>
              <a:buAutoNum type="alphaLcParenR" startAt="5"/>
            </a:pPr>
            <a:r>
              <a:rPr lang="fr-CA" altLang="fr-FR" sz="2400" dirty="0">
                <a:latin typeface="Calibri" panose="020F0502020204030204" pitchFamily="34" charset="0"/>
              </a:rPr>
              <a:t>Le rang absolu</a:t>
            </a:r>
          </a:p>
          <a:p>
            <a:pPr marL="914400" lvl="1" indent="-457200">
              <a:buFont typeface="+mj-lt"/>
              <a:buAutoNum type="alphaLcParenR" startAt="5"/>
            </a:pPr>
            <a:r>
              <a:rPr lang="fr-CA" altLang="fr-FR" sz="2400" dirty="0">
                <a:latin typeface="Calibri" panose="020F0502020204030204" pitchFamily="34" charset="0"/>
              </a:rPr>
              <a:t>Le rang percentile</a:t>
            </a:r>
          </a:p>
          <a:p>
            <a:pPr marL="914400" lvl="1" indent="-457200">
              <a:buFont typeface="+mj-lt"/>
              <a:buAutoNum type="alphaLcParenR" startAt="5"/>
            </a:pPr>
            <a:r>
              <a:rPr lang="fr-CA" altLang="fr-FR" sz="2400" b="1" dirty="0">
                <a:latin typeface="Calibri" panose="020F0502020204030204" pitchFamily="34" charset="0"/>
              </a:rPr>
              <a:t>La standardisation</a:t>
            </a:r>
            <a:endParaRPr lang="en-CA" altLang="fr-FR" sz="2400" b="1" dirty="0">
              <a:latin typeface="Calibri" panose="020F0502020204030204" pitchFamily="34" charset="0"/>
            </a:endParaRPr>
          </a:p>
        </p:txBody>
      </p:sp>
    </p:spTree>
    <p:extLst>
      <p:ext uri="{BB962C8B-B14F-4D97-AF65-F5344CB8AC3E}">
        <p14:creationId xmlns:p14="http://schemas.microsoft.com/office/powerpoint/2010/main" val="8886944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63550" indent="-514350">
                  <a:buFont typeface="Wingdings" panose="05000000000000000000" pitchFamily="2" charset="2"/>
                  <a:buChar char="q"/>
                </a:pPr>
                <a:r>
                  <a:rPr lang="fr-CA" altLang="fr-FR" sz="2600" dirty="0">
                    <a:solidFill>
                      <a:sysClr val="windowText" lastClr="000000"/>
                    </a:solidFill>
                    <a:latin typeface="Calibri" panose="020F0502020204030204" pitchFamily="34" charset="0"/>
                  </a:rPr>
                  <a:t>Standardiser signifie…:</a:t>
                </a:r>
              </a:p>
              <a:p>
                <a:pPr marL="463550" indent="-514350">
                  <a:buFont typeface="Wingdings" panose="05000000000000000000" pitchFamily="2" charset="2"/>
                  <a:buChar char="q"/>
                </a:pPr>
                <a:endParaRPr lang="fr-CA" altLang="fr-FR" sz="2600" dirty="0">
                  <a:solidFill>
                    <a:sysClr val="windowText" lastClr="000000"/>
                  </a:solidFill>
                  <a:latin typeface="Calibri" panose="020F0502020204030204" pitchFamily="34" charset="0"/>
                </a:endParaRPr>
              </a:p>
              <a:p>
                <a:pPr marL="1314450" lvl="2" indent="-400050">
                  <a:buFont typeface="+mj-lt"/>
                  <a:buAutoNum type="romanLcPeriod"/>
                </a:pPr>
                <a:r>
                  <a:rPr lang="fr-CA" altLang="fr-FR" sz="2200" dirty="0">
                    <a:solidFill>
                      <a:sysClr val="windowText" lastClr="000000"/>
                    </a:solidFill>
                    <a:latin typeface="Calibri" panose="020F0502020204030204" pitchFamily="34" charset="0"/>
                  </a:rPr>
                  <a:t>…remplacer les valeurs mesurées par l’« écart à la moyenne » de chacune. </a:t>
                </a:r>
                <a:endParaRPr lang="fr-CA" altLang="fr-FR" sz="2200" i="1" dirty="0">
                  <a:solidFill>
                    <a:sysClr val="windowText" lastClr="000000"/>
                  </a:solidFill>
                  <a:latin typeface="Calibri" panose="020F0502020204030204" pitchFamily="34" charset="0"/>
                </a:endParaRPr>
              </a:p>
              <a:p>
                <a:pPr marL="114300" indent="0" algn="ctr">
                  <a:buNone/>
                </a:pPr>
                <a:r>
                  <a:rPr lang="fr-CA" altLang="fr-FR" sz="2000" b="1" dirty="0">
                    <a:solidFill>
                      <a:sysClr val="windowText" lastClr="000000"/>
                    </a:solidFill>
                    <a:latin typeface="Calibri" panose="020F0502020204030204" pitchFamily="34" charset="0"/>
                  </a:rPr>
                  <a:t>«</a:t>
                </a:r>
                <a:r>
                  <a:rPr lang="fr-CA" altLang="fr-FR" sz="2000" b="1" dirty="0">
                    <a:solidFill>
                      <a:sysClr val="windowText" lastClr="000000"/>
                    </a:solidFill>
                  </a:rPr>
                  <a:t> </a:t>
                </a:r>
                <a14:m>
                  <m:oMath xmlns:m="http://schemas.openxmlformats.org/officeDocument/2006/math">
                    <m:r>
                      <a:rPr lang="fr-CA" altLang="fr-FR" sz="2000" b="1" i="1">
                        <a:solidFill>
                          <a:sysClr val="windowText" lastClr="000000"/>
                        </a:solidFill>
                        <a:latin typeface="Cambria Math"/>
                      </a:rPr>
                      <m:t>𝒙</m:t>
                    </m:r>
                    <m:r>
                      <a:rPr lang="fr-CA" altLang="fr-FR" sz="2000" b="1" i="1">
                        <a:solidFill>
                          <a:sysClr val="windowText" lastClr="000000"/>
                        </a:solidFill>
                        <a:latin typeface="Cambria Math"/>
                      </a:rPr>
                      <m:t> </m:t>
                    </m:r>
                  </m:oMath>
                </a14:m>
                <a:r>
                  <a:rPr lang="fr-CA" altLang="fr-FR" sz="2000" b="1" i="1" dirty="0">
                    <a:solidFill>
                      <a:sysClr val="windowText" lastClr="000000"/>
                    </a:solidFill>
                    <a:latin typeface="Calibri" panose="020F0502020204030204" pitchFamily="34" charset="0"/>
                  </a:rPr>
                  <a:t>»</a:t>
                </a:r>
                <a:r>
                  <a:rPr lang="fr-CA" altLang="fr-FR" sz="2000" b="1" dirty="0">
                    <a:solidFill>
                      <a:sysClr val="windowText" lastClr="000000"/>
                    </a:solidFill>
                    <a:latin typeface="Calibri" panose="020F0502020204030204" pitchFamily="34" charset="0"/>
                  </a:rPr>
                  <a:t>  est remplacé par « </a:t>
                </a:r>
                <a14:m>
                  <m:oMath xmlns:m="http://schemas.openxmlformats.org/officeDocument/2006/math">
                    <m:r>
                      <a:rPr lang="fr-CA" altLang="fr-FR" sz="2000" b="1" i="1">
                        <a:solidFill>
                          <a:sysClr val="windowText" lastClr="000000"/>
                        </a:solidFill>
                        <a:latin typeface="Cambria Math"/>
                      </a:rPr>
                      <m:t>𝒙</m:t>
                    </m:r>
                    <m:r>
                      <a:rPr lang="fr-CA" altLang="fr-FR" sz="2000" b="1" i="1">
                        <a:solidFill>
                          <a:sysClr val="windowText" lastClr="000000"/>
                        </a:solidFill>
                        <a:latin typeface="Cambria Math"/>
                      </a:rPr>
                      <m:t>−</m:t>
                    </m:r>
                    <m:acc>
                      <m:accPr>
                        <m:chr m:val="̅"/>
                        <m:ctrlPr>
                          <a:rPr lang="fr-CA" altLang="fr-FR" sz="2000" b="1" i="1">
                            <a:solidFill>
                              <a:sysClr val="windowText" lastClr="000000"/>
                            </a:solidFill>
                            <a:latin typeface="Cambria Math" panose="02040503050406030204" pitchFamily="18" charset="0"/>
                          </a:rPr>
                        </m:ctrlPr>
                      </m:accPr>
                      <m:e>
                        <m:r>
                          <a:rPr lang="fr-CA" altLang="fr-FR" sz="2000" b="1" i="1">
                            <a:solidFill>
                              <a:sysClr val="windowText" lastClr="000000"/>
                            </a:solidFill>
                            <a:latin typeface="Cambria Math"/>
                          </a:rPr>
                          <m:t>𝑿</m:t>
                        </m:r>
                      </m:e>
                    </m:acc>
                  </m:oMath>
                </a14:m>
                <a:r>
                  <a:rPr lang="fr-CA" altLang="fr-FR" sz="2000" b="1" dirty="0">
                    <a:solidFill>
                      <a:sysClr val="windowText" lastClr="000000"/>
                    </a:solidFill>
                    <a:latin typeface="Calibri" panose="020F0502020204030204" pitchFamily="34" charset="0"/>
                  </a:rPr>
                  <a:t> »</a:t>
                </a:r>
              </a:p>
              <a:p>
                <a:pPr lvl="3">
                  <a:buFont typeface="Wingdings" panose="05000000000000000000" pitchFamily="2" charset="2"/>
                  <a:buChar char="Ø"/>
                </a:pPr>
                <a:r>
                  <a:rPr lang="fr-CA" altLang="fr-FR" sz="1800" dirty="0">
                    <a:solidFill>
                      <a:sysClr val="windowText" lastClr="000000"/>
                    </a:solidFill>
                    <a:latin typeface="Calibri" panose="020F0502020204030204" pitchFamily="34" charset="0"/>
                  </a:rPr>
                  <a:t>Permet de situer les observations par rapport à la moyenne de la distribution.</a:t>
                </a:r>
              </a:p>
              <a:p>
                <a:pPr lvl="3">
                  <a:buFont typeface="Wingdings" panose="05000000000000000000" pitchFamily="2" charset="2"/>
                  <a:buChar char="Ø"/>
                </a:pPr>
                <a:r>
                  <a:rPr lang="fr-CA" altLang="fr-FR" sz="1800" dirty="0">
                    <a:solidFill>
                      <a:sysClr val="windowText" lastClr="000000"/>
                    </a:solidFill>
                    <a:latin typeface="Calibri" panose="020F0502020204030204" pitchFamily="34" charset="0"/>
                  </a:rPr>
                  <a:t>Problème: un écart de 10 par rapport à la moyenne est-il grand ou petit pour cette distribution?</a:t>
                </a:r>
              </a:p>
              <a:p>
                <a:pPr lvl="4">
                  <a:buFont typeface="Wingdings" panose="05000000000000000000" pitchFamily="2" charset="2"/>
                  <a:buChar char="Ø"/>
                </a:pPr>
                <a:r>
                  <a:rPr lang="fr-CA" altLang="fr-FR" sz="1600" b="1" i="1" dirty="0">
                    <a:solidFill>
                      <a:sysClr val="windowText" lastClr="000000"/>
                    </a:solidFill>
                    <a:latin typeface="Calibri" panose="020F0502020204030204" pitchFamily="34" charset="0"/>
                  </a:rPr>
                  <a:t>On doit tenir compte de la variabilité de la distribution…</a:t>
                </a:r>
              </a:p>
              <a:p>
                <a:pPr marL="1828800" lvl="4" indent="0">
                  <a:buNone/>
                </a:pPr>
                <a:endParaRPr lang="fr-CA" altLang="fr-FR" sz="1600" b="1" i="1" dirty="0">
                  <a:solidFill>
                    <a:sysClr val="windowText" lastClr="000000"/>
                  </a:solidFill>
                  <a:latin typeface="Calibri" panose="020F0502020204030204" pitchFamily="34" charset="0"/>
                </a:endParaRPr>
              </a:p>
              <a:p>
                <a:pPr marL="1828800" lvl="4" indent="0">
                  <a:buNone/>
                </a:pPr>
                <a:endParaRPr lang="fr-CA" altLang="fr-FR" sz="1600" b="1" i="1" dirty="0">
                  <a:solidFill>
                    <a:sysClr val="windowText" lastClr="000000"/>
                  </a:solidFill>
                  <a:latin typeface="Calibri" panose="020F0502020204030204" pitchFamily="34" charset="0"/>
                </a:endParaRPr>
              </a:p>
              <a:p>
                <a:pPr marL="1428750" lvl="2" indent="-514350">
                  <a:buFont typeface="+mj-lt"/>
                  <a:buAutoNum type="romanLcPeriod" startAt="2"/>
                </a:pPr>
                <a:r>
                  <a:rPr lang="fr-CA" altLang="fr-FR" sz="2200" dirty="0">
                    <a:solidFill>
                      <a:sysClr val="windowText" lastClr="000000"/>
                    </a:solidFill>
                    <a:latin typeface="Calibri" panose="020F0502020204030204" pitchFamily="34" charset="0"/>
                  </a:rPr>
                  <a:t>…diviser chaque « écart à la moyenne » par l’« écart type » de la distribution!</a:t>
                </a:r>
              </a:p>
              <a:p>
                <a:pPr marL="114300" indent="0" algn="ctr">
                  <a:buNone/>
                </a:pPr>
                <a:r>
                  <a:rPr lang="fr-CA" altLang="fr-FR" sz="2000" b="1" dirty="0">
                    <a:solidFill>
                      <a:sysClr val="windowText" lastClr="000000"/>
                    </a:solidFill>
                    <a:latin typeface="Calibri" panose="020F0502020204030204" pitchFamily="34" charset="0"/>
                  </a:rPr>
                  <a:t>« </a:t>
                </a:r>
                <a14:m>
                  <m:oMath xmlns:m="http://schemas.openxmlformats.org/officeDocument/2006/math">
                    <m:r>
                      <a:rPr lang="fr-CA" altLang="fr-FR" sz="2000" b="1" i="1">
                        <a:solidFill>
                          <a:sysClr val="windowText" lastClr="000000"/>
                        </a:solidFill>
                        <a:latin typeface="Cambria Math"/>
                      </a:rPr>
                      <m:t>𝒙</m:t>
                    </m:r>
                    <m:r>
                      <a:rPr lang="fr-CA" altLang="fr-FR" sz="2000" b="1" i="1">
                        <a:solidFill>
                          <a:sysClr val="windowText" lastClr="000000"/>
                        </a:solidFill>
                        <a:latin typeface="Cambria Math"/>
                      </a:rPr>
                      <m:t>−</m:t>
                    </m:r>
                    <m:acc>
                      <m:accPr>
                        <m:chr m:val="̅"/>
                        <m:ctrlPr>
                          <a:rPr lang="fr-CA" altLang="fr-FR" sz="2000" b="1" i="1">
                            <a:solidFill>
                              <a:sysClr val="windowText" lastClr="000000"/>
                            </a:solidFill>
                            <a:latin typeface="Cambria Math" panose="02040503050406030204" pitchFamily="18" charset="0"/>
                          </a:rPr>
                        </m:ctrlPr>
                      </m:accPr>
                      <m:e>
                        <m:r>
                          <a:rPr lang="fr-CA" altLang="fr-FR" sz="2000" b="1" i="1">
                            <a:solidFill>
                              <a:sysClr val="windowText" lastClr="000000"/>
                            </a:solidFill>
                            <a:latin typeface="Cambria Math"/>
                          </a:rPr>
                          <m:t>𝑿</m:t>
                        </m:r>
                      </m:e>
                    </m:acc>
                  </m:oMath>
                </a14:m>
                <a:r>
                  <a:rPr lang="fr-CA" altLang="fr-FR" sz="2000" b="1" dirty="0">
                    <a:solidFill>
                      <a:sysClr val="windowText" lastClr="000000"/>
                    </a:solidFill>
                    <a:latin typeface="Calibri" panose="020F0502020204030204" pitchFamily="34" charset="0"/>
                  </a:rPr>
                  <a:t> »  est remplacé par « </a:t>
                </a:r>
                <a14:m>
                  <m:oMath xmlns:m="http://schemas.openxmlformats.org/officeDocument/2006/math">
                    <m:f>
                      <m:fPr>
                        <m:ctrlPr>
                          <a:rPr lang="fr-CA" altLang="fr-FR" sz="2000" b="1" i="1" smtClean="0">
                            <a:solidFill>
                              <a:sysClr val="windowText" lastClr="000000"/>
                            </a:solidFill>
                            <a:latin typeface="Cambria Math" panose="02040503050406030204" pitchFamily="18" charset="0"/>
                          </a:rPr>
                        </m:ctrlPr>
                      </m:fPr>
                      <m:num>
                        <m:r>
                          <a:rPr lang="fr-CA" altLang="fr-FR" sz="2000" b="1" i="1">
                            <a:solidFill>
                              <a:sysClr val="windowText" lastClr="000000"/>
                            </a:solidFill>
                            <a:latin typeface="Cambria Math"/>
                          </a:rPr>
                          <m:t>𝒙</m:t>
                        </m:r>
                        <m:r>
                          <a:rPr lang="fr-CA" altLang="fr-FR" sz="2000" b="1" i="1">
                            <a:solidFill>
                              <a:sysClr val="windowText" lastClr="000000"/>
                            </a:solidFill>
                            <a:latin typeface="Cambria Math"/>
                          </a:rPr>
                          <m:t>−</m:t>
                        </m:r>
                        <m:acc>
                          <m:accPr>
                            <m:chr m:val="̅"/>
                            <m:ctrlPr>
                              <a:rPr lang="fr-CA" altLang="fr-FR" sz="2000" b="1" i="1">
                                <a:solidFill>
                                  <a:sysClr val="windowText" lastClr="000000"/>
                                </a:solidFill>
                                <a:latin typeface="Cambria Math" panose="02040503050406030204" pitchFamily="18" charset="0"/>
                              </a:rPr>
                            </m:ctrlPr>
                          </m:accPr>
                          <m:e>
                            <m:r>
                              <a:rPr lang="fr-CA" altLang="fr-FR" sz="2000" b="1" i="1">
                                <a:solidFill>
                                  <a:sysClr val="windowText" lastClr="000000"/>
                                </a:solidFill>
                                <a:latin typeface="Cambria Math"/>
                              </a:rPr>
                              <m:t>𝑿</m:t>
                            </m:r>
                          </m:e>
                        </m:acc>
                      </m:num>
                      <m:den>
                        <m:sSub>
                          <m:sSubPr>
                            <m:ctrlPr>
                              <a:rPr lang="fr-CA" altLang="fr-FR" sz="2000" b="1" i="1">
                                <a:solidFill>
                                  <a:sysClr val="windowText" lastClr="000000"/>
                                </a:solidFill>
                                <a:latin typeface="Cambria Math" panose="02040503050406030204" pitchFamily="18" charset="0"/>
                              </a:rPr>
                            </m:ctrlPr>
                          </m:sSubPr>
                          <m:e>
                            <m:r>
                              <a:rPr lang="fr-CA" altLang="fr-FR" sz="2000" b="1" i="1">
                                <a:solidFill>
                                  <a:sysClr val="windowText" lastClr="000000"/>
                                </a:solidFill>
                                <a:latin typeface="Cambria Math"/>
                              </a:rPr>
                              <m:t>𝒔</m:t>
                            </m:r>
                          </m:e>
                          <m:sub>
                            <m:r>
                              <a:rPr lang="fr-CA" altLang="fr-FR" sz="2000" b="1" i="1">
                                <a:solidFill>
                                  <a:sysClr val="windowText" lastClr="000000"/>
                                </a:solidFill>
                                <a:latin typeface="Cambria Math"/>
                              </a:rPr>
                              <m:t>𝒙</m:t>
                            </m:r>
                          </m:sub>
                        </m:sSub>
                      </m:den>
                    </m:f>
                  </m:oMath>
                </a14:m>
                <a:r>
                  <a:rPr lang="fr-CA" altLang="fr-FR" sz="2000" b="1" dirty="0">
                    <a:solidFill>
                      <a:sysClr val="windowText" lastClr="000000"/>
                    </a:solidFill>
                    <a:latin typeface="Calibri" panose="020F0502020204030204" pitchFamily="34" charset="0"/>
                  </a:rPr>
                  <a:t> »</a:t>
                </a:r>
                <a:endParaRPr lang="fr-CA" altLang="fr-FR" sz="2000" dirty="0">
                  <a:solidFill>
                    <a:sysClr val="windowText" lastClr="000000"/>
                  </a:solidFill>
                  <a:latin typeface="Calibri" panose="020F0502020204030204" pitchFamily="34" charset="0"/>
                </a:endParaRPr>
              </a:p>
            </p:txBody>
          </p:sp>
        </mc:Choice>
        <mc:Fallback xmlns="">
          <p:sp>
            <p:nvSpPr>
              <p:cNvPr id="12" name="Rectangle 3"/>
              <p:cNvSpPr txBox="1">
                <a:spLocks noRot="1" noChangeAspect="1" noMove="1" noResize="1" noEditPoints="1" noAdjustHandles="1" noChangeArrowheads="1" noChangeShapeType="1" noTextEdit="1"/>
              </p:cNvSpPr>
              <p:nvPr/>
            </p:nvSpPr>
            <p:spPr>
              <a:xfrm>
                <a:off x="0" y="1126066"/>
                <a:ext cx="12192000" cy="5723467"/>
              </a:xfrm>
              <a:prstGeom prst="rect">
                <a:avLst/>
              </a:prstGeom>
              <a:blipFill rotWithShape="0">
                <a:blip r:embed="rId3"/>
                <a:stretch>
                  <a:fillRect l="-750" t="-958"/>
                </a:stretch>
              </a:blipFill>
            </p:spPr>
            <p:txBody>
              <a:bodyPr/>
              <a:lstStyle/>
              <a:p>
                <a:r>
                  <a:rPr lang="fr-CA">
                    <a:noFill/>
                  </a:rPr>
                  <a:t> </a:t>
                </a:r>
              </a:p>
            </p:txBody>
          </p:sp>
        </mc:Fallback>
      </mc:AlternateContent>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pPr marL="457200" indent="-457200">
              <a:buFont typeface="+mj-lt"/>
              <a:buAutoNum type="alphaLcParenR" startAt="7"/>
            </a:pPr>
            <a:r>
              <a:rPr lang="fr-CA" altLang="fr-FR" sz="2400" b="1" i="1" dirty="0">
                <a:latin typeface="Calibri" panose="020F0502020204030204" pitchFamily="34" charset="0"/>
              </a:rPr>
              <a:t>La standardisation</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66</a:t>
            </a:fld>
            <a:endParaRPr lang="en-CA" sz="2000" dirty="0">
              <a:solidFill>
                <a:schemeClr val="tx1"/>
              </a:solidFill>
            </a:endParaRPr>
          </a:p>
        </p:txBody>
      </p:sp>
    </p:spTree>
    <p:extLst>
      <p:ext uri="{BB962C8B-B14F-4D97-AF65-F5344CB8AC3E}">
        <p14:creationId xmlns:p14="http://schemas.microsoft.com/office/powerpoint/2010/main" val="5310660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463550" indent="-514350">
                  <a:buFont typeface="Wingdings" panose="05000000000000000000" pitchFamily="2" charset="2"/>
                  <a:buChar char="q"/>
                </a:pPr>
                <a:r>
                  <a:rPr lang="fr-CA" altLang="fr-FR" sz="2800" dirty="0">
                    <a:solidFill>
                      <a:sysClr val="windowText" lastClr="000000"/>
                    </a:solidFill>
                    <a:latin typeface="Calibri" panose="020F0502020204030204" pitchFamily="34" charset="0"/>
                  </a:rPr>
                  <a:t>Le score z:</a:t>
                </a:r>
              </a:p>
              <a:p>
                <a:pPr marL="0" indent="0">
                  <a:buNone/>
                </a:pPr>
                <a14:m>
                  <m:oMathPara xmlns:m="http://schemas.openxmlformats.org/officeDocument/2006/math">
                    <m:oMathParaPr>
                      <m:jc m:val="centerGroup"/>
                    </m:oMathParaPr>
                    <m:oMath xmlns:m="http://schemas.openxmlformats.org/officeDocument/2006/math">
                      <m:r>
                        <a:rPr lang="fr-CA" altLang="fr-FR" sz="2800" i="1">
                          <a:solidFill>
                            <a:sysClr val="windowText" lastClr="000000"/>
                          </a:solidFill>
                          <a:latin typeface="Cambria Math"/>
                        </a:rPr>
                        <m:t>𝑧</m:t>
                      </m:r>
                      <m:r>
                        <a:rPr lang="fr-CA" altLang="fr-FR" sz="2800" i="1">
                          <a:solidFill>
                            <a:sysClr val="windowText" lastClr="000000"/>
                          </a:solidFill>
                          <a:latin typeface="Cambria Math"/>
                        </a:rPr>
                        <m:t>=</m:t>
                      </m:r>
                      <m:f>
                        <m:fPr>
                          <m:ctrlPr>
                            <a:rPr lang="fr-CA" altLang="fr-FR" sz="2800" i="1">
                              <a:solidFill>
                                <a:sysClr val="windowText" lastClr="000000"/>
                              </a:solidFill>
                              <a:latin typeface="Cambria Math" panose="02040503050406030204" pitchFamily="18" charset="0"/>
                            </a:rPr>
                          </m:ctrlPr>
                        </m:fPr>
                        <m:num>
                          <m:r>
                            <a:rPr lang="fr-CA" altLang="fr-FR" sz="2800" i="1">
                              <a:solidFill>
                                <a:sysClr val="windowText" lastClr="000000"/>
                              </a:solidFill>
                              <a:latin typeface="Cambria Math"/>
                            </a:rPr>
                            <m:t>𝑥</m:t>
                          </m:r>
                          <m:r>
                            <a:rPr lang="fr-CA" altLang="fr-FR" sz="2800" i="1">
                              <a:solidFill>
                                <a:sysClr val="windowText" lastClr="000000"/>
                              </a:solidFill>
                              <a:latin typeface="Cambria Math"/>
                            </a:rPr>
                            <m:t>−</m:t>
                          </m:r>
                          <m:acc>
                            <m:accPr>
                              <m:chr m:val="̅"/>
                              <m:ctrlPr>
                                <a:rPr lang="fr-CA" altLang="fr-FR" sz="2800" i="1">
                                  <a:solidFill>
                                    <a:sysClr val="windowText" lastClr="000000"/>
                                  </a:solidFill>
                                  <a:latin typeface="Cambria Math" panose="02040503050406030204" pitchFamily="18" charset="0"/>
                                </a:rPr>
                              </m:ctrlPr>
                            </m:accPr>
                            <m:e>
                              <m:r>
                                <a:rPr lang="fr-CA" altLang="fr-FR" sz="2800" i="1">
                                  <a:solidFill>
                                    <a:sysClr val="windowText" lastClr="000000"/>
                                  </a:solidFill>
                                  <a:latin typeface="Cambria Math"/>
                                </a:rPr>
                                <m:t>𝑋</m:t>
                              </m:r>
                            </m:e>
                          </m:acc>
                        </m:num>
                        <m:den>
                          <m:sSub>
                            <m:sSubPr>
                              <m:ctrlPr>
                                <a:rPr lang="fr-CA" altLang="fr-FR" sz="2800" i="1">
                                  <a:solidFill>
                                    <a:sysClr val="windowText" lastClr="000000"/>
                                  </a:solidFill>
                                  <a:latin typeface="Cambria Math" panose="02040503050406030204" pitchFamily="18" charset="0"/>
                                </a:rPr>
                              </m:ctrlPr>
                            </m:sSubPr>
                            <m:e>
                              <m:r>
                                <a:rPr lang="fr-CA" altLang="fr-FR" sz="2800" i="1">
                                  <a:solidFill>
                                    <a:sysClr val="windowText" lastClr="000000"/>
                                  </a:solidFill>
                                  <a:latin typeface="Cambria Math"/>
                                </a:rPr>
                                <m:t>𝑠</m:t>
                              </m:r>
                            </m:e>
                            <m:sub>
                              <m:r>
                                <a:rPr lang="fr-CA" altLang="fr-FR" sz="2800" i="1">
                                  <a:solidFill>
                                    <a:sysClr val="windowText" lastClr="000000"/>
                                  </a:solidFill>
                                  <a:latin typeface="Cambria Math"/>
                                </a:rPr>
                                <m:t>𝑥</m:t>
                              </m:r>
                            </m:sub>
                          </m:sSub>
                        </m:den>
                      </m:f>
                    </m:oMath>
                  </m:oMathPara>
                </a14:m>
                <a:endParaRPr lang="fr-CA" altLang="fr-FR" sz="2800" dirty="0">
                  <a:solidFill>
                    <a:sysClr val="windowText" lastClr="000000"/>
                  </a:solidFill>
                  <a:latin typeface="Calibri" panose="020F0502020204030204" pitchFamily="34" charset="0"/>
                </a:endParaRPr>
              </a:p>
              <a:p>
                <a:pPr marL="863600" lvl="1" indent="-514350">
                  <a:buFont typeface="Wingdings" panose="05000000000000000000" pitchFamily="2" charset="2"/>
                  <a:buChar char="v"/>
                </a:pPr>
                <a:endParaRPr lang="fr-CA" altLang="fr-FR" sz="2400" dirty="0">
                  <a:solidFill>
                    <a:sysClr val="windowText" lastClr="000000"/>
                  </a:solidFill>
                  <a:latin typeface="Calibri" panose="020F0502020204030204" pitchFamily="34" charset="0"/>
                </a:endParaRPr>
              </a:p>
              <a:p>
                <a:pPr marL="863600" lvl="1" indent="-514350">
                  <a:buFont typeface="Wingdings" panose="05000000000000000000" pitchFamily="2" charset="2"/>
                  <a:buChar char="v"/>
                </a:pPr>
                <a:r>
                  <a:rPr lang="fr-CA" altLang="fr-FR" sz="2400" dirty="0">
                    <a:solidFill>
                      <a:sysClr val="windowText" lastClr="000000"/>
                    </a:solidFill>
                    <a:latin typeface="Calibri" panose="020F0502020204030204" pitchFamily="34" charset="0"/>
                  </a:rPr>
                  <a:t>Un score z correspond donc à la distance d’une valeur par rapport à la moyenne… </a:t>
                </a:r>
                <a:br>
                  <a:rPr lang="fr-CA" altLang="fr-FR" sz="2400" dirty="0">
                    <a:solidFill>
                      <a:sysClr val="windowText" lastClr="000000"/>
                    </a:solidFill>
                    <a:latin typeface="Calibri" panose="020F0502020204030204" pitchFamily="34" charset="0"/>
                  </a:rPr>
                </a:br>
                <a:r>
                  <a:rPr lang="fr-CA" altLang="fr-FR" sz="2400" dirty="0">
                    <a:solidFill>
                      <a:sysClr val="windowText" lastClr="000000"/>
                    </a:solidFill>
                    <a:latin typeface="Calibri" panose="020F0502020204030204" pitchFamily="34" charset="0"/>
                  </a:rPr>
                  <a:t>…en termes d’écart-types!</a:t>
                </a:r>
              </a:p>
              <a:p>
                <a:pPr marL="863600" lvl="1" indent="-514350">
                  <a:buFont typeface="Wingdings" panose="05000000000000000000" pitchFamily="2" charset="2"/>
                  <a:buChar char="v"/>
                </a:pPr>
                <a:endParaRPr lang="fr-CA" altLang="fr-FR" sz="2400" dirty="0">
                  <a:solidFill>
                    <a:sysClr val="windowText" lastClr="000000"/>
                  </a:solidFill>
                  <a:latin typeface="Calibri" panose="020F0502020204030204" pitchFamily="34" charset="0"/>
                </a:endParaRPr>
              </a:p>
              <a:p>
                <a:pPr marL="1263650" lvl="2" indent="-514350">
                  <a:buFont typeface="Wingdings" panose="05000000000000000000" pitchFamily="2" charset="2"/>
                  <a:buChar char="Ø"/>
                </a:pPr>
                <a:r>
                  <a:rPr lang="fr-CA" altLang="fr-FR" sz="2000" dirty="0">
                    <a:solidFill>
                      <a:sysClr val="windowText" lastClr="000000"/>
                    </a:solidFill>
                    <a:latin typeface="Calibri" panose="020F0502020204030204" pitchFamily="34" charset="0"/>
                  </a:rPr>
                  <a:t>Un score z de +2 (c.-à-d.  z = 2 ) signifie que la valeur se situe à 2 écart types au-dessus de la moyenne.</a:t>
                </a:r>
              </a:p>
              <a:p>
                <a:pPr marL="1263650" lvl="2" indent="-514350">
                  <a:buFont typeface="Wingdings" panose="05000000000000000000" pitchFamily="2" charset="2"/>
                  <a:buChar char="Ø"/>
                </a:pPr>
                <a:r>
                  <a:rPr lang="fr-CA" altLang="fr-FR" sz="2000" dirty="0">
                    <a:solidFill>
                      <a:sysClr val="windowText" lastClr="000000"/>
                    </a:solidFill>
                    <a:latin typeface="Calibri" panose="020F0502020204030204" pitchFamily="34" charset="0"/>
                  </a:rPr>
                  <a:t>Un score z de -2 (c.-à-d.  z = -2 ) signifie que la valeur se situe à 2 écart types en-dessous de la moyenne.</a:t>
                </a:r>
              </a:p>
            </p:txBody>
          </p:sp>
        </mc:Choice>
        <mc:Fallback xmlns="">
          <p:sp>
            <p:nvSpPr>
              <p:cNvPr id="12" name="Rectangle 3"/>
              <p:cNvSpPr txBox="1">
                <a:spLocks noRot="1" noChangeAspect="1" noMove="1" noResize="1" noEditPoints="1" noAdjustHandles="1" noChangeArrowheads="1" noChangeShapeType="1" noTextEdit="1"/>
              </p:cNvSpPr>
              <p:nvPr/>
            </p:nvSpPr>
            <p:spPr>
              <a:xfrm>
                <a:off x="0" y="1126066"/>
                <a:ext cx="12192000" cy="5723467"/>
              </a:xfrm>
              <a:prstGeom prst="rect">
                <a:avLst/>
              </a:prstGeom>
              <a:blipFill rotWithShape="0">
                <a:blip r:embed="rId3"/>
                <a:stretch>
                  <a:fillRect l="-850" t="-1065" r="-50"/>
                </a:stretch>
              </a:blipFill>
            </p:spPr>
            <p:txBody>
              <a:bodyPr/>
              <a:lstStyle/>
              <a:p>
                <a:r>
                  <a:rPr lang="fr-CA">
                    <a:noFill/>
                  </a:rPr>
                  <a:t> </a:t>
                </a:r>
              </a:p>
            </p:txBody>
          </p:sp>
        </mc:Fallback>
      </mc:AlternateContent>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pPr marL="457200" indent="-457200">
              <a:buFont typeface="+mj-lt"/>
              <a:buAutoNum type="alphaLcParenR" startAt="7"/>
            </a:pPr>
            <a:r>
              <a:rPr lang="fr-CA" altLang="fr-FR" sz="2400" b="1" i="1" dirty="0">
                <a:latin typeface="Calibri" panose="020F0502020204030204" pitchFamily="34" charset="0"/>
              </a:rPr>
              <a:t>La standardisation</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67</a:t>
            </a:fld>
            <a:endParaRPr lang="en-CA" sz="2000" dirty="0">
              <a:solidFill>
                <a:schemeClr val="tx1"/>
              </a:solidFill>
            </a:endParaRPr>
          </a:p>
        </p:txBody>
      </p:sp>
    </p:spTree>
    <p:extLst>
      <p:ext uri="{BB962C8B-B14F-4D97-AF65-F5344CB8AC3E}">
        <p14:creationId xmlns:p14="http://schemas.microsoft.com/office/powerpoint/2010/main" val="1923973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us-titre 2"/>
          <p:cNvSpPr>
            <a:spLocks noGrp="1"/>
          </p:cNvSpPr>
          <p:nvPr>
            <p:ph type="subTitle" idx="1"/>
          </p:nvPr>
        </p:nvSpPr>
        <p:spPr>
          <a:xfrm>
            <a:off x="978962" y="3141126"/>
            <a:ext cx="7117180" cy="3555901"/>
          </a:xfrm>
        </p:spPr>
        <p:txBody>
          <a:bodyPr>
            <a:normAutofit fontScale="92500" lnSpcReduction="20000"/>
          </a:bodyPr>
          <a:lstStyle/>
          <a:p>
            <a:pPr algn="l"/>
            <a:r>
              <a:rPr lang="en-CA" sz="3200" b="1" u="sng" dirty="0" err="1">
                <a:solidFill>
                  <a:srgbClr val="0070C0"/>
                </a:solidFill>
                <a:latin typeface="Calibri" panose="020F0502020204030204" pitchFamily="34" charset="0"/>
              </a:rPr>
              <a:t>Semaine</a:t>
            </a:r>
            <a:r>
              <a:rPr lang="en-CA" sz="3200" b="1" u="sng" dirty="0">
                <a:solidFill>
                  <a:srgbClr val="0070C0"/>
                </a:solidFill>
                <a:latin typeface="Calibri" panose="020F0502020204030204" pitchFamily="34" charset="0"/>
              </a:rPr>
              <a:t> 1</a:t>
            </a:r>
          </a:p>
          <a:p>
            <a:pPr algn="l"/>
            <a:endParaRPr lang="en-CA" sz="3200" u="sng" dirty="0">
              <a:solidFill>
                <a:srgbClr val="0070C0"/>
              </a:solidFill>
              <a:latin typeface="Calibri" panose="020F0502020204030204" pitchFamily="34" charset="0"/>
            </a:endParaRPr>
          </a:p>
          <a:p>
            <a:pPr marL="514350" indent="-514350" algn="l">
              <a:buFont typeface="+mj-lt"/>
              <a:buAutoNum type="romanUcPeriod"/>
            </a:pPr>
            <a:r>
              <a:rPr lang="en-CA" b="1" dirty="0">
                <a:solidFill>
                  <a:schemeClr val="accent1">
                    <a:lumMod val="40000"/>
                    <a:lumOff val="60000"/>
                  </a:schemeClr>
                </a:solidFill>
                <a:latin typeface="Calibri" panose="020F0502020204030204" pitchFamily="34" charset="0"/>
              </a:rPr>
              <a:t>Plan de </a:t>
            </a:r>
            <a:r>
              <a:rPr lang="en-CA" b="1" dirty="0" err="1">
                <a:solidFill>
                  <a:schemeClr val="accent1">
                    <a:lumMod val="40000"/>
                    <a:lumOff val="60000"/>
                  </a:schemeClr>
                </a:solidFill>
                <a:latin typeface="Calibri" panose="020F0502020204030204" pitchFamily="34" charset="0"/>
              </a:rPr>
              <a:t>cours</a:t>
            </a:r>
            <a:endParaRPr lang="en-CA" b="1" dirty="0">
              <a:solidFill>
                <a:schemeClr val="accent1">
                  <a:lumMod val="40000"/>
                  <a:lumOff val="60000"/>
                </a:schemeClr>
              </a:solidFill>
              <a:latin typeface="Calibri" panose="020F0502020204030204" pitchFamily="34" charset="0"/>
            </a:endParaRPr>
          </a:p>
          <a:p>
            <a:pPr marL="514350" indent="-514350" algn="l">
              <a:buFont typeface="+mj-lt"/>
              <a:buAutoNum type="romanUcPeriod"/>
            </a:pPr>
            <a:r>
              <a:rPr lang="en-CA" b="1" dirty="0" err="1">
                <a:solidFill>
                  <a:schemeClr val="accent1">
                    <a:lumMod val="40000"/>
                    <a:lumOff val="60000"/>
                  </a:schemeClr>
                </a:solidFill>
                <a:latin typeface="Calibri" panose="020F0502020204030204" pitchFamily="34" charset="0"/>
              </a:rPr>
              <a:t>Quelques</a:t>
            </a:r>
            <a:r>
              <a:rPr lang="en-CA" b="1" dirty="0">
                <a:solidFill>
                  <a:schemeClr val="accent1">
                    <a:lumMod val="40000"/>
                    <a:lumOff val="60000"/>
                  </a:schemeClr>
                </a:solidFill>
                <a:latin typeface="Calibri" panose="020F0502020204030204" pitchFamily="34" charset="0"/>
              </a:rPr>
              <a:t> notions de base</a:t>
            </a:r>
          </a:p>
          <a:p>
            <a:pPr marL="514350" indent="-514350" algn="l">
              <a:buFont typeface="+mj-lt"/>
              <a:buAutoNum type="romanUcPeriod"/>
            </a:pPr>
            <a:r>
              <a:rPr lang="en-CA" b="1" dirty="0" err="1">
                <a:solidFill>
                  <a:schemeClr val="accent1">
                    <a:lumMod val="40000"/>
                    <a:lumOff val="60000"/>
                  </a:schemeClr>
                </a:solidFill>
                <a:latin typeface="Calibri" panose="020F0502020204030204" pitchFamily="34" charset="0"/>
              </a:rPr>
              <a:t>Statistiques</a:t>
            </a:r>
            <a:r>
              <a:rPr lang="en-CA" b="1" dirty="0">
                <a:solidFill>
                  <a:schemeClr val="accent1">
                    <a:lumMod val="40000"/>
                    <a:lumOff val="60000"/>
                  </a:schemeClr>
                </a:solidFill>
                <a:latin typeface="Calibri" panose="020F0502020204030204" pitchFamily="34" charset="0"/>
              </a:rPr>
              <a:t> </a:t>
            </a:r>
            <a:r>
              <a:rPr lang="en-CA" b="1" dirty="0" err="1">
                <a:solidFill>
                  <a:schemeClr val="accent1">
                    <a:lumMod val="40000"/>
                    <a:lumOff val="60000"/>
                  </a:schemeClr>
                </a:solidFill>
                <a:latin typeface="Calibri" panose="020F0502020204030204" pitchFamily="34" charset="0"/>
              </a:rPr>
              <a:t>descriptives</a:t>
            </a:r>
            <a:endParaRPr lang="en-CA" b="1" dirty="0">
              <a:solidFill>
                <a:schemeClr val="accent1">
                  <a:lumMod val="40000"/>
                  <a:lumOff val="60000"/>
                </a:schemeClr>
              </a:solidFill>
              <a:latin typeface="Calibri" panose="020F0502020204030204" pitchFamily="34" charset="0"/>
            </a:endParaRPr>
          </a:p>
          <a:p>
            <a:pPr marL="514350" indent="-514350" algn="l">
              <a:buFont typeface="+mj-lt"/>
              <a:buAutoNum type="romanUcPeriod"/>
            </a:pPr>
            <a:r>
              <a:rPr lang="en-CA" b="1" dirty="0" err="1">
                <a:solidFill>
                  <a:srgbClr val="0070C0"/>
                </a:solidFill>
                <a:latin typeface="Calibri" panose="020F0502020204030204" pitchFamily="34" charset="0"/>
              </a:rPr>
              <a:t>Exercices</a:t>
            </a:r>
            <a:r>
              <a:rPr lang="en-CA" b="1" dirty="0">
                <a:solidFill>
                  <a:srgbClr val="0070C0"/>
                </a:solidFill>
                <a:latin typeface="Calibri" panose="020F0502020204030204" pitchFamily="34" charset="0"/>
              </a:rPr>
              <a:t>…!</a:t>
            </a:r>
          </a:p>
          <a:p>
            <a:pPr marL="514350" indent="-514350" algn="l">
              <a:buFont typeface="+mj-lt"/>
              <a:buAutoNum type="romanUcPeriod"/>
            </a:pPr>
            <a:endParaRPr lang="en-CA" b="1" dirty="0">
              <a:solidFill>
                <a:srgbClr val="0070C0"/>
              </a:solidFill>
              <a:latin typeface="Calibri" panose="020F0502020204030204" pitchFamily="34" charset="0"/>
            </a:endParaRPr>
          </a:p>
          <a:p>
            <a:pPr marL="514350" indent="-514350" algn="l">
              <a:buFont typeface="+mj-lt"/>
              <a:buAutoNum type="romanUcPeriod"/>
            </a:pPr>
            <a:endParaRPr lang="en-CA" dirty="0">
              <a:latin typeface="Calibri" panose="020F0502020204030204" pitchFamily="34" charset="0"/>
            </a:endParaRPr>
          </a:p>
          <a:p>
            <a:pPr marL="514350" indent="-514350" algn="l">
              <a:buFont typeface="Wingdings" panose="05000000000000000000" pitchFamily="2" charset="2"/>
              <a:buChar char="ü"/>
            </a:pPr>
            <a:r>
              <a:rPr lang="en-CA" b="1" i="1" dirty="0">
                <a:solidFill>
                  <a:schemeClr val="accent2"/>
                </a:solidFill>
                <a:latin typeface="Calibri" panose="020F0502020204030204" pitchFamily="34" charset="0"/>
              </a:rPr>
              <a:t>Lectures: </a:t>
            </a:r>
            <a:r>
              <a:rPr lang="en-CA" b="1" i="1" dirty="0" err="1">
                <a:solidFill>
                  <a:schemeClr val="accent2"/>
                </a:solidFill>
                <a:latin typeface="Calibri" panose="020F0502020204030204" pitchFamily="34" charset="0"/>
              </a:rPr>
              <a:t>Cousineau</a:t>
            </a:r>
            <a:r>
              <a:rPr lang="en-CA" b="1" i="1" dirty="0">
                <a:solidFill>
                  <a:schemeClr val="accent2"/>
                </a:solidFill>
                <a:latin typeface="Calibri" panose="020F0502020204030204" pitchFamily="34" charset="0"/>
              </a:rPr>
              <a:t> (2009), ch.2-3</a:t>
            </a:r>
          </a:p>
        </p:txBody>
      </p:sp>
    </p:spTree>
    <p:extLst>
      <p:ext uri="{BB962C8B-B14F-4D97-AF65-F5344CB8AC3E}">
        <p14:creationId xmlns:p14="http://schemas.microsoft.com/office/powerpoint/2010/main" val="18507569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0">
              <a:buNone/>
            </a:pPr>
            <a:r>
              <a:rPr lang="fr-CA" sz="2000" i="1" dirty="0"/>
              <a:t>Si une formule est utilisée, vous devez la présenter et vous devez laisser des traces de vos calculs. Si vous n’utilisez pas de formule ni de calcul, vous devez expliquer votre démarche.</a:t>
            </a:r>
          </a:p>
          <a:p>
            <a:pPr marL="0" indent="0">
              <a:buNone/>
            </a:pPr>
            <a:endParaRPr lang="fr-CA" sz="2000" dirty="0"/>
          </a:p>
          <a:p>
            <a:r>
              <a:rPr lang="fr-CA" sz="2000" dirty="0"/>
              <a:t>Soit l’échantillon </a:t>
            </a:r>
            <a:r>
              <a:rPr lang="fr-CA" sz="2000" b="1" dirty="0"/>
              <a:t>X</a:t>
            </a:r>
            <a:r>
              <a:rPr lang="fr-CA" sz="2000" dirty="0"/>
              <a:t> = [8  10  11  11  11  12  12  12  12  13]</a:t>
            </a:r>
          </a:p>
          <a:p>
            <a:endParaRPr lang="fr-CA" sz="2000" dirty="0"/>
          </a:p>
          <a:p>
            <a:pPr marL="914400" lvl="1" indent="-457200">
              <a:buFont typeface="+mj-lt"/>
              <a:buAutoNum type="alphaLcParenR"/>
            </a:pPr>
            <a:r>
              <a:rPr lang="fr-CA" sz="2000" dirty="0"/>
              <a:t>Quelle est la moyenne?</a:t>
            </a:r>
          </a:p>
          <a:p>
            <a:pPr marL="914400" lvl="1" indent="-457200">
              <a:buFont typeface="+mj-lt"/>
              <a:buAutoNum type="alphaLcParenR"/>
            </a:pPr>
            <a:r>
              <a:rPr lang="fr-CA" sz="2000" dirty="0"/>
              <a:t>Quel est le mode?</a:t>
            </a:r>
          </a:p>
          <a:p>
            <a:pPr marL="914400" lvl="1" indent="-457200">
              <a:buFont typeface="+mj-lt"/>
              <a:buAutoNum type="alphaLcParenR"/>
            </a:pPr>
            <a:r>
              <a:rPr lang="fr-CA" sz="2000" dirty="0"/>
              <a:t>Quel est la médiane?</a:t>
            </a:r>
          </a:p>
          <a:p>
            <a:pPr marL="914400" lvl="1" indent="-457200">
              <a:buFont typeface="+mj-lt"/>
              <a:buAutoNum type="alphaLcParenR"/>
            </a:pPr>
            <a:r>
              <a:rPr lang="fr-CA" sz="2000" dirty="0"/>
              <a:t>Quelle est l’étendue?</a:t>
            </a:r>
          </a:p>
          <a:p>
            <a:pPr marL="914400" lvl="1" indent="-457200">
              <a:buFont typeface="+mj-lt"/>
              <a:buAutoNum type="alphaLcParenR"/>
            </a:pPr>
            <a:r>
              <a:rPr lang="fr-CA" sz="2000" dirty="0"/>
              <a:t>Quelle est la variance?</a:t>
            </a:r>
          </a:p>
          <a:p>
            <a:pPr marL="914400" lvl="1" indent="-457200">
              <a:buFont typeface="+mj-lt"/>
              <a:buAutoNum type="alphaLcParenR"/>
            </a:pPr>
            <a:r>
              <a:rPr lang="fr-CA" sz="2000" dirty="0"/>
              <a:t>Quel est l’écart type?</a:t>
            </a:r>
          </a:p>
          <a:p>
            <a:pPr marL="914400" lvl="1" indent="-457200">
              <a:buFont typeface="+mj-lt"/>
              <a:buAutoNum type="alphaLcParenR"/>
            </a:pPr>
            <a:r>
              <a:rPr lang="fr-CA" sz="2000" dirty="0"/>
              <a:t>Quels sont la somme des carrés et les degrés de libertés lors du calcul de la variance?</a:t>
            </a:r>
            <a:endParaRPr lang="fr-CA" altLang="fr-FR" sz="2000" dirty="0">
              <a:solidFill>
                <a:sysClr val="windowText" lastClr="000000"/>
              </a:solidFill>
              <a:latin typeface="Calibri" panose="020F0502020204030204" pitchFamily="34" charset="0"/>
            </a:endParaRPr>
          </a:p>
        </p:txBody>
      </p:sp>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r>
              <a:rPr lang="fr-CA" altLang="fr-FR" sz="2400" b="1" i="1" dirty="0">
                <a:latin typeface="Calibri" panose="020F0502020204030204" pitchFamily="34" charset="0"/>
              </a:rPr>
              <a:t>Question 1</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69</a:t>
            </a:fld>
            <a:endParaRPr lang="en-CA" sz="2000" dirty="0">
              <a:solidFill>
                <a:schemeClr val="tx1"/>
              </a:solidFill>
            </a:endParaRPr>
          </a:p>
        </p:txBody>
      </p:sp>
    </p:spTree>
    <p:extLst>
      <p:ext uri="{BB962C8B-B14F-4D97-AF65-F5344CB8AC3E}">
        <p14:creationId xmlns:p14="http://schemas.microsoft.com/office/powerpoint/2010/main" val="3610261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Plan de cours</a:t>
            </a:r>
            <a:br>
              <a:rPr lang="fr-CA" altLang="fr-FR" b="1" dirty="0">
                <a:latin typeface="Calibri" panose="020F0502020204030204" pitchFamily="34" charset="0"/>
              </a:rPr>
            </a:br>
            <a:r>
              <a:rPr lang="fr-CA" altLang="fr-FR" sz="2400" b="1" i="1" dirty="0">
                <a:latin typeface="Calibri" panose="020F0502020204030204" pitchFamily="34" charset="0"/>
              </a:rPr>
              <a:t>Calendrier de la session</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7</a:t>
            </a:fld>
            <a:endParaRPr lang="en-CA" sz="2000" dirty="0">
              <a:solidFill>
                <a:schemeClr val="tx1"/>
              </a:solidFill>
            </a:endParaRPr>
          </a:p>
        </p:txBody>
      </p:sp>
      <p:sp>
        <p:nvSpPr>
          <p:cNvPr id="7" name="Espace réservé du pied de page 4"/>
          <p:cNvSpPr txBox="1">
            <a:spLocks/>
          </p:cNvSpPr>
          <p:nvPr/>
        </p:nvSpPr>
        <p:spPr>
          <a:xfrm>
            <a:off x="9119286" y="654908"/>
            <a:ext cx="3072715" cy="316826"/>
          </a:xfrm>
          <a:prstGeom prst="rect">
            <a:avLst/>
          </a:prstGeom>
          <a:noFill/>
        </p:spPr>
        <p:txBody>
          <a:bodyPr vert="horz" lIns="91440" tIns="45720" rIns="91440" bIns="45720" rtlCol="0" anchor="b"/>
          <a:lstStyle>
            <a:defPPr>
              <a:defRPr lang="fr-FR"/>
            </a:defPPr>
            <a:lvl1pPr marL="0" algn="l" defTabSz="914400" rtl="0" eaLnBrk="1" latinLnBrk="0" hangingPunct="1">
              <a:defRPr sz="9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fr-CA" sz="1400" dirty="0">
                <a:solidFill>
                  <a:schemeClr val="tx1"/>
                </a:solidFill>
              </a:rPr>
              <a:t>PSY1004 – ©Etienne Dumesnil, 2015</a:t>
            </a:r>
          </a:p>
        </p:txBody>
      </p:sp>
      <p:graphicFrame>
        <p:nvGraphicFramePr>
          <p:cNvPr id="2" name="Table 1">
            <a:extLst>
              <a:ext uri="{FF2B5EF4-FFF2-40B4-BE49-F238E27FC236}">
                <a16:creationId xmlns:a16="http://schemas.microsoft.com/office/drawing/2014/main" id="{137D5A60-ED96-4F18-8FAD-D89E95415E5D}"/>
              </a:ext>
            </a:extLst>
          </p:cNvPr>
          <p:cNvGraphicFramePr>
            <a:graphicFrameLocks noGrp="1"/>
          </p:cNvGraphicFramePr>
          <p:nvPr>
            <p:extLst>
              <p:ext uri="{D42A27DB-BD31-4B8C-83A1-F6EECF244321}">
                <p14:modId xmlns:p14="http://schemas.microsoft.com/office/powerpoint/2010/main" val="3034411643"/>
              </p:ext>
            </p:extLst>
          </p:nvPr>
        </p:nvGraphicFramePr>
        <p:xfrm>
          <a:off x="2117035" y="1152938"/>
          <a:ext cx="8458199" cy="5406881"/>
        </p:xfrm>
        <a:graphic>
          <a:graphicData uri="http://schemas.openxmlformats.org/drawingml/2006/table">
            <a:tbl>
              <a:tblPr firstRow="1" firstCol="1" bandRow="1" bandCol="1">
                <a:tableStyleId>{5C22544A-7EE6-4342-B048-85BDC9FD1C3A}</a:tableStyleId>
              </a:tblPr>
              <a:tblGrid>
                <a:gridCol w="1735015">
                  <a:extLst>
                    <a:ext uri="{9D8B030D-6E8A-4147-A177-3AD203B41FA5}">
                      <a16:colId xmlns:a16="http://schemas.microsoft.com/office/drawing/2014/main" val="4252619272"/>
                    </a:ext>
                  </a:extLst>
                </a:gridCol>
                <a:gridCol w="777483">
                  <a:extLst>
                    <a:ext uri="{9D8B030D-6E8A-4147-A177-3AD203B41FA5}">
                      <a16:colId xmlns:a16="http://schemas.microsoft.com/office/drawing/2014/main" val="1906337929"/>
                    </a:ext>
                  </a:extLst>
                </a:gridCol>
                <a:gridCol w="5945701">
                  <a:extLst>
                    <a:ext uri="{9D8B030D-6E8A-4147-A177-3AD203B41FA5}">
                      <a16:colId xmlns:a16="http://schemas.microsoft.com/office/drawing/2014/main" val="731765562"/>
                    </a:ext>
                  </a:extLst>
                </a:gridCol>
              </a:tblGrid>
              <a:tr h="675861">
                <a:tc>
                  <a:txBody>
                    <a:bodyPr/>
                    <a:lstStyle/>
                    <a:p>
                      <a:pPr>
                        <a:spcAft>
                          <a:spcPts val="0"/>
                        </a:spcAft>
                      </a:pPr>
                      <a:r>
                        <a:rPr lang="fr-FR" sz="1800">
                          <a:effectLst/>
                        </a:rPr>
                        <a:t>Date</a:t>
                      </a:r>
                      <a:endParaRPr lang="en-CA" sz="1800">
                        <a:solidFill>
                          <a:srgbClr val="000000"/>
                        </a:solidFill>
                        <a:effectLst/>
                        <a:latin typeface="Calibri" panose="020F0502020204030204" pitchFamily="34" charset="0"/>
                        <a:ea typeface="Cambria" panose="02040503050406030204" pitchFamily="18" charset="0"/>
                      </a:endParaRPr>
                    </a:p>
                  </a:txBody>
                  <a:tcPr marL="68580" marR="68580" marT="0" marB="0"/>
                </a:tc>
                <a:tc>
                  <a:txBody>
                    <a:bodyPr/>
                    <a:lstStyle/>
                    <a:p>
                      <a:pPr algn="ctr">
                        <a:spcAft>
                          <a:spcPts val="0"/>
                        </a:spcAft>
                      </a:pPr>
                      <a:r>
                        <a:rPr lang="fr-FR" sz="1800">
                          <a:effectLst/>
                        </a:rPr>
                        <a:t>Cours</a:t>
                      </a:r>
                      <a:endParaRPr lang="en-CA" sz="1800">
                        <a:solidFill>
                          <a:srgbClr val="000000"/>
                        </a:solidFill>
                        <a:effectLst/>
                        <a:latin typeface="Calibri" panose="020F0502020204030204" pitchFamily="34" charset="0"/>
                        <a:ea typeface="Cambria" panose="02040503050406030204" pitchFamily="18" charset="0"/>
                      </a:endParaRPr>
                    </a:p>
                  </a:txBody>
                  <a:tcPr marL="68580" marR="68580" marT="0" marB="0"/>
                </a:tc>
                <a:tc>
                  <a:txBody>
                    <a:bodyPr/>
                    <a:lstStyle/>
                    <a:p>
                      <a:pPr algn="ctr">
                        <a:spcAft>
                          <a:spcPts val="0"/>
                        </a:spcAft>
                      </a:pPr>
                      <a:r>
                        <a:rPr lang="fr-FR" sz="1800">
                          <a:effectLst/>
                        </a:rPr>
                        <a:t>Thème</a:t>
                      </a:r>
                      <a:endParaRPr lang="en-CA" sz="1800">
                        <a:solidFill>
                          <a:srgbClr val="000000"/>
                        </a:solidFill>
                        <a:effectLst/>
                        <a:latin typeface="Calibri" panose="020F0502020204030204" pitchFamily="34" charset="0"/>
                        <a:ea typeface="Cambria" panose="02040503050406030204" pitchFamily="18" charset="0"/>
                      </a:endParaRPr>
                    </a:p>
                  </a:txBody>
                  <a:tcPr marL="68580" marR="68580" marT="0" marB="0"/>
                </a:tc>
                <a:extLst>
                  <a:ext uri="{0D108BD9-81ED-4DB2-BD59-A6C34878D82A}">
                    <a16:rowId xmlns:a16="http://schemas.microsoft.com/office/drawing/2014/main" val="3381719034"/>
                  </a:ext>
                </a:extLst>
              </a:tr>
              <a:tr h="337930">
                <a:tc>
                  <a:txBody>
                    <a:bodyPr/>
                    <a:lstStyle/>
                    <a:p>
                      <a:pPr>
                        <a:spcAft>
                          <a:spcPts val="0"/>
                        </a:spcAft>
                      </a:pPr>
                      <a:r>
                        <a:rPr lang="fr-FR" sz="1800" kern="1200">
                          <a:effectLst/>
                        </a:rPr>
                        <a:t> 11 janvier</a:t>
                      </a:r>
                      <a:endParaRPr lang="en-CA" sz="1800">
                        <a:effectLst/>
                        <a:latin typeface="Cambria" panose="02040503050406030204" pitchFamily="18" charset="0"/>
                        <a:ea typeface="Times New Roman" panose="02020603050405020304" pitchFamily="18" charset="0"/>
                      </a:endParaRPr>
                    </a:p>
                  </a:txBody>
                  <a:tcPr marL="68580" marR="68580" marT="0" marB="0"/>
                </a:tc>
                <a:tc>
                  <a:txBody>
                    <a:bodyPr/>
                    <a:lstStyle/>
                    <a:p>
                      <a:pPr algn="ctr">
                        <a:spcAft>
                          <a:spcPts val="0"/>
                        </a:spcAft>
                      </a:pPr>
                      <a:r>
                        <a:rPr lang="fr-FR" sz="1800" kern="1200">
                          <a:effectLst/>
                        </a:rPr>
                        <a:t>01</a:t>
                      </a:r>
                      <a:endParaRPr lang="en-CA" sz="1800">
                        <a:effectLst/>
                        <a:latin typeface="Cambria" panose="02040503050406030204" pitchFamily="18" charset="0"/>
                        <a:ea typeface="Times New Roman" panose="02020603050405020304" pitchFamily="18" charset="0"/>
                      </a:endParaRPr>
                    </a:p>
                  </a:txBody>
                  <a:tcPr marL="68580" marR="68580" marT="0" marB="0"/>
                </a:tc>
                <a:tc>
                  <a:txBody>
                    <a:bodyPr/>
                    <a:lstStyle/>
                    <a:p>
                      <a:pPr>
                        <a:spcAft>
                          <a:spcPts val="0"/>
                        </a:spcAft>
                      </a:pPr>
                      <a:r>
                        <a:rPr lang="fr-FR" sz="1800" kern="1200">
                          <a:effectLst/>
                        </a:rPr>
                        <a:t>Statistiques descriptives</a:t>
                      </a:r>
                      <a:endParaRPr lang="en-CA" sz="1800">
                        <a:effectLst/>
                        <a:latin typeface="Cambria" panose="020405030504060302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59519845"/>
                  </a:ext>
                </a:extLst>
              </a:tr>
              <a:tr h="337930">
                <a:tc>
                  <a:txBody>
                    <a:bodyPr/>
                    <a:lstStyle/>
                    <a:p>
                      <a:pPr>
                        <a:spcAft>
                          <a:spcPts val="0"/>
                        </a:spcAft>
                      </a:pPr>
                      <a:r>
                        <a:rPr lang="fr-FR" sz="1800" kern="1200">
                          <a:effectLst/>
                        </a:rPr>
                        <a:t> 18 janvier</a:t>
                      </a:r>
                      <a:endParaRPr lang="en-CA" sz="1800">
                        <a:effectLst/>
                        <a:latin typeface="Cambria" panose="02040503050406030204" pitchFamily="18" charset="0"/>
                        <a:ea typeface="Times New Roman" panose="02020603050405020304" pitchFamily="18" charset="0"/>
                      </a:endParaRPr>
                    </a:p>
                  </a:txBody>
                  <a:tcPr marL="68580" marR="68580" marT="0" marB="0"/>
                </a:tc>
                <a:tc>
                  <a:txBody>
                    <a:bodyPr/>
                    <a:lstStyle/>
                    <a:p>
                      <a:pPr algn="ctr">
                        <a:spcAft>
                          <a:spcPts val="0"/>
                        </a:spcAft>
                      </a:pPr>
                      <a:r>
                        <a:rPr lang="fr-FR" sz="1800" kern="1200">
                          <a:effectLst/>
                        </a:rPr>
                        <a:t>02</a:t>
                      </a:r>
                      <a:endParaRPr lang="en-CA" sz="1800">
                        <a:effectLst/>
                        <a:latin typeface="Cambria" panose="02040503050406030204" pitchFamily="18" charset="0"/>
                        <a:ea typeface="Times New Roman" panose="02020603050405020304" pitchFamily="18" charset="0"/>
                      </a:endParaRPr>
                    </a:p>
                  </a:txBody>
                  <a:tcPr marL="68580" marR="68580" marT="0" marB="0"/>
                </a:tc>
                <a:tc>
                  <a:txBody>
                    <a:bodyPr/>
                    <a:lstStyle/>
                    <a:p>
                      <a:pPr>
                        <a:spcAft>
                          <a:spcPts val="0"/>
                        </a:spcAft>
                      </a:pPr>
                      <a:r>
                        <a:rPr lang="fr-FR" sz="1800" kern="1200">
                          <a:effectLst/>
                        </a:rPr>
                        <a:t>Distribution binomiale</a:t>
                      </a:r>
                      <a:endParaRPr lang="en-CA" sz="1800">
                        <a:effectLst/>
                        <a:latin typeface="Cambria" panose="020405030504060302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97685763"/>
                  </a:ext>
                </a:extLst>
              </a:tr>
              <a:tr h="337930">
                <a:tc>
                  <a:txBody>
                    <a:bodyPr/>
                    <a:lstStyle/>
                    <a:p>
                      <a:pPr>
                        <a:spcAft>
                          <a:spcPts val="0"/>
                        </a:spcAft>
                      </a:pPr>
                      <a:r>
                        <a:rPr lang="fr-FR" sz="1800" kern="1200">
                          <a:effectLst/>
                        </a:rPr>
                        <a:t> 25 janvier</a:t>
                      </a:r>
                      <a:endParaRPr lang="en-CA" sz="1800">
                        <a:effectLst/>
                        <a:latin typeface="Cambria" panose="02040503050406030204" pitchFamily="18" charset="0"/>
                        <a:ea typeface="Times New Roman" panose="02020603050405020304" pitchFamily="18" charset="0"/>
                      </a:endParaRPr>
                    </a:p>
                  </a:txBody>
                  <a:tcPr marL="68580" marR="68580" marT="0" marB="0"/>
                </a:tc>
                <a:tc>
                  <a:txBody>
                    <a:bodyPr/>
                    <a:lstStyle/>
                    <a:p>
                      <a:pPr algn="ctr">
                        <a:spcAft>
                          <a:spcPts val="0"/>
                        </a:spcAft>
                      </a:pPr>
                      <a:r>
                        <a:rPr lang="fr-FR" sz="1800" kern="1200">
                          <a:effectLst/>
                        </a:rPr>
                        <a:t>03</a:t>
                      </a:r>
                      <a:endParaRPr lang="en-CA" sz="1800">
                        <a:effectLst/>
                        <a:latin typeface="Cambria" panose="02040503050406030204" pitchFamily="18" charset="0"/>
                        <a:ea typeface="Times New Roman" panose="02020603050405020304" pitchFamily="18" charset="0"/>
                      </a:endParaRPr>
                    </a:p>
                  </a:txBody>
                  <a:tcPr marL="68580" marR="68580" marT="0" marB="0"/>
                </a:tc>
                <a:tc>
                  <a:txBody>
                    <a:bodyPr/>
                    <a:lstStyle/>
                    <a:p>
                      <a:pPr>
                        <a:spcAft>
                          <a:spcPts val="0"/>
                        </a:spcAft>
                      </a:pPr>
                      <a:r>
                        <a:rPr lang="fr-FR" sz="1800" kern="1200">
                          <a:effectLst/>
                        </a:rPr>
                        <a:t>Distribution z</a:t>
                      </a:r>
                      <a:endParaRPr lang="en-CA" sz="1800">
                        <a:effectLst/>
                        <a:latin typeface="Cambria" panose="020405030504060302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14609954"/>
                  </a:ext>
                </a:extLst>
              </a:tr>
              <a:tr h="337930">
                <a:tc>
                  <a:txBody>
                    <a:bodyPr/>
                    <a:lstStyle/>
                    <a:p>
                      <a:pPr>
                        <a:spcAft>
                          <a:spcPts val="0"/>
                        </a:spcAft>
                      </a:pPr>
                      <a:r>
                        <a:rPr lang="fr-FR" sz="1800" kern="1200">
                          <a:effectLst/>
                        </a:rPr>
                        <a:t> 01 février</a:t>
                      </a:r>
                      <a:endParaRPr lang="en-CA" sz="1800">
                        <a:effectLst/>
                        <a:latin typeface="Cambria" panose="02040503050406030204" pitchFamily="18" charset="0"/>
                        <a:ea typeface="Times New Roman" panose="02020603050405020304" pitchFamily="18" charset="0"/>
                      </a:endParaRPr>
                    </a:p>
                  </a:txBody>
                  <a:tcPr marL="68580" marR="68580" marT="0" marB="0"/>
                </a:tc>
                <a:tc>
                  <a:txBody>
                    <a:bodyPr/>
                    <a:lstStyle/>
                    <a:p>
                      <a:pPr algn="ctr">
                        <a:spcAft>
                          <a:spcPts val="0"/>
                        </a:spcAft>
                      </a:pPr>
                      <a:r>
                        <a:rPr lang="fr-FR" sz="1800" kern="1200">
                          <a:effectLst/>
                        </a:rPr>
                        <a:t>04</a:t>
                      </a:r>
                      <a:endParaRPr lang="en-CA" sz="1800">
                        <a:effectLst/>
                        <a:latin typeface="Cambria" panose="02040503050406030204" pitchFamily="18" charset="0"/>
                        <a:ea typeface="Times New Roman" panose="02020603050405020304" pitchFamily="18" charset="0"/>
                      </a:endParaRPr>
                    </a:p>
                  </a:txBody>
                  <a:tcPr marL="68580" marR="68580" marT="0" marB="0"/>
                </a:tc>
                <a:tc>
                  <a:txBody>
                    <a:bodyPr/>
                    <a:lstStyle/>
                    <a:p>
                      <a:pPr>
                        <a:spcAft>
                          <a:spcPts val="0"/>
                        </a:spcAft>
                      </a:pPr>
                      <a:r>
                        <a:rPr lang="fr-FR" sz="1800" kern="1200">
                          <a:effectLst/>
                        </a:rPr>
                        <a:t>Distribution χ</a:t>
                      </a:r>
                      <a:r>
                        <a:rPr lang="fr-FR" sz="1800" kern="1200" baseline="30000">
                          <a:effectLst/>
                        </a:rPr>
                        <a:t>2</a:t>
                      </a:r>
                      <a:r>
                        <a:rPr lang="fr-FR" sz="1800" kern="1200">
                          <a:effectLst/>
                        </a:rPr>
                        <a:t> et F</a:t>
                      </a:r>
                      <a:r>
                        <a:rPr lang="fr-FR" sz="1800">
                          <a:effectLst/>
                        </a:rPr>
                        <a:t> </a:t>
                      </a:r>
                      <a:endParaRPr lang="en-CA" sz="1800">
                        <a:effectLst/>
                        <a:latin typeface="Cambria" panose="020405030504060302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20412936"/>
                  </a:ext>
                </a:extLst>
              </a:tr>
              <a:tr h="337930">
                <a:tc>
                  <a:txBody>
                    <a:bodyPr/>
                    <a:lstStyle/>
                    <a:p>
                      <a:pPr>
                        <a:spcAft>
                          <a:spcPts val="0"/>
                        </a:spcAft>
                      </a:pPr>
                      <a:r>
                        <a:rPr lang="fr-FR" sz="1800" kern="1200">
                          <a:effectLst/>
                        </a:rPr>
                        <a:t> 08 février</a:t>
                      </a:r>
                      <a:endParaRPr lang="en-CA" sz="1800">
                        <a:effectLst/>
                        <a:latin typeface="Cambria" panose="02040503050406030204" pitchFamily="18" charset="0"/>
                        <a:ea typeface="Times New Roman" panose="02020603050405020304" pitchFamily="18" charset="0"/>
                      </a:endParaRPr>
                    </a:p>
                  </a:txBody>
                  <a:tcPr marL="68580" marR="68580" marT="0" marB="0"/>
                </a:tc>
                <a:tc>
                  <a:txBody>
                    <a:bodyPr/>
                    <a:lstStyle/>
                    <a:p>
                      <a:pPr algn="ctr">
                        <a:spcAft>
                          <a:spcPts val="0"/>
                        </a:spcAft>
                      </a:pPr>
                      <a:r>
                        <a:rPr lang="fr-FR" sz="1800" kern="1200">
                          <a:effectLst/>
                        </a:rPr>
                        <a:t>05</a:t>
                      </a:r>
                      <a:endParaRPr lang="en-CA" sz="1800">
                        <a:effectLst/>
                        <a:latin typeface="Cambria" panose="02040503050406030204" pitchFamily="18" charset="0"/>
                        <a:ea typeface="Times New Roman" panose="02020603050405020304" pitchFamily="18" charset="0"/>
                      </a:endParaRPr>
                    </a:p>
                  </a:txBody>
                  <a:tcPr marL="68580" marR="68580" marT="0" marB="0"/>
                </a:tc>
                <a:tc>
                  <a:txBody>
                    <a:bodyPr/>
                    <a:lstStyle/>
                    <a:p>
                      <a:pPr>
                        <a:spcAft>
                          <a:spcPts val="0"/>
                        </a:spcAft>
                      </a:pPr>
                      <a:r>
                        <a:rPr lang="fr-FR" sz="1800" kern="1200">
                          <a:effectLst/>
                        </a:rPr>
                        <a:t>Distribution t</a:t>
                      </a:r>
                      <a:endParaRPr lang="en-CA" sz="1800">
                        <a:effectLst/>
                        <a:latin typeface="Cambria" panose="020405030504060302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85335704"/>
                  </a:ext>
                </a:extLst>
              </a:tr>
              <a:tr h="337930">
                <a:tc>
                  <a:txBody>
                    <a:bodyPr/>
                    <a:lstStyle/>
                    <a:p>
                      <a:pPr>
                        <a:spcAft>
                          <a:spcPts val="0"/>
                        </a:spcAft>
                      </a:pPr>
                      <a:r>
                        <a:rPr lang="fr-CA" sz="1800" kern="1200">
                          <a:effectLst/>
                        </a:rPr>
                        <a:t> </a:t>
                      </a:r>
                      <a:r>
                        <a:rPr lang="fr-FR" sz="1800" kern="1200">
                          <a:effectLst/>
                        </a:rPr>
                        <a:t>15 février</a:t>
                      </a:r>
                      <a:endParaRPr lang="en-CA" sz="1800">
                        <a:effectLst/>
                        <a:latin typeface="Cambria" panose="02040503050406030204" pitchFamily="18" charset="0"/>
                        <a:ea typeface="Times New Roman" panose="02020603050405020304" pitchFamily="18" charset="0"/>
                      </a:endParaRPr>
                    </a:p>
                  </a:txBody>
                  <a:tcPr marL="68580" marR="68580" marT="0" marB="0"/>
                </a:tc>
                <a:tc>
                  <a:txBody>
                    <a:bodyPr/>
                    <a:lstStyle/>
                    <a:p>
                      <a:pPr algn="ctr">
                        <a:spcAft>
                          <a:spcPts val="0"/>
                        </a:spcAft>
                      </a:pPr>
                      <a:r>
                        <a:rPr lang="fr-FR" sz="1800" kern="1200">
                          <a:effectLst/>
                        </a:rPr>
                        <a:t>06</a:t>
                      </a:r>
                      <a:endParaRPr lang="en-CA" sz="1800">
                        <a:effectLst/>
                        <a:latin typeface="Cambria" panose="02040503050406030204" pitchFamily="18" charset="0"/>
                        <a:ea typeface="Times New Roman" panose="02020603050405020304" pitchFamily="18" charset="0"/>
                      </a:endParaRPr>
                    </a:p>
                  </a:txBody>
                  <a:tcPr marL="68580" marR="68580" marT="0" marB="0"/>
                </a:tc>
                <a:tc>
                  <a:txBody>
                    <a:bodyPr/>
                    <a:lstStyle/>
                    <a:p>
                      <a:pPr>
                        <a:spcAft>
                          <a:spcPts val="0"/>
                        </a:spcAft>
                      </a:pPr>
                      <a:r>
                        <a:rPr lang="fr-FR" sz="1800" kern="1200">
                          <a:effectLst/>
                        </a:rPr>
                        <a:t>Révision (examen préparatoire)</a:t>
                      </a:r>
                      <a:endParaRPr lang="en-CA" sz="1800">
                        <a:effectLst/>
                        <a:latin typeface="Cambria" panose="020405030504060302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52551197"/>
                  </a:ext>
                </a:extLst>
              </a:tr>
              <a:tr h="337930">
                <a:tc>
                  <a:txBody>
                    <a:bodyPr/>
                    <a:lstStyle/>
                    <a:p>
                      <a:pPr>
                        <a:spcAft>
                          <a:spcPts val="0"/>
                        </a:spcAft>
                      </a:pPr>
                      <a:r>
                        <a:rPr lang="fr-CA" sz="1800" kern="1200">
                          <a:effectLst/>
                        </a:rPr>
                        <a:t> </a:t>
                      </a:r>
                      <a:r>
                        <a:rPr lang="fr-FR" sz="1800" kern="1200">
                          <a:effectLst/>
                        </a:rPr>
                        <a:t>22 février</a:t>
                      </a:r>
                      <a:endParaRPr lang="en-CA" sz="1800">
                        <a:effectLst/>
                        <a:latin typeface="Cambria" panose="02040503050406030204" pitchFamily="18" charset="0"/>
                        <a:ea typeface="Times New Roman" panose="02020603050405020304" pitchFamily="18" charset="0"/>
                      </a:endParaRPr>
                    </a:p>
                  </a:txBody>
                  <a:tcPr marL="68580" marR="68580" marT="0" marB="0"/>
                </a:tc>
                <a:tc>
                  <a:txBody>
                    <a:bodyPr/>
                    <a:lstStyle/>
                    <a:p>
                      <a:pPr algn="ctr">
                        <a:spcAft>
                          <a:spcPts val="0"/>
                        </a:spcAft>
                      </a:pPr>
                      <a:r>
                        <a:rPr lang="fr-FR" sz="1800" kern="1200">
                          <a:effectLst/>
                        </a:rPr>
                        <a:t>--</a:t>
                      </a:r>
                      <a:endParaRPr lang="en-CA" sz="1800">
                        <a:effectLst/>
                        <a:latin typeface="Cambria" panose="02040503050406030204" pitchFamily="18" charset="0"/>
                        <a:ea typeface="Times New Roman" panose="02020603050405020304" pitchFamily="18" charset="0"/>
                      </a:endParaRPr>
                    </a:p>
                  </a:txBody>
                  <a:tcPr marL="68580" marR="68580" marT="0" marB="0"/>
                </a:tc>
                <a:tc>
                  <a:txBody>
                    <a:bodyPr/>
                    <a:lstStyle/>
                    <a:p>
                      <a:pPr>
                        <a:spcAft>
                          <a:spcPts val="0"/>
                        </a:spcAft>
                      </a:pPr>
                      <a:r>
                        <a:rPr lang="fr-FR" sz="1800" kern="1200">
                          <a:effectLst/>
                        </a:rPr>
                        <a:t>Congé universitaire – Semaine de lecture</a:t>
                      </a:r>
                      <a:endParaRPr lang="en-CA" sz="1800">
                        <a:effectLst/>
                        <a:latin typeface="Cambria" panose="020405030504060302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93324474"/>
                  </a:ext>
                </a:extLst>
              </a:tr>
              <a:tr h="337930">
                <a:tc>
                  <a:txBody>
                    <a:bodyPr/>
                    <a:lstStyle/>
                    <a:p>
                      <a:pPr>
                        <a:spcAft>
                          <a:spcPts val="0"/>
                        </a:spcAft>
                      </a:pPr>
                      <a:r>
                        <a:rPr lang="fr-FR" sz="1800" kern="1200">
                          <a:effectLst/>
                        </a:rPr>
                        <a:t> 01 mars</a:t>
                      </a:r>
                      <a:endParaRPr lang="en-CA" sz="1800">
                        <a:effectLst/>
                        <a:latin typeface="Cambria" panose="02040503050406030204" pitchFamily="18" charset="0"/>
                        <a:ea typeface="Times New Roman" panose="02020603050405020304" pitchFamily="18" charset="0"/>
                      </a:endParaRPr>
                    </a:p>
                  </a:txBody>
                  <a:tcPr marL="68580" marR="68580" marT="0" marB="0"/>
                </a:tc>
                <a:tc>
                  <a:txBody>
                    <a:bodyPr/>
                    <a:lstStyle/>
                    <a:p>
                      <a:pPr algn="ctr">
                        <a:spcAft>
                          <a:spcPts val="0"/>
                        </a:spcAft>
                      </a:pPr>
                      <a:r>
                        <a:rPr lang="fr-FR" sz="1800" kern="1200">
                          <a:effectLst/>
                        </a:rPr>
                        <a:t>07</a:t>
                      </a:r>
                      <a:endParaRPr lang="en-CA" sz="1800">
                        <a:effectLst/>
                        <a:latin typeface="Cambria" panose="02040503050406030204" pitchFamily="18" charset="0"/>
                        <a:ea typeface="Times New Roman" panose="02020603050405020304" pitchFamily="18" charset="0"/>
                      </a:endParaRPr>
                    </a:p>
                  </a:txBody>
                  <a:tcPr marL="68580" marR="68580" marT="0" marB="0"/>
                </a:tc>
                <a:tc>
                  <a:txBody>
                    <a:bodyPr/>
                    <a:lstStyle/>
                    <a:p>
                      <a:pPr>
                        <a:spcAft>
                          <a:spcPts val="0"/>
                        </a:spcAft>
                      </a:pPr>
                      <a:r>
                        <a:rPr lang="fr-FR" sz="1800" kern="1200">
                          <a:effectLst/>
                        </a:rPr>
                        <a:t>Examen 1 (couvrant la matière des cours 1 à 6)</a:t>
                      </a:r>
                      <a:endParaRPr lang="en-CA" sz="1800">
                        <a:effectLst/>
                        <a:latin typeface="Cambria" panose="020405030504060302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28933007"/>
                  </a:ext>
                </a:extLst>
              </a:tr>
              <a:tr h="337930">
                <a:tc>
                  <a:txBody>
                    <a:bodyPr/>
                    <a:lstStyle/>
                    <a:p>
                      <a:pPr>
                        <a:spcAft>
                          <a:spcPts val="0"/>
                        </a:spcAft>
                      </a:pPr>
                      <a:r>
                        <a:rPr lang="fr-FR" sz="1800" kern="1200">
                          <a:effectLst/>
                        </a:rPr>
                        <a:t> 08 mars</a:t>
                      </a:r>
                      <a:endParaRPr lang="en-CA" sz="1800">
                        <a:effectLst/>
                        <a:latin typeface="Cambria" panose="02040503050406030204" pitchFamily="18" charset="0"/>
                        <a:ea typeface="Times New Roman" panose="02020603050405020304" pitchFamily="18" charset="0"/>
                      </a:endParaRPr>
                    </a:p>
                  </a:txBody>
                  <a:tcPr marL="68580" marR="68580" marT="0" marB="0"/>
                </a:tc>
                <a:tc>
                  <a:txBody>
                    <a:bodyPr/>
                    <a:lstStyle/>
                    <a:p>
                      <a:pPr algn="ctr">
                        <a:spcAft>
                          <a:spcPts val="0"/>
                        </a:spcAft>
                      </a:pPr>
                      <a:r>
                        <a:rPr lang="fr-FR" sz="1800" kern="1200">
                          <a:effectLst/>
                        </a:rPr>
                        <a:t>08</a:t>
                      </a:r>
                      <a:endParaRPr lang="en-CA" sz="1800">
                        <a:effectLst/>
                        <a:latin typeface="Cambria" panose="02040503050406030204" pitchFamily="18" charset="0"/>
                        <a:ea typeface="Times New Roman" panose="02020603050405020304" pitchFamily="18" charset="0"/>
                      </a:endParaRPr>
                    </a:p>
                  </a:txBody>
                  <a:tcPr marL="68580" marR="68580" marT="0" marB="0"/>
                </a:tc>
                <a:tc>
                  <a:txBody>
                    <a:bodyPr/>
                    <a:lstStyle/>
                    <a:p>
                      <a:pPr>
                        <a:spcAft>
                          <a:spcPts val="0"/>
                        </a:spcAft>
                      </a:pPr>
                      <a:r>
                        <a:rPr lang="fr-FR" sz="1800" kern="1200">
                          <a:effectLst/>
                        </a:rPr>
                        <a:t>ANOVA à un facteur</a:t>
                      </a:r>
                      <a:endParaRPr lang="en-CA" sz="1800">
                        <a:effectLst/>
                        <a:latin typeface="Cambria" panose="020405030504060302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85515847"/>
                  </a:ext>
                </a:extLst>
              </a:tr>
              <a:tr h="337930">
                <a:tc>
                  <a:txBody>
                    <a:bodyPr/>
                    <a:lstStyle/>
                    <a:p>
                      <a:pPr>
                        <a:spcAft>
                          <a:spcPts val="0"/>
                        </a:spcAft>
                      </a:pPr>
                      <a:r>
                        <a:rPr lang="fr-FR" sz="1800" kern="1200">
                          <a:effectLst/>
                        </a:rPr>
                        <a:t> 15 mars</a:t>
                      </a:r>
                      <a:endParaRPr lang="en-CA" sz="1800">
                        <a:effectLst/>
                        <a:latin typeface="Cambria" panose="02040503050406030204" pitchFamily="18" charset="0"/>
                        <a:ea typeface="Times New Roman" panose="02020603050405020304" pitchFamily="18" charset="0"/>
                      </a:endParaRPr>
                    </a:p>
                  </a:txBody>
                  <a:tcPr marL="68580" marR="68580" marT="0" marB="0"/>
                </a:tc>
                <a:tc>
                  <a:txBody>
                    <a:bodyPr/>
                    <a:lstStyle/>
                    <a:p>
                      <a:pPr algn="ctr">
                        <a:spcAft>
                          <a:spcPts val="0"/>
                        </a:spcAft>
                      </a:pPr>
                      <a:r>
                        <a:rPr lang="fr-FR" sz="1800" kern="1200">
                          <a:effectLst/>
                        </a:rPr>
                        <a:t>09</a:t>
                      </a:r>
                      <a:endParaRPr lang="en-CA" sz="1800">
                        <a:effectLst/>
                        <a:latin typeface="Cambria" panose="02040503050406030204" pitchFamily="18" charset="0"/>
                        <a:ea typeface="Times New Roman" panose="02020603050405020304" pitchFamily="18" charset="0"/>
                      </a:endParaRPr>
                    </a:p>
                  </a:txBody>
                  <a:tcPr marL="68580" marR="68580" marT="0" marB="0"/>
                </a:tc>
                <a:tc>
                  <a:txBody>
                    <a:bodyPr/>
                    <a:lstStyle/>
                    <a:p>
                      <a:pPr>
                        <a:spcAft>
                          <a:spcPts val="0"/>
                        </a:spcAft>
                        <a:tabLst>
                          <a:tab pos="1201420" algn="l"/>
                        </a:tabLst>
                      </a:pPr>
                      <a:r>
                        <a:rPr lang="fr-FR" sz="1800" kern="1200">
                          <a:effectLst/>
                        </a:rPr>
                        <a:t>ANOVA à deux facteurs</a:t>
                      </a:r>
                      <a:endParaRPr lang="en-CA" sz="1800">
                        <a:effectLst/>
                        <a:latin typeface="Cambria" panose="020405030504060302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13639154"/>
                  </a:ext>
                </a:extLst>
              </a:tr>
              <a:tr h="337930">
                <a:tc>
                  <a:txBody>
                    <a:bodyPr/>
                    <a:lstStyle/>
                    <a:p>
                      <a:pPr>
                        <a:spcAft>
                          <a:spcPts val="0"/>
                        </a:spcAft>
                      </a:pPr>
                      <a:r>
                        <a:rPr lang="fr-FR" sz="1800" kern="1200">
                          <a:effectLst/>
                        </a:rPr>
                        <a:t> 22 mars</a:t>
                      </a:r>
                      <a:endParaRPr lang="en-CA" sz="1800">
                        <a:effectLst/>
                        <a:latin typeface="Cambria" panose="02040503050406030204" pitchFamily="18" charset="0"/>
                        <a:ea typeface="Times New Roman" panose="02020603050405020304" pitchFamily="18" charset="0"/>
                      </a:endParaRPr>
                    </a:p>
                  </a:txBody>
                  <a:tcPr marL="68580" marR="68580" marT="0" marB="0"/>
                </a:tc>
                <a:tc>
                  <a:txBody>
                    <a:bodyPr/>
                    <a:lstStyle/>
                    <a:p>
                      <a:pPr algn="ctr">
                        <a:spcAft>
                          <a:spcPts val="0"/>
                        </a:spcAft>
                      </a:pPr>
                      <a:r>
                        <a:rPr lang="fr-FR" sz="1800" kern="1200">
                          <a:effectLst/>
                        </a:rPr>
                        <a:t>10</a:t>
                      </a:r>
                      <a:endParaRPr lang="en-CA" sz="1800">
                        <a:effectLst/>
                        <a:latin typeface="Cambria" panose="02040503050406030204" pitchFamily="18" charset="0"/>
                        <a:ea typeface="Times New Roman" panose="02020603050405020304" pitchFamily="18" charset="0"/>
                      </a:endParaRPr>
                    </a:p>
                  </a:txBody>
                  <a:tcPr marL="68580" marR="68580" marT="0" marB="0"/>
                </a:tc>
                <a:tc>
                  <a:txBody>
                    <a:bodyPr/>
                    <a:lstStyle/>
                    <a:p>
                      <a:pPr>
                        <a:spcAft>
                          <a:spcPts val="0"/>
                        </a:spcAft>
                        <a:tabLst>
                          <a:tab pos="1530985" algn="l"/>
                        </a:tabLst>
                      </a:pPr>
                      <a:r>
                        <a:rPr lang="fr-FR" sz="1800" kern="1200">
                          <a:effectLst/>
                        </a:rPr>
                        <a:t>Statistiques bivariées et mesures répétées</a:t>
                      </a:r>
                      <a:endParaRPr lang="en-CA" sz="1800">
                        <a:effectLst/>
                        <a:latin typeface="Cambria" panose="020405030504060302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68547293"/>
                  </a:ext>
                </a:extLst>
              </a:tr>
              <a:tr h="337930">
                <a:tc>
                  <a:txBody>
                    <a:bodyPr/>
                    <a:lstStyle/>
                    <a:p>
                      <a:pPr>
                        <a:spcAft>
                          <a:spcPts val="0"/>
                        </a:spcAft>
                      </a:pPr>
                      <a:r>
                        <a:rPr lang="fr-FR" sz="1800" kern="1200">
                          <a:effectLst/>
                        </a:rPr>
                        <a:t> 29 mars</a:t>
                      </a:r>
                      <a:endParaRPr lang="en-CA" sz="1800">
                        <a:effectLst/>
                        <a:latin typeface="Cambria" panose="02040503050406030204" pitchFamily="18" charset="0"/>
                        <a:ea typeface="Times New Roman" panose="02020603050405020304" pitchFamily="18" charset="0"/>
                      </a:endParaRPr>
                    </a:p>
                  </a:txBody>
                  <a:tcPr marL="68580" marR="68580" marT="0" marB="0"/>
                </a:tc>
                <a:tc>
                  <a:txBody>
                    <a:bodyPr/>
                    <a:lstStyle/>
                    <a:p>
                      <a:pPr algn="ctr">
                        <a:spcAft>
                          <a:spcPts val="0"/>
                        </a:spcAft>
                      </a:pPr>
                      <a:r>
                        <a:rPr lang="fr-FR" sz="1800" kern="1200">
                          <a:effectLst/>
                        </a:rPr>
                        <a:t>11</a:t>
                      </a:r>
                      <a:endParaRPr lang="en-CA" sz="1800">
                        <a:effectLst/>
                        <a:latin typeface="Cambria" panose="02040503050406030204" pitchFamily="18" charset="0"/>
                        <a:ea typeface="Times New Roman" panose="02020603050405020304" pitchFamily="18" charset="0"/>
                      </a:endParaRPr>
                    </a:p>
                  </a:txBody>
                  <a:tcPr marL="68580" marR="68580" marT="0" marB="0"/>
                </a:tc>
                <a:tc>
                  <a:txBody>
                    <a:bodyPr/>
                    <a:lstStyle/>
                    <a:p>
                      <a:pPr>
                        <a:spcAft>
                          <a:spcPts val="0"/>
                        </a:spcAft>
                        <a:tabLst>
                          <a:tab pos="1530985" algn="l"/>
                        </a:tabLst>
                      </a:pPr>
                      <a:r>
                        <a:rPr lang="fr-FR" sz="1800" kern="1200">
                          <a:effectLst/>
                        </a:rPr>
                        <a:t>Puissance des tests statistiques</a:t>
                      </a:r>
                      <a:endParaRPr lang="en-CA" sz="1800">
                        <a:effectLst/>
                        <a:latin typeface="Cambria" panose="020405030504060302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70444666"/>
                  </a:ext>
                </a:extLst>
              </a:tr>
              <a:tr h="337930">
                <a:tc>
                  <a:txBody>
                    <a:bodyPr/>
                    <a:lstStyle/>
                    <a:p>
                      <a:pPr>
                        <a:spcAft>
                          <a:spcPts val="0"/>
                        </a:spcAft>
                      </a:pPr>
                      <a:r>
                        <a:rPr lang="fr-FR" sz="1800" kern="1200">
                          <a:effectLst/>
                        </a:rPr>
                        <a:t> 5 avril</a:t>
                      </a:r>
                      <a:endParaRPr lang="en-CA" sz="1800">
                        <a:effectLst/>
                        <a:latin typeface="Cambria" panose="02040503050406030204" pitchFamily="18" charset="0"/>
                        <a:ea typeface="Times New Roman" panose="02020603050405020304" pitchFamily="18" charset="0"/>
                      </a:endParaRPr>
                    </a:p>
                  </a:txBody>
                  <a:tcPr marL="68580" marR="68580" marT="0" marB="0"/>
                </a:tc>
                <a:tc>
                  <a:txBody>
                    <a:bodyPr/>
                    <a:lstStyle/>
                    <a:p>
                      <a:pPr algn="ctr">
                        <a:spcAft>
                          <a:spcPts val="0"/>
                        </a:spcAft>
                      </a:pPr>
                      <a:r>
                        <a:rPr lang="fr-FR" sz="1800" kern="1200">
                          <a:effectLst/>
                        </a:rPr>
                        <a:t>12</a:t>
                      </a:r>
                      <a:endParaRPr lang="en-CA" sz="1800">
                        <a:effectLst/>
                        <a:latin typeface="Cambria" panose="02040503050406030204" pitchFamily="18" charset="0"/>
                        <a:ea typeface="Times New Roman" panose="02020603050405020304" pitchFamily="18" charset="0"/>
                      </a:endParaRPr>
                    </a:p>
                  </a:txBody>
                  <a:tcPr marL="68580" marR="68580" marT="0" marB="0"/>
                </a:tc>
                <a:tc>
                  <a:txBody>
                    <a:bodyPr/>
                    <a:lstStyle/>
                    <a:p>
                      <a:pPr>
                        <a:spcAft>
                          <a:spcPts val="0"/>
                        </a:spcAft>
                        <a:tabLst>
                          <a:tab pos="1530985" algn="l"/>
                        </a:tabLst>
                      </a:pPr>
                      <a:r>
                        <a:rPr lang="fr-FR" sz="1800" kern="1200">
                          <a:effectLst/>
                        </a:rPr>
                        <a:t>Révision (examen préparatoire)</a:t>
                      </a:r>
                      <a:endParaRPr lang="en-CA" sz="1800">
                        <a:effectLst/>
                        <a:latin typeface="Cambria" panose="020405030504060302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62802870"/>
                  </a:ext>
                </a:extLst>
              </a:tr>
              <a:tr h="337930">
                <a:tc>
                  <a:txBody>
                    <a:bodyPr/>
                    <a:lstStyle/>
                    <a:p>
                      <a:pPr>
                        <a:spcAft>
                          <a:spcPts val="0"/>
                        </a:spcAft>
                      </a:pPr>
                      <a:r>
                        <a:rPr lang="fr-FR" sz="1800" kern="1200">
                          <a:effectLst/>
                        </a:rPr>
                        <a:t>13 – 26 avril</a:t>
                      </a:r>
                      <a:endParaRPr lang="en-CA" sz="1800">
                        <a:effectLst/>
                        <a:latin typeface="Cambria" panose="02040503050406030204" pitchFamily="18" charset="0"/>
                        <a:ea typeface="Times New Roman" panose="02020603050405020304" pitchFamily="18" charset="0"/>
                      </a:endParaRPr>
                    </a:p>
                  </a:txBody>
                  <a:tcPr marL="68580" marR="68580" marT="0" marB="0"/>
                </a:tc>
                <a:tc>
                  <a:txBody>
                    <a:bodyPr/>
                    <a:lstStyle/>
                    <a:p>
                      <a:pPr algn="ctr">
                        <a:spcAft>
                          <a:spcPts val="0"/>
                        </a:spcAft>
                      </a:pPr>
                      <a:r>
                        <a:rPr lang="fr-FR" sz="1800" kern="1200">
                          <a:effectLst/>
                        </a:rPr>
                        <a:t>13</a:t>
                      </a:r>
                      <a:endParaRPr lang="en-CA" sz="1800">
                        <a:effectLst/>
                        <a:latin typeface="Cambria" panose="02040503050406030204" pitchFamily="18" charset="0"/>
                        <a:ea typeface="Times New Roman" panose="02020603050405020304" pitchFamily="18" charset="0"/>
                      </a:endParaRPr>
                    </a:p>
                  </a:txBody>
                  <a:tcPr marL="68580" marR="68580" marT="0" marB="0"/>
                </a:tc>
                <a:tc>
                  <a:txBody>
                    <a:bodyPr/>
                    <a:lstStyle/>
                    <a:p>
                      <a:pPr>
                        <a:spcAft>
                          <a:spcPts val="0"/>
                        </a:spcAft>
                      </a:pPr>
                      <a:r>
                        <a:rPr lang="fr-FR" sz="1800" kern="1200" dirty="0">
                          <a:effectLst/>
                        </a:rPr>
                        <a:t>Examen 2 (couvrant la matière des cours 1 à 12)</a:t>
                      </a:r>
                      <a:endParaRPr lang="en-CA" sz="1800" dirty="0">
                        <a:effectLst/>
                        <a:latin typeface="Cambria" panose="020405030504060302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73569919"/>
                  </a:ext>
                </a:extLst>
              </a:tr>
            </a:tbl>
          </a:graphicData>
        </a:graphic>
      </p:graphicFrame>
    </p:spTree>
    <p:extLst>
      <p:ext uri="{BB962C8B-B14F-4D97-AF65-F5344CB8AC3E}">
        <p14:creationId xmlns:p14="http://schemas.microsoft.com/office/powerpoint/2010/main" val="689950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0">
                  <a:buNone/>
                </a:pPr>
                <a:r>
                  <a:rPr lang="fr-CA" sz="2000" i="1" dirty="0"/>
                  <a:t>Si une formule est utilisée, vous devez la présenter et vous devez laisser des traces de vos calculs. Si vous n’utilisez pas de formule ni de calcul, vous devez expliquer votre démarche.</a:t>
                </a:r>
                <a:endParaRPr lang="fr-CA" sz="2000" dirty="0"/>
              </a:p>
              <a:p>
                <a:endParaRPr lang="fr-CA" sz="2000" dirty="0"/>
              </a:p>
              <a:p>
                <a:r>
                  <a:rPr lang="fr-CA" sz="2000" dirty="0"/>
                  <a:t>Soit un échantillon </a:t>
                </a:r>
                <a:r>
                  <a:rPr lang="fr-CA" sz="2000" b="1" dirty="0"/>
                  <a:t>Y</a:t>
                </a:r>
                <a:r>
                  <a:rPr lang="fr-CA" sz="2000" dirty="0"/>
                  <a:t> où :      </a:t>
                </a:r>
                <a14:m>
                  <m:oMath xmlns:m="http://schemas.openxmlformats.org/officeDocument/2006/math">
                    <m:acc>
                      <m:accPr>
                        <m:chr m:val="̅"/>
                        <m:ctrlPr>
                          <a:rPr lang="fr-CA" sz="2000" i="1">
                            <a:latin typeface="Cambria Math" panose="02040503050406030204" pitchFamily="18" charset="0"/>
                          </a:rPr>
                        </m:ctrlPr>
                      </m:accPr>
                      <m:e>
                        <m:r>
                          <a:rPr lang="fr-CA" sz="2000" i="1">
                            <a:latin typeface="Cambria Math" panose="02040503050406030204" pitchFamily="18" charset="0"/>
                          </a:rPr>
                          <m:t>𝑌</m:t>
                        </m:r>
                      </m:e>
                    </m:acc>
                    <m:r>
                      <a:rPr lang="fr-CA" sz="2000" i="1">
                        <a:latin typeface="Cambria Math" panose="02040503050406030204" pitchFamily="18" charset="0"/>
                      </a:rPr>
                      <m:t>=12,     </m:t>
                    </m:r>
                    <m:nary>
                      <m:naryPr>
                        <m:chr m:val="∑"/>
                        <m:limLoc m:val="undOvr"/>
                        <m:ctrlPr>
                          <a:rPr lang="fr-CA" sz="2000" i="1">
                            <a:latin typeface="Cambria Math" panose="02040503050406030204" pitchFamily="18" charset="0"/>
                          </a:rPr>
                        </m:ctrlPr>
                      </m:naryPr>
                      <m:sub>
                        <m:r>
                          <a:rPr lang="fr-CA" sz="2000" i="1">
                            <a:latin typeface="Cambria Math" panose="02040503050406030204" pitchFamily="18" charset="0"/>
                          </a:rPr>
                          <m:t>𝑖</m:t>
                        </m:r>
                        <m:r>
                          <a:rPr lang="fr-CA" sz="2000" i="1">
                            <a:latin typeface="Cambria Math" panose="02040503050406030204" pitchFamily="18" charset="0"/>
                          </a:rPr>
                          <m:t>=1</m:t>
                        </m:r>
                      </m:sub>
                      <m:sup>
                        <m:r>
                          <a:rPr lang="fr-CA" sz="2000" i="1">
                            <a:latin typeface="Cambria Math" panose="02040503050406030204" pitchFamily="18" charset="0"/>
                          </a:rPr>
                          <m:t>𝑛</m:t>
                        </m:r>
                      </m:sup>
                      <m:e>
                        <m:sSub>
                          <m:sSubPr>
                            <m:ctrlPr>
                              <a:rPr lang="fr-CA" sz="2000" i="1">
                                <a:latin typeface="Cambria Math" panose="02040503050406030204" pitchFamily="18" charset="0"/>
                              </a:rPr>
                            </m:ctrlPr>
                          </m:sSubPr>
                          <m:e>
                            <m:r>
                              <a:rPr lang="fr-CA" sz="2000" i="1">
                                <a:latin typeface="Cambria Math" panose="02040503050406030204" pitchFamily="18" charset="0"/>
                              </a:rPr>
                              <m:t>𝑌</m:t>
                            </m:r>
                          </m:e>
                          <m:sub>
                            <m:r>
                              <a:rPr lang="fr-CA" sz="2000" i="1">
                                <a:latin typeface="Cambria Math" panose="02040503050406030204" pitchFamily="18" charset="0"/>
                              </a:rPr>
                              <m:t>𝑖</m:t>
                            </m:r>
                          </m:sub>
                        </m:sSub>
                        <m:r>
                          <a:rPr lang="fr-CA" sz="2000" i="1">
                            <a:latin typeface="Cambria Math" panose="02040503050406030204" pitchFamily="18" charset="0"/>
                          </a:rPr>
                          <m:t>=</m:t>
                        </m:r>
                      </m:e>
                    </m:nary>
                    <m:r>
                      <a:rPr lang="fr-CA" sz="2000" i="1">
                        <a:latin typeface="Cambria Math" panose="02040503050406030204" pitchFamily="18" charset="0"/>
                      </a:rPr>
                      <m:t>132     </m:t>
                    </m:r>
                    <m:r>
                      <a:rPr lang="fr-CA" sz="2000" i="1">
                        <a:latin typeface="Cambria Math" panose="02040503050406030204" pitchFamily="18" charset="0"/>
                      </a:rPr>
                      <m:t>𝑒𝑡</m:t>
                    </m:r>
                    <m:r>
                      <a:rPr lang="fr-CA" sz="2000" i="1">
                        <a:latin typeface="Cambria Math" panose="02040503050406030204" pitchFamily="18" charset="0"/>
                      </a:rPr>
                      <m:t>     </m:t>
                    </m:r>
                    <m:sSub>
                      <m:sSubPr>
                        <m:ctrlPr>
                          <a:rPr lang="fr-CA" sz="2000" i="1">
                            <a:latin typeface="Cambria Math" panose="02040503050406030204" pitchFamily="18" charset="0"/>
                          </a:rPr>
                        </m:ctrlPr>
                      </m:sSubPr>
                      <m:e>
                        <m:r>
                          <a:rPr lang="fr-CA" sz="2000" i="1">
                            <a:latin typeface="Cambria Math" panose="02040503050406030204" pitchFamily="18" charset="0"/>
                          </a:rPr>
                          <m:t>𝑠</m:t>
                        </m:r>
                      </m:e>
                      <m:sub>
                        <m:r>
                          <a:rPr lang="fr-CA" sz="2000" i="1">
                            <a:latin typeface="Cambria Math" panose="02040503050406030204" pitchFamily="18" charset="0"/>
                          </a:rPr>
                          <m:t>𝑌</m:t>
                        </m:r>
                      </m:sub>
                    </m:sSub>
                    <m:r>
                      <a:rPr lang="fr-CA" sz="2000" i="1">
                        <a:latin typeface="Cambria Math" panose="02040503050406030204" pitchFamily="18" charset="0"/>
                      </a:rPr>
                      <m:t>=11</m:t>
                    </m:r>
                  </m:oMath>
                </a14:m>
                <a:endParaRPr lang="fr-CA" sz="2000" dirty="0"/>
              </a:p>
              <a:p>
                <a:pPr lvl="0"/>
                <a:endParaRPr lang="fr-CA" sz="2000" dirty="0"/>
              </a:p>
              <a:p>
                <a:pPr marL="914400" lvl="1" indent="-457200">
                  <a:buFont typeface="+mj-lt"/>
                  <a:buAutoNum type="alphaLcParenR"/>
                </a:pPr>
                <a:r>
                  <a:rPr lang="fr-CA" sz="2000" dirty="0"/>
                  <a:t>Quel est l’effectif? (2 pts)</a:t>
                </a:r>
              </a:p>
              <a:p>
                <a:pPr marL="914400" lvl="1" indent="-457200">
                  <a:buFont typeface="+mj-lt"/>
                  <a:buAutoNum type="alphaLcParenR"/>
                </a:pPr>
                <a:r>
                  <a:rPr lang="fr-CA" sz="2000" dirty="0"/>
                  <a:t>Quelle est la somme des carrés? (2 pts)</a:t>
                </a:r>
              </a:p>
            </p:txBody>
          </p:sp>
        </mc:Choice>
        <mc:Fallback xmlns="">
          <p:sp>
            <p:nvSpPr>
              <p:cNvPr id="12" name="Rectangle 3"/>
              <p:cNvSpPr txBox="1">
                <a:spLocks noRot="1" noChangeAspect="1" noMove="1" noResize="1" noEditPoints="1" noAdjustHandles="1" noChangeArrowheads="1" noChangeShapeType="1" noTextEdit="1"/>
              </p:cNvSpPr>
              <p:nvPr/>
            </p:nvSpPr>
            <p:spPr>
              <a:xfrm>
                <a:off x="0" y="1126066"/>
                <a:ext cx="12192000" cy="5723467"/>
              </a:xfrm>
              <a:prstGeom prst="rect">
                <a:avLst/>
              </a:prstGeom>
              <a:blipFill rotWithShape="0">
                <a:blip r:embed="rId3"/>
                <a:stretch>
                  <a:fillRect l="-500" t="-639" r="-800"/>
                </a:stretch>
              </a:blipFill>
            </p:spPr>
            <p:txBody>
              <a:bodyPr/>
              <a:lstStyle/>
              <a:p>
                <a:r>
                  <a:rPr lang="fr-CA">
                    <a:noFill/>
                  </a:rPr>
                  <a:t> </a:t>
                </a:r>
              </a:p>
            </p:txBody>
          </p:sp>
        </mc:Fallback>
      </mc:AlternateContent>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r>
              <a:rPr lang="fr-CA" altLang="fr-FR" sz="2400" b="1" i="1" dirty="0">
                <a:latin typeface="Calibri" panose="020F0502020204030204" pitchFamily="34" charset="0"/>
              </a:rPr>
              <a:t>Question 2</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70</a:t>
            </a:fld>
            <a:endParaRPr lang="en-CA" sz="2000" dirty="0">
              <a:solidFill>
                <a:schemeClr val="tx1"/>
              </a:solidFill>
            </a:endParaRPr>
          </a:p>
        </p:txBody>
      </p:sp>
    </p:spTree>
    <p:extLst>
      <p:ext uri="{BB962C8B-B14F-4D97-AF65-F5344CB8AC3E}">
        <p14:creationId xmlns:p14="http://schemas.microsoft.com/office/powerpoint/2010/main" val="1797310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0" y="1126066"/>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0">
              <a:buNone/>
            </a:pPr>
            <a:r>
              <a:rPr lang="fr-CA" sz="2000" i="1" dirty="0"/>
              <a:t>Si une formule est utilisée, vous devez la présenter et vous devez laisser des traces de vos calculs. Si vous n’utilisez pas de formule ni de calcul, vous devez expliquer votre démarche.</a:t>
            </a:r>
            <a:endParaRPr lang="fr-CA" sz="2000" dirty="0"/>
          </a:p>
          <a:p>
            <a:endParaRPr lang="fr-CA" sz="2000" dirty="0"/>
          </a:p>
          <a:p>
            <a:r>
              <a:rPr lang="fr-CA" sz="2000" dirty="0"/>
              <a:t>Soit un échantillon </a:t>
            </a:r>
            <a:r>
              <a:rPr lang="fr-CA" sz="2000" b="1" dirty="0"/>
              <a:t>X</a:t>
            </a:r>
            <a:r>
              <a:rPr lang="fr-CA" sz="2000" dirty="0"/>
              <a:t> = [8   10  11  11  11  12  12  12  12  13]. </a:t>
            </a:r>
            <a:br>
              <a:rPr lang="fr-CA" sz="2000" dirty="0"/>
            </a:br>
            <a:endParaRPr lang="fr-CA" sz="2000" dirty="0"/>
          </a:p>
          <a:p>
            <a:r>
              <a:rPr lang="fr-CA" sz="2000" dirty="0"/>
              <a:t>Présentez un tableau ayant quatre colonnes : </a:t>
            </a:r>
          </a:p>
          <a:p>
            <a:pPr lvl="0"/>
            <a:endParaRPr lang="fr-CA" sz="2000" dirty="0"/>
          </a:p>
          <a:p>
            <a:pPr lvl="1">
              <a:buFont typeface="Wingdings" panose="05000000000000000000" pitchFamily="2" charset="2"/>
              <a:buChar char="Ø"/>
            </a:pPr>
            <a:r>
              <a:rPr lang="fr-CA" sz="2000" dirty="0"/>
              <a:t>Valeur </a:t>
            </a:r>
          </a:p>
          <a:p>
            <a:pPr lvl="1">
              <a:buFont typeface="Wingdings" panose="05000000000000000000" pitchFamily="2" charset="2"/>
              <a:buChar char="Ø"/>
            </a:pPr>
            <a:r>
              <a:rPr lang="fr-CA" sz="2000"/>
              <a:t>Rang absolu</a:t>
            </a:r>
            <a:endParaRPr lang="fr-CA" sz="2000" dirty="0"/>
          </a:p>
          <a:p>
            <a:pPr lvl="1">
              <a:buFont typeface="Wingdings" panose="05000000000000000000" pitchFamily="2" charset="2"/>
              <a:buChar char="Ø"/>
            </a:pPr>
            <a:r>
              <a:rPr lang="fr-CA" sz="2000" dirty="0"/>
              <a:t>Rang percentile</a:t>
            </a:r>
          </a:p>
          <a:p>
            <a:pPr lvl="1">
              <a:buFont typeface="Wingdings" panose="05000000000000000000" pitchFamily="2" charset="2"/>
              <a:buChar char="Ø"/>
            </a:pPr>
            <a:r>
              <a:rPr lang="fr-CA" sz="2000" dirty="0"/>
              <a:t>Score z</a:t>
            </a:r>
          </a:p>
        </p:txBody>
      </p:sp>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Statistiques descriptives</a:t>
            </a:r>
          </a:p>
          <a:p>
            <a:r>
              <a:rPr lang="fr-CA" altLang="fr-FR" sz="2400" b="1" i="1" dirty="0">
                <a:latin typeface="Calibri" panose="020F0502020204030204" pitchFamily="34" charset="0"/>
              </a:rPr>
              <a:t>Question 3</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71</a:t>
            </a:fld>
            <a:endParaRPr lang="en-CA" sz="2000" dirty="0">
              <a:solidFill>
                <a:schemeClr val="tx1"/>
              </a:solidFill>
            </a:endParaRPr>
          </a:p>
        </p:txBody>
      </p:sp>
    </p:spTree>
    <p:extLst>
      <p:ext uri="{BB962C8B-B14F-4D97-AF65-F5344CB8AC3E}">
        <p14:creationId xmlns:p14="http://schemas.microsoft.com/office/powerpoint/2010/main" val="1443022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us-titre 2"/>
          <p:cNvSpPr>
            <a:spLocks noGrp="1"/>
          </p:cNvSpPr>
          <p:nvPr>
            <p:ph type="subTitle" idx="1"/>
          </p:nvPr>
        </p:nvSpPr>
        <p:spPr>
          <a:xfrm>
            <a:off x="978962" y="3141126"/>
            <a:ext cx="7117180" cy="3555901"/>
          </a:xfrm>
        </p:spPr>
        <p:txBody>
          <a:bodyPr>
            <a:normAutofit fontScale="92500" lnSpcReduction="20000"/>
          </a:bodyPr>
          <a:lstStyle/>
          <a:p>
            <a:pPr algn="l"/>
            <a:r>
              <a:rPr lang="en-CA" sz="3200" b="1" u="sng" dirty="0" err="1">
                <a:solidFill>
                  <a:srgbClr val="0070C0"/>
                </a:solidFill>
                <a:latin typeface="Calibri" panose="020F0502020204030204" pitchFamily="34" charset="0"/>
              </a:rPr>
              <a:t>Semaine</a:t>
            </a:r>
            <a:r>
              <a:rPr lang="en-CA" sz="3200" b="1" u="sng" dirty="0">
                <a:solidFill>
                  <a:srgbClr val="0070C0"/>
                </a:solidFill>
                <a:latin typeface="Calibri" panose="020F0502020204030204" pitchFamily="34" charset="0"/>
              </a:rPr>
              <a:t> 1</a:t>
            </a:r>
          </a:p>
          <a:p>
            <a:pPr algn="l"/>
            <a:endParaRPr lang="en-CA" sz="3200" u="sng" dirty="0">
              <a:solidFill>
                <a:srgbClr val="0070C0"/>
              </a:solidFill>
              <a:latin typeface="Calibri" panose="020F0502020204030204" pitchFamily="34" charset="0"/>
            </a:endParaRPr>
          </a:p>
          <a:p>
            <a:pPr marL="514350" indent="-514350" algn="l">
              <a:buFont typeface="+mj-lt"/>
              <a:buAutoNum type="romanUcPeriod"/>
            </a:pPr>
            <a:r>
              <a:rPr lang="en-CA" b="1" dirty="0">
                <a:solidFill>
                  <a:schemeClr val="accent1">
                    <a:lumMod val="40000"/>
                    <a:lumOff val="60000"/>
                  </a:schemeClr>
                </a:solidFill>
                <a:latin typeface="Calibri" panose="020F0502020204030204" pitchFamily="34" charset="0"/>
              </a:rPr>
              <a:t>Plan de </a:t>
            </a:r>
            <a:r>
              <a:rPr lang="en-CA" b="1" dirty="0" err="1">
                <a:solidFill>
                  <a:schemeClr val="accent1">
                    <a:lumMod val="40000"/>
                    <a:lumOff val="60000"/>
                  </a:schemeClr>
                </a:solidFill>
                <a:latin typeface="Calibri" panose="020F0502020204030204" pitchFamily="34" charset="0"/>
              </a:rPr>
              <a:t>cours</a:t>
            </a:r>
            <a:endParaRPr lang="en-CA" b="1" dirty="0">
              <a:solidFill>
                <a:schemeClr val="accent1">
                  <a:lumMod val="40000"/>
                  <a:lumOff val="60000"/>
                </a:schemeClr>
              </a:solidFill>
              <a:latin typeface="Calibri" panose="020F0502020204030204" pitchFamily="34" charset="0"/>
            </a:endParaRPr>
          </a:p>
          <a:p>
            <a:pPr marL="514350" indent="-514350" algn="l">
              <a:buFont typeface="+mj-lt"/>
              <a:buAutoNum type="romanUcPeriod"/>
            </a:pPr>
            <a:r>
              <a:rPr lang="en-CA" b="1" dirty="0" err="1">
                <a:solidFill>
                  <a:srgbClr val="0070C0"/>
                </a:solidFill>
                <a:latin typeface="Calibri" panose="020F0502020204030204" pitchFamily="34" charset="0"/>
              </a:rPr>
              <a:t>Quelques</a:t>
            </a:r>
            <a:r>
              <a:rPr lang="en-CA" b="1" dirty="0">
                <a:solidFill>
                  <a:srgbClr val="0070C0"/>
                </a:solidFill>
                <a:latin typeface="Calibri" panose="020F0502020204030204" pitchFamily="34" charset="0"/>
              </a:rPr>
              <a:t> notions de base</a:t>
            </a:r>
          </a:p>
          <a:p>
            <a:pPr marL="514350" indent="-514350" algn="l">
              <a:buFont typeface="+mj-lt"/>
              <a:buAutoNum type="romanUcPeriod"/>
            </a:pPr>
            <a:r>
              <a:rPr lang="en-CA" b="1" dirty="0" err="1">
                <a:solidFill>
                  <a:schemeClr val="accent1">
                    <a:lumMod val="40000"/>
                    <a:lumOff val="60000"/>
                  </a:schemeClr>
                </a:solidFill>
                <a:latin typeface="Calibri" panose="020F0502020204030204" pitchFamily="34" charset="0"/>
              </a:rPr>
              <a:t>Statistiques</a:t>
            </a:r>
            <a:r>
              <a:rPr lang="en-CA" b="1" dirty="0">
                <a:solidFill>
                  <a:schemeClr val="accent1">
                    <a:lumMod val="40000"/>
                    <a:lumOff val="60000"/>
                  </a:schemeClr>
                </a:solidFill>
                <a:latin typeface="Calibri" panose="020F0502020204030204" pitchFamily="34" charset="0"/>
              </a:rPr>
              <a:t> </a:t>
            </a:r>
            <a:r>
              <a:rPr lang="en-CA" b="1" dirty="0" err="1">
                <a:solidFill>
                  <a:schemeClr val="accent1">
                    <a:lumMod val="40000"/>
                    <a:lumOff val="60000"/>
                  </a:schemeClr>
                </a:solidFill>
                <a:latin typeface="Calibri" panose="020F0502020204030204" pitchFamily="34" charset="0"/>
              </a:rPr>
              <a:t>descriptives</a:t>
            </a:r>
            <a:endParaRPr lang="en-CA" b="1" dirty="0">
              <a:solidFill>
                <a:srgbClr val="0070C0"/>
              </a:solidFill>
              <a:latin typeface="Calibri" panose="020F0502020204030204" pitchFamily="34" charset="0"/>
            </a:endParaRPr>
          </a:p>
          <a:p>
            <a:pPr marL="514350" indent="-514350" algn="l">
              <a:buFont typeface="+mj-lt"/>
              <a:buAutoNum type="romanUcPeriod"/>
            </a:pPr>
            <a:r>
              <a:rPr lang="en-CA" b="1" dirty="0" err="1">
                <a:solidFill>
                  <a:schemeClr val="accent1">
                    <a:lumMod val="40000"/>
                    <a:lumOff val="60000"/>
                  </a:schemeClr>
                </a:solidFill>
                <a:latin typeface="Calibri" panose="020F0502020204030204" pitchFamily="34" charset="0"/>
              </a:rPr>
              <a:t>Exercices</a:t>
            </a:r>
            <a:r>
              <a:rPr lang="en-CA" b="1" dirty="0">
                <a:solidFill>
                  <a:schemeClr val="accent1">
                    <a:lumMod val="40000"/>
                    <a:lumOff val="60000"/>
                  </a:schemeClr>
                </a:solidFill>
                <a:latin typeface="Calibri" panose="020F0502020204030204" pitchFamily="34" charset="0"/>
              </a:rPr>
              <a:t>…!</a:t>
            </a:r>
          </a:p>
          <a:p>
            <a:pPr marL="514350" indent="-514350" algn="l">
              <a:buFont typeface="+mj-lt"/>
              <a:buAutoNum type="romanUcPeriod"/>
            </a:pPr>
            <a:endParaRPr lang="en-CA" b="1" dirty="0">
              <a:solidFill>
                <a:schemeClr val="accent1">
                  <a:lumMod val="40000"/>
                  <a:lumOff val="60000"/>
                </a:schemeClr>
              </a:solidFill>
              <a:latin typeface="Calibri" panose="020F0502020204030204" pitchFamily="34" charset="0"/>
            </a:endParaRPr>
          </a:p>
          <a:p>
            <a:pPr marL="514350" indent="-514350" algn="l">
              <a:buFont typeface="+mj-lt"/>
              <a:buAutoNum type="romanUcPeriod"/>
            </a:pPr>
            <a:endParaRPr lang="en-CA" dirty="0">
              <a:latin typeface="Calibri" panose="020F0502020204030204" pitchFamily="34" charset="0"/>
            </a:endParaRPr>
          </a:p>
          <a:p>
            <a:pPr marL="514350" indent="-514350" algn="l">
              <a:buFont typeface="Wingdings" panose="05000000000000000000" pitchFamily="2" charset="2"/>
              <a:buChar char="ü"/>
            </a:pPr>
            <a:r>
              <a:rPr lang="en-CA" b="1" i="1" dirty="0">
                <a:solidFill>
                  <a:schemeClr val="accent2"/>
                </a:solidFill>
                <a:latin typeface="Calibri" panose="020F0502020204030204" pitchFamily="34" charset="0"/>
              </a:rPr>
              <a:t>Lectures: </a:t>
            </a:r>
            <a:r>
              <a:rPr lang="en-CA" b="1" i="1" dirty="0" err="1">
                <a:solidFill>
                  <a:schemeClr val="accent2"/>
                </a:solidFill>
                <a:latin typeface="Calibri" panose="020F0502020204030204" pitchFamily="34" charset="0"/>
              </a:rPr>
              <a:t>Cousineau</a:t>
            </a:r>
            <a:r>
              <a:rPr lang="en-CA" b="1" i="1" dirty="0">
                <a:solidFill>
                  <a:schemeClr val="accent2"/>
                </a:solidFill>
                <a:latin typeface="Calibri" panose="020F0502020204030204" pitchFamily="34" charset="0"/>
              </a:rPr>
              <a:t> (2009), ch.2-3</a:t>
            </a:r>
          </a:p>
        </p:txBody>
      </p:sp>
    </p:spTree>
    <p:extLst>
      <p:ext uri="{BB962C8B-B14F-4D97-AF65-F5344CB8AC3E}">
        <p14:creationId xmlns:p14="http://schemas.microsoft.com/office/powerpoint/2010/main" val="442587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0" y="0"/>
            <a:ext cx="12192000" cy="980728"/>
          </a:xfrm>
          <a:prstGeom prst="rect">
            <a:avLst/>
          </a:prstGeom>
          <a:noFill/>
          <a:ln w="3175">
            <a:noFill/>
            <a:prstDash val="dash"/>
          </a:ln>
        </p:spPr>
        <p:txBody>
          <a:bodyPr vert="horz" lIns="91440" tIns="45720" rIns="91440" bIns="45720" rtlCol="0" anchor="t" anchorCtr="0">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A" altLang="fr-FR" b="1" dirty="0">
                <a:latin typeface="Calibri" panose="020F0502020204030204" pitchFamily="34" charset="0"/>
              </a:rPr>
              <a:t>Quelques notions de base…</a:t>
            </a:r>
            <a:br>
              <a:rPr lang="fr-CA" altLang="fr-FR" b="1" dirty="0">
                <a:latin typeface="Calibri" panose="020F0502020204030204" pitchFamily="34" charset="0"/>
              </a:rPr>
            </a:br>
            <a:r>
              <a:rPr lang="fr-CA" altLang="fr-FR" sz="2400" b="1" i="1" dirty="0">
                <a:latin typeface="Calibri" panose="020F0502020204030204" pitchFamily="34" charset="0"/>
              </a:rPr>
              <a:t>La variable</a:t>
            </a:r>
          </a:p>
        </p:txBody>
      </p:sp>
      <p:cxnSp>
        <p:nvCxnSpPr>
          <p:cNvPr id="9" name="Connecteur droit 6"/>
          <p:cNvCxnSpPr/>
          <p:nvPr/>
        </p:nvCxnSpPr>
        <p:spPr>
          <a:xfrm>
            <a:off x="0" y="908720"/>
            <a:ext cx="12192000" cy="72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11582399" y="0"/>
            <a:ext cx="561599" cy="405135"/>
          </a:xfrm>
        </p:spPr>
        <p:txBody>
          <a:bodyPr/>
          <a:lstStyle/>
          <a:p>
            <a:fld id="{F3A7A740-67A3-4070-908C-1D917BF0C81E}" type="slidenum">
              <a:rPr lang="en-CA" sz="2000" smtClean="0">
                <a:solidFill>
                  <a:schemeClr val="tx1"/>
                </a:solidFill>
              </a:rPr>
              <a:t>9</a:t>
            </a:fld>
            <a:endParaRPr lang="en-CA" sz="2000" dirty="0">
              <a:solidFill>
                <a:schemeClr val="tx1"/>
              </a:solidFill>
            </a:endParaRPr>
          </a:p>
        </p:txBody>
      </p:sp>
      <p:sp>
        <p:nvSpPr>
          <p:cNvPr id="12" name="Rectangle 3"/>
          <p:cNvSpPr txBox="1">
            <a:spLocks noChangeArrowheads="1"/>
          </p:cNvSpPr>
          <p:nvPr/>
        </p:nvSpPr>
        <p:spPr>
          <a:xfrm>
            <a:off x="0" y="1134533"/>
            <a:ext cx="12192000" cy="5723467"/>
          </a:xfrm>
          <a:prstGeom prst="rect">
            <a:avLst/>
          </a:prstGeom>
        </p:spPr>
        <p:txBody>
          <a:bodyPr vert="horz" lIns="91440" tIns="45720" rIns="91440" bIns="45720" rtlCol="0" anchor="t" anchorCtr="0">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330200" indent="-381000">
              <a:buFont typeface="Wingdings" panose="05000000000000000000" pitchFamily="2" charset="2"/>
              <a:buChar char="q"/>
            </a:pPr>
            <a:r>
              <a:rPr lang="fr-CA" altLang="fr-FR" sz="2400" dirty="0">
                <a:latin typeface="Calibri" panose="020F0502020204030204" pitchFamily="34" charset="0"/>
              </a:rPr>
              <a:t>La méthode scientifique a pour objectif de nous amener à comprendre un univers auquel nous n’avons accès qu’à travers nos sens…</a:t>
            </a:r>
          </a:p>
          <a:p>
            <a:pPr marL="330200" indent="-381000"/>
            <a:endParaRPr lang="fr-CA" altLang="fr-FR" sz="2400" dirty="0">
              <a:latin typeface="Calibri" panose="020F0502020204030204" pitchFamily="34" charset="0"/>
            </a:endParaRPr>
          </a:p>
          <a:p>
            <a:pPr marL="330200" indent="-381000">
              <a:buFont typeface="Wingdings" panose="05000000000000000000" pitchFamily="2" charset="2"/>
              <a:buChar char="q"/>
            </a:pPr>
            <a:r>
              <a:rPr lang="fr-CA" altLang="fr-FR" sz="2400" dirty="0">
                <a:latin typeface="Calibri" panose="020F0502020204030204" pitchFamily="34" charset="0"/>
              </a:rPr>
              <a:t>Notre cerveau divise cet univers en </a:t>
            </a:r>
            <a:r>
              <a:rPr lang="fr-CA" altLang="fr-FR" sz="2400" u="sng" dirty="0">
                <a:latin typeface="Calibri" panose="020F0502020204030204" pitchFamily="34" charset="0"/>
              </a:rPr>
              <a:t>catégories</a:t>
            </a:r>
            <a:r>
              <a:rPr lang="fr-CA" altLang="fr-FR" sz="2400" dirty="0">
                <a:latin typeface="Calibri" panose="020F0502020204030204" pitchFamily="34" charset="0"/>
              </a:rPr>
              <a:t> abstraites et nous cherchons à décrire ces catégories et les lois qui régissent leurs interactions.</a:t>
            </a:r>
          </a:p>
          <a:p>
            <a:pPr marL="330200" indent="-381000"/>
            <a:endParaRPr lang="fr-CA" altLang="fr-FR" sz="2400" dirty="0">
              <a:latin typeface="Calibri" panose="020F0502020204030204" pitchFamily="34" charset="0"/>
            </a:endParaRPr>
          </a:p>
          <a:p>
            <a:pPr marL="330200" indent="-381000">
              <a:buFont typeface="Wingdings" panose="05000000000000000000" pitchFamily="2" charset="2"/>
              <a:buChar char="q"/>
            </a:pPr>
            <a:r>
              <a:rPr lang="fr-CA" altLang="fr-FR" sz="2400" dirty="0">
                <a:latin typeface="Calibri" panose="020F0502020204030204" pitchFamily="34" charset="0"/>
              </a:rPr>
              <a:t>Chacune de ces catégories présente une grande variabilité.</a:t>
            </a:r>
          </a:p>
          <a:p>
            <a:pPr marL="330200" indent="-381000"/>
            <a:endParaRPr lang="fr-CA" altLang="fr-FR" sz="2400" dirty="0">
              <a:latin typeface="Calibri" panose="020F0502020204030204" pitchFamily="34" charset="0"/>
            </a:endParaRPr>
          </a:p>
          <a:p>
            <a:pPr marL="330200" indent="-381000">
              <a:buFont typeface="Wingdings" panose="05000000000000000000" pitchFamily="2" charset="2"/>
              <a:buChar char="q"/>
            </a:pPr>
            <a:r>
              <a:rPr lang="fr-CA" altLang="fr-FR" sz="2400" b="1" dirty="0">
                <a:latin typeface="Calibri" panose="020F0502020204030204" pitchFamily="34" charset="0"/>
              </a:rPr>
              <a:t>En méthodes quantitatives, nous nommons donc ces catégories:  </a:t>
            </a:r>
            <a:r>
              <a:rPr lang="fr-CA" altLang="fr-FR" sz="2400" dirty="0">
                <a:latin typeface="Calibri" panose="020F0502020204030204" pitchFamily="34" charset="0"/>
              </a:rPr>
              <a:t>« </a:t>
            </a:r>
            <a:r>
              <a:rPr lang="fr-CA" altLang="fr-FR" sz="2400" b="1" dirty="0">
                <a:latin typeface="Calibri" panose="020F0502020204030204" pitchFamily="34" charset="0"/>
              </a:rPr>
              <a:t>variables</a:t>
            </a:r>
            <a:r>
              <a:rPr lang="fr-CA" altLang="fr-FR" sz="2400" dirty="0">
                <a:latin typeface="Calibri" panose="020F0502020204030204" pitchFamily="34" charset="0"/>
              </a:rPr>
              <a:t> ».</a:t>
            </a:r>
          </a:p>
          <a:p>
            <a:pPr marL="730250" lvl="1" indent="-381000">
              <a:buFont typeface="Wingdings" panose="05000000000000000000" pitchFamily="2" charset="2"/>
              <a:buChar char="Ø"/>
            </a:pPr>
            <a:r>
              <a:rPr lang="fr-CA" altLang="fr-FR" sz="2400" dirty="0">
                <a:latin typeface="Calibri" panose="020F0502020204030204" pitchFamily="34" charset="0"/>
              </a:rPr>
              <a:t>Une variable représente l’ensemble des </a:t>
            </a:r>
            <a:r>
              <a:rPr lang="fr-CA" altLang="fr-FR" sz="2400" u="sng" dirty="0">
                <a:latin typeface="Calibri" panose="020F0502020204030204" pitchFamily="34" charset="0"/>
              </a:rPr>
              <a:t>mesures</a:t>
            </a:r>
            <a:r>
              <a:rPr lang="fr-CA" altLang="fr-FR" sz="2400" dirty="0">
                <a:latin typeface="Calibri" panose="020F0502020204030204" pitchFamily="34" charset="0"/>
              </a:rPr>
              <a:t> associées à une catégorie. </a:t>
            </a:r>
          </a:p>
          <a:p>
            <a:pPr marL="730250" lvl="1" indent="-381000">
              <a:buFont typeface="Wingdings" panose="05000000000000000000" pitchFamily="2" charset="2"/>
              <a:buChar char="Ø"/>
            </a:pPr>
            <a:r>
              <a:rPr lang="fr-CA" altLang="fr-FR" sz="2400" dirty="0">
                <a:latin typeface="Calibri" panose="020F0502020204030204" pitchFamily="34" charset="0"/>
              </a:rPr>
              <a:t>La variable est donc… une catégorie… « objectivée »… à l’aide de la mesure.</a:t>
            </a:r>
          </a:p>
        </p:txBody>
      </p:sp>
    </p:spTree>
    <p:extLst>
      <p:ext uri="{BB962C8B-B14F-4D97-AF65-F5344CB8AC3E}">
        <p14:creationId xmlns:p14="http://schemas.microsoft.com/office/powerpoint/2010/main" val="809841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3686</TotalTime>
  <Words>3028</Words>
  <Application>Microsoft Office PowerPoint</Application>
  <PresentationFormat>Widescreen</PresentationFormat>
  <Paragraphs>1007</Paragraphs>
  <Slides>71</Slides>
  <Notes>66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71</vt:i4>
      </vt:variant>
    </vt:vector>
  </HeadingPairs>
  <TitlesOfParts>
    <vt:vector size="81" baseType="lpstr">
      <vt:lpstr>Arial</vt:lpstr>
      <vt:lpstr>Calibri</vt:lpstr>
      <vt:lpstr>Calibri Light</vt:lpstr>
      <vt:lpstr>Cambria</vt:lpstr>
      <vt:lpstr>Cambria Math</vt:lpstr>
      <vt:lpstr>Times New Roman</vt:lpstr>
      <vt:lpstr>Trebuchet MS</vt:lpstr>
      <vt:lpstr>Wingdings</vt:lpstr>
      <vt:lpstr>Wingdings 2</vt:lpstr>
      <vt:lpstr>Office Theme</vt:lpstr>
      <vt:lpstr>ECS 2512 L Hiver 2018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Etienne Dumesnil</dc:creator>
  <cp:lastModifiedBy>Etienne Dumesnil</cp:lastModifiedBy>
  <cp:revision>160</cp:revision>
  <dcterms:created xsi:type="dcterms:W3CDTF">2015-08-12T19:58:05Z</dcterms:created>
  <dcterms:modified xsi:type="dcterms:W3CDTF">2018-01-11T15:17:18Z</dcterms:modified>
</cp:coreProperties>
</file>