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notesSlides/notesSlide9.xml" ContentType="application/vnd.openxmlformats-officedocument.presentationml.notesSlide+xml"/>
  <Override PartName="/ppt/charts/chart3.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4.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handoutMasterIdLst>
    <p:handoutMasterId r:id="rId84"/>
  </p:handoutMasterIdLst>
  <p:sldIdLst>
    <p:sldId id="385" r:id="rId2"/>
    <p:sldId id="386" r:id="rId3"/>
    <p:sldId id="257" r:id="rId4"/>
    <p:sldId id="258" r:id="rId5"/>
    <p:sldId id="259" r:id="rId6"/>
    <p:sldId id="261" r:id="rId7"/>
    <p:sldId id="319" r:id="rId8"/>
    <p:sldId id="263" r:id="rId9"/>
    <p:sldId id="265" r:id="rId10"/>
    <p:sldId id="317" r:id="rId11"/>
    <p:sldId id="318" r:id="rId12"/>
    <p:sldId id="320" r:id="rId13"/>
    <p:sldId id="267" r:id="rId14"/>
    <p:sldId id="269" r:id="rId15"/>
    <p:sldId id="270" r:id="rId16"/>
    <p:sldId id="321" r:id="rId17"/>
    <p:sldId id="272" r:id="rId18"/>
    <p:sldId id="273" r:id="rId19"/>
    <p:sldId id="274" r:id="rId20"/>
    <p:sldId id="327" r:id="rId21"/>
    <p:sldId id="275" r:id="rId22"/>
    <p:sldId id="276" r:id="rId23"/>
    <p:sldId id="330" r:id="rId24"/>
    <p:sldId id="380" r:id="rId25"/>
    <p:sldId id="331" r:id="rId26"/>
    <p:sldId id="278" r:id="rId27"/>
    <p:sldId id="328" r:id="rId28"/>
    <p:sldId id="329" r:id="rId29"/>
    <p:sldId id="279" r:id="rId30"/>
    <p:sldId id="322" r:id="rId31"/>
    <p:sldId id="323" r:id="rId32"/>
    <p:sldId id="332" r:id="rId33"/>
    <p:sldId id="324" r:id="rId34"/>
    <p:sldId id="326" r:id="rId35"/>
    <p:sldId id="381" r:id="rId36"/>
    <p:sldId id="334" r:id="rId37"/>
    <p:sldId id="333" r:id="rId38"/>
    <p:sldId id="335" r:id="rId39"/>
    <p:sldId id="337" r:id="rId40"/>
    <p:sldId id="338" r:id="rId41"/>
    <p:sldId id="339" r:id="rId42"/>
    <p:sldId id="336" r:id="rId43"/>
    <p:sldId id="341" r:id="rId44"/>
    <p:sldId id="342" r:id="rId45"/>
    <p:sldId id="343" r:id="rId46"/>
    <p:sldId id="344" r:id="rId47"/>
    <p:sldId id="345" r:id="rId48"/>
    <p:sldId id="346" r:id="rId49"/>
    <p:sldId id="347" r:id="rId50"/>
    <p:sldId id="348" r:id="rId51"/>
    <p:sldId id="349" r:id="rId52"/>
    <p:sldId id="350" r:id="rId53"/>
    <p:sldId id="351" r:id="rId54"/>
    <p:sldId id="387" r:id="rId55"/>
    <p:sldId id="355" r:id="rId56"/>
    <p:sldId id="352" r:id="rId57"/>
    <p:sldId id="353" r:id="rId58"/>
    <p:sldId id="382" r:id="rId59"/>
    <p:sldId id="357" r:id="rId60"/>
    <p:sldId id="358" r:id="rId61"/>
    <p:sldId id="359" r:id="rId62"/>
    <p:sldId id="360" r:id="rId63"/>
    <p:sldId id="361" r:id="rId64"/>
    <p:sldId id="362" r:id="rId65"/>
    <p:sldId id="363" r:id="rId66"/>
    <p:sldId id="364" r:id="rId67"/>
    <p:sldId id="365" r:id="rId68"/>
    <p:sldId id="366" r:id="rId69"/>
    <p:sldId id="367" r:id="rId70"/>
    <p:sldId id="368" r:id="rId71"/>
    <p:sldId id="369" r:id="rId72"/>
    <p:sldId id="370" r:id="rId73"/>
    <p:sldId id="371" r:id="rId74"/>
    <p:sldId id="372" r:id="rId75"/>
    <p:sldId id="373" r:id="rId76"/>
    <p:sldId id="383" r:id="rId77"/>
    <p:sldId id="375" r:id="rId78"/>
    <p:sldId id="376" r:id="rId79"/>
    <p:sldId id="377" r:id="rId80"/>
    <p:sldId id="378" r:id="rId81"/>
    <p:sldId id="379" r:id="rId8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4584" autoAdjust="0"/>
  </p:normalViewPr>
  <p:slideViewPr>
    <p:cSldViewPr>
      <p:cViewPr varScale="1">
        <p:scale>
          <a:sx n="44" d="100"/>
          <a:sy n="44" d="100"/>
        </p:scale>
        <p:origin x="1344"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89"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M\PSY1004\_Automne_2014_final\Semaine_2\semaine_2_exemple_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M\PSY1004\_Automne_2014_final\Semaine_2\semaine_2_exemple_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M\PSY1004\_Automne_2014_final\Semaine_2\semaine_2_exemple_1_valide.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M\PSY1004\_Automne_2014_final\Semaine_2\semaine_2_exemple_1_valid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invertIfNegative val="0"/>
          <c:cat>
            <c:strRef>
              <c:f>Visualisation!$A$3:$A$5</c:f>
              <c:strCache>
                <c:ptCount val="3"/>
                <c:pt idx="0">
                  <c:v>Femme</c:v>
                </c:pt>
                <c:pt idx="1">
                  <c:v>Homme</c:v>
                </c:pt>
                <c:pt idx="2">
                  <c:v>Autre</c:v>
                </c:pt>
              </c:strCache>
            </c:strRef>
          </c:cat>
          <c:val>
            <c:numRef>
              <c:f>Visualisation!$C$3:$C$5</c:f>
              <c:numCache>
                <c:formatCode>General</c:formatCode>
                <c:ptCount val="3"/>
                <c:pt idx="0">
                  <c:v>65</c:v>
                </c:pt>
                <c:pt idx="1">
                  <c:v>44</c:v>
                </c:pt>
                <c:pt idx="2">
                  <c:v>1</c:v>
                </c:pt>
              </c:numCache>
            </c:numRef>
          </c:val>
          <c:extLst>
            <c:ext xmlns:c16="http://schemas.microsoft.com/office/drawing/2014/chart" uri="{C3380CC4-5D6E-409C-BE32-E72D297353CC}">
              <c16:uniqueId val="{00000000-359D-4BD3-B823-38076FB07E60}"/>
            </c:ext>
          </c:extLst>
        </c:ser>
        <c:dLbls>
          <c:showLegendKey val="0"/>
          <c:showVal val="0"/>
          <c:showCatName val="0"/>
          <c:showSerName val="0"/>
          <c:showPercent val="0"/>
          <c:showBubbleSize val="0"/>
        </c:dLbls>
        <c:gapWidth val="150"/>
        <c:axId val="377787080"/>
        <c:axId val="642669368"/>
      </c:barChart>
      <c:catAx>
        <c:axId val="377787080"/>
        <c:scaling>
          <c:orientation val="minMax"/>
        </c:scaling>
        <c:delete val="0"/>
        <c:axPos val="b"/>
        <c:title>
          <c:tx>
            <c:rich>
              <a:bodyPr/>
              <a:lstStyle/>
              <a:p>
                <a:pPr>
                  <a:defRPr/>
                </a:pPr>
                <a:r>
                  <a:rPr lang="fr-CA"/>
                  <a:t>Sexe</a:t>
                </a:r>
              </a:p>
            </c:rich>
          </c:tx>
          <c:overlay val="0"/>
        </c:title>
        <c:numFmt formatCode="General" sourceLinked="0"/>
        <c:majorTickMark val="out"/>
        <c:minorTickMark val="none"/>
        <c:tickLblPos val="nextTo"/>
        <c:crossAx val="642669368"/>
        <c:crosses val="autoZero"/>
        <c:auto val="1"/>
        <c:lblAlgn val="ctr"/>
        <c:lblOffset val="100"/>
        <c:noMultiLvlLbl val="0"/>
      </c:catAx>
      <c:valAx>
        <c:axId val="642669368"/>
        <c:scaling>
          <c:orientation val="minMax"/>
        </c:scaling>
        <c:delete val="0"/>
        <c:axPos val="l"/>
        <c:title>
          <c:tx>
            <c:rich>
              <a:bodyPr rot="-5400000" vert="horz"/>
              <a:lstStyle/>
              <a:p>
                <a:pPr>
                  <a:defRPr/>
                </a:pPr>
                <a:r>
                  <a:rPr lang="fr-CA"/>
                  <a:t>Fréquence</a:t>
                </a:r>
              </a:p>
            </c:rich>
          </c:tx>
          <c:overlay val="0"/>
        </c:title>
        <c:numFmt formatCode="General" sourceLinked="1"/>
        <c:majorTickMark val="out"/>
        <c:minorTickMark val="none"/>
        <c:tickLblPos val="nextTo"/>
        <c:crossAx val="377787080"/>
        <c:crosses val="autoZero"/>
        <c:crossBetween val="between"/>
      </c:valAx>
    </c:plotArea>
    <c:plotVisOnly val="1"/>
    <c:dispBlanksAs val="gap"/>
    <c:showDLblsOverMax val="0"/>
  </c:chart>
  <c:txPr>
    <a:bodyPr/>
    <a:lstStyle/>
    <a:p>
      <a:pPr>
        <a:defRPr>
          <a:solidFill>
            <a:schemeClr val="tx1"/>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invertIfNegative val="0"/>
          <c:cat>
            <c:strRef>
              <c:f>Visualisation!$A$3:$A$5</c:f>
              <c:strCache>
                <c:ptCount val="3"/>
                <c:pt idx="0">
                  <c:v>Femme</c:v>
                </c:pt>
                <c:pt idx="1">
                  <c:v>Homme</c:v>
                </c:pt>
                <c:pt idx="2">
                  <c:v>Autre</c:v>
                </c:pt>
              </c:strCache>
            </c:strRef>
          </c:cat>
          <c:val>
            <c:numRef>
              <c:f>Visualisation!$C$3:$C$5</c:f>
              <c:numCache>
                <c:formatCode>General</c:formatCode>
                <c:ptCount val="3"/>
                <c:pt idx="0">
                  <c:v>65</c:v>
                </c:pt>
                <c:pt idx="1">
                  <c:v>44</c:v>
                </c:pt>
                <c:pt idx="2">
                  <c:v>1</c:v>
                </c:pt>
              </c:numCache>
            </c:numRef>
          </c:val>
          <c:extLst>
            <c:ext xmlns:c16="http://schemas.microsoft.com/office/drawing/2014/chart" uri="{C3380CC4-5D6E-409C-BE32-E72D297353CC}">
              <c16:uniqueId val="{00000000-EB71-41B7-B8AB-EAA5D6D93D10}"/>
            </c:ext>
          </c:extLst>
        </c:ser>
        <c:dLbls>
          <c:showLegendKey val="0"/>
          <c:showVal val="0"/>
          <c:showCatName val="0"/>
          <c:showSerName val="0"/>
          <c:showPercent val="0"/>
          <c:showBubbleSize val="0"/>
        </c:dLbls>
        <c:gapWidth val="150"/>
        <c:axId val="642686616"/>
        <c:axId val="642677208"/>
      </c:barChart>
      <c:catAx>
        <c:axId val="642686616"/>
        <c:scaling>
          <c:orientation val="minMax"/>
        </c:scaling>
        <c:delete val="0"/>
        <c:axPos val="b"/>
        <c:title>
          <c:tx>
            <c:rich>
              <a:bodyPr/>
              <a:lstStyle/>
              <a:p>
                <a:pPr>
                  <a:defRPr/>
                </a:pPr>
                <a:r>
                  <a:rPr lang="fr-CA"/>
                  <a:t>Sexe</a:t>
                </a:r>
              </a:p>
            </c:rich>
          </c:tx>
          <c:overlay val="0"/>
        </c:title>
        <c:numFmt formatCode="General" sourceLinked="0"/>
        <c:majorTickMark val="out"/>
        <c:minorTickMark val="none"/>
        <c:tickLblPos val="nextTo"/>
        <c:crossAx val="642677208"/>
        <c:crosses val="autoZero"/>
        <c:auto val="1"/>
        <c:lblAlgn val="ctr"/>
        <c:lblOffset val="100"/>
        <c:noMultiLvlLbl val="0"/>
      </c:catAx>
      <c:valAx>
        <c:axId val="642677208"/>
        <c:scaling>
          <c:orientation val="minMax"/>
        </c:scaling>
        <c:delete val="0"/>
        <c:axPos val="l"/>
        <c:title>
          <c:tx>
            <c:rich>
              <a:bodyPr rot="-5400000" vert="horz"/>
              <a:lstStyle/>
              <a:p>
                <a:pPr>
                  <a:defRPr/>
                </a:pPr>
                <a:r>
                  <a:rPr lang="fr-CA"/>
                  <a:t>Fréquence</a:t>
                </a:r>
              </a:p>
            </c:rich>
          </c:tx>
          <c:overlay val="0"/>
        </c:title>
        <c:numFmt formatCode="General" sourceLinked="1"/>
        <c:majorTickMark val="out"/>
        <c:minorTickMark val="none"/>
        <c:tickLblPos val="nextTo"/>
        <c:crossAx val="642686616"/>
        <c:crosses val="autoZero"/>
        <c:crossBetween val="between"/>
      </c:valAx>
    </c:plotArea>
    <c:plotVisOnly val="1"/>
    <c:dispBlanksAs val="gap"/>
    <c:showDLblsOverMax val="0"/>
  </c:chart>
  <c:txPr>
    <a:bodyPr/>
    <a:lstStyle/>
    <a:p>
      <a:pPr>
        <a:defRPr>
          <a:solidFill>
            <a:schemeClr val="tx1"/>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invertIfNegative val="0"/>
          <c:cat>
            <c:strRef>
              <c:f>Visualisation!$A$3:$A$4</c:f>
              <c:strCache>
                <c:ptCount val="2"/>
                <c:pt idx="0">
                  <c:v>Femme</c:v>
                </c:pt>
                <c:pt idx="1">
                  <c:v>Homme</c:v>
                </c:pt>
              </c:strCache>
            </c:strRef>
          </c:cat>
          <c:val>
            <c:numRef>
              <c:f>Visualisation!$C$3:$C$4</c:f>
              <c:numCache>
                <c:formatCode>General</c:formatCode>
                <c:ptCount val="2"/>
                <c:pt idx="0">
                  <c:v>65</c:v>
                </c:pt>
                <c:pt idx="1">
                  <c:v>44</c:v>
                </c:pt>
              </c:numCache>
            </c:numRef>
          </c:val>
          <c:extLst>
            <c:ext xmlns:c16="http://schemas.microsoft.com/office/drawing/2014/chart" uri="{C3380CC4-5D6E-409C-BE32-E72D297353CC}">
              <c16:uniqueId val="{00000000-D463-4687-A3B3-9031F2C74BEB}"/>
            </c:ext>
          </c:extLst>
        </c:ser>
        <c:dLbls>
          <c:showLegendKey val="0"/>
          <c:showVal val="0"/>
          <c:showCatName val="0"/>
          <c:showSerName val="0"/>
          <c:showPercent val="0"/>
          <c:showBubbleSize val="0"/>
        </c:dLbls>
        <c:gapWidth val="150"/>
        <c:axId val="642683088"/>
        <c:axId val="642694064"/>
      </c:barChart>
      <c:catAx>
        <c:axId val="642683088"/>
        <c:scaling>
          <c:orientation val="minMax"/>
        </c:scaling>
        <c:delete val="0"/>
        <c:axPos val="b"/>
        <c:title>
          <c:tx>
            <c:rich>
              <a:bodyPr/>
              <a:lstStyle/>
              <a:p>
                <a:pPr>
                  <a:defRPr/>
                </a:pPr>
                <a:r>
                  <a:rPr lang="fr-CA"/>
                  <a:t>Sexe</a:t>
                </a:r>
              </a:p>
            </c:rich>
          </c:tx>
          <c:overlay val="0"/>
        </c:title>
        <c:numFmt formatCode="General" sourceLinked="0"/>
        <c:majorTickMark val="out"/>
        <c:minorTickMark val="none"/>
        <c:tickLblPos val="nextTo"/>
        <c:crossAx val="642694064"/>
        <c:crosses val="autoZero"/>
        <c:auto val="1"/>
        <c:lblAlgn val="ctr"/>
        <c:lblOffset val="100"/>
        <c:noMultiLvlLbl val="0"/>
      </c:catAx>
      <c:valAx>
        <c:axId val="642694064"/>
        <c:scaling>
          <c:orientation val="minMax"/>
        </c:scaling>
        <c:delete val="0"/>
        <c:axPos val="l"/>
        <c:title>
          <c:tx>
            <c:rich>
              <a:bodyPr rot="-5400000" vert="horz"/>
              <a:lstStyle/>
              <a:p>
                <a:pPr>
                  <a:defRPr/>
                </a:pPr>
                <a:r>
                  <a:rPr lang="fr-CA"/>
                  <a:t>Fréquence</a:t>
                </a:r>
              </a:p>
            </c:rich>
          </c:tx>
          <c:overlay val="0"/>
        </c:title>
        <c:numFmt formatCode="General" sourceLinked="1"/>
        <c:majorTickMark val="out"/>
        <c:minorTickMark val="none"/>
        <c:tickLblPos val="nextTo"/>
        <c:crossAx val="642683088"/>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invertIfNegative val="0"/>
          <c:cat>
            <c:strRef>
              <c:f>Visualisation!$A$3:$A$4</c:f>
              <c:strCache>
                <c:ptCount val="2"/>
                <c:pt idx="0">
                  <c:v>Femme</c:v>
                </c:pt>
                <c:pt idx="1">
                  <c:v>Homme</c:v>
                </c:pt>
              </c:strCache>
            </c:strRef>
          </c:cat>
          <c:val>
            <c:numRef>
              <c:f>Visualisation!$C$3:$C$4</c:f>
              <c:numCache>
                <c:formatCode>General</c:formatCode>
                <c:ptCount val="2"/>
                <c:pt idx="0">
                  <c:v>65</c:v>
                </c:pt>
                <c:pt idx="1">
                  <c:v>44</c:v>
                </c:pt>
              </c:numCache>
            </c:numRef>
          </c:val>
          <c:extLst>
            <c:ext xmlns:c16="http://schemas.microsoft.com/office/drawing/2014/chart" uri="{C3380CC4-5D6E-409C-BE32-E72D297353CC}">
              <c16:uniqueId val="{00000000-1494-415A-A8CE-FE20ECCE94C2}"/>
            </c:ext>
          </c:extLst>
        </c:ser>
        <c:dLbls>
          <c:showLegendKey val="0"/>
          <c:showVal val="0"/>
          <c:showCatName val="0"/>
          <c:showSerName val="0"/>
          <c:showPercent val="0"/>
          <c:showBubbleSize val="0"/>
        </c:dLbls>
        <c:gapWidth val="150"/>
        <c:axId val="491607296"/>
        <c:axId val="491604552"/>
      </c:barChart>
      <c:catAx>
        <c:axId val="491607296"/>
        <c:scaling>
          <c:orientation val="minMax"/>
        </c:scaling>
        <c:delete val="0"/>
        <c:axPos val="b"/>
        <c:title>
          <c:tx>
            <c:rich>
              <a:bodyPr/>
              <a:lstStyle/>
              <a:p>
                <a:pPr>
                  <a:defRPr/>
                </a:pPr>
                <a:r>
                  <a:rPr lang="fr-CA"/>
                  <a:t>Sexe</a:t>
                </a:r>
              </a:p>
            </c:rich>
          </c:tx>
          <c:overlay val="0"/>
        </c:title>
        <c:numFmt formatCode="General" sourceLinked="0"/>
        <c:majorTickMark val="out"/>
        <c:minorTickMark val="none"/>
        <c:tickLblPos val="nextTo"/>
        <c:crossAx val="491604552"/>
        <c:crosses val="autoZero"/>
        <c:auto val="1"/>
        <c:lblAlgn val="ctr"/>
        <c:lblOffset val="100"/>
        <c:noMultiLvlLbl val="0"/>
      </c:catAx>
      <c:valAx>
        <c:axId val="491604552"/>
        <c:scaling>
          <c:orientation val="minMax"/>
        </c:scaling>
        <c:delete val="0"/>
        <c:axPos val="l"/>
        <c:title>
          <c:tx>
            <c:rich>
              <a:bodyPr rot="-5400000" vert="horz"/>
              <a:lstStyle/>
              <a:p>
                <a:pPr>
                  <a:defRPr/>
                </a:pPr>
                <a:r>
                  <a:rPr lang="fr-CA"/>
                  <a:t>Fréquence</a:t>
                </a:r>
              </a:p>
            </c:rich>
          </c:tx>
          <c:overlay val="0"/>
        </c:title>
        <c:numFmt formatCode="General" sourceLinked="1"/>
        <c:majorTickMark val="out"/>
        <c:minorTickMark val="none"/>
        <c:tickLblPos val="nextTo"/>
        <c:crossAx val="491607296"/>
        <c:crosses val="autoZero"/>
        <c:crossBetween val="between"/>
      </c:valAx>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 Id="rId4"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9FE257-E4F8-41FC-B5EC-C25001EC4682}" type="datetimeFigureOut">
              <a:rPr lang="fr-CA" smtClean="0"/>
              <a:t>2018-01-17</a:t>
            </a:fld>
            <a:endParaRPr lang="fr-CA"/>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CA"/>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25704D-8343-4991-9B50-0C143ECA0B82}" type="slidenum">
              <a:rPr lang="fr-CA" smtClean="0"/>
              <a:t>‹#›</a:t>
            </a:fld>
            <a:endParaRPr lang="fr-CA"/>
          </a:p>
        </p:txBody>
      </p:sp>
    </p:spTree>
    <p:extLst>
      <p:ext uri="{BB962C8B-B14F-4D97-AF65-F5344CB8AC3E}">
        <p14:creationId xmlns:p14="http://schemas.microsoft.com/office/powerpoint/2010/main" val="18810278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24EE17-F55B-41E7-9CE1-86B98216792D}" type="datetimeFigureOut">
              <a:rPr lang="fr-CA" smtClean="0"/>
              <a:pPr/>
              <a:t>2018-01-17</a:t>
            </a:fld>
            <a:endParaRPr lang="fr-CA"/>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7AEAA9-E2C4-42F7-8151-2123141ED5F9}" type="slidenum">
              <a:rPr lang="fr-CA" smtClean="0"/>
              <a:pPr/>
              <a:t>‹#›</a:t>
            </a:fld>
            <a:endParaRPr lang="fr-CA"/>
          </a:p>
        </p:txBody>
      </p:sp>
    </p:spTree>
    <p:extLst>
      <p:ext uri="{BB962C8B-B14F-4D97-AF65-F5344CB8AC3E}">
        <p14:creationId xmlns:p14="http://schemas.microsoft.com/office/powerpoint/2010/main" val="2185801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3</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12</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13</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14</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15</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16</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17</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18</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19</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20</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21</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4</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22</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23</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24</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25</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26</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27</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28</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29</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30</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31</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5</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32</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33</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34</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35</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36</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37</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38</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39</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40</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41</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6</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42</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43</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44</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45</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46</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47</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48</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49</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50</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51</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7</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52</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53</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55</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56</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57</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58</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59</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60</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61</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62</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8</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63</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64</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65</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66</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67</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68</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69</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70</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71</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72</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9</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73</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74</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75</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76</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77</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78</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79</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80</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10</a:t>
            </a:fld>
            <a:endParaRPr lang="fr-CA"/>
          </a:p>
        </p:txBody>
      </p:sp>
    </p:spTree>
    <p:extLst>
      <p:ext uri="{BB962C8B-B14F-4D97-AF65-F5344CB8AC3E}">
        <p14:creationId xmlns:p14="http://schemas.microsoft.com/office/powerpoint/2010/main" val="1372403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47261CC-9E0A-4843-B68E-6DAA3D99BBF4}" type="slidenum">
              <a:rPr lang="fr-CA" smtClean="0"/>
              <a:pPr/>
              <a:t>11</a:t>
            </a:fld>
            <a:endParaRPr lang="fr-CA"/>
          </a:p>
        </p:txBody>
      </p:sp>
    </p:spTree>
    <p:extLst>
      <p:ext uri="{BB962C8B-B14F-4D97-AF65-F5344CB8AC3E}">
        <p14:creationId xmlns:p14="http://schemas.microsoft.com/office/powerpoint/2010/main" val="1372403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fr-CA"/>
          </a:p>
        </p:txBody>
      </p:sp>
      <p:sp>
        <p:nvSpPr>
          <p:cNvPr id="4" name="Espace réservé de la date 3"/>
          <p:cNvSpPr>
            <a:spLocks noGrp="1"/>
          </p:cNvSpPr>
          <p:nvPr>
            <p:ph type="dt" sz="half" idx="10"/>
          </p:nvPr>
        </p:nvSpPr>
        <p:spPr/>
        <p:txBody>
          <a:bodyPr/>
          <a:lstStyle/>
          <a:p>
            <a:fld id="{060071E7-9A75-4C8B-B736-DCBEC66F425F}" type="datetimeFigureOut">
              <a:rPr lang="fr-CA" smtClean="0"/>
              <a:pPr/>
              <a:t>2018-01-17</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23B1B4E4-A5EF-411E-BF22-C7B759BC6CBD}" type="slidenum">
              <a:rPr lang="fr-CA" smtClean="0"/>
              <a:pPr/>
              <a:t>‹#›</a:t>
            </a:fld>
            <a:endParaRPr lang="fr-CA"/>
          </a:p>
        </p:txBody>
      </p:sp>
      <p:sp>
        <p:nvSpPr>
          <p:cNvPr id="8" name="Espace réservé du pied de page 4">
            <a:extLst>
              <a:ext uri="{FF2B5EF4-FFF2-40B4-BE49-F238E27FC236}">
                <a16:creationId xmlns:a16="http://schemas.microsoft.com/office/drawing/2014/main" id="{FF86E3C5-968C-45A1-8DDA-A095064E2585}"/>
              </a:ext>
            </a:extLst>
          </p:cNvPr>
          <p:cNvSpPr txBox="1">
            <a:spLocks/>
          </p:cNvSpPr>
          <p:nvPr userDrawn="1"/>
        </p:nvSpPr>
        <p:spPr>
          <a:xfrm>
            <a:off x="7391400" y="990600"/>
            <a:ext cx="1752600" cy="228600"/>
          </a:xfrm>
          <a:prstGeom prst="rect">
            <a:avLst/>
          </a:prstGeom>
          <a:solidFill>
            <a:schemeClr val="bg1"/>
          </a:solidFill>
        </p:spPr>
        <p:txBody>
          <a:bodyPr vert="horz" lIns="91440" tIns="45720" rIns="91440" bIns="45720" rtlCol="0" anchor="ctr"/>
          <a:lstStyle/>
          <a:p>
            <a:pPr algn="r">
              <a:defRPr/>
            </a:pPr>
            <a:r>
              <a:rPr lang="fr-CA" sz="800" dirty="0"/>
              <a:t>ECS 2512 – ©Etienne Dumesnil, 2018</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060071E7-9A75-4C8B-B736-DCBEC66F425F}" type="datetimeFigureOut">
              <a:rPr lang="fr-CA" smtClean="0"/>
              <a:pPr/>
              <a:t>2018-01-17</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23B1B4E4-A5EF-411E-BF22-C7B759BC6CBD}" type="slidenum">
              <a:rPr lang="fr-CA" smtClean="0"/>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060071E7-9A75-4C8B-B736-DCBEC66F425F}" type="datetimeFigureOut">
              <a:rPr lang="fr-CA" smtClean="0"/>
              <a:pPr/>
              <a:t>2018-01-17</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23B1B4E4-A5EF-411E-BF22-C7B759BC6CBD}" type="slidenum">
              <a:rPr lang="fr-CA" smtClean="0"/>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CA"/>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060071E7-9A75-4C8B-B736-DCBEC66F425F}" type="datetimeFigureOut">
              <a:rPr lang="fr-CA" smtClean="0"/>
              <a:pPr/>
              <a:t>2018-01-17</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23B1B4E4-A5EF-411E-BF22-C7B759BC6CBD}" type="slidenum">
              <a:rPr lang="fr-CA" smtClean="0"/>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060071E7-9A75-4C8B-B736-DCBEC66F425F}" type="datetimeFigureOut">
              <a:rPr lang="fr-CA" smtClean="0"/>
              <a:pPr/>
              <a:t>2018-01-17</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23B1B4E4-A5EF-411E-BF22-C7B759BC6CBD}" type="slidenum">
              <a:rPr lang="fr-CA" smtClean="0"/>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p:cNvSpPr>
            <a:spLocks noGrp="1"/>
          </p:cNvSpPr>
          <p:nvPr>
            <p:ph type="dt" sz="half" idx="10"/>
          </p:nvPr>
        </p:nvSpPr>
        <p:spPr/>
        <p:txBody>
          <a:bodyPr/>
          <a:lstStyle/>
          <a:p>
            <a:fld id="{060071E7-9A75-4C8B-B736-DCBEC66F425F}" type="datetimeFigureOut">
              <a:rPr lang="fr-CA" smtClean="0"/>
              <a:pPr/>
              <a:t>2018-01-17</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23B1B4E4-A5EF-411E-BF22-C7B759BC6CBD}" type="slidenum">
              <a:rPr lang="fr-CA" smtClean="0"/>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p:cNvSpPr>
            <a:spLocks noGrp="1"/>
          </p:cNvSpPr>
          <p:nvPr>
            <p:ph type="dt" sz="half" idx="10"/>
          </p:nvPr>
        </p:nvSpPr>
        <p:spPr/>
        <p:txBody>
          <a:bodyPr/>
          <a:lstStyle/>
          <a:p>
            <a:fld id="{060071E7-9A75-4C8B-B736-DCBEC66F425F}" type="datetimeFigureOut">
              <a:rPr lang="fr-CA" smtClean="0"/>
              <a:pPr/>
              <a:t>2018-01-17</a:t>
            </a:fld>
            <a:endParaRPr lang="fr-CA"/>
          </a:p>
        </p:txBody>
      </p:sp>
      <p:sp>
        <p:nvSpPr>
          <p:cNvPr id="8" name="Espace réservé du pied de page 7"/>
          <p:cNvSpPr>
            <a:spLocks noGrp="1"/>
          </p:cNvSpPr>
          <p:nvPr>
            <p:ph type="ftr" sz="quarter" idx="11"/>
          </p:nvPr>
        </p:nvSpPr>
        <p:spPr/>
        <p:txBody>
          <a:bodyPr/>
          <a:lstStyle/>
          <a:p>
            <a:endParaRPr lang="fr-CA"/>
          </a:p>
        </p:txBody>
      </p:sp>
      <p:sp>
        <p:nvSpPr>
          <p:cNvPr id="9" name="Espace réservé du numéro de diapositive 8"/>
          <p:cNvSpPr>
            <a:spLocks noGrp="1"/>
          </p:cNvSpPr>
          <p:nvPr>
            <p:ph type="sldNum" sz="quarter" idx="12"/>
          </p:nvPr>
        </p:nvSpPr>
        <p:spPr/>
        <p:txBody>
          <a:bodyPr/>
          <a:lstStyle/>
          <a:p>
            <a:fld id="{23B1B4E4-A5EF-411E-BF22-C7B759BC6CBD}" type="slidenum">
              <a:rPr lang="fr-CA" smtClean="0"/>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CA"/>
          </a:p>
        </p:txBody>
      </p:sp>
      <p:sp>
        <p:nvSpPr>
          <p:cNvPr id="3" name="Espace réservé de la date 2"/>
          <p:cNvSpPr>
            <a:spLocks noGrp="1"/>
          </p:cNvSpPr>
          <p:nvPr>
            <p:ph type="dt" sz="half" idx="10"/>
          </p:nvPr>
        </p:nvSpPr>
        <p:spPr/>
        <p:txBody>
          <a:bodyPr/>
          <a:lstStyle/>
          <a:p>
            <a:fld id="{060071E7-9A75-4C8B-B736-DCBEC66F425F}" type="datetimeFigureOut">
              <a:rPr lang="fr-CA" smtClean="0"/>
              <a:pPr/>
              <a:t>2018-01-17</a:t>
            </a:fld>
            <a:endParaRPr lang="fr-CA"/>
          </a:p>
        </p:txBody>
      </p:sp>
      <p:sp>
        <p:nvSpPr>
          <p:cNvPr id="4" name="Espace réservé du pied de page 3"/>
          <p:cNvSpPr>
            <a:spLocks noGrp="1"/>
          </p:cNvSpPr>
          <p:nvPr>
            <p:ph type="ftr" sz="quarter" idx="11"/>
          </p:nvPr>
        </p:nvSpPr>
        <p:spPr/>
        <p:txBody>
          <a:bodyPr/>
          <a:lstStyle/>
          <a:p>
            <a:endParaRPr lang="fr-CA"/>
          </a:p>
        </p:txBody>
      </p:sp>
      <p:sp>
        <p:nvSpPr>
          <p:cNvPr id="5" name="Espace réservé du numéro de diapositive 4"/>
          <p:cNvSpPr>
            <a:spLocks noGrp="1"/>
          </p:cNvSpPr>
          <p:nvPr>
            <p:ph type="sldNum" sz="quarter" idx="12"/>
          </p:nvPr>
        </p:nvSpPr>
        <p:spPr/>
        <p:txBody>
          <a:bodyPr/>
          <a:lstStyle/>
          <a:p>
            <a:fld id="{23B1B4E4-A5EF-411E-BF22-C7B759BC6CBD}" type="slidenum">
              <a:rPr lang="fr-CA" smtClean="0"/>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60071E7-9A75-4C8B-B736-DCBEC66F425F}" type="datetimeFigureOut">
              <a:rPr lang="fr-CA" smtClean="0"/>
              <a:pPr/>
              <a:t>2018-01-17</a:t>
            </a:fld>
            <a:endParaRPr lang="fr-CA"/>
          </a:p>
        </p:txBody>
      </p:sp>
      <p:sp>
        <p:nvSpPr>
          <p:cNvPr id="3" name="Espace réservé du pied de page 2"/>
          <p:cNvSpPr>
            <a:spLocks noGrp="1"/>
          </p:cNvSpPr>
          <p:nvPr>
            <p:ph type="ftr" sz="quarter" idx="11"/>
          </p:nvPr>
        </p:nvSpPr>
        <p:spPr/>
        <p:txBody>
          <a:bodyPr/>
          <a:lstStyle/>
          <a:p>
            <a:endParaRPr lang="fr-CA"/>
          </a:p>
        </p:txBody>
      </p:sp>
      <p:sp>
        <p:nvSpPr>
          <p:cNvPr id="4" name="Espace réservé du numéro de diapositive 3"/>
          <p:cNvSpPr>
            <a:spLocks noGrp="1"/>
          </p:cNvSpPr>
          <p:nvPr>
            <p:ph type="sldNum" sz="quarter" idx="12"/>
          </p:nvPr>
        </p:nvSpPr>
        <p:spPr/>
        <p:txBody>
          <a:bodyPr/>
          <a:lstStyle/>
          <a:p>
            <a:fld id="{23B1B4E4-A5EF-411E-BF22-C7B759BC6CBD}" type="slidenum">
              <a:rPr lang="fr-CA" smtClean="0"/>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060071E7-9A75-4C8B-B736-DCBEC66F425F}" type="datetimeFigureOut">
              <a:rPr lang="fr-CA" smtClean="0"/>
              <a:pPr/>
              <a:t>2018-01-17</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23B1B4E4-A5EF-411E-BF22-C7B759BC6CBD}" type="slidenum">
              <a:rPr lang="fr-CA" smtClean="0"/>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060071E7-9A75-4C8B-B736-DCBEC66F425F}" type="datetimeFigureOut">
              <a:rPr lang="fr-CA" smtClean="0"/>
              <a:pPr/>
              <a:t>2018-01-17</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23B1B4E4-A5EF-411E-BF22-C7B759BC6CBD}" type="slidenum">
              <a:rPr lang="fr-CA" smtClean="0"/>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endParaRPr lang="fr-CA"/>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0071E7-9A75-4C8B-B736-DCBEC66F425F}" type="datetimeFigureOut">
              <a:rPr lang="fr-CA" smtClean="0"/>
              <a:pPr/>
              <a:t>2018-01-17</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B1B4E4-A5EF-411E-BF22-C7B759BC6CBD}" type="slidenum">
              <a:rPr lang="fr-CA" smtClean="0"/>
              <a:pPr/>
              <a:t>‹#›</a:t>
            </a:fld>
            <a:endParaRPr lang="fr-CA"/>
          </a:p>
        </p:txBody>
      </p:sp>
      <p:sp>
        <p:nvSpPr>
          <p:cNvPr id="8" name="Espace réservé du pied de page 4">
            <a:extLst>
              <a:ext uri="{FF2B5EF4-FFF2-40B4-BE49-F238E27FC236}">
                <a16:creationId xmlns:a16="http://schemas.microsoft.com/office/drawing/2014/main" id="{40027143-9905-4F57-970C-68292E18357E}"/>
              </a:ext>
            </a:extLst>
          </p:cNvPr>
          <p:cNvSpPr txBox="1">
            <a:spLocks/>
          </p:cNvSpPr>
          <p:nvPr userDrawn="1"/>
        </p:nvSpPr>
        <p:spPr>
          <a:xfrm>
            <a:off x="7391400" y="990600"/>
            <a:ext cx="1752600" cy="228600"/>
          </a:xfrm>
          <a:prstGeom prst="rect">
            <a:avLst/>
          </a:prstGeom>
          <a:solidFill>
            <a:schemeClr val="bg1"/>
          </a:solidFill>
        </p:spPr>
        <p:txBody>
          <a:bodyPr vert="horz" lIns="91440" tIns="45720" rIns="91440" bIns="45720" rtlCol="0" anchor="ctr"/>
          <a:lstStyle/>
          <a:p>
            <a:pPr algn="r">
              <a:defRPr/>
            </a:pPr>
            <a:r>
              <a:rPr lang="fr-CA" sz="800" dirty="0"/>
              <a:t>ECS 2512 – ©Etienne Dumesnil, 201</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notesSlide" Target="../notesSlides/notesSlide28.xml"/><Relationship Id="rId7"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notesSlide" Target="../notesSlides/notesSlide29.xml"/><Relationship Id="rId7"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wmf"/><Relationship Id="rId4" Type="http://schemas.openxmlformats.org/officeDocument/2006/relationships/oleObject" Target="../embeddings/oleObject3.bin"/><Relationship Id="rId9" Type="http://schemas.openxmlformats.org/officeDocument/2006/relationships/image" Target="../media/image3.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package" Target="../embeddings/Microsoft_Word_Document2.docx"/><Relationship Id="rId5" Type="http://schemas.openxmlformats.org/officeDocument/2006/relationships/image" Target="../media/image4.emf"/><Relationship Id="rId4" Type="http://schemas.openxmlformats.org/officeDocument/2006/relationships/image" Target="../media/image3.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package" Target="../embeddings/Microsoft_Word_Document3.docx"/></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emf"/><Relationship Id="rId5" Type="http://schemas.openxmlformats.org/officeDocument/2006/relationships/image" Target="../media/image8.emf"/><Relationship Id="rId4" Type="http://schemas.openxmlformats.org/officeDocument/2006/relationships/package" Target="../embeddings/Microsoft_Word_Document4.docx"/></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4.emf"/><Relationship Id="rId5" Type="http://schemas.openxmlformats.org/officeDocument/2006/relationships/image" Target="../media/image9.emf"/><Relationship Id="rId4" Type="http://schemas.openxmlformats.org/officeDocument/2006/relationships/package" Target="../embeddings/Microsoft_Word_Document5.docx"/></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emf"/><Relationship Id="rId5" Type="http://schemas.openxmlformats.org/officeDocument/2006/relationships/image" Target="../media/image11.emf"/><Relationship Id="rId4" Type="http://schemas.openxmlformats.org/officeDocument/2006/relationships/package" Target="../embeddings/Microsoft_Word_Document6.docx"/></Relationships>
</file>

<file path=ppt/slides/_rels/slide47.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notesSlide" Target="../notesSlides/notesSlide45.xml"/><Relationship Id="rId7" Type="http://schemas.openxmlformats.org/officeDocument/2006/relationships/package" Target="../embeddings/Microsoft_Word_Document8.docx"/><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emf"/><Relationship Id="rId5" Type="http://schemas.openxmlformats.org/officeDocument/2006/relationships/image" Target="../media/image12.emf"/><Relationship Id="rId4" Type="http://schemas.openxmlformats.org/officeDocument/2006/relationships/package" Target="../embeddings/Microsoft_Word_Document7.docx"/></Relationships>
</file>

<file path=ppt/slides/_rels/slide48.xml.rels><?xml version="1.0" encoding="UTF-8" standalone="yes"?>
<Relationships xmlns="http://schemas.openxmlformats.org/package/2006/relationships"><Relationship Id="rId8" Type="http://schemas.openxmlformats.org/officeDocument/2006/relationships/package" Target="../embeddings/Microsoft_Word_Document11.docx"/><Relationship Id="rId3" Type="http://schemas.openxmlformats.org/officeDocument/2006/relationships/notesSlide" Target="../notesSlides/notesSlide46.xml"/><Relationship Id="rId7"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package" Target="../embeddings/Microsoft_Word_Document10.docx"/><Relationship Id="rId11" Type="http://schemas.openxmlformats.org/officeDocument/2006/relationships/image" Target="../media/image17.emf"/><Relationship Id="rId5" Type="http://schemas.openxmlformats.org/officeDocument/2006/relationships/image" Target="../media/image14.emf"/><Relationship Id="rId10" Type="http://schemas.openxmlformats.org/officeDocument/2006/relationships/package" Target="../embeddings/Microsoft_Word_Document12.docx"/><Relationship Id="rId4" Type="http://schemas.openxmlformats.org/officeDocument/2006/relationships/package" Target="../embeddings/Microsoft_Word_Document9.docx"/><Relationship Id="rId9" Type="http://schemas.openxmlformats.org/officeDocument/2006/relationships/image" Target="../media/image16.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package" Target="../embeddings/Microsoft_Word_Document13.docx"/></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8.emf"/><Relationship Id="rId4" Type="http://schemas.openxmlformats.org/officeDocument/2006/relationships/package" Target="../embeddings/Microsoft_Word_Document14.docx"/></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0.xml"/><Relationship Id="rId7" Type="http://schemas.openxmlformats.org/officeDocument/2006/relationships/image" Target="../media/image21.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package" Target="../embeddings/Microsoft_Word_Document16.docx"/><Relationship Id="rId5" Type="http://schemas.openxmlformats.org/officeDocument/2006/relationships/image" Target="../media/image20.emf"/><Relationship Id="rId4" Type="http://schemas.openxmlformats.org/officeDocument/2006/relationships/package" Target="../embeddings/Microsoft_Word_Document15.docx"/></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2"/>
          <p:cNvSpPr>
            <a:spLocks noGrp="1"/>
          </p:cNvSpPr>
          <p:nvPr>
            <p:ph type="ctrTitle"/>
          </p:nvPr>
        </p:nvSpPr>
        <p:spPr>
          <a:xfrm>
            <a:off x="1156335" y="1325880"/>
            <a:ext cx="6858000" cy="1163717"/>
          </a:xfrm>
        </p:spPr>
        <p:txBody>
          <a:bodyPr>
            <a:normAutofit fontScale="90000"/>
          </a:bodyPr>
          <a:lstStyle/>
          <a:p>
            <a:r>
              <a:rPr lang="en-CA" sz="4950" dirty="0">
                <a:solidFill>
                  <a:schemeClr val="accent2"/>
                </a:solidFill>
                <a:latin typeface="Calibri" panose="020F0502020204030204" pitchFamily="34" charset="0"/>
              </a:rPr>
              <a:t>ECS 2512</a:t>
            </a:r>
            <a:br>
              <a:rPr lang="en-CA" sz="4950" dirty="0">
                <a:solidFill>
                  <a:srgbClr val="FF0000"/>
                </a:solidFill>
                <a:latin typeface="Calibri" panose="020F0502020204030204" pitchFamily="34" charset="0"/>
              </a:rPr>
            </a:br>
            <a:r>
              <a:rPr lang="en-CA" sz="3000" dirty="0">
                <a:solidFill>
                  <a:srgbClr val="0070C0"/>
                </a:solidFill>
                <a:latin typeface="Calibri" panose="020F0502020204030204" pitchFamily="34" charset="0"/>
              </a:rPr>
              <a:t>Hiver 2018</a:t>
            </a:r>
            <a:endParaRPr lang="fr-CA" sz="3000" dirty="0">
              <a:solidFill>
                <a:srgbClr val="0070C0"/>
              </a:solidFill>
              <a:latin typeface="Calibri" panose="020F0502020204030204" pitchFamily="34" charset="0"/>
            </a:endParaRPr>
          </a:p>
        </p:txBody>
      </p:sp>
      <p:sp>
        <p:nvSpPr>
          <p:cNvPr id="8" name="Sous-titre 2"/>
          <p:cNvSpPr>
            <a:spLocks noGrp="1"/>
          </p:cNvSpPr>
          <p:nvPr>
            <p:ph type="subTitle" idx="1"/>
          </p:nvPr>
        </p:nvSpPr>
        <p:spPr>
          <a:xfrm>
            <a:off x="734221" y="3213094"/>
            <a:ext cx="6010657" cy="3416305"/>
          </a:xfrm>
        </p:spPr>
        <p:txBody>
          <a:bodyPr>
            <a:normAutofit fontScale="77500" lnSpcReduction="20000"/>
          </a:bodyPr>
          <a:lstStyle/>
          <a:p>
            <a:pPr algn="l"/>
            <a:r>
              <a:rPr lang="en-CA" sz="3100" b="1" u="sng" dirty="0" err="1">
                <a:solidFill>
                  <a:srgbClr val="0070C0"/>
                </a:solidFill>
                <a:latin typeface="Calibri" panose="020F0502020204030204" pitchFamily="34" charset="0"/>
              </a:rPr>
              <a:t>Semaine</a:t>
            </a:r>
            <a:r>
              <a:rPr lang="en-CA" sz="3100" b="1" u="sng" dirty="0">
                <a:solidFill>
                  <a:srgbClr val="0070C0"/>
                </a:solidFill>
                <a:latin typeface="Calibri" panose="020F0502020204030204" pitchFamily="34" charset="0"/>
              </a:rPr>
              <a:t> 2</a:t>
            </a:r>
          </a:p>
          <a:p>
            <a:pPr algn="l"/>
            <a:endParaRPr lang="en-CA" sz="2400" u="sng" dirty="0">
              <a:solidFill>
                <a:srgbClr val="0070C0"/>
              </a:solidFill>
              <a:latin typeface="Calibri" panose="020F0502020204030204" pitchFamily="34" charset="0"/>
            </a:endParaRPr>
          </a:p>
          <a:p>
            <a:pPr marL="385763" indent="-385763" algn="l">
              <a:buFont typeface="Wingdings" panose="05000000000000000000" pitchFamily="2" charset="2"/>
              <a:buChar char="q"/>
            </a:pPr>
            <a:r>
              <a:rPr lang="en-CA" b="1" dirty="0">
                <a:solidFill>
                  <a:srgbClr val="0070C0"/>
                </a:solidFill>
                <a:latin typeface="Calibri" panose="020F0502020204030204" pitchFamily="34" charset="0"/>
              </a:rPr>
              <a:t>Tests </a:t>
            </a:r>
            <a:r>
              <a:rPr lang="en-CA" b="1" dirty="0" err="1">
                <a:solidFill>
                  <a:srgbClr val="0070C0"/>
                </a:solidFill>
                <a:latin typeface="Calibri" panose="020F0502020204030204" pitchFamily="34" charset="0"/>
              </a:rPr>
              <a:t>utilisant</a:t>
            </a:r>
            <a:r>
              <a:rPr lang="en-CA" b="1" dirty="0">
                <a:solidFill>
                  <a:srgbClr val="0070C0"/>
                </a:solidFill>
                <a:latin typeface="Calibri" panose="020F0502020204030204" pitchFamily="34" charset="0"/>
              </a:rPr>
              <a:t> la distribution </a:t>
            </a:r>
            <a:r>
              <a:rPr lang="en-CA" b="1" dirty="0" err="1">
                <a:solidFill>
                  <a:srgbClr val="0070C0"/>
                </a:solidFill>
                <a:latin typeface="Calibri" panose="020F0502020204030204" pitchFamily="34" charset="0"/>
              </a:rPr>
              <a:t>binomiale</a:t>
            </a:r>
            <a:endParaRPr lang="en-CA" b="1" dirty="0">
              <a:solidFill>
                <a:srgbClr val="0070C0"/>
              </a:solidFill>
              <a:latin typeface="Calibri" panose="020F0502020204030204" pitchFamily="34" charset="0"/>
            </a:endParaRPr>
          </a:p>
          <a:p>
            <a:pPr marL="385763" indent="-385763" algn="l">
              <a:buFont typeface="Wingdings" panose="05000000000000000000" pitchFamily="2" charset="2"/>
              <a:buChar char="q"/>
            </a:pPr>
            <a:endParaRPr lang="en-CA" b="1" dirty="0">
              <a:solidFill>
                <a:srgbClr val="0070C0"/>
              </a:solidFill>
              <a:latin typeface="Calibri" panose="020F0502020204030204" pitchFamily="34" charset="0"/>
            </a:endParaRPr>
          </a:p>
          <a:p>
            <a:pPr marL="728663" lvl="1" indent="-385763" algn="l">
              <a:buFont typeface="+mj-lt"/>
              <a:buAutoNum type="arabicParenR"/>
            </a:pPr>
            <a:r>
              <a:rPr lang="en-CA" b="1" dirty="0">
                <a:solidFill>
                  <a:srgbClr val="0070C0"/>
                </a:solidFill>
                <a:latin typeface="Calibri" panose="020F0502020204030204" pitchFamily="34" charset="0"/>
              </a:rPr>
              <a:t>Test sur </a:t>
            </a:r>
            <a:r>
              <a:rPr lang="en-CA" b="1" dirty="0" err="1">
                <a:solidFill>
                  <a:srgbClr val="0070C0"/>
                </a:solidFill>
                <a:latin typeface="Calibri" panose="020F0502020204030204" pitchFamily="34" charset="0"/>
              </a:rPr>
              <a:t>une</a:t>
            </a:r>
            <a:r>
              <a:rPr lang="en-CA" b="1" dirty="0">
                <a:solidFill>
                  <a:srgbClr val="0070C0"/>
                </a:solidFill>
                <a:latin typeface="Calibri" panose="020F0502020204030204" pitchFamily="34" charset="0"/>
              </a:rPr>
              <a:t> proportion</a:t>
            </a:r>
          </a:p>
          <a:p>
            <a:pPr marL="1071563" lvl="2" indent="-385763" algn="l">
              <a:buFont typeface="Wingdings" panose="05000000000000000000" pitchFamily="2" charset="2"/>
              <a:buChar char="Ø"/>
            </a:pPr>
            <a:r>
              <a:rPr lang="en-CA" b="1" dirty="0">
                <a:solidFill>
                  <a:srgbClr val="ED7D31"/>
                </a:solidFill>
                <a:latin typeface="Calibri" panose="020F0502020204030204" pitchFamily="34" charset="0"/>
              </a:rPr>
              <a:t>Lectures: </a:t>
            </a:r>
            <a:r>
              <a:rPr lang="en-CA" b="1" dirty="0" err="1">
                <a:solidFill>
                  <a:srgbClr val="ED7D31"/>
                </a:solidFill>
                <a:latin typeface="Calibri" panose="020F0502020204030204" pitchFamily="34" charset="0"/>
              </a:rPr>
              <a:t>i</a:t>
            </a:r>
            <a:r>
              <a:rPr lang="en-CA" b="1" dirty="0">
                <a:solidFill>
                  <a:srgbClr val="ED7D31"/>
                </a:solidFill>
                <a:latin typeface="Calibri" panose="020F0502020204030204" pitchFamily="34" charset="0"/>
              </a:rPr>
              <a:t>) </a:t>
            </a:r>
            <a:r>
              <a:rPr lang="en-CA" b="1" dirty="0" err="1">
                <a:solidFill>
                  <a:srgbClr val="ED7D31"/>
                </a:solidFill>
                <a:latin typeface="Calibri" panose="020F0502020204030204" pitchFamily="34" charset="0"/>
              </a:rPr>
              <a:t>ch.</a:t>
            </a:r>
            <a:r>
              <a:rPr lang="en-CA" b="1" dirty="0">
                <a:solidFill>
                  <a:srgbClr val="ED7D31"/>
                </a:solidFill>
                <a:latin typeface="Calibri" panose="020F0502020204030204" pitchFamily="34" charset="0"/>
              </a:rPr>
              <a:t> 5.1 et 5.2; ii) </a:t>
            </a:r>
            <a:r>
              <a:rPr lang="en-CA" b="1" dirty="0" err="1">
                <a:solidFill>
                  <a:srgbClr val="ED7D31"/>
                </a:solidFill>
                <a:latin typeface="Calibri" panose="020F0502020204030204" pitchFamily="34" charset="0"/>
              </a:rPr>
              <a:t>ch.</a:t>
            </a:r>
            <a:r>
              <a:rPr lang="en-CA" b="1" dirty="0">
                <a:solidFill>
                  <a:srgbClr val="ED7D31"/>
                </a:solidFill>
                <a:latin typeface="Calibri" panose="020F0502020204030204" pitchFamily="34" charset="0"/>
              </a:rPr>
              <a:t> 6.1 à 6.9; iii) </a:t>
            </a:r>
            <a:r>
              <a:rPr lang="en-CA" b="1" dirty="0" err="1">
                <a:solidFill>
                  <a:srgbClr val="ED7D31"/>
                </a:solidFill>
                <a:latin typeface="Calibri" panose="020F0502020204030204" pitchFamily="34" charset="0"/>
              </a:rPr>
              <a:t>ch.</a:t>
            </a:r>
            <a:r>
              <a:rPr lang="en-CA" b="1" dirty="0">
                <a:solidFill>
                  <a:srgbClr val="ED7D31"/>
                </a:solidFill>
                <a:latin typeface="Calibri" panose="020F0502020204030204" pitchFamily="34" charset="0"/>
              </a:rPr>
              <a:t> 7.1 et 7.4</a:t>
            </a:r>
          </a:p>
          <a:p>
            <a:pPr marL="1071563" lvl="2" indent="-385763" algn="l">
              <a:buFont typeface="Wingdings" panose="05000000000000000000" pitchFamily="2" charset="2"/>
              <a:buChar char="Ø"/>
            </a:pPr>
            <a:endParaRPr lang="en-CA" b="1" dirty="0">
              <a:solidFill>
                <a:srgbClr val="ED7D31"/>
              </a:solidFill>
              <a:latin typeface="Calibri" panose="020F0502020204030204" pitchFamily="34" charset="0"/>
            </a:endParaRPr>
          </a:p>
          <a:p>
            <a:pPr marL="728663" lvl="1" indent="-385763" algn="l">
              <a:buFont typeface="+mj-lt"/>
              <a:buAutoNum type="arabicParenR"/>
            </a:pPr>
            <a:r>
              <a:rPr lang="en-CA" b="1" dirty="0">
                <a:solidFill>
                  <a:srgbClr val="0070C0"/>
                </a:solidFill>
                <a:latin typeface="Calibri" panose="020F0502020204030204" pitchFamily="34" charset="0"/>
              </a:rPr>
              <a:t>Test sur </a:t>
            </a:r>
            <a:r>
              <a:rPr lang="en-CA" b="1" dirty="0" err="1">
                <a:solidFill>
                  <a:srgbClr val="0070C0"/>
                </a:solidFill>
                <a:latin typeface="Calibri" panose="020F0502020204030204" pitchFamily="34" charset="0"/>
              </a:rPr>
              <a:t>une</a:t>
            </a:r>
            <a:r>
              <a:rPr lang="en-CA" b="1" dirty="0">
                <a:solidFill>
                  <a:srgbClr val="0070C0"/>
                </a:solidFill>
                <a:latin typeface="Calibri" panose="020F0502020204030204" pitchFamily="34" charset="0"/>
              </a:rPr>
              <a:t> </a:t>
            </a:r>
            <a:r>
              <a:rPr lang="en-CA" b="1" dirty="0" err="1">
                <a:solidFill>
                  <a:srgbClr val="0070C0"/>
                </a:solidFill>
                <a:latin typeface="Calibri" panose="020F0502020204030204" pitchFamily="34" charset="0"/>
              </a:rPr>
              <a:t>médiane</a:t>
            </a:r>
            <a:r>
              <a:rPr lang="en-CA" b="1" dirty="0">
                <a:solidFill>
                  <a:srgbClr val="0070C0"/>
                </a:solidFill>
                <a:latin typeface="Calibri" panose="020F0502020204030204" pitchFamily="34" charset="0"/>
              </a:rPr>
              <a:t> (</a:t>
            </a:r>
            <a:r>
              <a:rPr lang="en-CA" b="1" dirty="0" err="1">
                <a:solidFill>
                  <a:srgbClr val="0070C0"/>
                </a:solidFill>
                <a:latin typeface="Calibri" panose="020F0502020204030204" pitchFamily="34" charset="0"/>
              </a:rPr>
              <a:t>exercice</a:t>
            </a:r>
            <a:r>
              <a:rPr lang="en-CA" b="1" dirty="0">
                <a:solidFill>
                  <a:srgbClr val="0070C0"/>
                </a:solidFill>
                <a:latin typeface="Calibri" panose="020F0502020204030204" pitchFamily="34" charset="0"/>
              </a:rPr>
              <a:t>)</a:t>
            </a:r>
          </a:p>
          <a:p>
            <a:pPr marL="1071563" lvl="2" indent="-385763" algn="l">
              <a:buFont typeface="Wingdings" panose="05000000000000000000" pitchFamily="2" charset="2"/>
              <a:buChar char="Ø"/>
            </a:pPr>
            <a:r>
              <a:rPr lang="en-CA" b="1" dirty="0">
                <a:solidFill>
                  <a:srgbClr val="ED7D31"/>
                </a:solidFill>
                <a:latin typeface="Calibri" panose="020F0502020204030204" pitchFamily="34" charset="0"/>
              </a:rPr>
              <a:t>Lectures: </a:t>
            </a:r>
            <a:r>
              <a:rPr lang="en-CA" b="1" dirty="0" err="1">
                <a:solidFill>
                  <a:srgbClr val="ED7D31"/>
                </a:solidFill>
                <a:latin typeface="Calibri" panose="020F0502020204030204" pitchFamily="34" charset="0"/>
              </a:rPr>
              <a:t>ch.</a:t>
            </a:r>
            <a:r>
              <a:rPr lang="en-CA" b="1" dirty="0">
                <a:solidFill>
                  <a:srgbClr val="ED7D31"/>
                </a:solidFill>
                <a:latin typeface="Calibri" panose="020F0502020204030204" pitchFamily="34" charset="0"/>
              </a:rPr>
              <a:t> 7.2</a:t>
            </a:r>
          </a:p>
        </p:txBody>
      </p:sp>
    </p:spTree>
    <p:extLst>
      <p:ext uri="{BB962C8B-B14F-4D97-AF65-F5344CB8AC3E}">
        <p14:creationId xmlns:p14="http://schemas.microsoft.com/office/powerpoint/2010/main" val="1188193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8535713" y="0"/>
            <a:ext cx="608287" cy="365125"/>
          </a:xfrm>
        </p:spPr>
        <p:txBody>
          <a:bodyPr/>
          <a:lstStyle/>
          <a:p>
            <a:fld id="{20023B43-4C51-47AC-B047-B05ABD5EB2CA}" type="slidenum">
              <a:rPr lang="fr-CA" smtClean="0">
                <a:solidFill>
                  <a:schemeClr val="tx1"/>
                </a:solidFill>
              </a:rPr>
              <a:pPr/>
              <a:t>10</a:t>
            </a:fld>
            <a:endParaRPr lang="fr-CA">
              <a:solidFill>
                <a:schemeClr val="tx1"/>
              </a:solidFill>
            </a:endParaRPr>
          </a:p>
        </p:txBody>
      </p:sp>
      <p:sp>
        <p:nvSpPr>
          <p:cNvPr id="6"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50800">
              <a:buNone/>
            </a:pPr>
            <a:r>
              <a:rPr lang="en-CA" altLang="fr-FR" sz="2200" b="1" u="sng" dirty="0">
                <a:latin typeface="Calibri" panose="020F0502020204030204" pitchFamily="34" charset="0"/>
              </a:rPr>
              <a:t>Validation</a:t>
            </a:r>
            <a:endParaRPr lang="fr-CA" altLang="fr-FR" sz="2000" dirty="0">
              <a:latin typeface="Calibri" panose="020F0502020204030204" pitchFamily="34" charset="0"/>
            </a:endParaRPr>
          </a:p>
          <a:p>
            <a:pPr marL="692150" lvl="1">
              <a:buFont typeface="Wingdings" panose="05000000000000000000" pitchFamily="2" charset="2"/>
              <a:buChar char="Ø"/>
            </a:pPr>
            <a:endParaRPr lang="fr-CA" altLang="fr-FR" sz="1800" dirty="0">
              <a:latin typeface="Calibri" panose="020F0502020204030204" pitchFamily="34" charset="0"/>
            </a:endParaRPr>
          </a:p>
          <a:p>
            <a:pPr marL="692150" lvl="1">
              <a:buFont typeface="Wingdings" panose="05000000000000000000" pitchFamily="2" charset="2"/>
              <a:buChar char="Ø"/>
            </a:pPr>
            <a:endParaRPr lang="fr-CA" altLang="fr-FR" sz="1800" dirty="0">
              <a:latin typeface="Calibri" panose="020F0502020204030204" pitchFamily="34" charset="0"/>
            </a:endParaRPr>
          </a:p>
          <a:p>
            <a:pPr marL="692150" lvl="1">
              <a:buFont typeface="Wingdings" panose="05000000000000000000" pitchFamily="2" charset="2"/>
              <a:buChar char="Ø"/>
            </a:pPr>
            <a:endParaRPr lang="fr-CA" altLang="fr-FR" sz="1800" dirty="0">
              <a:latin typeface="Calibri" panose="020F0502020204030204" pitchFamily="34" charset="0"/>
            </a:endParaRPr>
          </a:p>
          <a:p>
            <a:pPr marL="692150" lvl="1">
              <a:buFont typeface="Wingdings" panose="05000000000000000000" pitchFamily="2" charset="2"/>
              <a:buChar char="Ø"/>
            </a:pPr>
            <a:endParaRPr lang="fr-CA" altLang="fr-FR" sz="1800" dirty="0">
              <a:latin typeface="Calibri" panose="020F0502020204030204" pitchFamily="34" charset="0"/>
            </a:endParaRPr>
          </a:p>
          <a:p>
            <a:pPr marL="692150" lvl="1">
              <a:buFont typeface="Wingdings" panose="05000000000000000000" pitchFamily="2" charset="2"/>
              <a:buChar char="Ø"/>
            </a:pPr>
            <a:endParaRPr lang="fr-CA" altLang="fr-FR" sz="1800" dirty="0">
              <a:latin typeface="Calibri" panose="020F0502020204030204" pitchFamily="34" charset="0"/>
            </a:endParaRPr>
          </a:p>
          <a:p>
            <a:pPr marL="692150" lvl="1">
              <a:buFont typeface="Wingdings" panose="05000000000000000000" pitchFamily="2" charset="2"/>
              <a:buChar char="Ø"/>
            </a:pPr>
            <a:endParaRPr lang="fr-CA" altLang="fr-FR" sz="1800" dirty="0">
              <a:latin typeface="Calibri" panose="020F0502020204030204" pitchFamily="34" charset="0"/>
            </a:endParaRPr>
          </a:p>
          <a:p>
            <a:pPr marL="692150" lvl="1">
              <a:buFont typeface="Wingdings" panose="05000000000000000000" pitchFamily="2" charset="2"/>
              <a:buChar char="Ø"/>
            </a:pPr>
            <a:endParaRPr lang="fr-CA" altLang="fr-FR" sz="1800" dirty="0">
              <a:latin typeface="Calibri" panose="020F0502020204030204" pitchFamily="34" charset="0"/>
            </a:endParaRPr>
          </a:p>
          <a:p>
            <a:pPr marL="692150" lvl="1">
              <a:buFont typeface="Wingdings" pitchFamily="2" charset="2"/>
              <a:buChar char="ü"/>
            </a:pPr>
            <a:r>
              <a:rPr lang="fr-CA" altLang="fr-FR" sz="2400" dirty="0">
                <a:latin typeface="Calibri" panose="020F0502020204030204" pitchFamily="34" charset="0"/>
              </a:rPr>
              <a:t>Nous rejetons la donnée aberrante.</a:t>
            </a:r>
          </a:p>
          <a:p>
            <a:pPr marL="1092200" lvl="2">
              <a:buFont typeface="Wingdings" pitchFamily="2" charset="2"/>
              <a:buChar char="Ø"/>
            </a:pPr>
            <a:r>
              <a:rPr lang="fr-CA" altLang="fr-FR" sz="2000" dirty="0">
                <a:latin typeface="Calibri" panose="020F0502020204030204" pitchFamily="34" charset="0"/>
              </a:rPr>
              <a:t>Nous enregistrons notre fichier de données sous un nouveau nom (Enregistrer sous). </a:t>
            </a:r>
          </a:p>
          <a:p>
            <a:pPr marL="1549400" lvl="3">
              <a:buFont typeface="Wingdings" pitchFamily="2" charset="2"/>
              <a:buChar char="Ø"/>
            </a:pPr>
            <a:r>
              <a:rPr lang="fr-CA" altLang="fr-FR" sz="1800" dirty="0">
                <a:latin typeface="Calibri" panose="020F0502020204030204" pitchFamily="34" charset="0"/>
              </a:rPr>
              <a:t>Par exemple, si notre fichier original s’appelait « semaine_2_exemple_1.xlsx », </a:t>
            </a:r>
            <a:br>
              <a:rPr lang="fr-CA" altLang="fr-FR" sz="1800" dirty="0">
                <a:latin typeface="Calibri" panose="020F0502020204030204" pitchFamily="34" charset="0"/>
              </a:rPr>
            </a:br>
            <a:r>
              <a:rPr lang="fr-CA" altLang="fr-FR" sz="1800" dirty="0">
                <a:latin typeface="Calibri" panose="020F0502020204030204" pitchFamily="34" charset="0"/>
              </a:rPr>
              <a:t>on pourrait le renommer « </a:t>
            </a:r>
            <a:r>
              <a:rPr lang="fr-CA" altLang="fr-FR" sz="1800" b="1" dirty="0">
                <a:solidFill>
                  <a:srgbClr val="00B050"/>
                </a:solidFill>
                <a:latin typeface="Calibri" panose="020F0502020204030204" pitchFamily="34" charset="0"/>
              </a:rPr>
              <a:t>semaine_2_exemple_1_valide.xlsx</a:t>
            </a:r>
            <a:r>
              <a:rPr lang="fr-CA" altLang="fr-FR" sz="1800" dirty="0">
                <a:solidFill>
                  <a:srgbClr val="00B050"/>
                </a:solidFill>
                <a:latin typeface="Calibri" panose="020F0502020204030204" pitchFamily="34" charset="0"/>
              </a:rPr>
              <a:t> </a:t>
            </a:r>
            <a:r>
              <a:rPr lang="fr-CA" altLang="fr-FR" sz="1800" dirty="0">
                <a:latin typeface="Calibri" panose="020F0502020204030204" pitchFamily="34" charset="0"/>
              </a:rPr>
              <a:t>».</a:t>
            </a:r>
          </a:p>
          <a:p>
            <a:pPr marL="2006600" lvl="4">
              <a:buFont typeface="Wingdings" pitchFamily="2" charset="2"/>
              <a:buChar char="Ø"/>
            </a:pPr>
            <a:r>
              <a:rPr lang="fr-CA" altLang="fr-FR" sz="1600" dirty="0">
                <a:latin typeface="Calibri" panose="020F0502020204030204" pitchFamily="34" charset="0"/>
              </a:rPr>
              <a:t>Ensuite, on enlève le sujet (la ligne) qui correspond au cas aberrant.</a:t>
            </a:r>
          </a:p>
        </p:txBody>
      </p:sp>
      <p:sp>
        <p:nvSpPr>
          <p:cNvPr id="7"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proportion</a:t>
            </a:r>
          </a:p>
          <a:p>
            <a:pPr marL="457200" indent="-457200">
              <a:buFont typeface="+mj-lt"/>
              <a:buAutoNum type="arabicPeriod"/>
            </a:pPr>
            <a:r>
              <a:rPr lang="fr-CA" altLang="fr-FR" sz="2000" b="1" i="1" dirty="0">
                <a:latin typeface="Calibri" panose="020F0502020204030204" pitchFamily="34" charset="0"/>
              </a:rPr>
              <a:t>Visualisation</a:t>
            </a:r>
          </a:p>
        </p:txBody>
      </p:sp>
      <p:cxnSp>
        <p:nvCxnSpPr>
          <p:cNvPr id="8" name="Connecteur droit 7"/>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9" name="Graphique 8"/>
          <p:cNvGraphicFramePr/>
          <p:nvPr/>
        </p:nvGraphicFramePr>
        <p:xfrm>
          <a:off x="0" y="1676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0" name="Ellipse 9"/>
          <p:cNvSpPr/>
          <p:nvPr/>
        </p:nvSpPr>
        <p:spPr>
          <a:xfrm>
            <a:off x="3352800" y="3657600"/>
            <a:ext cx="914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1" name="ZoneTexte 10"/>
          <p:cNvSpPr txBox="1"/>
          <p:nvPr/>
        </p:nvSpPr>
        <p:spPr>
          <a:xfrm>
            <a:off x="3886200" y="3048000"/>
            <a:ext cx="457200" cy="646331"/>
          </a:xfrm>
          <a:prstGeom prst="rect">
            <a:avLst/>
          </a:prstGeom>
          <a:noFill/>
        </p:spPr>
        <p:txBody>
          <a:bodyPr wrap="square" rtlCol="0">
            <a:spAutoFit/>
          </a:bodyPr>
          <a:lstStyle/>
          <a:p>
            <a:pPr algn="ctr"/>
            <a:r>
              <a:rPr lang="fr-CA" sz="3600" b="1">
                <a:solidFill>
                  <a:srgbClr val="FF0000"/>
                </a:solidFill>
              </a:rPr>
              <a:t>?</a:t>
            </a:r>
          </a:p>
        </p:txBody>
      </p:sp>
      <p:sp>
        <p:nvSpPr>
          <p:cNvPr id="12" name="ZoneTexte 11"/>
          <p:cNvSpPr txBox="1"/>
          <p:nvPr/>
        </p:nvSpPr>
        <p:spPr>
          <a:xfrm>
            <a:off x="5105400" y="1905000"/>
            <a:ext cx="3581400" cy="1200329"/>
          </a:xfrm>
          <a:prstGeom prst="rect">
            <a:avLst/>
          </a:prstGeom>
          <a:noFill/>
        </p:spPr>
        <p:txBody>
          <a:bodyPr wrap="square" rtlCol="0">
            <a:spAutoFit/>
          </a:bodyPr>
          <a:lstStyle/>
          <a:p>
            <a:r>
              <a:rPr lang="fr-CA"/>
              <a:t>Nous n’avons ici qu’une seule donnée aberrante pour un échantillon qui contenait 110 obsevations.</a:t>
            </a:r>
          </a:p>
        </p:txBody>
      </p:sp>
      <p:cxnSp>
        <p:nvCxnSpPr>
          <p:cNvPr id="14" name="Connecteur droit avec flèche 13"/>
          <p:cNvCxnSpPr/>
          <p:nvPr/>
        </p:nvCxnSpPr>
        <p:spPr>
          <a:xfrm flipV="1">
            <a:off x="4267200" y="2514600"/>
            <a:ext cx="685800" cy="6096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140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8535713" y="0"/>
            <a:ext cx="608287" cy="365125"/>
          </a:xfrm>
        </p:spPr>
        <p:txBody>
          <a:bodyPr/>
          <a:lstStyle/>
          <a:p>
            <a:fld id="{20023B43-4C51-47AC-B047-B05ABD5EB2CA}" type="slidenum">
              <a:rPr lang="fr-CA" smtClean="0">
                <a:solidFill>
                  <a:schemeClr val="tx1"/>
                </a:solidFill>
              </a:rPr>
              <a:pPr/>
              <a:t>11</a:t>
            </a:fld>
            <a:endParaRPr lang="fr-CA" dirty="0">
              <a:solidFill>
                <a:schemeClr val="tx1"/>
              </a:solidFill>
            </a:endParaRPr>
          </a:p>
        </p:txBody>
      </p:sp>
      <p:sp>
        <p:nvSpPr>
          <p:cNvPr id="6"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50800">
              <a:buNone/>
            </a:pPr>
            <a:r>
              <a:rPr lang="en-CA" altLang="fr-FR" sz="2200" b="1" u="sng" dirty="0">
                <a:latin typeface="Calibri" panose="020F0502020204030204" pitchFamily="34" charset="0"/>
              </a:rPr>
              <a:t>Validation</a:t>
            </a:r>
            <a:endParaRPr lang="fr-CA" altLang="fr-FR" sz="2000" u="sng" dirty="0">
              <a:latin typeface="Calibri" panose="020F0502020204030204" pitchFamily="34" charset="0"/>
            </a:endParaRPr>
          </a:p>
          <a:p>
            <a:pPr marL="292100"/>
            <a:r>
              <a:rPr lang="fr-CA" altLang="fr-FR" sz="2000" dirty="0">
                <a:latin typeface="Calibri" panose="020F0502020204030204" pitchFamily="34" charset="0"/>
              </a:rPr>
              <a:t>Voici le nouveau graphique des fréquences obtenu après l’étape de validation.</a:t>
            </a:r>
          </a:p>
          <a:p>
            <a:pPr marL="0" indent="-50800">
              <a:buNone/>
            </a:pPr>
            <a:endParaRPr lang="fr-CA" altLang="fr-FR" sz="2000" dirty="0">
              <a:latin typeface="Calibri" panose="020F0502020204030204" pitchFamily="34" charset="0"/>
            </a:endParaRPr>
          </a:p>
          <a:p>
            <a:pPr marL="292100">
              <a:buNone/>
            </a:pPr>
            <a:endParaRPr lang="fr-CA" altLang="fr-FR" sz="2000" dirty="0">
              <a:latin typeface="Calibri" panose="020F0502020204030204" pitchFamily="34" charset="0"/>
            </a:endParaRPr>
          </a:p>
          <a:p>
            <a:pPr marL="292100">
              <a:buNone/>
            </a:pPr>
            <a:endParaRPr lang="fr-CA" altLang="fr-FR" sz="2000" dirty="0">
              <a:latin typeface="Calibri" panose="020F0502020204030204" pitchFamily="34" charset="0"/>
            </a:endParaRPr>
          </a:p>
          <a:p>
            <a:pPr marL="692150" lvl="1">
              <a:buFont typeface="Wingdings" panose="05000000000000000000" pitchFamily="2" charset="2"/>
              <a:buChar char="Ø"/>
            </a:pPr>
            <a:endParaRPr lang="fr-CA" altLang="fr-FR" sz="1800" dirty="0">
              <a:latin typeface="Calibri" panose="020F0502020204030204" pitchFamily="34" charset="0"/>
            </a:endParaRPr>
          </a:p>
          <a:p>
            <a:pPr marL="692150" lvl="1">
              <a:buFont typeface="Wingdings" panose="05000000000000000000" pitchFamily="2" charset="2"/>
              <a:buChar char="Ø"/>
            </a:pPr>
            <a:endParaRPr lang="fr-CA" altLang="fr-FR" sz="1800" dirty="0">
              <a:latin typeface="Calibri" panose="020F0502020204030204" pitchFamily="34" charset="0"/>
            </a:endParaRPr>
          </a:p>
          <a:p>
            <a:pPr marL="692150" lvl="1">
              <a:buFont typeface="Wingdings" panose="05000000000000000000" pitchFamily="2" charset="2"/>
              <a:buChar char="Ø"/>
            </a:pPr>
            <a:endParaRPr lang="en-CA" altLang="fr-FR" sz="1800" dirty="0">
              <a:latin typeface="Calibri" panose="020F0502020204030204" pitchFamily="34" charset="0"/>
            </a:endParaRPr>
          </a:p>
          <a:p>
            <a:pPr marL="692150" lvl="1">
              <a:buFont typeface="Wingdings" panose="05000000000000000000" pitchFamily="2" charset="2"/>
              <a:buChar char="Ø"/>
            </a:pPr>
            <a:endParaRPr lang="en-CA" altLang="fr-FR" sz="1800" dirty="0">
              <a:latin typeface="Calibri" panose="020F0502020204030204" pitchFamily="34" charset="0"/>
            </a:endParaRPr>
          </a:p>
          <a:p>
            <a:pPr marL="692150" lvl="1">
              <a:buNone/>
            </a:pPr>
            <a:endParaRPr lang="fr-CA" altLang="fr-FR" sz="1800" dirty="0">
              <a:latin typeface="Calibri" panose="020F0502020204030204" pitchFamily="34" charset="0"/>
            </a:endParaRPr>
          </a:p>
          <a:p>
            <a:pPr marL="2006600" lvl="4">
              <a:buFont typeface="Wingdings" pitchFamily="2" charset="2"/>
              <a:buChar char="ü"/>
            </a:pPr>
            <a:r>
              <a:rPr lang="fr-CA" altLang="fr-FR" sz="2400" dirty="0">
                <a:latin typeface="Calibri" panose="020F0502020204030204" pitchFamily="34" charset="0"/>
              </a:rPr>
              <a:t>Et nous avons un échantillon prêt à utiliser!</a:t>
            </a:r>
          </a:p>
        </p:txBody>
      </p:sp>
      <p:sp>
        <p:nvSpPr>
          <p:cNvPr id="7"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proportion</a:t>
            </a:r>
          </a:p>
          <a:p>
            <a:pPr marL="457200" indent="-457200">
              <a:buFont typeface="+mj-lt"/>
              <a:buAutoNum type="arabicPeriod"/>
            </a:pPr>
            <a:r>
              <a:rPr lang="en-CA" altLang="fr-FR" sz="2000" b="1" i="1" dirty="0">
                <a:latin typeface="Calibri" panose="020F0502020204030204" pitchFamily="34" charset="0"/>
              </a:rPr>
              <a:t>Visualisation</a:t>
            </a:r>
            <a:endParaRPr lang="fr-CA" altLang="fr-FR" sz="2000" b="1" i="1" dirty="0">
              <a:latin typeface="Calibri" panose="020F0502020204030204" pitchFamily="34" charset="0"/>
            </a:endParaRPr>
          </a:p>
        </p:txBody>
      </p:sp>
      <p:cxnSp>
        <p:nvCxnSpPr>
          <p:cNvPr id="8" name="Connecteur droit 7"/>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6" name="Graphique 15"/>
          <p:cNvGraphicFramePr/>
          <p:nvPr>
            <p:extLst>
              <p:ext uri="{D42A27DB-BD31-4B8C-83A1-F6EECF244321}">
                <p14:modId xmlns:p14="http://schemas.microsoft.com/office/powerpoint/2010/main" val="4157347487"/>
              </p:ext>
            </p:extLst>
          </p:nvPr>
        </p:nvGraphicFramePr>
        <p:xfrm>
          <a:off x="4552122" y="25908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Tableau 10"/>
          <p:cNvGraphicFramePr>
            <a:graphicFrameLocks noGrp="1"/>
          </p:cNvGraphicFramePr>
          <p:nvPr>
            <p:extLst>
              <p:ext uri="{D42A27DB-BD31-4B8C-83A1-F6EECF244321}">
                <p14:modId xmlns:p14="http://schemas.microsoft.com/office/powerpoint/2010/main" val="2777116398"/>
              </p:ext>
            </p:extLst>
          </p:nvPr>
        </p:nvGraphicFramePr>
        <p:xfrm>
          <a:off x="210413" y="3336155"/>
          <a:ext cx="2665344" cy="1112520"/>
        </p:xfrm>
        <a:graphic>
          <a:graphicData uri="http://schemas.openxmlformats.org/drawingml/2006/table">
            <a:tbl>
              <a:tblPr firstRow="1" bandRow="1">
                <a:tableStyleId>{5C22544A-7EE6-4342-B048-85BDC9FD1C3A}</a:tableStyleId>
              </a:tblPr>
              <a:tblGrid>
                <a:gridCol w="1332672">
                  <a:extLst>
                    <a:ext uri="{9D8B030D-6E8A-4147-A177-3AD203B41FA5}">
                      <a16:colId xmlns:a16="http://schemas.microsoft.com/office/drawing/2014/main" val="20000"/>
                    </a:ext>
                  </a:extLst>
                </a:gridCol>
                <a:gridCol w="1332672">
                  <a:extLst>
                    <a:ext uri="{9D8B030D-6E8A-4147-A177-3AD203B41FA5}">
                      <a16:colId xmlns:a16="http://schemas.microsoft.com/office/drawing/2014/main" val="20001"/>
                    </a:ext>
                  </a:extLst>
                </a:gridCol>
              </a:tblGrid>
              <a:tr h="370840">
                <a:tc>
                  <a:txBody>
                    <a:bodyPr/>
                    <a:lstStyle/>
                    <a:p>
                      <a:pPr algn="ctr"/>
                      <a:r>
                        <a:rPr lang="en-CA" dirty="0" err="1"/>
                        <a:t>Sexe</a:t>
                      </a:r>
                      <a:endParaRPr lang="fr-CA" dirty="0"/>
                    </a:p>
                  </a:txBody>
                  <a:tcPr/>
                </a:tc>
                <a:tc>
                  <a:txBody>
                    <a:bodyPr/>
                    <a:lstStyle/>
                    <a:p>
                      <a:pPr algn="ctr"/>
                      <a:r>
                        <a:rPr lang="en-CA" dirty="0" err="1"/>
                        <a:t>Effectif</a:t>
                      </a:r>
                      <a:endParaRPr lang="fr-CA" dirty="0"/>
                    </a:p>
                  </a:txBody>
                  <a:tcPr/>
                </a:tc>
                <a:extLst>
                  <a:ext uri="{0D108BD9-81ED-4DB2-BD59-A6C34878D82A}">
                    <a16:rowId xmlns:a16="http://schemas.microsoft.com/office/drawing/2014/main" val="10000"/>
                  </a:ext>
                </a:extLst>
              </a:tr>
              <a:tr h="370840">
                <a:tc>
                  <a:txBody>
                    <a:bodyPr/>
                    <a:lstStyle/>
                    <a:p>
                      <a:pPr algn="ctr"/>
                      <a:r>
                        <a:rPr lang="en-CA" dirty="0"/>
                        <a:t>Femme</a:t>
                      </a:r>
                      <a:endParaRPr lang="fr-CA" dirty="0"/>
                    </a:p>
                  </a:txBody>
                  <a:tcPr/>
                </a:tc>
                <a:tc>
                  <a:txBody>
                    <a:bodyPr/>
                    <a:lstStyle/>
                    <a:p>
                      <a:pPr algn="ctr"/>
                      <a:r>
                        <a:rPr lang="en-CA" dirty="0"/>
                        <a:t>65</a:t>
                      </a:r>
                      <a:endParaRPr lang="fr-CA" dirty="0"/>
                    </a:p>
                  </a:txBody>
                  <a:tcPr/>
                </a:tc>
                <a:extLst>
                  <a:ext uri="{0D108BD9-81ED-4DB2-BD59-A6C34878D82A}">
                    <a16:rowId xmlns:a16="http://schemas.microsoft.com/office/drawing/2014/main" val="10001"/>
                  </a:ext>
                </a:extLst>
              </a:tr>
              <a:tr h="370840">
                <a:tc>
                  <a:txBody>
                    <a:bodyPr/>
                    <a:lstStyle/>
                    <a:p>
                      <a:pPr algn="ctr"/>
                      <a:r>
                        <a:rPr lang="en-CA" dirty="0"/>
                        <a:t>Homme</a:t>
                      </a:r>
                      <a:endParaRPr lang="fr-CA" dirty="0"/>
                    </a:p>
                  </a:txBody>
                  <a:tcPr/>
                </a:tc>
                <a:tc>
                  <a:txBody>
                    <a:bodyPr/>
                    <a:lstStyle/>
                    <a:p>
                      <a:pPr algn="ctr"/>
                      <a:r>
                        <a:rPr lang="en-CA" dirty="0"/>
                        <a:t>44</a:t>
                      </a:r>
                      <a:endParaRPr lang="fr-CA" dirty="0"/>
                    </a:p>
                  </a:txBody>
                  <a:tcPr/>
                </a:tc>
                <a:extLst>
                  <a:ext uri="{0D108BD9-81ED-4DB2-BD59-A6C34878D82A}">
                    <a16:rowId xmlns:a16="http://schemas.microsoft.com/office/drawing/2014/main" val="10002"/>
                  </a:ext>
                </a:extLst>
              </a:tr>
            </a:tbl>
          </a:graphicData>
        </a:graphic>
      </p:graphicFrame>
      <p:sp>
        <p:nvSpPr>
          <p:cNvPr id="12" name="Flèche droite à entaille 11"/>
          <p:cNvSpPr/>
          <p:nvPr/>
        </p:nvSpPr>
        <p:spPr>
          <a:xfrm>
            <a:off x="3106013" y="3530104"/>
            <a:ext cx="1416292" cy="64107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2467140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730250" lvl="1" indent="-381000">
              <a:buFont typeface="Wingdings" pitchFamily="2" charset="2"/>
              <a:buAutoNum type="arabicPeriod"/>
            </a:pPr>
            <a:r>
              <a:rPr lang="fr-FR" altLang="fr-FR" sz="1800" b="1" dirty="0">
                <a:solidFill>
                  <a:schemeClr val="bg1">
                    <a:lumMod val="65000"/>
                  </a:schemeClr>
                </a:solidFill>
                <a:latin typeface="Calibri" panose="020F0502020204030204" pitchFamily="34" charset="0"/>
              </a:rPr>
              <a:t>Visualisation</a:t>
            </a:r>
          </a:p>
          <a:p>
            <a:pPr marL="1130300" lvl="2" indent="-381000"/>
            <a:r>
              <a:rPr lang="fr-FR" altLang="fr-FR" sz="1600" dirty="0">
                <a:solidFill>
                  <a:schemeClr val="bg1">
                    <a:lumMod val="65000"/>
                  </a:schemeClr>
                </a:solidFill>
                <a:latin typeface="Calibri" panose="020F0502020204030204" pitchFamily="34" charset="0"/>
              </a:rPr>
              <a:t>Examiner les données brutes.</a:t>
            </a:r>
          </a:p>
          <a:p>
            <a:pPr marL="1130300" lvl="2" indent="-381000">
              <a:buFont typeface="Wingdings" pitchFamily="2" charset="2"/>
              <a:buChar char="ü"/>
            </a:pPr>
            <a:r>
              <a:rPr lang="fr-FR" altLang="fr-FR" sz="1600" b="1" dirty="0">
                <a:solidFill>
                  <a:schemeClr val="bg1">
                    <a:lumMod val="65000"/>
                  </a:schemeClr>
                </a:solidFill>
                <a:latin typeface="Calibri" panose="020F0502020204030204" pitchFamily="34" charset="0"/>
              </a:rPr>
              <a:t>Validation</a:t>
            </a:r>
          </a:p>
          <a:p>
            <a:pPr marL="1587500" lvl="3" indent="-381000">
              <a:buFont typeface="Wingdings" pitchFamily="2" charset="2"/>
              <a:buChar char="Ø"/>
            </a:pPr>
            <a:r>
              <a:rPr lang="fr-FR" altLang="fr-FR" sz="1400" dirty="0">
                <a:solidFill>
                  <a:schemeClr val="bg1">
                    <a:lumMod val="65000"/>
                  </a:schemeClr>
                </a:solidFill>
                <a:latin typeface="Calibri" panose="020F0502020204030204" pitchFamily="34" charset="0"/>
              </a:rPr>
              <a:t>Lorsque l’on a des mesures à échelle nominale, nous utilisons les effectifs afin </a:t>
            </a:r>
            <a:br>
              <a:rPr lang="fr-FR" altLang="fr-FR" sz="1400" dirty="0">
                <a:solidFill>
                  <a:schemeClr val="bg1">
                    <a:lumMod val="65000"/>
                  </a:schemeClr>
                </a:solidFill>
                <a:latin typeface="Calibri" panose="020F0502020204030204" pitchFamily="34" charset="0"/>
              </a:rPr>
            </a:br>
            <a:r>
              <a:rPr lang="fr-FR" altLang="fr-FR" sz="1400" dirty="0">
                <a:solidFill>
                  <a:schemeClr val="bg1">
                    <a:lumMod val="65000"/>
                  </a:schemeClr>
                </a:solidFill>
                <a:latin typeface="Calibri" panose="020F0502020204030204" pitchFamily="34" charset="0"/>
              </a:rPr>
              <a:t>de déterminer si des données aberrantes se trouvent dans l’échantillon. </a:t>
            </a:r>
            <a:br>
              <a:rPr lang="fr-FR" altLang="fr-FR" sz="1400" dirty="0">
                <a:solidFill>
                  <a:schemeClr val="bg1">
                    <a:lumMod val="65000"/>
                  </a:schemeClr>
                </a:solidFill>
                <a:latin typeface="Calibri" panose="020F0502020204030204" pitchFamily="34" charset="0"/>
              </a:rPr>
            </a:br>
            <a:r>
              <a:rPr lang="fr-FR" altLang="fr-FR" sz="1400" dirty="0">
                <a:solidFill>
                  <a:schemeClr val="bg1">
                    <a:lumMod val="65000"/>
                  </a:schemeClr>
                </a:solidFill>
                <a:latin typeface="Calibri" panose="020F0502020204030204" pitchFamily="34" charset="0"/>
              </a:rPr>
              <a:t>La validation peut donc être faite lors de l’étape de visualisation</a:t>
            </a:r>
          </a:p>
          <a:p>
            <a:pPr marL="730250" lvl="1" indent="-381000">
              <a:buFont typeface="Wingdings" pitchFamily="2" charset="2"/>
              <a:buAutoNum type="arabicPeriod"/>
            </a:pPr>
            <a:endParaRPr lang="fr-FR" altLang="fr-FR" sz="1800" dirty="0">
              <a:latin typeface="Calibri" panose="020F0502020204030204" pitchFamily="34" charset="0"/>
            </a:endParaRPr>
          </a:p>
          <a:p>
            <a:pPr marL="730250" lvl="1" indent="-381000">
              <a:buFont typeface="Wingdings" pitchFamily="2" charset="2"/>
              <a:buAutoNum type="arabicPeriod"/>
            </a:pPr>
            <a:r>
              <a:rPr lang="fr-FR" altLang="fr-FR" sz="1800" b="1" dirty="0">
                <a:latin typeface="Calibri" panose="020F0502020204030204" pitchFamily="34" charset="0"/>
              </a:rPr>
              <a:t>Synthèse</a:t>
            </a:r>
          </a:p>
          <a:p>
            <a:pPr marL="1130300" lvl="2" indent="-381000"/>
            <a:r>
              <a:rPr lang="fr-FR" altLang="fr-FR" sz="1600" dirty="0">
                <a:latin typeface="Calibri" panose="020F0502020204030204" pitchFamily="34" charset="0"/>
              </a:rPr>
              <a:t>Réduire des milliers de chiffres à quelques « statistiques », i.e. des descripteurs qui condensent les résultats.</a:t>
            </a:r>
          </a:p>
          <a:p>
            <a:pPr marL="1031875" lvl="2" indent="-342900"/>
            <a:endParaRPr lang="fr-FR" altLang="fr-FR" sz="1600" dirty="0">
              <a:latin typeface="Calibri" panose="020F0502020204030204" pitchFamily="34" charset="0"/>
            </a:endParaRPr>
          </a:p>
          <a:p>
            <a:pPr marL="730250" lvl="1" indent="-381000">
              <a:buFont typeface="Wingdings" pitchFamily="2" charset="2"/>
              <a:buAutoNum type="arabicPeriod"/>
            </a:pPr>
            <a:r>
              <a:rPr lang="fr-FR" altLang="fr-FR" sz="1800" b="1" dirty="0">
                <a:solidFill>
                  <a:schemeClr val="bg1">
                    <a:lumMod val="65000"/>
                  </a:schemeClr>
                </a:solidFill>
                <a:latin typeface="Calibri" panose="020F0502020204030204" pitchFamily="34" charset="0"/>
              </a:rPr>
              <a:t>Décision</a:t>
            </a:r>
          </a:p>
          <a:p>
            <a:pPr marL="1130300" lvl="2" indent="-381000"/>
            <a:r>
              <a:rPr lang="fr-FR" altLang="fr-FR" sz="1600" dirty="0">
                <a:solidFill>
                  <a:schemeClr val="bg1">
                    <a:lumMod val="65000"/>
                  </a:schemeClr>
                </a:solidFill>
                <a:latin typeface="Calibri" panose="020F0502020204030204" pitchFamily="34" charset="0"/>
              </a:rPr>
              <a:t>Indiquer si les différences sont « significatives » en utilisant </a:t>
            </a:r>
            <a:r>
              <a:rPr lang="fr-CA" altLang="fr-FR" sz="1600" dirty="0">
                <a:solidFill>
                  <a:schemeClr val="bg1">
                    <a:lumMod val="65000"/>
                  </a:schemeClr>
                </a:solidFill>
                <a:latin typeface="Calibri" panose="020F0502020204030204" pitchFamily="34" charset="0"/>
              </a:rPr>
              <a:t>un « test statistique »; un test permet de décider en disant, par exemple, si l’effet d’un traitement est significatif (i.e. notable, avéré, etc.).</a:t>
            </a:r>
            <a:endParaRPr lang="fr-FR" altLang="fr-FR" sz="1600" dirty="0">
              <a:solidFill>
                <a:schemeClr val="bg1">
                  <a:lumMod val="65000"/>
                </a:schemeClr>
              </a:solidFill>
              <a:latin typeface="Calibri" panose="020F0502020204030204" pitchFamily="34" charset="0"/>
            </a:endParaRPr>
          </a:p>
        </p:txBody>
      </p:sp>
      <p:sp>
        <p:nvSpPr>
          <p:cNvPr id="6" name="Rectangle 2"/>
          <p:cNvSpPr txBox="1">
            <a:spLocks noChangeArrowheads="1"/>
          </p:cNvSpPr>
          <p:nvPr/>
        </p:nvSpPr>
        <p:spPr>
          <a:xfrm>
            <a:off x="0" y="0"/>
            <a:ext cx="9144000" cy="1156447"/>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proportion</a:t>
            </a:r>
          </a:p>
          <a:p>
            <a:pPr marL="342900" indent="-342900">
              <a:buFont typeface="Wingdings" panose="05000000000000000000" pitchFamily="2" charset="2"/>
              <a:buChar char="q"/>
            </a:pPr>
            <a:r>
              <a:rPr lang="fr-CA" altLang="fr-FR" sz="2000" b="1" i="1" dirty="0">
                <a:latin typeface="Calibri" panose="020F0502020204030204" pitchFamily="34" charset="0"/>
              </a:rPr>
              <a:t>Cycle des méthodes quantitatives</a:t>
            </a:r>
          </a:p>
        </p:txBody>
      </p:sp>
      <p:cxnSp>
        <p:nvCxnSpPr>
          <p:cNvPr id="7" name="Connecteur droit 6"/>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fr-CA"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Rectangle 12"/>
          <p:cNvSpPr/>
          <p:nvPr/>
        </p:nvSpPr>
        <p:spPr>
          <a:xfrm>
            <a:off x="762000" y="1981200"/>
            <a:ext cx="6629400" cy="1143000"/>
          </a:xfrm>
          <a:prstGeom prst="rect">
            <a:avLst/>
          </a:prstGeom>
          <a:no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2547176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FR" altLang="fr-FR" sz="1600" dirty="0">
              <a:latin typeface="Calibri" panose="020F0502020204030204" pitchFamily="34" charset="0"/>
            </a:endParaRPr>
          </a:p>
        </p:txBody>
      </p:sp>
      <p:sp>
        <p:nvSpPr>
          <p:cNvPr id="6"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50800">
              <a:buNone/>
            </a:pPr>
            <a:r>
              <a:rPr lang="fr-CA" altLang="fr-FR" sz="2200" b="1" u="sng" dirty="0">
                <a:latin typeface="Calibri" panose="020F0502020204030204" pitchFamily="34" charset="0"/>
              </a:rPr>
              <a:t>Statistiques descriptives de groupes:</a:t>
            </a:r>
          </a:p>
          <a:p>
            <a:pPr marL="292100"/>
            <a:r>
              <a:rPr lang="fr-CA" altLang="fr-FR" sz="2200" b="1" i="1" dirty="0">
                <a:latin typeface="Calibri" panose="020F0502020204030204" pitchFamily="34" charset="0"/>
              </a:rPr>
              <a:t>Objectif:  </a:t>
            </a:r>
          </a:p>
          <a:p>
            <a:pPr marL="749300" lvl="1" indent="-342900">
              <a:buFont typeface="Wingdings" panose="05000000000000000000" pitchFamily="2" charset="2"/>
              <a:buChar char="Ø"/>
            </a:pPr>
            <a:r>
              <a:rPr lang="fr-CA" altLang="fr-FR" sz="2000" dirty="0">
                <a:latin typeface="Calibri" panose="020F0502020204030204" pitchFamily="34" charset="0"/>
              </a:rPr>
              <a:t>Résumer l’ensemble des observations à l’aide de quelques statistiques.</a:t>
            </a:r>
          </a:p>
          <a:p>
            <a:pPr marL="1149350" lvl="2" indent="-342900">
              <a:buFont typeface="Wingdings" panose="05000000000000000000" pitchFamily="2" charset="2"/>
              <a:buChar char="Ø"/>
            </a:pPr>
            <a:r>
              <a:rPr lang="fr-CA" altLang="fr-FR" sz="1800" dirty="0">
                <a:latin typeface="Calibri" panose="020F0502020204030204" pitchFamily="34" charset="0"/>
              </a:rPr>
              <a:t>Réduire la quantité d’information pour la rendre accessible.</a:t>
            </a:r>
          </a:p>
          <a:p>
            <a:pPr marL="292100"/>
            <a:r>
              <a:rPr lang="fr-CA" altLang="fr-FR" sz="2200" b="1" i="1" dirty="0">
                <a:latin typeface="Calibri" panose="020F0502020204030204" pitchFamily="34" charset="0"/>
              </a:rPr>
              <a:t>Types de statistiques descriptives de groupes:</a:t>
            </a:r>
          </a:p>
          <a:p>
            <a:pPr marL="863600" lvl="1" indent="-514350">
              <a:buFont typeface="+mj-lt"/>
              <a:buAutoNum type="romanLcPeriod"/>
            </a:pPr>
            <a:r>
              <a:rPr lang="fr-CA" altLang="fr-FR" sz="2000" dirty="0">
                <a:latin typeface="Calibri" panose="020F0502020204030204" pitchFamily="34" charset="0"/>
              </a:rPr>
              <a:t>Statistiques de tendance centrale</a:t>
            </a:r>
          </a:p>
          <a:p>
            <a:pPr marL="863600" lvl="1" indent="-514350">
              <a:buFont typeface="+mj-lt"/>
              <a:buAutoNum type="romanLcPeriod"/>
            </a:pPr>
            <a:r>
              <a:rPr lang="fr-CA" altLang="fr-FR" sz="2000" strike="sngStrike" dirty="0">
                <a:latin typeface="Calibri" panose="020F0502020204030204" pitchFamily="34" charset="0"/>
              </a:rPr>
              <a:t>Statistiques de dispersion</a:t>
            </a:r>
            <a:r>
              <a:rPr lang="fr-CA" altLang="fr-FR" sz="2000" dirty="0">
                <a:latin typeface="Calibri" panose="020F0502020204030204" pitchFamily="34" charset="0"/>
              </a:rPr>
              <a:t> </a:t>
            </a:r>
          </a:p>
          <a:p>
            <a:pPr marL="1149350" lvl="2" indent="-342900">
              <a:buFont typeface="Wingdings" panose="05000000000000000000" pitchFamily="2" charset="2"/>
              <a:buChar char="Ø"/>
            </a:pPr>
            <a:r>
              <a:rPr lang="fr-CA" altLang="fr-FR" sz="1800" dirty="0">
                <a:latin typeface="Calibri" panose="020F0502020204030204" pitchFamily="34" charset="0"/>
              </a:rPr>
              <a:t>(pas utilisées avec échelle nominale)</a:t>
            </a:r>
          </a:p>
          <a:p>
            <a:pPr marL="863600" lvl="1" indent="-514350">
              <a:buFont typeface="+mj-lt"/>
              <a:buAutoNum type="romanLcPeriod"/>
            </a:pPr>
            <a:r>
              <a:rPr lang="fr-CA" altLang="fr-FR" sz="2000" strike="sngStrike" dirty="0">
                <a:latin typeface="Calibri" panose="020F0502020204030204" pitchFamily="34" charset="0"/>
              </a:rPr>
              <a:t>Statistiques de la forme de la distribution</a:t>
            </a:r>
            <a:endParaRPr lang="fr-CA" altLang="fr-FR" sz="2000" dirty="0">
              <a:latin typeface="Calibri" panose="020F0502020204030204" pitchFamily="34" charset="0"/>
            </a:endParaRPr>
          </a:p>
          <a:p>
            <a:pPr marL="1149350" lvl="2" indent="-342900">
              <a:buFont typeface="Wingdings" panose="05000000000000000000" pitchFamily="2" charset="2"/>
              <a:buChar char="Ø"/>
            </a:pPr>
            <a:r>
              <a:rPr lang="fr-CA" altLang="fr-FR" sz="1800" dirty="0">
                <a:latin typeface="Calibri" panose="020F0502020204030204" pitchFamily="34" charset="0"/>
              </a:rPr>
              <a:t>(pas utilisées avec échelle nominale)</a:t>
            </a:r>
            <a:endParaRPr lang="fr-CA" altLang="fr-FR" sz="2000" strike="sngStrike" dirty="0">
              <a:latin typeface="Calibri" panose="020F0502020204030204" pitchFamily="34" charset="0"/>
            </a:endParaRPr>
          </a:p>
          <a:p>
            <a:pPr marL="692150" lvl="1"/>
            <a:endParaRPr lang="fr-CA" altLang="fr-FR" sz="1200" dirty="0">
              <a:latin typeface="Calibri" panose="020F0502020204030204" pitchFamily="34" charset="0"/>
            </a:endParaRPr>
          </a:p>
        </p:txBody>
      </p:sp>
      <p:sp>
        <p:nvSpPr>
          <p:cNvPr id="7"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proportion</a:t>
            </a:r>
          </a:p>
          <a:p>
            <a:pPr marL="457200" indent="-457200">
              <a:buFont typeface="+mj-lt"/>
              <a:buAutoNum type="arabicPeriod" startAt="2"/>
            </a:pPr>
            <a:r>
              <a:rPr lang="en-CA" altLang="fr-FR" sz="2000" b="1" i="1" dirty="0" err="1">
                <a:latin typeface="Calibri" panose="020F0502020204030204" pitchFamily="34" charset="0"/>
              </a:rPr>
              <a:t>Synthèse</a:t>
            </a:r>
            <a:endParaRPr lang="fr-CA" altLang="fr-FR" sz="2000" b="1" i="1" dirty="0">
              <a:latin typeface="Calibri" panose="020F0502020204030204" pitchFamily="34" charset="0"/>
            </a:endParaRPr>
          </a:p>
        </p:txBody>
      </p:sp>
      <p:sp>
        <p:nvSpPr>
          <p:cNvPr id="13"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fr-CA" sz="1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4" name="Connecteur droit 13"/>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732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FR" altLang="fr-FR" sz="1600" dirty="0">
              <a:latin typeface="Calibri" panose="020F0502020204030204" pitchFamily="34" charset="0"/>
            </a:endParaRPr>
          </a:p>
        </p:txBody>
      </p:sp>
      <p:sp>
        <p:nvSpPr>
          <p:cNvPr id="6"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0">
              <a:buNone/>
            </a:pPr>
            <a:r>
              <a:rPr lang="fr-CA" altLang="fr-FR" sz="2200" b="1" u="sng" dirty="0">
                <a:latin typeface="Calibri" panose="020F0502020204030204" pitchFamily="34" charset="0"/>
              </a:rPr>
              <a:t>Statistiques descriptives de groupes:</a:t>
            </a:r>
          </a:p>
          <a:p>
            <a:pPr marL="463550" indent="-514350">
              <a:buFont typeface="+mj-lt"/>
              <a:buAutoNum type="romanLcPeriod"/>
            </a:pPr>
            <a:r>
              <a:rPr lang="fr-CA" altLang="fr-FR" sz="2200" b="1" dirty="0">
                <a:latin typeface="Calibri" panose="020F0502020204030204" pitchFamily="34" charset="0"/>
              </a:rPr>
              <a:t>Statistiques de tendance centrale</a:t>
            </a:r>
          </a:p>
          <a:p>
            <a:pPr marL="692150" lvl="1"/>
            <a:r>
              <a:rPr lang="fr-CA" altLang="fr-FR" sz="2200" u="sng" dirty="0">
                <a:latin typeface="Calibri" panose="020F0502020204030204" pitchFamily="34" charset="0"/>
              </a:rPr>
              <a:t>Objectif</a:t>
            </a:r>
            <a:r>
              <a:rPr lang="fr-CA" altLang="fr-FR" sz="2200" dirty="0">
                <a:latin typeface="Calibri" panose="020F0502020204030204" pitchFamily="34" charset="0"/>
              </a:rPr>
              <a:t>:  </a:t>
            </a:r>
          </a:p>
          <a:p>
            <a:pPr marL="1149350" lvl="2" indent="-285750">
              <a:buFont typeface="Wingdings" panose="05000000000000000000" pitchFamily="2" charset="2"/>
              <a:buChar char="Ø"/>
            </a:pPr>
            <a:r>
              <a:rPr lang="fr-CA" altLang="fr-FR" sz="1800" dirty="0">
                <a:latin typeface="Calibri" panose="020F0502020204030204" pitchFamily="34" charset="0"/>
              </a:rPr>
              <a:t>Représenter une variable par sa valeur typique.</a:t>
            </a:r>
          </a:p>
          <a:p>
            <a:pPr marL="692150" lvl="1"/>
            <a:endParaRPr lang="fr-CA" altLang="fr-FR" sz="2200" u="sng" dirty="0">
              <a:latin typeface="Calibri" panose="020F0502020204030204" pitchFamily="34" charset="0"/>
            </a:endParaRPr>
          </a:p>
          <a:p>
            <a:pPr marL="692150" lvl="1"/>
            <a:r>
              <a:rPr lang="fr-CA" altLang="fr-FR" sz="2200" u="sng" dirty="0">
                <a:latin typeface="Calibri" panose="020F0502020204030204" pitchFamily="34" charset="0"/>
              </a:rPr>
              <a:t>3 types de statistique de tendance centrale</a:t>
            </a:r>
            <a:r>
              <a:rPr lang="fr-CA" altLang="fr-FR" sz="2200" dirty="0">
                <a:latin typeface="Calibri" panose="020F0502020204030204" pitchFamily="34" charset="0"/>
              </a:rPr>
              <a:t>:  </a:t>
            </a:r>
            <a:endParaRPr lang="fr-CA" altLang="fr-FR" sz="2200" b="1" u="sng" dirty="0">
              <a:latin typeface="Calibri" panose="020F0502020204030204" pitchFamily="34" charset="0"/>
            </a:endParaRPr>
          </a:p>
          <a:p>
            <a:pPr marL="1206500" lvl="2" indent="-342900">
              <a:buFont typeface="+mj-lt"/>
              <a:buAutoNum type="alphaLcParenR"/>
            </a:pPr>
            <a:r>
              <a:rPr lang="fr-CA" altLang="fr-FR" sz="1800" dirty="0">
                <a:latin typeface="Calibri" panose="020F0502020204030204" pitchFamily="34" charset="0"/>
              </a:rPr>
              <a:t>Mode</a:t>
            </a:r>
          </a:p>
          <a:p>
            <a:pPr marL="1206500" lvl="2" indent="-342900">
              <a:buFont typeface="+mj-lt"/>
              <a:buAutoNum type="alphaLcParenR"/>
            </a:pPr>
            <a:r>
              <a:rPr lang="fr-CA" altLang="fr-FR" sz="1800" strike="sngStrike" dirty="0">
                <a:latin typeface="Calibri" panose="020F0502020204030204" pitchFamily="34" charset="0"/>
              </a:rPr>
              <a:t>Médiane</a:t>
            </a:r>
          </a:p>
          <a:p>
            <a:pPr marL="1663700" lvl="3" indent="-342900">
              <a:buFont typeface="Wingdings" panose="05000000000000000000" pitchFamily="2" charset="2"/>
              <a:buChar char="Ø"/>
            </a:pPr>
            <a:r>
              <a:rPr lang="fr-CA" altLang="fr-FR" sz="1600" dirty="0">
                <a:latin typeface="Calibri" panose="020F0502020204030204" pitchFamily="34" charset="0"/>
              </a:rPr>
              <a:t>(pas utilisée avec échelle nominale)</a:t>
            </a:r>
            <a:endParaRPr lang="fr-CA" altLang="fr-FR" sz="1800" strike="sngStrike" dirty="0">
              <a:latin typeface="Calibri" panose="020F0502020204030204" pitchFamily="34" charset="0"/>
            </a:endParaRPr>
          </a:p>
          <a:p>
            <a:pPr marL="1206500" lvl="2" indent="-342900">
              <a:buFont typeface="+mj-lt"/>
              <a:buAutoNum type="alphaLcParenR"/>
            </a:pPr>
            <a:r>
              <a:rPr lang="fr-CA" altLang="fr-FR" sz="1800" strike="sngStrike" dirty="0">
                <a:latin typeface="Calibri" panose="020F0502020204030204" pitchFamily="34" charset="0"/>
              </a:rPr>
              <a:t>Moyenne</a:t>
            </a:r>
          </a:p>
          <a:p>
            <a:pPr marL="1663700" lvl="3" indent="-342900">
              <a:buFont typeface="Wingdings" panose="05000000000000000000" pitchFamily="2" charset="2"/>
              <a:buChar char="Ø"/>
            </a:pPr>
            <a:r>
              <a:rPr lang="fr-CA" altLang="fr-FR" sz="1600" dirty="0">
                <a:latin typeface="Calibri" panose="020F0502020204030204" pitchFamily="34" charset="0"/>
              </a:rPr>
              <a:t>(pas utilisée avec échelle nominale)</a:t>
            </a:r>
            <a:endParaRPr lang="fr-CA" altLang="fr-FR" sz="1800" strike="sngStrike" dirty="0">
              <a:latin typeface="Calibri" panose="020F0502020204030204" pitchFamily="34" charset="0"/>
            </a:endParaRPr>
          </a:p>
        </p:txBody>
      </p:sp>
      <p:sp>
        <p:nvSpPr>
          <p:cNvPr id="7"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proportion</a:t>
            </a:r>
          </a:p>
          <a:p>
            <a:pPr marL="457200" indent="-457200">
              <a:buFont typeface="+mj-lt"/>
              <a:buAutoNum type="arabicPeriod" startAt="2"/>
            </a:pPr>
            <a:r>
              <a:rPr lang="en-CA" altLang="fr-FR" sz="2000" b="1" i="1" dirty="0" err="1">
                <a:latin typeface="Calibri" panose="020F0502020204030204" pitchFamily="34" charset="0"/>
              </a:rPr>
              <a:t>Synthèse</a:t>
            </a:r>
            <a:endParaRPr lang="fr-CA" altLang="fr-FR" sz="2000" b="1" i="1" dirty="0">
              <a:latin typeface="Calibri" panose="020F0502020204030204" pitchFamily="34" charset="0"/>
            </a:endParaRPr>
          </a:p>
        </p:txBody>
      </p:sp>
      <p:sp>
        <p:nvSpPr>
          <p:cNvPr id="8"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fr-CA" sz="1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9" name="Connecteur droit 8"/>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217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FR" altLang="fr-FR" sz="1600" dirty="0">
              <a:latin typeface="Calibri" panose="020F0502020204030204" pitchFamily="34" charset="0"/>
            </a:endParaRPr>
          </a:p>
        </p:txBody>
      </p:sp>
      <p:sp>
        <p:nvSpPr>
          <p:cNvPr id="6"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0">
              <a:buNone/>
            </a:pPr>
            <a:r>
              <a:rPr lang="fr-CA" altLang="fr-FR" sz="2200" b="1" u="sng" dirty="0">
                <a:latin typeface="Calibri" panose="020F0502020204030204" pitchFamily="34" charset="0"/>
              </a:rPr>
              <a:t>Statistiques descriptives de groupes:</a:t>
            </a:r>
          </a:p>
          <a:p>
            <a:pPr marL="463550" indent="-514350">
              <a:buFont typeface="+mj-lt"/>
              <a:buAutoNum type="romanLcPeriod" startAt="2"/>
            </a:pPr>
            <a:r>
              <a:rPr lang="fr-CA" altLang="fr-FR" sz="2200" b="1" dirty="0">
                <a:latin typeface="Calibri" panose="020F0502020204030204" pitchFamily="34" charset="0"/>
              </a:rPr>
              <a:t>Statistiques de tendance centrale</a:t>
            </a:r>
          </a:p>
          <a:p>
            <a:pPr marL="863600" lvl="1" indent="-514350">
              <a:buFont typeface="+mj-lt"/>
              <a:buAutoNum type="alphaLcParenR"/>
            </a:pPr>
            <a:r>
              <a:rPr lang="fr-CA" altLang="fr-FR" sz="2000" b="1" i="1" dirty="0">
                <a:latin typeface="Calibri" panose="020F0502020204030204" pitchFamily="34" charset="0"/>
              </a:rPr>
              <a:t>Mode</a:t>
            </a:r>
            <a:r>
              <a:rPr lang="fr-CA" altLang="fr-FR" sz="2000" b="1" dirty="0">
                <a:latin typeface="Calibri" panose="020F0502020204030204" pitchFamily="34" charset="0"/>
              </a:rPr>
              <a:t>:</a:t>
            </a:r>
          </a:p>
          <a:p>
            <a:pPr marL="1149350" lvl="2" indent="-285750">
              <a:buFont typeface="Wingdings" panose="05000000000000000000" pitchFamily="2" charset="2"/>
              <a:buChar char="ü"/>
            </a:pPr>
            <a:r>
              <a:rPr lang="fr-CA" altLang="fr-FR" sz="1800" dirty="0">
                <a:latin typeface="Calibri" panose="020F0502020204030204" pitchFamily="34" charset="0"/>
              </a:rPr>
              <a:t>La valeur la plus fréquente.</a:t>
            </a:r>
            <a:endParaRPr lang="fr-CA" altLang="fr-FR" sz="1800" strike="sngStrike" dirty="0">
              <a:latin typeface="Calibri" panose="020F0502020204030204" pitchFamily="34" charset="0"/>
            </a:endParaRPr>
          </a:p>
        </p:txBody>
      </p:sp>
      <p:sp>
        <p:nvSpPr>
          <p:cNvPr id="9" name="Line 6"/>
          <p:cNvSpPr>
            <a:spLocks noChangeShapeType="1"/>
          </p:cNvSpPr>
          <p:nvPr/>
        </p:nvSpPr>
        <p:spPr bwMode="auto">
          <a:xfrm flipH="1" flipV="1">
            <a:off x="3925076" y="5604911"/>
            <a:ext cx="0" cy="468052"/>
          </a:xfrm>
          <a:prstGeom prst="line">
            <a:avLst/>
          </a:prstGeom>
          <a:noFill/>
          <a:ln w="57150">
            <a:solidFill>
              <a:srgbClr val="E1241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fr-CA"/>
          </a:p>
        </p:txBody>
      </p:sp>
      <p:sp>
        <p:nvSpPr>
          <p:cNvPr id="10" name="Rectangle 3"/>
          <p:cNvSpPr txBox="1">
            <a:spLocks noChangeArrowheads="1"/>
          </p:cNvSpPr>
          <p:nvPr/>
        </p:nvSpPr>
        <p:spPr>
          <a:xfrm>
            <a:off x="3200400" y="6058860"/>
            <a:ext cx="1628511" cy="41814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6350" indent="0" algn="ctr">
              <a:buNone/>
            </a:pPr>
            <a:r>
              <a:rPr lang="fr-CA" altLang="fr-FR" sz="1600" b="1" dirty="0">
                <a:latin typeface="Calibri" panose="020F0502020204030204" pitchFamily="34" charset="0"/>
              </a:rPr>
              <a:t>Mode = Femme</a:t>
            </a:r>
          </a:p>
        </p:txBody>
      </p:sp>
      <p:sp>
        <p:nvSpPr>
          <p:cNvPr id="11"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proportion</a:t>
            </a:r>
          </a:p>
          <a:p>
            <a:pPr marL="457200" indent="-457200">
              <a:buFont typeface="+mj-lt"/>
              <a:buAutoNum type="arabicPeriod" startAt="2"/>
            </a:pPr>
            <a:r>
              <a:rPr lang="en-CA" altLang="fr-FR" sz="2000" b="1" i="1" dirty="0" err="1">
                <a:latin typeface="Calibri" panose="020F0502020204030204" pitchFamily="34" charset="0"/>
              </a:rPr>
              <a:t>Synthèse</a:t>
            </a:r>
            <a:endParaRPr lang="fr-CA" altLang="fr-FR" sz="2000" b="1" i="1" dirty="0">
              <a:latin typeface="Calibri" panose="020F0502020204030204" pitchFamily="34" charset="0"/>
            </a:endParaRPr>
          </a:p>
        </p:txBody>
      </p:sp>
      <p:cxnSp>
        <p:nvCxnSpPr>
          <p:cNvPr id="16" name="Connecteur droit 15"/>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7" name="Graphique 16"/>
          <p:cNvGraphicFramePr/>
          <p:nvPr/>
        </p:nvGraphicFramePr>
        <p:xfrm>
          <a:off x="2362200" y="31242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01934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730250" lvl="1" indent="-381000">
              <a:buFont typeface="Wingdings" pitchFamily="2" charset="2"/>
              <a:buAutoNum type="arabicPeriod"/>
            </a:pPr>
            <a:r>
              <a:rPr lang="fr-FR" altLang="fr-FR" sz="1800" b="1" dirty="0">
                <a:solidFill>
                  <a:schemeClr val="bg1">
                    <a:lumMod val="65000"/>
                  </a:schemeClr>
                </a:solidFill>
                <a:latin typeface="Calibri" panose="020F0502020204030204" pitchFamily="34" charset="0"/>
              </a:rPr>
              <a:t>Visualisation</a:t>
            </a:r>
          </a:p>
          <a:p>
            <a:pPr marL="1130300" lvl="2" indent="-381000">
              <a:buFont typeface="Wingdings" panose="05000000000000000000" pitchFamily="2" charset="2"/>
              <a:buChar char="q"/>
            </a:pPr>
            <a:r>
              <a:rPr lang="fr-FR" altLang="fr-FR" sz="1600" dirty="0">
                <a:solidFill>
                  <a:schemeClr val="bg1">
                    <a:lumMod val="65000"/>
                  </a:schemeClr>
                </a:solidFill>
                <a:latin typeface="Calibri" panose="020F0502020204030204" pitchFamily="34" charset="0"/>
              </a:rPr>
              <a:t>Examiner les données brutes.</a:t>
            </a:r>
          </a:p>
          <a:p>
            <a:pPr marL="1130300" lvl="2" indent="-381000">
              <a:buFont typeface="Wingdings" pitchFamily="2" charset="2"/>
              <a:buChar char="ü"/>
            </a:pPr>
            <a:r>
              <a:rPr lang="fr-FR" altLang="fr-FR" sz="1600" b="1" dirty="0">
                <a:solidFill>
                  <a:schemeClr val="bg1">
                    <a:lumMod val="65000"/>
                  </a:schemeClr>
                </a:solidFill>
                <a:latin typeface="Calibri" panose="020F0502020204030204" pitchFamily="34" charset="0"/>
              </a:rPr>
              <a:t>Validation</a:t>
            </a:r>
          </a:p>
          <a:p>
            <a:pPr marL="1587500" lvl="3" indent="-381000">
              <a:buFont typeface="Wingdings" pitchFamily="2" charset="2"/>
              <a:buChar char="Ø"/>
            </a:pPr>
            <a:r>
              <a:rPr lang="fr-FR" altLang="fr-FR" sz="1400" dirty="0">
                <a:solidFill>
                  <a:schemeClr val="bg1">
                    <a:lumMod val="65000"/>
                  </a:schemeClr>
                </a:solidFill>
                <a:latin typeface="Calibri" panose="020F0502020204030204" pitchFamily="34" charset="0"/>
              </a:rPr>
              <a:t>Lorsque l’on a des mesures à échelle nominale, nous utilisons les effectifs afin </a:t>
            </a:r>
            <a:br>
              <a:rPr lang="fr-FR" altLang="fr-FR" sz="1400" dirty="0">
                <a:solidFill>
                  <a:schemeClr val="bg1">
                    <a:lumMod val="65000"/>
                  </a:schemeClr>
                </a:solidFill>
                <a:latin typeface="Calibri" panose="020F0502020204030204" pitchFamily="34" charset="0"/>
              </a:rPr>
            </a:br>
            <a:r>
              <a:rPr lang="fr-FR" altLang="fr-FR" sz="1400" dirty="0">
                <a:solidFill>
                  <a:schemeClr val="bg1">
                    <a:lumMod val="65000"/>
                  </a:schemeClr>
                </a:solidFill>
                <a:latin typeface="Calibri" panose="020F0502020204030204" pitchFamily="34" charset="0"/>
              </a:rPr>
              <a:t>de déterminer si des données aberrantes se trouvent dans l’échantillon. </a:t>
            </a:r>
            <a:br>
              <a:rPr lang="fr-FR" altLang="fr-FR" sz="1400" dirty="0">
                <a:solidFill>
                  <a:schemeClr val="bg1">
                    <a:lumMod val="65000"/>
                  </a:schemeClr>
                </a:solidFill>
                <a:latin typeface="Calibri" panose="020F0502020204030204" pitchFamily="34" charset="0"/>
              </a:rPr>
            </a:br>
            <a:r>
              <a:rPr lang="fr-FR" altLang="fr-FR" sz="1400" dirty="0">
                <a:solidFill>
                  <a:schemeClr val="bg1">
                    <a:lumMod val="65000"/>
                  </a:schemeClr>
                </a:solidFill>
                <a:latin typeface="Calibri" panose="020F0502020204030204" pitchFamily="34" charset="0"/>
              </a:rPr>
              <a:t>La validation peut donc être faite lors de l’étape de visualisation</a:t>
            </a:r>
          </a:p>
          <a:p>
            <a:pPr marL="730250" lvl="1" indent="-381000">
              <a:buFont typeface="Wingdings" pitchFamily="2" charset="2"/>
              <a:buAutoNum type="arabicPeriod"/>
            </a:pPr>
            <a:endParaRPr lang="fr-FR" altLang="fr-FR" sz="1800" dirty="0">
              <a:latin typeface="Calibri" panose="020F0502020204030204" pitchFamily="34" charset="0"/>
            </a:endParaRPr>
          </a:p>
          <a:p>
            <a:pPr marL="730250" lvl="1" indent="-381000">
              <a:buFont typeface="Wingdings" pitchFamily="2" charset="2"/>
              <a:buAutoNum type="arabicPeriod"/>
            </a:pPr>
            <a:r>
              <a:rPr lang="fr-FR" altLang="fr-FR" sz="1800" b="1" dirty="0">
                <a:solidFill>
                  <a:schemeClr val="bg1">
                    <a:lumMod val="65000"/>
                  </a:schemeClr>
                </a:solidFill>
                <a:latin typeface="Calibri" panose="020F0502020204030204" pitchFamily="34" charset="0"/>
              </a:rPr>
              <a:t>Synthèse</a:t>
            </a:r>
          </a:p>
          <a:p>
            <a:pPr marL="1130300" lvl="2" indent="-381000">
              <a:buFont typeface="Wingdings" panose="05000000000000000000" pitchFamily="2" charset="2"/>
              <a:buChar char="q"/>
            </a:pPr>
            <a:r>
              <a:rPr lang="fr-FR" altLang="fr-FR" sz="1600" dirty="0">
                <a:solidFill>
                  <a:schemeClr val="bg1">
                    <a:lumMod val="65000"/>
                  </a:schemeClr>
                </a:solidFill>
                <a:latin typeface="Calibri" panose="020F0502020204030204" pitchFamily="34" charset="0"/>
              </a:rPr>
              <a:t>Réduire des milliers de chiffres à quelques « statistiques », i.e. des descripteurs qui condensent les résultats.</a:t>
            </a:r>
          </a:p>
          <a:p>
            <a:pPr marL="1031875" lvl="2" indent="-342900"/>
            <a:endParaRPr lang="fr-FR" altLang="fr-FR" sz="1600" dirty="0">
              <a:latin typeface="Calibri" panose="020F0502020204030204" pitchFamily="34" charset="0"/>
            </a:endParaRPr>
          </a:p>
          <a:p>
            <a:pPr marL="730250" lvl="1" indent="-381000">
              <a:buFont typeface="Wingdings" pitchFamily="2" charset="2"/>
              <a:buAutoNum type="arabicPeriod"/>
            </a:pPr>
            <a:r>
              <a:rPr lang="fr-FR" altLang="fr-FR" sz="1800" b="1" dirty="0">
                <a:latin typeface="Calibri" panose="020F0502020204030204" pitchFamily="34" charset="0"/>
              </a:rPr>
              <a:t>Décision</a:t>
            </a:r>
          </a:p>
          <a:p>
            <a:pPr marL="1130300" lvl="2" indent="-381000">
              <a:buFont typeface="Wingdings" panose="05000000000000000000" pitchFamily="2" charset="2"/>
              <a:buChar char="q"/>
            </a:pPr>
            <a:r>
              <a:rPr lang="fr-FR" altLang="fr-FR" sz="1600" dirty="0">
                <a:latin typeface="Calibri" panose="020F0502020204030204" pitchFamily="34" charset="0"/>
              </a:rPr>
              <a:t>Indiquer si les différences sont « significatives » en utilisant </a:t>
            </a:r>
            <a:r>
              <a:rPr lang="fr-CA" altLang="fr-FR" sz="1600" dirty="0">
                <a:latin typeface="Calibri" panose="020F0502020204030204" pitchFamily="34" charset="0"/>
              </a:rPr>
              <a:t>un « test statistique »; un test permet de décider en disant, par exemple, si l’effet d’un traitement est significatif (i.e. notable, avéré, etc.).</a:t>
            </a:r>
            <a:endParaRPr lang="fr-FR" altLang="fr-FR" sz="1600" dirty="0">
              <a:latin typeface="Calibri" panose="020F0502020204030204" pitchFamily="34" charset="0"/>
            </a:endParaRPr>
          </a:p>
        </p:txBody>
      </p:sp>
      <p:sp>
        <p:nvSpPr>
          <p:cNvPr id="6" name="Rectangle 2"/>
          <p:cNvSpPr txBox="1">
            <a:spLocks noChangeArrowheads="1"/>
          </p:cNvSpPr>
          <p:nvPr/>
        </p:nvSpPr>
        <p:spPr>
          <a:xfrm>
            <a:off x="0" y="0"/>
            <a:ext cx="9144000" cy="1156447"/>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proportion</a:t>
            </a:r>
          </a:p>
          <a:p>
            <a:pPr marL="342900" indent="-342900">
              <a:buFont typeface="Wingdings" panose="05000000000000000000" pitchFamily="2" charset="2"/>
              <a:buChar char="q"/>
            </a:pPr>
            <a:r>
              <a:rPr lang="fr-CA" altLang="fr-FR" sz="2000" b="1" i="1" dirty="0">
                <a:latin typeface="Calibri" panose="020F0502020204030204" pitchFamily="34" charset="0"/>
              </a:rPr>
              <a:t>Cycle des méthodes quantitatives</a:t>
            </a:r>
          </a:p>
        </p:txBody>
      </p:sp>
      <p:cxnSp>
        <p:nvCxnSpPr>
          <p:cNvPr id="7" name="Connecteur droit 6"/>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62000" y="1981200"/>
            <a:ext cx="6629400" cy="1143000"/>
          </a:xfrm>
          <a:prstGeom prst="rect">
            <a:avLst/>
          </a:prstGeom>
          <a:no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0"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fr-CA" sz="1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547176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FR" altLang="fr-FR" sz="1600" dirty="0">
              <a:latin typeface="Calibri" panose="020F0502020204030204" pitchFamily="34" charset="0"/>
            </a:endParaRPr>
          </a:p>
        </p:txBody>
      </p:sp>
      <p:sp>
        <p:nvSpPr>
          <p:cNvPr id="6"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a:buFont typeface="Wingdings" panose="05000000000000000000" pitchFamily="2" charset="2"/>
              <a:buChar char="v"/>
            </a:pPr>
            <a:endParaRPr lang="fr-CA" altLang="fr-FR" sz="2000" dirty="0">
              <a:latin typeface="Calibri" panose="020F0502020204030204" pitchFamily="34" charset="0"/>
            </a:endParaRPr>
          </a:p>
          <a:p>
            <a:pPr>
              <a:buFont typeface="Wingdings" panose="05000000000000000000" pitchFamily="2" charset="2"/>
              <a:buChar char="q"/>
            </a:pPr>
            <a:r>
              <a:rPr lang="fr-CA" altLang="fr-FR" sz="2000" dirty="0">
                <a:latin typeface="Calibri" panose="020F0502020204030204" pitchFamily="34" charset="0"/>
              </a:rPr>
              <a:t>Les effectifs obtenus nous indiquent que notre échantillon comporte d’avantage de </a:t>
            </a:r>
            <a:r>
              <a:rPr lang="fr-CA" altLang="fr-FR" sz="2000" i="1" dirty="0">
                <a:latin typeface="Calibri" panose="020F0502020204030204" pitchFamily="34" charset="0"/>
              </a:rPr>
              <a:t>Femmes</a:t>
            </a:r>
            <a:r>
              <a:rPr lang="fr-CA" altLang="fr-FR" sz="2000" dirty="0">
                <a:latin typeface="Calibri" panose="020F0502020204030204" pitchFamily="34" charset="0"/>
              </a:rPr>
              <a:t> que d’</a:t>
            </a:r>
            <a:r>
              <a:rPr lang="fr-CA" altLang="fr-FR" sz="2000" i="1" dirty="0">
                <a:latin typeface="Calibri" panose="020F0502020204030204" pitchFamily="34" charset="0"/>
              </a:rPr>
              <a:t>Hommes</a:t>
            </a:r>
            <a:r>
              <a:rPr lang="fr-CA" altLang="fr-FR" sz="2000" dirty="0">
                <a:latin typeface="Calibri" panose="020F0502020204030204" pitchFamily="34" charset="0"/>
              </a:rPr>
              <a:t>… </a:t>
            </a:r>
          </a:p>
          <a:p>
            <a:pPr marL="800100" lvl="2" indent="0">
              <a:buNone/>
            </a:pPr>
            <a:r>
              <a:rPr lang="fr-CA" altLang="fr-FR" sz="2000" dirty="0">
                <a:latin typeface="Calibri" panose="020F0502020204030204" pitchFamily="34" charset="0"/>
              </a:rPr>
              <a:t>…mais alors… </a:t>
            </a:r>
          </a:p>
          <a:p>
            <a:pPr marL="1257300" lvl="3" indent="0">
              <a:buNone/>
            </a:pPr>
            <a:r>
              <a:rPr lang="fr-CA" altLang="fr-FR" sz="2000" dirty="0">
                <a:latin typeface="Calibri" panose="020F0502020204030204" pitchFamily="34" charset="0"/>
              </a:rPr>
              <a:t>…peut-on conclure qu’il y a davantage de femmes que d’hommes qui étudient au baccalauréat en psychologie en Amérique du Nord?</a:t>
            </a:r>
          </a:p>
          <a:p>
            <a:pPr marL="800100" lvl="2" indent="0">
              <a:buNone/>
            </a:pPr>
            <a:endParaRPr lang="fr-CA" altLang="fr-FR" sz="2200" b="1" dirty="0">
              <a:latin typeface="Calibri" panose="020F0502020204030204" pitchFamily="34" charset="0"/>
            </a:endParaRPr>
          </a:p>
          <a:p>
            <a:pPr>
              <a:buFont typeface="Wingdings" panose="05000000000000000000" pitchFamily="2" charset="2"/>
              <a:buChar char="q"/>
            </a:pPr>
            <a:r>
              <a:rPr lang="fr-CA" altLang="fr-FR" sz="2000" dirty="0">
                <a:latin typeface="Calibri" panose="020F0502020204030204" pitchFamily="34" charset="0"/>
              </a:rPr>
              <a:t>Ça n’est pas si simple! </a:t>
            </a:r>
          </a:p>
          <a:p>
            <a:pPr lvl="1" indent="-342900">
              <a:buFont typeface="Wingdings" panose="05000000000000000000" pitchFamily="2" charset="2"/>
              <a:buChar char="Ø"/>
            </a:pPr>
            <a:r>
              <a:rPr lang="fr-CA" altLang="fr-FR" sz="2000" dirty="0">
                <a:latin typeface="Calibri" panose="020F0502020204030204" pitchFamily="34" charset="0"/>
              </a:rPr>
              <a:t>Nous avons besoin des statistiques </a:t>
            </a:r>
            <a:r>
              <a:rPr lang="fr-CA" altLang="fr-FR" sz="2000" dirty="0" err="1">
                <a:latin typeface="Calibri" panose="020F0502020204030204" pitchFamily="34" charset="0"/>
              </a:rPr>
              <a:t>inférentielles</a:t>
            </a:r>
            <a:r>
              <a:rPr lang="fr-CA" altLang="fr-FR" sz="2000" dirty="0">
                <a:latin typeface="Calibri" panose="020F0502020204030204" pitchFamily="34" charset="0"/>
              </a:rPr>
              <a:t> afin de répondre à notre question de recherche!</a:t>
            </a:r>
          </a:p>
        </p:txBody>
      </p:sp>
      <p:sp>
        <p:nvSpPr>
          <p:cNvPr id="7"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proportion</a:t>
            </a:r>
          </a:p>
          <a:p>
            <a:pPr marL="457200" indent="-457200">
              <a:buFont typeface="+mj-lt"/>
              <a:buAutoNum type="arabicPeriod" startAt="3"/>
            </a:pPr>
            <a:r>
              <a:rPr lang="en-CA" altLang="fr-FR" sz="2000" b="1" i="1" dirty="0" err="1">
                <a:latin typeface="Calibri" panose="020F0502020204030204" pitchFamily="34" charset="0"/>
              </a:rPr>
              <a:t>Décision</a:t>
            </a:r>
            <a:endParaRPr lang="fr-CA" altLang="fr-FR" sz="2000" b="1" i="1" dirty="0">
              <a:latin typeface="Calibri" panose="020F0502020204030204" pitchFamily="34" charset="0"/>
            </a:endParaRPr>
          </a:p>
        </p:txBody>
      </p:sp>
      <p:cxnSp>
        <p:nvCxnSpPr>
          <p:cNvPr id="8" name="Connecteur droit 7"/>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fr-CA" sz="1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048429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0" y="1228454"/>
            <a:ext cx="9144000" cy="5629546"/>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endParaRPr lang="fr-CA" altLang="fr-FR" sz="2000" dirty="0">
              <a:latin typeface="Calibri" panose="020F0502020204030204" pitchFamily="34" charset="0"/>
            </a:endParaRPr>
          </a:p>
          <a:p>
            <a:pPr marL="330200" indent="-381000">
              <a:buFont typeface="Wingdings" panose="05000000000000000000" pitchFamily="2" charset="2"/>
              <a:buChar char="q"/>
            </a:pPr>
            <a:r>
              <a:rPr lang="fr-CA" altLang="fr-FR" sz="2400" dirty="0">
                <a:latin typeface="Calibri" panose="020F0502020204030204" pitchFamily="34" charset="0"/>
              </a:rPr>
              <a:t>Idéalement, nous utiliserions simplement des populations pour répondre aux questions de recherche… MAIS…</a:t>
            </a:r>
          </a:p>
          <a:p>
            <a:pPr marL="730250" lvl="1" indent="-381000">
              <a:buFont typeface="Wingdings" panose="05000000000000000000" pitchFamily="2" charset="2"/>
              <a:buChar char="Ø"/>
            </a:pPr>
            <a:r>
              <a:rPr lang="fr-CA" altLang="fr-FR" sz="2000" dirty="0">
                <a:latin typeface="Calibri" panose="020F0502020204030204" pitchFamily="34" charset="0"/>
              </a:rPr>
              <a:t>…ce serait beaucoup trop coûteux en temps, en argent , en ressources et en énergie!</a:t>
            </a:r>
          </a:p>
          <a:p>
            <a:pPr marL="330200" indent="-381000"/>
            <a:endParaRPr lang="fr-CA" altLang="fr-FR" sz="2000" dirty="0">
              <a:latin typeface="Calibri" panose="020F0502020204030204" pitchFamily="34" charset="0"/>
            </a:endParaRPr>
          </a:p>
          <a:p>
            <a:pPr marL="330200" indent="-381000">
              <a:buFont typeface="Wingdings" panose="05000000000000000000" pitchFamily="2" charset="2"/>
              <a:buChar char="q"/>
            </a:pPr>
            <a:r>
              <a:rPr lang="fr-CA" altLang="fr-FR" sz="2400" dirty="0">
                <a:latin typeface="Calibri" panose="020F0502020204030204" pitchFamily="34" charset="0"/>
              </a:rPr>
              <a:t>DONC… nous devons établir des conclusions sur des populations en se fiant à des échantillons…</a:t>
            </a:r>
          </a:p>
          <a:p>
            <a:pPr marL="330200" indent="-381000"/>
            <a:endParaRPr lang="fr-CA" altLang="fr-FR" sz="2000" dirty="0">
              <a:latin typeface="Calibri" panose="020F0502020204030204" pitchFamily="34" charset="0"/>
            </a:endParaRPr>
          </a:p>
          <a:p>
            <a:pPr marL="330200" indent="-381000">
              <a:buFont typeface="Wingdings" panose="05000000000000000000" pitchFamily="2" charset="2"/>
              <a:buChar char="q"/>
            </a:pPr>
            <a:r>
              <a:rPr lang="fr-CA" altLang="fr-FR" sz="2400" dirty="0">
                <a:latin typeface="Calibri" panose="020F0502020204030204" pitchFamily="34" charset="0"/>
              </a:rPr>
              <a:t>TOUTEFOIS… </a:t>
            </a:r>
            <a:r>
              <a:rPr lang="en-CA" altLang="fr-FR" sz="2400" dirty="0">
                <a:latin typeface="Calibri" panose="020F0502020204030204" pitchFamily="34" charset="0"/>
              </a:rPr>
              <a:t>nous </a:t>
            </a:r>
            <a:r>
              <a:rPr lang="en-CA" altLang="fr-FR" sz="2400" dirty="0" err="1">
                <a:latin typeface="Calibri" panose="020F0502020204030204" pitchFamily="34" charset="0"/>
              </a:rPr>
              <a:t>sommes</a:t>
            </a:r>
            <a:r>
              <a:rPr lang="en-CA" altLang="fr-FR" sz="2400" dirty="0">
                <a:latin typeface="Calibri" panose="020F0502020204030204" pitchFamily="34" charset="0"/>
              </a:rPr>
              <a:t> </a:t>
            </a:r>
            <a:r>
              <a:rPr lang="en-CA" altLang="fr-FR" sz="2400" dirty="0" err="1">
                <a:latin typeface="Calibri" panose="020F0502020204030204" pitchFamily="34" charset="0"/>
              </a:rPr>
              <a:t>alors</a:t>
            </a:r>
            <a:r>
              <a:rPr lang="en-CA" altLang="fr-FR" sz="2400" dirty="0">
                <a:latin typeface="Calibri" panose="020F0502020204030204" pitchFamily="34" charset="0"/>
              </a:rPr>
              <a:t> </a:t>
            </a:r>
            <a:r>
              <a:rPr lang="en-CA" altLang="fr-FR" sz="2400" dirty="0" err="1">
                <a:latin typeface="Calibri" panose="020F0502020204030204" pitchFamily="34" charset="0"/>
              </a:rPr>
              <a:t>confrontés</a:t>
            </a:r>
            <a:r>
              <a:rPr lang="en-CA" altLang="fr-FR" sz="2400" dirty="0">
                <a:latin typeface="Calibri" panose="020F0502020204030204" pitchFamily="34" charset="0"/>
              </a:rPr>
              <a:t> à un </a:t>
            </a:r>
            <a:r>
              <a:rPr lang="en-CA" altLang="fr-FR" sz="2400" dirty="0" err="1">
                <a:latin typeface="Calibri" panose="020F0502020204030204" pitchFamily="34" charset="0"/>
              </a:rPr>
              <a:t>phénomène</a:t>
            </a:r>
            <a:r>
              <a:rPr lang="en-CA" altLang="fr-FR" sz="2400" dirty="0">
                <a:latin typeface="Calibri" panose="020F0502020204030204" pitchFamily="34" charset="0"/>
              </a:rPr>
              <a:t> </a:t>
            </a:r>
            <a:r>
              <a:rPr lang="en-CA" altLang="fr-FR" sz="2400" dirty="0" err="1">
                <a:latin typeface="Calibri" panose="020F0502020204030204" pitchFamily="34" charset="0"/>
              </a:rPr>
              <a:t>nommé</a:t>
            </a:r>
            <a:r>
              <a:rPr lang="en-CA" altLang="fr-FR" sz="2400" dirty="0">
                <a:latin typeface="Calibri" panose="020F0502020204030204" pitchFamily="34" charset="0"/>
              </a:rPr>
              <a:t>… :</a:t>
            </a:r>
          </a:p>
          <a:p>
            <a:pPr marL="730250" lvl="1" indent="-381000">
              <a:buFont typeface="Wingdings" pitchFamily="2" charset="2"/>
              <a:buChar char="Ø"/>
            </a:pPr>
            <a:r>
              <a:rPr lang="en-CA" altLang="fr-FR" sz="2400" dirty="0">
                <a:latin typeface="Calibri" panose="020F0502020204030204" pitchFamily="34" charset="0"/>
              </a:rPr>
              <a:t>« </a:t>
            </a:r>
            <a:r>
              <a:rPr lang="en-CA" altLang="fr-FR" sz="2400" b="1" dirty="0" err="1">
                <a:latin typeface="Calibri" panose="020F0502020204030204" pitchFamily="34" charset="0"/>
              </a:rPr>
              <a:t>erreur</a:t>
            </a:r>
            <a:r>
              <a:rPr lang="en-CA" altLang="fr-FR" sz="2400" b="1" dirty="0">
                <a:latin typeface="Calibri" panose="020F0502020204030204" pitchFamily="34" charset="0"/>
              </a:rPr>
              <a:t> </a:t>
            </a:r>
            <a:r>
              <a:rPr lang="en-CA" altLang="fr-FR" sz="2400" b="1" dirty="0" err="1">
                <a:latin typeface="Calibri" panose="020F0502020204030204" pitchFamily="34" charset="0"/>
              </a:rPr>
              <a:t>échantillonnale</a:t>
            </a:r>
            <a:r>
              <a:rPr lang="en-CA" altLang="fr-FR" sz="2400" dirty="0">
                <a:latin typeface="Calibri" panose="020F0502020204030204" pitchFamily="34" charset="0"/>
              </a:rPr>
              <a:t> »</a:t>
            </a:r>
          </a:p>
        </p:txBody>
      </p:sp>
      <p:sp>
        <p:nvSpPr>
          <p:cNvPr id="7"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proportion</a:t>
            </a:r>
          </a:p>
          <a:p>
            <a:pPr marL="457200" indent="-457200">
              <a:buFont typeface="+mj-lt"/>
              <a:buAutoNum type="arabicPeriod" startAt="3"/>
            </a:pPr>
            <a:r>
              <a:rPr lang="en-CA" altLang="fr-FR" sz="2000" b="1" i="1" dirty="0" err="1">
                <a:latin typeface="Calibri" panose="020F0502020204030204" pitchFamily="34" charset="0"/>
              </a:rPr>
              <a:t>Décision</a:t>
            </a:r>
            <a:endParaRPr lang="fr-CA" altLang="fr-FR" sz="2000" b="1" i="1" dirty="0">
              <a:latin typeface="Calibri" panose="020F0502020204030204" pitchFamily="34" charset="0"/>
            </a:endParaRPr>
          </a:p>
        </p:txBody>
      </p:sp>
      <p:cxnSp>
        <p:nvCxnSpPr>
          <p:cNvPr id="6" name="Connecteur droit 5"/>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fr-CA" sz="1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925015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FR" altLang="fr-FR" sz="1600" dirty="0">
              <a:latin typeface="Calibri" panose="020F0502020204030204" pitchFamily="34" charset="0"/>
            </a:endParaRPr>
          </a:p>
        </p:txBody>
      </p:sp>
      <p:sp>
        <p:nvSpPr>
          <p:cNvPr id="6"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0">
              <a:buNone/>
            </a:pPr>
            <a:r>
              <a:rPr lang="fr-CA" altLang="fr-FR" sz="2000" b="1" u="sng" dirty="0">
                <a:latin typeface="Calibri" panose="020F0502020204030204" pitchFamily="34" charset="0"/>
              </a:rPr>
              <a:t>Erreur </a:t>
            </a:r>
            <a:r>
              <a:rPr lang="fr-CA" altLang="fr-FR" sz="2000" b="1" u="sng" dirty="0" err="1">
                <a:latin typeface="Calibri" panose="020F0502020204030204" pitchFamily="34" charset="0"/>
              </a:rPr>
              <a:t>échantillonnale</a:t>
            </a:r>
            <a:endParaRPr lang="fr-CA" altLang="fr-FR" sz="2000" b="1" u="sng" dirty="0">
              <a:latin typeface="Calibri" panose="020F0502020204030204" pitchFamily="34" charset="0"/>
            </a:endParaRPr>
          </a:p>
          <a:p>
            <a:pPr marL="292100"/>
            <a:r>
              <a:rPr lang="en-CA" altLang="fr-FR" dirty="0">
                <a:latin typeface="Calibri" panose="020F0502020204030204" pitchFamily="34" charset="0"/>
              </a:rPr>
              <a:t>Il </a:t>
            </a:r>
            <a:r>
              <a:rPr lang="en-CA" altLang="fr-FR" dirty="0" err="1">
                <a:latin typeface="Calibri" panose="020F0502020204030204" pitchFamily="34" charset="0"/>
              </a:rPr>
              <a:t>est</a:t>
            </a:r>
            <a:r>
              <a:rPr lang="en-CA" altLang="fr-FR" dirty="0">
                <a:latin typeface="Calibri" panose="020F0502020204030204" pitchFamily="34" charset="0"/>
              </a:rPr>
              <a:t> </a:t>
            </a:r>
            <a:r>
              <a:rPr lang="en-CA" altLang="fr-FR" dirty="0" err="1">
                <a:latin typeface="Calibri" panose="020F0502020204030204" pitchFamily="34" charset="0"/>
              </a:rPr>
              <a:t>très</a:t>
            </a:r>
            <a:r>
              <a:rPr lang="en-CA" altLang="fr-FR" dirty="0">
                <a:latin typeface="Calibri" panose="020F0502020204030204" pitchFamily="34" charset="0"/>
              </a:rPr>
              <a:t> </a:t>
            </a:r>
            <a:r>
              <a:rPr lang="en-CA" altLang="fr-FR" dirty="0" err="1">
                <a:latin typeface="Calibri" panose="020F0502020204030204" pitchFamily="34" charset="0"/>
              </a:rPr>
              <a:t>peu</a:t>
            </a:r>
            <a:r>
              <a:rPr lang="en-CA" altLang="fr-FR" dirty="0">
                <a:latin typeface="Calibri" panose="020F0502020204030204" pitchFamily="34" charset="0"/>
              </a:rPr>
              <a:t> probable </a:t>
            </a:r>
            <a:r>
              <a:rPr lang="en-CA" altLang="fr-FR" dirty="0" err="1">
                <a:latin typeface="Calibri" panose="020F0502020204030204" pitchFamily="34" charset="0"/>
              </a:rPr>
              <a:t>que</a:t>
            </a:r>
            <a:r>
              <a:rPr lang="en-CA" altLang="fr-FR" dirty="0">
                <a:latin typeface="Calibri" panose="020F0502020204030204" pitchFamily="34" charset="0"/>
              </a:rPr>
              <a:t> </a:t>
            </a:r>
            <a:r>
              <a:rPr lang="en-CA" altLang="fr-FR" dirty="0" err="1">
                <a:latin typeface="Calibri" panose="020F0502020204030204" pitchFamily="34" charset="0"/>
              </a:rPr>
              <a:t>l’échantillon</a:t>
            </a:r>
            <a:r>
              <a:rPr lang="en-CA" altLang="fr-FR" dirty="0">
                <a:latin typeface="Calibri" panose="020F0502020204030204" pitchFamily="34" charset="0"/>
              </a:rPr>
              <a:t> </a:t>
            </a:r>
            <a:r>
              <a:rPr lang="en-CA" altLang="fr-FR" dirty="0" err="1">
                <a:latin typeface="Calibri" panose="020F0502020204030204" pitchFamily="34" charset="0"/>
              </a:rPr>
              <a:t>soit</a:t>
            </a:r>
            <a:r>
              <a:rPr lang="en-CA" altLang="fr-FR" dirty="0">
                <a:latin typeface="Calibri" panose="020F0502020204030204" pitchFamily="34" charset="0"/>
              </a:rPr>
              <a:t> </a:t>
            </a:r>
            <a:r>
              <a:rPr lang="en-CA" altLang="fr-FR" dirty="0" err="1">
                <a:latin typeface="Calibri" panose="020F0502020204030204" pitchFamily="34" charset="0"/>
              </a:rPr>
              <a:t>parfaitement</a:t>
            </a:r>
            <a:r>
              <a:rPr lang="en-CA" altLang="fr-FR" dirty="0">
                <a:latin typeface="Calibri" panose="020F0502020204030204" pitchFamily="34" charset="0"/>
              </a:rPr>
              <a:t> </a:t>
            </a:r>
            <a:r>
              <a:rPr lang="en-CA" altLang="fr-FR" dirty="0" err="1">
                <a:latin typeface="Calibri" panose="020F0502020204030204" pitchFamily="34" charset="0"/>
              </a:rPr>
              <a:t>représentatif</a:t>
            </a:r>
            <a:r>
              <a:rPr lang="en-CA" altLang="fr-FR" dirty="0">
                <a:latin typeface="Calibri" panose="020F0502020204030204" pitchFamily="34" charset="0"/>
              </a:rPr>
              <a:t> de la population.</a:t>
            </a:r>
          </a:p>
          <a:p>
            <a:pPr marL="692150" lvl="1">
              <a:buFont typeface="Wingdings" panose="05000000000000000000" pitchFamily="2" charset="2"/>
              <a:buChar char="Ø"/>
            </a:pPr>
            <a:r>
              <a:rPr lang="en-CA" altLang="fr-FR" sz="1700" dirty="0" err="1">
                <a:latin typeface="Calibri" panose="020F0502020204030204" pitchFamily="34" charset="0"/>
              </a:rPr>
              <a:t>Considérons</a:t>
            </a:r>
            <a:r>
              <a:rPr lang="en-CA" altLang="fr-FR" sz="1700" dirty="0">
                <a:latin typeface="Calibri" panose="020F0502020204030204" pitchFamily="34" charset="0"/>
              </a:rPr>
              <a:t> </a:t>
            </a:r>
            <a:r>
              <a:rPr lang="en-CA" altLang="fr-FR" sz="1700" dirty="0" err="1">
                <a:latin typeface="Calibri" panose="020F0502020204030204" pitchFamily="34" charset="0"/>
              </a:rPr>
              <a:t>que</a:t>
            </a:r>
            <a:r>
              <a:rPr lang="en-CA" altLang="fr-FR" sz="1700" dirty="0">
                <a:latin typeface="Calibri" panose="020F0502020204030204" pitchFamily="34" charset="0"/>
              </a:rPr>
              <a:t> la proportion de femmes </a:t>
            </a:r>
            <a:r>
              <a:rPr lang="en-CA" altLang="fr-FR" sz="1700" dirty="0" err="1">
                <a:latin typeface="Calibri" panose="020F0502020204030204" pitchFamily="34" charset="0"/>
              </a:rPr>
              <a:t>dans</a:t>
            </a:r>
            <a:r>
              <a:rPr lang="en-CA" altLang="fr-FR" sz="1700" dirty="0">
                <a:latin typeface="Calibri" panose="020F0502020204030204" pitchFamily="34" charset="0"/>
              </a:rPr>
              <a:t> la population qui nous </a:t>
            </a:r>
            <a:r>
              <a:rPr lang="en-CA" altLang="fr-FR" sz="1700" dirty="0" err="1">
                <a:latin typeface="Calibri" panose="020F0502020204030204" pitchFamily="34" charset="0"/>
              </a:rPr>
              <a:t>intéresse</a:t>
            </a:r>
            <a:r>
              <a:rPr lang="en-CA" altLang="fr-FR" sz="1700" dirty="0">
                <a:latin typeface="Calibri" panose="020F0502020204030204" pitchFamily="34" charset="0"/>
              </a:rPr>
              <a:t> </a:t>
            </a:r>
            <a:r>
              <a:rPr lang="en-CA" altLang="fr-FR" sz="1700" dirty="0" err="1">
                <a:latin typeface="Calibri" panose="020F0502020204030204" pitchFamily="34" charset="0"/>
              </a:rPr>
              <a:t>soit</a:t>
            </a:r>
            <a:r>
              <a:rPr lang="en-CA" altLang="fr-FR" sz="1700" dirty="0">
                <a:latin typeface="Calibri" panose="020F0502020204030204" pitchFamily="34" charset="0"/>
              </a:rPr>
              <a:t> </a:t>
            </a:r>
            <a:r>
              <a:rPr lang="en-CA" altLang="fr-FR" sz="1700" dirty="0" err="1">
                <a:latin typeface="Calibri" panose="020F0502020204030204" pitchFamily="34" charset="0"/>
              </a:rPr>
              <a:t>réellement</a:t>
            </a:r>
            <a:r>
              <a:rPr lang="en-CA" altLang="fr-FR" sz="1700" dirty="0">
                <a:latin typeface="Calibri" panose="020F0502020204030204" pitchFamily="34" charset="0"/>
              </a:rPr>
              <a:t> de 50 %.</a:t>
            </a:r>
          </a:p>
          <a:p>
            <a:pPr marL="1092200" lvl="2">
              <a:buFont typeface="Wingdings" panose="05000000000000000000" pitchFamily="2" charset="2"/>
              <a:buChar char="Ø"/>
            </a:pPr>
            <a:r>
              <a:rPr lang="en-CA" altLang="fr-FR" sz="1600" dirty="0">
                <a:latin typeface="Calibri" panose="020F0502020204030204" pitchFamily="34" charset="0"/>
              </a:rPr>
              <a:t>Il </a:t>
            </a:r>
            <a:r>
              <a:rPr lang="en-CA" altLang="fr-FR" sz="1600" dirty="0" err="1">
                <a:latin typeface="Calibri" panose="020F0502020204030204" pitchFamily="34" charset="0"/>
              </a:rPr>
              <a:t>est</a:t>
            </a:r>
            <a:r>
              <a:rPr lang="en-CA" altLang="fr-FR" sz="1600" dirty="0">
                <a:latin typeface="Calibri" panose="020F0502020204030204" pitchFamily="34" charset="0"/>
              </a:rPr>
              <a:t> possible </a:t>
            </a:r>
            <a:r>
              <a:rPr lang="en-CA" altLang="fr-FR" sz="1600" dirty="0" err="1">
                <a:latin typeface="Calibri" panose="020F0502020204030204" pitchFamily="34" charset="0"/>
              </a:rPr>
              <a:t>que</a:t>
            </a:r>
            <a:r>
              <a:rPr lang="en-CA" altLang="fr-FR" sz="1600" dirty="0">
                <a:latin typeface="Calibri" panose="020F0502020204030204" pitchFamily="34" charset="0"/>
              </a:rPr>
              <a:t> nous </a:t>
            </a:r>
            <a:r>
              <a:rPr lang="en-CA" altLang="fr-FR" sz="1600" dirty="0" err="1">
                <a:latin typeface="Calibri" panose="020F0502020204030204" pitchFamily="34" charset="0"/>
              </a:rPr>
              <a:t>tombions</a:t>
            </a:r>
            <a:r>
              <a:rPr lang="en-CA" altLang="fr-FR" sz="1600" dirty="0">
                <a:latin typeface="Calibri" panose="020F0502020204030204" pitchFamily="34" charset="0"/>
              </a:rPr>
              <a:t> par </a:t>
            </a:r>
            <a:r>
              <a:rPr lang="en-CA" altLang="fr-FR" sz="1600" dirty="0" err="1">
                <a:latin typeface="Calibri" panose="020F0502020204030204" pitchFamily="34" charset="0"/>
              </a:rPr>
              <a:t>hasard</a:t>
            </a:r>
            <a:r>
              <a:rPr lang="en-CA" altLang="fr-FR" sz="1600" dirty="0">
                <a:latin typeface="Calibri" panose="020F0502020204030204" pitchFamily="34" charset="0"/>
              </a:rPr>
              <a:t> </a:t>
            </a:r>
            <a:r>
              <a:rPr lang="en-CA" altLang="fr-FR" sz="1600" dirty="0" err="1">
                <a:latin typeface="Calibri" panose="020F0502020204030204" pitchFamily="34" charset="0"/>
              </a:rPr>
              <a:t>sur</a:t>
            </a:r>
            <a:r>
              <a:rPr lang="en-CA" altLang="fr-FR" sz="1600" dirty="0">
                <a:latin typeface="Calibri" panose="020F0502020204030204" pitchFamily="34" charset="0"/>
              </a:rPr>
              <a:t> un </a:t>
            </a:r>
            <a:r>
              <a:rPr lang="en-CA" altLang="fr-FR" sz="1600" dirty="0" err="1">
                <a:latin typeface="Calibri" panose="020F0502020204030204" pitchFamily="34" charset="0"/>
              </a:rPr>
              <a:t>échantillon</a:t>
            </a:r>
            <a:r>
              <a:rPr lang="en-CA" altLang="fr-FR" sz="1600" dirty="0">
                <a:latin typeface="Calibri" panose="020F0502020204030204" pitchFamily="34" charset="0"/>
              </a:rPr>
              <a:t> </a:t>
            </a:r>
            <a:r>
              <a:rPr lang="en-CA" altLang="fr-FR" sz="1600" dirty="0" err="1">
                <a:latin typeface="Calibri" panose="020F0502020204030204" pitchFamily="34" charset="0"/>
              </a:rPr>
              <a:t>comportant</a:t>
            </a:r>
            <a:r>
              <a:rPr lang="en-CA" altLang="fr-FR" sz="1600" dirty="0">
                <a:latin typeface="Calibri" panose="020F0502020204030204" pitchFamily="34" charset="0"/>
              </a:rPr>
              <a:t> plus de femmes </a:t>
            </a:r>
            <a:r>
              <a:rPr lang="en-CA" altLang="fr-FR" sz="1600" dirty="0" err="1">
                <a:latin typeface="Calibri" panose="020F0502020204030204" pitchFamily="34" charset="0"/>
              </a:rPr>
              <a:t>que</a:t>
            </a:r>
            <a:r>
              <a:rPr lang="en-CA" altLang="fr-FR" sz="1600" dirty="0">
                <a:latin typeface="Calibri" panose="020F0502020204030204" pitchFamily="34" charset="0"/>
              </a:rPr>
              <a:t> </a:t>
            </a:r>
            <a:r>
              <a:rPr lang="en-CA" altLang="fr-FR" sz="1600" dirty="0" err="1">
                <a:latin typeface="Calibri" panose="020F0502020204030204" pitchFamily="34" charset="0"/>
              </a:rPr>
              <a:t>d’hommes</a:t>
            </a:r>
            <a:r>
              <a:rPr lang="en-CA" altLang="fr-FR" sz="1600" dirty="0">
                <a:latin typeface="Calibri" panose="020F0502020204030204" pitchFamily="34" charset="0"/>
              </a:rPr>
              <a:t>.</a:t>
            </a:r>
          </a:p>
          <a:p>
            <a:pPr marL="1549400" lvl="3">
              <a:buFont typeface="Wingdings" panose="05000000000000000000" pitchFamily="2" charset="2"/>
              <a:buChar char="Ø"/>
            </a:pPr>
            <a:r>
              <a:rPr lang="en-CA" altLang="fr-FR" sz="1600" dirty="0">
                <a:latin typeface="Calibri" panose="020F0502020204030204" pitchFamily="34" charset="0"/>
              </a:rPr>
              <a:t>Ce type </a:t>
            </a:r>
            <a:r>
              <a:rPr lang="en-CA" altLang="fr-FR" sz="1600" dirty="0" err="1">
                <a:latin typeface="Calibri" panose="020F0502020204030204" pitchFamily="34" charset="0"/>
              </a:rPr>
              <a:t>d’erreur</a:t>
            </a:r>
            <a:r>
              <a:rPr lang="en-CA" altLang="fr-FR" sz="1600" dirty="0">
                <a:latin typeface="Calibri" panose="020F0502020204030204" pitchFamily="34" charset="0"/>
              </a:rPr>
              <a:t> </a:t>
            </a:r>
            <a:r>
              <a:rPr lang="en-CA" altLang="fr-FR" sz="1600" dirty="0" err="1">
                <a:latin typeface="Calibri" panose="020F0502020204030204" pitchFamily="34" charset="0"/>
              </a:rPr>
              <a:t>est</a:t>
            </a:r>
            <a:r>
              <a:rPr lang="en-CA" altLang="fr-FR" sz="1600" dirty="0">
                <a:latin typeface="Calibri" panose="020F0502020204030204" pitchFamily="34" charset="0"/>
              </a:rPr>
              <a:t> </a:t>
            </a:r>
            <a:r>
              <a:rPr lang="en-CA" altLang="fr-FR" sz="1600" dirty="0" err="1">
                <a:latin typeface="Calibri" panose="020F0502020204030204" pitchFamily="34" charset="0"/>
              </a:rPr>
              <a:t>appelé</a:t>
            </a:r>
            <a:r>
              <a:rPr lang="en-CA" altLang="fr-FR" sz="1600" dirty="0">
                <a:latin typeface="Calibri" panose="020F0502020204030204" pitchFamily="34" charset="0"/>
              </a:rPr>
              <a:t>: « </a:t>
            </a:r>
            <a:r>
              <a:rPr lang="en-CA" altLang="fr-FR" sz="1600" b="1" dirty="0" err="1">
                <a:latin typeface="Calibri" panose="020F0502020204030204" pitchFamily="34" charset="0"/>
              </a:rPr>
              <a:t>erreur</a:t>
            </a:r>
            <a:r>
              <a:rPr lang="en-CA" altLang="fr-FR" sz="1600" b="1" dirty="0">
                <a:latin typeface="Calibri" panose="020F0502020204030204" pitchFamily="34" charset="0"/>
              </a:rPr>
              <a:t> </a:t>
            </a:r>
            <a:r>
              <a:rPr lang="en-CA" altLang="fr-FR" sz="1600" b="1" dirty="0" err="1">
                <a:latin typeface="Calibri" panose="020F0502020204030204" pitchFamily="34" charset="0"/>
              </a:rPr>
              <a:t>échantillonnale</a:t>
            </a:r>
            <a:r>
              <a:rPr lang="en-CA" altLang="fr-FR" sz="1600" dirty="0">
                <a:latin typeface="Calibri" panose="020F0502020204030204" pitchFamily="34" charset="0"/>
              </a:rPr>
              <a:t> »</a:t>
            </a:r>
          </a:p>
          <a:p>
            <a:pPr marL="1092200" lvl="2">
              <a:buFont typeface="Wingdings" panose="05000000000000000000" pitchFamily="2" charset="2"/>
              <a:buChar char="Ø"/>
            </a:pPr>
            <a:endParaRPr lang="fr-CA" altLang="fr-FR" dirty="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proportion</a:t>
            </a:r>
          </a:p>
          <a:p>
            <a:pPr marL="457200" indent="-457200">
              <a:buFont typeface="+mj-lt"/>
              <a:buAutoNum type="arabicPeriod" startAt="3"/>
            </a:pPr>
            <a:r>
              <a:rPr lang="en-CA" altLang="fr-FR" sz="2000" b="1" i="1" dirty="0" err="1">
                <a:latin typeface="Calibri" panose="020F0502020204030204" pitchFamily="34" charset="0"/>
              </a:rPr>
              <a:t>Décision</a:t>
            </a:r>
            <a:endParaRPr lang="fr-CA" altLang="fr-FR" sz="2000" b="1" i="1" dirty="0">
              <a:latin typeface="Calibri" panose="020F0502020204030204" pitchFamily="34" charset="0"/>
            </a:endParaRPr>
          </a:p>
        </p:txBody>
      </p:sp>
      <p:graphicFrame>
        <p:nvGraphicFramePr>
          <p:cNvPr id="21" name="Tableau 20"/>
          <p:cNvGraphicFramePr>
            <a:graphicFrameLocks noGrp="1"/>
          </p:cNvGraphicFramePr>
          <p:nvPr>
            <p:extLst>
              <p:ext uri="{D42A27DB-BD31-4B8C-83A1-F6EECF244321}">
                <p14:modId xmlns:p14="http://schemas.microsoft.com/office/powerpoint/2010/main" val="617772591"/>
              </p:ext>
            </p:extLst>
          </p:nvPr>
        </p:nvGraphicFramePr>
        <p:xfrm>
          <a:off x="304800" y="3934407"/>
          <a:ext cx="6811140" cy="2743200"/>
        </p:xfrm>
        <a:graphic>
          <a:graphicData uri="http://schemas.openxmlformats.org/drawingml/2006/table">
            <a:tbl>
              <a:tblPr firstRow="1" bandRow="1">
                <a:tableStyleId>{638B1855-1B75-4FBE-930C-398BA8C253C6}</a:tableStyleId>
              </a:tblPr>
              <a:tblGrid>
                <a:gridCol w="340557">
                  <a:extLst>
                    <a:ext uri="{9D8B030D-6E8A-4147-A177-3AD203B41FA5}">
                      <a16:colId xmlns:a16="http://schemas.microsoft.com/office/drawing/2014/main" val="20000"/>
                    </a:ext>
                  </a:extLst>
                </a:gridCol>
                <a:gridCol w="340557">
                  <a:extLst>
                    <a:ext uri="{9D8B030D-6E8A-4147-A177-3AD203B41FA5}">
                      <a16:colId xmlns:a16="http://schemas.microsoft.com/office/drawing/2014/main" val="20001"/>
                    </a:ext>
                  </a:extLst>
                </a:gridCol>
                <a:gridCol w="340557">
                  <a:extLst>
                    <a:ext uri="{9D8B030D-6E8A-4147-A177-3AD203B41FA5}">
                      <a16:colId xmlns:a16="http://schemas.microsoft.com/office/drawing/2014/main" val="20002"/>
                    </a:ext>
                  </a:extLst>
                </a:gridCol>
                <a:gridCol w="340557">
                  <a:extLst>
                    <a:ext uri="{9D8B030D-6E8A-4147-A177-3AD203B41FA5}">
                      <a16:colId xmlns:a16="http://schemas.microsoft.com/office/drawing/2014/main" val="20003"/>
                    </a:ext>
                  </a:extLst>
                </a:gridCol>
                <a:gridCol w="340557">
                  <a:extLst>
                    <a:ext uri="{9D8B030D-6E8A-4147-A177-3AD203B41FA5}">
                      <a16:colId xmlns:a16="http://schemas.microsoft.com/office/drawing/2014/main" val="20004"/>
                    </a:ext>
                  </a:extLst>
                </a:gridCol>
                <a:gridCol w="340557">
                  <a:extLst>
                    <a:ext uri="{9D8B030D-6E8A-4147-A177-3AD203B41FA5}">
                      <a16:colId xmlns:a16="http://schemas.microsoft.com/office/drawing/2014/main" val="20005"/>
                    </a:ext>
                  </a:extLst>
                </a:gridCol>
                <a:gridCol w="340557">
                  <a:extLst>
                    <a:ext uri="{9D8B030D-6E8A-4147-A177-3AD203B41FA5}">
                      <a16:colId xmlns:a16="http://schemas.microsoft.com/office/drawing/2014/main" val="20006"/>
                    </a:ext>
                  </a:extLst>
                </a:gridCol>
                <a:gridCol w="340557">
                  <a:extLst>
                    <a:ext uri="{9D8B030D-6E8A-4147-A177-3AD203B41FA5}">
                      <a16:colId xmlns:a16="http://schemas.microsoft.com/office/drawing/2014/main" val="20007"/>
                    </a:ext>
                  </a:extLst>
                </a:gridCol>
                <a:gridCol w="340557">
                  <a:extLst>
                    <a:ext uri="{9D8B030D-6E8A-4147-A177-3AD203B41FA5}">
                      <a16:colId xmlns:a16="http://schemas.microsoft.com/office/drawing/2014/main" val="20008"/>
                    </a:ext>
                  </a:extLst>
                </a:gridCol>
                <a:gridCol w="340557">
                  <a:extLst>
                    <a:ext uri="{9D8B030D-6E8A-4147-A177-3AD203B41FA5}">
                      <a16:colId xmlns:a16="http://schemas.microsoft.com/office/drawing/2014/main" val="20009"/>
                    </a:ext>
                  </a:extLst>
                </a:gridCol>
                <a:gridCol w="340557">
                  <a:extLst>
                    <a:ext uri="{9D8B030D-6E8A-4147-A177-3AD203B41FA5}">
                      <a16:colId xmlns:a16="http://schemas.microsoft.com/office/drawing/2014/main" val="20010"/>
                    </a:ext>
                  </a:extLst>
                </a:gridCol>
                <a:gridCol w="340557">
                  <a:extLst>
                    <a:ext uri="{9D8B030D-6E8A-4147-A177-3AD203B41FA5}">
                      <a16:colId xmlns:a16="http://schemas.microsoft.com/office/drawing/2014/main" val="20011"/>
                    </a:ext>
                  </a:extLst>
                </a:gridCol>
                <a:gridCol w="340557">
                  <a:extLst>
                    <a:ext uri="{9D8B030D-6E8A-4147-A177-3AD203B41FA5}">
                      <a16:colId xmlns:a16="http://schemas.microsoft.com/office/drawing/2014/main" val="20012"/>
                    </a:ext>
                  </a:extLst>
                </a:gridCol>
                <a:gridCol w="340557">
                  <a:extLst>
                    <a:ext uri="{9D8B030D-6E8A-4147-A177-3AD203B41FA5}">
                      <a16:colId xmlns:a16="http://schemas.microsoft.com/office/drawing/2014/main" val="20013"/>
                    </a:ext>
                  </a:extLst>
                </a:gridCol>
                <a:gridCol w="340557">
                  <a:extLst>
                    <a:ext uri="{9D8B030D-6E8A-4147-A177-3AD203B41FA5}">
                      <a16:colId xmlns:a16="http://schemas.microsoft.com/office/drawing/2014/main" val="20014"/>
                    </a:ext>
                  </a:extLst>
                </a:gridCol>
                <a:gridCol w="340557">
                  <a:extLst>
                    <a:ext uri="{9D8B030D-6E8A-4147-A177-3AD203B41FA5}">
                      <a16:colId xmlns:a16="http://schemas.microsoft.com/office/drawing/2014/main" val="20015"/>
                    </a:ext>
                  </a:extLst>
                </a:gridCol>
                <a:gridCol w="340557">
                  <a:extLst>
                    <a:ext uri="{9D8B030D-6E8A-4147-A177-3AD203B41FA5}">
                      <a16:colId xmlns:a16="http://schemas.microsoft.com/office/drawing/2014/main" val="20016"/>
                    </a:ext>
                  </a:extLst>
                </a:gridCol>
                <a:gridCol w="340557">
                  <a:extLst>
                    <a:ext uri="{9D8B030D-6E8A-4147-A177-3AD203B41FA5}">
                      <a16:colId xmlns:a16="http://schemas.microsoft.com/office/drawing/2014/main" val="20017"/>
                    </a:ext>
                  </a:extLst>
                </a:gridCol>
                <a:gridCol w="340557">
                  <a:extLst>
                    <a:ext uri="{9D8B030D-6E8A-4147-A177-3AD203B41FA5}">
                      <a16:colId xmlns:a16="http://schemas.microsoft.com/office/drawing/2014/main" val="20018"/>
                    </a:ext>
                  </a:extLst>
                </a:gridCol>
                <a:gridCol w="340557">
                  <a:extLst>
                    <a:ext uri="{9D8B030D-6E8A-4147-A177-3AD203B41FA5}">
                      <a16:colId xmlns:a16="http://schemas.microsoft.com/office/drawing/2014/main" val="20019"/>
                    </a:ext>
                  </a:extLst>
                </a:gridCol>
              </a:tblGrid>
              <a:tr h="270029">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n-CA" sz="1200" b="1" dirty="0"/>
                        <a:t>H</a:t>
                      </a:r>
                      <a:endParaRPr lang="fr-CA" sz="12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270029">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n-CA" sz="1200" b="1" dirty="0"/>
                        <a:t>H</a:t>
                      </a:r>
                      <a:endParaRPr lang="fr-CA" sz="12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1"/>
                  </a:ext>
                </a:extLst>
              </a:tr>
              <a:tr h="270029">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n-CA" sz="1200" b="1" dirty="0"/>
                        <a:t>H</a:t>
                      </a:r>
                      <a:endParaRPr lang="fr-CA" sz="12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2"/>
                  </a:ext>
                </a:extLst>
              </a:tr>
              <a:tr h="270029">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3"/>
                  </a:ext>
                </a:extLst>
              </a:tr>
              <a:tr h="270029">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n-CA" sz="1200" b="1" dirty="0"/>
                        <a:t>H</a:t>
                      </a:r>
                      <a:endParaRPr lang="fr-CA" sz="12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4"/>
                  </a:ext>
                </a:extLst>
              </a:tr>
              <a:tr h="270029">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n-CA" sz="1200" b="1" dirty="0"/>
                        <a:t>H</a:t>
                      </a:r>
                      <a:endParaRPr lang="fr-CA" sz="12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n-CA" sz="1200" b="1" dirty="0"/>
                        <a:t>H</a:t>
                      </a:r>
                      <a:endParaRPr lang="fr-CA" sz="12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5"/>
                  </a:ext>
                </a:extLst>
              </a:tr>
              <a:tr h="270029">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n-CA" sz="1200" b="1" dirty="0"/>
                        <a:t>H</a:t>
                      </a:r>
                      <a:endParaRPr lang="fr-CA" sz="12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n-CA" sz="1200" b="1" dirty="0"/>
                        <a:t>H</a:t>
                      </a:r>
                      <a:endParaRPr lang="fr-CA" sz="12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6"/>
                  </a:ext>
                </a:extLst>
              </a:tr>
              <a:tr h="270029">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7"/>
                  </a:ext>
                </a:extLst>
              </a:tr>
              <a:tr h="270029">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8"/>
                  </a:ext>
                </a:extLst>
              </a:tr>
              <a:tr h="270029">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n-CA" sz="1200" b="1" dirty="0"/>
                        <a:t>H</a:t>
                      </a:r>
                      <a:endParaRPr lang="fr-CA" sz="12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fr-CA" sz="1200" b="1"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n-CA" sz="1200" b="1" dirty="0"/>
                        <a:t>H</a:t>
                      </a:r>
                      <a:endParaRPr lang="fr-CA" sz="12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n-CA" sz="1200" b="1" dirty="0"/>
                        <a:t>H</a:t>
                      </a:r>
                      <a:endParaRPr lang="fr-CA" sz="12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9"/>
                  </a:ext>
                </a:extLst>
              </a:tr>
            </a:tbl>
          </a:graphicData>
        </a:graphic>
      </p:graphicFrame>
      <p:sp>
        <p:nvSpPr>
          <p:cNvPr id="10" name="Rectangle à coins arrondis 9"/>
          <p:cNvSpPr/>
          <p:nvPr/>
        </p:nvSpPr>
        <p:spPr>
          <a:xfrm>
            <a:off x="5729946" y="4760844"/>
            <a:ext cx="717237" cy="137521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tx1"/>
              </a:solidFill>
            </a:endParaRPr>
          </a:p>
        </p:txBody>
      </p:sp>
      <p:sp>
        <p:nvSpPr>
          <p:cNvPr id="22" name="ZoneTexte 21"/>
          <p:cNvSpPr txBox="1"/>
          <p:nvPr/>
        </p:nvSpPr>
        <p:spPr>
          <a:xfrm>
            <a:off x="7620000" y="4044669"/>
            <a:ext cx="1440160" cy="369332"/>
          </a:xfrm>
          <a:prstGeom prst="rect">
            <a:avLst/>
          </a:prstGeom>
          <a:solidFill>
            <a:srgbClr val="0070C0"/>
          </a:solidFill>
          <a:ln>
            <a:solidFill>
              <a:srgbClr val="0070C0"/>
            </a:solidFill>
          </a:ln>
        </p:spPr>
        <p:txBody>
          <a:bodyPr wrap="square" rtlCol="0">
            <a:spAutoFit/>
          </a:bodyPr>
          <a:lstStyle/>
          <a:p>
            <a:r>
              <a:rPr lang="fr-CA" b="1" dirty="0">
                <a:solidFill>
                  <a:schemeClr val="bg1"/>
                </a:solidFill>
              </a:rPr>
              <a:t>Population</a:t>
            </a:r>
          </a:p>
        </p:txBody>
      </p:sp>
      <p:sp>
        <p:nvSpPr>
          <p:cNvPr id="23" name="ZoneTexte 22"/>
          <p:cNvSpPr txBox="1"/>
          <p:nvPr/>
        </p:nvSpPr>
        <p:spPr>
          <a:xfrm>
            <a:off x="7627640" y="5105263"/>
            <a:ext cx="1440160" cy="369332"/>
          </a:xfrm>
          <a:prstGeom prst="rect">
            <a:avLst/>
          </a:prstGeom>
          <a:noFill/>
          <a:ln w="57150">
            <a:solidFill>
              <a:schemeClr val="tx1"/>
            </a:solidFill>
            <a:prstDash val="solid"/>
          </a:ln>
        </p:spPr>
        <p:txBody>
          <a:bodyPr wrap="square" rtlCol="0">
            <a:spAutoFit/>
          </a:bodyPr>
          <a:lstStyle/>
          <a:p>
            <a:r>
              <a:rPr lang="fr-CA" dirty="0"/>
              <a:t>Échantillon</a:t>
            </a:r>
          </a:p>
        </p:txBody>
      </p:sp>
      <p:cxnSp>
        <p:nvCxnSpPr>
          <p:cNvPr id="25" name="Connecteur droit avec flèche 24"/>
          <p:cNvCxnSpPr/>
          <p:nvPr/>
        </p:nvCxnSpPr>
        <p:spPr>
          <a:xfrm flipH="1">
            <a:off x="6456680" y="5305870"/>
            <a:ext cx="11880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a:stCxn id="22" idx="1"/>
          </p:cNvCxnSpPr>
          <p:nvPr/>
        </p:nvCxnSpPr>
        <p:spPr>
          <a:xfrm flipH="1">
            <a:off x="7115944" y="4229335"/>
            <a:ext cx="504056" cy="0"/>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fr-CA" sz="1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38254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ous-titre 2"/>
          <p:cNvSpPr>
            <a:spLocks noGrp="1"/>
          </p:cNvSpPr>
          <p:nvPr>
            <p:ph type="subTitle" idx="1"/>
          </p:nvPr>
        </p:nvSpPr>
        <p:spPr>
          <a:xfrm>
            <a:off x="734221" y="3213094"/>
            <a:ext cx="6010657" cy="3416305"/>
          </a:xfrm>
        </p:spPr>
        <p:txBody>
          <a:bodyPr>
            <a:normAutofit fontScale="77500" lnSpcReduction="20000"/>
          </a:bodyPr>
          <a:lstStyle/>
          <a:p>
            <a:pPr algn="l"/>
            <a:r>
              <a:rPr lang="en-CA" sz="3100" b="1" u="sng" dirty="0" err="1">
                <a:solidFill>
                  <a:srgbClr val="0070C0"/>
                </a:solidFill>
                <a:latin typeface="Calibri" panose="020F0502020204030204" pitchFamily="34" charset="0"/>
              </a:rPr>
              <a:t>Semaine</a:t>
            </a:r>
            <a:r>
              <a:rPr lang="en-CA" sz="3100" b="1" u="sng" dirty="0">
                <a:solidFill>
                  <a:srgbClr val="0070C0"/>
                </a:solidFill>
                <a:latin typeface="Calibri" panose="020F0502020204030204" pitchFamily="34" charset="0"/>
              </a:rPr>
              <a:t> 2</a:t>
            </a:r>
          </a:p>
          <a:p>
            <a:pPr algn="l"/>
            <a:endParaRPr lang="en-CA" sz="2400" u="sng" dirty="0">
              <a:solidFill>
                <a:srgbClr val="0070C0"/>
              </a:solidFill>
              <a:latin typeface="Calibri" panose="020F0502020204030204" pitchFamily="34" charset="0"/>
            </a:endParaRPr>
          </a:p>
          <a:p>
            <a:pPr marL="385763" indent="-385763" algn="l">
              <a:buFont typeface="Wingdings" panose="05000000000000000000" pitchFamily="2" charset="2"/>
              <a:buChar char="q"/>
            </a:pPr>
            <a:r>
              <a:rPr lang="en-CA" b="1" dirty="0">
                <a:solidFill>
                  <a:srgbClr val="0070C0"/>
                </a:solidFill>
                <a:latin typeface="Calibri" panose="020F0502020204030204" pitchFamily="34" charset="0"/>
              </a:rPr>
              <a:t>Tests </a:t>
            </a:r>
            <a:r>
              <a:rPr lang="en-CA" b="1" dirty="0" err="1">
                <a:solidFill>
                  <a:srgbClr val="0070C0"/>
                </a:solidFill>
                <a:latin typeface="Calibri" panose="020F0502020204030204" pitchFamily="34" charset="0"/>
              </a:rPr>
              <a:t>utilisant</a:t>
            </a:r>
            <a:r>
              <a:rPr lang="en-CA" b="1" dirty="0">
                <a:solidFill>
                  <a:srgbClr val="0070C0"/>
                </a:solidFill>
                <a:latin typeface="Calibri" panose="020F0502020204030204" pitchFamily="34" charset="0"/>
              </a:rPr>
              <a:t> la distribution </a:t>
            </a:r>
            <a:r>
              <a:rPr lang="en-CA" b="1" dirty="0" err="1">
                <a:solidFill>
                  <a:srgbClr val="0070C0"/>
                </a:solidFill>
                <a:latin typeface="Calibri" panose="020F0502020204030204" pitchFamily="34" charset="0"/>
              </a:rPr>
              <a:t>binomiale</a:t>
            </a:r>
            <a:endParaRPr lang="en-CA" b="1" dirty="0">
              <a:solidFill>
                <a:srgbClr val="0070C0"/>
              </a:solidFill>
              <a:latin typeface="Calibri" panose="020F0502020204030204" pitchFamily="34" charset="0"/>
            </a:endParaRPr>
          </a:p>
          <a:p>
            <a:pPr marL="385763" indent="-385763" algn="l">
              <a:buFont typeface="Wingdings" panose="05000000000000000000" pitchFamily="2" charset="2"/>
              <a:buChar char="q"/>
            </a:pPr>
            <a:endParaRPr lang="en-CA" b="1" dirty="0">
              <a:solidFill>
                <a:srgbClr val="0070C0"/>
              </a:solidFill>
              <a:latin typeface="Calibri" panose="020F0502020204030204" pitchFamily="34" charset="0"/>
            </a:endParaRPr>
          </a:p>
          <a:p>
            <a:pPr marL="728663" lvl="1" indent="-385763" algn="l">
              <a:buFont typeface="+mj-lt"/>
              <a:buAutoNum type="arabicParenR"/>
            </a:pPr>
            <a:r>
              <a:rPr lang="en-CA" b="1" dirty="0">
                <a:solidFill>
                  <a:srgbClr val="0070C0"/>
                </a:solidFill>
                <a:latin typeface="Calibri" panose="020F0502020204030204" pitchFamily="34" charset="0"/>
              </a:rPr>
              <a:t>Test sur </a:t>
            </a:r>
            <a:r>
              <a:rPr lang="en-CA" b="1" dirty="0" err="1">
                <a:solidFill>
                  <a:srgbClr val="0070C0"/>
                </a:solidFill>
                <a:latin typeface="Calibri" panose="020F0502020204030204" pitchFamily="34" charset="0"/>
              </a:rPr>
              <a:t>une</a:t>
            </a:r>
            <a:r>
              <a:rPr lang="en-CA" b="1" dirty="0">
                <a:solidFill>
                  <a:srgbClr val="0070C0"/>
                </a:solidFill>
                <a:latin typeface="Calibri" panose="020F0502020204030204" pitchFamily="34" charset="0"/>
              </a:rPr>
              <a:t> proportion</a:t>
            </a:r>
          </a:p>
          <a:p>
            <a:pPr marL="1071563" lvl="2" indent="-385763" algn="l">
              <a:buFont typeface="Wingdings" panose="05000000000000000000" pitchFamily="2" charset="2"/>
              <a:buChar char="Ø"/>
            </a:pPr>
            <a:r>
              <a:rPr lang="en-CA" b="1" dirty="0">
                <a:solidFill>
                  <a:srgbClr val="ED7D31"/>
                </a:solidFill>
                <a:latin typeface="Calibri" panose="020F0502020204030204" pitchFamily="34" charset="0"/>
              </a:rPr>
              <a:t>Lectures: </a:t>
            </a:r>
            <a:r>
              <a:rPr lang="en-CA" b="1" dirty="0" err="1">
                <a:solidFill>
                  <a:srgbClr val="ED7D31"/>
                </a:solidFill>
                <a:latin typeface="Calibri" panose="020F0502020204030204" pitchFamily="34" charset="0"/>
              </a:rPr>
              <a:t>i</a:t>
            </a:r>
            <a:r>
              <a:rPr lang="en-CA" b="1" dirty="0">
                <a:solidFill>
                  <a:srgbClr val="ED7D31"/>
                </a:solidFill>
                <a:latin typeface="Calibri" panose="020F0502020204030204" pitchFamily="34" charset="0"/>
              </a:rPr>
              <a:t>) </a:t>
            </a:r>
            <a:r>
              <a:rPr lang="en-CA" b="1" dirty="0" err="1">
                <a:solidFill>
                  <a:srgbClr val="ED7D31"/>
                </a:solidFill>
                <a:latin typeface="Calibri" panose="020F0502020204030204" pitchFamily="34" charset="0"/>
              </a:rPr>
              <a:t>ch.</a:t>
            </a:r>
            <a:r>
              <a:rPr lang="en-CA" b="1" dirty="0">
                <a:solidFill>
                  <a:srgbClr val="ED7D31"/>
                </a:solidFill>
                <a:latin typeface="Calibri" panose="020F0502020204030204" pitchFamily="34" charset="0"/>
              </a:rPr>
              <a:t> 5.1 et 5.2; ii) </a:t>
            </a:r>
            <a:r>
              <a:rPr lang="en-CA" b="1" dirty="0" err="1">
                <a:solidFill>
                  <a:srgbClr val="ED7D31"/>
                </a:solidFill>
                <a:latin typeface="Calibri" panose="020F0502020204030204" pitchFamily="34" charset="0"/>
              </a:rPr>
              <a:t>ch.</a:t>
            </a:r>
            <a:r>
              <a:rPr lang="en-CA" b="1" dirty="0">
                <a:solidFill>
                  <a:srgbClr val="ED7D31"/>
                </a:solidFill>
                <a:latin typeface="Calibri" panose="020F0502020204030204" pitchFamily="34" charset="0"/>
              </a:rPr>
              <a:t> 6.1 à 6.9; iii) </a:t>
            </a:r>
            <a:r>
              <a:rPr lang="en-CA" b="1" dirty="0" err="1">
                <a:solidFill>
                  <a:srgbClr val="ED7D31"/>
                </a:solidFill>
                <a:latin typeface="Calibri" panose="020F0502020204030204" pitchFamily="34" charset="0"/>
              </a:rPr>
              <a:t>ch.</a:t>
            </a:r>
            <a:r>
              <a:rPr lang="en-CA" b="1" dirty="0">
                <a:solidFill>
                  <a:srgbClr val="ED7D31"/>
                </a:solidFill>
                <a:latin typeface="Calibri" panose="020F0502020204030204" pitchFamily="34" charset="0"/>
              </a:rPr>
              <a:t> 7.1 et 7.4</a:t>
            </a:r>
          </a:p>
          <a:p>
            <a:pPr marL="1071563" lvl="2" indent="-385763" algn="l">
              <a:buFont typeface="Wingdings" panose="05000000000000000000" pitchFamily="2" charset="2"/>
              <a:buChar char="Ø"/>
            </a:pPr>
            <a:endParaRPr lang="en-CA" b="1" dirty="0">
              <a:solidFill>
                <a:srgbClr val="ED7D31"/>
              </a:solidFill>
              <a:latin typeface="Calibri" panose="020F0502020204030204" pitchFamily="34" charset="0"/>
            </a:endParaRPr>
          </a:p>
          <a:p>
            <a:pPr marL="728663" lvl="1" indent="-385763" algn="l">
              <a:buFont typeface="+mj-lt"/>
              <a:buAutoNum type="arabicParenR"/>
            </a:pPr>
            <a:r>
              <a:rPr lang="en-CA" dirty="0">
                <a:solidFill>
                  <a:schemeClr val="accent1">
                    <a:lumMod val="40000"/>
                    <a:lumOff val="60000"/>
                  </a:schemeClr>
                </a:solidFill>
                <a:latin typeface="Calibri" panose="020F0502020204030204" pitchFamily="34" charset="0"/>
              </a:rPr>
              <a:t>Test sur </a:t>
            </a:r>
            <a:r>
              <a:rPr lang="en-CA" dirty="0" err="1">
                <a:solidFill>
                  <a:schemeClr val="accent1">
                    <a:lumMod val="40000"/>
                    <a:lumOff val="60000"/>
                  </a:schemeClr>
                </a:solidFill>
                <a:latin typeface="Calibri" panose="020F0502020204030204" pitchFamily="34" charset="0"/>
              </a:rPr>
              <a:t>une</a:t>
            </a:r>
            <a:r>
              <a:rPr lang="en-CA" dirty="0">
                <a:solidFill>
                  <a:schemeClr val="accent1">
                    <a:lumMod val="40000"/>
                    <a:lumOff val="60000"/>
                  </a:schemeClr>
                </a:solidFill>
                <a:latin typeface="Calibri" panose="020F0502020204030204" pitchFamily="34" charset="0"/>
              </a:rPr>
              <a:t> </a:t>
            </a:r>
            <a:r>
              <a:rPr lang="en-CA" dirty="0" err="1">
                <a:solidFill>
                  <a:schemeClr val="accent1">
                    <a:lumMod val="40000"/>
                    <a:lumOff val="60000"/>
                  </a:schemeClr>
                </a:solidFill>
                <a:latin typeface="Calibri" panose="020F0502020204030204" pitchFamily="34" charset="0"/>
              </a:rPr>
              <a:t>médiane</a:t>
            </a:r>
            <a:r>
              <a:rPr lang="en-CA" dirty="0">
                <a:solidFill>
                  <a:schemeClr val="accent1">
                    <a:lumMod val="40000"/>
                    <a:lumOff val="60000"/>
                  </a:schemeClr>
                </a:solidFill>
                <a:latin typeface="Calibri" panose="020F0502020204030204" pitchFamily="34" charset="0"/>
              </a:rPr>
              <a:t> (</a:t>
            </a:r>
            <a:r>
              <a:rPr lang="en-CA" dirty="0" err="1">
                <a:solidFill>
                  <a:schemeClr val="accent1">
                    <a:lumMod val="40000"/>
                    <a:lumOff val="60000"/>
                  </a:schemeClr>
                </a:solidFill>
                <a:latin typeface="Calibri" panose="020F0502020204030204" pitchFamily="34" charset="0"/>
              </a:rPr>
              <a:t>exercice</a:t>
            </a:r>
            <a:r>
              <a:rPr lang="en-CA" dirty="0">
                <a:solidFill>
                  <a:schemeClr val="accent1">
                    <a:lumMod val="40000"/>
                    <a:lumOff val="60000"/>
                  </a:schemeClr>
                </a:solidFill>
                <a:latin typeface="Calibri" panose="020F0502020204030204" pitchFamily="34" charset="0"/>
              </a:rPr>
              <a:t>)</a:t>
            </a:r>
          </a:p>
          <a:p>
            <a:pPr marL="1071563" lvl="2" indent="-385763" algn="l">
              <a:buFont typeface="Wingdings" panose="05000000000000000000" pitchFamily="2" charset="2"/>
              <a:buChar char="Ø"/>
            </a:pPr>
            <a:r>
              <a:rPr lang="en-CA" dirty="0">
                <a:solidFill>
                  <a:schemeClr val="accent6">
                    <a:lumMod val="40000"/>
                    <a:lumOff val="60000"/>
                  </a:schemeClr>
                </a:solidFill>
                <a:latin typeface="Calibri" panose="020F0502020204030204" pitchFamily="34" charset="0"/>
              </a:rPr>
              <a:t>Lectures: </a:t>
            </a:r>
            <a:r>
              <a:rPr lang="en-CA" dirty="0" err="1">
                <a:solidFill>
                  <a:schemeClr val="accent6">
                    <a:lumMod val="40000"/>
                    <a:lumOff val="60000"/>
                  </a:schemeClr>
                </a:solidFill>
                <a:latin typeface="Calibri" panose="020F0502020204030204" pitchFamily="34" charset="0"/>
              </a:rPr>
              <a:t>ch.</a:t>
            </a:r>
            <a:r>
              <a:rPr lang="en-CA" dirty="0">
                <a:solidFill>
                  <a:schemeClr val="accent6">
                    <a:lumMod val="40000"/>
                    <a:lumOff val="60000"/>
                  </a:schemeClr>
                </a:solidFill>
                <a:latin typeface="Calibri" panose="020F0502020204030204" pitchFamily="34" charset="0"/>
              </a:rPr>
              <a:t> 7.2</a:t>
            </a:r>
          </a:p>
        </p:txBody>
      </p:sp>
      <p:sp>
        <p:nvSpPr>
          <p:cNvPr id="6" name="Titre 2">
            <a:extLst>
              <a:ext uri="{FF2B5EF4-FFF2-40B4-BE49-F238E27FC236}">
                <a16:creationId xmlns:a16="http://schemas.microsoft.com/office/drawing/2014/main" id="{45AFDB1C-7896-484F-9DF9-03DD7CB1A49D}"/>
              </a:ext>
            </a:extLst>
          </p:cNvPr>
          <p:cNvSpPr txBox="1">
            <a:spLocks/>
          </p:cNvSpPr>
          <p:nvPr/>
        </p:nvSpPr>
        <p:spPr>
          <a:xfrm>
            <a:off x="1156335" y="1325880"/>
            <a:ext cx="6858000" cy="1163717"/>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4950">
                <a:solidFill>
                  <a:schemeClr val="accent2"/>
                </a:solidFill>
                <a:latin typeface="Calibri" panose="020F0502020204030204" pitchFamily="34" charset="0"/>
              </a:rPr>
              <a:t>ECS 2512</a:t>
            </a:r>
            <a:br>
              <a:rPr lang="en-CA" sz="4950">
                <a:solidFill>
                  <a:srgbClr val="FF0000"/>
                </a:solidFill>
                <a:latin typeface="Calibri" panose="020F0502020204030204" pitchFamily="34" charset="0"/>
              </a:rPr>
            </a:br>
            <a:r>
              <a:rPr lang="en-CA" sz="3000">
                <a:solidFill>
                  <a:srgbClr val="0070C0"/>
                </a:solidFill>
                <a:latin typeface="Calibri" panose="020F0502020204030204" pitchFamily="34" charset="0"/>
              </a:rPr>
              <a:t>Hiver 2018</a:t>
            </a:r>
            <a:endParaRPr lang="fr-CA" sz="3000" dirty="0">
              <a:solidFill>
                <a:srgbClr val="0070C0"/>
              </a:solidFill>
              <a:latin typeface="Calibri" panose="020F0502020204030204" pitchFamily="34" charset="0"/>
            </a:endParaRPr>
          </a:p>
        </p:txBody>
      </p:sp>
    </p:spTree>
    <p:extLst>
      <p:ext uri="{BB962C8B-B14F-4D97-AF65-F5344CB8AC3E}">
        <p14:creationId xmlns:p14="http://schemas.microsoft.com/office/powerpoint/2010/main" val="1343338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0" y="1228454"/>
            <a:ext cx="9144000" cy="5629546"/>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endParaRPr lang="fr-CA" altLang="fr-FR" sz="2000" dirty="0">
              <a:latin typeface="Calibri" panose="020F0502020204030204" pitchFamily="34" charset="0"/>
            </a:endParaRPr>
          </a:p>
          <a:p>
            <a:pPr marL="330200" indent="-381000"/>
            <a:r>
              <a:rPr lang="fr-CA" altLang="fr-FR" sz="2000" dirty="0">
                <a:latin typeface="Calibri" panose="020F0502020204030204" pitchFamily="34" charset="0"/>
              </a:rPr>
              <a:t>Afin de surmonter le phénomène de l’erreur </a:t>
            </a:r>
            <a:r>
              <a:rPr lang="fr-CA" altLang="fr-FR" sz="2000" dirty="0" err="1">
                <a:latin typeface="Calibri" panose="020F0502020204030204" pitchFamily="34" charset="0"/>
              </a:rPr>
              <a:t>échantillonnale</a:t>
            </a:r>
            <a:r>
              <a:rPr lang="fr-CA" altLang="fr-FR" sz="2000" dirty="0">
                <a:latin typeface="Calibri" panose="020F0502020204030204" pitchFamily="34" charset="0"/>
              </a:rPr>
              <a:t>…</a:t>
            </a:r>
          </a:p>
          <a:p>
            <a:pPr marL="330200" indent="-381000"/>
            <a:r>
              <a:rPr lang="fr-CA" altLang="fr-FR" sz="2000" dirty="0">
                <a:latin typeface="Calibri" panose="020F0502020204030204" pitchFamily="34" charset="0"/>
              </a:rPr>
              <a:t>…et donc d’obtenir des conclusions valides sur notre population…</a:t>
            </a:r>
            <a:endParaRPr lang="en-CA" altLang="fr-FR" sz="1800" dirty="0">
              <a:latin typeface="Calibri" panose="020F0502020204030204" pitchFamily="34" charset="0"/>
            </a:endParaRPr>
          </a:p>
          <a:p>
            <a:pPr marL="330200" indent="-381000"/>
            <a:r>
              <a:rPr lang="fr-CA" altLang="fr-FR" sz="2000" dirty="0">
                <a:latin typeface="Calibri" panose="020F0502020204030204" pitchFamily="34" charset="0"/>
              </a:rPr>
              <a:t>…nous utilisons les « </a:t>
            </a:r>
            <a:r>
              <a:rPr lang="fr-CA" altLang="fr-FR" sz="2000" b="1" dirty="0">
                <a:latin typeface="Calibri" panose="020F0502020204030204" pitchFamily="34" charset="0"/>
              </a:rPr>
              <a:t>statistiques </a:t>
            </a:r>
            <a:r>
              <a:rPr lang="fr-CA" altLang="fr-FR" sz="2000" b="1" dirty="0" err="1">
                <a:latin typeface="Calibri" panose="020F0502020204030204" pitchFamily="34" charset="0"/>
              </a:rPr>
              <a:t>inférentielles</a:t>
            </a:r>
            <a:r>
              <a:rPr lang="fr-CA" altLang="fr-FR" sz="2000" dirty="0">
                <a:latin typeface="Calibri" panose="020F0502020204030204" pitchFamily="34" charset="0"/>
              </a:rPr>
              <a:t> » (souvent dites « inductives »)! </a:t>
            </a:r>
          </a:p>
          <a:p>
            <a:pPr marL="1130300" lvl="2" indent="-381000">
              <a:buFont typeface="Wingdings" panose="05000000000000000000" pitchFamily="2" charset="2"/>
              <a:buChar char="Ø"/>
            </a:pPr>
            <a:endParaRPr lang="fr-CA" altLang="fr-FR" sz="1600" dirty="0">
              <a:latin typeface="Calibri" panose="020F0502020204030204" pitchFamily="34" charset="0"/>
            </a:endParaRPr>
          </a:p>
          <a:p>
            <a:pPr marL="330200" indent="-381000">
              <a:buFont typeface="Wingdings" panose="05000000000000000000" pitchFamily="2" charset="2"/>
              <a:buChar char="Ø"/>
            </a:pPr>
            <a:r>
              <a:rPr lang="fr-CA" altLang="fr-FR" sz="2000" dirty="0">
                <a:latin typeface="Calibri" panose="020F0502020204030204" pitchFamily="34" charset="0"/>
              </a:rPr>
              <a:t>Déduction :</a:t>
            </a:r>
          </a:p>
          <a:p>
            <a:pPr marL="730250" lvl="1" indent="-381000">
              <a:buFont typeface="+mj-lt"/>
              <a:buAutoNum type="romanLcPeriod"/>
            </a:pPr>
            <a:r>
              <a:rPr lang="en-CA" altLang="fr-FR" dirty="0" err="1">
                <a:latin typeface="Calibri" panose="020F0502020204030204" pitchFamily="34" charset="0"/>
              </a:rPr>
              <a:t>Tous</a:t>
            </a:r>
            <a:r>
              <a:rPr lang="en-CA" altLang="fr-FR" dirty="0">
                <a:latin typeface="Calibri" panose="020F0502020204030204" pitchFamily="34" charset="0"/>
              </a:rPr>
              <a:t> les </a:t>
            </a:r>
            <a:r>
              <a:rPr lang="en-CA" altLang="fr-FR" dirty="0" err="1">
                <a:latin typeface="Calibri" panose="020F0502020204030204" pitchFamily="34" charset="0"/>
              </a:rPr>
              <a:t>hommes</a:t>
            </a:r>
            <a:r>
              <a:rPr lang="en-CA" altLang="fr-FR" dirty="0">
                <a:latin typeface="Calibri" panose="020F0502020204030204" pitchFamily="34" charset="0"/>
              </a:rPr>
              <a:t> </a:t>
            </a:r>
            <a:r>
              <a:rPr lang="en-CA" altLang="fr-FR" dirty="0" err="1">
                <a:latin typeface="Calibri" panose="020F0502020204030204" pitchFamily="34" charset="0"/>
              </a:rPr>
              <a:t>sont</a:t>
            </a:r>
            <a:r>
              <a:rPr lang="en-CA" altLang="fr-FR" dirty="0">
                <a:latin typeface="Calibri" panose="020F0502020204030204" pitchFamily="34" charset="0"/>
              </a:rPr>
              <a:t> </a:t>
            </a:r>
            <a:r>
              <a:rPr lang="en-CA" altLang="fr-FR" dirty="0" err="1">
                <a:latin typeface="Calibri" panose="020F0502020204030204" pitchFamily="34" charset="0"/>
              </a:rPr>
              <a:t>mortels</a:t>
            </a:r>
            <a:r>
              <a:rPr lang="en-CA" altLang="fr-FR" dirty="0">
                <a:latin typeface="Calibri" panose="020F0502020204030204" pitchFamily="34" charset="0"/>
              </a:rPr>
              <a:t>;</a:t>
            </a:r>
          </a:p>
          <a:p>
            <a:pPr marL="730250" lvl="1" indent="-381000">
              <a:buFont typeface="+mj-lt"/>
              <a:buAutoNum type="romanLcPeriod"/>
            </a:pPr>
            <a:r>
              <a:rPr lang="en-CA" altLang="fr-FR" dirty="0">
                <a:latin typeface="Calibri" panose="020F0502020204030204" pitchFamily="34" charset="0"/>
              </a:rPr>
              <a:t>Or, </a:t>
            </a:r>
            <a:r>
              <a:rPr lang="en-CA" altLang="fr-FR" dirty="0" err="1">
                <a:latin typeface="Calibri" panose="020F0502020204030204" pitchFamily="34" charset="0"/>
              </a:rPr>
              <a:t>Socrate</a:t>
            </a:r>
            <a:r>
              <a:rPr lang="en-CA" altLang="fr-FR" dirty="0">
                <a:latin typeface="Calibri" panose="020F0502020204030204" pitchFamily="34" charset="0"/>
              </a:rPr>
              <a:t> </a:t>
            </a:r>
            <a:r>
              <a:rPr lang="en-CA" altLang="fr-FR" dirty="0" err="1">
                <a:latin typeface="Calibri" panose="020F0502020204030204" pitchFamily="34" charset="0"/>
              </a:rPr>
              <a:t>est</a:t>
            </a:r>
            <a:r>
              <a:rPr lang="en-CA" altLang="fr-FR" dirty="0">
                <a:latin typeface="Calibri" panose="020F0502020204030204" pitchFamily="34" charset="0"/>
              </a:rPr>
              <a:t> un </a:t>
            </a:r>
            <a:r>
              <a:rPr lang="en-CA" altLang="fr-FR" dirty="0" err="1">
                <a:latin typeface="Calibri" panose="020F0502020204030204" pitchFamily="34" charset="0"/>
              </a:rPr>
              <a:t>homme</a:t>
            </a:r>
            <a:r>
              <a:rPr lang="en-CA" altLang="fr-FR" dirty="0">
                <a:latin typeface="Calibri" panose="020F0502020204030204" pitchFamily="34" charset="0"/>
              </a:rPr>
              <a:t>;</a:t>
            </a:r>
          </a:p>
          <a:p>
            <a:pPr marL="730250" lvl="1" indent="-381000">
              <a:buFont typeface="+mj-lt"/>
              <a:buAutoNum type="romanLcPeriod"/>
            </a:pPr>
            <a:r>
              <a:rPr lang="en-CA" altLang="fr-FR" dirty="0" err="1">
                <a:latin typeface="Calibri" panose="020F0502020204030204" pitchFamily="34" charset="0"/>
              </a:rPr>
              <a:t>Donc</a:t>
            </a:r>
            <a:r>
              <a:rPr lang="en-CA" altLang="fr-FR" dirty="0">
                <a:latin typeface="Calibri" panose="020F0502020204030204" pitchFamily="34" charset="0"/>
              </a:rPr>
              <a:t>, </a:t>
            </a:r>
            <a:r>
              <a:rPr lang="en-CA" altLang="fr-FR" dirty="0" err="1">
                <a:latin typeface="Calibri" panose="020F0502020204030204" pitchFamily="34" charset="0"/>
              </a:rPr>
              <a:t>Socrate</a:t>
            </a:r>
            <a:r>
              <a:rPr lang="en-CA" altLang="fr-FR" dirty="0">
                <a:latin typeface="Calibri" panose="020F0502020204030204" pitchFamily="34" charset="0"/>
              </a:rPr>
              <a:t> </a:t>
            </a:r>
            <a:r>
              <a:rPr lang="en-CA" altLang="fr-FR" dirty="0" err="1">
                <a:latin typeface="Calibri" panose="020F0502020204030204" pitchFamily="34" charset="0"/>
              </a:rPr>
              <a:t>est</a:t>
            </a:r>
            <a:r>
              <a:rPr lang="en-CA" altLang="fr-FR" dirty="0">
                <a:latin typeface="Calibri" panose="020F0502020204030204" pitchFamily="34" charset="0"/>
              </a:rPr>
              <a:t> </a:t>
            </a:r>
            <a:r>
              <a:rPr lang="en-CA" altLang="fr-FR" dirty="0" err="1">
                <a:latin typeface="Calibri" panose="020F0502020204030204" pitchFamily="34" charset="0"/>
              </a:rPr>
              <a:t>mortel</a:t>
            </a:r>
            <a:r>
              <a:rPr lang="en-CA" altLang="fr-FR" dirty="0">
                <a:latin typeface="Calibri" panose="020F0502020204030204" pitchFamily="34" charset="0"/>
              </a:rPr>
              <a:t> !</a:t>
            </a:r>
            <a:endParaRPr lang="en-CA" altLang="fr-FR" dirty="0">
              <a:ln>
                <a:solidFill>
                  <a:schemeClr val="tx1"/>
                </a:solidFill>
              </a:ln>
              <a:latin typeface="Calibri" panose="020F0502020204030204" pitchFamily="34" charset="0"/>
            </a:endParaRPr>
          </a:p>
          <a:p>
            <a:pPr marL="330200" indent="-381000">
              <a:buFont typeface="Wingdings" panose="05000000000000000000" pitchFamily="2" charset="2"/>
              <a:buChar char="Ø"/>
            </a:pPr>
            <a:r>
              <a:rPr lang="fr-CA" altLang="fr-FR" sz="2000" dirty="0">
                <a:latin typeface="Calibri" panose="020F0502020204030204" pitchFamily="34" charset="0"/>
              </a:rPr>
              <a:t>Inférence :</a:t>
            </a:r>
          </a:p>
          <a:p>
            <a:pPr marL="730250" lvl="1" indent="-381000">
              <a:buFont typeface="+mj-lt"/>
              <a:buAutoNum type="romanLcPeriod"/>
            </a:pPr>
            <a:r>
              <a:rPr lang="en-CA" altLang="fr-FR" dirty="0" err="1">
                <a:latin typeface="Calibri" panose="020F0502020204030204" pitchFamily="34" charset="0"/>
              </a:rPr>
              <a:t>Socrate</a:t>
            </a:r>
            <a:r>
              <a:rPr lang="en-CA" altLang="fr-FR" dirty="0">
                <a:latin typeface="Calibri" panose="020F0502020204030204" pitchFamily="34" charset="0"/>
              </a:rPr>
              <a:t>, </a:t>
            </a:r>
            <a:r>
              <a:rPr lang="en-CA" altLang="fr-FR" dirty="0" err="1">
                <a:latin typeface="Calibri" panose="020F0502020204030204" pitchFamily="34" charset="0"/>
              </a:rPr>
              <a:t>Platon</a:t>
            </a:r>
            <a:r>
              <a:rPr lang="en-CA" altLang="fr-FR" dirty="0">
                <a:latin typeface="Calibri" panose="020F0502020204030204" pitchFamily="34" charset="0"/>
              </a:rPr>
              <a:t> et </a:t>
            </a:r>
            <a:r>
              <a:rPr lang="en-CA" altLang="fr-FR" dirty="0" err="1">
                <a:latin typeface="Calibri" panose="020F0502020204030204" pitchFamily="34" charset="0"/>
              </a:rPr>
              <a:t>Aristote</a:t>
            </a:r>
            <a:r>
              <a:rPr lang="en-CA" altLang="fr-FR" dirty="0">
                <a:latin typeface="Calibri" panose="020F0502020204030204" pitchFamily="34" charset="0"/>
              </a:rPr>
              <a:t> </a:t>
            </a:r>
            <a:r>
              <a:rPr lang="en-CA" altLang="fr-FR" dirty="0" err="1">
                <a:latin typeface="Calibri" panose="020F0502020204030204" pitchFamily="34" charset="0"/>
              </a:rPr>
              <a:t>sont</a:t>
            </a:r>
            <a:r>
              <a:rPr lang="en-CA" altLang="fr-FR" dirty="0">
                <a:latin typeface="Calibri" panose="020F0502020204030204" pitchFamily="34" charset="0"/>
              </a:rPr>
              <a:t> des </a:t>
            </a:r>
            <a:r>
              <a:rPr lang="en-CA" altLang="fr-FR" dirty="0" err="1">
                <a:latin typeface="Calibri" panose="020F0502020204030204" pitchFamily="34" charset="0"/>
              </a:rPr>
              <a:t>hommes</a:t>
            </a:r>
            <a:r>
              <a:rPr lang="en-CA" altLang="fr-FR" dirty="0">
                <a:latin typeface="Calibri" panose="020F0502020204030204" pitchFamily="34" charset="0"/>
              </a:rPr>
              <a:t>.</a:t>
            </a:r>
          </a:p>
          <a:p>
            <a:pPr marL="730250" lvl="1" indent="-381000">
              <a:buFont typeface="+mj-lt"/>
              <a:buAutoNum type="romanLcPeriod"/>
            </a:pPr>
            <a:r>
              <a:rPr lang="en-CA" altLang="fr-FR" dirty="0" err="1">
                <a:latin typeface="Calibri" panose="020F0502020204030204" pitchFamily="34" charset="0"/>
              </a:rPr>
              <a:t>Socrate</a:t>
            </a:r>
            <a:r>
              <a:rPr lang="en-CA" altLang="fr-FR" dirty="0">
                <a:latin typeface="Calibri" panose="020F0502020204030204" pitchFamily="34" charset="0"/>
              </a:rPr>
              <a:t> </a:t>
            </a:r>
            <a:r>
              <a:rPr lang="en-CA" altLang="fr-FR" dirty="0" err="1">
                <a:latin typeface="Calibri" panose="020F0502020204030204" pitchFamily="34" charset="0"/>
              </a:rPr>
              <a:t>est</a:t>
            </a:r>
            <a:r>
              <a:rPr lang="en-CA" altLang="fr-FR" dirty="0">
                <a:latin typeface="Calibri" panose="020F0502020204030204" pitchFamily="34" charset="0"/>
              </a:rPr>
              <a:t> </a:t>
            </a:r>
            <a:r>
              <a:rPr lang="en-CA" altLang="fr-FR" dirty="0" err="1">
                <a:latin typeface="Calibri" panose="020F0502020204030204" pitchFamily="34" charset="0"/>
              </a:rPr>
              <a:t>mortel</a:t>
            </a:r>
            <a:r>
              <a:rPr lang="en-CA" altLang="fr-FR" dirty="0">
                <a:latin typeface="Calibri" panose="020F0502020204030204" pitchFamily="34" charset="0"/>
              </a:rPr>
              <a:t>, </a:t>
            </a:r>
            <a:r>
              <a:rPr lang="en-CA" altLang="fr-FR" dirty="0" err="1">
                <a:latin typeface="Calibri" panose="020F0502020204030204" pitchFamily="34" charset="0"/>
              </a:rPr>
              <a:t>Platon</a:t>
            </a:r>
            <a:r>
              <a:rPr lang="en-CA" altLang="fr-FR" dirty="0">
                <a:latin typeface="Calibri" panose="020F0502020204030204" pitchFamily="34" charset="0"/>
              </a:rPr>
              <a:t> </a:t>
            </a:r>
            <a:r>
              <a:rPr lang="en-CA" altLang="fr-FR" dirty="0" err="1">
                <a:latin typeface="Calibri" panose="020F0502020204030204" pitchFamily="34" charset="0"/>
              </a:rPr>
              <a:t>est</a:t>
            </a:r>
            <a:r>
              <a:rPr lang="en-CA" altLang="fr-FR" dirty="0">
                <a:latin typeface="Calibri" panose="020F0502020204030204" pitchFamily="34" charset="0"/>
              </a:rPr>
              <a:t> </a:t>
            </a:r>
            <a:r>
              <a:rPr lang="en-CA" altLang="fr-FR" dirty="0" err="1">
                <a:latin typeface="Calibri" panose="020F0502020204030204" pitchFamily="34" charset="0"/>
              </a:rPr>
              <a:t>mortel</a:t>
            </a:r>
            <a:r>
              <a:rPr lang="en-CA" altLang="fr-FR" dirty="0">
                <a:latin typeface="Calibri" panose="020F0502020204030204" pitchFamily="34" charset="0"/>
              </a:rPr>
              <a:t>, </a:t>
            </a:r>
            <a:r>
              <a:rPr lang="en-CA" altLang="fr-FR" dirty="0" err="1">
                <a:latin typeface="Calibri" panose="020F0502020204030204" pitchFamily="34" charset="0"/>
              </a:rPr>
              <a:t>Aristote</a:t>
            </a:r>
            <a:r>
              <a:rPr lang="en-CA" altLang="fr-FR" dirty="0">
                <a:latin typeface="Calibri" panose="020F0502020204030204" pitchFamily="34" charset="0"/>
              </a:rPr>
              <a:t> </a:t>
            </a:r>
            <a:r>
              <a:rPr lang="en-CA" altLang="fr-FR" dirty="0" err="1">
                <a:latin typeface="Calibri" panose="020F0502020204030204" pitchFamily="34" charset="0"/>
              </a:rPr>
              <a:t>est</a:t>
            </a:r>
            <a:r>
              <a:rPr lang="en-CA" altLang="fr-FR" dirty="0">
                <a:latin typeface="Calibri" panose="020F0502020204030204" pitchFamily="34" charset="0"/>
              </a:rPr>
              <a:t> </a:t>
            </a:r>
            <a:r>
              <a:rPr lang="en-CA" altLang="fr-FR" dirty="0" err="1">
                <a:latin typeface="Calibri" panose="020F0502020204030204" pitchFamily="34" charset="0"/>
              </a:rPr>
              <a:t>mortel</a:t>
            </a:r>
            <a:endParaRPr lang="en-CA" altLang="fr-FR" dirty="0">
              <a:latin typeface="Calibri" panose="020F0502020204030204" pitchFamily="34" charset="0"/>
            </a:endParaRPr>
          </a:p>
          <a:p>
            <a:pPr marL="730250" lvl="1" indent="-381000">
              <a:buFont typeface="+mj-lt"/>
              <a:buAutoNum type="romanLcPeriod"/>
            </a:pPr>
            <a:r>
              <a:rPr lang="en-CA" altLang="fr-FR" dirty="0" err="1">
                <a:latin typeface="Calibri" panose="020F0502020204030204" pitchFamily="34" charset="0"/>
              </a:rPr>
              <a:t>Donc</a:t>
            </a:r>
            <a:r>
              <a:rPr lang="en-CA" altLang="fr-FR" dirty="0">
                <a:latin typeface="Calibri" panose="020F0502020204030204" pitchFamily="34" charset="0"/>
              </a:rPr>
              <a:t>, </a:t>
            </a:r>
            <a:r>
              <a:rPr lang="en-CA" altLang="fr-FR" dirty="0" err="1">
                <a:latin typeface="Calibri" panose="020F0502020204030204" pitchFamily="34" charset="0"/>
              </a:rPr>
              <a:t>tous</a:t>
            </a:r>
            <a:r>
              <a:rPr lang="en-CA" altLang="fr-FR" dirty="0">
                <a:latin typeface="Calibri" panose="020F0502020204030204" pitchFamily="34" charset="0"/>
              </a:rPr>
              <a:t> les </a:t>
            </a:r>
            <a:r>
              <a:rPr lang="en-CA" altLang="fr-FR" dirty="0" err="1">
                <a:latin typeface="Calibri" panose="020F0502020204030204" pitchFamily="34" charset="0"/>
              </a:rPr>
              <a:t>hommes</a:t>
            </a:r>
            <a:r>
              <a:rPr lang="en-CA" altLang="fr-FR" dirty="0">
                <a:latin typeface="Calibri" panose="020F0502020204030204" pitchFamily="34" charset="0"/>
              </a:rPr>
              <a:t> </a:t>
            </a:r>
            <a:r>
              <a:rPr lang="en-CA" altLang="fr-FR" dirty="0" err="1">
                <a:latin typeface="Calibri" panose="020F0502020204030204" pitchFamily="34" charset="0"/>
              </a:rPr>
              <a:t>sont</a:t>
            </a:r>
            <a:r>
              <a:rPr lang="en-CA" altLang="fr-FR" dirty="0">
                <a:latin typeface="Calibri" panose="020F0502020204030204" pitchFamily="34" charset="0"/>
              </a:rPr>
              <a:t> </a:t>
            </a:r>
            <a:r>
              <a:rPr lang="en-CA" altLang="fr-FR" dirty="0" err="1">
                <a:latin typeface="Calibri" panose="020F0502020204030204" pitchFamily="34" charset="0"/>
              </a:rPr>
              <a:t>mortels</a:t>
            </a:r>
            <a:r>
              <a:rPr lang="en-CA" altLang="fr-FR" dirty="0">
                <a:latin typeface="Calibri" panose="020F0502020204030204" pitchFamily="34" charset="0"/>
              </a:rPr>
              <a:t> !</a:t>
            </a:r>
          </a:p>
        </p:txBody>
      </p:sp>
      <p:sp>
        <p:nvSpPr>
          <p:cNvPr id="7"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proportion</a:t>
            </a:r>
          </a:p>
          <a:p>
            <a:pPr marL="457200" indent="-457200">
              <a:buFont typeface="+mj-lt"/>
              <a:buAutoNum type="arabicPeriod" startAt="3"/>
            </a:pPr>
            <a:r>
              <a:rPr lang="en-CA" altLang="fr-FR" sz="2000" b="1" i="1" dirty="0" err="1">
                <a:latin typeface="Calibri" panose="020F0502020204030204" pitchFamily="34" charset="0"/>
              </a:rPr>
              <a:t>Décision</a:t>
            </a:r>
            <a:endParaRPr lang="fr-CA" altLang="fr-FR" sz="2000" b="1" i="1" dirty="0">
              <a:latin typeface="Calibri" panose="020F0502020204030204" pitchFamily="34" charset="0"/>
            </a:endParaRPr>
          </a:p>
        </p:txBody>
      </p:sp>
      <p:cxnSp>
        <p:nvCxnSpPr>
          <p:cNvPr id="6" name="Connecteur droit 5"/>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ZoneTexte 9"/>
          <p:cNvSpPr txBox="1"/>
          <p:nvPr/>
        </p:nvSpPr>
        <p:spPr>
          <a:xfrm>
            <a:off x="5943600" y="4114800"/>
            <a:ext cx="3124200" cy="1631216"/>
          </a:xfrm>
          <a:prstGeom prst="rect">
            <a:avLst/>
          </a:prstGeom>
          <a:noFill/>
          <a:ln w="38100">
            <a:solidFill>
              <a:srgbClr val="0070C0"/>
            </a:solidFill>
            <a:prstDash val="dashDot"/>
          </a:ln>
        </p:spPr>
        <p:txBody>
          <a:bodyPr wrap="square" rtlCol="0">
            <a:spAutoFit/>
          </a:bodyPr>
          <a:lstStyle/>
          <a:p>
            <a:pPr algn="ctr"/>
            <a:r>
              <a:rPr lang="en-CA" sz="2000" b="1" dirty="0"/>
              <a:t>Nous </a:t>
            </a:r>
            <a:r>
              <a:rPr lang="en-CA" sz="2000" b="1" dirty="0" err="1"/>
              <a:t>allons</a:t>
            </a:r>
            <a:r>
              <a:rPr lang="en-CA" sz="2000" b="1" dirty="0"/>
              <a:t> </a:t>
            </a:r>
            <a:r>
              <a:rPr lang="en-CA" sz="2000" b="1" dirty="0" err="1"/>
              <a:t>voir</a:t>
            </a:r>
            <a:r>
              <a:rPr lang="en-CA" sz="2000" b="1" dirty="0"/>
              <a:t> </a:t>
            </a:r>
            <a:br>
              <a:rPr lang="en-CA" sz="2000" b="1" dirty="0"/>
            </a:br>
            <a:r>
              <a:rPr lang="en-CA" sz="2000" b="1" dirty="0" err="1"/>
              <a:t>qu’une</a:t>
            </a:r>
            <a:r>
              <a:rPr lang="en-CA" sz="2000" b="1" dirty="0"/>
              <a:t> </a:t>
            </a:r>
            <a:r>
              <a:rPr lang="en-CA" sz="2000" b="1" dirty="0" err="1"/>
              <a:t>grande</a:t>
            </a:r>
            <a:r>
              <a:rPr lang="en-CA" sz="2000" b="1" dirty="0"/>
              <a:t> </a:t>
            </a:r>
            <a:r>
              <a:rPr lang="en-CA" sz="2000" b="1" dirty="0" err="1"/>
              <a:t>partie</a:t>
            </a:r>
            <a:r>
              <a:rPr lang="en-CA" sz="2000" b="1" dirty="0"/>
              <a:t> des </a:t>
            </a:r>
            <a:r>
              <a:rPr lang="en-CA" sz="2000" b="1" dirty="0" err="1"/>
              <a:t>statistiques</a:t>
            </a:r>
            <a:r>
              <a:rPr lang="en-CA" sz="2000" b="1" dirty="0"/>
              <a:t> </a:t>
            </a:r>
            <a:r>
              <a:rPr lang="en-CA" sz="2000" b="1" dirty="0" err="1"/>
              <a:t>inférentielles</a:t>
            </a:r>
            <a:r>
              <a:rPr lang="en-CA" sz="2000" b="1" dirty="0"/>
              <a:t> </a:t>
            </a:r>
            <a:br>
              <a:rPr lang="en-CA" sz="2000" b="1" dirty="0"/>
            </a:br>
            <a:r>
              <a:rPr lang="en-CA" sz="2000" b="1" dirty="0"/>
              <a:t>correspond </a:t>
            </a:r>
            <a:r>
              <a:rPr lang="en-CA" sz="2000" b="1" dirty="0" err="1"/>
              <a:t>en</a:t>
            </a:r>
            <a:r>
              <a:rPr lang="en-CA" sz="2000" b="1" dirty="0"/>
              <a:t> fait à un </a:t>
            </a:r>
            <a:r>
              <a:rPr lang="en-CA" sz="2000" b="1" dirty="0" err="1"/>
              <a:t>processus</a:t>
            </a:r>
            <a:r>
              <a:rPr lang="en-CA" sz="2000" b="1" dirty="0"/>
              <a:t> </a:t>
            </a:r>
            <a:r>
              <a:rPr lang="en-CA" sz="2000" b="1" dirty="0" err="1"/>
              <a:t>déductif</a:t>
            </a:r>
            <a:r>
              <a:rPr lang="en-CA" sz="2000" b="1" dirty="0"/>
              <a:t>!</a:t>
            </a:r>
            <a:endParaRPr lang="fr-CA" sz="2000" b="1" dirty="0"/>
          </a:p>
        </p:txBody>
      </p:sp>
      <p:sp>
        <p:nvSpPr>
          <p:cNvPr id="11" name="Accolade fermante 10"/>
          <p:cNvSpPr/>
          <p:nvPr/>
        </p:nvSpPr>
        <p:spPr>
          <a:xfrm>
            <a:off x="5410200" y="3276600"/>
            <a:ext cx="457200" cy="3352800"/>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13"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fr-CA" sz="1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925015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FR" altLang="fr-FR" sz="1600" dirty="0">
              <a:latin typeface="Calibri" panose="020F0502020204030204" pitchFamily="34" charset="0"/>
            </a:endParaRPr>
          </a:p>
        </p:txBody>
      </p:sp>
      <p:sp>
        <p:nvSpPr>
          <p:cNvPr id="6"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Statistiques </a:t>
            </a:r>
            <a:r>
              <a:rPr lang="fr-CA" altLang="fr-FR" sz="2000" b="1" u="sng" dirty="0" err="1">
                <a:latin typeface="Calibri" panose="020F0502020204030204" pitchFamily="34" charset="0"/>
              </a:rPr>
              <a:t>inférentielles</a:t>
            </a:r>
            <a:endParaRPr lang="fr-CA" altLang="fr-FR" sz="2000" b="1" u="sng" dirty="0">
              <a:latin typeface="Calibri" panose="020F0502020204030204" pitchFamily="34" charset="0"/>
            </a:endParaRPr>
          </a:p>
          <a:p>
            <a:pPr marL="292100">
              <a:buFont typeface="Wingdings" panose="05000000000000000000" pitchFamily="2" charset="2"/>
              <a:buChar char="q"/>
            </a:pPr>
            <a:r>
              <a:rPr lang="fr-CA" altLang="fr-FR" dirty="0">
                <a:latin typeface="Calibri" panose="020F0502020204030204" pitchFamily="34" charset="0"/>
              </a:rPr>
              <a:t>L’objectif des statistiques </a:t>
            </a:r>
            <a:r>
              <a:rPr lang="fr-CA" altLang="fr-FR" dirty="0" err="1">
                <a:latin typeface="Calibri" panose="020F0502020204030204" pitchFamily="34" charset="0"/>
              </a:rPr>
              <a:t>inférentielles</a:t>
            </a:r>
            <a:r>
              <a:rPr lang="fr-CA" altLang="fr-FR" dirty="0">
                <a:latin typeface="Calibri" panose="020F0502020204030204" pitchFamily="34" charset="0"/>
              </a:rPr>
              <a:t> est de déterminer…: </a:t>
            </a:r>
            <a:r>
              <a:rPr lang="fr-CA" altLang="fr-FR" b="1" dirty="0">
                <a:latin typeface="Calibri" panose="020F0502020204030204" pitchFamily="34" charset="0"/>
              </a:rPr>
              <a:t>quelle était la </a:t>
            </a:r>
            <a:r>
              <a:rPr lang="fr-CA" altLang="fr-FR" b="1" u="sng" dirty="0">
                <a:latin typeface="Calibri" panose="020F0502020204030204" pitchFamily="34" charset="0"/>
              </a:rPr>
              <a:t>probabilité</a:t>
            </a:r>
            <a:r>
              <a:rPr lang="fr-CA" altLang="fr-FR" b="1" dirty="0">
                <a:latin typeface="Calibri" panose="020F0502020204030204" pitchFamily="34" charset="0"/>
              </a:rPr>
              <a:t> d’obtenir l’échantillon obtenu, si l’on suppose certaines caractéristiques de la population</a:t>
            </a:r>
            <a:r>
              <a:rPr lang="fr-CA" altLang="fr-FR" dirty="0">
                <a:latin typeface="Calibri" panose="020F0502020204030204" pitchFamily="34" charset="0"/>
              </a:rPr>
              <a:t>.</a:t>
            </a:r>
          </a:p>
          <a:p>
            <a:pPr marL="692150" lvl="1">
              <a:buFont typeface="Wingdings" pitchFamily="2" charset="2"/>
              <a:buChar char="Ø"/>
            </a:pPr>
            <a:r>
              <a:rPr lang="fr-CA" altLang="fr-FR" sz="1800" dirty="0">
                <a:latin typeface="Calibri" panose="020F0502020204030204" pitchFamily="34" charset="0"/>
              </a:rPr>
              <a:t>Si les probabilités étaient très faibles, on conclue que la population à laquelle appartient l’échantillon ne possède pas les caractéristiques que nous avions supposées.</a:t>
            </a:r>
          </a:p>
          <a:p>
            <a:pPr marL="292100">
              <a:buFont typeface="Wingdings" pitchFamily="2" charset="2"/>
              <a:buChar char="ü"/>
            </a:pPr>
            <a:endParaRPr lang="fr-CA" altLang="fr-FR" dirty="0">
              <a:latin typeface="Calibri" panose="020F0502020204030204" pitchFamily="34" charset="0"/>
            </a:endParaRPr>
          </a:p>
          <a:p>
            <a:pPr marL="349250">
              <a:buFont typeface="Wingdings" panose="05000000000000000000" pitchFamily="2" charset="2"/>
              <a:buChar char="q"/>
            </a:pPr>
            <a:r>
              <a:rPr lang="fr-CA" altLang="fr-FR" dirty="0">
                <a:latin typeface="Calibri" panose="020F0502020204030204" pitchFamily="34" charset="0"/>
              </a:rPr>
              <a:t>Seule la conclusion des statistiques dites </a:t>
            </a:r>
            <a:r>
              <a:rPr lang="fr-CA" altLang="fr-FR" dirty="0" err="1">
                <a:latin typeface="Calibri" panose="020F0502020204030204" pitchFamily="34" charset="0"/>
              </a:rPr>
              <a:t>inférentielles</a:t>
            </a:r>
            <a:r>
              <a:rPr lang="fr-CA" altLang="fr-FR" dirty="0">
                <a:latin typeface="Calibri" panose="020F0502020204030204" pitchFamily="34" charset="0"/>
              </a:rPr>
              <a:t> est… </a:t>
            </a:r>
            <a:r>
              <a:rPr lang="fr-CA" altLang="fr-FR" dirty="0" err="1">
                <a:latin typeface="Calibri" panose="020F0502020204030204" pitchFamily="34" charset="0"/>
              </a:rPr>
              <a:t>inférentielle</a:t>
            </a:r>
            <a:r>
              <a:rPr lang="fr-CA" altLang="fr-FR" dirty="0">
                <a:latin typeface="Calibri" panose="020F0502020204030204" pitchFamily="34" charset="0"/>
              </a:rPr>
              <a:t>.</a:t>
            </a:r>
          </a:p>
          <a:p>
            <a:pPr marL="349250">
              <a:buFont typeface="Wingdings" panose="05000000000000000000" pitchFamily="2" charset="2"/>
              <a:buChar char="q"/>
            </a:pPr>
            <a:r>
              <a:rPr lang="fr-CA" altLang="fr-FR" dirty="0">
                <a:latin typeface="Calibri" panose="020F0502020204030204" pitchFamily="34" charset="0"/>
              </a:rPr>
              <a:t>La méthode précédant la conclusion en est une déductive utilisant les probabilités!</a:t>
            </a:r>
          </a:p>
          <a:p>
            <a:pPr marL="749300" lvl="1">
              <a:buFont typeface="Wingdings" pitchFamily="2" charset="2"/>
              <a:buChar char="Ø"/>
            </a:pPr>
            <a:r>
              <a:rPr lang="fr-CA" altLang="fr-FR" b="1" dirty="0">
                <a:latin typeface="Calibri" panose="020F0502020204030204" pitchFamily="34" charset="0"/>
              </a:rPr>
              <a:t>On pose d’abord certaines hypothèses sur une population et on en </a:t>
            </a:r>
            <a:r>
              <a:rPr lang="fr-CA" altLang="fr-FR" b="1" u="sng" dirty="0">
                <a:latin typeface="Calibri" panose="020F0502020204030204" pitchFamily="34" charset="0"/>
              </a:rPr>
              <a:t>déduit</a:t>
            </a:r>
            <a:r>
              <a:rPr lang="fr-CA" altLang="fr-FR" b="1" dirty="0">
                <a:latin typeface="Calibri" panose="020F0502020204030204" pitchFamily="34" charset="0"/>
              </a:rPr>
              <a:t> les probabilités d’obtenir n’importe quel échantillon.</a:t>
            </a:r>
          </a:p>
          <a:p>
            <a:pPr marL="749300" lvl="1">
              <a:buFont typeface="Wingdings" pitchFamily="2" charset="2"/>
              <a:buChar char="Ø"/>
            </a:pPr>
            <a:r>
              <a:rPr lang="fr-CA" altLang="fr-FR" b="1" dirty="0">
                <a:latin typeface="Calibri" panose="020F0502020204030204" pitchFamily="34" charset="0"/>
              </a:rPr>
              <a:t>On vérifie ensuite quelle était la probabilité d’obtenir notre échantillon et si la probabilité est faible, on </a:t>
            </a:r>
            <a:r>
              <a:rPr lang="fr-CA" altLang="fr-FR" b="1" u="sng" dirty="0" err="1">
                <a:latin typeface="Calibri" panose="020F0502020204030204" pitchFamily="34" charset="0"/>
              </a:rPr>
              <a:t>infére</a:t>
            </a:r>
            <a:r>
              <a:rPr lang="fr-CA" altLang="fr-FR" b="1" dirty="0">
                <a:latin typeface="Calibri" panose="020F0502020204030204" pitchFamily="34" charset="0"/>
              </a:rPr>
              <a:t> que la population n’est pas celle que nous avions supposée.</a:t>
            </a:r>
            <a:endParaRPr lang="fr-CA" altLang="fr-FR" b="1" u="sng" dirty="0">
              <a:latin typeface="Calibri" panose="020F0502020204030204" pitchFamily="34" charset="0"/>
            </a:endParaRPr>
          </a:p>
          <a:p>
            <a:pPr marL="1149350" lvl="2" indent="-285750">
              <a:buFont typeface="Wingdings" panose="05000000000000000000" pitchFamily="2" charset="2"/>
              <a:buChar char="v"/>
            </a:pPr>
            <a:endParaRPr lang="fr-CA" altLang="fr-FR" b="1" dirty="0">
              <a:latin typeface="Calibri" panose="020F0502020204030204" pitchFamily="34" charset="0"/>
            </a:endParaRPr>
          </a:p>
          <a:p>
            <a:pPr marL="292100">
              <a:buFont typeface="Wingdings" pitchFamily="2" charset="2"/>
              <a:buChar char="ü"/>
            </a:pPr>
            <a:r>
              <a:rPr lang="fr-CA" altLang="fr-FR" dirty="0">
                <a:latin typeface="Calibri" panose="020F0502020204030204" pitchFamily="34" charset="0"/>
              </a:rPr>
              <a:t>Nous dirons alors que « Décider » constitue un « </a:t>
            </a:r>
            <a:r>
              <a:rPr lang="fr-CA" altLang="fr-FR" b="1" dirty="0">
                <a:latin typeface="Calibri" panose="020F0502020204030204" pitchFamily="34" charset="0"/>
              </a:rPr>
              <a:t>Test d’hypothèse</a:t>
            </a:r>
            <a:r>
              <a:rPr lang="fr-CA" altLang="fr-FR" dirty="0">
                <a:latin typeface="Calibri" panose="020F0502020204030204" pitchFamily="34" charset="0"/>
              </a:rPr>
              <a:t> »… puisque nous testons à l’aide de notre échantillon une hypothèse sur la population.</a:t>
            </a:r>
          </a:p>
          <a:p>
            <a:pPr marL="63500" indent="0">
              <a:buNone/>
            </a:pPr>
            <a:endParaRPr lang="fr-CA" altLang="fr-FR" dirty="0">
              <a:latin typeface="Calibri" panose="020F0502020204030204" pitchFamily="34" charset="0"/>
            </a:endParaRPr>
          </a:p>
          <a:p>
            <a:pPr marL="63500" indent="0">
              <a:buNone/>
            </a:pPr>
            <a:endParaRPr lang="fr-CA" altLang="fr-FR" dirty="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proportion</a:t>
            </a:r>
          </a:p>
          <a:p>
            <a:pPr marL="457200" indent="-457200">
              <a:buFont typeface="+mj-lt"/>
              <a:buAutoNum type="arabicPeriod" startAt="3"/>
            </a:pPr>
            <a:r>
              <a:rPr lang="en-CA" altLang="fr-FR" sz="2000" b="1" i="1" dirty="0" err="1">
                <a:latin typeface="Calibri" panose="020F0502020204030204" pitchFamily="34" charset="0"/>
              </a:rPr>
              <a:t>Décision</a:t>
            </a:r>
            <a:endParaRPr lang="fr-CA" altLang="fr-FR" sz="2000" b="1" i="1" dirty="0">
              <a:latin typeface="Calibri" panose="020F0502020204030204" pitchFamily="34" charset="0"/>
            </a:endParaRPr>
          </a:p>
        </p:txBody>
      </p:sp>
      <p:cxnSp>
        <p:nvCxnSpPr>
          <p:cNvPr id="7" name="Connecteur droit 6"/>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fr-CA" sz="1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169001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FR" altLang="fr-FR" sz="1600" dirty="0">
              <a:latin typeface="Calibri" panose="020F0502020204030204" pitchFamily="34" charset="0"/>
            </a:endParaRPr>
          </a:p>
        </p:txBody>
      </p:sp>
      <p:sp>
        <p:nvSpPr>
          <p:cNvPr id="6"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Test d’hypothèse:</a:t>
            </a:r>
          </a:p>
          <a:p>
            <a:pPr marL="406400" indent="-400050">
              <a:buFont typeface="+mj-lt"/>
              <a:buAutoNum type="romanLcPeriod"/>
            </a:pPr>
            <a:r>
              <a:rPr lang="fr-CA" altLang="fr-FR" sz="1700" dirty="0">
                <a:latin typeface="Calibri" panose="020F0502020204030204" pitchFamily="34" charset="0"/>
              </a:rPr>
              <a:t>On pose une hypothèse sur la population, que l’on appelle: « </a:t>
            </a:r>
            <a:r>
              <a:rPr lang="fr-CA" altLang="fr-FR" sz="1700" b="1" dirty="0">
                <a:latin typeface="Calibri" panose="020F0502020204030204" pitchFamily="34" charset="0"/>
              </a:rPr>
              <a:t>hypothèse nulle</a:t>
            </a:r>
            <a:r>
              <a:rPr lang="fr-CA" altLang="fr-FR" sz="1700" dirty="0">
                <a:latin typeface="Calibri" panose="020F0502020204030204" pitchFamily="34" charset="0"/>
              </a:rPr>
              <a:t> » (symbole: </a:t>
            </a:r>
            <a:r>
              <a:rPr lang="fr-CA" altLang="fr-FR" sz="1700" b="1" dirty="0">
                <a:latin typeface="Calibri" panose="020F0502020204030204" pitchFamily="34" charset="0"/>
              </a:rPr>
              <a:t>H</a:t>
            </a:r>
            <a:r>
              <a:rPr lang="fr-CA" altLang="fr-FR" sz="1700" b="1" baseline="-25000" dirty="0">
                <a:latin typeface="Calibri" panose="020F0502020204030204" pitchFamily="34" charset="0"/>
              </a:rPr>
              <a:t>0</a:t>
            </a:r>
            <a:r>
              <a:rPr lang="fr-CA" altLang="fr-FR" sz="1700" dirty="0">
                <a:latin typeface="Calibri" panose="020F0502020204030204" pitchFamily="34" charset="0"/>
              </a:rPr>
              <a:t>).</a:t>
            </a:r>
          </a:p>
          <a:p>
            <a:pPr marL="406400" indent="-400050">
              <a:buFont typeface="+mj-lt"/>
              <a:buAutoNum type="romanLcPeriod"/>
            </a:pPr>
            <a:r>
              <a:rPr lang="fr-CA" altLang="fr-FR" sz="1700" dirty="0">
                <a:latin typeface="Calibri" panose="020F0502020204030204" pitchFamily="34" charset="0"/>
              </a:rPr>
              <a:t>On détermine la « </a:t>
            </a:r>
            <a:r>
              <a:rPr lang="fr-CA" altLang="fr-FR" sz="1700" b="1" dirty="0">
                <a:latin typeface="Calibri" panose="020F0502020204030204" pitchFamily="34" charset="0"/>
              </a:rPr>
              <a:t>distribution d’échantillonnage</a:t>
            </a:r>
            <a:r>
              <a:rPr lang="fr-CA" altLang="fr-FR" sz="1700" dirty="0">
                <a:latin typeface="Calibri" panose="020F0502020204030204" pitchFamily="34" charset="0"/>
              </a:rPr>
              <a:t> »</a:t>
            </a:r>
            <a:r>
              <a:rPr lang="fr-CA" altLang="fr-FR" sz="1700" b="1" dirty="0">
                <a:latin typeface="Calibri" panose="020F0502020204030204" pitchFamily="34" charset="0"/>
              </a:rPr>
              <a:t> </a:t>
            </a:r>
            <a:r>
              <a:rPr lang="fr-CA" altLang="fr-FR" sz="1700" dirty="0">
                <a:latin typeface="Calibri" panose="020F0502020204030204" pitchFamily="34" charset="0"/>
              </a:rPr>
              <a:t>pour une population correspondant à </a:t>
            </a:r>
            <a:r>
              <a:rPr lang="fr-CA" altLang="fr-FR" sz="1700" b="1" dirty="0">
                <a:latin typeface="Calibri" panose="020F0502020204030204" pitchFamily="34" charset="0"/>
              </a:rPr>
              <a:t>H</a:t>
            </a:r>
            <a:r>
              <a:rPr lang="fr-CA" altLang="fr-FR" sz="1700" b="1" baseline="-25000" dirty="0">
                <a:latin typeface="Calibri" panose="020F0502020204030204" pitchFamily="34" charset="0"/>
              </a:rPr>
              <a:t>0</a:t>
            </a:r>
            <a:r>
              <a:rPr lang="fr-CA" altLang="fr-FR" sz="1700" b="1" dirty="0">
                <a:latin typeface="Calibri" panose="020F0502020204030204" pitchFamily="34" charset="0"/>
              </a:rPr>
              <a:t>.</a:t>
            </a:r>
          </a:p>
          <a:p>
            <a:pPr marL="806450" lvl="1" indent="-400050">
              <a:buFont typeface="Wingdings" pitchFamily="2" charset="2"/>
              <a:buChar char="Ø"/>
            </a:pPr>
            <a:r>
              <a:rPr lang="fr-CA" altLang="fr-FR" sz="1500" dirty="0">
                <a:latin typeface="Calibri" panose="020F0502020204030204" pitchFamily="34" charset="0"/>
              </a:rPr>
              <a:t>La distribution d’échantillonnage correspond à la « distribution des probabilités d’obtenir les différents échantillons possibles ».</a:t>
            </a:r>
            <a:endParaRPr lang="fr-CA" altLang="fr-FR" sz="1500" b="1" dirty="0">
              <a:latin typeface="Calibri" panose="020F0502020204030204" pitchFamily="34" charset="0"/>
            </a:endParaRPr>
          </a:p>
          <a:p>
            <a:pPr marL="406400" indent="-400050">
              <a:buFont typeface="+mj-lt"/>
              <a:buAutoNum type="romanLcPeriod"/>
            </a:pPr>
            <a:r>
              <a:rPr lang="fr-CA" altLang="fr-FR" sz="1700" dirty="0">
                <a:latin typeface="Calibri" panose="020F0502020204030204" pitchFamily="34" charset="0"/>
              </a:rPr>
              <a:t>On vérifie quelle est la probabilité d’obtenir l’échantillon obtenu si la population correspond réellement à celle posée au point « i. ».</a:t>
            </a:r>
            <a:endParaRPr lang="en-CA" altLang="fr-FR" sz="1700" dirty="0">
              <a:latin typeface="Calibri" panose="020F0502020204030204" pitchFamily="34" charset="0"/>
            </a:endParaRPr>
          </a:p>
          <a:p>
            <a:pPr marL="806450" lvl="1" indent="-400050">
              <a:buFont typeface="Wingdings" panose="05000000000000000000" pitchFamily="2" charset="2"/>
              <a:buChar char="Ø"/>
            </a:pPr>
            <a:r>
              <a:rPr lang="fr-CA" altLang="fr-FR" dirty="0">
                <a:latin typeface="Calibri" panose="020F0502020204030204" pitchFamily="34" charset="0"/>
              </a:rPr>
              <a:t>Si la </a:t>
            </a:r>
            <a:r>
              <a:rPr lang="fr-CA" altLang="fr-FR" sz="1500" dirty="0">
                <a:latin typeface="Calibri" panose="020F0502020204030204" pitchFamily="34" charset="0"/>
              </a:rPr>
              <a:t>probabilité est en-dessous d’un seuil établi (souvent 5 %), on rejette l’hypothèse nulle.</a:t>
            </a:r>
          </a:p>
          <a:p>
            <a:pPr marL="806450" lvl="1" indent="-400050">
              <a:buFont typeface="Wingdings" panose="05000000000000000000" pitchFamily="2" charset="2"/>
              <a:buChar char="Ø"/>
            </a:pPr>
            <a:r>
              <a:rPr lang="fr-CA" altLang="fr-FR" sz="1500" dirty="0">
                <a:latin typeface="Calibri" panose="020F0502020204030204" pitchFamily="34" charset="0"/>
              </a:rPr>
              <a:t>Sinon, on </a:t>
            </a:r>
            <a:r>
              <a:rPr lang="fr-CA" altLang="fr-FR" sz="1500" u="sng" dirty="0">
                <a:latin typeface="Calibri" panose="020F0502020204030204" pitchFamily="34" charset="0"/>
              </a:rPr>
              <a:t>NE</a:t>
            </a:r>
            <a:r>
              <a:rPr lang="fr-CA" altLang="fr-FR" sz="1500" dirty="0">
                <a:latin typeface="Calibri" panose="020F0502020204030204" pitchFamily="34" charset="0"/>
              </a:rPr>
              <a:t> rejette </a:t>
            </a:r>
            <a:r>
              <a:rPr lang="fr-CA" altLang="fr-FR" sz="1500" u="sng" dirty="0">
                <a:latin typeface="Calibri" panose="020F0502020204030204" pitchFamily="34" charset="0"/>
              </a:rPr>
              <a:t>PAS</a:t>
            </a:r>
            <a:r>
              <a:rPr lang="fr-CA" altLang="fr-FR" sz="1500" dirty="0">
                <a:latin typeface="Calibri" panose="020F0502020204030204" pitchFamily="34" charset="0"/>
              </a:rPr>
              <a:t> </a:t>
            </a:r>
            <a:r>
              <a:rPr lang="fr-CA" altLang="fr-FR" dirty="0">
                <a:latin typeface="Calibri" panose="020F0502020204030204" pitchFamily="34" charset="0"/>
              </a:rPr>
              <a:t>l’hypothèse nulle.</a:t>
            </a:r>
          </a:p>
          <a:p>
            <a:pPr marL="292100"/>
            <a:endParaRPr lang="fr-CA" altLang="fr-FR" sz="1600" dirty="0">
              <a:latin typeface="Calibri" panose="020F0502020204030204" pitchFamily="34" charset="0"/>
            </a:endParaRPr>
          </a:p>
          <a:p>
            <a:pPr marL="292100">
              <a:buFont typeface="Wingdings" panose="05000000000000000000" pitchFamily="2" charset="2"/>
              <a:buChar char="q"/>
            </a:pPr>
            <a:r>
              <a:rPr lang="fr-CA" altLang="fr-FR" sz="1700" dirty="0">
                <a:latin typeface="Calibri" panose="020F0502020204030204" pitchFamily="34" charset="0"/>
              </a:rPr>
              <a:t>Le cœur du test d’hypothèse est donc la </a:t>
            </a:r>
            <a:r>
              <a:rPr lang="fr-CA" altLang="fr-FR" sz="1700" b="1" dirty="0">
                <a:latin typeface="Calibri" panose="020F0502020204030204" pitchFamily="34" charset="0"/>
              </a:rPr>
              <a:t>distribution d’échantillonnage! </a:t>
            </a:r>
            <a:br>
              <a:rPr lang="fr-CA" altLang="fr-FR" sz="1700" b="1" dirty="0">
                <a:latin typeface="Calibri" panose="020F0502020204030204" pitchFamily="34" charset="0"/>
              </a:rPr>
            </a:br>
            <a:r>
              <a:rPr lang="fr-CA" altLang="fr-FR" sz="1700" dirty="0">
                <a:latin typeface="Calibri" panose="020F0502020204030204" pitchFamily="34" charset="0"/>
              </a:rPr>
              <a:t>(i.e. la distribution des probabilités d’obtenir les différents échantillons possibles )</a:t>
            </a:r>
          </a:p>
          <a:p>
            <a:pPr marL="692150" lvl="1">
              <a:buFont typeface="Wingdings" panose="05000000000000000000" pitchFamily="2" charset="2"/>
              <a:buChar char="Ø"/>
            </a:pPr>
            <a:r>
              <a:rPr lang="fr-CA" altLang="fr-FR" sz="1500" dirty="0">
                <a:latin typeface="Calibri" panose="020F0502020204030204" pitchFamily="34" charset="0"/>
              </a:rPr>
              <a:t>Une fois que cette distribution est établie, le reste du test d’hypothèse est très simple à appliquer!</a:t>
            </a:r>
          </a:p>
          <a:p>
            <a:pPr marL="1092200" lvl="2">
              <a:buFont typeface="Wingdings" panose="05000000000000000000" pitchFamily="2" charset="2"/>
              <a:buChar char="Ø"/>
            </a:pPr>
            <a:r>
              <a:rPr lang="fr-CA" altLang="fr-FR" dirty="0">
                <a:latin typeface="Calibri" panose="020F0502020204030204" pitchFamily="34" charset="0"/>
              </a:rPr>
              <a:t>La majorité des cours que nous ferons à partir de maintenant et ce, jusqu’à la fin de la session, auront pour objectif de vous faire découvrir les distributions de probabilités qui vous seront utiles dans vos recherches en psychologie!</a:t>
            </a:r>
          </a:p>
          <a:p>
            <a:pPr marL="63500" indent="0">
              <a:buNone/>
            </a:pPr>
            <a:endParaRPr lang="en-CA" altLang="fr-FR" dirty="0">
              <a:latin typeface="Calibri" panose="020F0502020204030204" pitchFamily="34" charset="0"/>
            </a:endParaRPr>
          </a:p>
          <a:p>
            <a:pPr marL="63500" indent="0">
              <a:buNone/>
            </a:pPr>
            <a:endParaRPr lang="fr-CA" altLang="fr-FR" dirty="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proportion</a:t>
            </a:r>
          </a:p>
          <a:p>
            <a:pPr marL="457200" indent="-457200">
              <a:buFont typeface="+mj-lt"/>
              <a:buAutoNum type="arabicPeriod" startAt="3"/>
            </a:pPr>
            <a:r>
              <a:rPr lang="en-CA" altLang="fr-FR" sz="2000" b="1" i="1" dirty="0" err="1">
                <a:latin typeface="Calibri" panose="020F0502020204030204" pitchFamily="34" charset="0"/>
              </a:rPr>
              <a:t>Décision</a:t>
            </a:r>
            <a:endParaRPr lang="fr-CA" altLang="fr-FR" sz="2000" b="1" i="1" dirty="0">
              <a:latin typeface="Calibri" panose="020F0502020204030204" pitchFamily="34" charset="0"/>
            </a:endParaRPr>
          </a:p>
        </p:txBody>
      </p:sp>
      <p:cxnSp>
        <p:nvCxnSpPr>
          <p:cNvPr id="7" name="Connecteur droit 6"/>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fr-CA" sz="1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336006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FR" altLang="fr-FR" sz="1600" dirty="0">
              <a:latin typeface="Calibri" panose="020F0502020204030204" pitchFamily="34" charset="0"/>
            </a:endParaRPr>
          </a:p>
        </p:txBody>
      </p:sp>
      <p:sp>
        <p:nvSpPr>
          <p:cNvPr id="6"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Test d’hypothèse:</a:t>
            </a:r>
          </a:p>
          <a:p>
            <a:pPr marL="406400" indent="-400050">
              <a:buFont typeface="+mj-lt"/>
              <a:buAutoNum type="romanLcPeriod"/>
            </a:pPr>
            <a:r>
              <a:rPr lang="fr-CA" altLang="fr-FR" sz="2000" dirty="0">
                <a:latin typeface="Calibri" panose="020F0502020204030204" pitchFamily="34" charset="0"/>
              </a:rPr>
              <a:t>On pose une hypothèse sur la population, que l’on appelle: « </a:t>
            </a:r>
            <a:r>
              <a:rPr lang="fr-CA" altLang="fr-FR" sz="2000" b="1" dirty="0">
                <a:latin typeface="Calibri" panose="020F0502020204030204" pitchFamily="34" charset="0"/>
              </a:rPr>
              <a:t>hypothèse nulle</a:t>
            </a:r>
            <a:r>
              <a:rPr lang="fr-CA" altLang="fr-FR" sz="2000" dirty="0">
                <a:latin typeface="Calibri" panose="020F0502020204030204" pitchFamily="34" charset="0"/>
              </a:rPr>
              <a:t> » </a:t>
            </a:r>
            <a:br>
              <a:rPr lang="fr-CA" altLang="fr-FR" sz="2000" dirty="0">
                <a:latin typeface="Calibri" panose="020F0502020204030204" pitchFamily="34" charset="0"/>
              </a:rPr>
            </a:br>
            <a:r>
              <a:rPr lang="fr-CA" altLang="fr-FR" sz="2000" dirty="0">
                <a:latin typeface="Calibri" panose="020F0502020204030204" pitchFamily="34" charset="0"/>
              </a:rPr>
              <a:t>(symbole: </a:t>
            </a:r>
            <a:r>
              <a:rPr lang="fr-CA" altLang="fr-FR" sz="2000" b="1" dirty="0">
                <a:latin typeface="Calibri" panose="020F0502020204030204" pitchFamily="34" charset="0"/>
              </a:rPr>
              <a:t>H</a:t>
            </a:r>
            <a:r>
              <a:rPr lang="fr-CA" altLang="fr-FR" sz="2000" b="1" baseline="-25000" dirty="0">
                <a:latin typeface="Calibri" panose="020F0502020204030204" pitchFamily="34" charset="0"/>
              </a:rPr>
              <a:t>0</a:t>
            </a:r>
            <a:r>
              <a:rPr lang="fr-CA" altLang="fr-FR" sz="2000" dirty="0">
                <a:latin typeface="Calibri" panose="020F0502020204030204" pitchFamily="34" charset="0"/>
              </a:rPr>
              <a:t>).</a:t>
            </a:r>
          </a:p>
          <a:p>
            <a:pPr marL="406400" indent="-400050">
              <a:buFont typeface="+mj-lt"/>
              <a:buAutoNum type="romanLcPeriod"/>
            </a:pPr>
            <a:endParaRPr lang="fr-CA" altLang="fr-FR" sz="2000" dirty="0">
              <a:latin typeface="Calibri" panose="020F0502020204030204" pitchFamily="34" charset="0"/>
            </a:endParaRPr>
          </a:p>
          <a:p>
            <a:pPr marL="406400" indent="-400050">
              <a:buFont typeface="+mj-lt"/>
              <a:buAutoNum type="romanLcPeriod"/>
            </a:pPr>
            <a:r>
              <a:rPr lang="fr-CA" altLang="fr-FR" sz="2000" dirty="0">
                <a:solidFill>
                  <a:schemeClr val="bg1">
                    <a:lumMod val="65000"/>
                  </a:schemeClr>
                </a:solidFill>
                <a:latin typeface="Calibri" panose="020F0502020204030204" pitchFamily="34" charset="0"/>
              </a:rPr>
              <a:t>On détermine la « </a:t>
            </a:r>
            <a:r>
              <a:rPr lang="fr-CA" altLang="fr-FR" sz="2000" b="1" dirty="0">
                <a:solidFill>
                  <a:schemeClr val="bg1">
                    <a:lumMod val="65000"/>
                  </a:schemeClr>
                </a:solidFill>
                <a:latin typeface="Calibri" panose="020F0502020204030204" pitchFamily="34" charset="0"/>
              </a:rPr>
              <a:t>distribution d’échantillonnage</a:t>
            </a:r>
            <a:r>
              <a:rPr lang="fr-CA" altLang="fr-FR" sz="2000" dirty="0">
                <a:solidFill>
                  <a:schemeClr val="bg1">
                    <a:lumMod val="65000"/>
                  </a:schemeClr>
                </a:solidFill>
                <a:latin typeface="Calibri" panose="020F0502020204030204" pitchFamily="34" charset="0"/>
              </a:rPr>
              <a:t> »</a:t>
            </a:r>
            <a:r>
              <a:rPr lang="fr-CA" altLang="fr-FR" sz="2000" b="1" dirty="0">
                <a:solidFill>
                  <a:schemeClr val="bg1">
                    <a:lumMod val="65000"/>
                  </a:schemeClr>
                </a:solidFill>
                <a:latin typeface="Calibri" panose="020F0502020204030204" pitchFamily="34" charset="0"/>
              </a:rPr>
              <a:t> </a:t>
            </a:r>
            <a:r>
              <a:rPr lang="fr-CA" altLang="fr-FR" sz="2000" dirty="0">
                <a:solidFill>
                  <a:schemeClr val="bg1">
                    <a:lumMod val="65000"/>
                  </a:schemeClr>
                </a:solidFill>
                <a:latin typeface="Calibri" panose="020F0502020204030204" pitchFamily="34" charset="0"/>
              </a:rPr>
              <a:t>pour une population </a:t>
            </a:r>
            <a:br>
              <a:rPr lang="fr-CA" altLang="fr-FR" sz="2000" dirty="0">
                <a:solidFill>
                  <a:schemeClr val="bg1">
                    <a:lumMod val="65000"/>
                  </a:schemeClr>
                </a:solidFill>
                <a:latin typeface="Calibri" panose="020F0502020204030204" pitchFamily="34" charset="0"/>
              </a:rPr>
            </a:br>
            <a:r>
              <a:rPr lang="fr-CA" altLang="fr-FR" sz="2000" dirty="0">
                <a:solidFill>
                  <a:schemeClr val="bg1">
                    <a:lumMod val="65000"/>
                  </a:schemeClr>
                </a:solidFill>
                <a:latin typeface="Calibri" panose="020F0502020204030204" pitchFamily="34" charset="0"/>
              </a:rPr>
              <a:t>correspondant à </a:t>
            </a:r>
            <a:r>
              <a:rPr lang="fr-CA" altLang="fr-FR" sz="2000" b="1" dirty="0">
                <a:solidFill>
                  <a:schemeClr val="bg1">
                    <a:lumMod val="65000"/>
                  </a:schemeClr>
                </a:solidFill>
                <a:latin typeface="Calibri" panose="020F0502020204030204" pitchFamily="34" charset="0"/>
              </a:rPr>
              <a:t>H</a:t>
            </a:r>
            <a:r>
              <a:rPr lang="fr-CA" altLang="fr-FR" sz="2000" b="1" baseline="-25000" dirty="0">
                <a:solidFill>
                  <a:schemeClr val="bg1">
                    <a:lumMod val="65000"/>
                  </a:schemeClr>
                </a:solidFill>
                <a:latin typeface="Calibri" panose="020F0502020204030204" pitchFamily="34" charset="0"/>
              </a:rPr>
              <a:t>0</a:t>
            </a:r>
            <a:r>
              <a:rPr lang="fr-CA" altLang="fr-FR" sz="2000" b="1" dirty="0">
                <a:solidFill>
                  <a:schemeClr val="bg1">
                    <a:lumMod val="65000"/>
                  </a:schemeClr>
                </a:solidFill>
                <a:latin typeface="Calibri" panose="020F0502020204030204" pitchFamily="34" charset="0"/>
              </a:rPr>
              <a:t>.</a:t>
            </a:r>
          </a:p>
          <a:p>
            <a:pPr marL="806450" lvl="1" indent="-400050">
              <a:buFont typeface="Wingdings" pitchFamily="2" charset="2"/>
              <a:buChar char="Ø"/>
            </a:pPr>
            <a:r>
              <a:rPr lang="fr-CA" altLang="fr-FR" sz="1800" dirty="0">
                <a:solidFill>
                  <a:schemeClr val="bg1">
                    <a:lumMod val="65000"/>
                  </a:schemeClr>
                </a:solidFill>
                <a:latin typeface="Calibri" panose="020F0502020204030204" pitchFamily="34" charset="0"/>
              </a:rPr>
              <a:t>La distribution d’échantillonnage correspond à la </a:t>
            </a:r>
            <a:br>
              <a:rPr lang="fr-CA" altLang="fr-FR" sz="1800" dirty="0">
                <a:solidFill>
                  <a:schemeClr val="bg1">
                    <a:lumMod val="65000"/>
                  </a:schemeClr>
                </a:solidFill>
                <a:latin typeface="Calibri" panose="020F0502020204030204" pitchFamily="34" charset="0"/>
              </a:rPr>
            </a:br>
            <a:r>
              <a:rPr lang="fr-CA" altLang="fr-FR" sz="1800" dirty="0">
                <a:solidFill>
                  <a:schemeClr val="bg1">
                    <a:lumMod val="65000"/>
                  </a:schemeClr>
                </a:solidFill>
                <a:latin typeface="Calibri" panose="020F0502020204030204" pitchFamily="34" charset="0"/>
              </a:rPr>
              <a:t>« distribution des probabilités d’obtenir les différents échantillons possibles ».</a:t>
            </a:r>
          </a:p>
          <a:p>
            <a:pPr marL="806450" lvl="1" indent="-400050">
              <a:buFont typeface="Wingdings" pitchFamily="2" charset="2"/>
              <a:buChar char="Ø"/>
            </a:pPr>
            <a:endParaRPr lang="fr-CA" altLang="fr-FR" sz="1800" b="1" dirty="0">
              <a:solidFill>
                <a:schemeClr val="bg1">
                  <a:lumMod val="65000"/>
                </a:schemeClr>
              </a:solidFill>
              <a:latin typeface="Calibri" panose="020F0502020204030204" pitchFamily="34" charset="0"/>
            </a:endParaRPr>
          </a:p>
          <a:p>
            <a:pPr marL="406400" indent="-400050">
              <a:buFont typeface="+mj-lt"/>
              <a:buAutoNum type="romanLcPeriod"/>
            </a:pPr>
            <a:r>
              <a:rPr lang="fr-CA" altLang="fr-FR" sz="2000" dirty="0">
                <a:solidFill>
                  <a:schemeClr val="bg1">
                    <a:lumMod val="65000"/>
                  </a:schemeClr>
                </a:solidFill>
                <a:latin typeface="Calibri" panose="020F0502020204030204" pitchFamily="34" charset="0"/>
              </a:rPr>
              <a:t>On vérifie quelle est la probabilité d’obtenir l’échantillon obtenu si la population correspond réellement à celle posée au point « i. ».</a:t>
            </a:r>
            <a:endParaRPr lang="en-CA" altLang="fr-FR" sz="2000" dirty="0">
              <a:solidFill>
                <a:schemeClr val="bg1">
                  <a:lumMod val="65000"/>
                </a:schemeClr>
              </a:solidFill>
              <a:latin typeface="Calibri" panose="020F0502020204030204" pitchFamily="34" charset="0"/>
            </a:endParaRPr>
          </a:p>
          <a:p>
            <a:pPr marL="806450" lvl="1" indent="-400050">
              <a:buFont typeface="Wingdings" panose="05000000000000000000" pitchFamily="2" charset="2"/>
              <a:buChar char="Ø"/>
            </a:pPr>
            <a:r>
              <a:rPr lang="fr-CA" altLang="fr-FR" sz="1800" dirty="0">
                <a:solidFill>
                  <a:schemeClr val="bg1">
                    <a:lumMod val="65000"/>
                  </a:schemeClr>
                </a:solidFill>
                <a:latin typeface="Calibri" panose="020F0502020204030204" pitchFamily="34" charset="0"/>
              </a:rPr>
              <a:t>Si la probabilité est en-dessous d’un seuil établi </a:t>
            </a:r>
            <a:br>
              <a:rPr lang="fr-CA" altLang="fr-FR" sz="1800" dirty="0">
                <a:solidFill>
                  <a:schemeClr val="bg1">
                    <a:lumMod val="65000"/>
                  </a:schemeClr>
                </a:solidFill>
                <a:latin typeface="Calibri" panose="020F0502020204030204" pitchFamily="34" charset="0"/>
              </a:rPr>
            </a:br>
            <a:r>
              <a:rPr lang="fr-CA" altLang="fr-FR" sz="1800" dirty="0">
                <a:solidFill>
                  <a:schemeClr val="bg1">
                    <a:lumMod val="65000"/>
                  </a:schemeClr>
                </a:solidFill>
                <a:latin typeface="Calibri" panose="020F0502020204030204" pitchFamily="34" charset="0"/>
              </a:rPr>
              <a:t>(habituellement 5 %), on rejette l’hypothèse nulle.</a:t>
            </a:r>
          </a:p>
          <a:p>
            <a:pPr marL="806450" lvl="1" indent="-400050">
              <a:buFont typeface="Wingdings" panose="05000000000000000000" pitchFamily="2" charset="2"/>
              <a:buChar char="Ø"/>
            </a:pPr>
            <a:r>
              <a:rPr lang="fr-CA" altLang="fr-FR" sz="1800" dirty="0">
                <a:solidFill>
                  <a:schemeClr val="bg1">
                    <a:lumMod val="65000"/>
                  </a:schemeClr>
                </a:solidFill>
                <a:latin typeface="Calibri" panose="020F0502020204030204" pitchFamily="34" charset="0"/>
              </a:rPr>
              <a:t>Sinon, on ne rejette pas l’hypothèse nulle.</a:t>
            </a:r>
            <a:endParaRPr lang="fr-CA" altLang="fr-FR" sz="1800" dirty="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proportion</a:t>
            </a:r>
          </a:p>
          <a:p>
            <a:pPr marL="457200" indent="-457200">
              <a:buFont typeface="+mj-lt"/>
              <a:buAutoNum type="arabicPeriod" startAt="3"/>
            </a:pPr>
            <a:r>
              <a:rPr lang="en-CA" altLang="fr-FR" sz="2000" b="1" i="1" dirty="0" err="1">
                <a:latin typeface="Calibri" panose="020F0502020204030204" pitchFamily="34" charset="0"/>
              </a:rPr>
              <a:t>Décision</a:t>
            </a:r>
            <a:endParaRPr lang="fr-CA" altLang="fr-FR" sz="2000" b="1" i="1" dirty="0">
              <a:latin typeface="Calibri" panose="020F0502020204030204" pitchFamily="34" charset="0"/>
            </a:endParaRPr>
          </a:p>
        </p:txBody>
      </p:sp>
      <p:cxnSp>
        <p:nvCxnSpPr>
          <p:cNvPr id="7" name="Connecteur droit 6"/>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fr-CA" sz="1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336006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FR" altLang="fr-FR" sz="1600" dirty="0">
              <a:latin typeface="Calibri" panose="020F0502020204030204" pitchFamily="34" charset="0"/>
            </a:endParaRPr>
          </a:p>
        </p:txBody>
      </p:sp>
      <p:sp>
        <p:nvSpPr>
          <p:cNvPr id="6" name="Rectangle 3"/>
          <p:cNvSpPr txBox="1">
            <a:spLocks noChangeArrowheads="1"/>
          </p:cNvSpPr>
          <p:nvPr/>
        </p:nvSpPr>
        <p:spPr>
          <a:xfrm>
            <a:off x="0" y="1219200"/>
            <a:ext cx="9144000" cy="94104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Test d’hypothèse:</a:t>
            </a:r>
          </a:p>
          <a:p>
            <a:pPr marL="806450" lvl="1" indent="-400050">
              <a:buFont typeface="+mj-lt"/>
              <a:buAutoNum type="romanLcPeriod"/>
            </a:pPr>
            <a:r>
              <a:rPr lang="fr-CA" altLang="fr-FR" dirty="0">
                <a:latin typeface="Calibri" panose="020F0502020204030204" pitchFamily="34" charset="0"/>
              </a:rPr>
              <a:t>On pose une hypothèse sur la population, que l’on appelle: « </a:t>
            </a:r>
            <a:r>
              <a:rPr lang="fr-CA" altLang="fr-FR" b="1" dirty="0">
                <a:latin typeface="Calibri" panose="020F0502020204030204" pitchFamily="34" charset="0"/>
              </a:rPr>
              <a:t>hypothèse nulle</a:t>
            </a:r>
            <a:r>
              <a:rPr lang="fr-CA" altLang="fr-FR" dirty="0">
                <a:latin typeface="Calibri" panose="020F0502020204030204" pitchFamily="34" charset="0"/>
              </a:rPr>
              <a:t> ».</a:t>
            </a:r>
          </a:p>
          <a:p>
            <a:pPr marL="63500" indent="0">
              <a:buNone/>
            </a:pPr>
            <a:endParaRPr lang="en-CA" altLang="fr-FR" dirty="0">
              <a:latin typeface="Calibri" panose="020F0502020204030204" pitchFamily="34" charset="0"/>
            </a:endParaRPr>
          </a:p>
          <a:p>
            <a:pPr marL="63500" indent="0">
              <a:buNone/>
            </a:pPr>
            <a:endParaRPr lang="fr-CA" altLang="fr-FR" dirty="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proportion</a:t>
            </a:r>
          </a:p>
          <a:p>
            <a:pPr marL="457200" indent="-457200">
              <a:buFont typeface="+mj-lt"/>
              <a:buAutoNum type="arabicPeriod" startAt="3"/>
            </a:pPr>
            <a:r>
              <a:rPr lang="en-CA" altLang="fr-FR" sz="2000" b="1" i="1" dirty="0" err="1">
                <a:latin typeface="Calibri" panose="020F0502020204030204" pitchFamily="34" charset="0"/>
              </a:rPr>
              <a:t>Décision</a:t>
            </a:r>
            <a:endParaRPr lang="fr-CA" altLang="fr-FR" sz="2000" b="1" i="1" dirty="0">
              <a:latin typeface="Calibri" panose="020F0502020204030204" pitchFamily="34" charset="0"/>
            </a:endParaRPr>
          </a:p>
        </p:txBody>
      </p:sp>
      <p:sp>
        <p:nvSpPr>
          <p:cNvPr id="10" name="Rectangle 3"/>
          <p:cNvSpPr txBox="1">
            <a:spLocks noChangeArrowheads="1"/>
          </p:cNvSpPr>
          <p:nvPr/>
        </p:nvSpPr>
        <p:spPr>
          <a:xfrm>
            <a:off x="0" y="2286000"/>
            <a:ext cx="9144000" cy="45720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Font typeface="Wingdings" panose="05000000000000000000" pitchFamily="2" charset="2"/>
              <a:buChar char="q"/>
            </a:pPr>
            <a:r>
              <a:rPr lang="fr-CA" altLang="fr-FR" sz="2000" dirty="0">
                <a:latin typeface="Calibri" panose="020F0502020204030204" pitchFamily="34" charset="0"/>
              </a:rPr>
              <a:t>On cherche ici à savoir s’il y a autant de femmes que d’hommes qui étudient en psychologie en Amérique du Nord.</a:t>
            </a:r>
          </a:p>
          <a:p>
            <a:pPr marL="692150" lvl="1">
              <a:buFont typeface="Wingdings" panose="05000000000000000000" pitchFamily="2" charset="2"/>
              <a:buChar char="ü"/>
            </a:pPr>
            <a:r>
              <a:rPr lang="fr-CA" altLang="fr-FR" sz="1800" dirty="0">
                <a:latin typeface="Calibri" panose="020F0502020204030204" pitchFamily="34" charset="0"/>
              </a:rPr>
              <a:t>Dans notre échantillon, on a 59.63 % de femmes.</a:t>
            </a:r>
          </a:p>
          <a:p>
            <a:pPr marL="1149350" lvl="2" indent="-285750">
              <a:buFont typeface="Wingdings" panose="05000000000000000000" pitchFamily="2" charset="2"/>
              <a:buChar char="Ø"/>
            </a:pPr>
            <a:r>
              <a:rPr lang="fr-CA" altLang="fr-FR" sz="1800" dirty="0" err="1">
                <a:latin typeface="Calibri" panose="020F0502020204030204" pitchFamily="34" charset="0"/>
              </a:rPr>
              <a:t>n</a:t>
            </a:r>
            <a:r>
              <a:rPr lang="fr-CA" altLang="fr-FR" sz="1800" baseline="-25000" dirty="0" err="1">
                <a:latin typeface="Calibri" panose="020F0502020204030204" pitchFamily="34" charset="0"/>
              </a:rPr>
              <a:t>Femme</a:t>
            </a:r>
            <a:r>
              <a:rPr lang="fr-CA" altLang="fr-FR" sz="1800" dirty="0">
                <a:latin typeface="Calibri" panose="020F0502020204030204" pitchFamily="34" charset="0"/>
              </a:rPr>
              <a:t> = 65 ;  </a:t>
            </a:r>
            <a:r>
              <a:rPr lang="fr-CA" altLang="fr-FR" sz="1800" dirty="0" err="1">
                <a:latin typeface="Calibri" panose="020F0502020204030204" pitchFamily="34" charset="0"/>
              </a:rPr>
              <a:t>n</a:t>
            </a:r>
            <a:r>
              <a:rPr lang="fr-CA" altLang="fr-FR" sz="1800" baseline="-25000" dirty="0" err="1">
                <a:latin typeface="Calibri" panose="020F0502020204030204" pitchFamily="34" charset="0"/>
              </a:rPr>
              <a:t>Total</a:t>
            </a:r>
            <a:r>
              <a:rPr lang="fr-CA" altLang="fr-FR" sz="1800" dirty="0">
                <a:latin typeface="Calibri" panose="020F0502020204030204" pitchFamily="34" charset="0"/>
              </a:rPr>
              <a:t> = 109</a:t>
            </a:r>
          </a:p>
          <a:p>
            <a:pPr marL="1149350" lvl="2" indent="-285750">
              <a:buFont typeface="Wingdings" panose="05000000000000000000" pitchFamily="2" charset="2"/>
              <a:buChar char="Ø"/>
            </a:pPr>
            <a:r>
              <a:rPr lang="fr-CA" altLang="fr-FR" sz="1800" dirty="0">
                <a:latin typeface="Calibri" panose="020F0502020204030204" pitchFamily="34" charset="0"/>
              </a:rPr>
              <a:t>65 / 109 = 0.5963 = 59.63 %</a:t>
            </a:r>
          </a:p>
          <a:p>
            <a:pPr marL="692150" lvl="1">
              <a:buFont typeface="Wingdings" panose="05000000000000000000" pitchFamily="2" charset="2"/>
              <a:buChar char="ü"/>
            </a:pPr>
            <a:r>
              <a:rPr lang="fr-CA" altLang="fr-FR" sz="1800" b="1" dirty="0">
                <a:solidFill>
                  <a:srgbClr val="0070C0"/>
                </a:solidFill>
                <a:latin typeface="Calibri" panose="020F0502020204030204" pitchFamily="34" charset="0"/>
              </a:rPr>
              <a:t>L’objectif sera de vérifier quelle est la probabilité d’obtenir un échantillon comportant une proportion de femmes de 59.63 %... </a:t>
            </a:r>
            <a:br>
              <a:rPr lang="fr-CA" altLang="fr-FR" sz="1800" b="1" dirty="0">
                <a:solidFill>
                  <a:srgbClr val="0070C0"/>
                </a:solidFill>
                <a:latin typeface="Calibri" panose="020F0502020204030204" pitchFamily="34" charset="0"/>
              </a:rPr>
            </a:br>
            <a:r>
              <a:rPr lang="fr-CA" altLang="fr-FR" sz="1800" b="1" dirty="0">
                <a:solidFill>
                  <a:srgbClr val="0070C0"/>
                </a:solidFill>
                <a:latin typeface="Calibri" panose="020F0502020204030204" pitchFamily="34" charset="0"/>
              </a:rPr>
              <a:t>…</a:t>
            </a:r>
            <a:r>
              <a:rPr lang="fr-CA" altLang="fr-FR" sz="1800" b="1" u="sng" dirty="0">
                <a:solidFill>
                  <a:srgbClr val="0070C0"/>
                </a:solidFill>
                <a:latin typeface="Calibri" panose="020F0502020204030204" pitchFamily="34" charset="0"/>
              </a:rPr>
              <a:t>si la proportion de femmes dans la population est de 50 %</a:t>
            </a:r>
            <a:r>
              <a:rPr lang="fr-CA" altLang="fr-FR" sz="1800" b="1" dirty="0">
                <a:solidFill>
                  <a:srgbClr val="0070C0"/>
                </a:solidFill>
                <a:latin typeface="Calibri" panose="020F0502020204030204" pitchFamily="34" charset="0"/>
              </a:rPr>
              <a:t>.</a:t>
            </a:r>
          </a:p>
          <a:p>
            <a:pPr marL="1149350" lvl="2" indent="-285750">
              <a:buFont typeface="Wingdings" panose="05000000000000000000" pitchFamily="2" charset="2"/>
              <a:buChar char="Ø"/>
            </a:pPr>
            <a:r>
              <a:rPr lang="fr-CA" altLang="fr-FR" sz="1800" b="1" dirty="0">
                <a:latin typeface="Calibri" panose="020F0502020204030204" pitchFamily="34" charset="0"/>
              </a:rPr>
              <a:t>Notre hypothèse nulle sur la population est donc: H</a:t>
            </a:r>
            <a:r>
              <a:rPr lang="fr-CA" altLang="fr-FR" sz="1800" b="1" baseline="-25000" dirty="0">
                <a:latin typeface="Calibri" panose="020F0502020204030204" pitchFamily="34" charset="0"/>
              </a:rPr>
              <a:t>0</a:t>
            </a:r>
            <a:r>
              <a:rPr lang="fr-CA" altLang="fr-FR" sz="1800" b="1" dirty="0">
                <a:latin typeface="Calibri" panose="020F0502020204030204" pitchFamily="34" charset="0"/>
              </a:rPr>
              <a:t>:  </a:t>
            </a:r>
            <a:r>
              <a:rPr lang="el-GR" altLang="fr-FR" sz="1800" b="1" dirty="0">
                <a:latin typeface="Calibri" panose="020F0502020204030204" pitchFamily="34" charset="0"/>
              </a:rPr>
              <a:t>π</a:t>
            </a:r>
            <a:r>
              <a:rPr lang="fr-CA" altLang="fr-FR" sz="1800" b="1" baseline="-25000" dirty="0">
                <a:latin typeface="Calibri" panose="020F0502020204030204" pitchFamily="34" charset="0"/>
              </a:rPr>
              <a:t>Femme</a:t>
            </a:r>
            <a:r>
              <a:rPr lang="fr-CA" altLang="fr-FR" sz="1800" b="1" dirty="0">
                <a:latin typeface="Calibri" panose="020F0502020204030204" pitchFamily="34" charset="0"/>
              </a:rPr>
              <a:t> = 0.5</a:t>
            </a:r>
          </a:p>
          <a:p>
            <a:pPr marL="1606550" lvl="3" indent="-285750">
              <a:buFont typeface="Wingdings" panose="05000000000000000000" pitchFamily="2" charset="2"/>
              <a:buChar char="Ø"/>
            </a:pPr>
            <a:r>
              <a:rPr lang="fr-CA" altLang="fr-FR" sz="1600" dirty="0">
                <a:latin typeface="Calibri" panose="020F0502020204030204" pitchFamily="34" charset="0"/>
              </a:rPr>
              <a:t>« H</a:t>
            </a:r>
            <a:r>
              <a:rPr lang="fr-CA" altLang="fr-FR" sz="1600" baseline="-25000" dirty="0">
                <a:latin typeface="Calibri" panose="020F0502020204030204" pitchFamily="34" charset="0"/>
              </a:rPr>
              <a:t>0</a:t>
            </a:r>
            <a:r>
              <a:rPr lang="fr-CA" altLang="fr-FR" sz="1600" dirty="0">
                <a:latin typeface="Calibri" panose="020F0502020204030204" pitchFamily="34" charset="0"/>
              </a:rPr>
              <a:t> » signifie « hypothèse nulle ».</a:t>
            </a:r>
          </a:p>
          <a:p>
            <a:pPr marL="1606550" lvl="3" indent="-285750">
              <a:buFont typeface="Wingdings" panose="05000000000000000000" pitchFamily="2" charset="2"/>
              <a:buChar char="Ø"/>
            </a:pPr>
            <a:r>
              <a:rPr lang="fr-CA" altLang="fr-FR" sz="1600" dirty="0">
                <a:latin typeface="Calibri" panose="020F0502020204030204" pitchFamily="34" charset="0"/>
              </a:rPr>
              <a:t>« π » signifie « proportion ».</a:t>
            </a:r>
          </a:p>
          <a:p>
            <a:pPr marL="692150" lvl="1">
              <a:buFont typeface="Wingdings" panose="05000000000000000000" pitchFamily="2" charset="2"/>
              <a:buChar char="ü"/>
            </a:pPr>
            <a:r>
              <a:rPr lang="fr-CA" altLang="fr-FR" dirty="0">
                <a:latin typeface="Calibri" panose="020F0502020204030204" pitchFamily="34" charset="0"/>
              </a:rPr>
              <a:t>Si cette probabilité est plus faible que 5 %, on pourra « </a:t>
            </a:r>
            <a:r>
              <a:rPr lang="fr-CA" altLang="fr-FR" b="1" dirty="0">
                <a:latin typeface="Calibri" panose="020F0502020204030204" pitchFamily="34" charset="0"/>
              </a:rPr>
              <a:t>rejeter l’hypothèse nulle</a:t>
            </a:r>
            <a:r>
              <a:rPr lang="fr-CA" altLang="fr-FR" dirty="0">
                <a:latin typeface="Calibri" panose="020F0502020204030204" pitchFamily="34" charset="0"/>
              </a:rPr>
              <a:t> », selon laquelle il y a autant de femmes que d’hommes dans la population qui nous intéresse.</a:t>
            </a:r>
          </a:p>
          <a:p>
            <a:pPr marL="1606550" lvl="3" indent="-285750">
              <a:buFont typeface="Wingdings" panose="05000000000000000000" pitchFamily="2" charset="2"/>
              <a:buChar char="Ø"/>
            </a:pPr>
            <a:endParaRPr lang="fr-CA" altLang="fr-FR" sz="1600" dirty="0">
              <a:latin typeface="Calibri" panose="020F0502020204030204" pitchFamily="34" charset="0"/>
            </a:endParaRPr>
          </a:p>
        </p:txBody>
      </p:sp>
      <p:sp>
        <p:nvSpPr>
          <p:cNvPr id="13" name="Rectangle 3"/>
          <p:cNvSpPr txBox="1">
            <a:spLocks noChangeArrowheads="1"/>
          </p:cNvSpPr>
          <p:nvPr/>
        </p:nvSpPr>
        <p:spPr>
          <a:xfrm>
            <a:off x="685800" y="5949280"/>
            <a:ext cx="6749464" cy="864096"/>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Font typeface="Wingdings" panose="05000000000000000000" pitchFamily="2" charset="2"/>
              <a:buChar char="v"/>
            </a:pPr>
            <a:endParaRPr lang="fr-CA" altLang="fr-FR" b="1"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fr-CA" sz="1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7" name="Connecteur droit 16"/>
          <p:cNvCxnSpPr/>
          <p:nvPr/>
        </p:nvCxnSpPr>
        <p:spPr>
          <a:xfrm>
            <a:off x="643784" y="21336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144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FR" altLang="fr-FR" sz="1600" dirty="0">
              <a:latin typeface="Calibri" panose="020F0502020204030204" pitchFamily="34" charset="0"/>
            </a:endParaRPr>
          </a:p>
        </p:txBody>
      </p:sp>
      <p:sp>
        <p:nvSpPr>
          <p:cNvPr id="6"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Test d’hypothèse:</a:t>
            </a:r>
          </a:p>
          <a:p>
            <a:pPr marL="406400" indent="-400050">
              <a:buFont typeface="+mj-lt"/>
              <a:buAutoNum type="romanLcPeriod"/>
            </a:pPr>
            <a:r>
              <a:rPr lang="fr-CA" altLang="fr-FR" sz="2000" dirty="0">
                <a:solidFill>
                  <a:schemeClr val="bg1">
                    <a:lumMod val="65000"/>
                  </a:schemeClr>
                </a:solidFill>
                <a:latin typeface="Calibri" panose="020F0502020204030204" pitchFamily="34" charset="0"/>
              </a:rPr>
              <a:t>On pose une hypothèse sur la population, que l’on appelle: « </a:t>
            </a:r>
            <a:r>
              <a:rPr lang="fr-CA" altLang="fr-FR" sz="2000" b="1" dirty="0">
                <a:solidFill>
                  <a:schemeClr val="bg1">
                    <a:lumMod val="65000"/>
                  </a:schemeClr>
                </a:solidFill>
                <a:latin typeface="Calibri" panose="020F0502020204030204" pitchFamily="34" charset="0"/>
              </a:rPr>
              <a:t>hypothèse nulle</a:t>
            </a:r>
            <a:r>
              <a:rPr lang="fr-CA" altLang="fr-FR" sz="2000" dirty="0">
                <a:solidFill>
                  <a:schemeClr val="bg1">
                    <a:lumMod val="65000"/>
                  </a:schemeClr>
                </a:solidFill>
                <a:latin typeface="Calibri" panose="020F0502020204030204" pitchFamily="34" charset="0"/>
              </a:rPr>
              <a:t> » </a:t>
            </a:r>
            <a:br>
              <a:rPr lang="fr-CA" altLang="fr-FR" sz="2000" dirty="0">
                <a:solidFill>
                  <a:schemeClr val="bg1">
                    <a:lumMod val="65000"/>
                  </a:schemeClr>
                </a:solidFill>
                <a:latin typeface="Calibri" panose="020F0502020204030204" pitchFamily="34" charset="0"/>
              </a:rPr>
            </a:br>
            <a:r>
              <a:rPr lang="fr-CA" altLang="fr-FR" sz="2000" dirty="0">
                <a:solidFill>
                  <a:schemeClr val="bg1">
                    <a:lumMod val="65000"/>
                  </a:schemeClr>
                </a:solidFill>
                <a:latin typeface="Calibri" panose="020F0502020204030204" pitchFamily="34" charset="0"/>
              </a:rPr>
              <a:t>(symbole: </a:t>
            </a:r>
            <a:r>
              <a:rPr lang="fr-CA" altLang="fr-FR" sz="2000" b="1" dirty="0">
                <a:solidFill>
                  <a:schemeClr val="bg1">
                    <a:lumMod val="65000"/>
                  </a:schemeClr>
                </a:solidFill>
                <a:latin typeface="Calibri" panose="020F0502020204030204" pitchFamily="34" charset="0"/>
              </a:rPr>
              <a:t>H</a:t>
            </a:r>
            <a:r>
              <a:rPr lang="fr-CA" altLang="fr-FR" sz="2000" b="1" baseline="-25000" dirty="0">
                <a:solidFill>
                  <a:schemeClr val="bg1">
                    <a:lumMod val="65000"/>
                  </a:schemeClr>
                </a:solidFill>
                <a:latin typeface="Calibri" panose="020F0502020204030204" pitchFamily="34" charset="0"/>
              </a:rPr>
              <a:t>0</a:t>
            </a:r>
            <a:r>
              <a:rPr lang="fr-CA" altLang="fr-FR" sz="2000" dirty="0">
                <a:solidFill>
                  <a:schemeClr val="bg1">
                    <a:lumMod val="65000"/>
                  </a:schemeClr>
                </a:solidFill>
                <a:latin typeface="Calibri" panose="020F0502020204030204" pitchFamily="34" charset="0"/>
              </a:rPr>
              <a:t>).</a:t>
            </a:r>
          </a:p>
          <a:p>
            <a:pPr marL="406400" indent="-400050">
              <a:buFont typeface="+mj-lt"/>
              <a:buAutoNum type="romanLcPeriod"/>
            </a:pPr>
            <a:endParaRPr lang="fr-CA" altLang="fr-FR" sz="2000" dirty="0">
              <a:latin typeface="Calibri" panose="020F0502020204030204" pitchFamily="34" charset="0"/>
            </a:endParaRPr>
          </a:p>
          <a:p>
            <a:pPr marL="406400" indent="-400050">
              <a:buFont typeface="+mj-lt"/>
              <a:buAutoNum type="romanLcPeriod"/>
            </a:pPr>
            <a:r>
              <a:rPr lang="fr-CA" altLang="fr-FR" sz="2000" dirty="0">
                <a:latin typeface="Calibri" panose="020F0502020204030204" pitchFamily="34" charset="0"/>
              </a:rPr>
              <a:t>On détermine la « </a:t>
            </a:r>
            <a:r>
              <a:rPr lang="fr-CA" altLang="fr-FR" sz="2000" b="1" dirty="0">
                <a:latin typeface="Calibri" panose="020F0502020204030204" pitchFamily="34" charset="0"/>
              </a:rPr>
              <a:t>distribution d’échantillonnage</a:t>
            </a:r>
            <a:r>
              <a:rPr lang="fr-CA" altLang="fr-FR" sz="2000" dirty="0">
                <a:latin typeface="Calibri" panose="020F0502020204030204" pitchFamily="34" charset="0"/>
              </a:rPr>
              <a:t> »</a:t>
            </a:r>
            <a:r>
              <a:rPr lang="fr-CA" altLang="fr-FR" sz="2000" b="1" dirty="0">
                <a:latin typeface="Calibri" panose="020F0502020204030204" pitchFamily="34" charset="0"/>
              </a:rPr>
              <a:t> </a:t>
            </a:r>
            <a:r>
              <a:rPr lang="fr-CA" altLang="fr-FR" sz="2000" dirty="0">
                <a:latin typeface="Calibri" panose="020F0502020204030204" pitchFamily="34" charset="0"/>
              </a:rPr>
              <a:t>pour une population </a:t>
            </a:r>
            <a:br>
              <a:rPr lang="fr-CA" altLang="fr-FR" sz="2000" dirty="0">
                <a:latin typeface="Calibri" panose="020F0502020204030204" pitchFamily="34" charset="0"/>
              </a:rPr>
            </a:br>
            <a:r>
              <a:rPr lang="fr-CA" altLang="fr-FR" sz="2000" dirty="0">
                <a:latin typeface="Calibri" panose="020F0502020204030204" pitchFamily="34" charset="0"/>
              </a:rPr>
              <a:t>correspondant à </a:t>
            </a:r>
            <a:r>
              <a:rPr lang="fr-CA" altLang="fr-FR" sz="2000" b="1" dirty="0">
                <a:latin typeface="Calibri" panose="020F0502020204030204" pitchFamily="34" charset="0"/>
              </a:rPr>
              <a:t>H</a:t>
            </a:r>
            <a:r>
              <a:rPr lang="fr-CA" altLang="fr-FR" sz="2000" b="1" baseline="-25000" dirty="0">
                <a:latin typeface="Calibri" panose="020F0502020204030204" pitchFamily="34" charset="0"/>
              </a:rPr>
              <a:t>0</a:t>
            </a:r>
            <a:r>
              <a:rPr lang="fr-CA" altLang="fr-FR" sz="2000" b="1" dirty="0">
                <a:latin typeface="Calibri" panose="020F0502020204030204" pitchFamily="34" charset="0"/>
              </a:rPr>
              <a:t>.</a:t>
            </a:r>
          </a:p>
          <a:p>
            <a:pPr marL="806450" lvl="1" indent="-400050">
              <a:buFont typeface="Wingdings" pitchFamily="2" charset="2"/>
              <a:buChar char="Ø"/>
            </a:pPr>
            <a:r>
              <a:rPr lang="fr-CA" altLang="fr-FR" sz="1800" dirty="0">
                <a:latin typeface="Calibri" panose="020F0502020204030204" pitchFamily="34" charset="0"/>
              </a:rPr>
              <a:t>La distribution d’échantillonnage correspond à la </a:t>
            </a:r>
            <a:br>
              <a:rPr lang="fr-CA" altLang="fr-FR" sz="1800" dirty="0">
                <a:latin typeface="Calibri" panose="020F0502020204030204" pitchFamily="34" charset="0"/>
              </a:rPr>
            </a:br>
            <a:r>
              <a:rPr lang="fr-CA" altLang="fr-FR" sz="1800" dirty="0">
                <a:latin typeface="Calibri" panose="020F0502020204030204" pitchFamily="34" charset="0"/>
              </a:rPr>
              <a:t>« distribution des probabilités d’obtenir les différents échantillons possibles ».</a:t>
            </a:r>
          </a:p>
          <a:p>
            <a:pPr marL="806450" lvl="1" indent="-400050">
              <a:buFont typeface="Wingdings" pitchFamily="2" charset="2"/>
              <a:buChar char="Ø"/>
            </a:pPr>
            <a:endParaRPr lang="fr-CA" altLang="fr-FR" sz="1800" b="1" dirty="0">
              <a:solidFill>
                <a:schemeClr val="bg1">
                  <a:lumMod val="65000"/>
                </a:schemeClr>
              </a:solidFill>
              <a:latin typeface="Calibri" panose="020F0502020204030204" pitchFamily="34" charset="0"/>
            </a:endParaRPr>
          </a:p>
          <a:p>
            <a:pPr marL="406400" indent="-400050">
              <a:buFont typeface="+mj-lt"/>
              <a:buAutoNum type="romanLcPeriod"/>
            </a:pPr>
            <a:r>
              <a:rPr lang="fr-CA" altLang="fr-FR" sz="2000" dirty="0">
                <a:solidFill>
                  <a:schemeClr val="bg1">
                    <a:lumMod val="65000"/>
                  </a:schemeClr>
                </a:solidFill>
                <a:latin typeface="Calibri" panose="020F0502020204030204" pitchFamily="34" charset="0"/>
              </a:rPr>
              <a:t>On vérifie quelle est la probabilité d’obtenir l’échantillon obtenu si la population correspond réellement à celle posée au point « i. ».</a:t>
            </a:r>
            <a:endParaRPr lang="en-CA" altLang="fr-FR" sz="2000" dirty="0">
              <a:solidFill>
                <a:schemeClr val="bg1">
                  <a:lumMod val="65000"/>
                </a:schemeClr>
              </a:solidFill>
              <a:latin typeface="Calibri" panose="020F0502020204030204" pitchFamily="34" charset="0"/>
            </a:endParaRPr>
          </a:p>
          <a:p>
            <a:pPr marL="806450" lvl="1" indent="-400050">
              <a:buFont typeface="Wingdings" panose="05000000000000000000" pitchFamily="2" charset="2"/>
              <a:buChar char="Ø"/>
            </a:pPr>
            <a:r>
              <a:rPr lang="fr-CA" altLang="fr-FR" sz="1800" dirty="0">
                <a:solidFill>
                  <a:schemeClr val="bg1">
                    <a:lumMod val="65000"/>
                  </a:schemeClr>
                </a:solidFill>
                <a:latin typeface="Calibri" panose="020F0502020204030204" pitchFamily="34" charset="0"/>
              </a:rPr>
              <a:t>Si la probabilité est en-dessous d’un seuil établi </a:t>
            </a:r>
            <a:br>
              <a:rPr lang="fr-CA" altLang="fr-FR" sz="1800" dirty="0">
                <a:solidFill>
                  <a:schemeClr val="bg1">
                    <a:lumMod val="65000"/>
                  </a:schemeClr>
                </a:solidFill>
                <a:latin typeface="Calibri" panose="020F0502020204030204" pitchFamily="34" charset="0"/>
              </a:rPr>
            </a:br>
            <a:r>
              <a:rPr lang="fr-CA" altLang="fr-FR" sz="1800" dirty="0">
                <a:solidFill>
                  <a:schemeClr val="bg1">
                    <a:lumMod val="65000"/>
                  </a:schemeClr>
                </a:solidFill>
                <a:latin typeface="Calibri" panose="020F0502020204030204" pitchFamily="34" charset="0"/>
              </a:rPr>
              <a:t>(habituellement 5 %), on rejette l’hypothèse nulle.</a:t>
            </a:r>
          </a:p>
          <a:p>
            <a:pPr marL="806450" lvl="1" indent="-400050">
              <a:buFont typeface="Wingdings" panose="05000000000000000000" pitchFamily="2" charset="2"/>
              <a:buChar char="Ø"/>
            </a:pPr>
            <a:r>
              <a:rPr lang="fr-CA" altLang="fr-FR" sz="1800" dirty="0">
                <a:solidFill>
                  <a:schemeClr val="bg1">
                    <a:lumMod val="65000"/>
                  </a:schemeClr>
                </a:solidFill>
                <a:latin typeface="Calibri" panose="020F0502020204030204" pitchFamily="34" charset="0"/>
              </a:rPr>
              <a:t>Sinon, on ne rejette pas l’hypothèse nulle.</a:t>
            </a:r>
            <a:endParaRPr lang="fr-CA" altLang="fr-FR" sz="1800" dirty="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proportion</a:t>
            </a:r>
          </a:p>
          <a:p>
            <a:pPr marL="457200" indent="-457200">
              <a:buFont typeface="+mj-lt"/>
              <a:buAutoNum type="arabicPeriod" startAt="3"/>
            </a:pPr>
            <a:r>
              <a:rPr lang="en-CA" altLang="fr-FR" sz="2000" b="1" i="1" dirty="0" err="1">
                <a:latin typeface="Calibri" panose="020F0502020204030204" pitchFamily="34" charset="0"/>
              </a:rPr>
              <a:t>Décision</a:t>
            </a:r>
            <a:endParaRPr lang="fr-CA" altLang="fr-FR" sz="2000" b="1" i="1" dirty="0">
              <a:latin typeface="Calibri" panose="020F0502020204030204" pitchFamily="34" charset="0"/>
            </a:endParaRPr>
          </a:p>
        </p:txBody>
      </p:sp>
      <p:cxnSp>
        <p:nvCxnSpPr>
          <p:cNvPr id="7" name="Connecteur droit 6"/>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fr-CA" sz="1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336006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0" y="1224136"/>
            <a:ext cx="9144000" cy="93610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Test d’hypothèse:</a:t>
            </a:r>
          </a:p>
          <a:p>
            <a:pPr marL="806450" lvl="1" indent="-400050">
              <a:buFont typeface="+mj-lt"/>
              <a:buAutoNum type="romanLcPeriod" startAt="2"/>
            </a:pPr>
            <a:r>
              <a:rPr lang="fr-CA" altLang="fr-FR" dirty="0">
                <a:latin typeface="Calibri" panose="020F0502020204030204" pitchFamily="34" charset="0"/>
              </a:rPr>
              <a:t>On détermine la « </a:t>
            </a:r>
            <a:r>
              <a:rPr lang="fr-CA" altLang="fr-FR" b="1" dirty="0">
                <a:latin typeface="Calibri" panose="020F0502020204030204" pitchFamily="34" charset="0"/>
              </a:rPr>
              <a:t>distribution d’échantillonnage</a:t>
            </a:r>
            <a:r>
              <a:rPr lang="fr-CA" altLang="fr-FR" dirty="0">
                <a:latin typeface="Calibri" panose="020F0502020204030204" pitchFamily="34" charset="0"/>
              </a:rPr>
              <a:t> »</a:t>
            </a:r>
            <a:r>
              <a:rPr lang="fr-CA" altLang="fr-FR" b="1" dirty="0">
                <a:latin typeface="Calibri" panose="020F0502020204030204" pitchFamily="34" charset="0"/>
              </a:rPr>
              <a:t> </a:t>
            </a:r>
            <a:r>
              <a:rPr lang="fr-CA" altLang="fr-FR" dirty="0">
                <a:latin typeface="Calibri" panose="020F0502020204030204" pitchFamily="34" charset="0"/>
              </a:rPr>
              <a:t>pour une population correspondant à </a:t>
            </a:r>
            <a:r>
              <a:rPr lang="fr-CA" altLang="fr-FR" b="1" dirty="0">
                <a:latin typeface="Calibri" panose="020F0502020204030204" pitchFamily="34" charset="0"/>
              </a:rPr>
              <a:t>H</a:t>
            </a:r>
            <a:r>
              <a:rPr lang="fr-CA" altLang="fr-FR" b="1" baseline="-25000" dirty="0">
                <a:latin typeface="Calibri" panose="020F0502020204030204" pitchFamily="34" charset="0"/>
              </a:rPr>
              <a:t>0</a:t>
            </a:r>
            <a:r>
              <a:rPr lang="fr-CA" altLang="fr-FR" b="1" dirty="0">
                <a:latin typeface="Calibri" panose="020F0502020204030204" pitchFamily="34" charset="0"/>
              </a:rPr>
              <a:t>.</a:t>
            </a:r>
          </a:p>
          <a:p>
            <a:pPr marL="63500" indent="0">
              <a:buNone/>
            </a:pPr>
            <a:endParaRPr lang="en-CA" altLang="fr-FR" dirty="0">
              <a:latin typeface="Calibri" panose="020F0502020204030204" pitchFamily="34" charset="0"/>
            </a:endParaRPr>
          </a:p>
          <a:p>
            <a:pPr marL="63500" indent="0">
              <a:buNone/>
            </a:pPr>
            <a:endParaRPr lang="fr-CA" altLang="fr-FR" dirty="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Tests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proportion</a:t>
            </a:r>
          </a:p>
          <a:p>
            <a:pPr marL="457200" indent="-457200">
              <a:buFont typeface="+mj-lt"/>
              <a:buAutoNum type="arabicPeriod" startAt="3"/>
            </a:pPr>
            <a:r>
              <a:rPr lang="en-CA" altLang="fr-FR" sz="2000" b="1" i="1" dirty="0" err="1">
                <a:latin typeface="Calibri" panose="020F0502020204030204" pitchFamily="34" charset="0"/>
              </a:rPr>
              <a:t>Décision</a:t>
            </a:r>
            <a:endParaRPr lang="fr-CA" altLang="fr-FR" sz="2000" b="1" i="1" dirty="0">
              <a:latin typeface="Calibri" panose="020F0502020204030204" pitchFamily="34" charset="0"/>
            </a:endParaRPr>
          </a:p>
        </p:txBody>
      </p:sp>
      <p:sp>
        <p:nvSpPr>
          <p:cNvPr id="10" name="Rectangle 3"/>
          <p:cNvSpPr txBox="1">
            <a:spLocks noChangeArrowheads="1"/>
          </p:cNvSpPr>
          <p:nvPr/>
        </p:nvSpPr>
        <p:spPr>
          <a:xfrm>
            <a:off x="0" y="2286000"/>
            <a:ext cx="9144000" cy="45720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b="1" u="sng" dirty="0">
                <a:latin typeface="Calibri" panose="020F0502020204030204" pitchFamily="34" charset="0"/>
              </a:rPr>
              <a:t>Qu’est-ce qu’une distribution des probabilités?</a:t>
            </a:r>
          </a:p>
          <a:p>
            <a:pPr marL="292100">
              <a:buFont typeface="Wingdings" panose="05000000000000000000" pitchFamily="2" charset="2"/>
              <a:buChar char="ü"/>
            </a:pPr>
            <a:r>
              <a:rPr lang="fr-CA" altLang="fr-FR" sz="1800" dirty="0">
                <a:latin typeface="Calibri" panose="020F0502020204030204" pitchFamily="34" charset="0"/>
              </a:rPr>
              <a:t>Considérons d’abord le fait que nous avons une probabilité de 1.0 (i.e. 100%) d’obtenir l’un ou l’autre des résultats possibles d’une expérience aléatoire.</a:t>
            </a:r>
          </a:p>
          <a:p>
            <a:pPr marL="692150" lvl="1">
              <a:buFont typeface="Wingdings" pitchFamily="2" charset="2"/>
              <a:buChar char="Ø"/>
            </a:pPr>
            <a:r>
              <a:rPr lang="fr-CA" altLang="fr-FR" sz="1600" dirty="0">
                <a:latin typeface="Calibri" panose="020F0502020204030204" pitchFamily="34" charset="0"/>
              </a:rPr>
              <a:t> Exem</a:t>
            </a:r>
            <a:r>
              <a:rPr lang="fr-CA" altLang="fr-FR" dirty="0">
                <a:latin typeface="Calibri" panose="020F0502020204030204" pitchFamily="34" charset="0"/>
              </a:rPr>
              <a:t>ples: </a:t>
            </a:r>
          </a:p>
          <a:p>
            <a:pPr marL="1092200" lvl="2">
              <a:buFont typeface="Wingdings" pitchFamily="2" charset="2"/>
              <a:buChar char="Ø"/>
            </a:pPr>
            <a:r>
              <a:rPr lang="fr-CA" altLang="fr-FR" dirty="0">
                <a:latin typeface="Calibri" panose="020F0502020204030204" pitchFamily="34" charset="0"/>
              </a:rPr>
              <a:t>Obtenir pile ou face si on lance une pièce de 25 cents… </a:t>
            </a:r>
          </a:p>
          <a:p>
            <a:pPr marL="1092200" lvl="2">
              <a:buFont typeface="Wingdings" pitchFamily="2" charset="2"/>
              <a:buChar char="Ø"/>
            </a:pPr>
            <a:r>
              <a:rPr lang="fr-CA" altLang="fr-FR" dirty="0">
                <a:latin typeface="Calibri" panose="020F0502020204030204" pitchFamily="34" charset="0"/>
              </a:rPr>
              <a:t>Obtenir  pile-pile, pile-face, face-pile ou face-face si on lance une pièce de 25 cents deux fois…</a:t>
            </a:r>
            <a:endParaRPr lang="fr-CA" altLang="fr-FR" b="1" u="sng" dirty="0">
              <a:latin typeface="Calibri" panose="020F0502020204030204" pitchFamily="34" charset="0"/>
            </a:endParaRPr>
          </a:p>
          <a:p>
            <a:pPr marL="292100">
              <a:buFont typeface="Wingdings" panose="05000000000000000000" pitchFamily="2" charset="2"/>
              <a:buChar char="ü"/>
            </a:pPr>
            <a:r>
              <a:rPr lang="fr-CA" altLang="fr-FR" dirty="0">
                <a:latin typeface="Calibri" panose="020F0502020204030204" pitchFamily="34" charset="0"/>
              </a:rPr>
              <a:t>La distribution des probabilités présente de quelle manière est distribué ce 1.0…</a:t>
            </a:r>
          </a:p>
          <a:p>
            <a:pPr marL="692150" lvl="1">
              <a:buFont typeface="Wingdings" panose="05000000000000000000" pitchFamily="2" charset="2"/>
              <a:buChar char="Ø"/>
            </a:pPr>
            <a:r>
              <a:rPr lang="fr-CA" altLang="fr-FR" b="1" dirty="0">
                <a:latin typeface="Calibri" panose="020F0502020204030204" pitchFamily="34" charset="0"/>
              </a:rPr>
              <a:t>…elle énumère la probabilité propre à chaque résultat possible</a:t>
            </a:r>
          </a:p>
          <a:p>
            <a:pPr marL="692150" lvl="1">
              <a:buFont typeface="Wingdings" panose="05000000000000000000" pitchFamily="2" charset="2"/>
              <a:buChar char="ü"/>
            </a:pPr>
            <a:endParaRPr lang="fr-CA" altLang="fr-FR" dirty="0">
              <a:latin typeface="Calibri" panose="020F0502020204030204" pitchFamily="34" charset="0"/>
            </a:endParaRPr>
          </a:p>
          <a:p>
            <a:pPr marL="292100">
              <a:buNone/>
            </a:pPr>
            <a:r>
              <a:rPr lang="fr-CA" altLang="fr-FR" b="1" u="sng" dirty="0">
                <a:latin typeface="Calibri" panose="020F0502020204030204" pitchFamily="34" charset="0"/>
              </a:rPr>
              <a:t>Qu’est-ce qu’une distribution d’échantillonnage?</a:t>
            </a:r>
          </a:p>
          <a:p>
            <a:pPr marL="292100">
              <a:buFont typeface="Wingdings" panose="05000000000000000000" pitchFamily="2" charset="2"/>
              <a:buChar char="ü"/>
            </a:pPr>
            <a:r>
              <a:rPr lang="fr-CA" altLang="fr-FR" dirty="0">
                <a:latin typeface="Calibri" panose="020F0502020204030204" pitchFamily="34" charset="0"/>
              </a:rPr>
              <a:t>L’énumération des probabilités d’obtenir chaque échantillon théoriquement possible!</a:t>
            </a:r>
            <a:endParaRPr lang="fr-CA" altLang="fr-FR" sz="1800" dirty="0">
              <a:latin typeface="Calibri" panose="020F0502020204030204" pitchFamily="34" charset="0"/>
            </a:endParaRPr>
          </a:p>
        </p:txBody>
      </p:sp>
      <p:sp>
        <p:nvSpPr>
          <p:cNvPr id="13" name="Rectangle 3"/>
          <p:cNvSpPr txBox="1">
            <a:spLocks noChangeArrowheads="1"/>
          </p:cNvSpPr>
          <p:nvPr/>
        </p:nvSpPr>
        <p:spPr>
          <a:xfrm>
            <a:off x="685800" y="5949280"/>
            <a:ext cx="6749464" cy="864096"/>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Font typeface="Wingdings" panose="05000000000000000000" pitchFamily="2" charset="2"/>
              <a:buChar char="v"/>
            </a:pPr>
            <a:endParaRPr lang="fr-CA" altLang="fr-FR" b="1"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fr-CA" sz="1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7" name="Connecteur droit 16"/>
          <p:cNvCxnSpPr/>
          <p:nvPr/>
        </p:nvCxnSpPr>
        <p:spPr>
          <a:xfrm>
            <a:off x="643784" y="21336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7864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0" y="1224136"/>
            <a:ext cx="9144000" cy="93610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Test d’hypothèse:</a:t>
            </a:r>
          </a:p>
          <a:p>
            <a:pPr marL="806450" lvl="1" indent="-400050">
              <a:buFont typeface="+mj-lt"/>
              <a:buAutoNum type="romanLcPeriod" startAt="2"/>
            </a:pPr>
            <a:r>
              <a:rPr lang="fr-CA" altLang="fr-FR" dirty="0">
                <a:latin typeface="Calibri" panose="020F0502020204030204" pitchFamily="34" charset="0"/>
              </a:rPr>
              <a:t>On détermine la « </a:t>
            </a:r>
            <a:r>
              <a:rPr lang="fr-CA" altLang="fr-FR" b="1" dirty="0">
                <a:latin typeface="Calibri" panose="020F0502020204030204" pitchFamily="34" charset="0"/>
              </a:rPr>
              <a:t>distribution d’échantillonnage</a:t>
            </a:r>
            <a:r>
              <a:rPr lang="fr-CA" altLang="fr-FR" dirty="0">
                <a:latin typeface="Calibri" panose="020F0502020204030204" pitchFamily="34" charset="0"/>
              </a:rPr>
              <a:t> »</a:t>
            </a:r>
            <a:r>
              <a:rPr lang="fr-CA" altLang="fr-FR" b="1" dirty="0">
                <a:latin typeface="Calibri" panose="020F0502020204030204" pitchFamily="34" charset="0"/>
              </a:rPr>
              <a:t> </a:t>
            </a:r>
            <a:r>
              <a:rPr lang="fr-CA" altLang="fr-FR" dirty="0">
                <a:latin typeface="Calibri" panose="020F0502020204030204" pitchFamily="34" charset="0"/>
              </a:rPr>
              <a:t>pour une population correspondant à </a:t>
            </a:r>
            <a:r>
              <a:rPr lang="fr-CA" altLang="fr-FR" b="1" dirty="0">
                <a:latin typeface="Calibri" panose="020F0502020204030204" pitchFamily="34" charset="0"/>
              </a:rPr>
              <a:t>H</a:t>
            </a:r>
            <a:r>
              <a:rPr lang="fr-CA" altLang="fr-FR" b="1" baseline="-25000" dirty="0">
                <a:latin typeface="Calibri" panose="020F0502020204030204" pitchFamily="34" charset="0"/>
              </a:rPr>
              <a:t>0</a:t>
            </a:r>
            <a:r>
              <a:rPr lang="fr-CA" altLang="fr-FR" b="1" dirty="0">
                <a:latin typeface="Calibri" panose="020F0502020204030204" pitchFamily="34" charset="0"/>
              </a:rPr>
              <a:t>.</a:t>
            </a:r>
          </a:p>
          <a:p>
            <a:pPr marL="63500" indent="0">
              <a:buNone/>
            </a:pPr>
            <a:endParaRPr lang="en-CA" altLang="fr-FR" dirty="0">
              <a:latin typeface="Calibri" panose="020F0502020204030204" pitchFamily="34" charset="0"/>
            </a:endParaRPr>
          </a:p>
          <a:p>
            <a:pPr marL="63500" indent="0">
              <a:buNone/>
            </a:pPr>
            <a:endParaRPr lang="fr-CA" altLang="fr-FR" dirty="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Tests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proportion</a:t>
            </a:r>
          </a:p>
          <a:p>
            <a:pPr marL="457200" indent="-457200">
              <a:buFont typeface="+mj-lt"/>
              <a:buAutoNum type="arabicPeriod" startAt="3"/>
            </a:pPr>
            <a:r>
              <a:rPr lang="en-CA" altLang="fr-FR" sz="2000" b="1" i="1" dirty="0" err="1">
                <a:latin typeface="Calibri" panose="020F0502020204030204" pitchFamily="34" charset="0"/>
              </a:rPr>
              <a:t>Décision</a:t>
            </a:r>
            <a:endParaRPr lang="fr-CA" altLang="fr-FR" sz="2000" b="1" i="1" dirty="0">
              <a:latin typeface="Calibri" panose="020F0502020204030204" pitchFamily="34" charset="0"/>
            </a:endParaRPr>
          </a:p>
        </p:txBody>
      </p:sp>
      <p:sp>
        <p:nvSpPr>
          <p:cNvPr id="10" name="Rectangle 3"/>
          <p:cNvSpPr txBox="1">
            <a:spLocks noChangeArrowheads="1"/>
          </p:cNvSpPr>
          <p:nvPr/>
        </p:nvSpPr>
        <p:spPr>
          <a:xfrm>
            <a:off x="0" y="2286000"/>
            <a:ext cx="9144000" cy="45720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endParaRPr lang="fr-CA" altLang="fr-FR" dirty="0">
              <a:latin typeface="Calibri" panose="020F0502020204030204" pitchFamily="34" charset="0"/>
            </a:endParaRPr>
          </a:p>
          <a:p>
            <a:pPr marL="292100">
              <a:buFont typeface="Wingdings" panose="05000000000000000000" pitchFamily="2" charset="2"/>
              <a:buChar char="q"/>
            </a:pPr>
            <a:r>
              <a:rPr lang="fr-CA" altLang="fr-FR" sz="2000" dirty="0">
                <a:latin typeface="Calibri" panose="020F0502020204030204" pitchFamily="34" charset="0"/>
              </a:rPr>
              <a:t>Il existe de nombreuses lois décrivant différentes distributions des probabilités…</a:t>
            </a:r>
          </a:p>
          <a:p>
            <a:pPr marL="692150" lvl="1">
              <a:buFont typeface="Wingdings" pitchFamily="2" charset="2"/>
              <a:buChar char="Ø"/>
            </a:pPr>
            <a:endParaRPr lang="fr-CA" altLang="fr-FR" dirty="0">
              <a:latin typeface="Calibri" panose="020F0502020204030204" pitchFamily="34" charset="0"/>
            </a:endParaRPr>
          </a:p>
          <a:p>
            <a:pPr marL="692150" lvl="1">
              <a:buFont typeface="Wingdings" pitchFamily="2" charset="2"/>
              <a:buChar char="Ø"/>
            </a:pPr>
            <a:r>
              <a:rPr lang="fr-CA" altLang="fr-FR" sz="1800" dirty="0">
                <a:latin typeface="Calibri" panose="020F0502020204030204" pitchFamily="34" charset="0"/>
              </a:rPr>
              <a:t>Dans le cadre du test d’hypothèse, on doit trouver </a:t>
            </a:r>
            <a:r>
              <a:rPr lang="fr-CA" altLang="fr-FR" sz="1800" b="1" u="sng" dirty="0">
                <a:latin typeface="Calibri" panose="020F0502020204030204" pitchFamily="34" charset="0"/>
              </a:rPr>
              <a:t>LA</a:t>
            </a:r>
            <a:r>
              <a:rPr lang="fr-CA" altLang="fr-FR" sz="1800" dirty="0">
                <a:latin typeface="Calibri" panose="020F0502020204030204" pitchFamily="34" charset="0"/>
              </a:rPr>
              <a:t> loi de distribution des probabilités d’obtenir les différents échantillons possibles, </a:t>
            </a:r>
            <a:r>
              <a:rPr lang="fr-CA" altLang="fr-FR" sz="1800" b="1" u="sng" dirty="0">
                <a:latin typeface="Calibri" panose="020F0502020204030204" pitchFamily="34" charset="0"/>
              </a:rPr>
              <a:t>étant donnée la population que nous avons décrite dans H</a:t>
            </a:r>
            <a:r>
              <a:rPr lang="fr-CA" altLang="fr-FR" sz="1800" b="1" baseline="-25000" dirty="0">
                <a:latin typeface="Calibri" panose="020F0502020204030204" pitchFamily="34" charset="0"/>
              </a:rPr>
              <a:t>0</a:t>
            </a:r>
            <a:r>
              <a:rPr lang="fr-CA" altLang="fr-FR" sz="1800" dirty="0">
                <a:latin typeface="Calibri" panose="020F0502020204030204" pitchFamily="34" charset="0"/>
              </a:rPr>
              <a:t>.</a:t>
            </a:r>
          </a:p>
          <a:p>
            <a:pPr marL="863600" lvl="2" indent="0">
              <a:buNone/>
            </a:pPr>
            <a:endParaRPr lang="fr-CA" altLang="fr-FR" dirty="0">
              <a:latin typeface="Calibri" panose="020F0502020204030204" pitchFamily="34" charset="0"/>
            </a:endParaRPr>
          </a:p>
          <a:p>
            <a:pPr marL="1092200" lvl="2">
              <a:buFont typeface="Wingdings" pitchFamily="2" charset="2"/>
              <a:buChar char="Ø"/>
            </a:pPr>
            <a:r>
              <a:rPr lang="fr-CA" altLang="fr-FR" sz="2000" dirty="0">
                <a:latin typeface="Calibri" panose="020F0502020204030204" pitchFamily="34" charset="0"/>
              </a:rPr>
              <a:t>L’un des objectifs principaux du reste de la session est de vous amener…</a:t>
            </a:r>
          </a:p>
          <a:p>
            <a:pPr marL="1549400" lvl="3">
              <a:buFont typeface="+mj-lt"/>
              <a:buAutoNum type="alphaLcPeriod"/>
            </a:pPr>
            <a:r>
              <a:rPr lang="fr-CA" altLang="fr-FR" sz="1800" dirty="0">
                <a:latin typeface="Calibri" panose="020F0502020204030204" pitchFamily="34" charset="0"/>
              </a:rPr>
              <a:t> …à être familier avec les différentes distributions de probabilités.</a:t>
            </a:r>
          </a:p>
          <a:p>
            <a:pPr marL="1549400" lvl="3">
              <a:buFont typeface="+mj-lt"/>
              <a:buAutoNum type="alphaLcPeriod"/>
            </a:pPr>
            <a:r>
              <a:rPr lang="fr-CA" altLang="fr-FR" sz="1800" dirty="0">
                <a:latin typeface="Calibri" panose="020F0502020204030204" pitchFamily="34" charset="0"/>
              </a:rPr>
              <a:t>…à sélectionner la distribution de probabilités adéquate étant donnée </a:t>
            </a:r>
            <a:br>
              <a:rPr lang="fr-CA" altLang="fr-FR" sz="1800" dirty="0">
                <a:latin typeface="Calibri" panose="020F0502020204030204" pitchFamily="34" charset="0"/>
              </a:rPr>
            </a:br>
            <a:r>
              <a:rPr lang="fr-CA" altLang="fr-FR" sz="1800" dirty="0">
                <a:latin typeface="Calibri" panose="020F0502020204030204" pitchFamily="34" charset="0"/>
              </a:rPr>
              <a:t>votre question de recherche et les données que vous aurez récoltées.</a:t>
            </a:r>
            <a:endParaRPr lang="fr-CA" altLang="fr-FR" sz="1400" dirty="0">
              <a:latin typeface="Calibri" panose="020F0502020204030204" pitchFamily="34" charset="0"/>
            </a:endParaRPr>
          </a:p>
        </p:txBody>
      </p:sp>
      <p:sp>
        <p:nvSpPr>
          <p:cNvPr id="13" name="Rectangle 3"/>
          <p:cNvSpPr txBox="1">
            <a:spLocks noChangeArrowheads="1"/>
          </p:cNvSpPr>
          <p:nvPr/>
        </p:nvSpPr>
        <p:spPr>
          <a:xfrm>
            <a:off x="685800" y="5949280"/>
            <a:ext cx="6749464" cy="864096"/>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Font typeface="Wingdings" panose="05000000000000000000" pitchFamily="2" charset="2"/>
              <a:buChar char="v"/>
            </a:pPr>
            <a:endParaRPr lang="fr-CA" altLang="fr-FR" b="1"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fr-CA" sz="1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7" name="Connecteur droit 16"/>
          <p:cNvCxnSpPr/>
          <p:nvPr/>
        </p:nvCxnSpPr>
        <p:spPr>
          <a:xfrm>
            <a:off x="643784" y="21336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58078" y="4724400"/>
            <a:ext cx="7848600" cy="1642216"/>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2647864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0" y="1224136"/>
            <a:ext cx="9144000" cy="93610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Test d’hypothèse:</a:t>
            </a:r>
          </a:p>
          <a:p>
            <a:pPr marL="806450" lvl="1" indent="-400050">
              <a:buFont typeface="+mj-lt"/>
              <a:buAutoNum type="romanLcPeriod" startAt="2"/>
            </a:pPr>
            <a:r>
              <a:rPr lang="fr-CA" altLang="fr-FR" dirty="0">
                <a:latin typeface="Calibri" panose="020F0502020204030204" pitchFamily="34" charset="0"/>
              </a:rPr>
              <a:t>On détermine la « </a:t>
            </a:r>
            <a:r>
              <a:rPr lang="fr-CA" altLang="fr-FR" b="1" dirty="0">
                <a:latin typeface="Calibri" panose="020F0502020204030204" pitchFamily="34" charset="0"/>
              </a:rPr>
              <a:t>distribution d’échantillonnage</a:t>
            </a:r>
            <a:r>
              <a:rPr lang="fr-CA" altLang="fr-FR" dirty="0">
                <a:latin typeface="Calibri" panose="020F0502020204030204" pitchFamily="34" charset="0"/>
              </a:rPr>
              <a:t> »</a:t>
            </a:r>
            <a:r>
              <a:rPr lang="fr-CA" altLang="fr-FR" b="1" dirty="0">
                <a:latin typeface="Calibri" panose="020F0502020204030204" pitchFamily="34" charset="0"/>
              </a:rPr>
              <a:t> </a:t>
            </a:r>
            <a:r>
              <a:rPr lang="fr-CA" altLang="fr-FR" dirty="0">
                <a:latin typeface="Calibri" panose="020F0502020204030204" pitchFamily="34" charset="0"/>
              </a:rPr>
              <a:t>pour une population correspondant à </a:t>
            </a:r>
            <a:r>
              <a:rPr lang="fr-CA" altLang="fr-FR" b="1" dirty="0">
                <a:latin typeface="Calibri" panose="020F0502020204030204" pitchFamily="34" charset="0"/>
              </a:rPr>
              <a:t>H</a:t>
            </a:r>
            <a:r>
              <a:rPr lang="fr-CA" altLang="fr-FR" b="1" baseline="-25000" dirty="0">
                <a:latin typeface="Calibri" panose="020F0502020204030204" pitchFamily="34" charset="0"/>
              </a:rPr>
              <a:t>0</a:t>
            </a:r>
            <a:r>
              <a:rPr lang="fr-CA" altLang="fr-FR" b="1" dirty="0">
                <a:latin typeface="Calibri" panose="020F0502020204030204" pitchFamily="34" charset="0"/>
              </a:rPr>
              <a:t>.</a:t>
            </a:r>
          </a:p>
          <a:p>
            <a:pPr marL="63500" indent="0">
              <a:buNone/>
            </a:pPr>
            <a:endParaRPr lang="en-CA" altLang="fr-FR" dirty="0">
              <a:latin typeface="Calibri" panose="020F0502020204030204" pitchFamily="34" charset="0"/>
            </a:endParaRPr>
          </a:p>
          <a:p>
            <a:pPr marL="63500" indent="0">
              <a:buNone/>
            </a:pPr>
            <a:endParaRPr lang="fr-CA" altLang="fr-FR" dirty="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Tests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proportion</a:t>
            </a:r>
          </a:p>
          <a:p>
            <a:pPr marL="457200" indent="-457200">
              <a:buFont typeface="+mj-lt"/>
              <a:buAutoNum type="arabicPeriod" startAt="3"/>
            </a:pPr>
            <a:r>
              <a:rPr lang="en-CA" altLang="fr-FR" sz="2000" b="1" i="1" dirty="0" err="1">
                <a:latin typeface="Calibri" panose="020F0502020204030204" pitchFamily="34" charset="0"/>
              </a:rPr>
              <a:t>Décision</a:t>
            </a:r>
            <a:endParaRPr lang="fr-CA" altLang="fr-FR" sz="2000" b="1" i="1" dirty="0">
              <a:latin typeface="Calibri" panose="020F0502020204030204" pitchFamily="34" charset="0"/>
            </a:endParaRPr>
          </a:p>
        </p:txBody>
      </p:sp>
      <p:sp>
        <p:nvSpPr>
          <p:cNvPr id="10" name="Rectangle 3"/>
          <p:cNvSpPr txBox="1">
            <a:spLocks noChangeArrowheads="1"/>
          </p:cNvSpPr>
          <p:nvPr/>
        </p:nvSpPr>
        <p:spPr>
          <a:xfrm>
            <a:off x="0" y="2286000"/>
            <a:ext cx="9144000" cy="45720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lvl="0"/>
            <a:endParaRPr lang="fr-CA" altLang="fr-FR" dirty="0">
              <a:latin typeface="Calibri" panose="020F0502020204030204" pitchFamily="34" charset="0"/>
            </a:endParaRPr>
          </a:p>
          <a:p>
            <a:pPr marL="292100" lvl="0">
              <a:buFont typeface="Wingdings" panose="05000000000000000000" pitchFamily="2" charset="2"/>
              <a:buChar char="q"/>
            </a:pPr>
            <a:r>
              <a:rPr lang="fr-CA" altLang="fr-FR" sz="2000" b="1" u="sng" dirty="0">
                <a:latin typeface="Calibri" panose="020F0502020204030204" pitchFamily="34" charset="0"/>
              </a:rPr>
              <a:t>Dans l’exemple d’aujourd’hui…</a:t>
            </a:r>
            <a:r>
              <a:rPr lang="fr-CA" altLang="fr-FR" sz="2000" dirty="0">
                <a:latin typeface="Calibri" panose="020F0502020204030204" pitchFamily="34" charset="0"/>
              </a:rPr>
              <a:t> </a:t>
            </a:r>
            <a:r>
              <a:rPr lang="fr-CA" sz="2000" dirty="0"/>
              <a:t>:</a:t>
            </a:r>
            <a:endParaRPr lang="fr-CA" altLang="fr-FR" sz="2000" dirty="0">
              <a:latin typeface="Calibri" panose="020F0502020204030204" pitchFamily="34" charset="0"/>
            </a:endParaRPr>
          </a:p>
          <a:p>
            <a:pPr marL="692150" lvl="1">
              <a:buFont typeface="Wingdings" panose="05000000000000000000" pitchFamily="2" charset="2"/>
              <a:buChar char="ü"/>
            </a:pPr>
            <a:endParaRPr lang="fr-CA" altLang="fr-FR" sz="1600" dirty="0">
              <a:latin typeface="Calibri" panose="020F0502020204030204" pitchFamily="34" charset="0"/>
            </a:endParaRPr>
          </a:p>
          <a:p>
            <a:pPr marL="749300" lvl="1" indent="-342900">
              <a:buFont typeface="Wingdings" panose="05000000000000000000" pitchFamily="2" charset="2"/>
              <a:buChar char="ü"/>
            </a:pPr>
            <a:r>
              <a:rPr lang="fr-CA" altLang="fr-FR" sz="2000" dirty="0">
                <a:latin typeface="Calibri" panose="020F0502020204030204" pitchFamily="34" charset="0"/>
              </a:rPr>
              <a:t>Pour chacune des observations effectuées, le résultat est </a:t>
            </a:r>
            <a:br>
              <a:rPr lang="fr-CA" altLang="fr-FR" sz="2000" dirty="0">
                <a:latin typeface="Calibri" panose="020F0502020204030204" pitchFamily="34" charset="0"/>
              </a:rPr>
            </a:br>
            <a:r>
              <a:rPr lang="fr-CA" altLang="fr-FR" sz="2000" dirty="0">
                <a:latin typeface="Calibri" panose="020F0502020204030204" pitchFamily="34" charset="0"/>
              </a:rPr>
              <a:t>« femme » ou « homme ».</a:t>
            </a:r>
          </a:p>
          <a:p>
            <a:pPr marL="1149350" lvl="2" indent="-285750">
              <a:buFont typeface="Wingdings" panose="05000000000000000000" pitchFamily="2" charset="2"/>
              <a:buChar char="ü"/>
            </a:pPr>
            <a:endParaRPr lang="fr-CA" altLang="fr-FR" sz="1500" dirty="0">
              <a:latin typeface="Calibri" panose="020F0502020204030204" pitchFamily="34" charset="0"/>
            </a:endParaRPr>
          </a:p>
          <a:p>
            <a:pPr marL="1149350" lvl="2" indent="-285750">
              <a:buFont typeface="Wingdings" panose="05000000000000000000" pitchFamily="2" charset="2"/>
              <a:buChar char="ü"/>
            </a:pPr>
            <a:r>
              <a:rPr lang="fr-CA" altLang="fr-FR" sz="1800" dirty="0">
                <a:latin typeface="Calibri" panose="020F0502020204030204" pitchFamily="34" charset="0"/>
              </a:rPr>
              <a:t>Or, lorsqu’une mesure aléatoire ne peut se solder que par un échec ou un succès, on appelle cette observation une « </a:t>
            </a:r>
            <a:r>
              <a:rPr lang="fr-CA" altLang="fr-FR" sz="1800" b="1" dirty="0">
                <a:latin typeface="Calibri" panose="020F0502020204030204" pitchFamily="34" charset="0"/>
              </a:rPr>
              <a:t>épreuve de </a:t>
            </a:r>
            <a:r>
              <a:rPr lang="fr-CA" altLang="fr-FR" sz="1800" b="1" dirty="0" err="1">
                <a:latin typeface="Calibri" panose="020F0502020204030204" pitchFamily="34" charset="0"/>
              </a:rPr>
              <a:t>Bernouilli</a:t>
            </a:r>
            <a:r>
              <a:rPr lang="fr-CA" altLang="fr-FR" sz="1800" dirty="0">
                <a:latin typeface="Calibri" panose="020F0502020204030204" pitchFamily="34" charset="0"/>
              </a:rPr>
              <a:t> » de paramètre </a:t>
            </a:r>
            <a:r>
              <a:rPr lang="el-GR" altLang="fr-FR" sz="1800" b="1" dirty="0">
                <a:latin typeface="Calibri" panose="020F0502020204030204" pitchFamily="34" charset="0"/>
              </a:rPr>
              <a:t>π</a:t>
            </a:r>
            <a:r>
              <a:rPr lang="fr-CA" altLang="fr-FR" sz="1800" dirty="0">
                <a:latin typeface="Calibri" panose="020F0502020204030204" pitchFamily="34" charset="0"/>
              </a:rPr>
              <a:t>.</a:t>
            </a:r>
          </a:p>
          <a:p>
            <a:pPr marL="1092200" lvl="2">
              <a:buFont typeface="Wingdings" panose="05000000000000000000" pitchFamily="2" charset="2"/>
              <a:buChar char="Ø"/>
            </a:pPr>
            <a:endParaRPr lang="fr-CA" altLang="fr-FR" sz="1600" dirty="0">
              <a:latin typeface="Calibri" panose="020F0502020204030204" pitchFamily="34" charset="0"/>
            </a:endParaRPr>
          </a:p>
          <a:p>
            <a:pPr marL="1549400" lvl="3">
              <a:buFont typeface="Wingdings" panose="05000000000000000000" pitchFamily="2" charset="2"/>
              <a:buChar char="Ø"/>
            </a:pPr>
            <a:r>
              <a:rPr lang="el-GR" altLang="fr-FR" sz="1800" b="1" dirty="0">
                <a:latin typeface="Calibri" panose="020F0502020204030204" pitchFamily="34" charset="0"/>
              </a:rPr>
              <a:t>π</a:t>
            </a:r>
            <a:r>
              <a:rPr lang="fr-CA" altLang="fr-FR" sz="1800" dirty="0">
                <a:latin typeface="Calibri" panose="020F0502020204030204" pitchFamily="34" charset="0"/>
              </a:rPr>
              <a:t> représente la probabilité d’un succès.</a:t>
            </a:r>
          </a:p>
          <a:p>
            <a:pPr marL="1549400" lvl="3">
              <a:buFont typeface="Wingdings" panose="05000000000000000000" pitchFamily="2" charset="2"/>
              <a:buChar char="Ø"/>
            </a:pPr>
            <a:r>
              <a:rPr lang="fr-CA" altLang="fr-FR" sz="1800" b="1" dirty="0">
                <a:latin typeface="Calibri" panose="020F0502020204030204" pitchFamily="34" charset="0"/>
              </a:rPr>
              <a:t>1 – </a:t>
            </a:r>
            <a:r>
              <a:rPr lang="el-GR" altLang="fr-FR" sz="1800" b="1" dirty="0">
                <a:latin typeface="Calibri" panose="020F0502020204030204" pitchFamily="34" charset="0"/>
              </a:rPr>
              <a:t>π</a:t>
            </a:r>
            <a:r>
              <a:rPr lang="fr-CA" altLang="fr-FR" sz="1800" dirty="0">
                <a:latin typeface="Calibri" panose="020F0502020204030204" pitchFamily="34" charset="0"/>
              </a:rPr>
              <a:t> représente la probabilité d’un échec.</a:t>
            </a:r>
          </a:p>
          <a:p>
            <a:pPr marL="1149350" lvl="2" indent="-285750">
              <a:buFont typeface="Wingdings" panose="05000000000000000000" pitchFamily="2" charset="2"/>
              <a:buChar char="Ø"/>
            </a:pPr>
            <a:endParaRPr lang="fr-CA" altLang="fr-FR" sz="1600" dirty="0">
              <a:latin typeface="Calibri" panose="020F0502020204030204" pitchFamily="34" charset="0"/>
            </a:endParaRPr>
          </a:p>
        </p:txBody>
      </p:sp>
      <p:sp>
        <p:nvSpPr>
          <p:cNvPr id="13" name="Rectangle 3"/>
          <p:cNvSpPr txBox="1">
            <a:spLocks noChangeArrowheads="1"/>
          </p:cNvSpPr>
          <p:nvPr/>
        </p:nvSpPr>
        <p:spPr>
          <a:xfrm>
            <a:off x="685800" y="5949280"/>
            <a:ext cx="6749464" cy="864096"/>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Font typeface="Wingdings" panose="05000000000000000000" pitchFamily="2" charset="2"/>
              <a:buChar char="v"/>
            </a:pPr>
            <a:endParaRPr lang="fr-CA" altLang="fr-FR" b="1"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fr-CA" sz="1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7" name="Connecteur droit 16"/>
          <p:cNvCxnSpPr/>
          <p:nvPr/>
        </p:nvCxnSpPr>
        <p:spPr>
          <a:xfrm>
            <a:off x="643784" y="21336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7864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proportion</a:t>
            </a:r>
          </a:p>
          <a:p>
            <a:pPr marL="457200" indent="-457200">
              <a:buFont typeface="+mj-lt"/>
              <a:buAutoNum type="arabicPeriod" startAt="3"/>
            </a:pPr>
            <a:r>
              <a:rPr lang="en-CA" altLang="fr-FR" sz="2000" b="1" i="1" dirty="0" err="1">
                <a:latin typeface="Calibri" panose="020F0502020204030204" pitchFamily="34" charset="0"/>
              </a:rPr>
              <a:t>Décision</a:t>
            </a:r>
            <a:endParaRPr lang="fr-CA" altLang="fr-FR" sz="2000" b="1" i="1"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fr-CA" sz="1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7" name="Connecteur droit 16"/>
          <p:cNvCxnSpPr/>
          <p:nvPr/>
        </p:nvCxnSpPr>
        <p:spPr>
          <a:xfrm>
            <a:off x="643784" y="21336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8" name="Rectangle 3"/>
          <p:cNvSpPr txBox="1">
            <a:spLocks noChangeArrowheads="1"/>
          </p:cNvSpPr>
          <p:nvPr/>
        </p:nvSpPr>
        <p:spPr>
          <a:xfrm>
            <a:off x="0" y="1224136"/>
            <a:ext cx="9144000" cy="93610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Test d’hypothèse:</a:t>
            </a:r>
          </a:p>
          <a:p>
            <a:pPr marL="806450" lvl="1" indent="-400050">
              <a:buFont typeface="+mj-lt"/>
              <a:buAutoNum type="romanLcPeriod" startAt="2"/>
            </a:pPr>
            <a:r>
              <a:rPr lang="fr-CA" altLang="fr-FR" dirty="0">
                <a:latin typeface="Calibri" panose="020F0502020204030204" pitchFamily="34" charset="0"/>
              </a:rPr>
              <a:t>On détermine la « </a:t>
            </a:r>
            <a:r>
              <a:rPr lang="fr-CA" altLang="fr-FR" b="1" dirty="0">
                <a:latin typeface="Calibri" panose="020F0502020204030204" pitchFamily="34" charset="0"/>
              </a:rPr>
              <a:t>distribution d’échantillonnage</a:t>
            </a:r>
            <a:r>
              <a:rPr lang="fr-CA" altLang="fr-FR" dirty="0">
                <a:latin typeface="Calibri" panose="020F0502020204030204" pitchFamily="34" charset="0"/>
              </a:rPr>
              <a:t> »</a:t>
            </a:r>
            <a:r>
              <a:rPr lang="fr-CA" altLang="fr-FR" b="1" dirty="0">
                <a:latin typeface="Calibri" panose="020F0502020204030204" pitchFamily="34" charset="0"/>
              </a:rPr>
              <a:t> </a:t>
            </a:r>
            <a:r>
              <a:rPr lang="fr-CA" altLang="fr-FR" dirty="0">
                <a:latin typeface="Calibri" panose="020F0502020204030204" pitchFamily="34" charset="0"/>
              </a:rPr>
              <a:t>pour une population correspondant à </a:t>
            </a:r>
            <a:r>
              <a:rPr lang="fr-CA" altLang="fr-FR" b="1" dirty="0">
                <a:latin typeface="Calibri" panose="020F0502020204030204" pitchFamily="34" charset="0"/>
              </a:rPr>
              <a:t>H</a:t>
            </a:r>
            <a:r>
              <a:rPr lang="fr-CA" altLang="fr-FR" b="1" baseline="-25000" dirty="0">
                <a:latin typeface="Calibri" panose="020F0502020204030204" pitchFamily="34" charset="0"/>
              </a:rPr>
              <a:t>0</a:t>
            </a:r>
            <a:r>
              <a:rPr lang="fr-CA" altLang="fr-FR" b="1" dirty="0">
                <a:latin typeface="Calibri" panose="020F0502020204030204" pitchFamily="34" charset="0"/>
              </a:rPr>
              <a:t>.</a:t>
            </a:r>
          </a:p>
          <a:p>
            <a:pPr marL="63500" indent="0">
              <a:buNone/>
            </a:pPr>
            <a:endParaRPr lang="en-CA" altLang="fr-FR" dirty="0">
              <a:latin typeface="Calibri" panose="020F0502020204030204" pitchFamily="34" charset="0"/>
            </a:endParaRPr>
          </a:p>
          <a:p>
            <a:pPr marL="63500" indent="0">
              <a:buNone/>
            </a:pPr>
            <a:endParaRPr lang="fr-CA" altLang="fr-FR" dirty="0">
              <a:latin typeface="Calibri" panose="020F0502020204030204" pitchFamily="34" charset="0"/>
            </a:endParaRPr>
          </a:p>
        </p:txBody>
      </p:sp>
      <p:sp>
        <p:nvSpPr>
          <p:cNvPr id="13" name="Rectangle 3"/>
          <p:cNvSpPr txBox="1">
            <a:spLocks noChangeArrowheads="1"/>
          </p:cNvSpPr>
          <p:nvPr/>
        </p:nvSpPr>
        <p:spPr>
          <a:xfrm>
            <a:off x="0" y="2286000"/>
            <a:ext cx="9144000" cy="46482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Font typeface="Wingdings" panose="05000000000000000000" pitchFamily="2" charset="2"/>
              <a:buChar char="ü"/>
            </a:pPr>
            <a:r>
              <a:rPr lang="fr-CA" altLang="fr-FR" dirty="0">
                <a:latin typeface="Calibri" panose="020F0502020204030204" pitchFamily="34" charset="0"/>
              </a:rPr>
              <a:t>Notre échantillon comporte 109 observations.</a:t>
            </a:r>
          </a:p>
          <a:p>
            <a:pPr marL="749300" lvl="1">
              <a:buFont typeface="Wingdings" panose="05000000000000000000" pitchFamily="2" charset="2"/>
              <a:buChar char="q"/>
            </a:pPr>
            <a:r>
              <a:rPr lang="fr-CA" altLang="fr-FR" dirty="0">
                <a:latin typeface="Calibri" panose="020F0502020204030204" pitchFamily="34" charset="0"/>
              </a:rPr>
              <a:t>Notre échantillon est donc construit à l’aide de 109 épreuves de </a:t>
            </a:r>
            <a:r>
              <a:rPr lang="fr-CA" altLang="fr-FR" dirty="0" err="1">
                <a:latin typeface="Calibri" panose="020F0502020204030204" pitchFamily="34" charset="0"/>
              </a:rPr>
              <a:t>Bernouilli</a:t>
            </a:r>
            <a:r>
              <a:rPr lang="fr-CA" altLang="fr-FR" dirty="0">
                <a:latin typeface="Calibri" panose="020F0502020204030204" pitchFamily="34" charset="0"/>
              </a:rPr>
              <a:t>.</a:t>
            </a:r>
          </a:p>
          <a:p>
            <a:pPr marL="749300" lvl="1">
              <a:buFont typeface="Wingdings" panose="05000000000000000000" pitchFamily="2" charset="2"/>
              <a:buChar char="q"/>
            </a:pPr>
            <a:r>
              <a:rPr lang="fr-CA" altLang="fr-FR" dirty="0">
                <a:latin typeface="Calibri" panose="020F0502020204030204" pitchFamily="34" charset="0"/>
              </a:rPr>
              <a:t>Sur ces 109 épreuves, il y aura un certain nombre de succès. </a:t>
            </a:r>
          </a:p>
          <a:p>
            <a:pPr marL="749300" lvl="1">
              <a:buFont typeface="Wingdings" panose="05000000000000000000" pitchFamily="2" charset="2"/>
              <a:buChar char="q"/>
            </a:pPr>
            <a:r>
              <a:rPr lang="fr-CA" altLang="fr-FR" dirty="0">
                <a:latin typeface="Calibri" panose="020F0502020204030204" pitchFamily="34" charset="0"/>
              </a:rPr>
              <a:t>Le nombre de succès est aléatoire et variera donc d’un échantillon à l’autre.</a:t>
            </a:r>
          </a:p>
          <a:p>
            <a:pPr marL="749300" lvl="1">
              <a:buFont typeface="Wingdings" panose="05000000000000000000" pitchFamily="2" charset="2"/>
              <a:buChar char="q"/>
            </a:pPr>
            <a:r>
              <a:rPr lang="fr-CA" altLang="fr-FR" dirty="0">
                <a:latin typeface="Calibri" panose="020F0502020204030204" pitchFamily="34" charset="0"/>
              </a:rPr>
              <a:t>La probabilité d’obtenir chaque nombre de succès est donnée par la </a:t>
            </a:r>
            <a:br>
              <a:rPr lang="fr-CA" altLang="fr-FR" dirty="0">
                <a:latin typeface="Calibri" panose="020F0502020204030204" pitchFamily="34" charset="0"/>
              </a:rPr>
            </a:br>
            <a:r>
              <a:rPr lang="fr-CA" altLang="fr-FR" dirty="0">
                <a:latin typeface="Calibri" panose="020F0502020204030204" pitchFamily="34" charset="0"/>
              </a:rPr>
              <a:t>« </a:t>
            </a:r>
            <a:r>
              <a:rPr lang="fr-CA" altLang="fr-FR" b="1" dirty="0">
                <a:latin typeface="Calibri" panose="020F0502020204030204" pitchFamily="34" charset="0"/>
              </a:rPr>
              <a:t>loi de distribution binomiale</a:t>
            </a:r>
            <a:r>
              <a:rPr lang="fr-CA" altLang="fr-FR" dirty="0">
                <a:latin typeface="Calibri" panose="020F0502020204030204" pitchFamily="34" charset="0"/>
              </a:rPr>
              <a:t> », de paramètres </a:t>
            </a:r>
            <a:r>
              <a:rPr lang="fr-CA" altLang="fr-FR" b="1" dirty="0">
                <a:latin typeface="Calibri" panose="020F0502020204030204" pitchFamily="34" charset="0"/>
              </a:rPr>
              <a:t>n</a:t>
            </a:r>
            <a:r>
              <a:rPr lang="fr-CA" altLang="fr-FR" dirty="0">
                <a:latin typeface="Calibri" panose="020F0502020204030204" pitchFamily="34" charset="0"/>
              </a:rPr>
              <a:t> et </a:t>
            </a:r>
            <a:r>
              <a:rPr lang="el-GR" altLang="fr-FR" b="1" dirty="0">
                <a:latin typeface="Calibri" panose="020F0502020204030204" pitchFamily="34" charset="0"/>
              </a:rPr>
              <a:t>π</a:t>
            </a:r>
            <a:r>
              <a:rPr lang="fr-CA" altLang="fr-FR" dirty="0">
                <a:latin typeface="Calibri" panose="020F0502020204030204" pitchFamily="34" charset="0"/>
              </a:rPr>
              <a:t>.</a:t>
            </a:r>
          </a:p>
          <a:p>
            <a:pPr marL="1149350" lvl="2" indent="-285750">
              <a:buFont typeface="Wingdings" panose="05000000000000000000" pitchFamily="2" charset="2"/>
              <a:buChar char="Ø"/>
            </a:pPr>
            <a:r>
              <a:rPr lang="fr-CA" altLang="fr-FR" sz="1500" b="1" dirty="0">
                <a:latin typeface="Calibri" panose="020F0502020204030204" pitchFamily="34" charset="0"/>
              </a:rPr>
              <a:t>n</a:t>
            </a:r>
            <a:r>
              <a:rPr lang="fr-CA" altLang="fr-FR" sz="1500" dirty="0">
                <a:latin typeface="Calibri" panose="020F0502020204030204" pitchFamily="34" charset="0"/>
              </a:rPr>
              <a:t> représente le nombre d’épreuves de </a:t>
            </a:r>
            <a:r>
              <a:rPr lang="fr-CA" altLang="fr-FR" sz="1500" dirty="0" err="1">
                <a:latin typeface="Calibri" panose="020F0502020204030204" pitchFamily="34" charset="0"/>
              </a:rPr>
              <a:t>Bernouilli</a:t>
            </a:r>
            <a:r>
              <a:rPr lang="fr-CA" altLang="fr-FR" sz="1500" dirty="0">
                <a:latin typeface="Calibri" panose="020F0502020204030204" pitchFamily="34" charset="0"/>
              </a:rPr>
              <a:t>.</a:t>
            </a:r>
          </a:p>
          <a:p>
            <a:pPr marL="1606550" lvl="3" indent="-285750">
              <a:buFont typeface="Wingdings" panose="05000000000000000000" pitchFamily="2" charset="2"/>
              <a:buChar char="Ø"/>
            </a:pPr>
            <a:r>
              <a:rPr lang="en-CA" altLang="fr-FR" sz="1300" dirty="0" err="1">
                <a:latin typeface="Calibri" panose="020F0502020204030204" pitchFamily="34" charset="0"/>
              </a:rPr>
              <a:t>Ici</a:t>
            </a:r>
            <a:r>
              <a:rPr lang="en-CA" altLang="fr-FR" sz="1300" dirty="0">
                <a:latin typeface="Calibri" panose="020F0502020204030204" pitchFamily="34" charset="0"/>
              </a:rPr>
              <a:t>, on a </a:t>
            </a:r>
            <a:r>
              <a:rPr lang="en-CA" altLang="fr-FR" sz="1300" dirty="0" err="1">
                <a:latin typeface="Calibri" panose="020F0502020204030204" pitchFamily="34" charset="0"/>
              </a:rPr>
              <a:t>autant</a:t>
            </a:r>
            <a:r>
              <a:rPr lang="en-CA" altLang="fr-FR" sz="1300" dirty="0">
                <a:latin typeface="Calibri" panose="020F0502020204030204" pitchFamily="34" charset="0"/>
              </a:rPr>
              <a:t> </a:t>
            </a:r>
            <a:r>
              <a:rPr lang="en-CA" altLang="fr-FR" sz="1300" dirty="0" err="1">
                <a:latin typeface="Calibri" panose="020F0502020204030204" pitchFamily="34" charset="0"/>
              </a:rPr>
              <a:t>d’épreuves</a:t>
            </a:r>
            <a:r>
              <a:rPr lang="en-CA" altLang="fr-FR" sz="1300" dirty="0">
                <a:latin typeface="Calibri" panose="020F0502020204030204" pitchFamily="34" charset="0"/>
              </a:rPr>
              <a:t> de </a:t>
            </a:r>
            <a:r>
              <a:rPr lang="en-CA" altLang="fr-FR" sz="1300" dirty="0" err="1">
                <a:latin typeface="Calibri" panose="020F0502020204030204" pitchFamily="34" charset="0"/>
              </a:rPr>
              <a:t>Bernouilli</a:t>
            </a:r>
            <a:r>
              <a:rPr lang="en-CA" altLang="fr-FR" sz="1300" dirty="0">
                <a:latin typeface="Calibri" panose="020F0502020204030204" pitchFamily="34" charset="0"/>
              </a:rPr>
              <a:t> </a:t>
            </a:r>
            <a:r>
              <a:rPr lang="en-CA" altLang="fr-FR" sz="1300" dirty="0" err="1">
                <a:latin typeface="Calibri" panose="020F0502020204030204" pitchFamily="34" charset="0"/>
              </a:rPr>
              <a:t>que</a:t>
            </a:r>
            <a:r>
              <a:rPr lang="en-CA" altLang="fr-FR" sz="1300" dirty="0">
                <a:latin typeface="Calibri" panose="020F0502020204030204" pitchFamily="34" charset="0"/>
              </a:rPr>
              <a:t> </a:t>
            </a:r>
            <a:r>
              <a:rPr lang="en-CA" altLang="fr-FR" sz="1300" dirty="0" err="1">
                <a:latin typeface="Calibri" panose="020F0502020204030204" pitchFamily="34" charset="0"/>
              </a:rPr>
              <a:t>d’observations</a:t>
            </a:r>
            <a:r>
              <a:rPr lang="en-CA" altLang="fr-FR" sz="1300" dirty="0">
                <a:latin typeface="Calibri" panose="020F0502020204030204" pitchFamily="34" charset="0"/>
              </a:rPr>
              <a:t>, </a:t>
            </a:r>
            <a:r>
              <a:rPr lang="en-CA" altLang="fr-FR" sz="1300" dirty="0" err="1">
                <a:latin typeface="Calibri" panose="020F0502020204030204" pitchFamily="34" charset="0"/>
              </a:rPr>
              <a:t>chaque</a:t>
            </a:r>
            <a:r>
              <a:rPr lang="en-CA" altLang="fr-FR" sz="1300" dirty="0">
                <a:latin typeface="Calibri" panose="020F0502020204030204" pitchFamily="34" charset="0"/>
              </a:rPr>
              <a:t> observation </a:t>
            </a:r>
            <a:r>
              <a:rPr lang="en-CA" altLang="fr-FR" sz="1300" dirty="0" err="1">
                <a:latin typeface="Calibri" panose="020F0502020204030204" pitchFamily="34" charset="0"/>
              </a:rPr>
              <a:t>pouvant</a:t>
            </a:r>
            <a:r>
              <a:rPr lang="en-CA" altLang="fr-FR" sz="1300" dirty="0">
                <a:latin typeface="Calibri" panose="020F0502020204030204" pitchFamily="34" charset="0"/>
              </a:rPr>
              <a:t> </a:t>
            </a:r>
            <a:r>
              <a:rPr lang="en-CA" altLang="fr-FR" sz="1300" dirty="0" err="1">
                <a:latin typeface="Calibri" panose="020F0502020204030204" pitchFamily="34" charset="0"/>
              </a:rPr>
              <a:t>représenter</a:t>
            </a:r>
            <a:r>
              <a:rPr lang="en-CA" altLang="fr-FR" sz="1300" dirty="0">
                <a:latin typeface="Calibri" panose="020F0502020204030204" pitchFamily="34" charset="0"/>
              </a:rPr>
              <a:t> </a:t>
            </a:r>
            <a:r>
              <a:rPr lang="en-CA" altLang="fr-FR" sz="1300" dirty="0" err="1">
                <a:latin typeface="Calibri" panose="020F0502020204030204" pitchFamily="34" charset="0"/>
              </a:rPr>
              <a:t>seulement</a:t>
            </a:r>
            <a:r>
              <a:rPr lang="en-CA" altLang="fr-FR" sz="1300" dirty="0">
                <a:latin typeface="Calibri" panose="020F0502020204030204" pitchFamily="34" charset="0"/>
              </a:rPr>
              <a:t> 2 </a:t>
            </a:r>
            <a:r>
              <a:rPr lang="en-CA" altLang="fr-FR" sz="1300" dirty="0" err="1">
                <a:latin typeface="Calibri" panose="020F0502020204030204" pitchFamily="34" charset="0"/>
              </a:rPr>
              <a:t>valeurs</a:t>
            </a:r>
            <a:r>
              <a:rPr lang="en-CA" altLang="fr-FR" sz="1300" dirty="0">
                <a:latin typeface="Calibri" panose="020F0502020204030204" pitchFamily="34" charset="0"/>
              </a:rPr>
              <a:t> (Femme </a:t>
            </a:r>
            <a:r>
              <a:rPr lang="en-CA" altLang="fr-FR" sz="1300" dirty="0" err="1">
                <a:latin typeface="Calibri" panose="020F0502020204030204" pitchFamily="34" charset="0"/>
              </a:rPr>
              <a:t>vs</a:t>
            </a:r>
            <a:r>
              <a:rPr lang="en-CA" altLang="fr-FR" sz="1300" dirty="0">
                <a:latin typeface="Calibri" panose="020F0502020204030204" pitchFamily="34" charset="0"/>
              </a:rPr>
              <a:t> </a:t>
            </a:r>
            <a:r>
              <a:rPr lang="en-CA" altLang="fr-FR" sz="1300" dirty="0" err="1">
                <a:latin typeface="Calibri" panose="020F0502020204030204" pitchFamily="34" charset="0"/>
              </a:rPr>
              <a:t>Homme</a:t>
            </a:r>
            <a:r>
              <a:rPr lang="en-CA" altLang="fr-FR" sz="1300" dirty="0">
                <a:latin typeface="Calibri" panose="020F0502020204030204" pitchFamily="34" charset="0"/>
              </a:rPr>
              <a:t> =&gt; </a:t>
            </a:r>
            <a:r>
              <a:rPr lang="en-CA" altLang="fr-FR" sz="1300" dirty="0" err="1">
                <a:latin typeface="Calibri" panose="020F0502020204030204" pitchFamily="34" charset="0"/>
              </a:rPr>
              <a:t>succès</a:t>
            </a:r>
            <a:r>
              <a:rPr lang="en-CA" altLang="fr-FR" sz="1300" dirty="0">
                <a:latin typeface="Calibri" panose="020F0502020204030204" pitchFamily="34" charset="0"/>
              </a:rPr>
              <a:t> </a:t>
            </a:r>
            <a:r>
              <a:rPr lang="en-CA" altLang="fr-FR" sz="1300" dirty="0" err="1">
                <a:latin typeface="Calibri" panose="020F0502020204030204" pitchFamily="34" charset="0"/>
              </a:rPr>
              <a:t>vs</a:t>
            </a:r>
            <a:r>
              <a:rPr lang="en-CA" altLang="fr-FR" sz="1300" dirty="0">
                <a:latin typeface="Calibri" panose="020F0502020204030204" pitchFamily="34" charset="0"/>
              </a:rPr>
              <a:t> </a:t>
            </a:r>
            <a:r>
              <a:rPr lang="en-CA" altLang="fr-FR" sz="1300" dirty="0" err="1">
                <a:latin typeface="Calibri" panose="020F0502020204030204" pitchFamily="34" charset="0"/>
              </a:rPr>
              <a:t>échec</a:t>
            </a:r>
            <a:r>
              <a:rPr lang="en-CA" altLang="fr-FR" sz="1300" dirty="0">
                <a:latin typeface="Calibri" panose="020F0502020204030204" pitchFamily="34" charset="0"/>
              </a:rPr>
              <a:t>)</a:t>
            </a:r>
          </a:p>
          <a:p>
            <a:pPr marL="1606550" lvl="3" indent="-285750">
              <a:buFont typeface="Wingdings" panose="05000000000000000000" pitchFamily="2" charset="2"/>
              <a:buChar char="Ø"/>
            </a:pPr>
            <a:r>
              <a:rPr lang="en-CA" altLang="fr-FR" sz="1300" dirty="0">
                <a:latin typeface="Calibri" panose="020F0502020204030204" pitchFamily="34" charset="0"/>
              </a:rPr>
              <a:t>On a </a:t>
            </a:r>
            <a:r>
              <a:rPr lang="en-CA" altLang="fr-FR" sz="1300" dirty="0" err="1">
                <a:latin typeface="Calibri" panose="020F0502020204030204" pitchFamily="34" charset="0"/>
              </a:rPr>
              <a:t>donc</a:t>
            </a:r>
            <a:r>
              <a:rPr lang="en-CA" altLang="fr-FR" sz="1300" dirty="0">
                <a:latin typeface="Calibri" panose="020F0502020204030204" pitchFamily="34" charset="0"/>
              </a:rPr>
              <a:t> 109 </a:t>
            </a:r>
            <a:r>
              <a:rPr lang="en-CA" altLang="fr-FR" sz="1300" dirty="0" err="1">
                <a:latin typeface="Calibri" panose="020F0502020204030204" pitchFamily="34" charset="0"/>
              </a:rPr>
              <a:t>épreuves</a:t>
            </a:r>
            <a:r>
              <a:rPr lang="en-CA" altLang="fr-FR" sz="1300" dirty="0">
                <a:latin typeface="Calibri" panose="020F0502020204030204" pitchFamily="34" charset="0"/>
              </a:rPr>
              <a:t> de </a:t>
            </a:r>
            <a:r>
              <a:rPr lang="en-CA" altLang="fr-FR" sz="1300" dirty="0" err="1">
                <a:latin typeface="Calibri" panose="020F0502020204030204" pitchFamily="34" charset="0"/>
              </a:rPr>
              <a:t>Bernouilli</a:t>
            </a:r>
            <a:r>
              <a:rPr lang="en-CA" altLang="fr-FR" sz="1300" dirty="0">
                <a:latin typeface="Calibri" panose="020F0502020204030204" pitchFamily="34" charset="0"/>
              </a:rPr>
              <a:t>.</a:t>
            </a:r>
            <a:endParaRPr lang="fr-CA" altLang="fr-FR" sz="1300" dirty="0">
              <a:latin typeface="Calibri" panose="020F0502020204030204" pitchFamily="34" charset="0"/>
            </a:endParaRPr>
          </a:p>
          <a:p>
            <a:pPr marL="1149350" lvl="2" indent="-285750">
              <a:buFont typeface="Wingdings" panose="05000000000000000000" pitchFamily="2" charset="2"/>
              <a:buChar char="Ø"/>
            </a:pPr>
            <a:r>
              <a:rPr lang="el-GR" altLang="fr-FR" sz="1500" b="1" dirty="0">
                <a:latin typeface="Calibri" panose="020F0502020204030204" pitchFamily="34" charset="0"/>
              </a:rPr>
              <a:t>π </a:t>
            </a:r>
            <a:r>
              <a:rPr lang="fr-CA" altLang="fr-FR" sz="1500" dirty="0">
                <a:latin typeface="Calibri" panose="020F0502020204030204" pitchFamily="34" charset="0"/>
              </a:rPr>
              <a:t>représente la probabilité de succès sur chaque épreuve de </a:t>
            </a:r>
            <a:r>
              <a:rPr lang="fr-CA" altLang="fr-FR" sz="1500" dirty="0" err="1">
                <a:latin typeface="Calibri" panose="020F0502020204030204" pitchFamily="34" charset="0"/>
              </a:rPr>
              <a:t>Bernouilli</a:t>
            </a:r>
            <a:r>
              <a:rPr lang="fr-CA" altLang="fr-FR" sz="1500" dirty="0">
                <a:latin typeface="Calibri" panose="020F0502020204030204" pitchFamily="34" charset="0"/>
              </a:rPr>
              <a:t>. </a:t>
            </a:r>
          </a:p>
          <a:p>
            <a:pPr marL="1606550" lvl="3" indent="-285750">
              <a:buFont typeface="Wingdings" panose="05000000000000000000" pitchFamily="2" charset="2"/>
              <a:buChar char="Ø"/>
            </a:pPr>
            <a:r>
              <a:rPr lang="en-CA" altLang="fr-FR" sz="1300" dirty="0" err="1">
                <a:latin typeface="Calibri" panose="020F0502020204030204" pitchFamily="34" charset="0"/>
              </a:rPr>
              <a:t>Ici</a:t>
            </a:r>
            <a:r>
              <a:rPr lang="en-CA" altLang="fr-FR" sz="1300" dirty="0">
                <a:latin typeface="Calibri" panose="020F0502020204030204" pitchFamily="34" charset="0"/>
              </a:rPr>
              <a:t>, la </a:t>
            </a:r>
            <a:r>
              <a:rPr lang="en-CA" altLang="fr-FR" sz="1300" dirty="0" err="1">
                <a:latin typeface="Calibri" panose="020F0502020204030204" pitchFamily="34" charset="0"/>
              </a:rPr>
              <a:t>probabilité</a:t>
            </a:r>
            <a:r>
              <a:rPr lang="en-CA" altLang="fr-FR" sz="1300" dirty="0">
                <a:latin typeface="Calibri" panose="020F0502020204030204" pitchFamily="34" charset="0"/>
              </a:rPr>
              <a:t> de </a:t>
            </a:r>
            <a:r>
              <a:rPr lang="en-CA" altLang="fr-FR" sz="1300" dirty="0" err="1">
                <a:latin typeface="Calibri" panose="020F0502020204030204" pitchFamily="34" charset="0"/>
              </a:rPr>
              <a:t>succès</a:t>
            </a:r>
            <a:r>
              <a:rPr lang="en-CA" altLang="fr-FR" sz="1300" dirty="0">
                <a:latin typeface="Calibri" panose="020F0502020204030204" pitchFamily="34" charset="0"/>
              </a:rPr>
              <a:t> </a:t>
            </a:r>
            <a:r>
              <a:rPr lang="en-CA" altLang="fr-FR" sz="1300" dirty="0" err="1">
                <a:latin typeface="Calibri" panose="020F0502020204030204" pitchFamily="34" charset="0"/>
              </a:rPr>
              <a:t>sur</a:t>
            </a:r>
            <a:r>
              <a:rPr lang="en-CA" altLang="fr-FR" sz="1300" dirty="0">
                <a:latin typeface="Calibri" panose="020F0502020204030204" pitchFamily="34" charset="0"/>
              </a:rPr>
              <a:t> </a:t>
            </a:r>
            <a:r>
              <a:rPr lang="en-CA" altLang="fr-FR" sz="1300" dirty="0" err="1">
                <a:latin typeface="Calibri" panose="020F0502020204030204" pitchFamily="34" charset="0"/>
              </a:rPr>
              <a:t>chaque</a:t>
            </a:r>
            <a:r>
              <a:rPr lang="en-CA" altLang="fr-FR" sz="1300" dirty="0">
                <a:latin typeface="Calibri" panose="020F0502020204030204" pitchFamily="34" charset="0"/>
              </a:rPr>
              <a:t> </a:t>
            </a:r>
            <a:r>
              <a:rPr lang="en-CA" altLang="fr-FR" sz="1300" dirty="0" err="1">
                <a:latin typeface="Calibri" panose="020F0502020204030204" pitchFamily="34" charset="0"/>
              </a:rPr>
              <a:t>épreuve</a:t>
            </a:r>
            <a:r>
              <a:rPr lang="en-CA" altLang="fr-FR" sz="1300" dirty="0">
                <a:latin typeface="Calibri" panose="020F0502020204030204" pitchFamily="34" charset="0"/>
              </a:rPr>
              <a:t> de </a:t>
            </a:r>
            <a:r>
              <a:rPr lang="en-CA" altLang="fr-FR" sz="1300" dirty="0" err="1">
                <a:latin typeface="Calibri" panose="020F0502020204030204" pitchFamily="34" charset="0"/>
              </a:rPr>
              <a:t>Bernouilli</a:t>
            </a:r>
            <a:r>
              <a:rPr lang="en-CA" altLang="fr-FR" sz="1300" dirty="0">
                <a:latin typeface="Calibri" panose="020F0502020204030204" pitchFamily="34" charset="0"/>
              </a:rPr>
              <a:t> correspond à la “proportion de Femmes” </a:t>
            </a:r>
            <a:r>
              <a:rPr lang="en-CA" altLang="fr-FR" sz="1300" dirty="0" err="1">
                <a:latin typeface="Calibri" panose="020F0502020204030204" pitchFamily="34" charset="0"/>
              </a:rPr>
              <a:t>dans</a:t>
            </a:r>
            <a:r>
              <a:rPr lang="en-CA" altLang="fr-FR" sz="1300" dirty="0">
                <a:latin typeface="Calibri" panose="020F0502020204030204" pitchFamily="34" charset="0"/>
              </a:rPr>
              <a:t> la population qui nous </a:t>
            </a:r>
            <a:r>
              <a:rPr lang="en-CA" altLang="fr-FR" sz="1300" dirty="0" err="1">
                <a:latin typeface="Calibri" panose="020F0502020204030204" pitchFamily="34" charset="0"/>
              </a:rPr>
              <a:t>intéresse</a:t>
            </a:r>
            <a:r>
              <a:rPr lang="en-CA" altLang="fr-FR" sz="1300" dirty="0">
                <a:latin typeface="Calibri" panose="020F0502020204030204" pitchFamily="34" charset="0"/>
              </a:rPr>
              <a:t> (nous </a:t>
            </a:r>
            <a:r>
              <a:rPr lang="en-CA" altLang="fr-FR" sz="1300" dirty="0" err="1">
                <a:latin typeface="Calibri" panose="020F0502020204030204" pitchFamily="34" charset="0"/>
              </a:rPr>
              <a:t>aurions</a:t>
            </a:r>
            <a:r>
              <a:rPr lang="en-CA" altLang="fr-FR" sz="1300" dirty="0">
                <a:latin typeface="Calibri" panose="020F0502020204030204" pitchFamily="34" charset="0"/>
              </a:rPr>
              <a:t> </a:t>
            </a:r>
            <a:r>
              <a:rPr lang="en-CA" altLang="fr-FR" sz="1300" dirty="0" err="1">
                <a:latin typeface="Calibri" panose="020F0502020204030204" pitchFamily="34" charset="0"/>
              </a:rPr>
              <a:t>pu</a:t>
            </a:r>
            <a:r>
              <a:rPr lang="en-CA" altLang="fr-FR" sz="1300" dirty="0">
                <a:latin typeface="Calibri" panose="020F0502020204030204" pitchFamily="34" charset="0"/>
              </a:rPr>
              <a:t> </a:t>
            </a:r>
            <a:r>
              <a:rPr lang="en-CA" altLang="fr-FR" sz="1300" dirty="0" err="1">
                <a:latin typeface="Calibri" panose="020F0502020204030204" pitchFamily="34" charset="0"/>
              </a:rPr>
              <a:t>mettre</a:t>
            </a:r>
            <a:r>
              <a:rPr lang="en-CA" altLang="fr-FR" sz="1300" dirty="0">
                <a:latin typeface="Calibri" panose="020F0502020204030204" pitchFamily="34" charset="0"/>
              </a:rPr>
              <a:t> “proportion </a:t>
            </a:r>
            <a:r>
              <a:rPr lang="en-CA" altLang="fr-FR" sz="1300" dirty="0" err="1">
                <a:latin typeface="Calibri" panose="020F0502020204030204" pitchFamily="34" charset="0"/>
              </a:rPr>
              <a:t>d’homme</a:t>
            </a:r>
            <a:r>
              <a:rPr lang="en-CA" altLang="fr-FR" sz="1300" dirty="0">
                <a:latin typeface="Calibri" panose="020F0502020204030204" pitchFamily="34" charset="0"/>
              </a:rPr>
              <a:t>” = “</a:t>
            </a:r>
            <a:r>
              <a:rPr lang="en-CA" altLang="fr-FR" sz="1300" dirty="0" err="1">
                <a:latin typeface="Calibri" panose="020F0502020204030204" pitchFamily="34" charset="0"/>
              </a:rPr>
              <a:t>succès</a:t>
            </a:r>
            <a:r>
              <a:rPr lang="en-CA" altLang="fr-FR" sz="1300" dirty="0">
                <a:latin typeface="Calibri" panose="020F0502020204030204" pitchFamily="34" charset="0"/>
              </a:rPr>
              <a:t>” </a:t>
            </a:r>
            <a:r>
              <a:rPr lang="en-CA" altLang="fr-FR" sz="1300" dirty="0" err="1">
                <a:latin typeface="Calibri" panose="020F0502020204030204" pitchFamily="34" charset="0"/>
              </a:rPr>
              <a:t>bien</a:t>
            </a:r>
            <a:r>
              <a:rPr lang="en-CA" altLang="fr-FR" sz="1300" dirty="0">
                <a:latin typeface="Calibri" panose="020F0502020204030204" pitchFamily="34" charset="0"/>
              </a:rPr>
              <a:t> </a:t>
            </a:r>
            <a:r>
              <a:rPr lang="en-CA" altLang="fr-FR" sz="1300" dirty="0" err="1">
                <a:latin typeface="Calibri" panose="020F0502020204030204" pitchFamily="34" charset="0"/>
              </a:rPr>
              <a:t>sûr</a:t>
            </a:r>
            <a:r>
              <a:rPr lang="en-CA" altLang="fr-FR" sz="1300" dirty="0">
                <a:latin typeface="Calibri" panose="020F0502020204030204" pitchFamily="34" charset="0"/>
              </a:rPr>
              <a:t>!)</a:t>
            </a:r>
            <a:endParaRPr lang="fr-CA" altLang="fr-FR" sz="1300" dirty="0">
              <a:latin typeface="Calibri" panose="020F0502020204030204" pitchFamily="34" charset="0"/>
            </a:endParaRPr>
          </a:p>
          <a:p>
            <a:pPr marL="1606550" lvl="3" indent="-285750">
              <a:buFont typeface="Wingdings" panose="05000000000000000000" pitchFamily="2" charset="2"/>
              <a:buChar char="Ø"/>
            </a:pPr>
            <a:r>
              <a:rPr lang="en-CA" altLang="fr-FR" sz="1300" dirty="0">
                <a:latin typeface="Calibri" panose="020F0502020204030204" pitchFamily="34" charset="0"/>
              </a:rPr>
              <a:t>Or, nous </a:t>
            </a:r>
            <a:r>
              <a:rPr lang="en-CA" altLang="fr-FR" sz="1300" dirty="0" err="1">
                <a:latin typeface="Calibri" panose="020F0502020204030204" pitchFamily="34" charset="0"/>
              </a:rPr>
              <a:t>avons</a:t>
            </a:r>
            <a:r>
              <a:rPr lang="en-CA" altLang="fr-FR" sz="1300" dirty="0">
                <a:latin typeface="Calibri" panose="020F0502020204030204" pitchFamily="34" charset="0"/>
              </a:rPr>
              <a:t> </a:t>
            </a:r>
            <a:r>
              <a:rPr lang="en-CA" altLang="fr-FR" sz="1300" dirty="0" err="1">
                <a:latin typeface="Calibri" panose="020F0502020204030204" pitchFamily="34" charset="0"/>
              </a:rPr>
              <a:t>posé</a:t>
            </a:r>
            <a:r>
              <a:rPr lang="en-CA" altLang="fr-FR" sz="1300" dirty="0">
                <a:latin typeface="Calibri" panose="020F0502020204030204" pitchFamily="34" charset="0"/>
              </a:rPr>
              <a:t> </a:t>
            </a:r>
            <a:r>
              <a:rPr lang="en-CA" altLang="fr-FR" sz="1300" dirty="0" err="1">
                <a:latin typeface="Calibri" panose="020F0502020204030204" pitchFamily="34" charset="0"/>
              </a:rPr>
              <a:t>dans</a:t>
            </a:r>
            <a:r>
              <a:rPr lang="en-CA" altLang="fr-FR" sz="1300" dirty="0">
                <a:latin typeface="Calibri" panose="020F0502020204030204" pitchFamily="34" charset="0"/>
              </a:rPr>
              <a:t> </a:t>
            </a:r>
            <a:r>
              <a:rPr lang="en-CA" altLang="fr-FR" sz="1300" dirty="0" err="1">
                <a:latin typeface="Calibri" panose="020F0502020204030204" pitchFamily="34" charset="0"/>
              </a:rPr>
              <a:t>notre</a:t>
            </a:r>
            <a:r>
              <a:rPr lang="en-CA" altLang="fr-FR" sz="1300" dirty="0">
                <a:latin typeface="Calibri" panose="020F0502020204030204" pitchFamily="34" charset="0"/>
              </a:rPr>
              <a:t> </a:t>
            </a:r>
            <a:r>
              <a:rPr lang="en-CA" altLang="fr-FR" sz="1300" dirty="0" err="1">
                <a:latin typeface="Calibri" panose="020F0502020204030204" pitchFamily="34" charset="0"/>
              </a:rPr>
              <a:t>hypothès</a:t>
            </a:r>
            <a:r>
              <a:rPr lang="en-CA" altLang="fr-FR" sz="1300" dirty="0">
                <a:latin typeface="Calibri" panose="020F0502020204030204" pitchFamily="34" charset="0"/>
              </a:rPr>
              <a:t> </a:t>
            </a:r>
            <a:r>
              <a:rPr lang="en-CA" altLang="fr-FR" sz="1300" dirty="0" err="1">
                <a:latin typeface="Calibri" panose="020F0502020204030204" pitchFamily="34" charset="0"/>
              </a:rPr>
              <a:t>nulle</a:t>
            </a:r>
            <a:r>
              <a:rPr lang="en-CA" altLang="fr-FR" sz="1300" dirty="0">
                <a:latin typeface="Calibri" panose="020F0502020204030204" pitchFamily="34" charset="0"/>
              </a:rPr>
              <a:t> </a:t>
            </a:r>
            <a:r>
              <a:rPr lang="en-CA" altLang="fr-FR" sz="1300" dirty="0" err="1">
                <a:latin typeface="Calibri" panose="020F0502020204030204" pitchFamily="34" charset="0"/>
              </a:rPr>
              <a:t>que</a:t>
            </a:r>
            <a:r>
              <a:rPr lang="en-CA" altLang="fr-FR" sz="1300" dirty="0">
                <a:latin typeface="Calibri" panose="020F0502020204030204" pitchFamily="34" charset="0"/>
              </a:rPr>
              <a:t> la </a:t>
            </a:r>
            <a:r>
              <a:rPr lang="en-CA" altLang="fr-FR" sz="1300" dirty="0" err="1">
                <a:latin typeface="Calibri" panose="020F0502020204030204" pitchFamily="34" charset="0"/>
              </a:rPr>
              <a:t>probabilité</a:t>
            </a:r>
            <a:r>
              <a:rPr lang="en-CA" altLang="fr-FR" sz="1300" dirty="0">
                <a:latin typeface="Calibri" panose="020F0502020204030204" pitchFamily="34" charset="0"/>
              </a:rPr>
              <a:t> de femmes </a:t>
            </a:r>
            <a:r>
              <a:rPr lang="en-CA" altLang="fr-FR" sz="1300" dirty="0" err="1">
                <a:latin typeface="Calibri" panose="020F0502020204030204" pitchFamily="34" charset="0"/>
              </a:rPr>
              <a:t>dans</a:t>
            </a:r>
            <a:r>
              <a:rPr lang="en-CA" altLang="fr-FR" sz="1300" dirty="0">
                <a:latin typeface="Calibri" panose="020F0502020204030204" pitchFamily="34" charset="0"/>
              </a:rPr>
              <a:t> la population qui nous </a:t>
            </a:r>
            <a:r>
              <a:rPr lang="en-CA" altLang="fr-FR" sz="1300" dirty="0" err="1">
                <a:latin typeface="Calibri" panose="020F0502020204030204" pitchFamily="34" charset="0"/>
              </a:rPr>
              <a:t>intéresse</a:t>
            </a:r>
            <a:r>
              <a:rPr lang="en-CA" altLang="fr-FR" sz="1300" dirty="0">
                <a:latin typeface="Calibri" panose="020F0502020204030204" pitchFamily="34" charset="0"/>
              </a:rPr>
              <a:t> </a:t>
            </a:r>
            <a:r>
              <a:rPr lang="en-CA" altLang="fr-FR" sz="1300" dirty="0" err="1">
                <a:latin typeface="Calibri" panose="020F0502020204030204" pitchFamily="34" charset="0"/>
              </a:rPr>
              <a:t>est</a:t>
            </a:r>
            <a:r>
              <a:rPr lang="en-CA" altLang="fr-FR" sz="1300" dirty="0">
                <a:latin typeface="Calibri" panose="020F0502020204030204" pitchFamily="34" charset="0"/>
              </a:rPr>
              <a:t> </a:t>
            </a:r>
            <a:r>
              <a:rPr lang="el-GR" altLang="fr-FR" sz="1300" b="1" dirty="0">
                <a:latin typeface="Calibri" panose="020F0502020204030204" pitchFamily="34" charset="0"/>
              </a:rPr>
              <a:t>π</a:t>
            </a:r>
            <a:r>
              <a:rPr lang="en-CA" altLang="fr-FR" sz="1300" b="1" dirty="0">
                <a:latin typeface="Calibri" panose="020F0502020204030204" pitchFamily="34" charset="0"/>
              </a:rPr>
              <a:t> = 0.5</a:t>
            </a:r>
            <a:r>
              <a:rPr lang="en-CA" altLang="fr-FR" sz="1300" dirty="0">
                <a:latin typeface="Calibri" panose="020F0502020204030204" pitchFamily="34" charset="0"/>
              </a:rPr>
              <a:t> (</a:t>
            </a:r>
            <a:r>
              <a:rPr lang="en-CA" altLang="fr-FR" sz="1300" dirty="0" err="1">
                <a:latin typeface="Calibri" panose="020F0502020204030204" pitchFamily="34" charset="0"/>
              </a:rPr>
              <a:t>voir</a:t>
            </a:r>
            <a:r>
              <a:rPr lang="en-CA" altLang="fr-FR" sz="1300" dirty="0">
                <a:latin typeface="Calibri" panose="020F0502020204030204" pitchFamily="34" charset="0"/>
              </a:rPr>
              <a:t> point </a:t>
            </a:r>
            <a:r>
              <a:rPr lang="fr-CA" altLang="fr-FR" sz="1400" dirty="0">
                <a:latin typeface="Calibri" panose="020F0502020204030204" pitchFamily="34" charset="0"/>
              </a:rPr>
              <a:t>« i. »</a:t>
            </a:r>
            <a:r>
              <a:rPr lang="en-CA" altLang="fr-FR" sz="1300" dirty="0">
                <a:latin typeface="Calibri" panose="020F0502020204030204" pitchFamily="34" charset="0"/>
              </a:rPr>
              <a:t>).</a:t>
            </a:r>
            <a:endParaRPr lang="fr-CA" altLang="fr-FR" sz="1300" dirty="0">
              <a:latin typeface="Calibri" panose="020F0502020204030204" pitchFamily="34" charset="0"/>
            </a:endParaRPr>
          </a:p>
        </p:txBody>
      </p:sp>
    </p:spTree>
    <p:extLst>
      <p:ext uri="{BB962C8B-B14F-4D97-AF65-F5344CB8AC3E}">
        <p14:creationId xmlns:p14="http://schemas.microsoft.com/office/powerpoint/2010/main" val="1321994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0" y="0"/>
            <a:ext cx="9144000" cy="1295399"/>
          </a:xfrm>
          <a:prstGeom prst="rect">
            <a:avLst/>
          </a:prstGeom>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proportion</a:t>
            </a:r>
          </a:p>
          <a:p>
            <a:pPr marL="342900" indent="-342900">
              <a:buFont typeface="Wingdings" panose="05000000000000000000" pitchFamily="2" charset="2"/>
              <a:buChar char="q"/>
            </a:pPr>
            <a:r>
              <a:rPr lang="fr-CA" altLang="fr-FR" sz="2000" b="1" i="1" dirty="0">
                <a:latin typeface="Calibri" panose="020F0502020204030204" pitchFamily="34" charset="0"/>
              </a:rPr>
              <a:t>Question de recherche</a:t>
            </a:r>
          </a:p>
        </p:txBody>
      </p:sp>
      <p:sp>
        <p:nvSpPr>
          <p:cNvPr id="12"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endParaRPr lang="fr-CA" altLang="fr-FR" sz="2400" b="1" dirty="0">
              <a:latin typeface="Calibri" panose="020F0502020204030204" pitchFamily="34" charset="0"/>
            </a:endParaRPr>
          </a:p>
          <a:p>
            <a:pPr marL="330200" indent="-381000"/>
            <a:endParaRPr lang="fr-CA" altLang="fr-FR" sz="2400" b="1" dirty="0">
              <a:latin typeface="Calibri" panose="020F0502020204030204" pitchFamily="34" charset="0"/>
            </a:endParaRPr>
          </a:p>
          <a:p>
            <a:pPr marL="330200" indent="-381000"/>
            <a:r>
              <a:rPr lang="fr-CA" altLang="fr-FR" sz="2400" b="1" dirty="0">
                <a:latin typeface="Calibri" panose="020F0502020204030204" pitchFamily="34" charset="0"/>
              </a:rPr>
              <a:t>La question de recherche que nous utiliserons </a:t>
            </a:r>
            <a:br>
              <a:rPr lang="fr-CA" altLang="fr-FR" sz="2400" b="1" dirty="0">
                <a:latin typeface="Calibri" panose="020F0502020204030204" pitchFamily="34" charset="0"/>
              </a:rPr>
            </a:br>
            <a:r>
              <a:rPr lang="fr-CA" altLang="fr-FR" sz="2400" b="1" dirty="0">
                <a:latin typeface="Calibri" panose="020F0502020204030204" pitchFamily="34" charset="0"/>
              </a:rPr>
              <a:t>pour présenter le test:</a:t>
            </a:r>
          </a:p>
          <a:p>
            <a:pPr marL="730250" lvl="1" indent="-381000">
              <a:buFont typeface="Wingdings" pitchFamily="2" charset="2"/>
              <a:buChar char="ü"/>
            </a:pPr>
            <a:r>
              <a:rPr lang="en-CA" sz="2000" i="1" dirty="0">
                <a:latin typeface="Calibri" panose="020F0502020204030204" pitchFamily="34" charset="0"/>
              </a:rPr>
              <a:t>« Y a-t-</a:t>
            </a:r>
            <a:r>
              <a:rPr lang="en-CA" sz="2000" i="1" dirty="0" err="1">
                <a:latin typeface="Calibri" panose="020F0502020204030204" pitchFamily="34" charset="0"/>
              </a:rPr>
              <a:t>il</a:t>
            </a:r>
            <a:r>
              <a:rPr lang="en-CA" sz="2000" i="1" dirty="0">
                <a:latin typeface="Calibri" panose="020F0502020204030204" pitchFamily="34" charset="0"/>
              </a:rPr>
              <a:t> </a:t>
            </a:r>
            <a:r>
              <a:rPr lang="en-CA" sz="2000" i="1" dirty="0" err="1">
                <a:latin typeface="Calibri" panose="020F0502020204030204" pitchFamily="34" charset="0"/>
              </a:rPr>
              <a:t>autant</a:t>
            </a:r>
            <a:r>
              <a:rPr lang="en-CA" sz="2000" i="1" dirty="0">
                <a:latin typeface="Calibri" panose="020F0502020204030204" pitchFamily="34" charset="0"/>
              </a:rPr>
              <a:t> de femmes </a:t>
            </a:r>
            <a:r>
              <a:rPr lang="en-CA" sz="2000" i="1" dirty="0" err="1">
                <a:latin typeface="Calibri" panose="020F0502020204030204" pitchFamily="34" charset="0"/>
              </a:rPr>
              <a:t>que</a:t>
            </a:r>
            <a:r>
              <a:rPr lang="en-CA" sz="2000" i="1" dirty="0">
                <a:latin typeface="Calibri" panose="020F0502020204030204" pitchFamily="34" charset="0"/>
              </a:rPr>
              <a:t> </a:t>
            </a:r>
            <a:r>
              <a:rPr lang="en-CA" sz="2000" i="1" dirty="0" err="1">
                <a:latin typeface="Calibri" panose="020F0502020204030204" pitchFamily="34" charset="0"/>
              </a:rPr>
              <a:t>d’hommes</a:t>
            </a:r>
            <a:r>
              <a:rPr lang="en-CA" sz="2000" i="1" dirty="0">
                <a:latin typeface="Calibri" panose="020F0502020204030204" pitchFamily="34" charset="0"/>
              </a:rPr>
              <a:t> qui </a:t>
            </a:r>
            <a:r>
              <a:rPr lang="en-CA" sz="2000" i="1" dirty="0" err="1">
                <a:latin typeface="Calibri" panose="020F0502020204030204" pitchFamily="34" charset="0"/>
              </a:rPr>
              <a:t>étudient</a:t>
            </a:r>
            <a:r>
              <a:rPr lang="en-CA" sz="2000" i="1" dirty="0">
                <a:latin typeface="Calibri" panose="020F0502020204030204" pitchFamily="34" charset="0"/>
              </a:rPr>
              <a:t> au </a:t>
            </a:r>
            <a:r>
              <a:rPr lang="en-CA" sz="2000" i="1" dirty="0" err="1">
                <a:latin typeface="Calibri" panose="020F0502020204030204" pitchFamily="34" charset="0"/>
              </a:rPr>
              <a:t>baccalauréat</a:t>
            </a:r>
            <a:r>
              <a:rPr lang="en-CA" sz="2000" i="1" dirty="0">
                <a:latin typeface="Calibri" panose="020F0502020204030204" pitchFamily="34" charset="0"/>
              </a:rPr>
              <a:t> en </a:t>
            </a:r>
            <a:r>
              <a:rPr lang="en-CA" sz="2000" i="1" dirty="0" err="1">
                <a:latin typeface="Calibri" panose="020F0502020204030204" pitchFamily="34" charset="0"/>
              </a:rPr>
              <a:t>psychologie</a:t>
            </a:r>
            <a:r>
              <a:rPr lang="en-CA" sz="2000" i="1" dirty="0">
                <a:latin typeface="Calibri" panose="020F0502020204030204" pitchFamily="34" charset="0"/>
              </a:rPr>
              <a:t> en </a:t>
            </a:r>
            <a:r>
              <a:rPr lang="en-CA" sz="2000" i="1" dirty="0" err="1">
                <a:latin typeface="Calibri" panose="020F0502020204030204" pitchFamily="34" charset="0"/>
              </a:rPr>
              <a:t>Amérique</a:t>
            </a:r>
            <a:r>
              <a:rPr lang="en-CA" sz="2000" i="1" dirty="0">
                <a:latin typeface="Calibri" panose="020F0502020204030204" pitchFamily="34" charset="0"/>
              </a:rPr>
              <a:t> du Nord? »</a:t>
            </a:r>
            <a:endParaRPr lang="en-CA" altLang="fr-FR" sz="2000" dirty="0">
              <a:latin typeface="Calibri" panose="020F0502020204030204" pitchFamily="34" charset="0"/>
            </a:endParaRPr>
          </a:p>
        </p:txBody>
      </p:sp>
      <p:cxnSp>
        <p:nvCxnSpPr>
          <p:cNvPr id="7" name="Connecteur droit 6"/>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fr-CA" sz="1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410778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FR" altLang="fr-FR" sz="1600" dirty="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proportion</a:t>
            </a:r>
          </a:p>
          <a:p>
            <a:pPr marL="457200" indent="-457200">
              <a:buFont typeface="+mj-lt"/>
              <a:buAutoNum type="arabicPeriod" startAt="3"/>
            </a:pPr>
            <a:r>
              <a:rPr lang="en-CA" altLang="fr-FR" sz="2000" b="1" i="1" dirty="0" err="1">
                <a:latin typeface="Calibri" panose="020F0502020204030204" pitchFamily="34" charset="0"/>
              </a:rPr>
              <a:t>Décision</a:t>
            </a:r>
            <a:endParaRPr lang="fr-CA" altLang="fr-FR" sz="2000" b="1" i="1" dirty="0">
              <a:latin typeface="Calibri" panose="020F0502020204030204" pitchFamily="34" charset="0"/>
            </a:endParaRPr>
          </a:p>
        </p:txBody>
      </p:sp>
      <p:sp>
        <p:nvSpPr>
          <p:cNvPr id="10" name="Rectangle 3"/>
          <p:cNvSpPr txBox="1">
            <a:spLocks noChangeArrowheads="1"/>
          </p:cNvSpPr>
          <p:nvPr/>
        </p:nvSpPr>
        <p:spPr>
          <a:xfrm>
            <a:off x="0" y="2209800"/>
            <a:ext cx="9144000" cy="46482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Loi de distribution binomiale:</a:t>
            </a:r>
          </a:p>
          <a:p>
            <a:pPr marL="292100">
              <a:buNone/>
            </a:pPr>
            <a:endParaRPr lang="fr-CA" altLang="fr-FR" sz="1700" dirty="0">
              <a:latin typeface="Calibri" panose="020F0502020204030204" pitchFamily="34" charset="0"/>
            </a:endParaRPr>
          </a:p>
          <a:p>
            <a:pPr marL="292100">
              <a:buNone/>
            </a:pPr>
            <a:endParaRPr lang="en-CA" altLang="fr-FR" dirty="0">
              <a:latin typeface="Calibri" panose="020F0502020204030204" pitchFamily="34" charset="0"/>
            </a:endParaRPr>
          </a:p>
          <a:p>
            <a:pPr marL="292100">
              <a:buNone/>
            </a:pPr>
            <a:endParaRPr lang="fr-CA" altLang="fr-FR" dirty="0">
              <a:latin typeface="Calibri" panose="020F0502020204030204" pitchFamily="34" charset="0"/>
            </a:endParaRPr>
          </a:p>
          <a:p>
            <a:pPr marL="1606550" lvl="3">
              <a:buFont typeface="Wingdings" pitchFamily="2" charset="2"/>
              <a:buChar char="ü"/>
            </a:pPr>
            <a:endParaRPr lang="en-CA" altLang="fr-FR" sz="1800" dirty="0">
              <a:latin typeface="Calibri" panose="020F0502020204030204" pitchFamily="34" charset="0"/>
            </a:endParaRPr>
          </a:p>
          <a:p>
            <a:pPr marL="1606550" lvl="3">
              <a:buFont typeface="Wingdings" pitchFamily="2" charset="2"/>
              <a:buChar char="ü"/>
            </a:pPr>
            <a:r>
              <a:rPr lang="en-CA" altLang="fr-FR" sz="1800" dirty="0">
                <a:latin typeface="Calibri" panose="020F0502020204030204" pitchFamily="34" charset="0"/>
              </a:rPr>
              <a:t>Pr(</a:t>
            </a:r>
            <a:r>
              <a:rPr lang="en-CA" altLang="fr-FR" sz="1800" b="1" i="1" dirty="0">
                <a:solidFill>
                  <a:srgbClr val="0070C0"/>
                </a:solidFill>
                <a:latin typeface="Calibri" panose="020F0502020204030204" pitchFamily="34" charset="0"/>
              </a:rPr>
              <a:t>k</a:t>
            </a:r>
            <a:r>
              <a:rPr lang="en-CA" altLang="fr-FR" sz="1800" dirty="0">
                <a:latin typeface="Calibri" panose="020F0502020204030204" pitchFamily="34" charset="0"/>
              </a:rPr>
              <a:t>) </a:t>
            </a:r>
            <a:r>
              <a:rPr lang="en-CA" altLang="fr-FR" sz="1800" dirty="0" err="1">
                <a:latin typeface="Calibri" panose="020F0502020204030204" pitchFamily="34" charset="0"/>
              </a:rPr>
              <a:t>représente</a:t>
            </a:r>
            <a:r>
              <a:rPr lang="en-CA" altLang="fr-FR" sz="1800" dirty="0">
                <a:latin typeface="Calibri" panose="020F0502020204030204" pitchFamily="34" charset="0"/>
              </a:rPr>
              <a:t> la </a:t>
            </a:r>
            <a:r>
              <a:rPr lang="en-CA" altLang="fr-FR" sz="1800" dirty="0" err="1">
                <a:latin typeface="Calibri" panose="020F0502020204030204" pitchFamily="34" charset="0"/>
              </a:rPr>
              <a:t>probabilité</a:t>
            </a:r>
            <a:r>
              <a:rPr lang="en-CA" altLang="fr-FR" sz="1800" dirty="0">
                <a:latin typeface="Calibri" panose="020F0502020204030204" pitchFamily="34" charset="0"/>
              </a:rPr>
              <a:t> </a:t>
            </a:r>
            <a:r>
              <a:rPr lang="en-CA" altLang="fr-FR" sz="1800" dirty="0" err="1">
                <a:latin typeface="Calibri" panose="020F0502020204030204" pitchFamily="34" charset="0"/>
              </a:rPr>
              <a:t>d’obtenir</a:t>
            </a:r>
            <a:r>
              <a:rPr lang="en-CA" altLang="fr-FR" sz="1800" dirty="0">
                <a:latin typeface="Calibri" panose="020F0502020204030204" pitchFamily="34" charset="0"/>
              </a:rPr>
              <a:t> </a:t>
            </a:r>
            <a:r>
              <a:rPr lang="en-CA" altLang="fr-FR" sz="1800" i="1" dirty="0">
                <a:latin typeface="Calibri" panose="020F0502020204030204" pitchFamily="34" charset="0"/>
              </a:rPr>
              <a:t>k</a:t>
            </a:r>
            <a:r>
              <a:rPr lang="en-CA" altLang="fr-FR" sz="1800" dirty="0">
                <a:latin typeface="Calibri" panose="020F0502020204030204" pitchFamily="34" charset="0"/>
              </a:rPr>
              <a:t> </a:t>
            </a:r>
            <a:r>
              <a:rPr lang="en-CA" altLang="fr-FR" sz="1800" dirty="0" err="1">
                <a:latin typeface="Calibri" panose="020F0502020204030204" pitchFamily="34" charset="0"/>
              </a:rPr>
              <a:t>succès</a:t>
            </a:r>
            <a:r>
              <a:rPr lang="en-CA" altLang="fr-FR" sz="1800" dirty="0">
                <a:latin typeface="Calibri" panose="020F0502020204030204" pitchFamily="34" charset="0"/>
              </a:rPr>
              <a:t>.</a:t>
            </a:r>
          </a:p>
          <a:p>
            <a:pPr marL="1606550" lvl="3">
              <a:buFont typeface="Wingdings" pitchFamily="2" charset="2"/>
              <a:buChar char="ü"/>
            </a:pPr>
            <a:r>
              <a:rPr lang="en-CA" altLang="fr-FR" sz="1800" dirty="0">
                <a:latin typeface="Calibri" panose="020F0502020204030204" pitchFamily="34" charset="0"/>
              </a:rPr>
              <a:t>Si </a:t>
            </a:r>
            <a:r>
              <a:rPr lang="en-CA" altLang="fr-FR" sz="1800" dirty="0" err="1">
                <a:latin typeface="Calibri" panose="020F0502020204030204" pitchFamily="34" charset="0"/>
              </a:rPr>
              <a:t>l’on</a:t>
            </a:r>
            <a:r>
              <a:rPr lang="en-CA" altLang="fr-FR" sz="1800" dirty="0">
                <a:latin typeface="Calibri" panose="020F0502020204030204" pitchFamily="34" charset="0"/>
              </a:rPr>
              <a:t> </a:t>
            </a:r>
            <a:r>
              <a:rPr lang="en-CA" altLang="fr-FR" sz="1800" dirty="0" err="1">
                <a:latin typeface="Calibri" panose="020F0502020204030204" pitchFamily="34" charset="0"/>
              </a:rPr>
              <a:t>connaît</a:t>
            </a:r>
            <a:r>
              <a:rPr lang="en-CA" altLang="fr-FR" sz="1800" dirty="0">
                <a:latin typeface="Calibri" panose="020F0502020204030204" pitchFamily="34" charset="0"/>
              </a:rPr>
              <a:t> </a:t>
            </a:r>
            <a:r>
              <a:rPr lang="en-CA" altLang="fr-FR" sz="1800" b="1" i="1" dirty="0">
                <a:solidFill>
                  <a:srgbClr val="FF0000"/>
                </a:solidFill>
                <a:latin typeface="Calibri" panose="020F0502020204030204" pitchFamily="34" charset="0"/>
              </a:rPr>
              <a:t>n</a:t>
            </a:r>
            <a:r>
              <a:rPr lang="en-CA" altLang="fr-FR" sz="1800" dirty="0">
                <a:latin typeface="Calibri" panose="020F0502020204030204" pitchFamily="34" charset="0"/>
              </a:rPr>
              <a:t> et </a:t>
            </a:r>
            <a:r>
              <a:rPr lang="el-GR" altLang="fr-FR" sz="1800" b="1" i="1" dirty="0">
                <a:solidFill>
                  <a:srgbClr val="00B050"/>
                </a:solidFill>
                <a:latin typeface="Calibri" panose="020F0502020204030204" pitchFamily="34" charset="0"/>
              </a:rPr>
              <a:t>π</a:t>
            </a:r>
            <a:r>
              <a:rPr lang="en-CA" altLang="fr-FR" sz="1800" dirty="0">
                <a:latin typeface="Calibri" panose="020F0502020204030204" pitchFamily="34" charset="0"/>
              </a:rPr>
              <a:t>, </a:t>
            </a:r>
            <a:r>
              <a:rPr lang="en-CA" altLang="fr-FR" sz="1800" dirty="0" err="1">
                <a:latin typeface="Calibri" panose="020F0502020204030204" pitchFamily="34" charset="0"/>
              </a:rPr>
              <a:t>alors</a:t>
            </a:r>
            <a:r>
              <a:rPr lang="en-CA" altLang="fr-FR" sz="1800" dirty="0">
                <a:latin typeface="Calibri" panose="020F0502020204030204" pitchFamily="34" charset="0"/>
              </a:rPr>
              <a:t> on </a:t>
            </a:r>
            <a:r>
              <a:rPr lang="en-CA" altLang="fr-FR" sz="1800" dirty="0" err="1">
                <a:latin typeface="Calibri" panose="020F0502020204030204" pitchFamily="34" charset="0"/>
              </a:rPr>
              <a:t>peut</a:t>
            </a:r>
            <a:r>
              <a:rPr lang="en-CA" altLang="fr-FR" sz="1800" dirty="0">
                <a:latin typeface="Calibri" panose="020F0502020204030204" pitchFamily="34" charset="0"/>
              </a:rPr>
              <a:t> </a:t>
            </a:r>
            <a:r>
              <a:rPr lang="en-CA" altLang="fr-FR" sz="1800" dirty="0" err="1">
                <a:latin typeface="Calibri" panose="020F0502020204030204" pitchFamily="34" charset="0"/>
              </a:rPr>
              <a:t>trouver</a:t>
            </a:r>
            <a:r>
              <a:rPr lang="en-CA" altLang="fr-FR" sz="1800" dirty="0">
                <a:latin typeface="Calibri" panose="020F0502020204030204" pitchFamily="34" charset="0"/>
              </a:rPr>
              <a:t> la </a:t>
            </a:r>
            <a:r>
              <a:rPr lang="en-CA" altLang="fr-FR" sz="1800" dirty="0" err="1">
                <a:latin typeface="Calibri" panose="020F0502020204030204" pitchFamily="34" charset="0"/>
              </a:rPr>
              <a:t>probabilité</a:t>
            </a:r>
            <a:r>
              <a:rPr lang="en-CA" altLang="fr-FR" sz="1800" dirty="0">
                <a:latin typeface="Calibri" panose="020F0502020204030204" pitchFamily="34" charset="0"/>
              </a:rPr>
              <a:t> </a:t>
            </a:r>
            <a:r>
              <a:rPr lang="en-CA" altLang="fr-FR" sz="1800" dirty="0" err="1">
                <a:latin typeface="Calibri" panose="020F0502020204030204" pitchFamily="34" charset="0"/>
              </a:rPr>
              <a:t>d’obtenir</a:t>
            </a:r>
            <a:r>
              <a:rPr lang="en-CA" altLang="fr-FR" sz="1800" dirty="0">
                <a:latin typeface="Calibri" panose="020F0502020204030204" pitchFamily="34" charset="0"/>
              </a:rPr>
              <a:t> </a:t>
            </a:r>
            <a:br>
              <a:rPr lang="en-CA" altLang="fr-FR" sz="1800" dirty="0">
                <a:latin typeface="Calibri" panose="020F0502020204030204" pitchFamily="34" charset="0"/>
              </a:rPr>
            </a:br>
            <a:r>
              <a:rPr lang="en-CA" altLang="fr-FR" sz="1800" dirty="0" err="1">
                <a:latin typeface="Calibri" panose="020F0502020204030204" pitchFamily="34" charset="0"/>
              </a:rPr>
              <a:t>n’importe</a:t>
            </a:r>
            <a:r>
              <a:rPr lang="en-CA" altLang="fr-FR" sz="1800" dirty="0">
                <a:latin typeface="Calibri" panose="020F0502020204030204" pitchFamily="34" charset="0"/>
              </a:rPr>
              <a:t> </a:t>
            </a:r>
            <a:r>
              <a:rPr lang="en-CA" altLang="fr-FR" sz="1800" dirty="0" err="1">
                <a:latin typeface="Calibri" panose="020F0502020204030204" pitchFamily="34" charset="0"/>
              </a:rPr>
              <a:t>quelle</a:t>
            </a:r>
            <a:r>
              <a:rPr lang="en-CA" altLang="fr-FR" sz="1800" dirty="0">
                <a:latin typeface="Calibri" panose="020F0502020204030204" pitchFamily="34" charset="0"/>
              </a:rPr>
              <a:t> </a:t>
            </a:r>
            <a:r>
              <a:rPr lang="en-CA" altLang="fr-FR" sz="1800" dirty="0" err="1">
                <a:latin typeface="Calibri" panose="020F0502020204030204" pitchFamily="34" charset="0"/>
              </a:rPr>
              <a:t>quantilté</a:t>
            </a:r>
            <a:r>
              <a:rPr lang="en-CA" altLang="fr-FR" sz="1800" dirty="0">
                <a:latin typeface="Calibri" panose="020F0502020204030204" pitchFamily="34" charset="0"/>
              </a:rPr>
              <a:t> de </a:t>
            </a:r>
            <a:r>
              <a:rPr lang="en-CA" altLang="fr-FR" sz="1800" dirty="0" err="1">
                <a:latin typeface="Calibri" panose="020F0502020204030204" pitchFamily="34" charset="0"/>
              </a:rPr>
              <a:t>succès</a:t>
            </a:r>
            <a:r>
              <a:rPr lang="en-CA" altLang="fr-FR" sz="1800" dirty="0">
                <a:latin typeface="Calibri" panose="020F0502020204030204" pitchFamily="34" charset="0"/>
              </a:rPr>
              <a:t> </a:t>
            </a:r>
            <a:r>
              <a:rPr lang="en-CA" altLang="fr-FR" sz="1800" b="1" i="1" dirty="0">
                <a:solidFill>
                  <a:srgbClr val="0070C0"/>
                </a:solidFill>
                <a:latin typeface="Calibri" panose="020F0502020204030204" pitchFamily="34" charset="0"/>
              </a:rPr>
              <a:t>k</a:t>
            </a:r>
            <a:r>
              <a:rPr lang="en-CA" altLang="fr-FR" sz="1800" dirty="0">
                <a:latin typeface="Calibri" panose="020F0502020204030204" pitchFamily="34" charset="0"/>
              </a:rPr>
              <a:t>  !!!</a:t>
            </a:r>
            <a:endParaRPr lang="fr-CA" altLang="fr-FR" sz="1800"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fr-CA" sz="1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7" name="Connecteur droit 16"/>
          <p:cNvCxnSpPr/>
          <p:nvPr/>
        </p:nvCxnSpPr>
        <p:spPr>
          <a:xfrm>
            <a:off x="643784" y="21336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8" name="Rectangle 3"/>
          <p:cNvSpPr txBox="1">
            <a:spLocks noChangeArrowheads="1"/>
          </p:cNvSpPr>
          <p:nvPr/>
        </p:nvSpPr>
        <p:spPr>
          <a:xfrm>
            <a:off x="0" y="1224136"/>
            <a:ext cx="9144000" cy="93610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Test d’hypothèse:</a:t>
            </a:r>
          </a:p>
          <a:p>
            <a:pPr marL="806450" lvl="1" indent="-400050">
              <a:buFont typeface="+mj-lt"/>
              <a:buAutoNum type="romanLcPeriod" startAt="2"/>
            </a:pPr>
            <a:r>
              <a:rPr lang="fr-CA" altLang="fr-FR" dirty="0">
                <a:latin typeface="Calibri" panose="020F0502020204030204" pitchFamily="34" charset="0"/>
              </a:rPr>
              <a:t>On détermine la « </a:t>
            </a:r>
            <a:r>
              <a:rPr lang="fr-CA" altLang="fr-FR" b="1" dirty="0">
                <a:latin typeface="Calibri" panose="020F0502020204030204" pitchFamily="34" charset="0"/>
              </a:rPr>
              <a:t>distribution d’échantillonnage</a:t>
            </a:r>
            <a:r>
              <a:rPr lang="fr-CA" altLang="fr-FR" dirty="0">
                <a:latin typeface="Calibri" panose="020F0502020204030204" pitchFamily="34" charset="0"/>
              </a:rPr>
              <a:t> »</a:t>
            </a:r>
            <a:r>
              <a:rPr lang="fr-CA" altLang="fr-FR" b="1" dirty="0">
                <a:latin typeface="Calibri" panose="020F0502020204030204" pitchFamily="34" charset="0"/>
              </a:rPr>
              <a:t> </a:t>
            </a:r>
            <a:r>
              <a:rPr lang="fr-CA" altLang="fr-FR" dirty="0">
                <a:latin typeface="Calibri" panose="020F0502020204030204" pitchFamily="34" charset="0"/>
              </a:rPr>
              <a:t>pour une population correspondant à </a:t>
            </a:r>
            <a:r>
              <a:rPr lang="fr-CA" altLang="fr-FR" b="1" dirty="0">
                <a:latin typeface="Calibri" panose="020F0502020204030204" pitchFamily="34" charset="0"/>
              </a:rPr>
              <a:t>H</a:t>
            </a:r>
            <a:r>
              <a:rPr lang="fr-CA" altLang="fr-FR" b="1" baseline="-25000" dirty="0">
                <a:latin typeface="Calibri" panose="020F0502020204030204" pitchFamily="34" charset="0"/>
              </a:rPr>
              <a:t>0</a:t>
            </a:r>
            <a:r>
              <a:rPr lang="fr-CA" altLang="fr-FR" b="1" dirty="0">
                <a:latin typeface="Calibri" panose="020F0502020204030204" pitchFamily="34" charset="0"/>
              </a:rPr>
              <a:t>.</a:t>
            </a:r>
          </a:p>
          <a:p>
            <a:pPr marL="63500" indent="0">
              <a:buNone/>
            </a:pPr>
            <a:endParaRPr lang="en-CA" altLang="fr-FR" dirty="0">
              <a:latin typeface="Calibri" panose="020F0502020204030204" pitchFamily="34" charset="0"/>
            </a:endParaRPr>
          </a:p>
          <a:p>
            <a:pPr marL="63500" indent="0">
              <a:buNone/>
            </a:pPr>
            <a:endParaRPr lang="fr-CA" altLang="fr-FR" dirty="0">
              <a:latin typeface="Calibri" panose="020F0502020204030204" pitchFamily="34" charset="0"/>
            </a:endParaRPr>
          </a:p>
        </p:txBody>
      </p:sp>
      <p:graphicFrame>
        <p:nvGraphicFramePr>
          <p:cNvPr id="21" name="Objet 20"/>
          <p:cNvGraphicFramePr>
            <a:graphicFrameLocks noChangeAspect="1"/>
          </p:cNvGraphicFramePr>
          <p:nvPr/>
        </p:nvGraphicFramePr>
        <p:xfrm>
          <a:off x="5384800" y="2933700"/>
          <a:ext cx="914400" cy="198438"/>
        </p:xfrm>
        <a:graphic>
          <a:graphicData uri="http://schemas.openxmlformats.org/presentationml/2006/ole">
            <mc:AlternateContent xmlns:mc="http://schemas.openxmlformats.org/markup-compatibility/2006">
              <mc:Choice xmlns:v="urn:schemas-microsoft-com:vml" Requires="v">
                <p:oleObj spid="_x0000_s1138" name="Equation" r:id="rId4" imgW="914400" imgH="198720" progId="Equation.DSMT4">
                  <p:embed/>
                </p:oleObj>
              </mc:Choice>
              <mc:Fallback>
                <p:oleObj name="Equation" r:id="rId4" imgW="914400" imgH="19872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4800" y="29337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t 21"/>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1139" name="Equation" r:id="rId6" imgW="914400" imgH="198720" progId="Equation.DSMT4">
                  <p:embed/>
                </p:oleObj>
              </mc:Choice>
              <mc:Fallback>
                <p:oleObj name="Equation" r:id="rId6" imgW="914400" imgH="19872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graphicFrame>
        <p:nvGraphicFramePr>
          <p:cNvPr id="1032" name="Object 8"/>
          <p:cNvGraphicFramePr>
            <a:graphicFrameLocks noChangeAspect="1"/>
          </p:cNvGraphicFramePr>
          <p:nvPr/>
        </p:nvGraphicFramePr>
        <p:xfrm>
          <a:off x="1601788" y="3036887"/>
          <a:ext cx="5759450" cy="696913"/>
        </p:xfrm>
        <a:graphic>
          <a:graphicData uri="http://schemas.openxmlformats.org/presentationml/2006/ole">
            <mc:AlternateContent xmlns:mc="http://schemas.openxmlformats.org/markup-compatibility/2006">
              <mc:Choice xmlns:v="urn:schemas-microsoft-com:vml" Requires="v">
                <p:oleObj spid="_x0000_s1140" name="Document" r:id="rId7" imgW="5949456" imgH="719463" progId="Word.Document.12">
                  <p:embed/>
                </p:oleObj>
              </mc:Choice>
              <mc:Fallback>
                <p:oleObj name="Document" r:id="rId7" imgW="5949456" imgH="719463" progId="Word.Document.12">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1788" y="3036887"/>
                        <a:ext cx="5759450"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21994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FR" altLang="fr-FR" sz="1600" dirty="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proportion</a:t>
            </a:r>
          </a:p>
          <a:p>
            <a:pPr marL="457200" indent="-457200">
              <a:buFont typeface="+mj-lt"/>
              <a:buAutoNum type="arabicPeriod" startAt="3"/>
            </a:pPr>
            <a:r>
              <a:rPr lang="en-CA" altLang="fr-FR" sz="2000" b="1" i="1" dirty="0" err="1">
                <a:latin typeface="Calibri" panose="020F0502020204030204" pitchFamily="34" charset="0"/>
              </a:rPr>
              <a:t>Décision</a:t>
            </a:r>
            <a:endParaRPr lang="fr-CA" altLang="fr-FR" sz="2000" b="1" i="1" dirty="0">
              <a:latin typeface="Calibri" panose="020F0502020204030204" pitchFamily="34" charset="0"/>
            </a:endParaRPr>
          </a:p>
        </p:txBody>
      </p:sp>
      <p:sp>
        <p:nvSpPr>
          <p:cNvPr id="10" name="Rectangle 3"/>
          <p:cNvSpPr txBox="1">
            <a:spLocks noChangeArrowheads="1"/>
          </p:cNvSpPr>
          <p:nvPr/>
        </p:nvSpPr>
        <p:spPr>
          <a:xfrm>
            <a:off x="0" y="2209800"/>
            <a:ext cx="9144000" cy="46482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Loi de distribution binomiale:</a:t>
            </a:r>
          </a:p>
          <a:p>
            <a:pPr marL="292100">
              <a:buNone/>
            </a:pPr>
            <a:endParaRPr lang="fr-CA" altLang="fr-FR" sz="1700" dirty="0">
              <a:latin typeface="Calibri" panose="020F0502020204030204" pitchFamily="34" charset="0"/>
            </a:endParaRPr>
          </a:p>
          <a:p>
            <a:pPr marL="292100">
              <a:buNone/>
            </a:pPr>
            <a:endParaRPr lang="en-CA" altLang="fr-FR" dirty="0">
              <a:latin typeface="Calibri" panose="020F0502020204030204" pitchFamily="34" charset="0"/>
            </a:endParaRPr>
          </a:p>
          <a:p>
            <a:pPr marL="749300" lvl="1">
              <a:buFont typeface="Wingdings" pitchFamily="2" charset="2"/>
              <a:buChar char="v"/>
            </a:pPr>
            <a:r>
              <a:rPr lang="en-CA" altLang="fr-FR" sz="1800" dirty="0">
                <a:latin typeface="Calibri" panose="020F0502020204030204" pitchFamily="34" charset="0"/>
              </a:rPr>
              <a:t>Si </a:t>
            </a:r>
            <a:r>
              <a:rPr lang="en-CA" altLang="fr-FR" sz="1800" dirty="0" err="1">
                <a:latin typeface="Calibri" panose="020F0502020204030204" pitchFamily="34" charset="0"/>
              </a:rPr>
              <a:t>l’on</a:t>
            </a:r>
            <a:r>
              <a:rPr lang="en-CA" altLang="fr-FR" sz="1800" dirty="0">
                <a:latin typeface="Calibri" panose="020F0502020204030204" pitchFamily="34" charset="0"/>
              </a:rPr>
              <a:t> </a:t>
            </a:r>
            <a:r>
              <a:rPr lang="en-CA" altLang="fr-FR" sz="1800" dirty="0" err="1">
                <a:latin typeface="Calibri" panose="020F0502020204030204" pitchFamily="34" charset="0"/>
              </a:rPr>
              <a:t>effectue</a:t>
            </a:r>
            <a:r>
              <a:rPr lang="en-CA" altLang="fr-FR" sz="1800" dirty="0">
                <a:latin typeface="Calibri" panose="020F0502020204030204" pitchFamily="34" charset="0"/>
              </a:rPr>
              <a:t> </a:t>
            </a:r>
            <a:r>
              <a:rPr lang="en-CA" altLang="fr-FR" sz="1800" dirty="0" err="1">
                <a:latin typeface="Calibri" panose="020F0502020204030204" pitchFamily="34" charset="0"/>
              </a:rPr>
              <a:t>ce</a:t>
            </a:r>
            <a:r>
              <a:rPr lang="en-CA" altLang="fr-FR" sz="1800" dirty="0">
                <a:latin typeface="Calibri" panose="020F0502020204030204" pitchFamily="34" charset="0"/>
              </a:rPr>
              <a:t> </a:t>
            </a:r>
            <a:r>
              <a:rPr lang="en-CA" altLang="fr-FR" sz="1800" dirty="0" err="1">
                <a:latin typeface="Calibri" panose="020F0502020204030204" pitchFamily="34" charset="0"/>
              </a:rPr>
              <a:t>calcul</a:t>
            </a:r>
            <a:r>
              <a:rPr lang="en-CA" altLang="fr-FR" sz="1800" dirty="0">
                <a:latin typeface="Calibri" panose="020F0502020204030204" pitchFamily="34" charset="0"/>
              </a:rPr>
              <a:t> avec </a:t>
            </a:r>
            <a:r>
              <a:rPr lang="en-CA" altLang="fr-FR" sz="1800" b="1" i="1" dirty="0">
                <a:solidFill>
                  <a:srgbClr val="FF0000"/>
                </a:solidFill>
                <a:latin typeface="Calibri" panose="020F0502020204030204" pitchFamily="34" charset="0"/>
              </a:rPr>
              <a:t>n</a:t>
            </a:r>
            <a:r>
              <a:rPr lang="en-CA" altLang="fr-FR" sz="1800" dirty="0">
                <a:solidFill>
                  <a:srgbClr val="FF0000"/>
                </a:solidFill>
                <a:latin typeface="Calibri" panose="020F0502020204030204" pitchFamily="34" charset="0"/>
              </a:rPr>
              <a:t> = 109</a:t>
            </a:r>
            <a:r>
              <a:rPr lang="en-CA" altLang="fr-FR" sz="1800" dirty="0">
                <a:latin typeface="Calibri" panose="020F0502020204030204" pitchFamily="34" charset="0"/>
              </a:rPr>
              <a:t> et </a:t>
            </a:r>
            <a:r>
              <a:rPr lang="el-GR" altLang="fr-FR" sz="1800" b="1" i="1" dirty="0">
                <a:solidFill>
                  <a:srgbClr val="00B050"/>
                </a:solidFill>
                <a:latin typeface="Calibri" panose="020F0502020204030204" pitchFamily="34" charset="0"/>
              </a:rPr>
              <a:t>π</a:t>
            </a:r>
            <a:r>
              <a:rPr lang="en-CA" altLang="fr-FR" sz="1800" b="1" i="1" dirty="0">
                <a:solidFill>
                  <a:srgbClr val="00B050"/>
                </a:solidFill>
                <a:latin typeface="Calibri" panose="020F0502020204030204" pitchFamily="34" charset="0"/>
              </a:rPr>
              <a:t> </a:t>
            </a:r>
            <a:r>
              <a:rPr lang="en-CA" altLang="fr-FR" sz="1800" dirty="0">
                <a:solidFill>
                  <a:srgbClr val="00B050"/>
                </a:solidFill>
                <a:latin typeface="Calibri" panose="020F0502020204030204" pitchFamily="34" charset="0"/>
              </a:rPr>
              <a:t>= 0.5 </a:t>
            </a:r>
            <a:r>
              <a:rPr lang="en-CA" altLang="fr-FR" sz="1800" dirty="0">
                <a:latin typeface="Calibri" panose="020F0502020204030204" pitchFamily="34" charset="0"/>
              </a:rPr>
              <a:t>pour </a:t>
            </a:r>
            <a:r>
              <a:rPr lang="en-CA" altLang="fr-FR" sz="1800" dirty="0" err="1">
                <a:latin typeface="Calibri" panose="020F0502020204030204" pitchFamily="34" charset="0"/>
              </a:rPr>
              <a:t>chaque</a:t>
            </a:r>
            <a:r>
              <a:rPr lang="en-CA" altLang="fr-FR" sz="1800" dirty="0">
                <a:latin typeface="Calibri" panose="020F0502020204030204" pitchFamily="34" charset="0"/>
              </a:rPr>
              <a:t> </a:t>
            </a:r>
            <a:r>
              <a:rPr lang="en-CA" altLang="fr-FR" sz="1800" dirty="0" err="1">
                <a:latin typeface="Calibri" panose="020F0502020204030204" pitchFamily="34" charset="0"/>
              </a:rPr>
              <a:t>nombre</a:t>
            </a:r>
            <a:r>
              <a:rPr lang="en-CA" altLang="fr-FR" sz="1800" dirty="0">
                <a:latin typeface="Calibri" panose="020F0502020204030204" pitchFamily="34" charset="0"/>
              </a:rPr>
              <a:t> de </a:t>
            </a:r>
            <a:r>
              <a:rPr lang="en-CA" altLang="fr-FR" sz="1800" dirty="0" err="1">
                <a:latin typeface="Calibri" panose="020F0502020204030204" pitchFamily="34" charset="0"/>
              </a:rPr>
              <a:t>succès</a:t>
            </a:r>
            <a:r>
              <a:rPr lang="en-CA" altLang="fr-FR" sz="1800" dirty="0">
                <a:latin typeface="Calibri" panose="020F0502020204030204" pitchFamily="34" charset="0"/>
              </a:rPr>
              <a:t> </a:t>
            </a:r>
            <a:r>
              <a:rPr lang="en-CA" altLang="fr-FR" sz="1800" b="1" i="1" dirty="0">
                <a:solidFill>
                  <a:srgbClr val="0070C0"/>
                </a:solidFill>
                <a:latin typeface="Calibri" panose="020F0502020204030204" pitchFamily="34" charset="0"/>
              </a:rPr>
              <a:t>k</a:t>
            </a:r>
            <a:r>
              <a:rPr lang="en-CA" altLang="fr-FR" sz="1800" dirty="0">
                <a:latin typeface="Calibri" panose="020F0502020204030204" pitchFamily="34" charset="0"/>
              </a:rPr>
              <a:t> possible (</a:t>
            </a:r>
            <a:r>
              <a:rPr lang="en-CA" altLang="fr-FR" sz="1800" dirty="0" err="1">
                <a:latin typeface="Calibri" panose="020F0502020204030204" pitchFamily="34" charset="0"/>
              </a:rPr>
              <a:t>ici</a:t>
            </a:r>
            <a:r>
              <a:rPr lang="en-CA" altLang="fr-FR" sz="1800" dirty="0">
                <a:latin typeface="Calibri" panose="020F0502020204030204" pitchFamily="34" charset="0"/>
              </a:rPr>
              <a:t>, de 0 à 109), on </a:t>
            </a:r>
            <a:r>
              <a:rPr lang="en-CA" altLang="fr-FR" sz="1800" dirty="0" err="1">
                <a:latin typeface="Calibri" panose="020F0502020204030204" pitchFamily="34" charset="0"/>
              </a:rPr>
              <a:t>obtient</a:t>
            </a:r>
            <a:r>
              <a:rPr lang="en-CA" altLang="fr-FR" sz="1800" dirty="0">
                <a:latin typeface="Calibri" panose="020F0502020204030204" pitchFamily="34" charset="0"/>
              </a:rPr>
              <a:t> la distribution de </a:t>
            </a:r>
            <a:r>
              <a:rPr lang="en-CA" altLang="fr-FR" sz="1800" dirty="0" err="1">
                <a:latin typeface="Calibri" panose="020F0502020204030204" pitchFamily="34" charset="0"/>
              </a:rPr>
              <a:t>probabilités</a:t>
            </a:r>
            <a:r>
              <a:rPr lang="en-CA" altLang="fr-FR" sz="1800" dirty="0">
                <a:latin typeface="Calibri" panose="020F0502020204030204" pitchFamily="34" charset="0"/>
              </a:rPr>
              <a:t> </a:t>
            </a:r>
            <a:r>
              <a:rPr lang="en-CA" altLang="fr-FR" sz="1800" dirty="0" err="1">
                <a:latin typeface="Calibri" panose="020F0502020204030204" pitchFamily="34" charset="0"/>
              </a:rPr>
              <a:t>suivante</a:t>
            </a:r>
            <a:r>
              <a:rPr lang="en-CA" altLang="fr-FR" sz="1800" dirty="0">
                <a:latin typeface="Calibri" panose="020F0502020204030204" pitchFamily="34" charset="0"/>
              </a:rPr>
              <a:t>:</a:t>
            </a: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fr-CA" sz="1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7" name="Connecteur droit 16"/>
          <p:cNvCxnSpPr/>
          <p:nvPr/>
        </p:nvCxnSpPr>
        <p:spPr>
          <a:xfrm>
            <a:off x="643784" y="21336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8" name="Rectangle 3"/>
          <p:cNvSpPr txBox="1">
            <a:spLocks noChangeArrowheads="1"/>
          </p:cNvSpPr>
          <p:nvPr/>
        </p:nvSpPr>
        <p:spPr>
          <a:xfrm>
            <a:off x="0" y="1224136"/>
            <a:ext cx="9144000" cy="93610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Test d’hypothèse:</a:t>
            </a:r>
          </a:p>
          <a:p>
            <a:pPr marL="806450" lvl="1" indent="-400050">
              <a:buFont typeface="+mj-lt"/>
              <a:buAutoNum type="romanLcPeriod" startAt="2"/>
            </a:pPr>
            <a:r>
              <a:rPr lang="fr-CA" altLang="fr-FR" dirty="0">
                <a:latin typeface="Calibri" panose="020F0502020204030204" pitchFamily="34" charset="0"/>
              </a:rPr>
              <a:t>On détermine la « </a:t>
            </a:r>
            <a:r>
              <a:rPr lang="fr-CA" altLang="fr-FR" b="1" dirty="0">
                <a:latin typeface="Calibri" panose="020F0502020204030204" pitchFamily="34" charset="0"/>
              </a:rPr>
              <a:t>distribution d’échantillonnage</a:t>
            </a:r>
            <a:r>
              <a:rPr lang="fr-CA" altLang="fr-FR" dirty="0">
                <a:latin typeface="Calibri" panose="020F0502020204030204" pitchFamily="34" charset="0"/>
              </a:rPr>
              <a:t> »</a:t>
            </a:r>
            <a:r>
              <a:rPr lang="fr-CA" altLang="fr-FR" b="1" dirty="0">
                <a:latin typeface="Calibri" panose="020F0502020204030204" pitchFamily="34" charset="0"/>
              </a:rPr>
              <a:t> </a:t>
            </a:r>
            <a:r>
              <a:rPr lang="fr-CA" altLang="fr-FR" dirty="0">
                <a:latin typeface="Calibri" panose="020F0502020204030204" pitchFamily="34" charset="0"/>
              </a:rPr>
              <a:t>pour une population correspondant à </a:t>
            </a:r>
            <a:r>
              <a:rPr lang="fr-CA" altLang="fr-FR" b="1" dirty="0">
                <a:latin typeface="Calibri" panose="020F0502020204030204" pitchFamily="34" charset="0"/>
              </a:rPr>
              <a:t>H</a:t>
            </a:r>
            <a:r>
              <a:rPr lang="fr-CA" altLang="fr-FR" b="1" baseline="-25000" dirty="0">
                <a:latin typeface="Calibri" panose="020F0502020204030204" pitchFamily="34" charset="0"/>
              </a:rPr>
              <a:t>0</a:t>
            </a:r>
            <a:r>
              <a:rPr lang="fr-CA" altLang="fr-FR" b="1" dirty="0">
                <a:latin typeface="Calibri" panose="020F0502020204030204" pitchFamily="34" charset="0"/>
              </a:rPr>
              <a:t>.</a:t>
            </a:r>
          </a:p>
          <a:p>
            <a:pPr marL="63500" indent="0">
              <a:buNone/>
            </a:pPr>
            <a:endParaRPr lang="en-CA" altLang="fr-FR" dirty="0">
              <a:latin typeface="Calibri" panose="020F0502020204030204" pitchFamily="34" charset="0"/>
            </a:endParaRPr>
          </a:p>
          <a:p>
            <a:pPr marL="63500" indent="0">
              <a:buNone/>
            </a:pPr>
            <a:endParaRPr lang="fr-CA" altLang="fr-FR" dirty="0">
              <a:latin typeface="Calibri" panose="020F0502020204030204" pitchFamily="34" charset="0"/>
            </a:endParaRPr>
          </a:p>
        </p:txBody>
      </p:sp>
      <p:graphicFrame>
        <p:nvGraphicFramePr>
          <p:cNvPr id="21" name="Objet 20"/>
          <p:cNvGraphicFramePr>
            <a:graphicFrameLocks noChangeAspect="1"/>
          </p:cNvGraphicFramePr>
          <p:nvPr/>
        </p:nvGraphicFramePr>
        <p:xfrm>
          <a:off x="5384800" y="2933700"/>
          <a:ext cx="914400" cy="198438"/>
        </p:xfrm>
        <a:graphic>
          <a:graphicData uri="http://schemas.openxmlformats.org/presentationml/2006/ole">
            <mc:AlternateContent xmlns:mc="http://schemas.openxmlformats.org/markup-compatibility/2006">
              <mc:Choice xmlns:v="urn:schemas-microsoft-com:vml" Requires="v">
                <p:oleObj spid="_x0000_s136302" name="Equation" r:id="rId4" imgW="914400" imgH="198720" progId="Equation.DSMT4">
                  <p:embed/>
                </p:oleObj>
              </mc:Choice>
              <mc:Fallback>
                <p:oleObj name="Equation" r:id="rId4" imgW="914400" imgH="19872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4800" y="29337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t 21"/>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136303" name="Equation" r:id="rId6" imgW="914400" imgH="198720" progId="Equation.DSMT4">
                  <p:embed/>
                </p:oleObj>
              </mc:Choice>
              <mc:Fallback>
                <p:oleObj name="Equation" r:id="rId6" imgW="914400" imgH="19872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graphicFrame>
        <p:nvGraphicFramePr>
          <p:cNvPr id="1032" name="Object 8"/>
          <p:cNvGraphicFramePr>
            <a:graphicFrameLocks noChangeAspect="1"/>
          </p:cNvGraphicFramePr>
          <p:nvPr/>
        </p:nvGraphicFramePr>
        <p:xfrm>
          <a:off x="1601788" y="2743200"/>
          <a:ext cx="5759450" cy="696913"/>
        </p:xfrm>
        <a:graphic>
          <a:graphicData uri="http://schemas.openxmlformats.org/presentationml/2006/ole">
            <mc:AlternateContent xmlns:mc="http://schemas.openxmlformats.org/markup-compatibility/2006">
              <mc:Choice xmlns:v="urn:schemas-microsoft-com:vml" Requires="v">
                <p:oleObj spid="_x0000_s136304" name="Document" r:id="rId7" imgW="5949456" imgH="719463" progId="Word.Document.12">
                  <p:embed/>
                </p:oleObj>
              </mc:Choice>
              <mc:Fallback>
                <p:oleObj name="Document" r:id="rId7" imgW="5949456" imgH="719463" progId="Word.Document.12">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1788" y="2743200"/>
                        <a:ext cx="5759450"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9" name="Picture 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72208" y="4038600"/>
            <a:ext cx="7128792"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1994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FR" altLang="fr-FR" sz="1600" dirty="0">
              <a:latin typeface="Calibri" panose="020F0502020204030204" pitchFamily="34" charset="0"/>
            </a:endParaRPr>
          </a:p>
        </p:txBody>
      </p:sp>
      <p:sp>
        <p:nvSpPr>
          <p:cNvPr id="6"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Test d’hypothèse:</a:t>
            </a:r>
          </a:p>
          <a:p>
            <a:pPr marL="406400" indent="-400050">
              <a:buFont typeface="+mj-lt"/>
              <a:buAutoNum type="romanLcPeriod"/>
            </a:pPr>
            <a:r>
              <a:rPr lang="fr-CA" altLang="fr-FR" sz="2000" dirty="0">
                <a:solidFill>
                  <a:schemeClr val="bg1">
                    <a:lumMod val="65000"/>
                  </a:schemeClr>
                </a:solidFill>
                <a:latin typeface="Calibri" panose="020F0502020204030204" pitchFamily="34" charset="0"/>
              </a:rPr>
              <a:t>On pose une hypothèse sur la population, que l’on appelle: « </a:t>
            </a:r>
            <a:r>
              <a:rPr lang="fr-CA" altLang="fr-FR" sz="2000" b="1" dirty="0">
                <a:solidFill>
                  <a:schemeClr val="bg1">
                    <a:lumMod val="65000"/>
                  </a:schemeClr>
                </a:solidFill>
                <a:latin typeface="Calibri" panose="020F0502020204030204" pitchFamily="34" charset="0"/>
              </a:rPr>
              <a:t>hypothèse nulle</a:t>
            </a:r>
            <a:r>
              <a:rPr lang="fr-CA" altLang="fr-FR" sz="2000" dirty="0">
                <a:solidFill>
                  <a:schemeClr val="bg1">
                    <a:lumMod val="65000"/>
                  </a:schemeClr>
                </a:solidFill>
                <a:latin typeface="Calibri" panose="020F0502020204030204" pitchFamily="34" charset="0"/>
              </a:rPr>
              <a:t> » </a:t>
            </a:r>
            <a:br>
              <a:rPr lang="fr-CA" altLang="fr-FR" sz="2000" dirty="0">
                <a:solidFill>
                  <a:schemeClr val="bg1">
                    <a:lumMod val="65000"/>
                  </a:schemeClr>
                </a:solidFill>
                <a:latin typeface="Calibri" panose="020F0502020204030204" pitchFamily="34" charset="0"/>
              </a:rPr>
            </a:br>
            <a:r>
              <a:rPr lang="fr-CA" altLang="fr-FR" sz="2000" dirty="0">
                <a:solidFill>
                  <a:schemeClr val="bg1">
                    <a:lumMod val="65000"/>
                  </a:schemeClr>
                </a:solidFill>
                <a:latin typeface="Calibri" panose="020F0502020204030204" pitchFamily="34" charset="0"/>
              </a:rPr>
              <a:t>(symbole: </a:t>
            </a:r>
            <a:r>
              <a:rPr lang="fr-CA" altLang="fr-FR" sz="2000" b="1" dirty="0">
                <a:solidFill>
                  <a:schemeClr val="bg1">
                    <a:lumMod val="65000"/>
                  </a:schemeClr>
                </a:solidFill>
                <a:latin typeface="Calibri" panose="020F0502020204030204" pitchFamily="34" charset="0"/>
              </a:rPr>
              <a:t>H</a:t>
            </a:r>
            <a:r>
              <a:rPr lang="fr-CA" altLang="fr-FR" sz="2000" b="1" baseline="-25000" dirty="0">
                <a:solidFill>
                  <a:schemeClr val="bg1">
                    <a:lumMod val="65000"/>
                  </a:schemeClr>
                </a:solidFill>
                <a:latin typeface="Calibri" panose="020F0502020204030204" pitchFamily="34" charset="0"/>
              </a:rPr>
              <a:t>0</a:t>
            </a:r>
            <a:r>
              <a:rPr lang="fr-CA" altLang="fr-FR" sz="2000" dirty="0">
                <a:solidFill>
                  <a:schemeClr val="bg1">
                    <a:lumMod val="65000"/>
                  </a:schemeClr>
                </a:solidFill>
                <a:latin typeface="Calibri" panose="020F0502020204030204" pitchFamily="34" charset="0"/>
              </a:rPr>
              <a:t>).</a:t>
            </a:r>
          </a:p>
          <a:p>
            <a:pPr marL="406400" indent="-400050">
              <a:buFont typeface="+mj-lt"/>
              <a:buAutoNum type="romanLcPeriod"/>
            </a:pPr>
            <a:endParaRPr lang="fr-CA" altLang="fr-FR" sz="2000" dirty="0">
              <a:latin typeface="Calibri" panose="020F0502020204030204" pitchFamily="34" charset="0"/>
            </a:endParaRPr>
          </a:p>
          <a:p>
            <a:pPr marL="406400" indent="-400050">
              <a:buFont typeface="+mj-lt"/>
              <a:buAutoNum type="romanLcPeriod"/>
            </a:pPr>
            <a:r>
              <a:rPr lang="fr-CA" altLang="fr-FR" sz="2000" dirty="0">
                <a:solidFill>
                  <a:schemeClr val="bg1">
                    <a:lumMod val="65000"/>
                  </a:schemeClr>
                </a:solidFill>
                <a:latin typeface="Calibri" panose="020F0502020204030204" pitchFamily="34" charset="0"/>
              </a:rPr>
              <a:t>On détermine la « </a:t>
            </a:r>
            <a:r>
              <a:rPr lang="fr-CA" altLang="fr-FR" sz="2000" b="1" dirty="0">
                <a:solidFill>
                  <a:schemeClr val="bg1">
                    <a:lumMod val="65000"/>
                  </a:schemeClr>
                </a:solidFill>
                <a:latin typeface="Calibri" panose="020F0502020204030204" pitchFamily="34" charset="0"/>
              </a:rPr>
              <a:t>distribution d’échantillonnage</a:t>
            </a:r>
            <a:r>
              <a:rPr lang="fr-CA" altLang="fr-FR" sz="2000" dirty="0">
                <a:solidFill>
                  <a:schemeClr val="bg1">
                    <a:lumMod val="65000"/>
                  </a:schemeClr>
                </a:solidFill>
                <a:latin typeface="Calibri" panose="020F0502020204030204" pitchFamily="34" charset="0"/>
              </a:rPr>
              <a:t> »</a:t>
            </a:r>
            <a:r>
              <a:rPr lang="fr-CA" altLang="fr-FR" sz="2000" b="1" dirty="0">
                <a:solidFill>
                  <a:schemeClr val="bg1">
                    <a:lumMod val="65000"/>
                  </a:schemeClr>
                </a:solidFill>
                <a:latin typeface="Calibri" panose="020F0502020204030204" pitchFamily="34" charset="0"/>
              </a:rPr>
              <a:t> </a:t>
            </a:r>
            <a:r>
              <a:rPr lang="fr-CA" altLang="fr-FR" sz="2000" dirty="0">
                <a:solidFill>
                  <a:schemeClr val="bg1">
                    <a:lumMod val="65000"/>
                  </a:schemeClr>
                </a:solidFill>
                <a:latin typeface="Calibri" panose="020F0502020204030204" pitchFamily="34" charset="0"/>
              </a:rPr>
              <a:t>pour une population </a:t>
            </a:r>
            <a:br>
              <a:rPr lang="fr-CA" altLang="fr-FR" sz="2000" dirty="0">
                <a:solidFill>
                  <a:schemeClr val="bg1">
                    <a:lumMod val="65000"/>
                  </a:schemeClr>
                </a:solidFill>
                <a:latin typeface="Calibri" panose="020F0502020204030204" pitchFamily="34" charset="0"/>
              </a:rPr>
            </a:br>
            <a:r>
              <a:rPr lang="fr-CA" altLang="fr-FR" sz="2000" dirty="0">
                <a:solidFill>
                  <a:schemeClr val="bg1">
                    <a:lumMod val="65000"/>
                  </a:schemeClr>
                </a:solidFill>
                <a:latin typeface="Calibri" panose="020F0502020204030204" pitchFamily="34" charset="0"/>
              </a:rPr>
              <a:t>correspondant à </a:t>
            </a:r>
            <a:r>
              <a:rPr lang="fr-CA" altLang="fr-FR" sz="2000" b="1" dirty="0">
                <a:solidFill>
                  <a:schemeClr val="bg1">
                    <a:lumMod val="65000"/>
                  </a:schemeClr>
                </a:solidFill>
                <a:latin typeface="Calibri" panose="020F0502020204030204" pitchFamily="34" charset="0"/>
              </a:rPr>
              <a:t>H</a:t>
            </a:r>
            <a:r>
              <a:rPr lang="fr-CA" altLang="fr-FR" sz="2000" b="1" baseline="-25000" dirty="0">
                <a:solidFill>
                  <a:schemeClr val="bg1">
                    <a:lumMod val="65000"/>
                  </a:schemeClr>
                </a:solidFill>
                <a:latin typeface="Calibri" panose="020F0502020204030204" pitchFamily="34" charset="0"/>
              </a:rPr>
              <a:t>0</a:t>
            </a:r>
            <a:r>
              <a:rPr lang="fr-CA" altLang="fr-FR" sz="2000" b="1" dirty="0">
                <a:solidFill>
                  <a:schemeClr val="bg1">
                    <a:lumMod val="65000"/>
                  </a:schemeClr>
                </a:solidFill>
                <a:latin typeface="Calibri" panose="020F0502020204030204" pitchFamily="34" charset="0"/>
              </a:rPr>
              <a:t>.</a:t>
            </a:r>
          </a:p>
          <a:p>
            <a:pPr marL="806450" lvl="1" indent="-400050">
              <a:buFont typeface="Wingdings" pitchFamily="2" charset="2"/>
              <a:buChar char="Ø"/>
            </a:pPr>
            <a:r>
              <a:rPr lang="fr-CA" altLang="fr-FR" sz="1800" dirty="0">
                <a:solidFill>
                  <a:schemeClr val="bg1">
                    <a:lumMod val="65000"/>
                  </a:schemeClr>
                </a:solidFill>
                <a:latin typeface="Calibri" panose="020F0502020204030204" pitchFamily="34" charset="0"/>
              </a:rPr>
              <a:t>La distribution d’échantillonnage correspond à la </a:t>
            </a:r>
            <a:br>
              <a:rPr lang="fr-CA" altLang="fr-FR" sz="1800" dirty="0">
                <a:solidFill>
                  <a:schemeClr val="bg1">
                    <a:lumMod val="65000"/>
                  </a:schemeClr>
                </a:solidFill>
                <a:latin typeface="Calibri" panose="020F0502020204030204" pitchFamily="34" charset="0"/>
              </a:rPr>
            </a:br>
            <a:r>
              <a:rPr lang="fr-CA" altLang="fr-FR" sz="1800" dirty="0">
                <a:solidFill>
                  <a:schemeClr val="bg1">
                    <a:lumMod val="65000"/>
                  </a:schemeClr>
                </a:solidFill>
                <a:latin typeface="Calibri" panose="020F0502020204030204" pitchFamily="34" charset="0"/>
              </a:rPr>
              <a:t>« distribution des probabilités d’obtenir les différents échantillons possibles ».</a:t>
            </a:r>
          </a:p>
          <a:p>
            <a:pPr marL="806450" lvl="1" indent="-400050">
              <a:buFont typeface="Wingdings" pitchFamily="2" charset="2"/>
              <a:buChar char="Ø"/>
            </a:pPr>
            <a:endParaRPr lang="fr-CA" altLang="fr-FR" sz="1800" b="1" dirty="0">
              <a:solidFill>
                <a:schemeClr val="bg1">
                  <a:lumMod val="65000"/>
                </a:schemeClr>
              </a:solidFill>
              <a:latin typeface="Calibri" panose="020F0502020204030204" pitchFamily="34" charset="0"/>
            </a:endParaRPr>
          </a:p>
          <a:p>
            <a:pPr marL="406400" indent="-400050">
              <a:buFont typeface="+mj-lt"/>
              <a:buAutoNum type="romanLcPeriod"/>
            </a:pPr>
            <a:r>
              <a:rPr lang="fr-CA" altLang="fr-FR" sz="2000" dirty="0">
                <a:latin typeface="Calibri" panose="020F0502020204030204" pitchFamily="34" charset="0"/>
              </a:rPr>
              <a:t>On vérifie quelle est la probabilité d’obtenir l’échantillon obtenu si la population correspond réellement à celle posée au point « i. ».</a:t>
            </a:r>
            <a:endParaRPr lang="en-CA" altLang="fr-FR" sz="2000" dirty="0">
              <a:latin typeface="Calibri" panose="020F0502020204030204" pitchFamily="34" charset="0"/>
            </a:endParaRPr>
          </a:p>
          <a:p>
            <a:pPr marL="806450" lvl="1" indent="-400050">
              <a:buFont typeface="Wingdings" panose="05000000000000000000" pitchFamily="2" charset="2"/>
              <a:buChar char="Ø"/>
            </a:pPr>
            <a:r>
              <a:rPr lang="fr-CA" altLang="fr-FR" sz="1800" dirty="0">
                <a:latin typeface="Calibri" panose="020F0502020204030204" pitchFamily="34" charset="0"/>
              </a:rPr>
              <a:t>Si la probabilité est en-dessous d’un seuil établi </a:t>
            </a:r>
            <a:br>
              <a:rPr lang="fr-CA" altLang="fr-FR" sz="1800" dirty="0">
                <a:latin typeface="Calibri" panose="020F0502020204030204" pitchFamily="34" charset="0"/>
              </a:rPr>
            </a:br>
            <a:r>
              <a:rPr lang="fr-CA" altLang="fr-FR" sz="1800" dirty="0">
                <a:latin typeface="Calibri" panose="020F0502020204030204" pitchFamily="34" charset="0"/>
              </a:rPr>
              <a:t>(habituellement 5 %), on rejette l’hypothèse nulle.</a:t>
            </a:r>
          </a:p>
          <a:p>
            <a:pPr marL="806450" lvl="1" indent="-400050">
              <a:buFont typeface="Wingdings" panose="05000000000000000000" pitchFamily="2" charset="2"/>
              <a:buChar char="Ø"/>
            </a:pPr>
            <a:r>
              <a:rPr lang="fr-CA" altLang="fr-FR" sz="1800" dirty="0">
                <a:latin typeface="Calibri" panose="020F0502020204030204" pitchFamily="34" charset="0"/>
              </a:rPr>
              <a:t>Sinon, on ne rejette pas l’hypothèse nulle.</a:t>
            </a:r>
          </a:p>
          <a:p>
            <a:pPr marL="292100"/>
            <a:endParaRPr lang="fr-CA" altLang="fr-FR" sz="1600" dirty="0">
              <a:latin typeface="Calibri" panose="020F0502020204030204" pitchFamily="34" charset="0"/>
            </a:endParaRPr>
          </a:p>
          <a:p>
            <a:pPr marL="63500" indent="0">
              <a:buNone/>
            </a:pPr>
            <a:endParaRPr lang="en-CA" altLang="fr-FR" dirty="0">
              <a:latin typeface="Calibri" panose="020F0502020204030204" pitchFamily="34" charset="0"/>
            </a:endParaRPr>
          </a:p>
          <a:p>
            <a:pPr marL="63500" indent="0">
              <a:buNone/>
            </a:pPr>
            <a:endParaRPr lang="fr-CA" altLang="fr-FR" dirty="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proportion</a:t>
            </a:r>
          </a:p>
          <a:p>
            <a:pPr marL="457200" indent="-457200">
              <a:buFont typeface="+mj-lt"/>
              <a:buAutoNum type="arabicPeriod" startAt="3"/>
            </a:pPr>
            <a:r>
              <a:rPr lang="en-CA" altLang="fr-FR" sz="2000" b="1" i="1" dirty="0" err="1">
                <a:latin typeface="Calibri" panose="020F0502020204030204" pitchFamily="34" charset="0"/>
              </a:rPr>
              <a:t>Décision</a:t>
            </a:r>
            <a:endParaRPr lang="fr-CA" altLang="fr-FR" sz="2000" b="1" i="1" dirty="0">
              <a:latin typeface="Calibri" panose="020F0502020204030204" pitchFamily="34" charset="0"/>
            </a:endParaRPr>
          </a:p>
        </p:txBody>
      </p:sp>
      <p:cxnSp>
        <p:nvCxnSpPr>
          <p:cNvPr id="7" name="Connecteur droit 6"/>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fr-CA" sz="1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3360066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a:latin typeface="Calibri" panose="020F0502020204030204" pitchFamily="34" charset="0"/>
              </a:rPr>
              <a:t>Test utilisant la distribution binomiale</a:t>
            </a:r>
            <a:br>
              <a:rPr lang="fr-CA" altLang="fr-FR" b="1">
                <a:latin typeface="Calibri" panose="020F0502020204030204" pitchFamily="34" charset="0"/>
              </a:rPr>
            </a:br>
            <a:r>
              <a:rPr lang="fr-CA" altLang="fr-FR" sz="2400" b="1">
                <a:latin typeface="Calibri" panose="020F0502020204030204" pitchFamily="34" charset="0"/>
              </a:rPr>
              <a:t>Test sur une proportion</a:t>
            </a:r>
          </a:p>
          <a:p>
            <a:pPr marL="457200" indent="-457200">
              <a:buFont typeface="+mj-lt"/>
              <a:buAutoNum type="arabicPeriod" startAt="3"/>
            </a:pPr>
            <a:r>
              <a:rPr lang="fr-CA" altLang="fr-FR" sz="2000" b="1" i="1">
                <a:latin typeface="Calibri" panose="020F0502020204030204" pitchFamily="34" charset="0"/>
              </a:rPr>
              <a:t>Décision</a:t>
            </a:r>
          </a:p>
        </p:txBody>
      </p:sp>
      <p:sp>
        <p:nvSpPr>
          <p:cNvPr id="10" name="Rectangle 3"/>
          <p:cNvSpPr txBox="1">
            <a:spLocks noChangeArrowheads="1"/>
          </p:cNvSpPr>
          <p:nvPr/>
        </p:nvSpPr>
        <p:spPr>
          <a:xfrm>
            <a:off x="0" y="2362200"/>
            <a:ext cx="9144000" cy="4495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On doit d’abord déterminer le niveau de risque que l’on est prêt à accepter.</a:t>
            </a:r>
          </a:p>
          <a:p>
            <a:pPr marL="292100">
              <a:buFont typeface="Wingdings" panose="05000000000000000000" pitchFamily="2" charset="2"/>
              <a:buChar char="q"/>
            </a:pPr>
            <a:r>
              <a:rPr lang="fr-CA" altLang="fr-FR" sz="2000" dirty="0">
                <a:latin typeface="Calibri" panose="020F0502020204030204" pitchFamily="34" charset="0"/>
              </a:rPr>
              <a:t>Il existe deux manières de se tromper dans notre conclusion:</a:t>
            </a:r>
          </a:p>
          <a:p>
            <a:pPr marL="806450" lvl="1" indent="-342900">
              <a:buFont typeface="+mj-lt"/>
              <a:buAutoNum type="arabicParenR"/>
            </a:pPr>
            <a:r>
              <a:rPr lang="fr-CA" altLang="fr-FR" sz="1800" dirty="0">
                <a:latin typeface="Calibri" panose="020F0502020204030204" pitchFamily="34" charset="0"/>
              </a:rPr>
              <a:t>Erreur de type I: </a:t>
            </a:r>
          </a:p>
          <a:p>
            <a:pPr marL="1206500" lvl="2" indent="-342900">
              <a:buFont typeface="Wingdings" pitchFamily="2" charset="2"/>
              <a:buChar char="Ø"/>
            </a:pPr>
            <a:r>
              <a:rPr lang="fr-CA" altLang="fr-FR" sz="1600" dirty="0">
                <a:latin typeface="Calibri" panose="020F0502020204030204" pitchFamily="34" charset="0"/>
              </a:rPr>
              <a:t>Rejeter l’hypothèse nulle alors qu’elle est vraie.</a:t>
            </a:r>
          </a:p>
          <a:p>
            <a:pPr marL="1206500" lvl="2" indent="-342900">
              <a:buFont typeface="Wingdings" pitchFamily="2" charset="2"/>
              <a:buChar char="v"/>
            </a:pPr>
            <a:r>
              <a:rPr lang="fr-CA" altLang="fr-FR" sz="1600" dirty="0">
                <a:latin typeface="Calibri" panose="020F0502020204030204" pitchFamily="34" charset="0"/>
              </a:rPr>
              <a:t>Le symbole représentant la probabilité de faire une erreur de type I est:  « </a:t>
            </a:r>
            <a:r>
              <a:rPr lang="el-GR" altLang="fr-FR" sz="1600" dirty="0">
                <a:latin typeface="Calibri" panose="020F0502020204030204" pitchFamily="34" charset="0"/>
              </a:rPr>
              <a:t>α</a:t>
            </a:r>
            <a:r>
              <a:rPr lang="fr-CA" altLang="fr-FR" sz="1600" dirty="0">
                <a:latin typeface="Calibri" panose="020F0502020204030204" pitchFamily="34" charset="0"/>
              </a:rPr>
              <a:t> » (alpha).</a:t>
            </a:r>
          </a:p>
          <a:p>
            <a:pPr marL="806450" lvl="1" indent="-342900">
              <a:buFont typeface="+mj-lt"/>
              <a:buAutoNum type="arabicParenR"/>
            </a:pPr>
            <a:r>
              <a:rPr lang="fr-CA" altLang="fr-FR" sz="1800" dirty="0">
                <a:latin typeface="Calibri" panose="020F0502020204030204" pitchFamily="34" charset="0"/>
              </a:rPr>
              <a:t>Erreur de type II:</a:t>
            </a:r>
          </a:p>
          <a:p>
            <a:pPr marL="1206500" lvl="2" indent="-342900">
              <a:buFont typeface="Wingdings" pitchFamily="2" charset="2"/>
              <a:buChar char="Ø"/>
            </a:pPr>
            <a:r>
              <a:rPr lang="fr-CA" altLang="fr-FR" sz="1600" dirty="0">
                <a:latin typeface="Calibri" panose="020F0502020204030204" pitchFamily="34" charset="0"/>
              </a:rPr>
              <a:t>Ne pas rejeter l’hypothèse nulle alors qu’elle est fausse.</a:t>
            </a:r>
            <a:endParaRPr lang="fr-CA" altLang="fr-FR" dirty="0">
              <a:latin typeface="Calibri" panose="020F0502020204030204" pitchFamily="34" charset="0"/>
            </a:endParaRPr>
          </a:p>
          <a:p>
            <a:pPr marL="1206500" lvl="2" indent="-342900">
              <a:buFont typeface="Wingdings" pitchFamily="2" charset="2"/>
              <a:buChar char="v"/>
            </a:pPr>
            <a:r>
              <a:rPr lang="fr-CA" altLang="fr-FR" sz="1600" dirty="0">
                <a:latin typeface="Calibri" panose="020F0502020204030204" pitchFamily="34" charset="0"/>
              </a:rPr>
              <a:t>Le symbole représentant la probabilité de faire une erreur de type II est:  « </a:t>
            </a:r>
            <a:r>
              <a:rPr lang="el-GR" altLang="fr-FR" sz="1600" dirty="0">
                <a:latin typeface="Calibri" panose="020F0502020204030204" pitchFamily="34" charset="0"/>
              </a:rPr>
              <a:t>β</a:t>
            </a:r>
            <a:r>
              <a:rPr lang="fr-CA" altLang="fr-FR" sz="1600" dirty="0">
                <a:latin typeface="Calibri" panose="020F0502020204030204" pitchFamily="34" charset="0"/>
              </a:rPr>
              <a:t> » (beta).</a:t>
            </a:r>
          </a:p>
          <a:p>
            <a:pPr marL="1663700" lvl="3" indent="-342900">
              <a:buFont typeface="Wingdings" pitchFamily="2" charset="2"/>
              <a:buChar char="Ø"/>
            </a:pPr>
            <a:endParaRPr lang="fr-CA" altLang="fr-FR"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cxnSp>
        <p:nvCxnSpPr>
          <p:cNvPr id="17" name="Connecteur droit 16"/>
          <p:cNvCxnSpPr/>
          <p:nvPr/>
        </p:nvCxnSpPr>
        <p:spPr>
          <a:xfrm>
            <a:off x="643784" y="22860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
        <p:nvSpPr>
          <p:cNvPr id="23" name="Rectangle 3"/>
          <p:cNvSpPr txBox="1">
            <a:spLocks noChangeArrowheads="1"/>
          </p:cNvSpPr>
          <p:nvPr/>
        </p:nvSpPr>
        <p:spPr>
          <a:xfrm>
            <a:off x="0" y="1224136"/>
            <a:ext cx="9144000" cy="9856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Test d’hypothèse:</a:t>
            </a:r>
          </a:p>
          <a:p>
            <a:pPr marL="806450" lvl="1" indent="-400050">
              <a:buFont typeface="+mj-lt"/>
              <a:buAutoNum type="romanLcPeriod" startAt="3"/>
            </a:pPr>
            <a:r>
              <a:rPr lang="fr-CA" altLang="fr-FR" dirty="0">
                <a:latin typeface="Calibri" panose="020F0502020204030204" pitchFamily="34" charset="0"/>
              </a:rPr>
              <a:t>On vérifie quelle est la probabilité d’obtenir l’échantillon obtenu si la population correspond réellement à celle posée par </a:t>
            </a:r>
            <a:r>
              <a:rPr lang="fr-CA" altLang="fr-FR" b="1" dirty="0">
                <a:latin typeface="Calibri" panose="020F0502020204030204" pitchFamily="34" charset="0"/>
              </a:rPr>
              <a:t>H</a:t>
            </a:r>
            <a:r>
              <a:rPr lang="fr-CA" altLang="fr-FR" b="1" baseline="-25000" dirty="0">
                <a:latin typeface="Calibri" panose="020F0502020204030204" pitchFamily="34" charset="0"/>
              </a:rPr>
              <a:t>0</a:t>
            </a:r>
            <a:r>
              <a:rPr lang="fr-CA" altLang="fr-FR" dirty="0">
                <a:latin typeface="Calibri" panose="020F0502020204030204" pitchFamily="34" charset="0"/>
              </a:rPr>
              <a:t>.</a:t>
            </a:r>
          </a:p>
        </p:txBody>
      </p:sp>
    </p:spTree>
    <p:extLst>
      <p:ext uri="{BB962C8B-B14F-4D97-AF65-F5344CB8AC3E}">
        <p14:creationId xmlns:p14="http://schemas.microsoft.com/office/powerpoint/2010/main" val="1321994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a:latin typeface="Calibri" panose="020F0502020204030204" pitchFamily="34" charset="0"/>
              </a:rPr>
              <a:t>Test utilisant la distribution binomiale</a:t>
            </a:r>
            <a:br>
              <a:rPr lang="fr-CA" altLang="fr-FR" b="1">
                <a:latin typeface="Calibri" panose="020F0502020204030204" pitchFamily="34" charset="0"/>
              </a:rPr>
            </a:br>
            <a:r>
              <a:rPr lang="fr-CA" altLang="fr-FR" sz="2400" b="1">
                <a:latin typeface="Calibri" panose="020F0502020204030204" pitchFamily="34" charset="0"/>
              </a:rPr>
              <a:t>Test sur une proportion</a:t>
            </a:r>
          </a:p>
          <a:p>
            <a:pPr marL="457200" indent="-457200">
              <a:buFont typeface="+mj-lt"/>
              <a:buAutoNum type="arabicPeriod" startAt="3"/>
            </a:pPr>
            <a:r>
              <a:rPr lang="fr-CA" altLang="fr-FR" sz="2000" b="1" i="1">
                <a:latin typeface="Calibri" panose="020F0502020204030204" pitchFamily="34" charset="0"/>
              </a:rPr>
              <a:t>Décision</a:t>
            </a:r>
          </a:p>
        </p:txBody>
      </p:sp>
      <p:sp>
        <p:nvSpPr>
          <p:cNvPr id="10" name="Rectangle 3"/>
          <p:cNvSpPr txBox="1">
            <a:spLocks noChangeArrowheads="1"/>
          </p:cNvSpPr>
          <p:nvPr/>
        </p:nvSpPr>
        <p:spPr>
          <a:xfrm>
            <a:off x="0" y="2362200"/>
            <a:ext cx="9144000" cy="4495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On ne peut jamais conclure que l’hypothèse nulle est vraie!</a:t>
            </a:r>
          </a:p>
          <a:p>
            <a:pPr marL="292100">
              <a:buNone/>
            </a:pPr>
            <a:endParaRPr lang="fr-CA" altLang="fr-FR" sz="1200" b="1" u="sng" dirty="0">
              <a:latin typeface="Calibri" panose="020F0502020204030204" pitchFamily="34" charset="0"/>
            </a:endParaRPr>
          </a:p>
          <a:p>
            <a:pPr marL="292100">
              <a:buFont typeface="Wingdings" panose="05000000000000000000" pitchFamily="2" charset="2"/>
              <a:buChar char="ü"/>
            </a:pPr>
            <a:r>
              <a:rPr lang="en-CA" altLang="fr-FR" sz="1700" dirty="0">
                <a:latin typeface="Calibri" panose="020F0502020204030204" pitchFamily="34" charset="0"/>
              </a:rPr>
              <a:t>On </a:t>
            </a:r>
            <a:r>
              <a:rPr lang="en-CA" altLang="fr-FR" sz="1700" dirty="0" err="1">
                <a:latin typeface="Calibri" panose="020F0502020204030204" pitchFamily="34" charset="0"/>
              </a:rPr>
              <a:t>débute</a:t>
            </a:r>
            <a:r>
              <a:rPr lang="en-CA" altLang="fr-FR" sz="1700" dirty="0">
                <a:latin typeface="Calibri" panose="020F0502020204030204" pitchFamily="34" charset="0"/>
              </a:rPr>
              <a:t> </a:t>
            </a:r>
            <a:r>
              <a:rPr lang="en-CA" altLang="fr-FR" sz="1700" dirty="0" err="1">
                <a:latin typeface="Calibri" panose="020F0502020204030204" pitchFamily="34" charset="0"/>
              </a:rPr>
              <a:t>toujours</a:t>
            </a:r>
            <a:r>
              <a:rPr lang="en-CA" altLang="fr-FR" sz="1700" dirty="0">
                <a:latin typeface="Calibri" panose="020F0502020204030204" pitchFamily="34" charset="0"/>
              </a:rPr>
              <a:t> en </a:t>
            </a:r>
            <a:r>
              <a:rPr lang="en-CA" altLang="fr-FR" sz="1700" dirty="0" err="1">
                <a:latin typeface="Calibri" panose="020F0502020204030204" pitchFamily="34" charset="0"/>
              </a:rPr>
              <a:t>posant</a:t>
            </a:r>
            <a:r>
              <a:rPr lang="en-CA" altLang="fr-FR" sz="1700" dirty="0">
                <a:latin typeface="Calibri" panose="020F0502020204030204" pitchFamily="34" charset="0"/>
              </a:rPr>
              <a:t> </a:t>
            </a:r>
            <a:r>
              <a:rPr lang="en-CA" altLang="fr-FR" sz="1700" dirty="0" err="1">
                <a:latin typeface="Calibri" panose="020F0502020204030204" pitchFamily="34" charset="0"/>
              </a:rPr>
              <a:t>une</a:t>
            </a:r>
            <a:r>
              <a:rPr lang="en-CA" altLang="fr-FR" sz="1700" dirty="0">
                <a:latin typeface="Calibri" panose="020F0502020204030204" pitchFamily="34" charset="0"/>
              </a:rPr>
              <a:t> </a:t>
            </a:r>
            <a:r>
              <a:rPr lang="en-CA" altLang="fr-FR" sz="1700" dirty="0" err="1">
                <a:latin typeface="Calibri" panose="020F0502020204030204" pitchFamily="34" charset="0"/>
              </a:rPr>
              <a:t>hypothèse</a:t>
            </a:r>
            <a:r>
              <a:rPr lang="en-CA" altLang="fr-FR" sz="1700" dirty="0">
                <a:latin typeface="Calibri" panose="020F0502020204030204" pitchFamily="34" charset="0"/>
              </a:rPr>
              <a:t> </a:t>
            </a:r>
            <a:r>
              <a:rPr lang="en-CA" altLang="fr-FR" sz="1700" dirty="0" err="1">
                <a:latin typeface="Calibri" panose="020F0502020204030204" pitchFamily="34" charset="0"/>
              </a:rPr>
              <a:t>nulle</a:t>
            </a:r>
            <a:r>
              <a:rPr lang="en-CA" altLang="fr-FR" sz="1700" dirty="0">
                <a:latin typeface="Calibri" panose="020F0502020204030204" pitchFamily="34" charset="0"/>
              </a:rPr>
              <a:t> </a:t>
            </a:r>
            <a:r>
              <a:rPr lang="en-CA" altLang="fr-FR" sz="1700" b="1" u="sng" dirty="0">
                <a:latin typeface="Calibri" panose="020F0502020204030204" pitchFamily="34" charset="0"/>
              </a:rPr>
              <a:t>COMME ÉTANT VRAIE</a:t>
            </a:r>
            <a:r>
              <a:rPr lang="en-CA" altLang="fr-FR" sz="1700" dirty="0">
                <a:latin typeface="Calibri" panose="020F0502020204030204" pitchFamily="34" charset="0"/>
              </a:rPr>
              <a:t>.</a:t>
            </a:r>
          </a:p>
          <a:p>
            <a:pPr marL="292100">
              <a:buFont typeface="Wingdings" panose="05000000000000000000" pitchFamily="2" charset="2"/>
              <a:buChar char="ü"/>
            </a:pPr>
            <a:r>
              <a:rPr lang="en-CA" altLang="fr-FR" sz="1700" b="1" dirty="0">
                <a:latin typeface="Calibri" panose="020F0502020204030204" pitchFamily="34" charset="0"/>
              </a:rPr>
              <a:t>On </a:t>
            </a:r>
            <a:r>
              <a:rPr lang="en-CA" altLang="fr-FR" sz="1700" b="1" dirty="0" err="1">
                <a:latin typeface="Calibri" panose="020F0502020204030204" pitchFamily="34" charset="0"/>
              </a:rPr>
              <a:t>n’a</a:t>
            </a:r>
            <a:r>
              <a:rPr lang="en-CA" altLang="fr-FR" sz="1700" b="1" dirty="0">
                <a:latin typeface="Calibri" panose="020F0502020204030204" pitchFamily="34" charset="0"/>
              </a:rPr>
              <a:t> </a:t>
            </a:r>
            <a:r>
              <a:rPr lang="en-CA" altLang="fr-FR" sz="1700" b="1" dirty="0" err="1">
                <a:latin typeface="Calibri" panose="020F0502020204030204" pitchFamily="34" charset="0"/>
              </a:rPr>
              <a:t>aucun</a:t>
            </a:r>
            <a:r>
              <a:rPr lang="en-CA" altLang="fr-FR" sz="1700" b="1" dirty="0">
                <a:latin typeface="Calibri" panose="020F0502020204030204" pitchFamily="34" charset="0"/>
              </a:rPr>
              <a:t> </a:t>
            </a:r>
            <a:r>
              <a:rPr lang="en-CA" altLang="fr-FR" sz="1700" b="1" dirty="0" err="1">
                <a:latin typeface="Calibri" panose="020F0502020204030204" pitchFamily="34" charset="0"/>
              </a:rPr>
              <a:t>moyen</a:t>
            </a:r>
            <a:r>
              <a:rPr lang="en-CA" altLang="fr-FR" sz="1700" b="1" dirty="0">
                <a:latin typeface="Calibri" panose="020F0502020204030204" pitchFamily="34" charset="0"/>
              </a:rPr>
              <a:t> de </a:t>
            </a:r>
            <a:r>
              <a:rPr lang="en-CA" altLang="fr-FR" sz="1700" b="1" u="sng" dirty="0">
                <a:latin typeface="Calibri" panose="020F0502020204030204" pitchFamily="34" charset="0"/>
              </a:rPr>
              <a:t>confirmer</a:t>
            </a:r>
            <a:r>
              <a:rPr lang="en-CA" altLang="fr-FR" sz="1700" b="1" dirty="0">
                <a:latin typeface="Calibri" panose="020F0502020204030204" pitchFamily="34" charset="0"/>
              </a:rPr>
              <a:t> </a:t>
            </a:r>
            <a:r>
              <a:rPr lang="en-CA" altLang="fr-FR" sz="1700" b="1" dirty="0" err="1">
                <a:latin typeface="Calibri" panose="020F0502020204030204" pitchFamily="34" charset="0"/>
              </a:rPr>
              <a:t>qu’elle</a:t>
            </a:r>
            <a:r>
              <a:rPr lang="en-CA" altLang="fr-FR" sz="1700" b="1" dirty="0">
                <a:latin typeface="Calibri" panose="020F0502020204030204" pitchFamily="34" charset="0"/>
              </a:rPr>
              <a:t> </a:t>
            </a:r>
            <a:r>
              <a:rPr lang="en-CA" altLang="fr-FR" sz="1700" b="1" dirty="0" err="1">
                <a:latin typeface="Calibri" panose="020F0502020204030204" pitchFamily="34" charset="0"/>
              </a:rPr>
              <a:t>est</a:t>
            </a:r>
            <a:r>
              <a:rPr lang="en-CA" altLang="fr-FR" sz="1700" b="1" dirty="0">
                <a:latin typeface="Calibri" panose="020F0502020204030204" pitchFamily="34" charset="0"/>
              </a:rPr>
              <a:t> </a:t>
            </a:r>
            <a:r>
              <a:rPr lang="en-CA" altLang="fr-FR" sz="1700" b="1" dirty="0" err="1">
                <a:latin typeface="Calibri" panose="020F0502020204030204" pitchFamily="34" charset="0"/>
              </a:rPr>
              <a:t>vraie</a:t>
            </a:r>
            <a:r>
              <a:rPr lang="en-CA" altLang="fr-FR" sz="1700" b="1" dirty="0">
                <a:latin typeface="Calibri" panose="020F0502020204030204" pitchFamily="34" charset="0"/>
              </a:rPr>
              <a:t>!</a:t>
            </a:r>
          </a:p>
          <a:p>
            <a:pPr marL="292100">
              <a:buFont typeface="Wingdings" panose="05000000000000000000" pitchFamily="2" charset="2"/>
              <a:buChar char="ü"/>
            </a:pPr>
            <a:r>
              <a:rPr lang="en-CA" altLang="fr-FR" sz="1700" dirty="0">
                <a:latin typeface="Calibri" panose="020F0502020204030204" pitchFamily="34" charset="0"/>
              </a:rPr>
              <a:t>Tout </a:t>
            </a:r>
            <a:r>
              <a:rPr lang="en-CA" altLang="fr-FR" sz="1700" dirty="0" err="1">
                <a:latin typeface="Calibri" panose="020F0502020204030204" pitchFamily="34" charset="0"/>
              </a:rPr>
              <a:t>ce</a:t>
            </a:r>
            <a:r>
              <a:rPr lang="en-CA" altLang="fr-FR" sz="1700" dirty="0">
                <a:latin typeface="Calibri" panose="020F0502020204030204" pitchFamily="34" charset="0"/>
              </a:rPr>
              <a:t> </a:t>
            </a:r>
            <a:r>
              <a:rPr lang="en-CA" altLang="fr-FR" sz="1700" dirty="0" err="1">
                <a:latin typeface="Calibri" panose="020F0502020204030204" pitchFamily="34" charset="0"/>
              </a:rPr>
              <a:t>qu’on</a:t>
            </a:r>
            <a:r>
              <a:rPr lang="en-CA" altLang="fr-FR" sz="1700" dirty="0">
                <a:latin typeface="Calibri" panose="020F0502020204030204" pitchFamily="34" charset="0"/>
              </a:rPr>
              <a:t> </a:t>
            </a:r>
            <a:r>
              <a:rPr lang="en-CA" altLang="fr-FR" sz="1700" dirty="0" err="1">
                <a:latin typeface="Calibri" panose="020F0502020204030204" pitchFamily="34" charset="0"/>
              </a:rPr>
              <a:t>peut</a:t>
            </a:r>
            <a:r>
              <a:rPr lang="en-CA" altLang="fr-FR" sz="1700" dirty="0">
                <a:latin typeface="Calibri" panose="020F0502020204030204" pitchFamily="34" charset="0"/>
              </a:rPr>
              <a:t> faire, </a:t>
            </a:r>
            <a:r>
              <a:rPr lang="en-CA" altLang="fr-FR" sz="1700" dirty="0" err="1">
                <a:latin typeface="Calibri" panose="020F0502020204030204" pitchFamily="34" charset="0"/>
              </a:rPr>
              <a:t>c’est</a:t>
            </a:r>
            <a:r>
              <a:rPr lang="en-CA" altLang="fr-FR" sz="1700" dirty="0">
                <a:latin typeface="Calibri" panose="020F0502020204030204" pitchFamily="34" charset="0"/>
              </a:rPr>
              <a:t> </a:t>
            </a:r>
            <a:r>
              <a:rPr lang="en-CA" altLang="fr-FR" sz="1700" dirty="0" err="1">
                <a:latin typeface="Calibri" panose="020F0502020204030204" pitchFamily="34" charset="0"/>
              </a:rPr>
              <a:t>calculer</a:t>
            </a:r>
            <a:r>
              <a:rPr lang="en-CA" altLang="fr-FR" sz="1700" dirty="0">
                <a:latin typeface="Calibri" panose="020F0502020204030204" pitchFamily="34" charset="0"/>
              </a:rPr>
              <a:t> la </a:t>
            </a:r>
            <a:r>
              <a:rPr lang="en-CA" altLang="fr-FR" sz="1700" dirty="0" err="1">
                <a:latin typeface="Calibri" panose="020F0502020204030204" pitchFamily="34" charset="0"/>
              </a:rPr>
              <a:t>probabilité</a:t>
            </a:r>
            <a:r>
              <a:rPr lang="en-CA" altLang="fr-FR" sz="1700" dirty="0">
                <a:latin typeface="Calibri" panose="020F0502020204030204" pitchFamily="34" charset="0"/>
              </a:rPr>
              <a:t> </a:t>
            </a:r>
            <a:r>
              <a:rPr lang="en-CA" altLang="fr-FR" sz="1700" dirty="0" err="1">
                <a:latin typeface="Calibri" panose="020F0502020204030204" pitchFamily="34" charset="0"/>
              </a:rPr>
              <a:t>d’obtenir</a:t>
            </a:r>
            <a:r>
              <a:rPr lang="en-CA" altLang="fr-FR" sz="1700" dirty="0">
                <a:latin typeface="Calibri" panose="020F0502020204030204" pitchFamily="34" charset="0"/>
              </a:rPr>
              <a:t> </a:t>
            </a:r>
            <a:r>
              <a:rPr lang="en-CA" altLang="fr-FR" sz="1700" dirty="0" err="1">
                <a:latin typeface="Calibri" panose="020F0502020204030204" pitchFamily="34" charset="0"/>
              </a:rPr>
              <a:t>notre</a:t>
            </a:r>
            <a:r>
              <a:rPr lang="en-CA" altLang="fr-FR" sz="1700" dirty="0">
                <a:latin typeface="Calibri" panose="020F0502020204030204" pitchFamily="34" charset="0"/>
              </a:rPr>
              <a:t> </a:t>
            </a:r>
            <a:r>
              <a:rPr lang="en-CA" altLang="fr-FR" sz="1700" dirty="0" err="1">
                <a:latin typeface="Calibri" panose="020F0502020204030204" pitchFamily="34" charset="0"/>
              </a:rPr>
              <a:t>échantillon</a:t>
            </a:r>
            <a:r>
              <a:rPr lang="en-CA" altLang="fr-FR" sz="1700" dirty="0">
                <a:latin typeface="Calibri" panose="020F0502020204030204" pitchFamily="34" charset="0"/>
              </a:rPr>
              <a:t>  </a:t>
            </a:r>
            <a:r>
              <a:rPr lang="en-CA" altLang="fr-FR" sz="1700" b="1" u="sng" dirty="0">
                <a:latin typeface="Calibri" panose="020F0502020204030204" pitchFamily="34" charset="0"/>
              </a:rPr>
              <a:t>SI H</a:t>
            </a:r>
            <a:r>
              <a:rPr lang="en-CA" altLang="fr-FR" sz="1700" b="1" baseline="-25000" dirty="0">
                <a:latin typeface="Calibri" panose="020F0502020204030204" pitchFamily="34" charset="0"/>
              </a:rPr>
              <a:t>0</a:t>
            </a:r>
            <a:r>
              <a:rPr lang="en-CA" altLang="fr-FR" sz="1700" b="1" u="sng" dirty="0">
                <a:latin typeface="Calibri" panose="020F0502020204030204" pitchFamily="34" charset="0"/>
              </a:rPr>
              <a:t> EST VRAIE</a:t>
            </a:r>
            <a:r>
              <a:rPr lang="en-CA" altLang="fr-FR" sz="1700" dirty="0">
                <a:latin typeface="Calibri" panose="020F0502020204030204" pitchFamily="34" charset="0"/>
              </a:rPr>
              <a:t>.</a:t>
            </a:r>
          </a:p>
          <a:p>
            <a:pPr marL="292100">
              <a:buFont typeface="Wingdings" panose="05000000000000000000" pitchFamily="2" charset="2"/>
              <a:buChar char="ü"/>
            </a:pPr>
            <a:endParaRPr lang="en-CA" altLang="fr-FR" sz="1200" dirty="0">
              <a:latin typeface="Calibri" panose="020F0502020204030204" pitchFamily="34" charset="0"/>
            </a:endParaRPr>
          </a:p>
          <a:p>
            <a:pPr marL="692150" lvl="1">
              <a:buFont typeface="Wingdings" pitchFamily="2" charset="2"/>
              <a:buChar char="Ø"/>
            </a:pPr>
            <a:r>
              <a:rPr lang="en-CA" altLang="fr-FR" dirty="0">
                <a:latin typeface="Calibri" panose="020F0502020204030204" pitchFamily="34" charset="0"/>
              </a:rPr>
              <a:t>Par </a:t>
            </a:r>
            <a:r>
              <a:rPr lang="en-CA" altLang="fr-FR" dirty="0" err="1">
                <a:latin typeface="Calibri" panose="020F0502020204030204" pitchFamily="34" charset="0"/>
              </a:rPr>
              <a:t>exemple</a:t>
            </a:r>
            <a:r>
              <a:rPr lang="en-CA" altLang="fr-FR" dirty="0">
                <a:latin typeface="Calibri" panose="020F0502020204030204" pitchFamily="34" charset="0"/>
              </a:rPr>
              <a:t>, </a:t>
            </a:r>
            <a:r>
              <a:rPr lang="en-CA" altLang="fr-FR" dirty="0" err="1">
                <a:latin typeface="Calibri" panose="020F0502020204030204" pitchFamily="34" charset="0"/>
              </a:rPr>
              <a:t>si</a:t>
            </a:r>
            <a:r>
              <a:rPr lang="en-CA" altLang="fr-FR" dirty="0">
                <a:latin typeface="Calibri" panose="020F0502020204030204" pitchFamily="34" charset="0"/>
              </a:rPr>
              <a:t> la </a:t>
            </a:r>
            <a:r>
              <a:rPr lang="en-CA" altLang="fr-FR" dirty="0" err="1">
                <a:latin typeface="Calibri" panose="020F0502020204030204" pitchFamily="34" charset="0"/>
              </a:rPr>
              <a:t>probabilité</a:t>
            </a:r>
            <a:r>
              <a:rPr lang="en-CA" altLang="fr-FR" dirty="0">
                <a:latin typeface="Calibri" panose="020F0502020204030204" pitchFamily="34" charset="0"/>
              </a:rPr>
              <a:t> </a:t>
            </a:r>
            <a:r>
              <a:rPr lang="en-CA" altLang="fr-FR" dirty="0" err="1">
                <a:latin typeface="Calibri" panose="020F0502020204030204" pitchFamily="34" charset="0"/>
              </a:rPr>
              <a:t>d’obtenir</a:t>
            </a:r>
            <a:r>
              <a:rPr lang="en-CA" altLang="fr-FR" dirty="0">
                <a:latin typeface="Calibri" panose="020F0502020204030204" pitchFamily="34" charset="0"/>
              </a:rPr>
              <a:t> </a:t>
            </a:r>
            <a:r>
              <a:rPr lang="en-CA" altLang="fr-FR" dirty="0" err="1">
                <a:latin typeface="Calibri" panose="020F0502020204030204" pitchFamily="34" charset="0"/>
              </a:rPr>
              <a:t>notre</a:t>
            </a:r>
            <a:r>
              <a:rPr lang="en-CA" altLang="fr-FR" dirty="0">
                <a:latin typeface="Calibri" panose="020F0502020204030204" pitchFamily="34" charset="0"/>
              </a:rPr>
              <a:t> </a:t>
            </a:r>
            <a:r>
              <a:rPr lang="en-CA" altLang="fr-FR" dirty="0" err="1">
                <a:latin typeface="Calibri" panose="020F0502020204030204" pitchFamily="34" charset="0"/>
              </a:rPr>
              <a:t>échantillon</a:t>
            </a:r>
            <a:r>
              <a:rPr lang="en-CA" altLang="fr-FR" dirty="0">
                <a:latin typeface="Calibri" panose="020F0502020204030204" pitchFamily="34" charset="0"/>
              </a:rPr>
              <a:t> </a:t>
            </a:r>
            <a:r>
              <a:rPr lang="en-CA" altLang="fr-FR" dirty="0" err="1">
                <a:latin typeface="Calibri" panose="020F0502020204030204" pitchFamily="34" charset="0"/>
              </a:rPr>
              <a:t>est</a:t>
            </a:r>
            <a:r>
              <a:rPr lang="en-CA" altLang="fr-FR" dirty="0">
                <a:latin typeface="Calibri" panose="020F0502020204030204" pitchFamily="34" charset="0"/>
              </a:rPr>
              <a:t> </a:t>
            </a:r>
            <a:r>
              <a:rPr lang="en-CA" altLang="fr-FR" dirty="0" err="1">
                <a:latin typeface="Calibri" panose="020F0502020204030204" pitchFamily="34" charset="0"/>
              </a:rPr>
              <a:t>faible</a:t>
            </a:r>
            <a:r>
              <a:rPr lang="en-CA" altLang="fr-FR" dirty="0">
                <a:latin typeface="Calibri" panose="020F0502020204030204" pitchFamily="34" charset="0"/>
              </a:rPr>
              <a:t> </a:t>
            </a:r>
            <a:r>
              <a:rPr lang="en-CA" altLang="fr-FR" b="1" u="sng" dirty="0" err="1">
                <a:latin typeface="Calibri" panose="020F0502020204030204" pitchFamily="34" charset="0"/>
              </a:rPr>
              <a:t>si</a:t>
            </a:r>
            <a:r>
              <a:rPr lang="en-CA" altLang="fr-FR" b="1" u="sng" dirty="0">
                <a:latin typeface="Calibri" panose="020F0502020204030204" pitchFamily="34" charset="0"/>
              </a:rPr>
              <a:t> H</a:t>
            </a:r>
            <a:r>
              <a:rPr lang="en-CA" altLang="fr-FR" b="1" baseline="-25000" dirty="0">
                <a:latin typeface="Calibri" panose="020F0502020204030204" pitchFamily="34" charset="0"/>
              </a:rPr>
              <a:t>0</a:t>
            </a:r>
            <a:r>
              <a:rPr lang="en-CA" altLang="fr-FR" b="1" u="sng" dirty="0">
                <a:latin typeface="Calibri" panose="020F0502020204030204" pitchFamily="34" charset="0"/>
              </a:rPr>
              <a:t> </a:t>
            </a:r>
            <a:r>
              <a:rPr lang="en-CA" altLang="fr-FR" b="1" u="sng" dirty="0" err="1">
                <a:latin typeface="Calibri" panose="020F0502020204030204" pitchFamily="34" charset="0"/>
              </a:rPr>
              <a:t>est</a:t>
            </a:r>
            <a:r>
              <a:rPr lang="en-CA" altLang="fr-FR" b="1" u="sng" dirty="0">
                <a:latin typeface="Calibri" panose="020F0502020204030204" pitchFamily="34" charset="0"/>
              </a:rPr>
              <a:t> </a:t>
            </a:r>
            <a:r>
              <a:rPr lang="en-CA" altLang="fr-FR" b="1" u="sng" dirty="0" err="1">
                <a:latin typeface="Calibri" panose="020F0502020204030204" pitchFamily="34" charset="0"/>
              </a:rPr>
              <a:t>vraie</a:t>
            </a:r>
            <a:r>
              <a:rPr lang="en-CA" altLang="fr-FR" dirty="0">
                <a:latin typeface="Calibri" panose="020F0502020204030204" pitchFamily="34" charset="0"/>
              </a:rPr>
              <a:t> (ex. </a:t>
            </a:r>
            <a:r>
              <a:rPr lang="en-CA" altLang="fr-FR" dirty="0" err="1">
                <a:latin typeface="Calibri" panose="020F0502020204030204" pitchFamily="34" charset="0"/>
              </a:rPr>
              <a:t>moins</a:t>
            </a:r>
            <a:r>
              <a:rPr lang="en-CA" altLang="fr-FR" dirty="0">
                <a:latin typeface="Calibri" panose="020F0502020204030204" pitchFamily="34" charset="0"/>
              </a:rPr>
              <a:t> de 5 %), on </a:t>
            </a:r>
            <a:r>
              <a:rPr lang="en-CA" altLang="fr-FR" dirty="0" err="1">
                <a:latin typeface="Calibri" panose="020F0502020204030204" pitchFamily="34" charset="0"/>
              </a:rPr>
              <a:t>peut</a:t>
            </a:r>
            <a:r>
              <a:rPr lang="en-CA" altLang="fr-FR" dirty="0">
                <a:latin typeface="Calibri" panose="020F0502020204030204" pitchFamily="34" charset="0"/>
              </a:rPr>
              <a:t> </a:t>
            </a:r>
            <a:r>
              <a:rPr lang="en-CA" altLang="fr-FR" dirty="0" err="1">
                <a:latin typeface="Calibri" panose="020F0502020204030204" pitchFamily="34" charset="0"/>
              </a:rPr>
              <a:t>alors</a:t>
            </a:r>
            <a:r>
              <a:rPr lang="en-CA" altLang="fr-FR" dirty="0">
                <a:latin typeface="Calibri" panose="020F0502020204030204" pitchFamily="34" charset="0"/>
              </a:rPr>
              <a:t> dire que </a:t>
            </a:r>
            <a:r>
              <a:rPr lang="en-CA" altLang="fr-FR" dirty="0" err="1">
                <a:latin typeface="Calibri" panose="020F0502020204030204" pitchFamily="34" charset="0"/>
              </a:rPr>
              <a:t>l’on</a:t>
            </a:r>
            <a:r>
              <a:rPr lang="en-CA" altLang="fr-FR" dirty="0">
                <a:latin typeface="Calibri" panose="020F0502020204030204" pitchFamily="34" charset="0"/>
              </a:rPr>
              <a:t> </a:t>
            </a:r>
            <a:r>
              <a:rPr lang="en-CA" altLang="fr-FR" dirty="0" err="1">
                <a:latin typeface="Calibri" panose="020F0502020204030204" pitchFamily="34" charset="0"/>
              </a:rPr>
              <a:t>rejette</a:t>
            </a:r>
            <a:r>
              <a:rPr lang="en-CA" altLang="fr-FR" dirty="0">
                <a:latin typeface="Calibri" panose="020F0502020204030204" pitchFamily="34" charset="0"/>
              </a:rPr>
              <a:t> H</a:t>
            </a:r>
            <a:r>
              <a:rPr lang="en-CA" altLang="fr-FR" baseline="-25000" dirty="0">
                <a:latin typeface="Calibri" panose="020F0502020204030204" pitchFamily="34" charset="0"/>
              </a:rPr>
              <a:t>0</a:t>
            </a:r>
            <a:r>
              <a:rPr lang="en-CA" altLang="fr-FR" dirty="0">
                <a:latin typeface="Calibri" panose="020F0502020204030204" pitchFamily="34" charset="0"/>
              </a:rPr>
              <a:t> </a:t>
            </a:r>
            <a:r>
              <a:rPr lang="en-CA" altLang="fr-FR" b="1" dirty="0">
                <a:latin typeface="Calibri" panose="020F0502020204030204" pitchFamily="34" charset="0"/>
              </a:rPr>
              <a:t>tout en </a:t>
            </a:r>
            <a:r>
              <a:rPr lang="en-CA" altLang="fr-FR" b="1" dirty="0" err="1">
                <a:latin typeface="Calibri" panose="020F0502020204030204" pitchFamily="34" charset="0"/>
              </a:rPr>
              <a:t>sachant</a:t>
            </a:r>
            <a:r>
              <a:rPr lang="en-CA" altLang="fr-FR" b="1" dirty="0">
                <a:latin typeface="Calibri" panose="020F0502020204030204" pitchFamily="34" charset="0"/>
              </a:rPr>
              <a:t> que la </a:t>
            </a:r>
            <a:r>
              <a:rPr lang="en-CA" altLang="fr-FR" b="1" dirty="0" err="1">
                <a:latin typeface="Calibri" panose="020F0502020204030204" pitchFamily="34" charset="0"/>
              </a:rPr>
              <a:t>probabilité</a:t>
            </a:r>
            <a:r>
              <a:rPr lang="en-CA" altLang="fr-FR" b="1" dirty="0">
                <a:latin typeface="Calibri" panose="020F0502020204030204" pitchFamily="34" charset="0"/>
              </a:rPr>
              <a:t> de se </a:t>
            </a:r>
            <a:r>
              <a:rPr lang="en-CA" altLang="fr-FR" b="1" dirty="0" err="1">
                <a:latin typeface="Calibri" panose="020F0502020204030204" pitchFamily="34" charset="0"/>
              </a:rPr>
              <a:t>tromper</a:t>
            </a:r>
            <a:r>
              <a:rPr lang="en-CA" altLang="fr-FR" b="1" dirty="0">
                <a:latin typeface="Calibri" panose="020F0502020204030204" pitchFamily="34" charset="0"/>
              </a:rPr>
              <a:t> </a:t>
            </a:r>
            <a:br>
              <a:rPr lang="en-CA" altLang="fr-FR" b="1" dirty="0">
                <a:latin typeface="Calibri" panose="020F0502020204030204" pitchFamily="34" charset="0"/>
              </a:rPr>
            </a:br>
            <a:r>
              <a:rPr lang="en-CA" altLang="fr-FR" b="1" u="sng" dirty="0" err="1">
                <a:latin typeface="Calibri" panose="020F0502020204030204" pitchFamily="34" charset="0"/>
              </a:rPr>
              <a:t>si</a:t>
            </a:r>
            <a:r>
              <a:rPr lang="en-CA" altLang="fr-FR" b="1" u="sng" dirty="0">
                <a:latin typeface="Calibri" panose="020F0502020204030204" pitchFamily="34" charset="0"/>
              </a:rPr>
              <a:t> H</a:t>
            </a:r>
            <a:r>
              <a:rPr lang="en-CA" altLang="fr-FR" b="1" baseline="-25000" dirty="0">
                <a:latin typeface="Calibri" panose="020F0502020204030204" pitchFamily="34" charset="0"/>
              </a:rPr>
              <a:t>0</a:t>
            </a:r>
            <a:r>
              <a:rPr lang="en-CA" altLang="fr-FR" b="1" u="sng" dirty="0">
                <a:latin typeface="Calibri" panose="020F0502020204030204" pitchFamily="34" charset="0"/>
              </a:rPr>
              <a:t> </a:t>
            </a:r>
            <a:r>
              <a:rPr lang="en-CA" altLang="fr-FR" b="1" u="sng" dirty="0" err="1">
                <a:latin typeface="Calibri" panose="020F0502020204030204" pitchFamily="34" charset="0"/>
              </a:rPr>
              <a:t>est</a:t>
            </a:r>
            <a:r>
              <a:rPr lang="en-CA" altLang="fr-FR" b="1" u="sng" dirty="0">
                <a:latin typeface="Calibri" panose="020F0502020204030204" pitchFamily="34" charset="0"/>
              </a:rPr>
              <a:t> </a:t>
            </a:r>
            <a:r>
              <a:rPr lang="en-CA" altLang="fr-FR" b="1" u="sng" dirty="0" err="1">
                <a:latin typeface="Calibri" panose="020F0502020204030204" pitchFamily="34" charset="0"/>
              </a:rPr>
              <a:t>vraie</a:t>
            </a:r>
            <a:r>
              <a:rPr lang="en-CA" altLang="fr-FR" b="1" dirty="0">
                <a:latin typeface="Calibri" panose="020F0502020204030204" pitchFamily="34" charset="0"/>
              </a:rPr>
              <a:t> </a:t>
            </a:r>
            <a:r>
              <a:rPr lang="en-CA" altLang="fr-FR" b="1" dirty="0" err="1">
                <a:latin typeface="Calibri" panose="020F0502020204030204" pitchFamily="34" charset="0"/>
              </a:rPr>
              <a:t>est</a:t>
            </a:r>
            <a:r>
              <a:rPr lang="en-CA" altLang="fr-FR" b="1" dirty="0">
                <a:latin typeface="Calibri" panose="020F0502020204030204" pitchFamily="34" charset="0"/>
              </a:rPr>
              <a:t> de </a:t>
            </a:r>
            <a:r>
              <a:rPr lang="en-CA" altLang="fr-FR" b="1" dirty="0" err="1">
                <a:latin typeface="Calibri" panose="020F0502020204030204" pitchFamily="34" charset="0"/>
              </a:rPr>
              <a:t>moins</a:t>
            </a:r>
            <a:r>
              <a:rPr lang="en-CA" altLang="fr-FR" b="1" dirty="0">
                <a:latin typeface="Calibri" panose="020F0502020204030204" pitchFamily="34" charset="0"/>
              </a:rPr>
              <a:t> de 5 %. </a:t>
            </a:r>
          </a:p>
          <a:p>
            <a:pPr marL="1092200" lvl="2">
              <a:buFont typeface="Wingdings" pitchFamily="2" charset="2"/>
              <a:buChar char="Ø"/>
            </a:pPr>
            <a:r>
              <a:rPr lang="en-CA" altLang="fr-FR" dirty="0">
                <a:latin typeface="Calibri" panose="020F0502020204030204" pitchFamily="34" charset="0"/>
              </a:rPr>
              <a:t>On </a:t>
            </a:r>
            <a:r>
              <a:rPr lang="en-CA" altLang="fr-FR" dirty="0" err="1">
                <a:latin typeface="Calibri" panose="020F0502020204030204" pitchFamily="34" charset="0"/>
              </a:rPr>
              <a:t>dit</a:t>
            </a:r>
            <a:r>
              <a:rPr lang="en-CA" altLang="fr-FR" dirty="0">
                <a:latin typeface="Calibri" panose="020F0502020204030204" pitchFamily="34" charset="0"/>
              </a:rPr>
              <a:t> </a:t>
            </a:r>
            <a:r>
              <a:rPr lang="en-CA" altLang="fr-FR" dirty="0" err="1">
                <a:latin typeface="Calibri" panose="020F0502020204030204" pitchFamily="34" charset="0"/>
              </a:rPr>
              <a:t>alors</a:t>
            </a:r>
            <a:r>
              <a:rPr lang="en-CA" altLang="fr-FR" dirty="0">
                <a:latin typeface="Calibri" panose="020F0502020204030204" pitchFamily="34" charset="0"/>
              </a:rPr>
              <a:t> que le </a:t>
            </a:r>
            <a:r>
              <a:rPr lang="en-CA" altLang="fr-FR" dirty="0" err="1">
                <a:latin typeface="Calibri" panose="020F0502020204030204" pitchFamily="34" charset="0"/>
              </a:rPr>
              <a:t>risque</a:t>
            </a:r>
            <a:r>
              <a:rPr lang="en-CA" altLang="fr-FR" dirty="0">
                <a:latin typeface="Calibri" panose="020F0502020204030204" pitchFamily="34" charset="0"/>
              </a:rPr>
              <a:t> de faire </a:t>
            </a:r>
            <a:r>
              <a:rPr lang="en-CA" altLang="fr-FR" dirty="0" err="1">
                <a:latin typeface="Calibri" panose="020F0502020204030204" pitchFamily="34" charset="0"/>
              </a:rPr>
              <a:t>une</a:t>
            </a:r>
            <a:r>
              <a:rPr lang="en-CA" altLang="fr-FR" dirty="0">
                <a:latin typeface="Calibri" panose="020F0502020204030204" pitchFamily="34" charset="0"/>
              </a:rPr>
              <a:t> </a:t>
            </a:r>
            <a:r>
              <a:rPr lang="en-CA" altLang="fr-FR" dirty="0" err="1">
                <a:latin typeface="Calibri" panose="020F0502020204030204" pitchFamily="34" charset="0"/>
              </a:rPr>
              <a:t>erreur</a:t>
            </a:r>
            <a:r>
              <a:rPr lang="en-CA" altLang="fr-FR" dirty="0">
                <a:latin typeface="Calibri" panose="020F0502020204030204" pitchFamily="34" charset="0"/>
              </a:rPr>
              <a:t> de type I (</a:t>
            </a:r>
            <a:r>
              <a:rPr lang="en-CA" altLang="fr-FR" dirty="0" err="1">
                <a:latin typeface="Calibri" panose="020F0502020204030204" pitchFamily="34" charset="0"/>
              </a:rPr>
              <a:t>rejeter</a:t>
            </a:r>
            <a:r>
              <a:rPr lang="en-CA" altLang="fr-FR" dirty="0">
                <a:latin typeface="Calibri" panose="020F0502020204030204" pitchFamily="34" charset="0"/>
              </a:rPr>
              <a:t> H</a:t>
            </a:r>
            <a:r>
              <a:rPr lang="en-CA" altLang="fr-FR" baseline="-25000" dirty="0">
                <a:latin typeface="Calibri" panose="020F0502020204030204" pitchFamily="34" charset="0"/>
              </a:rPr>
              <a:t>0</a:t>
            </a:r>
            <a:r>
              <a:rPr lang="en-CA" altLang="fr-FR" dirty="0">
                <a:latin typeface="Calibri" panose="020F0502020204030204" pitchFamily="34" charset="0"/>
              </a:rPr>
              <a:t> </a:t>
            </a:r>
            <a:r>
              <a:rPr lang="en-CA" altLang="fr-FR" dirty="0" err="1">
                <a:latin typeface="Calibri" panose="020F0502020204030204" pitchFamily="34" charset="0"/>
              </a:rPr>
              <a:t>alors</a:t>
            </a:r>
            <a:r>
              <a:rPr lang="en-CA" altLang="fr-FR" dirty="0">
                <a:latin typeface="Calibri" panose="020F0502020204030204" pitchFamily="34" charset="0"/>
              </a:rPr>
              <a:t> que H</a:t>
            </a:r>
            <a:r>
              <a:rPr lang="en-CA" altLang="fr-FR" baseline="-25000" dirty="0">
                <a:latin typeface="Calibri" panose="020F0502020204030204" pitchFamily="34" charset="0"/>
              </a:rPr>
              <a:t>0</a:t>
            </a:r>
            <a:r>
              <a:rPr lang="en-CA" altLang="fr-FR" dirty="0">
                <a:latin typeface="Calibri" panose="020F0502020204030204" pitchFamily="34" charset="0"/>
              </a:rPr>
              <a:t> </a:t>
            </a:r>
            <a:r>
              <a:rPr lang="en-CA" altLang="fr-FR" dirty="0" err="1">
                <a:latin typeface="Calibri" panose="020F0502020204030204" pitchFamily="34" charset="0"/>
              </a:rPr>
              <a:t>est</a:t>
            </a:r>
            <a:r>
              <a:rPr lang="en-CA" altLang="fr-FR" dirty="0">
                <a:latin typeface="Calibri" panose="020F0502020204030204" pitchFamily="34" charset="0"/>
              </a:rPr>
              <a:t> </a:t>
            </a:r>
            <a:r>
              <a:rPr lang="en-CA" altLang="fr-FR" dirty="0" err="1">
                <a:latin typeface="Calibri" panose="020F0502020204030204" pitchFamily="34" charset="0"/>
              </a:rPr>
              <a:t>vraie</a:t>
            </a:r>
            <a:r>
              <a:rPr lang="en-CA" altLang="fr-FR" dirty="0">
                <a:latin typeface="Calibri" panose="020F0502020204030204" pitchFamily="34" charset="0"/>
              </a:rPr>
              <a:t>) </a:t>
            </a:r>
            <a:r>
              <a:rPr lang="en-CA" altLang="fr-FR" dirty="0" err="1">
                <a:latin typeface="Calibri" panose="020F0502020204030204" pitchFamily="34" charset="0"/>
              </a:rPr>
              <a:t>est</a:t>
            </a:r>
            <a:r>
              <a:rPr lang="en-CA" altLang="fr-FR" dirty="0">
                <a:latin typeface="Calibri" panose="020F0502020204030204" pitchFamily="34" charset="0"/>
              </a:rPr>
              <a:t> de </a:t>
            </a:r>
            <a:r>
              <a:rPr lang="en-CA" altLang="fr-FR" dirty="0" err="1">
                <a:latin typeface="Calibri" panose="020F0502020204030204" pitchFamily="34" charset="0"/>
              </a:rPr>
              <a:t>moins</a:t>
            </a:r>
            <a:r>
              <a:rPr lang="en-CA" altLang="fr-FR" dirty="0">
                <a:latin typeface="Calibri" panose="020F0502020204030204" pitchFamily="34" charset="0"/>
              </a:rPr>
              <a:t> de 5 %.</a:t>
            </a:r>
          </a:p>
          <a:p>
            <a:pPr marL="1092200" lvl="2">
              <a:buFont typeface="Wingdings" pitchFamily="2" charset="2"/>
              <a:buChar char="Ø"/>
            </a:pPr>
            <a:endParaRPr lang="fr-CA" altLang="fr-FR" dirty="0">
              <a:latin typeface="Calibri" panose="020F0502020204030204" pitchFamily="34" charset="0"/>
            </a:endParaRPr>
          </a:p>
          <a:p>
            <a:pPr marL="692150" lvl="1">
              <a:buFont typeface="Wingdings" pitchFamily="2" charset="2"/>
              <a:buChar char="Ø"/>
            </a:pPr>
            <a:r>
              <a:rPr lang="fr-CA" altLang="fr-FR" dirty="0">
                <a:latin typeface="Calibri" panose="020F0502020204030204" pitchFamily="34" charset="0"/>
              </a:rPr>
              <a:t>Toutefois, </a:t>
            </a:r>
            <a:r>
              <a:rPr lang="en-CA" altLang="fr-FR" dirty="0" err="1">
                <a:latin typeface="Calibri" panose="020F0502020204030204" pitchFamily="34" charset="0"/>
              </a:rPr>
              <a:t>si</a:t>
            </a:r>
            <a:r>
              <a:rPr lang="en-CA" altLang="fr-FR" dirty="0">
                <a:latin typeface="Calibri" panose="020F0502020204030204" pitchFamily="34" charset="0"/>
              </a:rPr>
              <a:t> la </a:t>
            </a:r>
            <a:r>
              <a:rPr lang="en-CA" altLang="fr-FR" dirty="0" err="1">
                <a:latin typeface="Calibri" panose="020F0502020204030204" pitchFamily="34" charset="0"/>
              </a:rPr>
              <a:t>probabilité</a:t>
            </a:r>
            <a:r>
              <a:rPr lang="en-CA" altLang="fr-FR" dirty="0">
                <a:latin typeface="Calibri" panose="020F0502020204030204" pitchFamily="34" charset="0"/>
              </a:rPr>
              <a:t> </a:t>
            </a:r>
            <a:r>
              <a:rPr lang="en-CA" altLang="fr-FR" dirty="0" err="1">
                <a:latin typeface="Calibri" panose="020F0502020204030204" pitchFamily="34" charset="0"/>
              </a:rPr>
              <a:t>d’obtenir</a:t>
            </a:r>
            <a:r>
              <a:rPr lang="en-CA" altLang="fr-FR" dirty="0">
                <a:latin typeface="Calibri" panose="020F0502020204030204" pitchFamily="34" charset="0"/>
              </a:rPr>
              <a:t> </a:t>
            </a:r>
            <a:r>
              <a:rPr lang="en-CA" altLang="fr-FR" dirty="0" err="1">
                <a:latin typeface="Calibri" panose="020F0502020204030204" pitchFamily="34" charset="0"/>
              </a:rPr>
              <a:t>notre</a:t>
            </a:r>
            <a:r>
              <a:rPr lang="en-CA" altLang="fr-FR" dirty="0">
                <a:latin typeface="Calibri" panose="020F0502020204030204" pitchFamily="34" charset="0"/>
              </a:rPr>
              <a:t> </a:t>
            </a:r>
            <a:r>
              <a:rPr lang="en-CA" altLang="fr-FR" dirty="0" err="1">
                <a:latin typeface="Calibri" panose="020F0502020204030204" pitchFamily="34" charset="0"/>
              </a:rPr>
              <a:t>échantillon</a:t>
            </a:r>
            <a:r>
              <a:rPr lang="en-CA" altLang="fr-FR" dirty="0">
                <a:latin typeface="Calibri" panose="020F0502020204030204" pitchFamily="34" charset="0"/>
              </a:rPr>
              <a:t> </a:t>
            </a:r>
            <a:r>
              <a:rPr lang="en-CA" altLang="fr-FR" dirty="0" err="1">
                <a:latin typeface="Calibri" panose="020F0502020204030204" pitchFamily="34" charset="0"/>
              </a:rPr>
              <a:t>est</a:t>
            </a:r>
            <a:r>
              <a:rPr lang="en-CA" altLang="fr-FR" dirty="0">
                <a:latin typeface="Calibri" panose="020F0502020204030204" pitchFamily="34" charset="0"/>
              </a:rPr>
              <a:t> </a:t>
            </a:r>
            <a:r>
              <a:rPr lang="en-CA" altLang="fr-FR" dirty="0" err="1">
                <a:latin typeface="Calibri" panose="020F0502020204030204" pitchFamily="34" charset="0"/>
              </a:rPr>
              <a:t>élevée</a:t>
            </a:r>
            <a:r>
              <a:rPr lang="en-CA" altLang="fr-FR" dirty="0">
                <a:latin typeface="Calibri" panose="020F0502020204030204" pitchFamily="34" charset="0"/>
              </a:rPr>
              <a:t> </a:t>
            </a:r>
            <a:r>
              <a:rPr lang="en-CA" altLang="fr-FR" b="1" u="sng" dirty="0" err="1">
                <a:latin typeface="Calibri" panose="020F0502020204030204" pitchFamily="34" charset="0"/>
              </a:rPr>
              <a:t>si</a:t>
            </a:r>
            <a:r>
              <a:rPr lang="en-CA" altLang="fr-FR" b="1" u="sng" dirty="0">
                <a:latin typeface="Calibri" panose="020F0502020204030204" pitchFamily="34" charset="0"/>
              </a:rPr>
              <a:t> H</a:t>
            </a:r>
            <a:r>
              <a:rPr lang="en-CA" altLang="fr-FR" b="1" baseline="-25000" dirty="0">
                <a:latin typeface="Calibri" panose="020F0502020204030204" pitchFamily="34" charset="0"/>
              </a:rPr>
              <a:t>0</a:t>
            </a:r>
            <a:r>
              <a:rPr lang="en-CA" altLang="fr-FR" b="1" u="sng" dirty="0">
                <a:latin typeface="Calibri" panose="020F0502020204030204" pitchFamily="34" charset="0"/>
              </a:rPr>
              <a:t> </a:t>
            </a:r>
            <a:r>
              <a:rPr lang="en-CA" altLang="fr-FR" b="1" u="sng" dirty="0" err="1">
                <a:latin typeface="Calibri" panose="020F0502020204030204" pitchFamily="34" charset="0"/>
              </a:rPr>
              <a:t>est</a:t>
            </a:r>
            <a:r>
              <a:rPr lang="en-CA" altLang="fr-FR" b="1" u="sng" dirty="0">
                <a:latin typeface="Calibri" panose="020F0502020204030204" pitchFamily="34" charset="0"/>
              </a:rPr>
              <a:t> </a:t>
            </a:r>
            <a:r>
              <a:rPr lang="en-CA" altLang="fr-FR" b="1" u="sng" dirty="0" err="1">
                <a:latin typeface="Calibri" panose="020F0502020204030204" pitchFamily="34" charset="0"/>
              </a:rPr>
              <a:t>vraie</a:t>
            </a:r>
            <a:r>
              <a:rPr lang="en-CA" altLang="fr-FR" dirty="0">
                <a:latin typeface="Calibri" panose="020F0502020204030204" pitchFamily="34" charset="0"/>
              </a:rPr>
              <a:t> , par </a:t>
            </a:r>
            <a:r>
              <a:rPr lang="en-CA" altLang="fr-FR" dirty="0" err="1">
                <a:latin typeface="Calibri" panose="020F0502020204030204" pitchFamily="34" charset="0"/>
              </a:rPr>
              <a:t>exemple</a:t>
            </a:r>
            <a:r>
              <a:rPr lang="en-CA" altLang="fr-FR" dirty="0">
                <a:latin typeface="Calibri" panose="020F0502020204030204" pitchFamily="34" charset="0"/>
              </a:rPr>
              <a:t> plus de 95 %, </a:t>
            </a:r>
            <a:r>
              <a:rPr lang="fr-CA" altLang="fr-FR" dirty="0">
                <a:latin typeface="Calibri" panose="020F0502020204030204" pitchFamily="34" charset="0"/>
              </a:rPr>
              <a:t>ça ne ferait pas de sens de dire </a:t>
            </a:r>
            <a:r>
              <a:rPr lang="en-CA" altLang="fr-FR" b="1" u="sng" dirty="0" err="1">
                <a:latin typeface="Calibri" panose="020F0502020204030204" pitchFamily="34" charset="0"/>
              </a:rPr>
              <a:t>si</a:t>
            </a:r>
            <a:r>
              <a:rPr lang="en-CA" altLang="fr-FR" b="1" u="sng" dirty="0">
                <a:latin typeface="Calibri" panose="020F0502020204030204" pitchFamily="34" charset="0"/>
              </a:rPr>
              <a:t> H</a:t>
            </a:r>
            <a:r>
              <a:rPr lang="en-CA" altLang="fr-FR" b="1" baseline="-25000" dirty="0">
                <a:latin typeface="Calibri" panose="020F0502020204030204" pitchFamily="34" charset="0"/>
              </a:rPr>
              <a:t>0</a:t>
            </a:r>
            <a:r>
              <a:rPr lang="en-CA" altLang="fr-FR" b="1" u="sng" dirty="0">
                <a:latin typeface="Calibri" panose="020F0502020204030204" pitchFamily="34" charset="0"/>
              </a:rPr>
              <a:t> </a:t>
            </a:r>
            <a:r>
              <a:rPr lang="en-CA" altLang="fr-FR" b="1" u="sng" dirty="0" err="1">
                <a:latin typeface="Calibri" panose="020F0502020204030204" pitchFamily="34" charset="0"/>
              </a:rPr>
              <a:t>est</a:t>
            </a:r>
            <a:r>
              <a:rPr lang="en-CA" altLang="fr-FR" b="1" u="sng" dirty="0">
                <a:latin typeface="Calibri" panose="020F0502020204030204" pitchFamily="34" charset="0"/>
              </a:rPr>
              <a:t> </a:t>
            </a:r>
            <a:r>
              <a:rPr lang="en-CA" altLang="fr-FR" b="1" u="sng" dirty="0" err="1">
                <a:latin typeface="Calibri" panose="020F0502020204030204" pitchFamily="34" charset="0"/>
              </a:rPr>
              <a:t>vraie</a:t>
            </a:r>
            <a:r>
              <a:rPr lang="en-CA" altLang="fr-FR" dirty="0">
                <a:latin typeface="Calibri" panose="020F0502020204030204" pitchFamily="34" charset="0"/>
              </a:rPr>
              <a:t>, </a:t>
            </a:r>
            <a:r>
              <a:rPr lang="en-CA" altLang="fr-FR" dirty="0" err="1">
                <a:latin typeface="Calibri" panose="020F0502020204030204" pitchFamily="34" charset="0"/>
              </a:rPr>
              <a:t>alors</a:t>
            </a:r>
            <a:r>
              <a:rPr lang="en-CA" altLang="fr-FR" dirty="0">
                <a:latin typeface="Calibri" panose="020F0502020204030204" pitchFamily="34" charset="0"/>
              </a:rPr>
              <a:t> on </a:t>
            </a:r>
            <a:r>
              <a:rPr lang="en-CA" altLang="fr-FR" dirty="0" err="1">
                <a:latin typeface="Calibri" panose="020F0502020204030204" pitchFamily="34" charset="0"/>
              </a:rPr>
              <a:t>confirme</a:t>
            </a:r>
            <a:r>
              <a:rPr lang="en-CA" altLang="fr-FR" dirty="0">
                <a:latin typeface="Calibri" panose="020F0502020204030204" pitchFamily="34" charset="0"/>
              </a:rPr>
              <a:t> H</a:t>
            </a:r>
            <a:r>
              <a:rPr lang="en-CA" altLang="fr-FR" baseline="-25000" dirty="0">
                <a:latin typeface="Calibri" panose="020F0502020204030204" pitchFamily="34" charset="0"/>
              </a:rPr>
              <a:t>0</a:t>
            </a:r>
            <a:r>
              <a:rPr lang="en-CA" altLang="fr-FR" dirty="0">
                <a:latin typeface="Calibri" panose="020F0502020204030204" pitchFamily="34" charset="0"/>
              </a:rPr>
              <a:t> avec un </a:t>
            </a:r>
            <a:r>
              <a:rPr lang="en-CA" altLang="fr-FR" dirty="0" err="1">
                <a:latin typeface="Calibri" panose="020F0502020204030204" pitchFamily="34" charset="0"/>
              </a:rPr>
              <a:t>risque</a:t>
            </a:r>
            <a:r>
              <a:rPr lang="en-CA" altLang="fr-FR" dirty="0">
                <a:latin typeface="Calibri" panose="020F0502020204030204" pitchFamily="34" charset="0"/>
              </a:rPr>
              <a:t> de </a:t>
            </a:r>
            <a:r>
              <a:rPr lang="en-CA" altLang="fr-FR" dirty="0" err="1">
                <a:latin typeface="Calibri" panose="020F0502020204030204" pitchFamily="34" charset="0"/>
              </a:rPr>
              <a:t>moins</a:t>
            </a:r>
            <a:r>
              <a:rPr lang="en-CA" altLang="fr-FR" dirty="0">
                <a:latin typeface="Calibri" panose="020F0502020204030204" pitchFamily="34" charset="0"/>
              </a:rPr>
              <a:t> de 5 % de se </a:t>
            </a:r>
            <a:r>
              <a:rPr lang="en-CA" altLang="fr-FR" dirty="0" err="1">
                <a:latin typeface="Calibri" panose="020F0502020204030204" pitchFamily="34" charset="0"/>
              </a:rPr>
              <a:t>tromper</a:t>
            </a:r>
            <a:r>
              <a:rPr lang="en-CA" altLang="fr-FR" dirty="0">
                <a:latin typeface="Calibri" panose="020F0502020204030204" pitchFamily="34" charset="0"/>
              </a:rPr>
              <a:t>…!</a:t>
            </a: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cxnSp>
        <p:nvCxnSpPr>
          <p:cNvPr id="17" name="Connecteur droit 16"/>
          <p:cNvCxnSpPr/>
          <p:nvPr/>
        </p:nvCxnSpPr>
        <p:spPr>
          <a:xfrm>
            <a:off x="643784" y="22860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
        <p:nvSpPr>
          <p:cNvPr id="23" name="Rectangle 3"/>
          <p:cNvSpPr txBox="1">
            <a:spLocks noChangeArrowheads="1"/>
          </p:cNvSpPr>
          <p:nvPr/>
        </p:nvSpPr>
        <p:spPr>
          <a:xfrm>
            <a:off x="0" y="1224136"/>
            <a:ext cx="9144000" cy="9856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Test d’hypothèse:</a:t>
            </a:r>
          </a:p>
          <a:p>
            <a:pPr marL="806450" lvl="1" indent="-400050">
              <a:buFont typeface="+mj-lt"/>
              <a:buAutoNum type="romanLcPeriod" startAt="3"/>
            </a:pPr>
            <a:r>
              <a:rPr lang="fr-CA" altLang="fr-FR" dirty="0">
                <a:latin typeface="Calibri" panose="020F0502020204030204" pitchFamily="34" charset="0"/>
              </a:rPr>
              <a:t>On vérifie quelle est la probabilité d’obtenir l’échantillon obtenu si la population correspond réellement à celle posée par </a:t>
            </a:r>
            <a:r>
              <a:rPr lang="fr-CA" altLang="fr-FR" b="1" dirty="0">
                <a:latin typeface="Calibri" panose="020F0502020204030204" pitchFamily="34" charset="0"/>
              </a:rPr>
              <a:t>H</a:t>
            </a:r>
            <a:r>
              <a:rPr lang="fr-CA" altLang="fr-FR" b="1" baseline="-25000" dirty="0">
                <a:latin typeface="Calibri" panose="020F0502020204030204" pitchFamily="34" charset="0"/>
              </a:rPr>
              <a:t>0</a:t>
            </a:r>
            <a:r>
              <a:rPr lang="fr-CA" altLang="fr-FR" dirty="0">
                <a:latin typeface="Calibri" panose="020F0502020204030204" pitchFamily="34" charset="0"/>
              </a:rPr>
              <a:t>.</a:t>
            </a:r>
          </a:p>
        </p:txBody>
      </p:sp>
    </p:spTree>
    <p:extLst>
      <p:ext uri="{BB962C8B-B14F-4D97-AF65-F5344CB8AC3E}">
        <p14:creationId xmlns:p14="http://schemas.microsoft.com/office/powerpoint/2010/main" val="1321994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a:latin typeface="Calibri" panose="020F0502020204030204" pitchFamily="34" charset="0"/>
              </a:rPr>
              <a:t>Test utilisant la distribution binomiale</a:t>
            </a:r>
            <a:br>
              <a:rPr lang="fr-CA" altLang="fr-FR" b="1">
                <a:latin typeface="Calibri" panose="020F0502020204030204" pitchFamily="34" charset="0"/>
              </a:rPr>
            </a:br>
            <a:r>
              <a:rPr lang="fr-CA" altLang="fr-FR" sz="2400" b="1">
                <a:latin typeface="Calibri" panose="020F0502020204030204" pitchFamily="34" charset="0"/>
              </a:rPr>
              <a:t>Test sur une proportion</a:t>
            </a:r>
          </a:p>
          <a:p>
            <a:pPr marL="457200" indent="-457200">
              <a:buFont typeface="+mj-lt"/>
              <a:buAutoNum type="arabicPeriod" startAt="3"/>
            </a:pPr>
            <a:r>
              <a:rPr lang="fr-CA" altLang="fr-FR" sz="2000" b="1" i="1">
                <a:latin typeface="Calibri" panose="020F0502020204030204" pitchFamily="34" charset="0"/>
              </a:rPr>
              <a:t>Décision</a:t>
            </a:r>
          </a:p>
        </p:txBody>
      </p:sp>
      <p:sp>
        <p:nvSpPr>
          <p:cNvPr id="10" name="Rectangle 3"/>
          <p:cNvSpPr txBox="1">
            <a:spLocks noChangeArrowheads="1"/>
          </p:cNvSpPr>
          <p:nvPr/>
        </p:nvSpPr>
        <p:spPr>
          <a:xfrm>
            <a:off x="0" y="2362200"/>
            <a:ext cx="9144000" cy="4495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On ne peut jamais conclure que l’hypothèse nulle est vraie! (suite)</a:t>
            </a:r>
          </a:p>
          <a:p>
            <a:pPr marL="292100">
              <a:buFont typeface="Wingdings" panose="05000000000000000000" pitchFamily="2" charset="2"/>
              <a:buChar char="q"/>
            </a:pPr>
            <a:r>
              <a:rPr lang="fr-CA" altLang="fr-FR" dirty="0">
                <a:latin typeface="Calibri" panose="020F0502020204030204" pitchFamily="34" charset="0"/>
              </a:rPr>
              <a:t>Nous venons donc de dire que </a:t>
            </a:r>
            <a:r>
              <a:rPr lang="fr-CA" altLang="fr-FR" b="1" u="sng" dirty="0">
                <a:latin typeface="Calibri" panose="020F0502020204030204" pitchFamily="34" charset="0"/>
              </a:rPr>
              <a:t>l’on ne peut jamais confirmer</a:t>
            </a:r>
            <a:r>
              <a:rPr lang="fr-CA" altLang="fr-FR" dirty="0">
                <a:latin typeface="Calibri" panose="020F0502020204030204" pitchFamily="34" charset="0"/>
              </a:rPr>
              <a:t> une hypothèse…</a:t>
            </a:r>
            <a:endParaRPr lang="fr-CA" altLang="fr-FR" b="1" u="sng" dirty="0">
              <a:latin typeface="Calibri" panose="020F0502020204030204" pitchFamily="34" charset="0"/>
            </a:endParaRPr>
          </a:p>
          <a:p>
            <a:pPr marL="292100">
              <a:buFont typeface="Wingdings" panose="05000000000000000000" pitchFamily="2" charset="2"/>
              <a:buChar char="q"/>
            </a:pPr>
            <a:r>
              <a:rPr lang="fr-CA" altLang="fr-FR" dirty="0">
                <a:latin typeface="Calibri" panose="020F0502020204030204" pitchFamily="34" charset="0"/>
              </a:rPr>
              <a:t>…nous ne pouvons que </a:t>
            </a:r>
            <a:r>
              <a:rPr lang="fr-CA" altLang="fr-FR" b="1" u="sng" dirty="0">
                <a:latin typeface="Calibri" panose="020F0502020204030204" pitchFamily="34" charset="0"/>
              </a:rPr>
              <a:t>rejeter</a:t>
            </a:r>
            <a:r>
              <a:rPr lang="fr-CA" altLang="fr-FR" dirty="0">
                <a:latin typeface="Calibri" panose="020F0502020204030204" pitchFamily="34" charset="0"/>
              </a:rPr>
              <a:t> ou </a:t>
            </a:r>
            <a:r>
              <a:rPr lang="fr-CA" altLang="fr-FR" b="1" u="sng" dirty="0">
                <a:latin typeface="Calibri" panose="020F0502020204030204" pitchFamily="34" charset="0"/>
              </a:rPr>
              <a:t>ne pas rejeter</a:t>
            </a:r>
            <a:r>
              <a:rPr lang="fr-CA" altLang="fr-FR" dirty="0">
                <a:latin typeface="Calibri" panose="020F0502020204030204" pitchFamily="34" charset="0"/>
              </a:rPr>
              <a:t> une hypothèse.</a:t>
            </a:r>
            <a:endParaRPr lang="fr-CA" altLang="fr-FR" b="1" u="sng" dirty="0">
              <a:latin typeface="Calibri" panose="020F0502020204030204" pitchFamily="34" charset="0"/>
            </a:endParaRPr>
          </a:p>
          <a:p>
            <a:pPr marL="692150" lvl="1">
              <a:buFont typeface="Wingdings" pitchFamily="2" charset="2"/>
              <a:buChar char="Ø"/>
            </a:pPr>
            <a:r>
              <a:rPr lang="fr-CA" altLang="fr-FR" dirty="0">
                <a:latin typeface="Calibri" panose="020F0502020204030204" pitchFamily="34" charset="0"/>
              </a:rPr>
              <a:t>Ce faisant, l’hypothèse réelle qu’entretient un chercheur vis-à-vis d’une question de recherche est toujours l’hypothèse inverse de l’hypothèse nulle!</a:t>
            </a:r>
          </a:p>
          <a:p>
            <a:pPr marL="1092200" lvl="2">
              <a:buFont typeface="Wingdings" pitchFamily="2" charset="2"/>
              <a:buChar char="Ø"/>
            </a:pPr>
            <a:r>
              <a:rPr lang="fr-CA" altLang="fr-FR" dirty="0">
                <a:latin typeface="Calibri" panose="020F0502020204030204" pitchFamily="34" charset="0"/>
              </a:rPr>
              <a:t>Dans notre exemple, si le chercheur pose comme hypothèse nulle « Il y a autant de femmes que d’hommes qui étudient au baccalauréat en psychologie en Amérique du Nord » (</a:t>
            </a:r>
            <a:r>
              <a:rPr lang="el-GR" altLang="fr-FR" dirty="0">
                <a:latin typeface="Calibri" panose="020F0502020204030204" pitchFamily="34" charset="0"/>
              </a:rPr>
              <a:t>π</a:t>
            </a:r>
            <a:r>
              <a:rPr lang="fr-CA" altLang="fr-FR" baseline="-25000" dirty="0">
                <a:latin typeface="Calibri" panose="020F0502020204030204" pitchFamily="34" charset="0"/>
              </a:rPr>
              <a:t>Femme</a:t>
            </a:r>
            <a:r>
              <a:rPr lang="fr-CA" altLang="fr-FR" dirty="0">
                <a:latin typeface="Calibri" panose="020F0502020204030204" pitchFamily="34" charset="0"/>
              </a:rPr>
              <a:t> = 0.5), c’est qu’il tente de démontrer qu’il N’y a PAS autant de femmes que d’hommes qui étudient au baccalauréat en psychologie en Amérique du Nord!</a:t>
            </a:r>
          </a:p>
          <a:p>
            <a:pPr marL="1549400" lvl="3">
              <a:buFont typeface="Wingdings" pitchFamily="2" charset="2"/>
              <a:buChar char="Ø"/>
            </a:pPr>
            <a:r>
              <a:rPr lang="fr-CA" altLang="fr-FR" sz="1400" dirty="0">
                <a:latin typeface="Calibri" panose="020F0502020204030204" pitchFamily="34" charset="0"/>
              </a:rPr>
              <a:t>Ainsi, à l’aide d’un test statistique, il parviendra ou ne parviendra pas à rejeter l’hypothèse nulle. </a:t>
            </a:r>
          </a:p>
          <a:p>
            <a:pPr marL="2006600" lvl="4">
              <a:buFont typeface="Wingdings" pitchFamily="2" charset="2"/>
              <a:buChar char="Ø"/>
            </a:pPr>
            <a:r>
              <a:rPr lang="fr-CA" altLang="fr-FR" sz="1400" dirty="0">
                <a:latin typeface="Calibri" panose="020F0502020204030204" pitchFamily="34" charset="0"/>
              </a:rPr>
              <a:t>S’il parvient à rejeter l’hypothèse nulle, son hypothèse réelle (qu’il n’y a pas une proportion égale d’homme et de femmes en psychologie) deviendra la nouvelle hypothèse à battre </a:t>
            </a:r>
            <a:br>
              <a:rPr lang="fr-CA" altLang="fr-FR" sz="1400" dirty="0">
                <a:latin typeface="Calibri" panose="020F0502020204030204" pitchFamily="34" charset="0"/>
              </a:rPr>
            </a:br>
            <a:r>
              <a:rPr lang="fr-CA" altLang="fr-FR" sz="1400" dirty="0">
                <a:latin typeface="Calibri" panose="020F0502020204030204" pitchFamily="34" charset="0"/>
              </a:rPr>
              <a:t>(à rejeter ou à ne pas rejeter).</a:t>
            </a:r>
            <a:endParaRPr lang="en-CA" altLang="fr-FR" sz="1400"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cxnSp>
        <p:nvCxnSpPr>
          <p:cNvPr id="17" name="Connecteur droit 16"/>
          <p:cNvCxnSpPr/>
          <p:nvPr/>
        </p:nvCxnSpPr>
        <p:spPr>
          <a:xfrm>
            <a:off x="643784" y="22860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
        <p:nvSpPr>
          <p:cNvPr id="23" name="Rectangle 3"/>
          <p:cNvSpPr txBox="1">
            <a:spLocks noChangeArrowheads="1"/>
          </p:cNvSpPr>
          <p:nvPr/>
        </p:nvSpPr>
        <p:spPr>
          <a:xfrm>
            <a:off x="0" y="1224136"/>
            <a:ext cx="9144000" cy="9856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Test d’hypothèse:</a:t>
            </a:r>
          </a:p>
          <a:p>
            <a:pPr marL="806450" lvl="1" indent="-400050">
              <a:buFont typeface="+mj-lt"/>
              <a:buAutoNum type="romanLcPeriod" startAt="3"/>
            </a:pPr>
            <a:r>
              <a:rPr lang="fr-CA" altLang="fr-FR" dirty="0">
                <a:latin typeface="Calibri" panose="020F0502020204030204" pitchFamily="34" charset="0"/>
              </a:rPr>
              <a:t>On vérifie quelle est la probabilité d’obtenir l’échantillon obtenu si la population correspond réellement à celle posée par </a:t>
            </a:r>
            <a:r>
              <a:rPr lang="fr-CA" altLang="fr-FR" b="1" dirty="0">
                <a:latin typeface="Calibri" panose="020F0502020204030204" pitchFamily="34" charset="0"/>
              </a:rPr>
              <a:t>H</a:t>
            </a:r>
            <a:r>
              <a:rPr lang="fr-CA" altLang="fr-FR" b="1" baseline="-25000" dirty="0">
                <a:latin typeface="Calibri" panose="020F0502020204030204" pitchFamily="34" charset="0"/>
              </a:rPr>
              <a:t>0</a:t>
            </a:r>
            <a:r>
              <a:rPr lang="fr-CA" altLang="fr-FR" dirty="0">
                <a:latin typeface="Calibri" panose="020F0502020204030204" pitchFamily="34" charset="0"/>
              </a:rPr>
              <a:t>.</a:t>
            </a:r>
          </a:p>
        </p:txBody>
      </p:sp>
    </p:spTree>
    <p:extLst>
      <p:ext uri="{BB962C8B-B14F-4D97-AF65-F5344CB8AC3E}">
        <p14:creationId xmlns:p14="http://schemas.microsoft.com/office/powerpoint/2010/main" val="1321994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a:latin typeface="Calibri" panose="020F0502020204030204" pitchFamily="34" charset="0"/>
              </a:rPr>
              <a:t>Test utilisant la distribution binomiale</a:t>
            </a:r>
            <a:br>
              <a:rPr lang="fr-CA" altLang="fr-FR" b="1">
                <a:latin typeface="Calibri" panose="020F0502020204030204" pitchFamily="34" charset="0"/>
              </a:rPr>
            </a:br>
            <a:r>
              <a:rPr lang="fr-CA" altLang="fr-FR" sz="2400" b="1">
                <a:latin typeface="Calibri" panose="020F0502020204030204" pitchFamily="34" charset="0"/>
              </a:rPr>
              <a:t>Test sur une proportion</a:t>
            </a:r>
          </a:p>
          <a:p>
            <a:pPr marL="457200" indent="-457200">
              <a:buFont typeface="+mj-lt"/>
              <a:buAutoNum type="arabicPeriod" startAt="3"/>
            </a:pPr>
            <a:r>
              <a:rPr lang="fr-CA" altLang="fr-FR" sz="2000" b="1" i="1">
                <a:latin typeface="Calibri" panose="020F0502020204030204" pitchFamily="34" charset="0"/>
              </a:rPr>
              <a:t>Décision</a:t>
            </a:r>
          </a:p>
        </p:txBody>
      </p:sp>
      <p:sp>
        <p:nvSpPr>
          <p:cNvPr id="10" name="Rectangle 3"/>
          <p:cNvSpPr txBox="1">
            <a:spLocks noChangeArrowheads="1"/>
          </p:cNvSpPr>
          <p:nvPr/>
        </p:nvSpPr>
        <p:spPr>
          <a:xfrm>
            <a:off x="0" y="2362200"/>
            <a:ext cx="9144000" cy="4495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Erreur de type I (</a:t>
            </a:r>
            <a:r>
              <a:rPr lang="el-GR" altLang="fr-FR" sz="2000" b="1" u="sng" dirty="0">
                <a:latin typeface="Calibri" panose="020F0502020204030204" pitchFamily="34" charset="0"/>
              </a:rPr>
              <a:t>α</a:t>
            </a:r>
            <a:r>
              <a:rPr lang="fr-CA" altLang="fr-FR" sz="2000" b="1" u="sng" dirty="0">
                <a:latin typeface="Calibri" panose="020F0502020204030204" pitchFamily="34" charset="0"/>
              </a:rPr>
              <a:t>)</a:t>
            </a:r>
            <a:endParaRPr lang="fr-CA" altLang="fr-FR" sz="1200" b="1" u="sng" dirty="0">
              <a:latin typeface="Calibri" panose="020F0502020204030204" pitchFamily="34" charset="0"/>
            </a:endParaRPr>
          </a:p>
          <a:p>
            <a:pPr marL="292100">
              <a:buFont typeface="Wingdings" panose="05000000000000000000" pitchFamily="2" charset="2"/>
              <a:buChar char="q"/>
            </a:pPr>
            <a:r>
              <a:rPr lang="fr-CA" altLang="fr-FR" dirty="0">
                <a:latin typeface="Calibri" panose="020F0502020204030204" pitchFamily="34" charset="0"/>
              </a:rPr>
              <a:t>Facile à déterminer!</a:t>
            </a:r>
          </a:p>
          <a:p>
            <a:pPr marL="692150" lvl="1">
              <a:buFont typeface="Wingdings" pitchFamily="2" charset="2"/>
              <a:buChar char="Ø"/>
            </a:pPr>
            <a:r>
              <a:rPr lang="fr-CA" altLang="fr-FR" dirty="0">
                <a:latin typeface="Calibri" panose="020F0502020204030204" pitchFamily="34" charset="0"/>
              </a:rPr>
              <a:t>Ayant posé une hypothèse nulle comme étant vraie…</a:t>
            </a:r>
          </a:p>
          <a:p>
            <a:pPr marL="692150" lvl="1">
              <a:buFont typeface="Wingdings" pitchFamily="2" charset="2"/>
              <a:buChar char="Ø"/>
            </a:pPr>
            <a:r>
              <a:rPr lang="fr-CA" altLang="fr-FR" dirty="0">
                <a:latin typeface="Calibri" panose="020F0502020204030204" pitchFamily="34" charset="0"/>
              </a:rPr>
              <a:t>…nous avons trouvé la loi qui énumère la probabilité d’obtenir n’importe quel échantillon.</a:t>
            </a:r>
          </a:p>
          <a:p>
            <a:pPr marL="692150" lvl="1">
              <a:buFont typeface="Wingdings" pitchFamily="2" charset="2"/>
              <a:buChar char="Ø"/>
            </a:pPr>
            <a:r>
              <a:rPr lang="fr-CA" altLang="fr-FR" dirty="0">
                <a:latin typeface="Calibri" panose="020F0502020204030204" pitchFamily="34" charset="0"/>
              </a:rPr>
              <a:t>…il ne nous reste qu’à établir des limites au-delà desquelles la probabilité d’obtenir notre échantillon serait « trop faible » étant donnée notre hypothèse nulle.</a:t>
            </a:r>
          </a:p>
          <a:p>
            <a:pPr marL="692150" lvl="1">
              <a:buFont typeface="Wingdings" pitchFamily="2" charset="2"/>
              <a:buChar char="Ø"/>
            </a:pPr>
            <a:endParaRPr lang="fr-CA" altLang="fr-FR" sz="1500" dirty="0">
              <a:latin typeface="Calibri" panose="020F0502020204030204" pitchFamily="34" charset="0"/>
            </a:endParaRPr>
          </a:p>
          <a:p>
            <a:pPr marL="292100">
              <a:buFont typeface="Wingdings" panose="05000000000000000000" pitchFamily="2" charset="2"/>
              <a:buChar char="q"/>
            </a:pPr>
            <a:r>
              <a:rPr lang="fr-CA" altLang="fr-FR" dirty="0">
                <a:latin typeface="Calibri" panose="020F0502020204030204" pitchFamily="34" charset="0"/>
              </a:rPr>
              <a:t>Si notre échantillon se trouve au-delà de ces limites, nous rejetterons l’hypothèse nulle </a:t>
            </a:r>
            <a:br>
              <a:rPr lang="fr-CA" altLang="fr-FR" dirty="0">
                <a:latin typeface="Calibri" panose="020F0502020204030204" pitchFamily="34" charset="0"/>
              </a:rPr>
            </a:br>
            <a:r>
              <a:rPr lang="fr-CA" altLang="fr-FR" dirty="0">
                <a:latin typeface="Calibri" panose="020F0502020204030204" pitchFamily="34" charset="0"/>
              </a:rPr>
              <a:t>en nous disant…</a:t>
            </a:r>
          </a:p>
          <a:p>
            <a:pPr marL="692150" lvl="1">
              <a:buFont typeface="Wingdings" pitchFamily="2" charset="2"/>
              <a:buChar char="ü"/>
            </a:pPr>
            <a:r>
              <a:rPr lang="fr-CA" altLang="fr-FR" sz="2000" b="1" dirty="0">
                <a:latin typeface="Calibri" panose="020F0502020204030204" pitchFamily="34" charset="0"/>
              </a:rPr>
              <a:t>« Si l’hypothèse nulle devait s’avérer vraie en réalité, la probabilité que nous avions d’obtenir un échantillon nous amenant à la rejeter était très faible. »</a:t>
            </a: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cxnSp>
        <p:nvCxnSpPr>
          <p:cNvPr id="17" name="Connecteur droit 16"/>
          <p:cNvCxnSpPr/>
          <p:nvPr/>
        </p:nvCxnSpPr>
        <p:spPr>
          <a:xfrm>
            <a:off x="643784" y="22860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
        <p:nvSpPr>
          <p:cNvPr id="23" name="Rectangle 3"/>
          <p:cNvSpPr txBox="1">
            <a:spLocks noChangeArrowheads="1"/>
          </p:cNvSpPr>
          <p:nvPr/>
        </p:nvSpPr>
        <p:spPr>
          <a:xfrm>
            <a:off x="0" y="1224136"/>
            <a:ext cx="9144000" cy="9856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Test d’hypothèse:</a:t>
            </a:r>
          </a:p>
          <a:p>
            <a:pPr marL="806450" lvl="1" indent="-400050">
              <a:buFont typeface="+mj-lt"/>
              <a:buAutoNum type="romanLcPeriod" startAt="3"/>
            </a:pPr>
            <a:r>
              <a:rPr lang="fr-CA" altLang="fr-FR" dirty="0">
                <a:latin typeface="Calibri" panose="020F0502020204030204" pitchFamily="34" charset="0"/>
              </a:rPr>
              <a:t>On vérifie quelle est la probabilité d’obtenir l’échantillon obtenu si la population correspond réellement à celle posée par </a:t>
            </a:r>
            <a:r>
              <a:rPr lang="fr-CA" altLang="fr-FR" b="1" dirty="0">
                <a:latin typeface="Calibri" panose="020F0502020204030204" pitchFamily="34" charset="0"/>
              </a:rPr>
              <a:t>H</a:t>
            </a:r>
            <a:r>
              <a:rPr lang="fr-CA" altLang="fr-FR" b="1" baseline="-25000" dirty="0">
                <a:latin typeface="Calibri" panose="020F0502020204030204" pitchFamily="34" charset="0"/>
              </a:rPr>
              <a:t>0</a:t>
            </a:r>
            <a:r>
              <a:rPr lang="fr-CA" altLang="fr-FR" dirty="0">
                <a:latin typeface="Calibri" panose="020F0502020204030204" pitchFamily="34" charset="0"/>
              </a:rPr>
              <a:t>.</a:t>
            </a:r>
          </a:p>
        </p:txBody>
      </p:sp>
    </p:spTree>
    <p:extLst>
      <p:ext uri="{BB962C8B-B14F-4D97-AF65-F5344CB8AC3E}">
        <p14:creationId xmlns:p14="http://schemas.microsoft.com/office/powerpoint/2010/main" val="13219947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a:latin typeface="Calibri" panose="020F0502020204030204" pitchFamily="34" charset="0"/>
              </a:rPr>
              <a:t>Test utilisant la distribution binomiale</a:t>
            </a:r>
            <a:br>
              <a:rPr lang="fr-CA" altLang="fr-FR" b="1">
                <a:latin typeface="Calibri" panose="020F0502020204030204" pitchFamily="34" charset="0"/>
              </a:rPr>
            </a:br>
            <a:r>
              <a:rPr lang="fr-CA" altLang="fr-FR" sz="2400" b="1">
                <a:latin typeface="Calibri" panose="020F0502020204030204" pitchFamily="34" charset="0"/>
              </a:rPr>
              <a:t>Test sur une proportion</a:t>
            </a:r>
          </a:p>
          <a:p>
            <a:pPr marL="457200" indent="-457200">
              <a:buFont typeface="+mj-lt"/>
              <a:buAutoNum type="arabicPeriod" startAt="3"/>
            </a:pPr>
            <a:r>
              <a:rPr lang="fr-CA" altLang="fr-FR" sz="2000" b="1" i="1">
                <a:latin typeface="Calibri" panose="020F0502020204030204" pitchFamily="34" charset="0"/>
              </a:rPr>
              <a:t>Décision</a:t>
            </a:r>
          </a:p>
        </p:txBody>
      </p:sp>
      <p:sp>
        <p:nvSpPr>
          <p:cNvPr id="10" name="Rectangle 3"/>
          <p:cNvSpPr txBox="1">
            <a:spLocks noChangeArrowheads="1"/>
          </p:cNvSpPr>
          <p:nvPr/>
        </p:nvSpPr>
        <p:spPr>
          <a:xfrm>
            <a:off x="0" y="2362200"/>
            <a:ext cx="9144000" cy="4495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Erreur de type I (</a:t>
            </a:r>
            <a:r>
              <a:rPr lang="el-GR" altLang="fr-FR" sz="2000" b="1" u="sng" dirty="0">
                <a:latin typeface="Calibri" panose="020F0502020204030204" pitchFamily="34" charset="0"/>
              </a:rPr>
              <a:t>α</a:t>
            </a:r>
            <a:r>
              <a:rPr lang="fr-CA" altLang="fr-FR" sz="2000" b="1" u="sng" dirty="0">
                <a:latin typeface="Calibri" panose="020F0502020204030204" pitchFamily="34" charset="0"/>
              </a:rPr>
              <a:t>)</a:t>
            </a:r>
            <a:endParaRPr lang="fr-CA" altLang="fr-FR" sz="1200" b="1" u="sng" dirty="0">
              <a:latin typeface="Calibri" panose="020F0502020204030204" pitchFamily="34" charset="0"/>
            </a:endParaRPr>
          </a:p>
          <a:p>
            <a:pPr marL="292100">
              <a:buFont typeface="Wingdings" pitchFamily="2" charset="2"/>
              <a:buChar char="Ø"/>
            </a:pPr>
            <a:r>
              <a:rPr lang="fr-CA" altLang="fr-FR" dirty="0">
                <a:latin typeface="Calibri" panose="020F0502020204030204" pitchFamily="34" charset="0"/>
              </a:rPr>
              <a:t>Qu’est-ce qu’une probabilité « trop faible » ?</a:t>
            </a:r>
          </a:p>
          <a:p>
            <a:pPr marL="692150" lvl="1">
              <a:buFont typeface="Wingdings" pitchFamily="2" charset="2"/>
              <a:buChar char="Ø"/>
            </a:pPr>
            <a:r>
              <a:rPr lang="fr-CA" altLang="fr-FR" dirty="0">
                <a:latin typeface="Calibri" panose="020F0502020204030204" pitchFamily="34" charset="0"/>
              </a:rPr>
              <a:t>Cela dépend du contexte… </a:t>
            </a:r>
          </a:p>
          <a:p>
            <a:pPr marL="1092200" lvl="2">
              <a:buFont typeface="Wingdings" pitchFamily="2" charset="2"/>
              <a:buChar char="Ø"/>
            </a:pPr>
            <a:r>
              <a:rPr lang="fr-CA" altLang="fr-FR" dirty="0">
                <a:latin typeface="Calibri" panose="020F0502020204030204" pitchFamily="34" charset="0"/>
              </a:rPr>
              <a:t>…de la question de recherche</a:t>
            </a:r>
          </a:p>
          <a:p>
            <a:pPr marL="1092200" lvl="2">
              <a:buFont typeface="Wingdings" pitchFamily="2" charset="2"/>
              <a:buChar char="Ø"/>
            </a:pPr>
            <a:r>
              <a:rPr lang="fr-CA" altLang="fr-FR" dirty="0">
                <a:latin typeface="Calibri" panose="020F0502020204030204" pitchFamily="34" charset="0"/>
              </a:rPr>
              <a:t>…des connaissances accumulées dans la documentation</a:t>
            </a:r>
          </a:p>
          <a:p>
            <a:pPr marL="1092200" lvl="2">
              <a:buFont typeface="Wingdings" pitchFamily="2" charset="2"/>
              <a:buChar char="Ø"/>
            </a:pPr>
            <a:r>
              <a:rPr lang="fr-CA" altLang="fr-FR" dirty="0">
                <a:latin typeface="Calibri" panose="020F0502020204030204" pitchFamily="34" charset="0"/>
              </a:rPr>
              <a:t>…des impacts de l’étude</a:t>
            </a:r>
          </a:p>
          <a:p>
            <a:pPr marL="1092200" lvl="2">
              <a:buFont typeface="Wingdings" pitchFamily="2" charset="2"/>
              <a:buChar char="Ø"/>
            </a:pPr>
            <a:r>
              <a:rPr lang="fr-CA" altLang="fr-FR" dirty="0">
                <a:latin typeface="Calibri" panose="020F0502020204030204" pitchFamily="34" charset="0"/>
              </a:rPr>
              <a:t>…etc.</a:t>
            </a:r>
          </a:p>
          <a:p>
            <a:pPr marL="692150" lvl="1">
              <a:buFont typeface="Wingdings" pitchFamily="2" charset="2"/>
              <a:buChar char="ü"/>
            </a:pPr>
            <a:r>
              <a:rPr lang="fr-CA" altLang="fr-FR" dirty="0">
                <a:latin typeface="Calibri" panose="020F0502020204030204" pitchFamily="34" charset="0"/>
              </a:rPr>
              <a:t>En psychologie, « </a:t>
            </a:r>
            <a:r>
              <a:rPr lang="el-GR" altLang="fr-FR" dirty="0">
                <a:latin typeface="Calibri" panose="020F0502020204030204" pitchFamily="34" charset="0"/>
              </a:rPr>
              <a:t>α</a:t>
            </a:r>
            <a:r>
              <a:rPr lang="fr-CA" altLang="fr-FR" dirty="0">
                <a:latin typeface="Calibri" panose="020F0502020204030204" pitchFamily="34" charset="0"/>
              </a:rPr>
              <a:t> » (la probabilité de faire une erreur de type I) est généralement fixé à 0.05 (5 %).</a:t>
            </a:r>
          </a:p>
          <a:p>
            <a:pPr marL="1092200" lvl="2">
              <a:buFont typeface="Wingdings" pitchFamily="2" charset="2"/>
              <a:buChar char="ü"/>
            </a:pPr>
            <a:r>
              <a:rPr lang="fr-CA" altLang="fr-FR" dirty="0">
                <a:latin typeface="Calibri" panose="020F0502020204030204" pitchFamily="34" charset="0"/>
              </a:rPr>
              <a:t>Vous verrez cependant régulièrement </a:t>
            </a:r>
            <a:r>
              <a:rPr lang="el-GR" altLang="fr-FR" dirty="0">
                <a:latin typeface="Calibri" panose="020F0502020204030204" pitchFamily="34" charset="0"/>
              </a:rPr>
              <a:t>α</a:t>
            </a:r>
            <a:r>
              <a:rPr lang="fr-CA" altLang="fr-FR" dirty="0">
                <a:latin typeface="Calibri" panose="020F0502020204030204" pitchFamily="34" charset="0"/>
              </a:rPr>
              <a:t> = 0.1, 0.01 ou même parfois 0.001, par exemple si l’étude vérifie l’efficacité de traitements utilisant une méthode invasive.</a:t>
            </a:r>
          </a:p>
          <a:p>
            <a:pPr marL="692150" lvl="1">
              <a:buFont typeface="Wingdings" pitchFamily="2" charset="2"/>
              <a:buChar char="ü"/>
            </a:pPr>
            <a:r>
              <a:rPr lang="fr-CA" altLang="fr-FR" dirty="0">
                <a:latin typeface="Calibri" panose="020F0502020204030204" pitchFamily="34" charset="0"/>
              </a:rPr>
              <a:t>Plus « </a:t>
            </a:r>
            <a:r>
              <a:rPr lang="el-GR" altLang="fr-FR" dirty="0">
                <a:latin typeface="Calibri" panose="020F0502020204030204" pitchFamily="34" charset="0"/>
              </a:rPr>
              <a:t>α</a:t>
            </a:r>
            <a:r>
              <a:rPr lang="fr-CA" altLang="fr-FR" dirty="0">
                <a:latin typeface="Calibri" panose="020F0502020204030204" pitchFamily="34" charset="0"/>
              </a:rPr>
              <a:t> » est petit, plus le test effectué sera dit « conservateur »…</a:t>
            </a:r>
          </a:p>
          <a:p>
            <a:pPr marL="1092200" lvl="2">
              <a:buFont typeface="Wingdings" pitchFamily="2" charset="2"/>
              <a:buChar char="ü"/>
            </a:pPr>
            <a:r>
              <a:rPr lang="fr-CA" altLang="fr-FR" dirty="0">
                <a:latin typeface="Calibri" panose="020F0502020204030204" pitchFamily="34" charset="0"/>
              </a:rPr>
              <a:t>…car pour rejeter l’hypothèse nulle, on devra obtenir un échantillon dont la probabilité d’occurrence étant donnée l’hypothèse nulle est d’autant plus faible!</a:t>
            </a:r>
          </a:p>
          <a:p>
            <a:pPr marL="1092200" lvl="2">
              <a:buFont typeface="Wingdings" pitchFamily="2" charset="2"/>
              <a:buChar char="Ø"/>
            </a:pPr>
            <a:endParaRPr lang="fr-CA" altLang="fr-FR" dirty="0">
              <a:latin typeface="Calibri" panose="020F0502020204030204" pitchFamily="34" charset="0"/>
            </a:endParaRPr>
          </a:p>
          <a:p>
            <a:pPr marL="692150" lvl="1">
              <a:buFont typeface="Wingdings" pitchFamily="2" charset="2"/>
              <a:buChar char="ü"/>
            </a:pPr>
            <a:endParaRPr lang="fr-CA" altLang="fr-FR"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cxnSp>
        <p:nvCxnSpPr>
          <p:cNvPr id="17" name="Connecteur droit 16"/>
          <p:cNvCxnSpPr/>
          <p:nvPr/>
        </p:nvCxnSpPr>
        <p:spPr>
          <a:xfrm>
            <a:off x="643784" y="22860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
        <p:nvSpPr>
          <p:cNvPr id="23" name="Rectangle 3"/>
          <p:cNvSpPr txBox="1">
            <a:spLocks noChangeArrowheads="1"/>
          </p:cNvSpPr>
          <p:nvPr/>
        </p:nvSpPr>
        <p:spPr>
          <a:xfrm>
            <a:off x="0" y="1224136"/>
            <a:ext cx="9144000" cy="9856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Test d’hypothèse:</a:t>
            </a:r>
          </a:p>
          <a:p>
            <a:pPr marL="806450" lvl="1" indent="-400050">
              <a:buFont typeface="+mj-lt"/>
              <a:buAutoNum type="romanLcPeriod" startAt="3"/>
            </a:pPr>
            <a:r>
              <a:rPr lang="fr-CA" altLang="fr-FR" dirty="0">
                <a:latin typeface="Calibri" panose="020F0502020204030204" pitchFamily="34" charset="0"/>
              </a:rPr>
              <a:t>On vérifie quelle est la probabilité d’obtenir l’échantillon obtenu si la population correspond réellement à celle posée par </a:t>
            </a:r>
            <a:r>
              <a:rPr lang="fr-CA" altLang="fr-FR" b="1" dirty="0">
                <a:latin typeface="Calibri" panose="020F0502020204030204" pitchFamily="34" charset="0"/>
              </a:rPr>
              <a:t>H</a:t>
            </a:r>
            <a:r>
              <a:rPr lang="fr-CA" altLang="fr-FR" b="1" baseline="-25000" dirty="0">
                <a:latin typeface="Calibri" panose="020F0502020204030204" pitchFamily="34" charset="0"/>
              </a:rPr>
              <a:t>0</a:t>
            </a:r>
            <a:r>
              <a:rPr lang="fr-CA" altLang="fr-FR" dirty="0">
                <a:latin typeface="Calibri" panose="020F0502020204030204" pitchFamily="34" charset="0"/>
              </a:rPr>
              <a:t>.</a:t>
            </a:r>
          </a:p>
          <a:p>
            <a:pPr marL="63500" indent="0">
              <a:buNone/>
            </a:pPr>
            <a:endParaRPr lang="fr-CA" altLang="fr-FR" dirty="0">
              <a:latin typeface="Calibri" panose="020F0502020204030204" pitchFamily="34" charset="0"/>
            </a:endParaRPr>
          </a:p>
          <a:p>
            <a:pPr marL="63500" indent="0">
              <a:buNone/>
            </a:pPr>
            <a:endParaRPr lang="fr-CA" altLang="fr-FR" dirty="0">
              <a:latin typeface="Calibri" panose="020F0502020204030204" pitchFamily="34" charset="0"/>
            </a:endParaRPr>
          </a:p>
        </p:txBody>
      </p:sp>
    </p:spTree>
    <p:extLst>
      <p:ext uri="{BB962C8B-B14F-4D97-AF65-F5344CB8AC3E}">
        <p14:creationId xmlns:p14="http://schemas.microsoft.com/office/powerpoint/2010/main" val="13219947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a:latin typeface="Calibri" panose="020F0502020204030204" pitchFamily="34" charset="0"/>
              </a:rPr>
              <a:t>Test utilisant la distribution binomiale</a:t>
            </a:r>
            <a:br>
              <a:rPr lang="fr-CA" altLang="fr-FR" b="1">
                <a:latin typeface="Calibri" panose="020F0502020204030204" pitchFamily="34" charset="0"/>
              </a:rPr>
            </a:br>
            <a:r>
              <a:rPr lang="fr-CA" altLang="fr-FR" sz="2400" b="1">
                <a:latin typeface="Calibri" panose="020F0502020204030204" pitchFamily="34" charset="0"/>
              </a:rPr>
              <a:t>Test sur une proportion</a:t>
            </a:r>
          </a:p>
          <a:p>
            <a:pPr marL="457200" indent="-457200">
              <a:buFont typeface="+mj-lt"/>
              <a:buAutoNum type="arabicPeriod" startAt="3"/>
            </a:pPr>
            <a:r>
              <a:rPr lang="fr-CA" altLang="fr-FR" sz="2000" b="1" i="1">
                <a:latin typeface="Calibri" panose="020F0502020204030204" pitchFamily="34" charset="0"/>
              </a:rPr>
              <a:t>Décision</a:t>
            </a:r>
          </a:p>
        </p:txBody>
      </p:sp>
      <p:sp>
        <p:nvSpPr>
          <p:cNvPr id="10" name="Rectangle 3"/>
          <p:cNvSpPr txBox="1">
            <a:spLocks noChangeArrowheads="1"/>
          </p:cNvSpPr>
          <p:nvPr/>
        </p:nvSpPr>
        <p:spPr>
          <a:xfrm>
            <a:off x="0" y="2362200"/>
            <a:ext cx="9144000" cy="4495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Erreur de type II (</a:t>
            </a:r>
            <a:r>
              <a:rPr lang="el-GR" altLang="fr-FR" sz="2000" b="1" u="sng" dirty="0">
                <a:latin typeface="Calibri" panose="020F0502020204030204" pitchFamily="34" charset="0"/>
              </a:rPr>
              <a:t>β</a:t>
            </a:r>
            <a:r>
              <a:rPr lang="fr-CA" altLang="fr-FR" sz="2000" b="1" u="sng" dirty="0">
                <a:latin typeface="Calibri" panose="020F0502020204030204" pitchFamily="34" charset="0"/>
              </a:rPr>
              <a:t>)</a:t>
            </a:r>
            <a:endParaRPr lang="fr-CA" altLang="fr-FR" sz="1200" b="1" u="sng" dirty="0">
              <a:latin typeface="Calibri" panose="020F0502020204030204" pitchFamily="34" charset="0"/>
            </a:endParaRPr>
          </a:p>
          <a:p>
            <a:pPr marL="292100">
              <a:buFont typeface="Wingdings" pitchFamily="2" charset="2"/>
              <a:buChar char="Ø"/>
            </a:pPr>
            <a:r>
              <a:rPr lang="fr-CA" altLang="fr-FR" dirty="0">
                <a:latin typeface="Calibri" panose="020F0502020204030204" pitchFamily="34" charset="0"/>
              </a:rPr>
              <a:t>La probabilité d’obtenir une erreur de type II est quant à elle très difficile à quantifier.</a:t>
            </a:r>
          </a:p>
          <a:p>
            <a:pPr marL="692150" lvl="1">
              <a:buFont typeface="Wingdings" pitchFamily="2" charset="2"/>
              <a:buChar char="Ø"/>
            </a:pPr>
            <a:r>
              <a:rPr lang="fr-CA" altLang="fr-FR" dirty="0">
                <a:latin typeface="Calibri" panose="020F0502020204030204" pitchFamily="34" charset="0"/>
              </a:rPr>
              <a:t>Cela représente la probabilité de NE PAS rejeter l’hypothèse nulle lorsque celle-ci est fausse.</a:t>
            </a:r>
          </a:p>
          <a:p>
            <a:pPr marL="692150" lvl="1">
              <a:buFont typeface="Wingdings" pitchFamily="2" charset="2"/>
              <a:buChar char="Ø"/>
            </a:pPr>
            <a:r>
              <a:rPr lang="fr-CA" altLang="fr-FR" dirty="0">
                <a:latin typeface="Calibri" panose="020F0502020204030204" pitchFamily="34" charset="0"/>
              </a:rPr>
              <a:t>Or, on ne connait pas la distribution des probabilités d’obtenir tel ou tel échantillon lorsque l’hypothèse nulle est fausse!</a:t>
            </a:r>
          </a:p>
          <a:p>
            <a:pPr marL="1092200" lvl="2">
              <a:buFont typeface="Wingdings" pitchFamily="2" charset="2"/>
              <a:buChar char="Ø"/>
            </a:pPr>
            <a:r>
              <a:rPr lang="fr-CA" altLang="fr-FR" dirty="0">
                <a:latin typeface="Calibri" panose="020F0502020204030204" pitchFamily="34" charset="0"/>
              </a:rPr>
              <a:t>En effet, le test est entièrement basé sur les assises d’une hypothèse nulle vraie!</a:t>
            </a:r>
          </a:p>
          <a:p>
            <a:pPr marL="692150" lvl="1">
              <a:buFont typeface="Wingdings" pitchFamily="2" charset="2"/>
              <a:buChar char="Ø"/>
            </a:pPr>
            <a:r>
              <a:rPr lang="fr-CA" altLang="fr-FR" dirty="0">
                <a:latin typeface="Calibri" panose="020F0502020204030204" pitchFamily="34" charset="0"/>
              </a:rPr>
              <a:t>Nous savons néanmoins qu’abaisser « </a:t>
            </a:r>
            <a:r>
              <a:rPr lang="el-GR" altLang="fr-FR" dirty="0">
                <a:latin typeface="Calibri" panose="020F0502020204030204" pitchFamily="34" charset="0"/>
              </a:rPr>
              <a:t>α</a:t>
            </a:r>
            <a:r>
              <a:rPr lang="fr-CA" altLang="fr-FR" dirty="0">
                <a:latin typeface="Calibri" panose="020F0502020204030204" pitchFamily="34" charset="0"/>
              </a:rPr>
              <a:t> » entraîne nécessairement l’augmentation de la probabilité d’effectuer une erreur de type II (</a:t>
            </a:r>
            <a:r>
              <a:rPr lang="el-GR" altLang="fr-FR" dirty="0">
                <a:latin typeface="Calibri" panose="020F0502020204030204" pitchFamily="34" charset="0"/>
              </a:rPr>
              <a:t>β</a:t>
            </a:r>
            <a:r>
              <a:rPr lang="fr-CA" altLang="fr-FR" dirty="0">
                <a:latin typeface="Calibri" panose="020F0502020204030204" pitchFamily="34" charset="0"/>
              </a:rPr>
              <a:t>).</a:t>
            </a:r>
          </a:p>
          <a:p>
            <a:pPr marL="1092200" lvl="2">
              <a:buFont typeface="Wingdings" pitchFamily="2" charset="2"/>
              <a:buChar char="Ø"/>
            </a:pPr>
            <a:r>
              <a:rPr lang="fr-CA" altLang="fr-FR" dirty="0">
                <a:latin typeface="Calibri" panose="020F0502020204030204" pitchFamily="34" charset="0"/>
              </a:rPr>
              <a:t>Ainsi, diminuer le risque de faire une erreur de type I (i.e. abaisser « </a:t>
            </a:r>
            <a:r>
              <a:rPr lang="el-GR" altLang="fr-FR" dirty="0">
                <a:latin typeface="Calibri" panose="020F0502020204030204" pitchFamily="34" charset="0"/>
              </a:rPr>
              <a:t>α</a:t>
            </a:r>
            <a:r>
              <a:rPr lang="fr-CA" altLang="fr-FR" dirty="0">
                <a:latin typeface="Calibri" panose="020F0502020204030204" pitchFamily="34" charset="0"/>
              </a:rPr>
              <a:t> ») </a:t>
            </a:r>
            <a:br>
              <a:rPr lang="fr-CA" altLang="fr-FR" dirty="0">
                <a:latin typeface="Calibri" panose="020F0502020204030204" pitchFamily="34" charset="0"/>
              </a:rPr>
            </a:br>
            <a:r>
              <a:rPr lang="fr-CA" altLang="fr-FR" dirty="0">
                <a:latin typeface="Calibri" panose="020F0502020204030204" pitchFamily="34" charset="0"/>
              </a:rPr>
              <a:t>implique d’augmenter le risque de faire une erreur de type II (i.e. augmenter « </a:t>
            </a:r>
            <a:r>
              <a:rPr lang="el-GR" altLang="fr-FR" dirty="0">
                <a:latin typeface="Calibri" panose="020F0502020204030204" pitchFamily="34" charset="0"/>
              </a:rPr>
              <a:t>β</a:t>
            </a:r>
            <a:r>
              <a:rPr lang="fr-CA" altLang="fr-FR" dirty="0">
                <a:latin typeface="Calibri" panose="020F0502020204030204" pitchFamily="34" charset="0"/>
              </a:rPr>
              <a:t> »).</a:t>
            </a:r>
          </a:p>
          <a:p>
            <a:pPr marL="692150" lvl="1">
              <a:buFont typeface="Wingdings" pitchFamily="2" charset="2"/>
              <a:buChar char="ü"/>
            </a:pPr>
            <a:r>
              <a:rPr lang="fr-CA" altLang="fr-FR" dirty="0">
                <a:latin typeface="Calibri" panose="020F0502020204030204" pitchFamily="34" charset="0"/>
              </a:rPr>
              <a:t>Nous reviendrons sur l’erreur de type II à la fin de la session, quand nous aborderons le thème de la puissance statistique.</a:t>
            </a:r>
          </a:p>
          <a:p>
            <a:pPr marL="692150" lvl="1">
              <a:buFont typeface="Wingdings" pitchFamily="2" charset="2"/>
              <a:buChar char="ü"/>
            </a:pPr>
            <a:r>
              <a:rPr lang="fr-CA" altLang="fr-FR" dirty="0">
                <a:latin typeface="Calibri" panose="020F0502020204030204" pitchFamily="34" charset="0"/>
              </a:rPr>
              <a:t>D’ici là, nous utiliserons essentiellement « </a:t>
            </a:r>
            <a:r>
              <a:rPr lang="el-GR" altLang="fr-FR" dirty="0">
                <a:latin typeface="Calibri" panose="020F0502020204030204" pitchFamily="34" charset="0"/>
              </a:rPr>
              <a:t>α</a:t>
            </a:r>
            <a:r>
              <a:rPr lang="fr-CA" altLang="fr-FR" dirty="0">
                <a:latin typeface="Calibri" panose="020F0502020204030204" pitchFamily="34" charset="0"/>
              </a:rPr>
              <a:t> » afin de définir le risque d’erreur que l’on est prêt à accepter.</a:t>
            </a: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cxnSp>
        <p:nvCxnSpPr>
          <p:cNvPr id="17" name="Connecteur droit 16"/>
          <p:cNvCxnSpPr/>
          <p:nvPr/>
        </p:nvCxnSpPr>
        <p:spPr>
          <a:xfrm>
            <a:off x="643784" y="22860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
        <p:nvSpPr>
          <p:cNvPr id="23" name="Rectangle 3"/>
          <p:cNvSpPr txBox="1">
            <a:spLocks noChangeArrowheads="1"/>
          </p:cNvSpPr>
          <p:nvPr/>
        </p:nvSpPr>
        <p:spPr>
          <a:xfrm>
            <a:off x="0" y="1224136"/>
            <a:ext cx="9144000" cy="9856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Test d’hypothèse:</a:t>
            </a:r>
          </a:p>
          <a:p>
            <a:pPr marL="806450" lvl="1" indent="-400050">
              <a:buFont typeface="+mj-lt"/>
              <a:buAutoNum type="romanLcPeriod" startAt="3"/>
            </a:pPr>
            <a:r>
              <a:rPr lang="fr-CA" altLang="fr-FR" dirty="0">
                <a:latin typeface="Calibri" panose="020F0502020204030204" pitchFamily="34" charset="0"/>
              </a:rPr>
              <a:t>On vérifie quelle est la probabilité d’obtenir l’échantillon obtenu si la population correspond réellement à celle posée par </a:t>
            </a:r>
            <a:r>
              <a:rPr lang="fr-CA" altLang="fr-FR" b="1" dirty="0">
                <a:latin typeface="Calibri" panose="020F0502020204030204" pitchFamily="34" charset="0"/>
              </a:rPr>
              <a:t>H</a:t>
            </a:r>
            <a:r>
              <a:rPr lang="fr-CA" altLang="fr-FR" b="1" baseline="-25000" dirty="0">
                <a:latin typeface="Calibri" panose="020F0502020204030204" pitchFamily="34" charset="0"/>
              </a:rPr>
              <a:t>0</a:t>
            </a:r>
            <a:r>
              <a:rPr lang="fr-CA" altLang="fr-FR" dirty="0">
                <a:latin typeface="Calibri" panose="020F0502020204030204" pitchFamily="34" charset="0"/>
              </a:rPr>
              <a:t>.</a:t>
            </a:r>
          </a:p>
        </p:txBody>
      </p:sp>
    </p:spTree>
    <p:extLst>
      <p:ext uri="{BB962C8B-B14F-4D97-AF65-F5344CB8AC3E}">
        <p14:creationId xmlns:p14="http://schemas.microsoft.com/office/powerpoint/2010/main" val="1321994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a:latin typeface="Calibri" panose="020F0502020204030204" pitchFamily="34" charset="0"/>
              </a:rPr>
              <a:t>Test utilisant la distribution binomiale</a:t>
            </a:r>
            <a:br>
              <a:rPr lang="fr-CA" altLang="fr-FR" b="1">
                <a:latin typeface="Calibri" panose="020F0502020204030204" pitchFamily="34" charset="0"/>
              </a:rPr>
            </a:br>
            <a:r>
              <a:rPr lang="fr-CA" altLang="fr-FR" sz="2400" b="1">
                <a:latin typeface="Calibri" panose="020F0502020204030204" pitchFamily="34" charset="0"/>
              </a:rPr>
              <a:t>Test sur une proportion</a:t>
            </a:r>
          </a:p>
          <a:p>
            <a:pPr marL="457200" indent="-457200">
              <a:buFont typeface="+mj-lt"/>
              <a:buAutoNum type="arabicPeriod" startAt="3"/>
            </a:pPr>
            <a:r>
              <a:rPr lang="fr-CA" altLang="fr-FR" sz="2000" b="1" i="1">
                <a:latin typeface="Calibri" panose="020F0502020204030204" pitchFamily="34" charset="0"/>
              </a:rPr>
              <a:t>Décision</a:t>
            </a:r>
          </a:p>
        </p:txBody>
      </p:sp>
      <p:sp>
        <p:nvSpPr>
          <p:cNvPr id="10" name="Rectangle 3"/>
          <p:cNvSpPr txBox="1">
            <a:spLocks noChangeArrowheads="1"/>
          </p:cNvSpPr>
          <p:nvPr/>
        </p:nvSpPr>
        <p:spPr>
          <a:xfrm>
            <a:off x="0" y="2362200"/>
            <a:ext cx="9144000" cy="4495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Distribution d’échantillonnage cumulative</a:t>
            </a:r>
            <a:endParaRPr lang="fr-CA" altLang="fr-FR" sz="1200" b="1" u="sng" dirty="0">
              <a:latin typeface="Calibri" panose="020F0502020204030204" pitchFamily="34" charset="0"/>
            </a:endParaRPr>
          </a:p>
          <a:p>
            <a:pPr marL="292100">
              <a:buFont typeface="Wingdings" pitchFamily="2" charset="2"/>
              <a:buChar char="Ø"/>
            </a:pPr>
            <a:endParaRPr lang="fr-CA" altLang="fr-FR" dirty="0">
              <a:latin typeface="Calibri" panose="020F0502020204030204" pitchFamily="34" charset="0"/>
            </a:endParaRPr>
          </a:p>
          <a:p>
            <a:pPr marL="292100">
              <a:buFont typeface="Wingdings" panose="05000000000000000000" pitchFamily="2" charset="2"/>
              <a:buChar char="q"/>
            </a:pPr>
            <a:r>
              <a:rPr lang="fr-CA" altLang="fr-FR" dirty="0">
                <a:latin typeface="Calibri" panose="020F0502020204030204" pitchFamily="34" charset="0"/>
              </a:rPr>
              <a:t>Nous avons donc jusqu’à présent déterminé que nous utiliserions l’erreur de type I (</a:t>
            </a:r>
            <a:r>
              <a:rPr lang="el-GR" altLang="fr-FR" dirty="0">
                <a:latin typeface="Calibri" panose="020F0502020204030204" pitchFamily="34" charset="0"/>
              </a:rPr>
              <a:t>α</a:t>
            </a:r>
            <a:r>
              <a:rPr lang="fr-CA" altLang="fr-FR" dirty="0">
                <a:latin typeface="Calibri" panose="020F0502020204030204" pitchFamily="34" charset="0"/>
              </a:rPr>
              <a:t>) afin de quantifier le risque de nous tromper dans la conclusion de notre test.</a:t>
            </a:r>
          </a:p>
          <a:p>
            <a:pPr marL="292100">
              <a:buFont typeface="Wingdings" panose="05000000000000000000" pitchFamily="2" charset="2"/>
              <a:buChar char="q"/>
            </a:pPr>
            <a:endParaRPr lang="fr-CA" altLang="fr-FR" dirty="0">
              <a:latin typeface="Calibri" panose="020F0502020204030204" pitchFamily="34" charset="0"/>
            </a:endParaRPr>
          </a:p>
          <a:p>
            <a:pPr marL="292100">
              <a:buFont typeface="Wingdings" panose="05000000000000000000" pitchFamily="2" charset="2"/>
              <a:buChar char="q"/>
            </a:pPr>
            <a:r>
              <a:rPr lang="fr-CA" altLang="fr-FR" dirty="0">
                <a:latin typeface="Calibri" panose="020F0502020204030204" pitchFamily="34" charset="0"/>
              </a:rPr>
              <a:t>…Ceci veut dire que nous utiliserons </a:t>
            </a:r>
            <a:r>
              <a:rPr lang="el-GR" altLang="fr-FR" dirty="0">
                <a:latin typeface="Calibri" panose="020F0502020204030204" pitchFamily="34" charset="0"/>
              </a:rPr>
              <a:t>α</a:t>
            </a:r>
            <a:r>
              <a:rPr lang="fr-CA" altLang="fr-FR" dirty="0">
                <a:latin typeface="Calibri" panose="020F0502020204030204" pitchFamily="34" charset="0"/>
              </a:rPr>
              <a:t> afin d’établir les valeurs critiques (limites) au-delà desquelles nous rejetterons l’hypothèse nulle.</a:t>
            </a:r>
          </a:p>
          <a:p>
            <a:pPr marL="692150" lvl="1">
              <a:buFont typeface="Wingdings" pitchFamily="2" charset="2"/>
              <a:buChar char="Ø"/>
            </a:pPr>
            <a:r>
              <a:rPr lang="fr-CA" altLang="fr-FR" sz="1800" dirty="0">
                <a:latin typeface="Calibri" panose="020F0502020204030204" pitchFamily="34" charset="0"/>
              </a:rPr>
              <a:t>…Mais comment détermine-t-on quelles sont ces valeurs critiques?</a:t>
            </a:r>
          </a:p>
          <a:p>
            <a:pPr marL="1092200" lvl="2">
              <a:buFont typeface="Wingdings" pitchFamily="2" charset="2"/>
              <a:buChar char="Ø"/>
            </a:pPr>
            <a:r>
              <a:rPr lang="fr-CA" altLang="fr-FR" sz="1600" dirty="0">
                <a:latin typeface="Calibri" panose="020F0502020204030204" pitchFamily="34" charset="0"/>
              </a:rPr>
              <a:t>Pour ce faire, nous avons besoin de la « </a:t>
            </a:r>
            <a:r>
              <a:rPr lang="fr-CA" altLang="fr-FR" sz="1600" b="1" dirty="0">
                <a:latin typeface="Calibri" panose="020F0502020204030204" pitchFamily="34" charset="0"/>
              </a:rPr>
              <a:t>distribution d’échantillonnage </a:t>
            </a:r>
            <a:r>
              <a:rPr lang="fr-CA" altLang="fr-FR" sz="1600" b="1" u="sng" dirty="0">
                <a:latin typeface="Calibri" panose="020F0502020204030204" pitchFamily="34" charset="0"/>
              </a:rPr>
              <a:t>cumulative</a:t>
            </a:r>
            <a:r>
              <a:rPr lang="fr-CA" altLang="fr-FR" sz="1600" dirty="0">
                <a:latin typeface="Calibri" panose="020F0502020204030204" pitchFamily="34" charset="0"/>
              </a:rPr>
              <a:t> » !</a:t>
            </a:r>
          </a:p>
          <a:p>
            <a:pPr marL="292100">
              <a:buNone/>
            </a:pPr>
            <a:endParaRPr lang="fr-CA" altLang="fr-FR"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cxnSp>
        <p:nvCxnSpPr>
          <p:cNvPr id="17" name="Connecteur droit 16"/>
          <p:cNvCxnSpPr/>
          <p:nvPr/>
        </p:nvCxnSpPr>
        <p:spPr>
          <a:xfrm>
            <a:off x="643784" y="22860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
        <p:nvSpPr>
          <p:cNvPr id="23" name="Rectangle 3"/>
          <p:cNvSpPr txBox="1">
            <a:spLocks noChangeArrowheads="1"/>
          </p:cNvSpPr>
          <p:nvPr/>
        </p:nvSpPr>
        <p:spPr>
          <a:xfrm>
            <a:off x="0" y="1224136"/>
            <a:ext cx="9144000" cy="9856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a:latin typeface="Calibri" panose="020F0502020204030204" pitchFamily="34" charset="0"/>
              </a:rPr>
              <a:t>Test d’hypothèse:</a:t>
            </a:r>
          </a:p>
          <a:p>
            <a:pPr marL="806450" lvl="1" indent="-400050">
              <a:buFont typeface="+mj-lt"/>
              <a:buAutoNum type="romanLcPeriod" startAt="3"/>
            </a:pPr>
            <a:r>
              <a:rPr lang="fr-CA" altLang="fr-FR">
                <a:latin typeface="Calibri" panose="020F0502020204030204" pitchFamily="34" charset="0"/>
              </a:rPr>
              <a:t>On vérifie quelle est la probabilité d’obtenir l’échantillon obtenu si la population correspond réellement à celle posée par </a:t>
            </a:r>
            <a:r>
              <a:rPr lang="fr-CA" altLang="fr-FR" b="1">
                <a:latin typeface="Calibri" panose="020F0502020204030204" pitchFamily="34" charset="0"/>
              </a:rPr>
              <a:t>H</a:t>
            </a:r>
            <a:r>
              <a:rPr lang="fr-CA" altLang="fr-FR" b="1" baseline="-25000">
                <a:latin typeface="Calibri" panose="020F0502020204030204" pitchFamily="34" charset="0"/>
              </a:rPr>
              <a:t>0</a:t>
            </a:r>
            <a:r>
              <a:rPr lang="fr-CA" altLang="fr-FR">
                <a:latin typeface="Calibri" panose="020F0502020204030204" pitchFamily="34" charset="0"/>
              </a:rPr>
              <a:t>.</a:t>
            </a:r>
          </a:p>
          <a:p>
            <a:pPr marL="63500" indent="0">
              <a:buNone/>
            </a:pPr>
            <a:endParaRPr lang="fr-CA" altLang="fr-FR">
              <a:latin typeface="Calibri" panose="020F0502020204030204" pitchFamily="34" charset="0"/>
            </a:endParaRPr>
          </a:p>
          <a:p>
            <a:pPr marL="63500" indent="0">
              <a:buNone/>
            </a:pPr>
            <a:endParaRPr lang="fr-CA" altLang="fr-FR">
              <a:latin typeface="Calibri" panose="020F0502020204030204" pitchFamily="34" charset="0"/>
            </a:endParaRPr>
          </a:p>
        </p:txBody>
      </p:sp>
    </p:spTree>
    <p:extLst>
      <p:ext uri="{BB962C8B-B14F-4D97-AF65-F5344CB8AC3E}">
        <p14:creationId xmlns:p14="http://schemas.microsoft.com/office/powerpoint/2010/main" val="1321994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0" y="1268760"/>
            <a:ext cx="9144000" cy="536889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r>
              <a:rPr lang="fr-CA" altLang="fr-FR" sz="2400" b="1" dirty="0">
                <a:latin typeface="Calibri" panose="020F0502020204030204" pitchFamily="34" charset="0"/>
              </a:rPr>
              <a:t>Étant donné la question de recherche…</a:t>
            </a:r>
            <a:endParaRPr lang="en-CA" altLang="fr-FR" sz="2000" i="1" dirty="0">
              <a:latin typeface="Calibri" panose="020F0502020204030204" pitchFamily="34" charset="0"/>
            </a:endParaRPr>
          </a:p>
          <a:p>
            <a:pPr marL="730250" lvl="1" indent="-381000">
              <a:buFont typeface="Wingdings" panose="05000000000000000000" pitchFamily="2" charset="2"/>
              <a:buChar char="v"/>
            </a:pPr>
            <a:r>
              <a:rPr lang="en-CA" altLang="fr-FR" sz="2200" b="1" dirty="0">
                <a:latin typeface="Calibri" panose="020F0502020204030204" pitchFamily="34" charset="0"/>
              </a:rPr>
              <a:t>La population:</a:t>
            </a:r>
          </a:p>
          <a:p>
            <a:pPr marL="1130300" lvl="2" indent="-381000">
              <a:buFont typeface="Wingdings" panose="05000000000000000000" pitchFamily="2" charset="2"/>
              <a:buChar char="Ø"/>
            </a:pPr>
            <a:r>
              <a:rPr lang="en-CA" altLang="fr-FR" sz="1800" dirty="0" err="1">
                <a:latin typeface="Calibri" panose="020F0502020204030204" pitchFamily="34" charset="0"/>
              </a:rPr>
              <a:t>L’ensemble</a:t>
            </a:r>
            <a:r>
              <a:rPr lang="en-CA" altLang="fr-FR" sz="1800" dirty="0">
                <a:latin typeface="Calibri" panose="020F0502020204030204" pitchFamily="34" charset="0"/>
              </a:rPr>
              <a:t> des </a:t>
            </a:r>
            <a:r>
              <a:rPr lang="en-CA" altLang="fr-FR" sz="1800" dirty="0" err="1">
                <a:latin typeface="Calibri" panose="020F0502020204030204" pitchFamily="34" charset="0"/>
              </a:rPr>
              <a:t>individus</a:t>
            </a:r>
            <a:r>
              <a:rPr lang="en-CA" altLang="fr-FR" sz="1800" dirty="0">
                <a:latin typeface="Calibri" panose="020F0502020204030204" pitchFamily="34" charset="0"/>
              </a:rPr>
              <a:t> à qui </a:t>
            </a:r>
            <a:r>
              <a:rPr lang="en-CA" altLang="fr-FR" sz="1800" dirty="0" err="1">
                <a:latin typeface="Calibri" panose="020F0502020204030204" pitchFamily="34" charset="0"/>
              </a:rPr>
              <a:t>l’on</a:t>
            </a:r>
            <a:r>
              <a:rPr lang="en-CA" altLang="fr-FR" sz="1800" dirty="0">
                <a:latin typeface="Calibri" panose="020F0502020204030204" pitchFamily="34" charset="0"/>
              </a:rPr>
              <a:t> </a:t>
            </a:r>
            <a:r>
              <a:rPr lang="en-CA" altLang="fr-FR" sz="1800" dirty="0" err="1">
                <a:latin typeface="Calibri" panose="020F0502020204030204" pitchFamily="34" charset="0"/>
              </a:rPr>
              <a:t>veut</a:t>
            </a:r>
            <a:r>
              <a:rPr lang="en-CA" altLang="fr-FR" sz="1800" dirty="0">
                <a:latin typeface="Calibri" panose="020F0502020204030204" pitchFamily="34" charset="0"/>
              </a:rPr>
              <a:t> </a:t>
            </a:r>
            <a:r>
              <a:rPr lang="en-CA" altLang="fr-FR" sz="1800" dirty="0" err="1">
                <a:latin typeface="Calibri" panose="020F0502020204030204" pitchFamily="34" charset="0"/>
              </a:rPr>
              <a:t>généraliser</a:t>
            </a:r>
            <a:r>
              <a:rPr lang="en-CA" altLang="fr-FR" sz="1800" dirty="0">
                <a:latin typeface="Calibri" panose="020F0502020204030204" pitchFamily="34" charset="0"/>
              </a:rPr>
              <a:t> </a:t>
            </a:r>
            <a:r>
              <a:rPr lang="en-CA" altLang="fr-FR" sz="1800" dirty="0" err="1">
                <a:latin typeface="Calibri" panose="020F0502020204030204" pitchFamily="34" charset="0"/>
              </a:rPr>
              <a:t>nos</a:t>
            </a:r>
            <a:r>
              <a:rPr lang="en-CA" altLang="fr-FR" sz="1800" dirty="0">
                <a:latin typeface="Calibri" panose="020F0502020204030204" pitchFamily="34" charset="0"/>
              </a:rPr>
              <a:t> conclusions.</a:t>
            </a:r>
          </a:p>
          <a:p>
            <a:pPr marL="1587500" lvl="3" indent="-381000">
              <a:buFont typeface="Wingdings" panose="05000000000000000000" pitchFamily="2" charset="2"/>
              <a:buChar char="Ø"/>
            </a:pPr>
            <a:r>
              <a:rPr lang="en-CA" altLang="fr-FR" sz="1600" dirty="0" err="1">
                <a:latin typeface="Calibri" panose="020F0502020204030204" pitchFamily="34" charset="0"/>
              </a:rPr>
              <a:t>Ici</a:t>
            </a:r>
            <a:r>
              <a:rPr lang="en-CA" altLang="fr-FR" sz="1600" dirty="0">
                <a:latin typeface="Calibri" panose="020F0502020204030204" pitchFamily="34" charset="0"/>
              </a:rPr>
              <a:t>, on </a:t>
            </a:r>
            <a:r>
              <a:rPr lang="en-CA" altLang="fr-FR" sz="1600" dirty="0" err="1">
                <a:latin typeface="Calibri" panose="020F0502020204030204" pitchFamily="34" charset="0"/>
              </a:rPr>
              <a:t>pourrait</a:t>
            </a:r>
            <a:r>
              <a:rPr lang="en-CA" altLang="fr-FR" sz="1600" dirty="0">
                <a:latin typeface="Calibri" panose="020F0502020204030204" pitchFamily="34" charset="0"/>
              </a:rPr>
              <a:t> </a:t>
            </a:r>
            <a:r>
              <a:rPr lang="en-CA" altLang="fr-FR" sz="1600" dirty="0" err="1">
                <a:latin typeface="Calibri" panose="020F0502020204030204" pitchFamily="34" charset="0"/>
              </a:rPr>
              <a:t>considérer</a:t>
            </a:r>
            <a:r>
              <a:rPr lang="en-CA" altLang="fr-FR" sz="1600" dirty="0">
                <a:latin typeface="Calibri" panose="020F0502020204030204" pitchFamily="34" charset="0"/>
              </a:rPr>
              <a:t> </a:t>
            </a:r>
            <a:r>
              <a:rPr lang="en-CA" altLang="fr-FR" sz="1600" dirty="0" err="1">
                <a:latin typeface="Calibri" panose="020F0502020204030204" pitchFamily="34" charset="0"/>
              </a:rPr>
              <a:t>l’ensemble</a:t>
            </a:r>
            <a:r>
              <a:rPr lang="en-CA" altLang="fr-FR" sz="1600" dirty="0">
                <a:latin typeface="Calibri" panose="020F0502020204030204" pitchFamily="34" charset="0"/>
              </a:rPr>
              <a:t> des </a:t>
            </a:r>
            <a:r>
              <a:rPr lang="en-CA" altLang="fr-FR" sz="1600" dirty="0" err="1">
                <a:latin typeface="Calibri" panose="020F0502020204030204" pitchFamily="34" charset="0"/>
              </a:rPr>
              <a:t>étudiants</a:t>
            </a:r>
            <a:r>
              <a:rPr lang="en-CA" altLang="fr-FR" sz="1600" dirty="0">
                <a:latin typeface="Calibri" panose="020F0502020204030204" pitchFamily="34" charset="0"/>
              </a:rPr>
              <a:t> au </a:t>
            </a:r>
            <a:r>
              <a:rPr lang="en-CA" altLang="fr-FR" sz="1600" dirty="0" err="1">
                <a:latin typeface="Calibri" panose="020F0502020204030204" pitchFamily="34" charset="0"/>
              </a:rPr>
              <a:t>baccalauréat</a:t>
            </a:r>
            <a:r>
              <a:rPr lang="en-CA" altLang="fr-FR" sz="1600" dirty="0">
                <a:latin typeface="Calibri" panose="020F0502020204030204" pitchFamily="34" charset="0"/>
              </a:rPr>
              <a:t> en </a:t>
            </a:r>
            <a:r>
              <a:rPr lang="en-CA" altLang="fr-FR" sz="1600" dirty="0" err="1">
                <a:latin typeface="Calibri" panose="020F0502020204030204" pitchFamily="34" charset="0"/>
              </a:rPr>
              <a:t>psychologie</a:t>
            </a:r>
            <a:r>
              <a:rPr lang="en-CA" altLang="fr-FR" sz="1600" dirty="0">
                <a:latin typeface="Calibri" panose="020F0502020204030204" pitchFamily="34" charset="0"/>
              </a:rPr>
              <a:t> en </a:t>
            </a:r>
            <a:r>
              <a:rPr lang="en-CA" altLang="fr-FR" sz="1600" dirty="0" err="1">
                <a:latin typeface="Calibri" panose="020F0502020204030204" pitchFamily="34" charset="0"/>
              </a:rPr>
              <a:t>Amérique</a:t>
            </a:r>
            <a:r>
              <a:rPr lang="en-CA" altLang="fr-FR" sz="1600" dirty="0">
                <a:latin typeface="Calibri" panose="020F0502020204030204" pitchFamily="34" charset="0"/>
              </a:rPr>
              <a:t> du Nord.</a:t>
            </a:r>
          </a:p>
          <a:p>
            <a:pPr marL="730250" lvl="1" indent="-381000">
              <a:buFont typeface="Wingdings" panose="05000000000000000000" pitchFamily="2" charset="2"/>
              <a:buChar char="v"/>
            </a:pPr>
            <a:r>
              <a:rPr lang="en-CA" altLang="fr-FR" sz="2200" b="1" dirty="0" err="1">
                <a:latin typeface="Calibri" panose="020F0502020204030204" pitchFamily="34" charset="0"/>
              </a:rPr>
              <a:t>L’échantillon</a:t>
            </a:r>
            <a:r>
              <a:rPr lang="en-CA" altLang="fr-FR" sz="2200" b="1" dirty="0">
                <a:latin typeface="Calibri" panose="020F0502020204030204" pitchFamily="34" charset="0"/>
              </a:rPr>
              <a:t>:</a:t>
            </a:r>
          </a:p>
          <a:p>
            <a:pPr marL="1130300" lvl="2" indent="-381000">
              <a:buFont typeface="Wingdings" panose="05000000000000000000" pitchFamily="2" charset="2"/>
              <a:buChar char="Ø"/>
            </a:pPr>
            <a:r>
              <a:rPr lang="en-CA" altLang="fr-FR" sz="1800" dirty="0">
                <a:latin typeface="Calibri" panose="020F0502020204030204" pitchFamily="34" charset="0"/>
              </a:rPr>
              <a:t>Le sous-ensemble des </a:t>
            </a:r>
            <a:r>
              <a:rPr lang="en-CA" altLang="fr-FR" sz="1800" dirty="0" err="1">
                <a:latin typeface="Calibri" panose="020F0502020204030204" pitchFamily="34" charset="0"/>
              </a:rPr>
              <a:t>étudiants</a:t>
            </a:r>
            <a:r>
              <a:rPr lang="en-CA" altLang="fr-FR" sz="1800" dirty="0">
                <a:latin typeface="Calibri" panose="020F0502020204030204" pitchFamily="34" charset="0"/>
              </a:rPr>
              <a:t> du </a:t>
            </a:r>
            <a:r>
              <a:rPr lang="en-CA" altLang="fr-FR" sz="1800" dirty="0" err="1">
                <a:latin typeface="Calibri" panose="020F0502020204030204" pitchFamily="34" charset="0"/>
              </a:rPr>
              <a:t>cours</a:t>
            </a:r>
            <a:r>
              <a:rPr lang="en-CA" altLang="fr-FR" sz="1800" dirty="0">
                <a:latin typeface="Calibri" panose="020F0502020204030204" pitchFamily="34" charset="0"/>
              </a:rPr>
              <a:t> </a:t>
            </a:r>
            <a:r>
              <a:rPr lang="en-CA" altLang="fr-FR" sz="1800" i="1" dirty="0">
                <a:latin typeface="Calibri" panose="020F0502020204030204" pitchFamily="34" charset="0"/>
              </a:rPr>
              <a:t>PSY 1004 L </a:t>
            </a:r>
            <a:br>
              <a:rPr lang="en-CA" altLang="fr-FR" sz="1800" i="1" dirty="0">
                <a:latin typeface="Calibri" panose="020F0502020204030204" pitchFamily="34" charset="0"/>
              </a:rPr>
            </a:br>
            <a:r>
              <a:rPr lang="en-CA" altLang="fr-FR" sz="1800" dirty="0">
                <a:latin typeface="Calibri" panose="020F0502020204030204" pitchFamily="34" charset="0"/>
              </a:rPr>
              <a:t>de la session d’Automne 2015.</a:t>
            </a:r>
          </a:p>
          <a:p>
            <a:pPr marL="730250" lvl="1" indent="-381000">
              <a:buFont typeface="Wingdings" panose="05000000000000000000" pitchFamily="2" charset="2"/>
              <a:buChar char="v"/>
            </a:pPr>
            <a:r>
              <a:rPr lang="en-CA" altLang="fr-FR" sz="2200" b="1" dirty="0">
                <a:latin typeface="Calibri" panose="020F0502020204030204" pitchFamily="34" charset="0"/>
              </a:rPr>
              <a:t>Les observations:</a:t>
            </a:r>
          </a:p>
          <a:p>
            <a:pPr marL="1130300" lvl="2" indent="-381000">
              <a:buFont typeface="Wingdings" panose="05000000000000000000" pitchFamily="2" charset="2"/>
              <a:buChar char="Ø"/>
            </a:pPr>
            <a:r>
              <a:rPr lang="en-CA" altLang="fr-FR" sz="1800" dirty="0">
                <a:latin typeface="Calibri" panose="020F0502020204030204" pitchFamily="34" charset="0"/>
              </a:rPr>
              <a:t>Les </a:t>
            </a:r>
            <a:r>
              <a:rPr lang="en-CA" altLang="fr-FR" sz="1800" dirty="0" err="1">
                <a:latin typeface="Calibri" panose="020F0502020204030204" pitchFamily="34" charset="0"/>
              </a:rPr>
              <a:t>mesures</a:t>
            </a:r>
            <a:r>
              <a:rPr lang="en-CA" altLang="fr-FR" sz="1800" dirty="0">
                <a:latin typeface="Calibri" panose="020F0502020204030204" pitchFamily="34" charset="0"/>
              </a:rPr>
              <a:t> </a:t>
            </a:r>
            <a:r>
              <a:rPr lang="en-CA" altLang="fr-FR" sz="1800" dirty="0" err="1">
                <a:latin typeface="Calibri" panose="020F0502020204030204" pitchFamily="34" charset="0"/>
              </a:rPr>
              <a:t>recueillies</a:t>
            </a:r>
            <a:r>
              <a:rPr lang="en-CA" altLang="fr-FR" sz="1800" dirty="0">
                <a:latin typeface="Calibri" panose="020F0502020204030204" pitchFamily="34" charset="0"/>
              </a:rPr>
              <a:t> </a:t>
            </a:r>
            <a:r>
              <a:rPr lang="en-CA" altLang="fr-FR" sz="1800" dirty="0" err="1">
                <a:latin typeface="Calibri" panose="020F0502020204030204" pitchFamily="34" charset="0"/>
              </a:rPr>
              <a:t>auprès</a:t>
            </a:r>
            <a:r>
              <a:rPr lang="en-CA" altLang="fr-FR" sz="1800" dirty="0">
                <a:latin typeface="Calibri" panose="020F0502020204030204" pitchFamily="34" charset="0"/>
              </a:rPr>
              <a:t> de </a:t>
            </a:r>
            <a:r>
              <a:rPr lang="en-CA" altLang="fr-FR" sz="1800" dirty="0" err="1">
                <a:latin typeface="Calibri" panose="020F0502020204030204" pitchFamily="34" charset="0"/>
              </a:rPr>
              <a:t>l’échantillon</a:t>
            </a:r>
            <a:endParaRPr lang="en-CA" altLang="fr-FR" sz="1800" dirty="0">
              <a:latin typeface="Calibri" panose="020F0502020204030204" pitchFamily="34" charset="0"/>
            </a:endParaRPr>
          </a:p>
          <a:p>
            <a:pPr marL="1587500" lvl="3" indent="-381000">
              <a:buFont typeface="Wingdings" panose="05000000000000000000" pitchFamily="2" charset="2"/>
              <a:buChar char="Ø"/>
            </a:pPr>
            <a:r>
              <a:rPr lang="en-CA" altLang="fr-FR" sz="1600" dirty="0" err="1">
                <a:latin typeface="Calibri" panose="020F0502020204030204" pitchFamily="34" charset="0"/>
              </a:rPr>
              <a:t>Présentées</a:t>
            </a:r>
            <a:r>
              <a:rPr lang="en-CA" altLang="fr-FR" sz="1600" dirty="0">
                <a:latin typeface="Calibri" panose="020F0502020204030204" pitchFamily="34" charset="0"/>
              </a:rPr>
              <a:t> à la </a:t>
            </a:r>
            <a:r>
              <a:rPr lang="en-CA" altLang="fr-FR" sz="1600" dirty="0" err="1">
                <a:latin typeface="Calibri" panose="020F0502020204030204" pitchFamily="34" charset="0"/>
              </a:rPr>
              <a:t>diapositive</a:t>
            </a:r>
            <a:r>
              <a:rPr lang="en-CA" altLang="fr-FR" sz="1600" dirty="0">
                <a:latin typeface="Calibri" panose="020F0502020204030204" pitchFamily="34" charset="0"/>
              </a:rPr>
              <a:t> </a:t>
            </a:r>
            <a:r>
              <a:rPr lang="en-CA" altLang="fr-FR" sz="1600" dirty="0" err="1">
                <a:latin typeface="Calibri" panose="020F0502020204030204" pitchFamily="34" charset="0"/>
              </a:rPr>
              <a:t>suivante</a:t>
            </a:r>
            <a:r>
              <a:rPr lang="en-CA" altLang="fr-FR" sz="1600" dirty="0">
                <a:latin typeface="Calibri" panose="020F0502020204030204" pitchFamily="34" charset="0"/>
              </a:rPr>
              <a:t>.</a:t>
            </a:r>
          </a:p>
          <a:p>
            <a:pPr marL="0" indent="0">
              <a:buNone/>
            </a:pPr>
            <a:endParaRPr lang="en-CA" altLang="fr-FR" sz="2000" dirty="0">
              <a:latin typeface="Calibri" panose="020F0502020204030204" pitchFamily="34" charset="0"/>
            </a:endParaRPr>
          </a:p>
          <a:p>
            <a:pPr marL="330200" indent="-381000">
              <a:buFont typeface="Wingdings" panose="05000000000000000000" pitchFamily="2" charset="2"/>
              <a:buChar char="Ø"/>
            </a:pPr>
            <a:endParaRPr lang="en-CA" altLang="fr-FR" sz="2000" dirty="0">
              <a:latin typeface="Calibri" panose="020F0502020204030204" pitchFamily="34" charset="0"/>
            </a:endParaRPr>
          </a:p>
        </p:txBody>
      </p:sp>
      <p:sp>
        <p:nvSpPr>
          <p:cNvPr id="6" name="Rectangle 2"/>
          <p:cNvSpPr txBox="1">
            <a:spLocks noChangeArrowheads="1"/>
          </p:cNvSpPr>
          <p:nvPr/>
        </p:nvSpPr>
        <p:spPr>
          <a:xfrm>
            <a:off x="0" y="0"/>
            <a:ext cx="9144000" cy="1219200"/>
          </a:xfrm>
          <a:prstGeom prst="rect">
            <a:avLst/>
          </a:prstGeom>
          <a:ln>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proportion</a:t>
            </a:r>
          </a:p>
          <a:p>
            <a:pPr marL="342900" indent="-342900">
              <a:buFont typeface="Wingdings" panose="05000000000000000000" pitchFamily="2" charset="2"/>
              <a:buChar char="q"/>
            </a:pPr>
            <a:r>
              <a:rPr lang="fr-CA" altLang="fr-FR" sz="2000" b="1" i="1" dirty="0">
                <a:latin typeface="Calibri" panose="020F0502020204030204" pitchFamily="34" charset="0"/>
              </a:rPr>
              <a:t>Observations, échantillon et population</a:t>
            </a:r>
          </a:p>
        </p:txBody>
      </p:sp>
      <p:cxnSp>
        <p:nvCxnSpPr>
          <p:cNvPr id="7" name="Connecteur droit 6"/>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fr-CA" sz="1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7160554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a:latin typeface="Calibri" panose="020F0502020204030204" pitchFamily="34" charset="0"/>
              </a:rPr>
              <a:t>Test utilisant la distribution binomiale</a:t>
            </a:r>
            <a:br>
              <a:rPr lang="fr-CA" altLang="fr-FR" b="1">
                <a:latin typeface="Calibri" panose="020F0502020204030204" pitchFamily="34" charset="0"/>
              </a:rPr>
            </a:br>
            <a:r>
              <a:rPr lang="fr-CA" altLang="fr-FR" sz="2400" b="1">
                <a:latin typeface="Calibri" panose="020F0502020204030204" pitchFamily="34" charset="0"/>
              </a:rPr>
              <a:t>Test sur une proportion</a:t>
            </a:r>
          </a:p>
          <a:p>
            <a:pPr marL="457200" indent="-457200">
              <a:buFont typeface="+mj-lt"/>
              <a:buAutoNum type="arabicPeriod" startAt="3"/>
            </a:pPr>
            <a:r>
              <a:rPr lang="fr-CA" altLang="fr-FR" sz="2000" b="1" i="1">
                <a:latin typeface="Calibri" panose="020F0502020204030204" pitchFamily="34" charset="0"/>
              </a:rPr>
              <a:t>Décision</a:t>
            </a:r>
          </a:p>
        </p:txBody>
      </p:sp>
      <p:sp>
        <p:nvSpPr>
          <p:cNvPr id="10" name="Rectangle 3"/>
          <p:cNvSpPr txBox="1">
            <a:spLocks noChangeArrowheads="1"/>
          </p:cNvSpPr>
          <p:nvPr/>
        </p:nvSpPr>
        <p:spPr>
          <a:xfrm>
            <a:off x="0" y="2362200"/>
            <a:ext cx="9144000" cy="4495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Distribution d’échantillonnage cumulative (suite)</a:t>
            </a:r>
            <a:endParaRPr lang="fr-CA" altLang="fr-FR" sz="1200" b="1" u="sng" dirty="0">
              <a:latin typeface="Calibri" panose="020F0502020204030204" pitchFamily="34" charset="0"/>
            </a:endParaRPr>
          </a:p>
          <a:p>
            <a:pPr marL="292100">
              <a:buFont typeface="Wingdings" pitchFamily="2" charset="2"/>
              <a:buChar char="v"/>
            </a:pPr>
            <a:r>
              <a:rPr lang="fr-CA" altLang="fr-FR" sz="1400" dirty="0">
                <a:latin typeface="Calibri" panose="020F0502020204030204" pitchFamily="34" charset="0"/>
              </a:rPr>
              <a:t>La différence entre une « distribution des probabilités » et une distribution des probabilités cumulatives est la suivante:</a:t>
            </a:r>
          </a:p>
          <a:p>
            <a:pPr marL="692150" lvl="1">
              <a:buFont typeface="Wingdings" pitchFamily="2" charset="2"/>
              <a:buChar char="Ø"/>
            </a:pPr>
            <a:r>
              <a:rPr lang="fr-CA" altLang="fr-FR" sz="1300" dirty="0">
                <a:latin typeface="Calibri" panose="020F0502020204030204" pitchFamily="34" charset="0"/>
              </a:rPr>
              <a:t>Distribution des probabilités: </a:t>
            </a:r>
          </a:p>
          <a:p>
            <a:pPr marL="1092200" lvl="2">
              <a:buFont typeface="Wingdings" pitchFamily="2" charset="2"/>
              <a:buChar char="ü"/>
            </a:pPr>
            <a:r>
              <a:rPr lang="fr-CA" altLang="fr-FR" sz="1200" dirty="0">
                <a:latin typeface="Calibri" panose="020F0502020204030204" pitchFamily="34" charset="0"/>
              </a:rPr>
              <a:t>Pour chaque valeur, on établit la probabilité d’obtenir cette valeur.</a:t>
            </a:r>
          </a:p>
          <a:p>
            <a:pPr marL="692150" lvl="1">
              <a:buFont typeface="Wingdings" pitchFamily="2" charset="2"/>
              <a:buChar char="Ø"/>
            </a:pPr>
            <a:r>
              <a:rPr lang="fr-CA" altLang="fr-FR" sz="1300" dirty="0">
                <a:latin typeface="Calibri" panose="020F0502020204030204" pitchFamily="34" charset="0"/>
              </a:rPr>
              <a:t>Distribution des probabilités </a:t>
            </a:r>
            <a:r>
              <a:rPr lang="fr-CA" altLang="fr-FR" sz="1300" b="1" dirty="0">
                <a:latin typeface="Calibri" panose="020F0502020204030204" pitchFamily="34" charset="0"/>
              </a:rPr>
              <a:t>cumulatives</a:t>
            </a:r>
            <a:r>
              <a:rPr lang="fr-CA" altLang="fr-FR" sz="1300" dirty="0">
                <a:latin typeface="Calibri" panose="020F0502020204030204" pitchFamily="34" charset="0"/>
              </a:rPr>
              <a:t>: </a:t>
            </a:r>
          </a:p>
          <a:p>
            <a:pPr marL="1092200" lvl="2">
              <a:buFont typeface="Wingdings" pitchFamily="2" charset="2"/>
              <a:buChar char="ü"/>
            </a:pPr>
            <a:r>
              <a:rPr lang="fr-CA" altLang="fr-FR" sz="1200" dirty="0">
                <a:latin typeface="Calibri" panose="020F0502020204030204" pitchFamily="34" charset="0"/>
              </a:rPr>
              <a:t>Pour chaque valeur, on établit la probabilité d’obtenir cette valeur </a:t>
            </a:r>
            <a:r>
              <a:rPr lang="fr-CA" altLang="fr-FR" sz="1200" b="1" u="sng" dirty="0">
                <a:latin typeface="Calibri" panose="020F0502020204030204" pitchFamily="34" charset="0"/>
              </a:rPr>
              <a:t>ou n’importe quelle autre valeur inférieure à celle-ci</a:t>
            </a:r>
            <a:r>
              <a:rPr lang="fr-CA" altLang="fr-FR" sz="1200" dirty="0">
                <a:latin typeface="Calibri" panose="020F0502020204030204" pitchFamily="34" charset="0"/>
              </a:rPr>
              <a:t>.</a:t>
            </a:r>
          </a:p>
          <a:p>
            <a:pPr marL="292100">
              <a:buNone/>
            </a:pPr>
            <a:endParaRPr lang="fr-CA" altLang="fr-FR"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cxnSp>
        <p:nvCxnSpPr>
          <p:cNvPr id="17" name="Connecteur droit 16"/>
          <p:cNvCxnSpPr/>
          <p:nvPr/>
        </p:nvCxnSpPr>
        <p:spPr>
          <a:xfrm>
            <a:off x="643784" y="22860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
        <p:nvSpPr>
          <p:cNvPr id="23" name="Rectangle 3"/>
          <p:cNvSpPr txBox="1">
            <a:spLocks noChangeArrowheads="1"/>
          </p:cNvSpPr>
          <p:nvPr/>
        </p:nvSpPr>
        <p:spPr>
          <a:xfrm>
            <a:off x="0" y="1224136"/>
            <a:ext cx="9144000" cy="9856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a:latin typeface="Calibri" panose="020F0502020204030204" pitchFamily="34" charset="0"/>
              </a:rPr>
              <a:t>Test d’hypothèse:</a:t>
            </a:r>
          </a:p>
          <a:p>
            <a:pPr marL="806450" lvl="1" indent="-400050">
              <a:buFont typeface="+mj-lt"/>
              <a:buAutoNum type="romanLcPeriod" startAt="3"/>
            </a:pPr>
            <a:r>
              <a:rPr lang="fr-CA" altLang="fr-FR">
                <a:latin typeface="Calibri" panose="020F0502020204030204" pitchFamily="34" charset="0"/>
              </a:rPr>
              <a:t>On vérifie quelle est la probabilité d’obtenir l’échantillon obtenu si la population correspond réellement à celle posée par </a:t>
            </a:r>
            <a:r>
              <a:rPr lang="fr-CA" altLang="fr-FR" b="1">
                <a:latin typeface="Calibri" panose="020F0502020204030204" pitchFamily="34" charset="0"/>
              </a:rPr>
              <a:t>H</a:t>
            </a:r>
            <a:r>
              <a:rPr lang="fr-CA" altLang="fr-FR" b="1" baseline="-25000">
                <a:latin typeface="Calibri" panose="020F0502020204030204" pitchFamily="34" charset="0"/>
              </a:rPr>
              <a:t>0</a:t>
            </a:r>
            <a:r>
              <a:rPr lang="fr-CA" altLang="fr-FR">
                <a:latin typeface="Calibri" panose="020F0502020204030204" pitchFamily="34" charset="0"/>
              </a:rPr>
              <a:t>.</a:t>
            </a:r>
          </a:p>
          <a:p>
            <a:pPr marL="63500" indent="0">
              <a:buNone/>
            </a:pPr>
            <a:endParaRPr lang="fr-CA" altLang="fr-FR">
              <a:latin typeface="Calibri" panose="020F0502020204030204" pitchFamily="34" charset="0"/>
            </a:endParaRPr>
          </a:p>
          <a:p>
            <a:pPr marL="63500" indent="0">
              <a:buNone/>
            </a:pPr>
            <a:endParaRPr lang="fr-CA" altLang="fr-FR">
              <a:latin typeface="Calibri" panose="020F0502020204030204" pitchFamily="34" charset="0"/>
            </a:endParaRPr>
          </a:p>
        </p:txBody>
      </p:sp>
      <p:pic>
        <p:nvPicPr>
          <p:cNvPr id="15"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803304"/>
            <a:ext cx="4682154" cy="1902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4800" y="4803304"/>
            <a:ext cx="4665292" cy="1978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ZoneTexte 18"/>
          <p:cNvSpPr txBox="1"/>
          <p:nvPr/>
        </p:nvSpPr>
        <p:spPr>
          <a:xfrm>
            <a:off x="1219200" y="4569023"/>
            <a:ext cx="2438400" cy="307777"/>
          </a:xfrm>
          <a:prstGeom prst="rect">
            <a:avLst/>
          </a:prstGeom>
          <a:noFill/>
        </p:spPr>
        <p:txBody>
          <a:bodyPr wrap="square" rtlCol="0">
            <a:spAutoFit/>
          </a:bodyPr>
          <a:lstStyle/>
          <a:p>
            <a:pPr algn="ctr"/>
            <a:r>
              <a:rPr lang="fr-CA" sz="1400" b="1" u="sng" dirty="0"/>
              <a:t>Distribution des probabilités</a:t>
            </a:r>
          </a:p>
        </p:txBody>
      </p:sp>
      <p:sp>
        <p:nvSpPr>
          <p:cNvPr id="20" name="ZoneTexte 19"/>
          <p:cNvSpPr txBox="1"/>
          <p:nvPr/>
        </p:nvSpPr>
        <p:spPr>
          <a:xfrm>
            <a:off x="4953000" y="4572000"/>
            <a:ext cx="3810000" cy="307777"/>
          </a:xfrm>
          <a:prstGeom prst="rect">
            <a:avLst/>
          </a:prstGeom>
          <a:noFill/>
        </p:spPr>
        <p:txBody>
          <a:bodyPr wrap="square" rtlCol="0">
            <a:spAutoFit/>
          </a:bodyPr>
          <a:lstStyle/>
          <a:p>
            <a:pPr algn="ctr"/>
            <a:r>
              <a:rPr lang="fr-CA" sz="1400" b="1" u="sng" dirty="0"/>
              <a:t>Distribution des probabilités cumulatives</a:t>
            </a:r>
          </a:p>
        </p:txBody>
      </p:sp>
    </p:spTree>
    <p:extLst>
      <p:ext uri="{BB962C8B-B14F-4D97-AF65-F5344CB8AC3E}">
        <p14:creationId xmlns:p14="http://schemas.microsoft.com/office/powerpoint/2010/main" val="13219947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a:latin typeface="Calibri" panose="020F0502020204030204" pitchFamily="34" charset="0"/>
              </a:rPr>
              <a:t>Test utilisant la distribution binomiale</a:t>
            </a:r>
            <a:br>
              <a:rPr lang="fr-CA" altLang="fr-FR" b="1">
                <a:latin typeface="Calibri" panose="020F0502020204030204" pitchFamily="34" charset="0"/>
              </a:rPr>
            </a:br>
            <a:r>
              <a:rPr lang="fr-CA" altLang="fr-FR" sz="2400" b="1">
                <a:latin typeface="Calibri" panose="020F0502020204030204" pitchFamily="34" charset="0"/>
              </a:rPr>
              <a:t>Test sur une proportion</a:t>
            </a:r>
          </a:p>
          <a:p>
            <a:pPr marL="457200" indent="-457200">
              <a:buFont typeface="+mj-lt"/>
              <a:buAutoNum type="arabicPeriod" startAt="3"/>
            </a:pPr>
            <a:r>
              <a:rPr lang="fr-CA" altLang="fr-FR" sz="2000" b="1" i="1">
                <a:latin typeface="Calibri" panose="020F0502020204030204" pitchFamily="34" charset="0"/>
              </a:rPr>
              <a:t>Décision</a:t>
            </a:r>
          </a:p>
        </p:txBody>
      </p:sp>
      <p:sp>
        <p:nvSpPr>
          <p:cNvPr id="10" name="Rectangle 3"/>
          <p:cNvSpPr txBox="1">
            <a:spLocks noChangeArrowheads="1"/>
          </p:cNvSpPr>
          <p:nvPr/>
        </p:nvSpPr>
        <p:spPr>
          <a:xfrm>
            <a:off x="0" y="2362200"/>
            <a:ext cx="9144000" cy="4495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Distribution d’échantillonnage cumulative (suite)</a:t>
            </a:r>
            <a:endParaRPr lang="fr-CA" altLang="fr-FR" sz="1200" b="1" u="sng" dirty="0">
              <a:latin typeface="Calibri" panose="020F0502020204030204" pitchFamily="34" charset="0"/>
            </a:endParaRPr>
          </a:p>
          <a:p>
            <a:pPr marL="292100">
              <a:buFont typeface="Wingdings" pitchFamily="2" charset="2"/>
              <a:buChar char="ü"/>
            </a:pPr>
            <a:r>
              <a:rPr lang="fr-CA" altLang="fr-FR" sz="1400" dirty="0">
                <a:latin typeface="Calibri" panose="020F0502020204030204" pitchFamily="34" charset="0"/>
              </a:rPr>
              <a:t>Voici l’expression mathématique de la distribution des probabilité d’échantillonnage cumulative de la loi binomiale:</a:t>
            </a:r>
          </a:p>
          <a:p>
            <a:pPr marL="292100" algn="ctr">
              <a:buNone/>
            </a:pPr>
            <a:endParaRPr lang="fr-CA" altLang="fr-FR" dirty="0">
              <a:latin typeface="Calibri" panose="020F0502020204030204" pitchFamily="34" charset="0"/>
            </a:endParaRPr>
          </a:p>
          <a:p>
            <a:pPr marL="292100" algn="ctr">
              <a:buNone/>
            </a:pPr>
            <a:endParaRPr lang="fr-CA" altLang="fr-FR" dirty="0">
              <a:latin typeface="Calibri" panose="020F0502020204030204" pitchFamily="34" charset="0"/>
            </a:endParaRPr>
          </a:p>
          <a:p>
            <a:pPr marL="692150" lvl="1">
              <a:buFont typeface="Wingdings" pitchFamily="2" charset="2"/>
              <a:buChar char="Ø"/>
            </a:pPr>
            <a:r>
              <a:rPr lang="fr-CA" altLang="fr-FR" sz="1400" dirty="0">
                <a:latin typeface="Calibri" panose="020F0502020204030204" pitchFamily="34" charset="0"/>
              </a:rPr>
              <a:t>i.e.: « La probabilité d’obtenir un échantillon comportant un nombre de succès inférieur ou égal à </a:t>
            </a:r>
            <a:r>
              <a:rPr lang="fr-CA" altLang="fr-FR" sz="1400" b="1" i="1" dirty="0">
                <a:solidFill>
                  <a:srgbClr val="0070C0"/>
                </a:solidFill>
                <a:latin typeface="Calibri" panose="020F0502020204030204" pitchFamily="34" charset="0"/>
              </a:rPr>
              <a:t>k</a:t>
            </a:r>
            <a:r>
              <a:rPr lang="fr-CA" altLang="fr-FR" sz="1400" dirty="0">
                <a:latin typeface="Calibri" panose="020F0502020204030204" pitchFamily="34" charset="0"/>
              </a:rPr>
              <a:t> correspond à…</a:t>
            </a:r>
          </a:p>
          <a:p>
            <a:pPr marL="1092200" lvl="2">
              <a:buFont typeface="Wingdings" pitchFamily="2" charset="2"/>
              <a:buChar char="Ø"/>
            </a:pPr>
            <a:r>
              <a:rPr lang="fr-CA" altLang="fr-FR" dirty="0">
                <a:latin typeface="Calibri" panose="020F0502020204030204" pitchFamily="34" charset="0"/>
              </a:rPr>
              <a:t>…la somme des probabilités pour tous les nombres de succès allant de 0 à </a:t>
            </a:r>
            <a:r>
              <a:rPr lang="fr-CA" altLang="fr-FR" b="1" i="1" dirty="0">
                <a:solidFill>
                  <a:srgbClr val="0070C0"/>
                </a:solidFill>
                <a:latin typeface="Calibri" panose="020F0502020204030204" pitchFamily="34" charset="0"/>
              </a:rPr>
              <a:t>k</a:t>
            </a:r>
            <a:r>
              <a:rPr lang="fr-CA" altLang="fr-FR" dirty="0">
                <a:latin typeface="Calibri" panose="020F0502020204030204" pitchFamily="34" charset="0"/>
              </a:rPr>
              <a:t>.</a:t>
            </a:r>
            <a:endParaRPr lang="fr-CA" altLang="fr-FR" b="1" i="1" dirty="0">
              <a:solidFill>
                <a:srgbClr val="0070C0"/>
              </a:solidFill>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cxnSp>
        <p:nvCxnSpPr>
          <p:cNvPr id="17" name="Connecteur droit 16"/>
          <p:cNvCxnSpPr/>
          <p:nvPr/>
        </p:nvCxnSpPr>
        <p:spPr>
          <a:xfrm>
            <a:off x="643784" y="22860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
        <p:nvSpPr>
          <p:cNvPr id="23" name="Rectangle 3"/>
          <p:cNvSpPr txBox="1">
            <a:spLocks noChangeArrowheads="1"/>
          </p:cNvSpPr>
          <p:nvPr/>
        </p:nvSpPr>
        <p:spPr>
          <a:xfrm>
            <a:off x="0" y="1224136"/>
            <a:ext cx="9144000" cy="9856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a:latin typeface="Calibri" panose="020F0502020204030204" pitchFamily="34" charset="0"/>
              </a:rPr>
              <a:t>Test d’hypothèse:</a:t>
            </a:r>
          </a:p>
          <a:p>
            <a:pPr marL="806450" lvl="1" indent="-400050">
              <a:buFont typeface="+mj-lt"/>
              <a:buAutoNum type="romanLcPeriod" startAt="3"/>
            </a:pPr>
            <a:r>
              <a:rPr lang="fr-CA" altLang="fr-FR">
                <a:latin typeface="Calibri" panose="020F0502020204030204" pitchFamily="34" charset="0"/>
              </a:rPr>
              <a:t>On vérifie quelle est la probabilité d’obtenir l’échantillon obtenu si la population correspond réellement à celle posée par </a:t>
            </a:r>
            <a:r>
              <a:rPr lang="fr-CA" altLang="fr-FR" b="1">
                <a:latin typeface="Calibri" panose="020F0502020204030204" pitchFamily="34" charset="0"/>
              </a:rPr>
              <a:t>H</a:t>
            </a:r>
            <a:r>
              <a:rPr lang="fr-CA" altLang="fr-FR" b="1" baseline="-25000">
                <a:latin typeface="Calibri" panose="020F0502020204030204" pitchFamily="34" charset="0"/>
              </a:rPr>
              <a:t>0</a:t>
            </a:r>
            <a:r>
              <a:rPr lang="fr-CA" altLang="fr-FR">
                <a:latin typeface="Calibri" panose="020F0502020204030204" pitchFamily="34" charset="0"/>
              </a:rPr>
              <a:t>.</a:t>
            </a:r>
          </a:p>
          <a:p>
            <a:pPr marL="63500" indent="0">
              <a:buNone/>
            </a:pPr>
            <a:endParaRPr lang="fr-CA" altLang="fr-FR">
              <a:latin typeface="Calibri" panose="020F0502020204030204" pitchFamily="34" charset="0"/>
            </a:endParaRPr>
          </a:p>
          <a:p>
            <a:pPr marL="63500" indent="0">
              <a:buNone/>
            </a:pPr>
            <a:endParaRPr lang="fr-CA" altLang="fr-FR">
              <a:latin typeface="Calibri" panose="020F0502020204030204" pitchFamily="34" charset="0"/>
            </a:endParaRPr>
          </a:p>
        </p:txBody>
      </p:sp>
      <p:pic>
        <p:nvPicPr>
          <p:cNvPr id="15"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4803304"/>
            <a:ext cx="4682154" cy="1902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4800" y="4803304"/>
            <a:ext cx="4665292" cy="1978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ZoneTexte 18"/>
          <p:cNvSpPr txBox="1"/>
          <p:nvPr/>
        </p:nvSpPr>
        <p:spPr>
          <a:xfrm>
            <a:off x="1219200" y="4569023"/>
            <a:ext cx="2438400" cy="307777"/>
          </a:xfrm>
          <a:prstGeom prst="rect">
            <a:avLst/>
          </a:prstGeom>
          <a:noFill/>
        </p:spPr>
        <p:txBody>
          <a:bodyPr wrap="square" rtlCol="0">
            <a:spAutoFit/>
          </a:bodyPr>
          <a:lstStyle/>
          <a:p>
            <a:pPr algn="ctr"/>
            <a:r>
              <a:rPr lang="fr-CA" sz="1400" b="1" u="sng" dirty="0"/>
              <a:t>Distribution des probabilités</a:t>
            </a:r>
          </a:p>
        </p:txBody>
      </p:sp>
      <p:sp>
        <p:nvSpPr>
          <p:cNvPr id="20" name="ZoneTexte 19"/>
          <p:cNvSpPr txBox="1"/>
          <p:nvPr/>
        </p:nvSpPr>
        <p:spPr>
          <a:xfrm>
            <a:off x="4953000" y="4572000"/>
            <a:ext cx="3810000" cy="307777"/>
          </a:xfrm>
          <a:prstGeom prst="rect">
            <a:avLst/>
          </a:prstGeom>
          <a:noFill/>
        </p:spPr>
        <p:txBody>
          <a:bodyPr wrap="square" rtlCol="0">
            <a:spAutoFit/>
          </a:bodyPr>
          <a:lstStyle/>
          <a:p>
            <a:pPr algn="ctr"/>
            <a:r>
              <a:rPr lang="fr-CA" sz="1400" b="1" u="sng" dirty="0"/>
              <a:t>Distribution des probabilités cumulatives</a:t>
            </a:r>
          </a:p>
        </p:txBody>
      </p:sp>
      <p:graphicFrame>
        <p:nvGraphicFramePr>
          <p:cNvPr id="138242" name="Object 2"/>
          <p:cNvGraphicFramePr>
            <a:graphicFrameLocks noChangeAspect="1"/>
          </p:cNvGraphicFramePr>
          <p:nvPr/>
        </p:nvGraphicFramePr>
        <p:xfrm>
          <a:off x="1601788" y="3048000"/>
          <a:ext cx="5649912" cy="896938"/>
        </p:xfrm>
        <a:graphic>
          <a:graphicData uri="http://schemas.openxmlformats.org/presentationml/2006/ole">
            <mc:AlternateContent xmlns:mc="http://schemas.openxmlformats.org/markup-compatibility/2006">
              <mc:Choice xmlns:v="urn:schemas-microsoft-com:vml" Requires="v">
                <p:oleObj spid="_x0000_s138277" name="Document" r:id="rId6" imgW="5949456" imgH="949446" progId="Word.Document.12">
                  <p:embed/>
                </p:oleObj>
              </mc:Choice>
              <mc:Fallback>
                <p:oleObj name="Document" r:id="rId6" imgW="5949456" imgH="949446" progId="Word.Document.12">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1788" y="3048000"/>
                        <a:ext cx="5649912"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21994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a:latin typeface="Calibri" panose="020F0502020204030204" pitchFamily="34" charset="0"/>
              </a:rPr>
              <a:t>Test utilisant la distribution binomiale</a:t>
            </a:r>
            <a:br>
              <a:rPr lang="fr-CA" altLang="fr-FR" b="1">
                <a:latin typeface="Calibri" panose="020F0502020204030204" pitchFamily="34" charset="0"/>
              </a:rPr>
            </a:br>
            <a:r>
              <a:rPr lang="fr-CA" altLang="fr-FR" sz="2400" b="1">
                <a:latin typeface="Calibri" panose="020F0502020204030204" pitchFamily="34" charset="0"/>
              </a:rPr>
              <a:t>Test sur une proportion</a:t>
            </a:r>
          </a:p>
          <a:p>
            <a:pPr marL="457200" indent="-457200">
              <a:buFont typeface="+mj-lt"/>
              <a:buAutoNum type="arabicPeriod" startAt="3"/>
            </a:pPr>
            <a:r>
              <a:rPr lang="fr-CA" altLang="fr-FR" sz="2000" b="1" i="1">
                <a:latin typeface="Calibri" panose="020F0502020204030204" pitchFamily="34" charset="0"/>
              </a:rPr>
              <a:t>Décision</a:t>
            </a:r>
          </a:p>
        </p:txBody>
      </p:sp>
      <p:sp>
        <p:nvSpPr>
          <p:cNvPr id="10" name="Rectangle 3"/>
          <p:cNvSpPr txBox="1">
            <a:spLocks noChangeArrowheads="1"/>
          </p:cNvSpPr>
          <p:nvPr/>
        </p:nvSpPr>
        <p:spPr>
          <a:xfrm>
            <a:off x="0" y="2362200"/>
            <a:ext cx="9144000" cy="4495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lvl="0"/>
            <a:r>
              <a:rPr lang="fr-CA" altLang="fr-FR" b="1" u="sng" dirty="0">
                <a:latin typeface="Calibri" panose="020F0502020204030204" pitchFamily="34" charset="0"/>
              </a:rPr>
              <a:t>Dans l’exemple d’aujourd’hui…</a:t>
            </a:r>
            <a:r>
              <a:rPr lang="fr-CA" altLang="fr-FR" dirty="0">
                <a:latin typeface="Calibri" panose="020F0502020204030204" pitchFamily="34" charset="0"/>
              </a:rPr>
              <a:t> </a:t>
            </a:r>
            <a:r>
              <a:rPr lang="fr-CA" sz="1600" dirty="0"/>
              <a:t>:</a:t>
            </a:r>
            <a:endParaRPr lang="fr-CA" altLang="fr-FR" sz="1700" dirty="0">
              <a:latin typeface="Calibri" panose="020F0502020204030204" pitchFamily="34" charset="0"/>
            </a:endParaRPr>
          </a:p>
          <a:p>
            <a:pPr marL="292100">
              <a:buFont typeface="Wingdings" panose="05000000000000000000" pitchFamily="2" charset="2"/>
              <a:buChar char="ü"/>
            </a:pPr>
            <a:r>
              <a:rPr lang="fr-CA" altLang="fr-FR" sz="1400" dirty="0">
                <a:latin typeface="Calibri" panose="020F0502020204030204" pitchFamily="34" charset="0"/>
              </a:rPr>
              <a:t>Posons </a:t>
            </a:r>
            <a:r>
              <a:rPr lang="el-GR" altLang="fr-FR" sz="1400" dirty="0">
                <a:latin typeface="Calibri" panose="020F0502020204030204" pitchFamily="34" charset="0"/>
              </a:rPr>
              <a:t>α</a:t>
            </a:r>
            <a:r>
              <a:rPr lang="fr-CA" altLang="fr-FR" sz="1400" dirty="0">
                <a:latin typeface="Calibri" panose="020F0502020204030204" pitchFamily="34" charset="0"/>
              </a:rPr>
              <a:t> = 0.05  (i.e. 5 %).</a:t>
            </a:r>
          </a:p>
          <a:p>
            <a:pPr marL="292100">
              <a:buFont typeface="Wingdings" panose="05000000000000000000" pitchFamily="2" charset="2"/>
              <a:buChar char="ü"/>
            </a:pPr>
            <a:endParaRPr lang="fr-CA" altLang="fr-FR" sz="1400" dirty="0">
              <a:latin typeface="Calibri" panose="020F0502020204030204" pitchFamily="34" charset="0"/>
            </a:endParaRPr>
          </a:p>
          <a:p>
            <a:pPr marL="292100">
              <a:buFont typeface="Wingdings" panose="05000000000000000000" pitchFamily="2" charset="2"/>
              <a:buChar char="ü"/>
            </a:pPr>
            <a:r>
              <a:rPr lang="fr-CA" altLang="fr-FR" sz="1400" dirty="0">
                <a:latin typeface="Calibri" panose="020F0502020204030204" pitchFamily="34" charset="0"/>
              </a:rPr>
              <a:t>On doit déterminer si </a:t>
            </a:r>
            <a:r>
              <a:rPr lang="el-GR" altLang="fr-FR" sz="1400" dirty="0">
                <a:latin typeface="Calibri" panose="020F0502020204030204" pitchFamily="34" charset="0"/>
              </a:rPr>
              <a:t>α</a:t>
            </a:r>
            <a:r>
              <a:rPr lang="fr-CA" altLang="fr-FR" sz="1400" dirty="0">
                <a:latin typeface="Calibri" panose="020F0502020204030204" pitchFamily="34" charset="0"/>
              </a:rPr>
              <a:t> se trouve d’un seul côté de la distribution (le test est alors dit « </a:t>
            </a:r>
            <a:r>
              <a:rPr lang="fr-CA" altLang="fr-FR" sz="1400" b="1" dirty="0" err="1">
                <a:latin typeface="Calibri" panose="020F0502020204030204" pitchFamily="34" charset="0"/>
              </a:rPr>
              <a:t>unicaudal</a:t>
            </a:r>
            <a:r>
              <a:rPr lang="fr-CA" altLang="fr-FR" sz="1400" dirty="0">
                <a:latin typeface="Calibri" panose="020F0502020204030204" pitchFamily="34" charset="0"/>
              </a:rPr>
              <a:t> » ou « unilatéral ») ou si</a:t>
            </a:r>
            <a:r>
              <a:rPr lang="el-GR" altLang="fr-FR" sz="1400" dirty="0">
                <a:latin typeface="Calibri" panose="020F0502020204030204" pitchFamily="34" charset="0"/>
              </a:rPr>
              <a:t> α</a:t>
            </a:r>
            <a:r>
              <a:rPr lang="fr-CA" altLang="fr-FR" sz="1400" dirty="0">
                <a:latin typeface="Calibri" panose="020F0502020204030204" pitchFamily="34" charset="0"/>
              </a:rPr>
              <a:t> se réparti également des deux côtés de la distribution (le test est alors dit « </a:t>
            </a:r>
            <a:r>
              <a:rPr lang="fr-CA" altLang="fr-FR" sz="1400" b="1" dirty="0" err="1">
                <a:latin typeface="Calibri" panose="020F0502020204030204" pitchFamily="34" charset="0"/>
              </a:rPr>
              <a:t>bicaudal</a:t>
            </a:r>
            <a:r>
              <a:rPr lang="fr-CA" altLang="fr-FR" sz="1400" dirty="0">
                <a:latin typeface="Calibri" panose="020F0502020204030204" pitchFamily="34" charset="0"/>
              </a:rPr>
              <a:t> » ou « bilatéral »).</a:t>
            </a:r>
          </a:p>
          <a:p>
            <a:pPr marL="292100">
              <a:buFont typeface="Wingdings" panose="05000000000000000000" pitchFamily="2" charset="2"/>
              <a:buChar char="ü"/>
            </a:pPr>
            <a:endParaRPr lang="fr-CA" altLang="fr-FR" sz="1400" dirty="0">
              <a:latin typeface="Calibri" panose="020F0502020204030204" pitchFamily="34" charset="0"/>
            </a:endParaRPr>
          </a:p>
          <a:p>
            <a:pPr marL="692150" lvl="1">
              <a:buFont typeface="Wingdings" panose="05000000000000000000" pitchFamily="2" charset="2"/>
              <a:buChar char="ü"/>
            </a:pPr>
            <a:r>
              <a:rPr lang="fr-CA" altLang="fr-FR" sz="1300" dirty="0">
                <a:latin typeface="Calibri" panose="020F0502020204030204" pitchFamily="34" charset="0"/>
              </a:rPr>
              <a:t>Comme notre hypothèse nulle dit simplement que la proportion de femmes est de 0.5 (autant d’hommes que de femmes), on ne sait pas si l’hypothèse nulle pourrait être rejetée du côté gauche (plus petit que 0.5) ou du côté droit (plus grand que 0.5) de la distribution.</a:t>
            </a:r>
          </a:p>
          <a:p>
            <a:pPr marL="1092200" lvl="2">
              <a:buFont typeface="Wingdings" pitchFamily="2" charset="2"/>
              <a:buChar char="Ø"/>
            </a:pPr>
            <a:r>
              <a:rPr lang="fr-CA" altLang="fr-FR" sz="1300" dirty="0">
                <a:latin typeface="Calibri" panose="020F0502020204030204" pitchFamily="34" charset="0"/>
              </a:rPr>
              <a:t>Ce faisant, nous répartissons notre probabilité d’erreur de type I (</a:t>
            </a:r>
            <a:r>
              <a:rPr lang="el-GR" altLang="fr-FR" sz="1300" dirty="0">
                <a:latin typeface="Calibri" panose="020F0502020204030204" pitchFamily="34" charset="0"/>
              </a:rPr>
              <a:t>α</a:t>
            </a:r>
            <a:r>
              <a:rPr lang="fr-CA" altLang="fr-FR" sz="1300" dirty="0">
                <a:latin typeface="Calibri" panose="020F0502020204030204" pitchFamily="34" charset="0"/>
              </a:rPr>
              <a:t>) également des deux côtés de la distribution.</a:t>
            </a:r>
          </a:p>
          <a:p>
            <a:pPr marL="1549400" lvl="3">
              <a:buFont typeface="Wingdings" pitchFamily="2" charset="2"/>
              <a:buChar char="ü"/>
            </a:pPr>
            <a:r>
              <a:rPr lang="fr-CA" altLang="fr-FR" sz="1400" b="1" dirty="0">
                <a:latin typeface="Calibri" panose="020F0502020204030204" pitchFamily="34" charset="0"/>
              </a:rPr>
              <a:t>On doit trouver une valeur critique à gauche.</a:t>
            </a:r>
          </a:p>
          <a:p>
            <a:pPr marL="2006600" lvl="4">
              <a:buFont typeface="Wingdings" pitchFamily="2" charset="2"/>
              <a:buChar char="Ø"/>
            </a:pPr>
            <a:r>
              <a:rPr lang="fr-CA" altLang="fr-FR" sz="1400" dirty="0">
                <a:latin typeface="Calibri" panose="020F0502020204030204" pitchFamily="34" charset="0"/>
              </a:rPr>
              <a:t>Tous les nombres de succès inférieurs à cette valeur critique entraîneront un rejet de H</a:t>
            </a:r>
            <a:r>
              <a:rPr lang="fr-CA" altLang="fr-FR" sz="1400" baseline="-25000" dirty="0">
                <a:latin typeface="Calibri" panose="020F0502020204030204" pitchFamily="34" charset="0"/>
              </a:rPr>
              <a:t>0</a:t>
            </a:r>
            <a:r>
              <a:rPr lang="fr-CA" altLang="fr-FR" sz="1400" dirty="0">
                <a:latin typeface="Calibri" panose="020F0502020204030204" pitchFamily="34" charset="0"/>
              </a:rPr>
              <a:t>.</a:t>
            </a:r>
            <a:endParaRPr lang="fr-CA" altLang="fr-FR" sz="1800" dirty="0">
              <a:latin typeface="Calibri" panose="020F0502020204030204" pitchFamily="34" charset="0"/>
            </a:endParaRPr>
          </a:p>
          <a:p>
            <a:pPr marL="1549400" lvl="3">
              <a:buFont typeface="Wingdings" pitchFamily="2" charset="2"/>
              <a:buChar char="ü"/>
            </a:pPr>
            <a:r>
              <a:rPr lang="fr-CA" altLang="fr-FR" sz="1400" b="1" dirty="0">
                <a:latin typeface="Calibri" panose="020F0502020204030204" pitchFamily="34" charset="0"/>
              </a:rPr>
              <a:t>On doit trouver une valeur critique à droite.</a:t>
            </a:r>
          </a:p>
          <a:p>
            <a:pPr marL="2006600" lvl="4">
              <a:buFont typeface="Wingdings" pitchFamily="2" charset="2"/>
              <a:buChar char="ü"/>
            </a:pPr>
            <a:r>
              <a:rPr lang="fr-CA" altLang="fr-FR" sz="1400" dirty="0">
                <a:latin typeface="Calibri" panose="020F0502020204030204" pitchFamily="34" charset="0"/>
              </a:rPr>
              <a:t>Tous les nombres de succès supérieurs à cette valeur critique entraîneront un rejet de H</a:t>
            </a:r>
            <a:r>
              <a:rPr lang="fr-CA" altLang="fr-FR" sz="1400" baseline="-25000" dirty="0">
                <a:latin typeface="Calibri" panose="020F0502020204030204" pitchFamily="34" charset="0"/>
              </a:rPr>
              <a:t>0</a:t>
            </a:r>
            <a:r>
              <a:rPr lang="fr-CA" altLang="fr-FR" sz="1400" dirty="0">
                <a:latin typeface="Calibri" panose="020F0502020204030204" pitchFamily="34" charset="0"/>
              </a:rPr>
              <a:t>.</a:t>
            </a:r>
          </a:p>
          <a:p>
            <a:pPr marL="1092200" lvl="2">
              <a:buFont typeface="Wingdings" pitchFamily="2" charset="2"/>
              <a:buChar char="ü"/>
            </a:pPr>
            <a:endParaRPr lang="fr-CA" altLang="fr-FR"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cxnSp>
        <p:nvCxnSpPr>
          <p:cNvPr id="17" name="Connecteur droit 16"/>
          <p:cNvCxnSpPr/>
          <p:nvPr/>
        </p:nvCxnSpPr>
        <p:spPr>
          <a:xfrm>
            <a:off x="643784" y="22860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
        <p:nvSpPr>
          <p:cNvPr id="23" name="Rectangle 3"/>
          <p:cNvSpPr txBox="1">
            <a:spLocks noChangeArrowheads="1"/>
          </p:cNvSpPr>
          <p:nvPr/>
        </p:nvSpPr>
        <p:spPr>
          <a:xfrm>
            <a:off x="0" y="1224136"/>
            <a:ext cx="9144000" cy="9856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Test d’hypothèse:</a:t>
            </a:r>
          </a:p>
          <a:p>
            <a:pPr marL="806450" lvl="1" indent="-400050">
              <a:buFont typeface="+mj-lt"/>
              <a:buAutoNum type="romanLcPeriod" startAt="3"/>
            </a:pPr>
            <a:r>
              <a:rPr lang="fr-CA" altLang="fr-FR" dirty="0">
                <a:latin typeface="Calibri" panose="020F0502020204030204" pitchFamily="34" charset="0"/>
              </a:rPr>
              <a:t>On vérifie quelle est la probabilité d’obtenir l’échantillon obtenu si la population correspond réellement à celle posée par </a:t>
            </a:r>
            <a:r>
              <a:rPr lang="fr-CA" altLang="fr-FR" b="1" dirty="0">
                <a:latin typeface="Calibri" panose="020F0502020204030204" pitchFamily="34" charset="0"/>
              </a:rPr>
              <a:t>H</a:t>
            </a:r>
            <a:r>
              <a:rPr lang="fr-CA" altLang="fr-FR" b="1" baseline="-25000" dirty="0">
                <a:latin typeface="Calibri" panose="020F0502020204030204" pitchFamily="34" charset="0"/>
              </a:rPr>
              <a:t>0</a:t>
            </a:r>
            <a:r>
              <a:rPr lang="fr-CA" altLang="fr-FR" dirty="0">
                <a:latin typeface="Calibri" panose="020F0502020204030204" pitchFamily="34" charset="0"/>
              </a:rPr>
              <a:t>.</a:t>
            </a:r>
          </a:p>
        </p:txBody>
      </p:sp>
    </p:spTree>
    <p:extLst>
      <p:ext uri="{BB962C8B-B14F-4D97-AF65-F5344CB8AC3E}">
        <p14:creationId xmlns:p14="http://schemas.microsoft.com/office/powerpoint/2010/main" val="13219947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a:latin typeface="Calibri" panose="020F0502020204030204" pitchFamily="34" charset="0"/>
              </a:rPr>
              <a:t>Test utilisant la distribution binomiale</a:t>
            </a:r>
            <a:br>
              <a:rPr lang="fr-CA" altLang="fr-FR" b="1">
                <a:latin typeface="Calibri" panose="020F0502020204030204" pitchFamily="34" charset="0"/>
              </a:rPr>
            </a:br>
            <a:r>
              <a:rPr lang="fr-CA" altLang="fr-FR" sz="2400" b="1">
                <a:latin typeface="Calibri" panose="020F0502020204030204" pitchFamily="34" charset="0"/>
              </a:rPr>
              <a:t>Test sur une proportion</a:t>
            </a:r>
          </a:p>
          <a:p>
            <a:pPr marL="457200" indent="-457200">
              <a:buFont typeface="+mj-lt"/>
              <a:buAutoNum type="arabicPeriod" startAt="3"/>
            </a:pPr>
            <a:r>
              <a:rPr lang="fr-CA" altLang="fr-FR" sz="2000" b="1" i="1">
                <a:latin typeface="Calibri" panose="020F0502020204030204" pitchFamily="34" charset="0"/>
              </a:rPr>
              <a:t>Décision</a:t>
            </a:r>
          </a:p>
        </p:txBody>
      </p:sp>
      <p:sp>
        <p:nvSpPr>
          <p:cNvPr id="10" name="Rectangle 3"/>
          <p:cNvSpPr txBox="1">
            <a:spLocks noChangeArrowheads="1"/>
          </p:cNvSpPr>
          <p:nvPr/>
        </p:nvSpPr>
        <p:spPr>
          <a:xfrm>
            <a:off x="0" y="2362200"/>
            <a:ext cx="9144000" cy="4495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lvl="0"/>
            <a:r>
              <a:rPr lang="fr-CA" altLang="fr-FR" b="1" u="sng" dirty="0">
                <a:latin typeface="Calibri" panose="020F0502020204030204" pitchFamily="34" charset="0"/>
              </a:rPr>
              <a:t>Dans l’exemple d’aujourd’hui…</a:t>
            </a:r>
            <a:r>
              <a:rPr lang="fr-CA" altLang="fr-FR" dirty="0">
                <a:latin typeface="Calibri" panose="020F0502020204030204" pitchFamily="34" charset="0"/>
              </a:rPr>
              <a:t> </a:t>
            </a:r>
            <a:r>
              <a:rPr lang="fr-CA" sz="1600" dirty="0"/>
              <a:t>:</a:t>
            </a:r>
            <a:endParaRPr lang="fr-CA" altLang="fr-FR" sz="1700" dirty="0">
              <a:latin typeface="Calibri" panose="020F0502020204030204" pitchFamily="34" charset="0"/>
            </a:endParaRPr>
          </a:p>
          <a:p>
            <a:pPr marL="692150" lvl="1">
              <a:buFont typeface="Wingdings" panose="05000000000000000000" pitchFamily="2" charset="2"/>
              <a:buChar char="ü"/>
            </a:pPr>
            <a:r>
              <a:rPr lang="fr-CA" altLang="fr-FR" sz="1700" dirty="0">
                <a:latin typeface="Calibri" panose="020F0502020204030204" pitchFamily="34" charset="0"/>
              </a:rPr>
              <a:t>Valeur critique à gauche: </a:t>
            </a:r>
          </a:p>
          <a:p>
            <a:pPr marL="1092200" lvl="2">
              <a:buFont typeface="Wingdings" panose="05000000000000000000" pitchFamily="2" charset="2"/>
              <a:buChar char="ü"/>
            </a:pPr>
            <a:r>
              <a:rPr lang="fr-CA" altLang="fr-FR" dirty="0">
                <a:latin typeface="Calibri" panose="020F0502020204030204" pitchFamily="34" charset="0"/>
              </a:rPr>
              <a:t>On a divisé </a:t>
            </a:r>
            <a:r>
              <a:rPr lang="el-GR" altLang="fr-FR" dirty="0">
                <a:latin typeface="Calibri" panose="020F0502020204030204" pitchFamily="34" charset="0"/>
              </a:rPr>
              <a:t>α</a:t>
            </a:r>
            <a:r>
              <a:rPr lang="fr-CA" altLang="fr-FR" dirty="0">
                <a:latin typeface="Calibri" panose="020F0502020204030204" pitchFamily="34" charset="0"/>
              </a:rPr>
              <a:t> en deux parties: on cherche donc la valeur critique à gauche pour une probabilité d’erreur de type I de 0.025 (2.5 %).</a:t>
            </a:r>
          </a:p>
          <a:p>
            <a:pPr marL="1092200" lvl="2">
              <a:buFont typeface="Wingdings" panose="05000000000000000000" pitchFamily="2" charset="2"/>
              <a:buChar char="ü"/>
            </a:pPr>
            <a:endParaRPr lang="fr-CA" altLang="fr-FR" dirty="0">
              <a:latin typeface="Calibri" panose="020F0502020204030204" pitchFamily="34" charset="0"/>
            </a:endParaRPr>
          </a:p>
          <a:p>
            <a:pPr marL="1092200" lvl="2">
              <a:buFont typeface="Wingdings" panose="05000000000000000000" pitchFamily="2" charset="2"/>
              <a:buChar char="ü"/>
            </a:pPr>
            <a:endParaRPr lang="fr-CA" altLang="fr-FR" dirty="0">
              <a:latin typeface="Calibri" panose="020F0502020204030204" pitchFamily="34" charset="0"/>
            </a:endParaRPr>
          </a:p>
          <a:p>
            <a:pPr marL="1092200" lvl="2">
              <a:buFont typeface="Wingdings" panose="05000000000000000000" pitchFamily="2" charset="2"/>
              <a:buChar char="ü"/>
            </a:pPr>
            <a:endParaRPr lang="fr-CA" altLang="fr-FR" dirty="0">
              <a:latin typeface="Calibri" panose="020F0502020204030204" pitchFamily="34" charset="0"/>
            </a:endParaRPr>
          </a:p>
          <a:p>
            <a:pPr marL="1092200" lvl="2">
              <a:buFont typeface="Wingdings" panose="05000000000000000000" pitchFamily="2" charset="2"/>
              <a:buChar char="ü"/>
            </a:pPr>
            <a:endParaRPr lang="fr-CA" altLang="fr-FR" dirty="0">
              <a:latin typeface="Calibri" panose="020F0502020204030204" pitchFamily="34" charset="0"/>
            </a:endParaRPr>
          </a:p>
          <a:p>
            <a:pPr marL="1092200" lvl="2">
              <a:buFont typeface="Wingdings" panose="05000000000000000000" pitchFamily="2" charset="2"/>
              <a:buChar char="ü"/>
            </a:pPr>
            <a:endParaRPr lang="fr-CA" altLang="fr-FR" dirty="0">
              <a:latin typeface="Calibri" panose="020F0502020204030204" pitchFamily="34" charset="0"/>
            </a:endParaRPr>
          </a:p>
          <a:p>
            <a:pPr marL="1092200" lvl="2">
              <a:buFont typeface="Wingdings" panose="05000000000000000000" pitchFamily="2" charset="2"/>
              <a:buChar char="ü"/>
            </a:pPr>
            <a:endParaRPr lang="fr-CA" altLang="fr-FR" dirty="0">
              <a:latin typeface="Calibri" panose="020F0502020204030204" pitchFamily="34" charset="0"/>
            </a:endParaRPr>
          </a:p>
          <a:p>
            <a:pPr marL="1092200" lvl="2">
              <a:buFont typeface="Wingdings" panose="05000000000000000000" pitchFamily="2" charset="2"/>
              <a:buChar char="ü"/>
            </a:pPr>
            <a:endParaRPr lang="fr-CA" altLang="fr-FR" dirty="0">
              <a:latin typeface="Calibri" panose="020F0502020204030204" pitchFamily="34" charset="0"/>
            </a:endParaRPr>
          </a:p>
          <a:p>
            <a:pPr marL="1092200" lvl="2">
              <a:buFont typeface="Wingdings" panose="05000000000000000000" pitchFamily="2" charset="2"/>
              <a:buChar char="ü"/>
            </a:pPr>
            <a:endParaRPr lang="fr-CA" altLang="fr-FR"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cxnSp>
        <p:nvCxnSpPr>
          <p:cNvPr id="17" name="Connecteur droit 16"/>
          <p:cNvCxnSpPr/>
          <p:nvPr/>
        </p:nvCxnSpPr>
        <p:spPr>
          <a:xfrm>
            <a:off x="643784" y="22860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
        <p:nvSpPr>
          <p:cNvPr id="23" name="Rectangle 3"/>
          <p:cNvSpPr txBox="1">
            <a:spLocks noChangeArrowheads="1"/>
          </p:cNvSpPr>
          <p:nvPr/>
        </p:nvSpPr>
        <p:spPr>
          <a:xfrm>
            <a:off x="0" y="1224136"/>
            <a:ext cx="9144000" cy="9856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Test d’hypothèse:</a:t>
            </a:r>
          </a:p>
          <a:p>
            <a:pPr marL="806450" lvl="1" indent="-400050">
              <a:buFont typeface="+mj-lt"/>
              <a:buAutoNum type="romanLcPeriod" startAt="3"/>
            </a:pPr>
            <a:r>
              <a:rPr lang="fr-CA" altLang="fr-FR" dirty="0">
                <a:latin typeface="Calibri" panose="020F0502020204030204" pitchFamily="34" charset="0"/>
              </a:rPr>
              <a:t>On vérifie quelle est la probabilité d’obtenir l’échantillon obtenu si la population correspond réellement à celle posée par </a:t>
            </a:r>
            <a:r>
              <a:rPr lang="fr-CA" altLang="fr-FR" b="1" dirty="0">
                <a:latin typeface="Calibri" panose="020F0502020204030204" pitchFamily="34" charset="0"/>
              </a:rPr>
              <a:t>H</a:t>
            </a:r>
            <a:r>
              <a:rPr lang="fr-CA" altLang="fr-FR" b="1" baseline="-25000" dirty="0">
                <a:latin typeface="Calibri" panose="020F0502020204030204" pitchFamily="34" charset="0"/>
              </a:rPr>
              <a:t>0</a:t>
            </a:r>
            <a:r>
              <a:rPr lang="fr-CA" altLang="fr-FR" dirty="0">
                <a:latin typeface="Calibri" panose="020F0502020204030204" pitchFamily="34" charset="0"/>
              </a:rPr>
              <a:t>.</a:t>
            </a:r>
          </a:p>
        </p:txBody>
      </p:sp>
      <p:graphicFrame>
        <p:nvGraphicFramePr>
          <p:cNvPr id="139266" name="Object 2"/>
          <p:cNvGraphicFramePr>
            <a:graphicFrameLocks noChangeAspect="1"/>
          </p:cNvGraphicFramePr>
          <p:nvPr/>
        </p:nvGraphicFramePr>
        <p:xfrm>
          <a:off x="903288" y="2819400"/>
          <a:ext cx="5649912" cy="914400"/>
        </p:xfrm>
        <a:graphic>
          <a:graphicData uri="http://schemas.openxmlformats.org/presentationml/2006/ole">
            <mc:AlternateContent xmlns:mc="http://schemas.openxmlformats.org/markup-compatibility/2006">
              <mc:Choice xmlns:v="urn:schemas-microsoft-com:vml" Requires="v">
                <p:oleObj spid="_x0000_s140325" name="Document" r:id="rId4" imgW="5949456" imgH="949086" progId="Word.Document.12">
                  <p:embed/>
                </p:oleObj>
              </mc:Choice>
              <mc:Fallback>
                <p:oleObj name="Document" r:id="rId4" imgW="5949456" imgH="949086"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3288" y="2819400"/>
                        <a:ext cx="564991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e 19"/>
          <p:cNvGrpSpPr/>
          <p:nvPr/>
        </p:nvGrpSpPr>
        <p:grpSpPr>
          <a:xfrm>
            <a:off x="4495800" y="4405602"/>
            <a:ext cx="4436839" cy="1809328"/>
            <a:chOff x="1049561" y="3861048"/>
            <a:chExt cx="6402759" cy="2520280"/>
          </a:xfrm>
        </p:grpSpPr>
        <p:pic>
          <p:nvPicPr>
            <p:cNvPr id="15"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49561" y="3933056"/>
              <a:ext cx="6402759"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Connecteur droit 17"/>
            <p:cNvCxnSpPr/>
            <p:nvPr/>
          </p:nvCxnSpPr>
          <p:spPr>
            <a:xfrm flipV="1">
              <a:off x="3853036" y="3861048"/>
              <a:ext cx="0" cy="2520280"/>
            </a:xfrm>
            <a:prstGeom prst="line">
              <a:avLst/>
            </a:prstGeom>
            <a:ln w="19050">
              <a:prstDash val="lgDashDotDot"/>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flipV="1">
              <a:off x="3358024" y="3861048"/>
              <a:ext cx="0" cy="2520280"/>
            </a:xfrm>
            <a:prstGeom prst="line">
              <a:avLst/>
            </a:prstGeom>
            <a:ln w="19050">
              <a:prstDash val="lgDashDotDot"/>
            </a:ln>
          </p:spPr>
          <p:style>
            <a:lnRef idx="1">
              <a:schemeClr val="accent1"/>
            </a:lnRef>
            <a:fillRef idx="0">
              <a:schemeClr val="accent1"/>
            </a:fillRef>
            <a:effectRef idx="0">
              <a:schemeClr val="accent1"/>
            </a:effectRef>
            <a:fontRef idx="minor">
              <a:schemeClr val="tx1"/>
            </a:fontRef>
          </p:style>
        </p:cxnSp>
      </p:grpSp>
      <p:pic>
        <p:nvPicPr>
          <p:cNvPr id="21"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4253202"/>
            <a:ext cx="4665292"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ZoneTexte 21"/>
          <p:cNvSpPr txBox="1"/>
          <p:nvPr/>
        </p:nvSpPr>
        <p:spPr>
          <a:xfrm>
            <a:off x="457200" y="3872202"/>
            <a:ext cx="3810000" cy="307777"/>
          </a:xfrm>
          <a:prstGeom prst="rect">
            <a:avLst/>
          </a:prstGeom>
          <a:noFill/>
        </p:spPr>
        <p:txBody>
          <a:bodyPr wrap="square" rtlCol="0">
            <a:spAutoFit/>
          </a:bodyPr>
          <a:lstStyle/>
          <a:p>
            <a:pPr algn="ctr"/>
            <a:r>
              <a:rPr lang="fr-CA" sz="1400" b="1" u="sng" dirty="0"/>
              <a:t>Distribution des probabilités cumulatives</a:t>
            </a:r>
          </a:p>
        </p:txBody>
      </p:sp>
      <p:sp>
        <p:nvSpPr>
          <p:cNvPr id="24" name="ZoneTexte 23"/>
          <p:cNvSpPr txBox="1"/>
          <p:nvPr/>
        </p:nvSpPr>
        <p:spPr>
          <a:xfrm>
            <a:off x="4648200" y="3643602"/>
            <a:ext cx="3810000" cy="523220"/>
          </a:xfrm>
          <a:prstGeom prst="rect">
            <a:avLst/>
          </a:prstGeom>
          <a:noFill/>
        </p:spPr>
        <p:txBody>
          <a:bodyPr wrap="square" rtlCol="0">
            <a:spAutoFit/>
          </a:bodyPr>
          <a:lstStyle/>
          <a:p>
            <a:pPr algn="ctr"/>
            <a:r>
              <a:rPr lang="fr-CA" sz="1400" b="1" u="sng" dirty="0"/>
              <a:t>Agrandissement ciblé du côté gauche de la </a:t>
            </a:r>
            <a:br>
              <a:rPr lang="fr-CA" sz="1400" b="1" u="sng" dirty="0"/>
            </a:br>
            <a:r>
              <a:rPr lang="fr-CA" sz="1400" b="1" u="sng" dirty="0"/>
              <a:t>distribution des probabilités cumulatives</a:t>
            </a:r>
          </a:p>
        </p:txBody>
      </p:sp>
      <p:cxnSp>
        <p:nvCxnSpPr>
          <p:cNvPr id="20" name="Connecteur droit 19"/>
          <p:cNvCxnSpPr/>
          <p:nvPr/>
        </p:nvCxnSpPr>
        <p:spPr>
          <a:xfrm flipV="1">
            <a:off x="6349524" y="4591472"/>
            <a:ext cx="0" cy="1809328"/>
          </a:xfrm>
          <a:prstGeom prst="line">
            <a:avLst/>
          </a:prstGeom>
          <a:ln w="190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rot="16200000" flipV="1">
            <a:off x="5443194" y="3678263"/>
            <a:ext cx="0" cy="1809328"/>
          </a:xfrm>
          <a:prstGeom prst="line">
            <a:avLst/>
          </a:prstGeom>
          <a:ln w="190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6705600" y="4495800"/>
            <a:ext cx="1905000" cy="1277273"/>
          </a:xfrm>
          <a:prstGeom prst="rect">
            <a:avLst/>
          </a:prstGeom>
          <a:noFill/>
        </p:spPr>
        <p:txBody>
          <a:bodyPr wrap="square" rtlCol="0">
            <a:spAutoFit/>
          </a:bodyPr>
          <a:lstStyle/>
          <a:p>
            <a:pPr algn="just">
              <a:buFont typeface="Wingdings" pitchFamily="2" charset="2"/>
              <a:buChar char="ü"/>
            </a:pPr>
            <a:r>
              <a:rPr lang="fr-CA" sz="1100" b="1" dirty="0"/>
              <a:t> On rejette H</a:t>
            </a:r>
            <a:r>
              <a:rPr lang="fr-CA" sz="1100" b="1" baseline="-25000" dirty="0"/>
              <a:t>0</a:t>
            </a:r>
            <a:r>
              <a:rPr lang="fr-CA" sz="1100" b="1" dirty="0"/>
              <a:t> si k &lt; 44.</a:t>
            </a:r>
          </a:p>
          <a:p>
            <a:pPr algn="just">
              <a:buFont typeface="Wingdings" pitchFamily="2" charset="2"/>
              <a:buChar char="Ø"/>
            </a:pPr>
            <a:endParaRPr lang="fr-CA" sz="1100" dirty="0"/>
          </a:p>
          <a:p>
            <a:pPr algn="just">
              <a:buFont typeface="Wingdings" pitchFamily="2" charset="2"/>
              <a:buChar char="Ø"/>
            </a:pPr>
            <a:r>
              <a:rPr lang="fr-CA" sz="1100" dirty="0"/>
              <a:t> Si on incluait 44 dans la zone de rejet, on aurait plus de 2.5 % de probabilité d’erreur de type I de ce côté et donc plus de 5 % au total!</a:t>
            </a:r>
          </a:p>
        </p:txBody>
      </p:sp>
    </p:spTree>
    <p:extLst>
      <p:ext uri="{BB962C8B-B14F-4D97-AF65-F5344CB8AC3E}">
        <p14:creationId xmlns:p14="http://schemas.microsoft.com/office/powerpoint/2010/main" val="13219947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a:latin typeface="Calibri" panose="020F0502020204030204" pitchFamily="34" charset="0"/>
              </a:rPr>
              <a:t>Test utilisant la distribution binomiale</a:t>
            </a:r>
            <a:br>
              <a:rPr lang="fr-CA" altLang="fr-FR" b="1">
                <a:latin typeface="Calibri" panose="020F0502020204030204" pitchFamily="34" charset="0"/>
              </a:rPr>
            </a:br>
            <a:r>
              <a:rPr lang="fr-CA" altLang="fr-FR" sz="2400" b="1">
                <a:latin typeface="Calibri" panose="020F0502020204030204" pitchFamily="34" charset="0"/>
              </a:rPr>
              <a:t>Test sur une proportion</a:t>
            </a:r>
          </a:p>
          <a:p>
            <a:pPr marL="457200" indent="-457200">
              <a:buFont typeface="+mj-lt"/>
              <a:buAutoNum type="arabicPeriod" startAt="3"/>
            </a:pPr>
            <a:r>
              <a:rPr lang="fr-CA" altLang="fr-FR" sz="2000" b="1" i="1">
                <a:latin typeface="Calibri" panose="020F0502020204030204" pitchFamily="34" charset="0"/>
              </a:rPr>
              <a:t>Décision</a:t>
            </a:r>
          </a:p>
        </p:txBody>
      </p:sp>
      <p:sp>
        <p:nvSpPr>
          <p:cNvPr id="10" name="Rectangle 3"/>
          <p:cNvSpPr txBox="1">
            <a:spLocks noChangeArrowheads="1"/>
          </p:cNvSpPr>
          <p:nvPr/>
        </p:nvSpPr>
        <p:spPr>
          <a:xfrm>
            <a:off x="0" y="2362200"/>
            <a:ext cx="9144000" cy="4495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lvl="0"/>
            <a:r>
              <a:rPr lang="fr-CA" altLang="fr-FR" b="1" u="sng" dirty="0">
                <a:latin typeface="Calibri" panose="020F0502020204030204" pitchFamily="34" charset="0"/>
              </a:rPr>
              <a:t>Dans l’exemple d’aujourd’hui…</a:t>
            </a:r>
            <a:r>
              <a:rPr lang="fr-CA" sz="1600" dirty="0"/>
              <a:t> :</a:t>
            </a:r>
            <a:endParaRPr lang="fr-CA" altLang="fr-FR" sz="1700" dirty="0">
              <a:latin typeface="Calibri" panose="020F0502020204030204" pitchFamily="34" charset="0"/>
            </a:endParaRPr>
          </a:p>
          <a:p>
            <a:pPr marL="692150" lvl="1">
              <a:buFont typeface="Wingdings" panose="05000000000000000000" pitchFamily="2" charset="2"/>
              <a:buChar char="ü"/>
            </a:pPr>
            <a:r>
              <a:rPr lang="fr-CA" altLang="fr-FR" sz="1700" dirty="0">
                <a:latin typeface="Calibri" panose="020F0502020204030204" pitchFamily="34" charset="0"/>
              </a:rPr>
              <a:t>Valeur critique à gauche: </a:t>
            </a:r>
            <a:endParaRPr lang="fr-CA" altLang="fr-FR"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cxnSp>
        <p:nvCxnSpPr>
          <p:cNvPr id="17" name="Connecteur droit 16"/>
          <p:cNvCxnSpPr/>
          <p:nvPr/>
        </p:nvCxnSpPr>
        <p:spPr>
          <a:xfrm>
            <a:off x="643784" y="22860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
        <p:nvSpPr>
          <p:cNvPr id="23" name="Rectangle 3"/>
          <p:cNvSpPr txBox="1">
            <a:spLocks noChangeArrowheads="1"/>
          </p:cNvSpPr>
          <p:nvPr/>
        </p:nvSpPr>
        <p:spPr>
          <a:xfrm>
            <a:off x="0" y="1224136"/>
            <a:ext cx="9144000" cy="9856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Test d’hypothèse:</a:t>
            </a:r>
          </a:p>
          <a:p>
            <a:pPr marL="806450" lvl="1" indent="-400050">
              <a:buFont typeface="+mj-lt"/>
              <a:buAutoNum type="romanLcPeriod" startAt="3"/>
            </a:pPr>
            <a:r>
              <a:rPr lang="fr-CA" altLang="fr-FR" dirty="0">
                <a:latin typeface="Calibri" panose="020F0502020204030204" pitchFamily="34" charset="0"/>
              </a:rPr>
              <a:t>On vérifie quelle est la probabilité d’obtenir l’échantillon obtenu si la population correspond réellement à celle posée par </a:t>
            </a:r>
            <a:r>
              <a:rPr lang="fr-CA" altLang="fr-FR" b="1" dirty="0">
                <a:latin typeface="Calibri" panose="020F0502020204030204" pitchFamily="34" charset="0"/>
              </a:rPr>
              <a:t>H</a:t>
            </a:r>
            <a:r>
              <a:rPr lang="fr-CA" altLang="fr-FR" b="1" baseline="-25000" dirty="0">
                <a:latin typeface="Calibri" panose="020F0502020204030204" pitchFamily="34" charset="0"/>
              </a:rPr>
              <a:t>0</a:t>
            </a:r>
            <a:r>
              <a:rPr lang="fr-CA" altLang="fr-FR" dirty="0">
                <a:latin typeface="Calibri" panose="020F0502020204030204" pitchFamily="34" charset="0"/>
              </a:rPr>
              <a:t>.</a:t>
            </a:r>
          </a:p>
        </p:txBody>
      </p:sp>
      <p:graphicFrame>
        <p:nvGraphicFramePr>
          <p:cNvPr id="139266" name="Object 2"/>
          <p:cNvGraphicFramePr>
            <a:graphicFrameLocks noChangeAspect="1"/>
          </p:cNvGraphicFramePr>
          <p:nvPr/>
        </p:nvGraphicFramePr>
        <p:xfrm>
          <a:off x="1208088" y="2819400"/>
          <a:ext cx="5649912" cy="914400"/>
        </p:xfrm>
        <a:graphic>
          <a:graphicData uri="http://schemas.openxmlformats.org/presentationml/2006/ole">
            <mc:AlternateContent xmlns:mc="http://schemas.openxmlformats.org/markup-compatibility/2006">
              <mc:Choice xmlns:v="urn:schemas-microsoft-com:vml" Requires="v">
                <p:oleObj spid="_x0000_s141349" name="Document" r:id="rId4" imgW="5949456" imgH="949086" progId="Word.Document.12">
                  <p:embed/>
                </p:oleObj>
              </mc:Choice>
              <mc:Fallback>
                <p:oleObj name="Document" r:id="rId4" imgW="5949456" imgH="949086"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8088" y="2819400"/>
                        <a:ext cx="564991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ZoneTexte 21"/>
          <p:cNvSpPr txBox="1"/>
          <p:nvPr/>
        </p:nvSpPr>
        <p:spPr>
          <a:xfrm>
            <a:off x="2667000" y="3505200"/>
            <a:ext cx="3810000" cy="523220"/>
          </a:xfrm>
          <a:prstGeom prst="rect">
            <a:avLst/>
          </a:prstGeom>
          <a:noFill/>
        </p:spPr>
        <p:txBody>
          <a:bodyPr wrap="square" rtlCol="0">
            <a:spAutoFit/>
          </a:bodyPr>
          <a:lstStyle/>
          <a:p>
            <a:pPr algn="ctr"/>
            <a:r>
              <a:rPr lang="fr-CA" sz="1400" b="1" u="sng" dirty="0"/>
              <a:t>Zone de rejet du côté gauche </a:t>
            </a:r>
            <a:br>
              <a:rPr lang="fr-CA" sz="1400" b="1" u="sng" dirty="0"/>
            </a:br>
            <a:r>
              <a:rPr lang="fr-CA" sz="1400" b="1" u="sng" dirty="0"/>
              <a:t>de la distribution des probabilités</a:t>
            </a:r>
          </a:p>
        </p:txBody>
      </p:sp>
      <p:grpSp>
        <p:nvGrpSpPr>
          <p:cNvPr id="20" name="Groupe 19"/>
          <p:cNvGrpSpPr/>
          <p:nvPr/>
        </p:nvGrpSpPr>
        <p:grpSpPr>
          <a:xfrm>
            <a:off x="685800" y="3962400"/>
            <a:ext cx="7162800" cy="2736304"/>
            <a:chOff x="395536" y="3501008"/>
            <a:chExt cx="7128792" cy="2664296"/>
          </a:xfrm>
        </p:grpSpPr>
        <p:pic>
          <p:nvPicPr>
            <p:cNvPr id="25"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5536" y="3501008"/>
              <a:ext cx="7128792"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le 25"/>
            <p:cNvSpPr/>
            <p:nvPr/>
          </p:nvSpPr>
          <p:spPr>
            <a:xfrm>
              <a:off x="1331640" y="4149080"/>
              <a:ext cx="2160240" cy="1728192"/>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spTree>
    <p:extLst>
      <p:ext uri="{BB962C8B-B14F-4D97-AF65-F5344CB8AC3E}">
        <p14:creationId xmlns:p14="http://schemas.microsoft.com/office/powerpoint/2010/main" val="13219947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a:latin typeface="Calibri" panose="020F0502020204030204" pitchFamily="34" charset="0"/>
              </a:rPr>
              <a:t>Test utilisant la distribution binomiale</a:t>
            </a:r>
            <a:br>
              <a:rPr lang="fr-CA" altLang="fr-FR" b="1">
                <a:latin typeface="Calibri" panose="020F0502020204030204" pitchFamily="34" charset="0"/>
              </a:rPr>
            </a:br>
            <a:r>
              <a:rPr lang="fr-CA" altLang="fr-FR" sz="2400" b="1">
                <a:latin typeface="Calibri" panose="020F0502020204030204" pitchFamily="34" charset="0"/>
              </a:rPr>
              <a:t>Test sur une proportion</a:t>
            </a:r>
          </a:p>
          <a:p>
            <a:pPr marL="457200" indent="-457200">
              <a:buFont typeface="+mj-lt"/>
              <a:buAutoNum type="arabicPeriod" startAt="3"/>
            </a:pPr>
            <a:r>
              <a:rPr lang="fr-CA" altLang="fr-FR" sz="2000" b="1" i="1">
                <a:latin typeface="Calibri" panose="020F0502020204030204" pitchFamily="34" charset="0"/>
              </a:rPr>
              <a:t>Décision</a:t>
            </a:r>
          </a:p>
        </p:txBody>
      </p:sp>
      <p:sp>
        <p:nvSpPr>
          <p:cNvPr id="10" name="Rectangle 3"/>
          <p:cNvSpPr txBox="1">
            <a:spLocks noChangeArrowheads="1"/>
          </p:cNvSpPr>
          <p:nvPr/>
        </p:nvSpPr>
        <p:spPr>
          <a:xfrm>
            <a:off x="0" y="2362200"/>
            <a:ext cx="9144000" cy="4495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lvl="0"/>
            <a:r>
              <a:rPr lang="fr-CA" altLang="fr-FR" b="1" u="sng" dirty="0">
                <a:latin typeface="Calibri" panose="020F0502020204030204" pitchFamily="34" charset="0"/>
              </a:rPr>
              <a:t>Dans l’exemple d’aujourd’hui…</a:t>
            </a:r>
            <a:r>
              <a:rPr lang="fr-CA" altLang="fr-FR" dirty="0">
                <a:latin typeface="Calibri" panose="020F0502020204030204" pitchFamily="34" charset="0"/>
              </a:rPr>
              <a:t> </a:t>
            </a:r>
            <a:r>
              <a:rPr lang="fr-CA" sz="1600" dirty="0"/>
              <a:t>:</a:t>
            </a:r>
            <a:endParaRPr lang="fr-CA" altLang="fr-FR" sz="1700" dirty="0">
              <a:latin typeface="Calibri" panose="020F0502020204030204" pitchFamily="34" charset="0"/>
            </a:endParaRPr>
          </a:p>
          <a:p>
            <a:pPr marL="692150" lvl="1">
              <a:buFont typeface="Wingdings" panose="05000000000000000000" pitchFamily="2" charset="2"/>
              <a:buChar char="ü"/>
            </a:pPr>
            <a:r>
              <a:rPr lang="fr-CA" altLang="fr-FR" sz="1700" dirty="0">
                <a:latin typeface="Calibri" panose="020F0502020204030204" pitchFamily="34" charset="0"/>
              </a:rPr>
              <a:t>Valeur critique à droite: </a:t>
            </a:r>
          </a:p>
          <a:p>
            <a:pPr marL="1092200" lvl="2">
              <a:buFont typeface="Wingdings" panose="05000000000000000000" pitchFamily="2" charset="2"/>
              <a:buChar char="ü"/>
            </a:pPr>
            <a:r>
              <a:rPr lang="fr-CA" altLang="fr-FR" sz="1200" dirty="0">
                <a:latin typeface="Calibri" panose="020F0502020204030204" pitchFamily="34" charset="0"/>
              </a:rPr>
              <a:t>On a divisé </a:t>
            </a:r>
            <a:r>
              <a:rPr lang="el-GR" altLang="fr-FR" sz="1200" dirty="0">
                <a:latin typeface="Calibri" panose="020F0502020204030204" pitchFamily="34" charset="0"/>
              </a:rPr>
              <a:t>α</a:t>
            </a:r>
            <a:r>
              <a:rPr lang="fr-CA" altLang="fr-FR" sz="1200" dirty="0">
                <a:latin typeface="Calibri" panose="020F0502020204030204" pitchFamily="34" charset="0"/>
              </a:rPr>
              <a:t> en deux parties: on cherche donc la valeur critique à droite pour une probabilité d’erreur de type I de 0.025.</a:t>
            </a:r>
          </a:p>
          <a:p>
            <a:pPr marL="1549400" lvl="3">
              <a:buFont typeface="Wingdings" panose="05000000000000000000" pitchFamily="2" charset="2"/>
              <a:buChar char="ü"/>
            </a:pPr>
            <a:r>
              <a:rPr lang="fr-CA" altLang="fr-FR" dirty="0">
                <a:latin typeface="Calibri" panose="020F0502020204030204" pitchFamily="34" charset="0"/>
              </a:rPr>
              <a:t>Toutefois, comme nous utilisons une distribution des probabilités </a:t>
            </a:r>
            <a:r>
              <a:rPr lang="fr-CA" altLang="fr-FR" b="1" dirty="0">
                <a:latin typeface="Calibri" panose="020F0502020204030204" pitchFamily="34" charset="0"/>
              </a:rPr>
              <a:t>cumulatives</a:t>
            </a:r>
            <a:r>
              <a:rPr lang="fr-CA" altLang="fr-FR" dirty="0">
                <a:latin typeface="Calibri" panose="020F0502020204030204" pitchFamily="34" charset="0"/>
              </a:rPr>
              <a:t> du côté droit, on cherche en réalité la valeur critique correspondant à une probabilité cumulative de 1 – 0.025 = 0.975  (i.e. 97.5 %). </a:t>
            </a:r>
            <a:endParaRPr lang="fr-CA" altLang="fr-FR" b="1" dirty="0">
              <a:latin typeface="Calibri" panose="020F0502020204030204" pitchFamily="34" charset="0"/>
            </a:endParaRPr>
          </a:p>
          <a:p>
            <a:pPr marL="1549400" lvl="3">
              <a:buFont typeface="Wingdings" panose="05000000000000000000" pitchFamily="2" charset="2"/>
              <a:buChar char="ü"/>
            </a:pPr>
            <a:endParaRPr lang="fr-CA" altLang="fr-FR" dirty="0">
              <a:latin typeface="Calibri" panose="020F0502020204030204" pitchFamily="34" charset="0"/>
            </a:endParaRPr>
          </a:p>
          <a:p>
            <a:pPr marL="1092200" lvl="2">
              <a:buFont typeface="Wingdings" panose="05000000000000000000" pitchFamily="2" charset="2"/>
              <a:buChar char="ü"/>
            </a:pPr>
            <a:endParaRPr lang="fr-CA" altLang="fr-FR" dirty="0">
              <a:latin typeface="Calibri" panose="020F0502020204030204" pitchFamily="34" charset="0"/>
            </a:endParaRPr>
          </a:p>
          <a:p>
            <a:pPr marL="1092200" lvl="2">
              <a:buFont typeface="Wingdings" panose="05000000000000000000" pitchFamily="2" charset="2"/>
              <a:buChar char="ü"/>
            </a:pPr>
            <a:endParaRPr lang="fr-CA" altLang="fr-FR" dirty="0">
              <a:latin typeface="Calibri" panose="020F0502020204030204" pitchFamily="34" charset="0"/>
            </a:endParaRPr>
          </a:p>
          <a:p>
            <a:pPr marL="1092200" lvl="2">
              <a:buFont typeface="Wingdings" panose="05000000000000000000" pitchFamily="2" charset="2"/>
              <a:buChar char="ü"/>
            </a:pPr>
            <a:endParaRPr lang="fr-CA" altLang="fr-FR" dirty="0">
              <a:latin typeface="Calibri" panose="020F0502020204030204" pitchFamily="34" charset="0"/>
            </a:endParaRPr>
          </a:p>
          <a:p>
            <a:pPr marL="1092200" lvl="2">
              <a:buFont typeface="Wingdings" panose="05000000000000000000" pitchFamily="2" charset="2"/>
              <a:buChar char="ü"/>
            </a:pPr>
            <a:endParaRPr lang="fr-CA" altLang="fr-FR" dirty="0">
              <a:latin typeface="Calibri" panose="020F0502020204030204" pitchFamily="34" charset="0"/>
            </a:endParaRPr>
          </a:p>
          <a:p>
            <a:pPr marL="1092200" lvl="2">
              <a:buFont typeface="Wingdings" panose="05000000000000000000" pitchFamily="2" charset="2"/>
              <a:buChar char="ü"/>
            </a:pPr>
            <a:endParaRPr lang="fr-CA" altLang="fr-FR" dirty="0">
              <a:latin typeface="Calibri" panose="020F0502020204030204" pitchFamily="34" charset="0"/>
            </a:endParaRPr>
          </a:p>
          <a:p>
            <a:pPr marL="1092200" lvl="2">
              <a:buFont typeface="Wingdings" panose="05000000000000000000" pitchFamily="2" charset="2"/>
              <a:buChar char="ü"/>
            </a:pPr>
            <a:endParaRPr lang="fr-CA" altLang="fr-FR" dirty="0">
              <a:latin typeface="Calibri" panose="020F0502020204030204" pitchFamily="34" charset="0"/>
            </a:endParaRPr>
          </a:p>
          <a:p>
            <a:pPr marL="1092200" lvl="2">
              <a:buFont typeface="Wingdings" panose="05000000000000000000" pitchFamily="2" charset="2"/>
              <a:buChar char="ü"/>
            </a:pPr>
            <a:endParaRPr lang="fr-CA" altLang="fr-FR" dirty="0">
              <a:latin typeface="Calibri" panose="020F0502020204030204" pitchFamily="34" charset="0"/>
            </a:endParaRPr>
          </a:p>
          <a:p>
            <a:pPr marL="1092200" lvl="2">
              <a:buFont typeface="Wingdings" panose="05000000000000000000" pitchFamily="2" charset="2"/>
              <a:buChar char="ü"/>
            </a:pPr>
            <a:endParaRPr lang="fr-CA" altLang="fr-FR"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cxnSp>
        <p:nvCxnSpPr>
          <p:cNvPr id="17" name="Connecteur droit 16"/>
          <p:cNvCxnSpPr/>
          <p:nvPr/>
        </p:nvCxnSpPr>
        <p:spPr>
          <a:xfrm>
            <a:off x="643784" y="22860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
        <p:nvSpPr>
          <p:cNvPr id="23" name="Rectangle 3"/>
          <p:cNvSpPr txBox="1">
            <a:spLocks noChangeArrowheads="1"/>
          </p:cNvSpPr>
          <p:nvPr/>
        </p:nvSpPr>
        <p:spPr>
          <a:xfrm>
            <a:off x="0" y="1224136"/>
            <a:ext cx="9144000" cy="9856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Test d’hypothèse:</a:t>
            </a:r>
          </a:p>
          <a:p>
            <a:pPr marL="806450" lvl="1" indent="-400050">
              <a:buFont typeface="+mj-lt"/>
              <a:buAutoNum type="romanLcPeriod" startAt="3"/>
            </a:pPr>
            <a:r>
              <a:rPr lang="fr-CA" altLang="fr-FR" dirty="0">
                <a:latin typeface="Calibri" panose="020F0502020204030204" pitchFamily="34" charset="0"/>
              </a:rPr>
              <a:t>On vérifie quelle est la probabilité d’obtenir l’échantillon obtenu si la population correspond réellement à celle posée par </a:t>
            </a:r>
            <a:r>
              <a:rPr lang="fr-CA" altLang="fr-FR" b="1" dirty="0">
                <a:latin typeface="Calibri" panose="020F0502020204030204" pitchFamily="34" charset="0"/>
              </a:rPr>
              <a:t>H</a:t>
            </a:r>
            <a:r>
              <a:rPr lang="fr-CA" altLang="fr-FR" b="1" baseline="-25000" dirty="0">
                <a:latin typeface="Calibri" panose="020F0502020204030204" pitchFamily="34" charset="0"/>
              </a:rPr>
              <a:t>0</a:t>
            </a:r>
            <a:r>
              <a:rPr lang="fr-CA" altLang="fr-FR" dirty="0">
                <a:latin typeface="Calibri" panose="020F0502020204030204" pitchFamily="34" charset="0"/>
              </a:rPr>
              <a:t>.</a:t>
            </a:r>
          </a:p>
        </p:txBody>
      </p:sp>
      <p:graphicFrame>
        <p:nvGraphicFramePr>
          <p:cNvPr id="139266" name="Object 2"/>
          <p:cNvGraphicFramePr>
            <a:graphicFrameLocks noChangeAspect="1"/>
          </p:cNvGraphicFramePr>
          <p:nvPr/>
        </p:nvGraphicFramePr>
        <p:xfrm>
          <a:off x="904875" y="2816225"/>
          <a:ext cx="5649913" cy="904875"/>
        </p:xfrm>
        <a:graphic>
          <a:graphicData uri="http://schemas.openxmlformats.org/presentationml/2006/ole">
            <mc:AlternateContent xmlns:mc="http://schemas.openxmlformats.org/markup-compatibility/2006">
              <mc:Choice xmlns:v="urn:schemas-microsoft-com:vml" Requires="v">
                <p:oleObj spid="_x0000_s142374" name="Document" r:id="rId4" imgW="5949456" imgH="949086" progId="Word.Document.12">
                  <p:embed/>
                </p:oleObj>
              </mc:Choice>
              <mc:Fallback>
                <p:oleObj name="Document" r:id="rId4" imgW="5949456" imgH="949086"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875" y="2816225"/>
                        <a:ext cx="5649913"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1"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4484779"/>
            <a:ext cx="4665292" cy="1978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ZoneTexte 21"/>
          <p:cNvSpPr txBox="1"/>
          <p:nvPr/>
        </p:nvSpPr>
        <p:spPr>
          <a:xfrm>
            <a:off x="457200" y="4177002"/>
            <a:ext cx="3810000" cy="307777"/>
          </a:xfrm>
          <a:prstGeom prst="rect">
            <a:avLst/>
          </a:prstGeom>
          <a:noFill/>
        </p:spPr>
        <p:txBody>
          <a:bodyPr wrap="square" rtlCol="0">
            <a:spAutoFit/>
          </a:bodyPr>
          <a:lstStyle/>
          <a:p>
            <a:pPr algn="ctr"/>
            <a:r>
              <a:rPr lang="fr-CA" sz="1400" b="1" u="sng" dirty="0"/>
              <a:t>Distribution des probabilités cumulatives</a:t>
            </a:r>
          </a:p>
        </p:txBody>
      </p:sp>
      <p:sp>
        <p:nvSpPr>
          <p:cNvPr id="24" name="ZoneTexte 23"/>
          <p:cNvSpPr txBox="1"/>
          <p:nvPr/>
        </p:nvSpPr>
        <p:spPr>
          <a:xfrm>
            <a:off x="4648200" y="3948402"/>
            <a:ext cx="3810000" cy="523220"/>
          </a:xfrm>
          <a:prstGeom prst="rect">
            <a:avLst/>
          </a:prstGeom>
          <a:noFill/>
        </p:spPr>
        <p:txBody>
          <a:bodyPr wrap="square" rtlCol="0">
            <a:spAutoFit/>
          </a:bodyPr>
          <a:lstStyle/>
          <a:p>
            <a:pPr algn="ctr"/>
            <a:r>
              <a:rPr lang="fr-CA" sz="1400" b="1" u="sng" dirty="0"/>
              <a:t>Agrandissement ciblé du côté gauche de la </a:t>
            </a:r>
            <a:br>
              <a:rPr lang="fr-CA" sz="1400" b="1" u="sng" dirty="0"/>
            </a:br>
            <a:r>
              <a:rPr lang="fr-CA" sz="1400" b="1" u="sng" dirty="0"/>
              <a:t>distribution des probabilités cumulatives</a:t>
            </a:r>
          </a:p>
        </p:txBody>
      </p:sp>
      <p:grpSp>
        <p:nvGrpSpPr>
          <p:cNvPr id="25" name="Groupe 24"/>
          <p:cNvGrpSpPr/>
          <p:nvPr/>
        </p:nvGrpSpPr>
        <p:grpSpPr>
          <a:xfrm>
            <a:off x="4114800" y="4419600"/>
            <a:ext cx="4953000" cy="2114128"/>
            <a:chOff x="1053270" y="3861048"/>
            <a:chExt cx="6412438" cy="2520280"/>
          </a:xfrm>
        </p:grpSpPr>
        <p:pic>
          <p:nvPicPr>
            <p:cNvPr id="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53270" y="3912274"/>
              <a:ext cx="6412438" cy="2214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9" name="Connecteur droit 28"/>
            <p:cNvCxnSpPr/>
            <p:nvPr/>
          </p:nvCxnSpPr>
          <p:spPr>
            <a:xfrm flipV="1">
              <a:off x="4861379" y="3861048"/>
              <a:ext cx="0" cy="252028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flipV="1">
              <a:off x="4366367" y="3861048"/>
              <a:ext cx="0" cy="252028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grpSp>
      <p:sp>
        <p:nvSpPr>
          <p:cNvPr id="34" name="ZoneTexte 33"/>
          <p:cNvSpPr txBox="1"/>
          <p:nvPr/>
        </p:nvSpPr>
        <p:spPr>
          <a:xfrm>
            <a:off x="4876800" y="4419600"/>
            <a:ext cx="1676400" cy="1446550"/>
          </a:xfrm>
          <a:prstGeom prst="rect">
            <a:avLst/>
          </a:prstGeom>
          <a:noFill/>
        </p:spPr>
        <p:txBody>
          <a:bodyPr wrap="square" rtlCol="0">
            <a:spAutoFit/>
          </a:bodyPr>
          <a:lstStyle/>
          <a:p>
            <a:pPr algn="just">
              <a:buFont typeface="Wingdings" pitchFamily="2" charset="2"/>
              <a:buChar char="ü"/>
            </a:pPr>
            <a:r>
              <a:rPr lang="fr-CA" sz="1100" b="1" dirty="0"/>
              <a:t> On rejette H</a:t>
            </a:r>
            <a:r>
              <a:rPr lang="fr-CA" sz="1100" b="1" baseline="-25000" dirty="0"/>
              <a:t>0</a:t>
            </a:r>
            <a:r>
              <a:rPr lang="fr-CA" sz="1100" b="1" dirty="0"/>
              <a:t> si k &gt; 64.</a:t>
            </a:r>
          </a:p>
          <a:p>
            <a:pPr algn="just">
              <a:buFont typeface="Wingdings" pitchFamily="2" charset="2"/>
              <a:buChar char="Ø"/>
            </a:pPr>
            <a:endParaRPr lang="fr-CA" sz="1100" dirty="0"/>
          </a:p>
          <a:p>
            <a:pPr algn="just">
              <a:buFont typeface="Wingdings" pitchFamily="2" charset="2"/>
              <a:buChar char="Ø"/>
            </a:pPr>
            <a:r>
              <a:rPr lang="fr-CA" sz="1100" dirty="0"/>
              <a:t> Si on incluait 64 dans la zone de rejet, on aurait plus de 2.5 % de probabilité d’erreur de type I de ce côté et donc plus de 5 % au total!</a:t>
            </a:r>
          </a:p>
        </p:txBody>
      </p:sp>
      <p:cxnSp>
        <p:nvCxnSpPr>
          <p:cNvPr id="38" name="Connecteur droit 37"/>
          <p:cNvCxnSpPr/>
          <p:nvPr/>
        </p:nvCxnSpPr>
        <p:spPr>
          <a:xfrm>
            <a:off x="4419600" y="6113092"/>
            <a:ext cx="2362200" cy="0"/>
          </a:xfrm>
          <a:prstGeom prst="line">
            <a:avLst/>
          </a:prstGeom>
          <a:ln w="190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a:xfrm flipV="1">
            <a:off x="6773254" y="5718570"/>
            <a:ext cx="0" cy="762000"/>
          </a:xfrm>
          <a:prstGeom prst="line">
            <a:avLst/>
          </a:prstGeom>
          <a:ln w="19050">
            <a:solidFill>
              <a:srgbClr val="FF000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19947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a:latin typeface="Calibri" panose="020F0502020204030204" pitchFamily="34" charset="0"/>
              </a:rPr>
              <a:t>Test utilisant la distribution binomiale</a:t>
            </a:r>
            <a:br>
              <a:rPr lang="fr-CA" altLang="fr-FR" b="1">
                <a:latin typeface="Calibri" panose="020F0502020204030204" pitchFamily="34" charset="0"/>
              </a:rPr>
            </a:br>
            <a:r>
              <a:rPr lang="fr-CA" altLang="fr-FR" sz="2400" b="1">
                <a:latin typeface="Calibri" panose="020F0502020204030204" pitchFamily="34" charset="0"/>
              </a:rPr>
              <a:t>Test sur une proportion</a:t>
            </a:r>
          </a:p>
          <a:p>
            <a:pPr marL="457200" indent="-457200">
              <a:buFont typeface="+mj-lt"/>
              <a:buAutoNum type="arabicPeriod" startAt="3"/>
            </a:pPr>
            <a:r>
              <a:rPr lang="fr-CA" altLang="fr-FR" sz="2000" b="1" i="1">
                <a:latin typeface="Calibri" panose="020F0502020204030204" pitchFamily="34" charset="0"/>
              </a:rPr>
              <a:t>Décision</a:t>
            </a:r>
          </a:p>
        </p:txBody>
      </p:sp>
      <p:sp>
        <p:nvSpPr>
          <p:cNvPr id="10" name="Rectangle 3"/>
          <p:cNvSpPr txBox="1">
            <a:spLocks noChangeArrowheads="1"/>
          </p:cNvSpPr>
          <p:nvPr/>
        </p:nvSpPr>
        <p:spPr>
          <a:xfrm>
            <a:off x="0" y="2362200"/>
            <a:ext cx="9144000" cy="4495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lvl="0"/>
            <a:r>
              <a:rPr lang="fr-CA" altLang="fr-FR" b="1" u="sng" dirty="0">
                <a:latin typeface="Calibri" panose="020F0502020204030204" pitchFamily="34" charset="0"/>
              </a:rPr>
              <a:t>Dans l’exemple d’aujourd’hui…</a:t>
            </a:r>
            <a:r>
              <a:rPr lang="fr-CA" altLang="fr-FR" dirty="0">
                <a:latin typeface="Calibri" panose="020F0502020204030204" pitchFamily="34" charset="0"/>
              </a:rPr>
              <a:t> </a:t>
            </a:r>
            <a:r>
              <a:rPr lang="fr-CA" sz="1600" dirty="0"/>
              <a:t>:</a:t>
            </a:r>
            <a:endParaRPr lang="fr-CA" altLang="fr-FR" sz="1700" dirty="0">
              <a:latin typeface="Calibri" panose="020F0502020204030204" pitchFamily="34" charset="0"/>
            </a:endParaRPr>
          </a:p>
          <a:p>
            <a:pPr marL="692150" lvl="1">
              <a:buFont typeface="Wingdings" panose="05000000000000000000" pitchFamily="2" charset="2"/>
              <a:buChar char="ü"/>
            </a:pPr>
            <a:r>
              <a:rPr lang="fr-CA" altLang="fr-FR" sz="1700" dirty="0">
                <a:latin typeface="Calibri" panose="020F0502020204030204" pitchFamily="34" charset="0"/>
              </a:rPr>
              <a:t>Valeur critique à droite: </a:t>
            </a:r>
            <a:endParaRPr lang="fr-CA" altLang="fr-FR"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cxnSp>
        <p:nvCxnSpPr>
          <p:cNvPr id="17" name="Connecteur droit 16"/>
          <p:cNvCxnSpPr/>
          <p:nvPr/>
        </p:nvCxnSpPr>
        <p:spPr>
          <a:xfrm>
            <a:off x="643784" y="22860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
        <p:nvSpPr>
          <p:cNvPr id="23" name="Rectangle 3"/>
          <p:cNvSpPr txBox="1">
            <a:spLocks noChangeArrowheads="1"/>
          </p:cNvSpPr>
          <p:nvPr/>
        </p:nvSpPr>
        <p:spPr>
          <a:xfrm>
            <a:off x="0" y="1224136"/>
            <a:ext cx="9144000" cy="9856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Test d’hypothèse:</a:t>
            </a:r>
          </a:p>
          <a:p>
            <a:pPr marL="806450" lvl="1" indent="-400050">
              <a:buFont typeface="+mj-lt"/>
              <a:buAutoNum type="romanLcPeriod" startAt="3"/>
            </a:pPr>
            <a:r>
              <a:rPr lang="fr-CA" altLang="fr-FR" dirty="0">
                <a:latin typeface="Calibri" panose="020F0502020204030204" pitchFamily="34" charset="0"/>
              </a:rPr>
              <a:t>On vérifie quelle est la probabilité d’obtenir l’échantillon obtenu si la population correspond réellement à celle posée par </a:t>
            </a:r>
            <a:r>
              <a:rPr lang="fr-CA" altLang="fr-FR" b="1" dirty="0">
                <a:latin typeface="Calibri" panose="020F0502020204030204" pitchFamily="34" charset="0"/>
              </a:rPr>
              <a:t>H</a:t>
            </a:r>
            <a:r>
              <a:rPr lang="fr-CA" altLang="fr-FR" b="1" baseline="-25000" dirty="0">
                <a:latin typeface="Calibri" panose="020F0502020204030204" pitchFamily="34" charset="0"/>
              </a:rPr>
              <a:t>0</a:t>
            </a:r>
            <a:r>
              <a:rPr lang="fr-CA" altLang="fr-FR" dirty="0">
                <a:latin typeface="Calibri" panose="020F0502020204030204" pitchFamily="34" charset="0"/>
              </a:rPr>
              <a:t>.</a:t>
            </a:r>
          </a:p>
        </p:txBody>
      </p:sp>
      <p:graphicFrame>
        <p:nvGraphicFramePr>
          <p:cNvPr id="139266" name="Object 2"/>
          <p:cNvGraphicFramePr>
            <a:graphicFrameLocks noChangeAspect="1"/>
          </p:cNvGraphicFramePr>
          <p:nvPr/>
        </p:nvGraphicFramePr>
        <p:xfrm>
          <a:off x="1203325" y="2816225"/>
          <a:ext cx="5649913" cy="895350"/>
        </p:xfrm>
        <a:graphic>
          <a:graphicData uri="http://schemas.openxmlformats.org/presentationml/2006/ole">
            <mc:AlternateContent xmlns:mc="http://schemas.openxmlformats.org/markup-compatibility/2006">
              <mc:Choice xmlns:v="urn:schemas-microsoft-com:vml" Requires="v">
                <p:oleObj spid="_x0000_s143398" name="Document" r:id="rId4" imgW="5949456" imgH="949086" progId="Word.Document.12">
                  <p:embed/>
                </p:oleObj>
              </mc:Choice>
              <mc:Fallback>
                <p:oleObj name="Document" r:id="rId4" imgW="5949456" imgH="949086"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3325" y="2816225"/>
                        <a:ext cx="5649913"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ZoneTexte 21"/>
          <p:cNvSpPr txBox="1"/>
          <p:nvPr/>
        </p:nvSpPr>
        <p:spPr>
          <a:xfrm>
            <a:off x="2667000" y="3505200"/>
            <a:ext cx="3810000" cy="523220"/>
          </a:xfrm>
          <a:prstGeom prst="rect">
            <a:avLst/>
          </a:prstGeom>
          <a:noFill/>
        </p:spPr>
        <p:txBody>
          <a:bodyPr wrap="square" rtlCol="0">
            <a:spAutoFit/>
          </a:bodyPr>
          <a:lstStyle/>
          <a:p>
            <a:pPr algn="ctr"/>
            <a:r>
              <a:rPr lang="fr-CA" sz="1400" b="1" u="sng" dirty="0"/>
              <a:t>Zone de rejet du côté droit</a:t>
            </a:r>
            <a:br>
              <a:rPr lang="fr-CA" sz="1400" b="1" u="sng" dirty="0"/>
            </a:br>
            <a:r>
              <a:rPr lang="fr-CA" sz="1400" b="1" u="sng" dirty="0"/>
              <a:t>de la distribution des probabilités</a:t>
            </a:r>
          </a:p>
        </p:txBody>
      </p:sp>
      <p:grpSp>
        <p:nvGrpSpPr>
          <p:cNvPr id="2" name="Groupe 19"/>
          <p:cNvGrpSpPr/>
          <p:nvPr/>
        </p:nvGrpSpPr>
        <p:grpSpPr>
          <a:xfrm>
            <a:off x="685800" y="3962400"/>
            <a:ext cx="7162800" cy="2736304"/>
            <a:chOff x="395536" y="3501008"/>
            <a:chExt cx="7128792" cy="2664296"/>
          </a:xfrm>
        </p:grpSpPr>
        <p:pic>
          <p:nvPicPr>
            <p:cNvPr id="25"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5536" y="3501008"/>
              <a:ext cx="7128792"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le 25"/>
            <p:cNvSpPr/>
            <p:nvPr/>
          </p:nvSpPr>
          <p:spPr>
            <a:xfrm>
              <a:off x="4602792" y="4135476"/>
              <a:ext cx="1783964" cy="1728192"/>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spTree>
    <p:extLst>
      <p:ext uri="{BB962C8B-B14F-4D97-AF65-F5344CB8AC3E}">
        <p14:creationId xmlns:p14="http://schemas.microsoft.com/office/powerpoint/2010/main" val="13219947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a:latin typeface="Calibri" panose="020F0502020204030204" pitchFamily="34" charset="0"/>
              </a:rPr>
              <a:t>Test utilisant la distribution binomiale</a:t>
            </a:r>
            <a:br>
              <a:rPr lang="fr-CA" altLang="fr-FR" b="1">
                <a:latin typeface="Calibri" panose="020F0502020204030204" pitchFamily="34" charset="0"/>
              </a:rPr>
            </a:br>
            <a:r>
              <a:rPr lang="fr-CA" altLang="fr-FR" sz="2400" b="1">
                <a:latin typeface="Calibri" panose="020F0502020204030204" pitchFamily="34" charset="0"/>
              </a:rPr>
              <a:t>Test sur une proportion</a:t>
            </a:r>
          </a:p>
          <a:p>
            <a:pPr marL="457200" indent="-457200">
              <a:buFont typeface="+mj-lt"/>
              <a:buAutoNum type="arabicPeriod" startAt="3"/>
            </a:pPr>
            <a:r>
              <a:rPr lang="fr-CA" altLang="fr-FR" sz="2000" b="1" i="1">
                <a:latin typeface="Calibri" panose="020F0502020204030204" pitchFamily="34" charset="0"/>
              </a:rPr>
              <a:t>Décision</a:t>
            </a:r>
          </a:p>
        </p:txBody>
      </p:sp>
      <p:sp>
        <p:nvSpPr>
          <p:cNvPr id="10" name="Rectangle 3"/>
          <p:cNvSpPr txBox="1">
            <a:spLocks noChangeArrowheads="1"/>
          </p:cNvSpPr>
          <p:nvPr/>
        </p:nvSpPr>
        <p:spPr>
          <a:xfrm>
            <a:off x="0" y="2362200"/>
            <a:ext cx="9144000" cy="4495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lvl="0"/>
            <a:r>
              <a:rPr lang="fr-CA" altLang="fr-FR" b="1" u="sng" dirty="0">
                <a:latin typeface="Calibri" panose="020F0502020204030204" pitchFamily="34" charset="0"/>
              </a:rPr>
              <a:t>Dans l’exemple d’aujourd’hui…</a:t>
            </a:r>
            <a:r>
              <a:rPr lang="fr-CA" altLang="fr-FR" dirty="0">
                <a:latin typeface="Calibri" panose="020F0502020204030204" pitchFamily="34" charset="0"/>
              </a:rPr>
              <a:t> </a:t>
            </a:r>
            <a:r>
              <a:rPr lang="fr-CA" sz="1600" dirty="0"/>
              <a:t>:</a:t>
            </a:r>
            <a:endParaRPr lang="fr-CA" altLang="fr-FR" sz="1700" dirty="0">
              <a:latin typeface="Calibri" panose="020F0502020204030204" pitchFamily="34" charset="0"/>
            </a:endParaRPr>
          </a:p>
          <a:p>
            <a:pPr marL="692150" lvl="1">
              <a:buFont typeface="Wingdings" panose="05000000000000000000" pitchFamily="2" charset="2"/>
              <a:buChar char="ü"/>
            </a:pPr>
            <a:r>
              <a:rPr lang="fr-CA" altLang="fr-FR" dirty="0">
                <a:latin typeface="Calibri" panose="020F0502020204030204" pitchFamily="34" charset="0"/>
              </a:rPr>
              <a:t>Valeur critique à gauche: </a:t>
            </a:r>
          </a:p>
          <a:p>
            <a:pPr marL="692150" lvl="1">
              <a:buFont typeface="Wingdings" panose="05000000000000000000" pitchFamily="2" charset="2"/>
              <a:buChar char="ü"/>
            </a:pPr>
            <a:r>
              <a:rPr lang="fr-CA" altLang="fr-FR" dirty="0">
                <a:latin typeface="Calibri" panose="020F0502020204030204" pitchFamily="34" charset="0"/>
              </a:rPr>
              <a:t>Valeur critique à droite: </a:t>
            </a:r>
          </a:p>
          <a:p>
            <a:pPr marL="692150" lvl="1">
              <a:buNone/>
            </a:pPr>
            <a:endParaRPr lang="fr-CA" altLang="fr-FR"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cxnSp>
        <p:nvCxnSpPr>
          <p:cNvPr id="17" name="Connecteur droit 16"/>
          <p:cNvCxnSpPr/>
          <p:nvPr/>
        </p:nvCxnSpPr>
        <p:spPr>
          <a:xfrm>
            <a:off x="643784" y="22860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
        <p:nvSpPr>
          <p:cNvPr id="23" name="Rectangle 3"/>
          <p:cNvSpPr txBox="1">
            <a:spLocks noChangeArrowheads="1"/>
          </p:cNvSpPr>
          <p:nvPr/>
        </p:nvSpPr>
        <p:spPr>
          <a:xfrm>
            <a:off x="0" y="1224136"/>
            <a:ext cx="9144000" cy="9856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Test d’hypothèse:</a:t>
            </a:r>
          </a:p>
          <a:p>
            <a:pPr marL="806450" lvl="1" indent="-400050">
              <a:buFont typeface="+mj-lt"/>
              <a:buAutoNum type="romanLcPeriod" startAt="3"/>
            </a:pPr>
            <a:r>
              <a:rPr lang="fr-CA" altLang="fr-FR" dirty="0">
                <a:latin typeface="Calibri" panose="020F0502020204030204" pitchFamily="34" charset="0"/>
              </a:rPr>
              <a:t>On vérifie quelle est la probabilité d’obtenir l’échantillon obtenu si la population correspond réellement à celle posée par </a:t>
            </a:r>
            <a:r>
              <a:rPr lang="fr-CA" altLang="fr-FR" b="1" dirty="0">
                <a:latin typeface="Calibri" panose="020F0502020204030204" pitchFamily="34" charset="0"/>
              </a:rPr>
              <a:t>H</a:t>
            </a:r>
            <a:r>
              <a:rPr lang="fr-CA" altLang="fr-FR" b="1" baseline="-25000" dirty="0">
                <a:latin typeface="Calibri" panose="020F0502020204030204" pitchFamily="34" charset="0"/>
              </a:rPr>
              <a:t>0</a:t>
            </a:r>
            <a:r>
              <a:rPr lang="fr-CA" altLang="fr-FR" dirty="0">
                <a:latin typeface="Calibri" panose="020F0502020204030204" pitchFamily="34" charset="0"/>
              </a:rPr>
              <a:t>.</a:t>
            </a:r>
          </a:p>
        </p:txBody>
      </p:sp>
      <p:graphicFrame>
        <p:nvGraphicFramePr>
          <p:cNvPr id="139266" name="Object 2"/>
          <p:cNvGraphicFramePr>
            <a:graphicFrameLocks noChangeAspect="1"/>
          </p:cNvGraphicFramePr>
          <p:nvPr/>
        </p:nvGraphicFramePr>
        <p:xfrm>
          <a:off x="1058254" y="2811568"/>
          <a:ext cx="5649912" cy="914400"/>
        </p:xfrm>
        <a:graphic>
          <a:graphicData uri="http://schemas.openxmlformats.org/presentationml/2006/ole">
            <mc:AlternateContent xmlns:mc="http://schemas.openxmlformats.org/markup-compatibility/2006">
              <mc:Choice xmlns:v="urn:schemas-microsoft-com:vml" Requires="v">
                <p:oleObj spid="_x0000_s144459" name="Document" r:id="rId4" imgW="5949456" imgH="949086" progId="Word.Document.12">
                  <p:embed/>
                </p:oleObj>
              </mc:Choice>
              <mc:Fallback>
                <p:oleObj name="Document" r:id="rId4" imgW="5949456" imgH="949086"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254" y="2811568"/>
                        <a:ext cx="564991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ZoneTexte 21"/>
          <p:cNvSpPr txBox="1"/>
          <p:nvPr/>
        </p:nvSpPr>
        <p:spPr>
          <a:xfrm>
            <a:off x="2667000" y="3733800"/>
            <a:ext cx="3810000" cy="523220"/>
          </a:xfrm>
          <a:prstGeom prst="rect">
            <a:avLst/>
          </a:prstGeom>
          <a:noFill/>
        </p:spPr>
        <p:txBody>
          <a:bodyPr wrap="square" rtlCol="0">
            <a:spAutoFit/>
          </a:bodyPr>
          <a:lstStyle/>
          <a:p>
            <a:pPr algn="ctr"/>
            <a:r>
              <a:rPr lang="fr-CA" sz="1400" b="1" u="sng" dirty="0"/>
              <a:t>Zones de rejet</a:t>
            </a:r>
            <a:br>
              <a:rPr lang="fr-CA" sz="1400" b="1" u="sng" dirty="0"/>
            </a:br>
            <a:r>
              <a:rPr lang="fr-CA" sz="1400" b="1" u="sng" dirty="0"/>
              <a:t>de la distribution des probabilités</a:t>
            </a:r>
          </a:p>
        </p:txBody>
      </p:sp>
      <p:grpSp>
        <p:nvGrpSpPr>
          <p:cNvPr id="2" name="Groupe 19"/>
          <p:cNvGrpSpPr/>
          <p:nvPr/>
        </p:nvGrpSpPr>
        <p:grpSpPr>
          <a:xfrm>
            <a:off x="685800" y="3962400"/>
            <a:ext cx="7162800" cy="2736304"/>
            <a:chOff x="395536" y="3501008"/>
            <a:chExt cx="7128792" cy="2664296"/>
          </a:xfrm>
        </p:grpSpPr>
        <p:pic>
          <p:nvPicPr>
            <p:cNvPr id="25"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5536" y="3501008"/>
              <a:ext cx="7128792"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le 25"/>
            <p:cNvSpPr/>
            <p:nvPr/>
          </p:nvSpPr>
          <p:spPr>
            <a:xfrm>
              <a:off x="4602792" y="4135476"/>
              <a:ext cx="1783964" cy="1728192"/>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sp>
        <p:nvSpPr>
          <p:cNvPr id="18" name="Rectangle 17"/>
          <p:cNvSpPr/>
          <p:nvPr/>
        </p:nvSpPr>
        <p:spPr>
          <a:xfrm>
            <a:off x="1626370" y="4627987"/>
            <a:ext cx="2170545" cy="1774900"/>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aphicFrame>
        <p:nvGraphicFramePr>
          <p:cNvPr id="144388" name="Object 4"/>
          <p:cNvGraphicFramePr>
            <a:graphicFrameLocks noChangeAspect="1"/>
          </p:cNvGraphicFramePr>
          <p:nvPr/>
        </p:nvGraphicFramePr>
        <p:xfrm>
          <a:off x="1066800" y="3143250"/>
          <a:ext cx="5649913" cy="895350"/>
        </p:xfrm>
        <a:graphic>
          <a:graphicData uri="http://schemas.openxmlformats.org/presentationml/2006/ole">
            <mc:AlternateContent xmlns:mc="http://schemas.openxmlformats.org/markup-compatibility/2006">
              <mc:Choice xmlns:v="urn:schemas-microsoft-com:vml" Requires="v">
                <p:oleObj spid="_x0000_s144460" name="Document" r:id="rId7" imgW="5949456" imgH="949086" progId="Word.Document.12">
                  <p:embed/>
                </p:oleObj>
              </mc:Choice>
              <mc:Fallback>
                <p:oleObj name="Document" r:id="rId7" imgW="5949456" imgH="949086" progId="Word.Document.12">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3143250"/>
                        <a:ext cx="5649913"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219947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a:latin typeface="Calibri" panose="020F0502020204030204" pitchFamily="34" charset="0"/>
              </a:rPr>
              <a:t>Test utilisant la distribution binomiale</a:t>
            </a:r>
            <a:br>
              <a:rPr lang="fr-CA" altLang="fr-FR" b="1">
                <a:latin typeface="Calibri" panose="020F0502020204030204" pitchFamily="34" charset="0"/>
              </a:rPr>
            </a:br>
            <a:r>
              <a:rPr lang="fr-CA" altLang="fr-FR" sz="2400" b="1">
                <a:latin typeface="Calibri" panose="020F0502020204030204" pitchFamily="34" charset="0"/>
              </a:rPr>
              <a:t>Test sur une proportion</a:t>
            </a:r>
          </a:p>
          <a:p>
            <a:pPr marL="457200" indent="-457200">
              <a:buFont typeface="+mj-lt"/>
              <a:buAutoNum type="arabicPeriod" startAt="3"/>
            </a:pPr>
            <a:r>
              <a:rPr lang="fr-CA" altLang="fr-FR" sz="2000" b="1" i="1">
                <a:latin typeface="Calibri" panose="020F0502020204030204" pitchFamily="34" charset="0"/>
              </a:rPr>
              <a:t>Décision</a:t>
            </a:r>
          </a:p>
        </p:txBody>
      </p:sp>
      <p:sp>
        <p:nvSpPr>
          <p:cNvPr id="10" name="Rectangle 3"/>
          <p:cNvSpPr txBox="1">
            <a:spLocks noChangeArrowheads="1"/>
          </p:cNvSpPr>
          <p:nvPr/>
        </p:nvSpPr>
        <p:spPr>
          <a:xfrm>
            <a:off x="0" y="2362200"/>
            <a:ext cx="9144000" cy="4495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lvl="0"/>
            <a:r>
              <a:rPr lang="fr-CA" altLang="fr-FR" b="1" u="sng" dirty="0">
                <a:latin typeface="Calibri" panose="020F0502020204030204" pitchFamily="34" charset="0"/>
              </a:rPr>
              <a:t>Dans l’exemple d’aujourd’hui…</a:t>
            </a:r>
            <a:r>
              <a:rPr lang="fr-CA" altLang="fr-FR" dirty="0">
                <a:latin typeface="Calibri" panose="020F0502020204030204" pitchFamily="34" charset="0"/>
              </a:rPr>
              <a:t> </a:t>
            </a:r>
            <a:r>
              <a:rPr lang="fr-CA" sz="1600" dirty="0"/>
              <a:t>:</a:t>
            </a:r>
            <a:endParaRPr lang="fr-CA" altLang="fr-FR" sz="1700" dirty="0">
              <a:latin typeface="Calibri" panose="020F0502020204030204" pitchFamily="34" charset="0"/>
            </a:endParaRPr>
          </a:p>
          <a:p>
            <a:pPr marL="692150" lvl="1">
              <a:buFont typeface="Wingdings" panose="05000000000000000000" pitchFamily="2" charset="2"/>
              <a:buChar char="ü"/>
            </a:pPr>
            <a:r>
              <a:rPr lang="fr-CA" altLang="fr-FR" sz="1700" dirty="0">
                <a:latin typeface="Calibri" panose="020F0502020204030204" pitchFamily="34" charset="0"/>
              </a:rPr>
              <a:t>Nous pouvons maintenant poser clairement notre test d’hypothèse:</a:t>
            </a:r>
          </a:p>
          <a:p>
            <a:pPr marL="692150" lvl="1">
              <a:buFont typeface="Wingdings" panose="05000000000000000000" pitchFamily="2" charset="2"/>
              <a:buChar char="ü"/>
            </a:pPr>
            <a:endParaRPr lang="fr-CA" altLang="fr-FR"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cxnSp>
        <p:nvCxnSpPr>
          <p:cNvPr id="17" name="Connecteur droit 16"/>
          <p:cNvCxnSpPr/>
          <p:nvPr/>
        </p:nvCxnSpPr>
        <p:spPr>
          <a:xfrm>
            <a:off x="643784" y="22860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
        <p:nvSpPr>
          <p:cNvPr id="23" name="Rectangle 3"/>
          <p:cNvSpPr txBox="1">
            <a:spLocks noChangeArrowheads="1"/>
          </p:cNvSpPr>
          <p:nvPr/>
        </p:nvSpPr>
        <p:spPr>
          <a:xfrm>
            <a:off x="0" y="1224136"/>
            <a:ext cx="9144000" cy="9856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Test d’hypothèse:</a:t>
            </a:r>
          </a:p>
          <a:p>
            <a:pPr marL="806450" lvl="1" indent="-400050">
              <a:buFont typeface="+mj-lt"/>
              <a:buAutoNum type="romanLcPeriod" startAt="3"/>
            </a:pPr>
            <a:r>
              <a:rPr lang="fr-CA" altLang="fr-FR" dirty="0">
                <a:latin typeface="Calibri" panose="020F0502020204030204" pitchFamily="34" charset="0"/>
              </a:rPr>
              <a:t>On vérifie quelle est la probabilité d’obtenir l’échantillon obtenu si la population correspond réellement à celle posée par </a:t>
            </a:r>
            <a:r>
              <a:rPr lang="fr-CA" altLang="fr-FR" b="1" dirty="0">
                <a:latin typeface="Calibri" panose="020F0502020204030204" pitchFamily="34" charset="0"/>
              </a:rPr>
              <a:t>H</a:t>
            </a:r>
            <a:r>
              <a:rPr lang="fr-CA" altLang="fr-FR" b="1" baseline="-25000" dirty="0">
                <a:latin typeface="Calibri" panose="020F0502020204030204" pitchFamily="34" charset="0"/>
              </a:rPr>
              <a:t>0</a:t>
            </a:r>
            <a:r>
              <a:rPr lang="fr-CA" altLang="fr-FR" dirty="0">
                <a:latin typeface="Calibri" panose="020F0502020204030204" pitchFamily="34" charset="0"/>
              </a:rPr>
              <a:t>.</a:t>
            </a:r>
          </a:p>
        </p:txBody>
      </p:sp>
      <p:graphicFrame>
        <p:nvGraphicFramePr>
          <p:cNvPr id="145411" name="Object 3"/>
          <p:cNvGraphicFramePr>
            <a:graphicFrameLocks noChangeAspect="1"/>
          </p:cNvGraphicFramePr>
          <p:nvPr>
            <p:extLst>
              <p:ext uri="{D42A27DB-BD31-4B8C-83A1-F6EECF244321}">
                <p14:modId xmlns:p14="http://schemas.microsoft.com/office/powerpoint/2010/main" val="3772169583"/>
              </p:ext>
            </p:extLst>
          </p:nvPr>
        </p:nvGraphicFramePr>
        <p:xfrm>
          <a:off x="-409575" y="3119438"/>
          <a:ext cx="4346575" cy="979487"/>
        </p:xfrm>
        <a:graphic>
          <a:graphicData uri="http://schemas.openxmlformats.org/presentationml/2006/ole">
            <mc:AlternateContent xmlns:mc="http://schemas.openxmlformats.org/markup-compatibility/2006">
              <mc:Choice xmlns:v="urn:schemas-microsoft-com:vml" Requires="v">
                <p:oleObj spid="_x0000_s145551" name="Document" r:id="rId4" imgW="4606955" imgH="1042141" progId="Word.Document.12">
                  <p:embed/>
                </p:oleObj>
              </mc:Choice>
              <mc:Fallback>
                <p:oleObj name="Document" r:id="rId4" imgW="4606955" imgH="1042141" progId="Word.Document.12">
                  <p:embed/>
                  <p:pic>
                    <p:nvPicPr>
                      <p:cNvPr id="0" name="Picture 3"/>
                      <p:cNvPicPr>
                        <a:picLocks noChangeAspect="1" noChangeArrowheads="1"/>
                      </p:cNvPicPr>
                      <p:nvPr/>
                    </p:nvPicPr>
                    <p:blipFill>
                      <a:blip r:embed="rId5"/>
                      <a:srcRect/>
                      <a:stretch>
                        <a:fillRect/>
                      </a:stretch>
                    </p:blipFill>
                    <p:spPr bwMode="auto">
                      <a:xfrm>
                        <a:off x="-409575" y="3119438"/>
                        <a:ext cx="4346575" cy="97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5412" name="Object 4"/>
          <p:cNvGraphicFramePr>
            <a:graphicFrameLocks noChangeAspect="1"/>
          </p:cNvGraphicFramePr>
          <p:nvPr>
            <p:extLst>
              <p:ext uri="{D42A27DB-BD31-4B8C-83A1-F6EECF244321}">
                <p14:modId xmlns:p14="http://schemas.microsoft.com/office/powerpoint/2010/main" val="959842202"/>
              </p:ext>
            </p:extLst>
          </p:nvPr>
        </p:nvGraphicFramePr>
        <p:xfrm>
          <a:off x="1452563" y="3916363"/>
          <a:ext cx="4292600" cy="892175"/>
        </p:xfrm>
        <a:graphic>
          <a:graphicData uri="http://schemas.openxmlformats.org/presentationml/2006/ole">
            <mc:AlternateContent xmlns:mc="http://schemas.openxmlformats.org/markup-compatibility/2006">
              <mc:Choice xmlns:v="urn:schemas-microsoft-com:vml" Requires="v">
                <p:oleObj spid="_x0000_s145552" name="Document" r:id="rId6" imgW="4549995" imgH="951848" progId="Word.Document.12">
                  <p:embed/>
                </p:oleObj>
              </mc:Choice>
              <mc:Fallback>
                <p:oleObj name="Document" r:id="rId6" imgW="4549995" imgH="951848" progId="Word.Document.12">
                  <p:embed/>
                  <p:pic>
                    <p:nvPicPr>
                      <p:cNvPr id="0" name="Picture 4"/>
                      <p:cNvPicPr>
                        <a:picLocks noChangeAspect="1" noChangeArrowheads="1"/>
                      </p:cNvPicPr>
                      <p:nvPr/>
                    </p:nvPicPr>
                    <p:blipFill>
                      <a:blip r:embed="rId7"/>
                      <a:srcRect/>
                      <a:stretch>
                        <a:fillRect/>
                      </a:stretch>
                    </p:blipFill>
                    <p:spPr bwMode="auto">
                      <a:xfrm>
                        <a:off x="1452563" y="3916363"/>
                        <a:ext cx="4292600"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5413" name="Object 5"/>
          <p:cNvGraphicFramePr>
            <a:graphicFrameLocks noChangeAspect="1"/>
          </p:cNvGraphicFramePr>
          <p:nvPr>
            <p:extLst>
              <p:ext uri="{D42A27DB-BD31-4B8C-83A1-F6EECF244321}">
                <p14:modId xmlns:p14="http://schemas.microsoft.com/office/powerpoint/2010/main" val="1130824083"/>
              </p:ext>
            </p:extLst>
          </p:nvPr>
        </p:nvGraphicFramePr>
        <p:xfrm>
          <a:off x="3344863" y="4722813"/>
          <a:ext cx="4325937" cy="979487"/>
        </p:xfrm>
        <a:graphic>
          <a:graphicData uri="http://schemas.openxmlformats.org/presentationml/2006/ole">
            <mc:AlternateContent xmlns:mc="http://schemas.openxmlformats.org/markup-compatibility/2006">
              <mc:Choice xmlns:v="urn:schemas-microsoft-com:vml" Requires="v">
                <p:oleObj spid="_x0000_s145553" name="Document" r:id="rId8" imgW="4578475" imgH="1042141" progId="Word.Document.12">
                  <p:embed/>
                </p:oleObj>
              </mc:Choice>
              <mc:Fallback>
                <p:oleObj name="Document" r:id="rId8" imgW="4578475" imgH="1042141" progId="Word.Document.12">
                  <p:embed/>
                  <p:pic>
                    <p:nvPicPr>
                      <p:cNvPr id="0" name="Picture 5"/>
                      <p:cNvPicPr>
                        <a:picLocks noChangeAspect="1" noChangeArrowheads="1"/>
                      </p:cNvPicPr>
                      <p:nvPr/>
                    </p:nvPicPr>
                    <p:blipFill>
                      <a:blip r:embed="rId9"/>
                      <a:srcRect/>
                      <a:stretch>
                        <a:fillRect/>
                      </a:stretch>
                    </p:blipFill>
                    <p:spPr bwMode="auto">
                      <a:xfrm>
                        <a:off x="3344863" y="4722813"/>
                        <a:ext cx="4325937" cy="97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5414" name="Object 6"/>
          <p:cNvGraphicFramePr>
            <a:graphicFrameLocks noChangeAspect="1"/>
          </p:cNvGraphicFramePr>
          <p:nvPr/>
        </p:nvGraphicFramePr>
        <p:xfrm>
          <a:off x="5368925" y="5692775"/>
          <a:ext cx="3775075" cy="860425"/>
        </p:xfrm>
        <a:graphic>
          <a:graphicData uri="http://schemas.openxmlformats.org/presentationml/2006/ole">
            <mc:AlternateContent xmlns:mc="http://schemas.openxmlformats.org/markup-compatibility/2006">
              <mc:Choice xmlns:v="urn:schemas-microsoft-com:vml" Requires="v">
                <p:oleObj spid="_x0000_s145554" name="Document" r:id="rId10" imgW="3975793" imgH="904457" progId="Word.Document.12">
                  <p:embed/>
                </p:oleObj>
              </mc:Choice>
              <mc:Fallback>
                <p:oleObj name="Document" r:id="rId10" imgW="3975793" imgH="904457" progId="Word.Document.12">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68925" y="5692775"/>
                        <a:ext cx="3775075"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ZoneTexte 23"/>
          <p:cNvSpPr txBox="1"/>
          <p:nvPr/>
        </p:nvSpPr>
        <p:spPr>
          <a:xfrm>
            <a:off x="120997" y="6103109"/>
            <a:ext cx="4679603" cy="646331"/>
          </a:xfrm>
          <a:prstGeom prst="rect">
            <a:avLst/>
          </a:prstGeom>
          <a:noFill/>
          <a:ln w="38100">
            <a:solidFill>
              <a:srgbClr val="0070C0"/>
            </a:solidFill>
            <a:prstDash val="sysDot"/>
          </a:ln>
        </p:spPr>
        <p:txBody>
          <a:bodyPr wrap="square" rtlCol="0">
            <a:spAutoFit/>
          </a:bodyPr>
          <a:lstStyle/>
          <a:p>
            <a:r>
              <a:rPr lang="fr-CA" altLang="fr-FR" b="1" dirty="0">
                <a:latin typeface="Calibri" panose="020F0502020204030204" pitchFamily="34" charset="0"/>
              </a:rPr>
              <a:t>Étant donné notre échantillon, puisque 65 &gt; 64, </a:t>
            </a:r>
            <a:br>
              <a:rPr lang="fr-CA" altLang="fr-FR" b="1" dirty="0">
                <a:latin typeface="Calibri" panose="020F0502020204030204" pitchFamily="34" charset="0"/>
              </a:rPr>
            </a:br>
            <a:r>
              <a:rPr lang="fr-CA" altLang="fr-FR" b="1" dirty="0">
                <a:latin typeface="Calibri" panose="020F0502020204030204" pitchFamily="34" charset="0"/>
              </a:rPr>
              <a:t>nous pourrions donc conclure en rejetant H</a:t>
            </a:r>
            <a:r>
              <a:rPr lang="fr-CA" altLang="fr-FR" b="1" baseline="-25000" dirty="0">
                <a:latin typeface="Calibri" panose="020F0502020204030204" pitchFamily="34" charset="0"/>
              </a:rPr>
              <a:t>0</a:t>
            </a:r>
            <a:r>
              <a:rPr lang="fr-CA" altLang="fr-FR" b="1" dirty="0">
                <a:latin typeface="Calibri" panose="020F0502020204030204" pitchFamily="34" charset="0"/>
              </a:rPr>
              <a:t> !</a:t>
            </a:r>
            <a:endParaRPr lang="fr-CA" dirty="0"/>
          </a:p>
        </p:txBody>
      </p:sp>
      <p:sp>
        <p:nvSpPr>
          <p:cNvPr id="2" name="Flèche droite 1"/>
          <p:cNvSpPr/>
          <p:nvPr/>
        </p:nvSpPr>
        <p:spPr>
          <a:xfrm rot="1343829">
            <a:off x="-232076" y="5117383"/>
            <a:ext cx="7484425" cy="2635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3219947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a:latin typeface="Calibri" panose="020F0502020204030204" pitchFamily="34" charset="0"/>
              </a:rPr>
              <a:t>Test utilisant la distribution binomiale</a:t>
            </a:r>
            <a:br>
              <a:rPr lang="fr-CA" altLang="fr-FR" b="1">
                <a:latin typeface="Calibri" panose="020F0502020204030204" pitchFamily="34" charset="0"/>
              </a:rPr>
            </a:br>
            <a:r>
              <a:rPr lang="fr-CA" altLang="fr-FR" sz="2400" b="1">
                <a:latin typeface="Calibri" panose="020F0502020204030204" pitchFamily="34" charset="0"/>
              </a:rPr>
              <a:t>Test sur une proportion</a:t>
            </a:r>
          </a:p>
          <a:p>
            <a:pPr marL="457200" indent="-457200">
              <a:buFont typeface="+mj-lt"/>
              <a:buAutoNum type="arabicPeriod" startAt="3"/>
            </a:pPr>
            <a:r>
              <a:rPr lang="fr-CA" altLang="fr-FR" sz="2000" b="1" i="1">
                <a:latin typeface="Calibri" panose="020F0502020204030204" pitchFamily="34" charset="0"/>
              </a:rPr>
              <a:t>Décision</a:t>
            </a:r>
          </a:p>
        </p:txBody>
      </p:sp>
      <p:sp>
        <p:nvSpPr>
          <p:cNvPr id="10" name="Rectangle 3"/>
          <p:cNvSpPr txBox="1">
            <a:spLocks noChangeArrowheads="1"/>
          </p:cNvSpPr>
          <p:nvPr/>
        </p:nvSpPr>
        <p:spPr>
          <a:xfrm>
            <a:off x="0" y="2362200"/>
            <a:ext cx="9144000" cy="4495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lvl="0">
              <a:buFont typeface="Wingdings" panose="05000000000000000000" pitchFamily="2" charset="2"/>
              <a:buChar char="q"/>
            </a:pPr>
            <a:r>
              <a:rPr lang="fr-CA" altLang="fr-FR" b="1" u="sng" dirty="0">
                <a:latin typeface="Calibri" panose="020F0502020204030204" pitchFamily="34" charset="0"/>
              </a:rPr>
              <a:t>Dans l’exemple d’aujourd’hui…</a:t>
            </a:r>
            <a:r>
              <a:rPr lang="fr-CA" altLang="fr-FR" dirty="0">
                <a:latin typeface="Calibri" panose="020F0502020204030204" pitchFamily="34" charset="0"/>
              </a:rPr>
              <a:t> </a:t>
            </a:r>
            <a:r>
              <a:rPr lang="fr-CA" sz="1600" dirty="0"/>
              <a:t>:</a:t>
            </a:r>
            <a:endParaRPr lang="fr-CA" altLang="fr-FR" sz="1700" dirty="0">
              <a:latin typeface="Calibri" panose="020F0502020204030204" pitchFamily="34" charset="0"/>
            </a:endParaRPr>
          </a:p>
          <a:p>
            <a:pPr marL="692150" lvl="1">
              <a:buFont typeface="Wingdings" panose="05000000000000000000" pitchFamily="2" charset="2"/>
              <a:buChar char="q"/>
            </a:pPr>
            <a:r>
              <a:rPr lang="fr-CA" altLang="fr-FR" sz="1800" dirty="0">
                <a:latin typeface="Calibri" panose="020F0502020204030204" pitchFamily="34" charset="0"/>
              </a:rPr>
              <a:t>Conclusion:</a:t>
            </a:r>
          </a:p>
          <a:p>
            <a:pPr marL="1092200" lvl="2">
              <a:buFont typeface="Wingdings" pitchFamily="2" charset="2"/>
              <a:buChar char="ü"/>
            </a:pPr>
            <a:r>
              <a:rPr lang="fr-CA" altLang="fr-FR" sz="1600" dirty="0">
                <a:latin typeface="Calibri" panose="020F0502020204030204" pitchFamily="34" charset="0"/>
              </a:rPr>
              <a:t>Nous rejetons l’hypothèse selon laquelle il y a autant de Femmes que d’Hommes qui étudient en psychologie en Amérique du Nord (i.e. nous rejetons l’hypothèse nulle).</a:t>
            </a:r>
          </a:p>
          <a:p>
            <a:pPr marL="1606550" lvl="3" indent="-285750">
              <a:buFont typeface="Wingdings" panose="05000000000000000000" pitchFamily="2" charset="2"/>
              <a:buChar char="Ø"/>
            </a:pPr>
            <a:r>
              <a:rPr lang="fr-CA" altLang="fr-FR" sz="1400" b="1" dirty="0">
                <a:latin typeface="Calibri" panose="020F0502020204030204" pitchFamily="34" charset="0"/>
              </a:rPr>
              <a:t>MAIS!!! Nous le faisons en réalisant bien que nous avons une probabilité de moins de 5 % de nous tromper!</a:t>
            </a:r>
          </a:p>
          <a:p>
            <a:pPr marL="1092200" lvl="2"/>
            <a:endParaRPr lang="fr-CA" altLang="fr-FR" sz="1800" b="1" dirty="0">
              <a:latin typeface="Calibri" panose="020F0502020204030204" pitchFamily="34" charset="0"/>
            </a:endParaRPr>
          </a:p>
          <a:p>
            <a:pPr marL="1092200" lvl="2">
              <a:buFont typeface="Wingdings" pitchFamily="2" charset="2"/>
              <a:buChar char="ü"/>
            </a:pPr>
            <a:r>
              <a:rPr lang="fr-CA" altLang="fr-FR" sz="1600" dirty="0">
                <a:latin typeface="Calibri" panose="020F0502020204030204" pitchFamily="34" charset="0"/>
              </a:rPr>
              <a:t>De plus, comme le nombre de femmes dépasse la valeur critique à droite, on peut conclure qu’il y a une plus grande quantité de femmes que d’hommes qui étudient en psychologie en Amérique du Nord! </a:t>
            </a:r>
          </a:p>
          <a:p>
            <a:pPr marL="1606550" lvl="3" indent="-285750">
              <a:buFont typeface="Wingdings" panose="05000000000000000000" pitchFamily="2" charset="2"/>
              <a:buChar char="Ø"/>
            </a:pPr>
            <a:r>
              <a:rPr lang="fr-CA" altLang="fr-FR" sz="1400" b="1" dirty="0">
                <a:latin typeface="Calibri" panose="020F0502020204030204" pitchFamily="34" charset="0"/>
              </a:rPr>
              <a:t>Toujours avec le même risque d’erreur de type I !</a:t>
            </a: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cxnSp>
        <p:nvCxnSpPr>
          <p:cNvPr id="17" name="Connecteur droit 16"/>
          <p:cNvCxnSpPr/>
          <p:nvPr/>
        </p:nvCxnSpPr>
        <p:spPr>
          <a:xfrm>
            <a:off x="643784" y="22860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
        <p:nvSpPr>
          <p:cNvPr id="23" name="Rectangle 3"/>
          <p:cNvSpPr txBox="1">
            <a:spLocks noChangeArrowheads="1"/>
          </p:cNvSpPr>
          <p:nvPr/>
        </p:nvSpPr>
        <p:spPr>
          <a:xfrm>
            <a:off x="0" y="1224136"/>
            <a:ext cx="9144000" cy="9856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Test d’hypothèse:</a:t>
            </a:r>
          </a:p>
          <a:p>
            <a:pPr marL="806450" lvl="1" indent="-400050">
              <a:buFont typeface="+mj-lt"/>
              <a:buAutoNum type="romanLcPeriod" startAt="3"/>
            </a:pPr>
            <a:r>
              <a:rPr lang="fr-CA" altLang="fr-FR" dirty="0">
                <a:latin typeface="Calibri" panose="020F0502020204030204" pitchFamily="34" charset="0"/>
              </a:rPr>
              <a:t>On vérifie quelle est la probabilité d’obtenir l’échantillon obtenu si la population correspond réellement à celle posée par </a:t>
            </a:r>
            <a:r>
              <a:rPr lang="fr-CA" altLang="fr-FR" b="1" dirty="0">
                <a:latin typeface="Calibri" panose="020F0502020204030204" pitchFamily="34" charset="0"/>
              </a:rPr>
              <a:t>H</a:t>
            </a:r>
            <a:r>
              <a:rPr lang="fr-CA" altLang="fr-FR" b="1" baseline="-25000" dirty="0">
                <a:latin typeface="Calibri" panose="020F0502020204030204" pitchFamily="34" charset="0"/>
              </a:rPr>
              <a:t>0</a:t>
            </a:r>
            <a:r>
              <a:rPr lang="fr-CA" altLang="fr-FR" dirty="0">
                <a:latin typeface="Calibri" panose="020F0502020204030204" pitchFamily="34" charset="0"/>
              </a:rPr>
              <a:t>.</a:t>
            </a:r>
          </a:p>
        </p:txBody>
      </p:sp>
    </p:spTree>
    <p:extLst>
      <p:ext uri="{BB962C8B-B14F-4D97-AF65-F5344CB8AC3E}">
        <p14:creationId xmlns:p14="http://schemas.microsoft.com/office/powerpoint/2010/main" val="1321994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0" y="1219200"/>
            <a:ext cx="9144000" cy="8382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buFont typeface="Wingdings" panose="05000000000000000000" pitchFamily="2" charset="2"/>
              <a:buChar char="v"/>
            </a:pPr>
            <a:r>
              <a:rPr lang="fr-CA" altLang="fr-FR" sz="2200" b="1" dirty="0">
                <a:latin typeface="Calibri" panose="020F0502020204030204" pitchFamily="34" charset="0"/>
              </a:rPr>
              <a:t>Ensemble des observations recueillies:</a:t>
            </a:r>
            <a:br>
              <a:rPr lang="fr-CA" altLang="fr-FR" sz="2200" b="1" dirty="0">
                <a:latin typeface="Calibri" panose="020F0502020204030204" pitchFamily="34" charset="0"/>
              </a:rPr>
            </a:br>
            <a:r>
              <a:rPr lang="fr-CA" altLang="fr-FR" sz="2000" b="1" dirty="0">
                <a:latin typeface="Calibri" panose="020F0502020204030204" pitchFamily="34" charset="0"/>
              </a:rPr>
              <a:t>(F = Femme; H = Homme)</a:t>
            </a:r>
            <a:endParaRPr lang="en-CA" altLang="fr-FR" sz="2000" dirty="0">
              <a:latin typeface="Calibri" panose="020F0502020204030204" pitchFamily="34" charset="0"/>
            </a:endParaRPr>
          </a:p>
          <a:p>
            <a:pPr marL="0" indent="0">
              <a:buNone/>
            </a:pPr>
            <a:endParaRPr lang="en-CA" altLang="fr-FR" sz="2000" dirty="0">
              <a:latin typeface="Calibri" panose="020F0502020204030204" pitchFamily="34" charset="0"/>
            </a:endParaRPr>
          </a:p>
          <a:p>
            <a:pPr marL="330200" indent="-381000">
              <a:buFont typeface="Wingdings" panose="05000000000000000000" pitchFamily="2" charset="2"/>
              <a:buChar char="Ø"/>
            </a:pPr>
            <a:endParaRPr lang="en-CA" altLang="fr-FR" sz="2000" dirty="0">
              <a:latin typeface="Calibri" panose="020F0502020204030204" pitchFamily="34" charset="0"/>
            </a:endParaRPr>
          </a:p>
        </p:txBody>
      </p:sp>
      <p:graphicFrame>
        <p:nvGraphicFramePr>
          <p:cNvPr id="4" name="Tableau 3"/>
          <p:cNvGraphicFramePr>
            <a:graphicFrameLocks noGrp="1"/>
          </p:cNvGraphicFramePr>
          <p:nvPr>
            <p:extLst>
              <p:ext uri="{D42A27DB-BD31-4B8C-83A1-F6EECF244321}">
                <p14:modId xmlns:p14="http://schemas.microsoft.com/office/powerpoint/2010/main" val="2561750691"/>
              </p:ext>
            </p:extLst>
          </p:nvPr>
        </p:nvGraphicFramePr>
        <p:xfrm>
          <a:off x="1043612" y="2204864"/>
          <a:ext cx="4671392" cy="3048000"/>
        </p:xfrm>
        <a:graphic>
          <a:graphicData uri="http://schemas.openxmlformats.org/drawingml/2006/table">
            <a:tbl>
              <a:tblPr firstRow="1" bandRow="1">
                <a:tableStyleId>{5940675A-B579-460E-94D1-54222C63F5DA}</a:tableStyleId>
              </a:tblPr>
              <a:tblGrid>
                <a:gridCol w="424672">
                  <a:extLst>
                    <a:ext uri="{9D8B030D-6E8A-4147-A177-3AD203B41FA5}">
                      <a16:colId xmlns:a16="http://schemas.microsoft.com/office/drawing/2014/main" val="20000"/>
                    </a:ext>
                  </a:extLst>
                </a:gridCol>
                <a:gridCol w="424672">
                  <a:extLst>
                    <a:ext uri="{9D8B030D-6E8A-4147-A177-3AD203B41FA5}">
                      <a16:colId xmlns:a16="http://schemas.microsoft.com/office/drawing/2014/main" val="20001"/>
                    </a:ext>
                  </a:extLst>
                </a:gridCol>
                <a:gridCol w="424672">
                  <a:extLst>
                    <a:ext uri="{9D8B030D-6E8A-4147-A177-3AD203B41FA5}">
                      <a16:colId xmlns:a16="http://schemas.microsoft.com/office/drawing/2014/main" val="20002"/>
                    </a:ext>
                  </a:extLst>
                </a:gridCol>
                <a:gridCol w="424672">
                  <a:extLst>
                    <a:ext uri="{9D8B030D-6E8A-4147-A177-3AD203B41FA5}">
                      <a16:colId xmlns:a16="http://schemas.microsoft.com/office/drawing/2014/main" val="20003"/>
                    </a:ext>
                  </a:extLst>
                </a:gridCol>
                <a:gridCol w="424672">
                  <a:extLst>
                    <a:ext uri="{9D8B030D-6E8A-4147-A177-3AD203B41FA5}">
                      <a16:colId xmlns:a16="http://schemas.microsoft.com/office/drawing/2014/main" val="20004"/>
                    </a:ext>
                  </a:extLst>
                </a:gridCol>
                <a:gridCol w="424672">
                  <a:extLst>
                    <a:ext uri="{9D8B030D-6E8A-4147-A177-3AD203B41FA5}">
                      <a16:colId xmlns:a16="http://schemas.microsoft.com/office/drawing/2014/main" val="20005"/>
                    </a:ext>
                  </a:extLst>
                </a:gridCol>
                <a:gridCol w="424672">
                  <a:extLst>
                    <a:ext uri="{9D8B030D-6E8A-4147-A177-3AD203B41FA5}">
                      <a16:colId xmlns:a16="http://schemas.microsoft.com/office/drawing/2014/main" val="20006"/>
                    </a:ext>
                  </a:extLst>
                </a:gridCol>
                <a:gridCol w="424672">
                  <a:extLst>
                    <a:ext uri="{9D8B030D-6E8A-4147-A177-3AD203B41FA5}">
                      <a16:colId xmlns:a16="http://schemas.microsoft.com/office/drawing/2014/main" val="20007"/>
                    </a:ext>
                  </a:extLst>
                </a:gridCol>
                <a:gridCol w="424672">
                  <a:extLst>
                    <a:ext uri="{9D8B030D-6E8A-4147-A177-3AD203B41FA5}">
                      <a16:colId xmlns:a16="http://schemas.microsoft.com/office/drawing/2014/main" val="20008"/>
                    </a:ext>
                  </a:extLst>
                </a:gridCol>
                <a:gridCol w="424672">
                  <a:extLst>
                    <a:ext uri="{9D8B030D-6E8A-4147-A177-3AD203B41FA5}">
                      <a16:colId xmlns:a16="http://schemas.microsoft.com/office/drawing/2014/main" val="20009"/>
                    </a:ext>
                  </a:extLst>
                </a:gridCol>
                <a:gridCol w="424672">
                  <a:extLst>
                    <a:ext uri="{9D8B030D-6E8A-4147-A177-3AD203B41FA5}">
                      <a16:colId xmlns:a16="http://schemas.microsoft.com/office/drawing/2014/main" val="20010"/>
                    </a:ext>
                  </a:extLst>
                </a:gridCol>
              </a:tblGrid>
              <a:tr h="259574">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259574">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59574">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259574">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259574">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259574">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259574">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A</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extLst>
                  <a:ext uri="{0D108BD9-81ED-4DB2-BD59-A6C34878D82A}">
                    <a16:rowId xmlns:a16="http://schemas.microsoft.com/office/drawing/2014/main" val="10006"/>
                  </a:ext>
                </a:extLst>
              </a:tr>
              <a:tr h="259574">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extLst>
                  <a:ext uri="{0D108BD9-81ED-4DB2-BD59-A6C34878D82A}">
                    <a16:rowId xmlns:a16="http://schemas.microsoft.com/office/drawing/2014/main" val="10007"/>
                  </a:ext>
                </a:extLst>
              </a:tr>
              <a:tr h="259574">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extLst>
                  <a:ext uri="{0D108BD9-81ED-4DB2-BD59-A6C34878D82A}">
                    <a16:rowId xmlns:a16="http://schemas.microsoft.com/office/drawing/2014/main" val="10008"/>
                  </a:ext>
                </a:extLst>
              </a:tr>
              <a:tr h="259574">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H</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tc>
                  <a:txBody>
                    <a:bodyPr/>
                    <a:lstStyle/>
                    <a:p>
                      <a:pPr algn="ctr"/>
                      <a:r>
                        <a:rPr lang="fr-CA" sz="1400" dirty="0">
                          <a:latin typeface="Times New Roman" pitchFamily="18" charset="0"/>
                          <a:cs typeface="Times New Roman" pitchFamily="18" charset="0"/>
                        </a:rPr>
                        <a:t>F</a:t>
                      </a:r>
                      <a:endParaRPr lang="fr-CA" sz="1400" b="1" dirty="0">
                        <a:latin typeface="Times New Roman" pitchFamily="18" charset="0"/>
                        <a:cs typeface="Times New Roman" pitchFamily="18" charset="0"/>
                      </a:endParaRPr>
                    </a:p>
                  </a:txBody>
                  <a:tcPr/>
                </a:tc>
                <a:extLst>
                  <a:ext uri="{0D108BD9-81ED-4DB2-BD59-A6C34878D82A}">
                    <a16:rowId xmlns:a16="http://schemas.microsoft.com/office/drawing/2014/main" val="10009"/>
                  </a:ext>
                </a:extLst>
              </a:tr>
            </a:tbl>
          </a:graphicData>
        </a:graphic>
      </p:graphicFrame>
      <p:sp>
        <p:nvSpPr>
          <p:cNvPr id="9" name="Rectangle 3"/>
          <p:cNvSpPr txBox="1">
            <a:spLocks noChangeArrowheads="1"/>
          </p:cNvSpPr>
          <p:nvPr/>
        </p:nvSpPr>
        <p:spPr>
          <a:xfrm>
            <a:off x="1066800" y="5410200"/>
            <a:ext cx="6105872" cy="72008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buFont typeface="Wingdings" panose="05000000000000000000" pitchFamily="2" charset="2"/>
              <a:buChar char="Ø"/>
            </a:pPr>
            <a:r>
              <a:rPr lang="fr-CA" altLang="fr-FR" sz="2000" b="1" dirty="0">
                <a:latin typeface="Calibri" panose="020F0502020204030204" pitchFamily="34" charset="0"/>
              </a:rPr>
              <a:t>De quel type d’échelle de mesure s’agit-il?</a:t>
            </a:r>
          </a:p>
          <a:p>
            <a:pPr marL="730250" lvl="1" indent="-381000">
              <a:buFont typeface="Wingdings" panose="05000000000000000000" pitchFamily="2" charset="2"/>
              <a:buChar char="Ø"/>
            </a:pPr>
            <a:r>
              <a:rPr lang="fr-CA" altLang="fr-FR" sz="1600" b="1" dirty="0">
                <a:latin typeface="Calibri" panose="020F0502020204030204" pitchFamily="34" charset="0"/>
              </a:rPr>
              <a:t>Nominale</a:t>
            </a:r>
            <a:endParaRPr lang="en-CA" altLang="fr-FR" sz="1600" dirty="0">
              <a:latin typeface="Calibri" panose="020F0502020204030204" pitchFamily="34" charset="0"/>
            </a:endParaRPr>
          </a:p>
        </p:txBody>
      </p:sp>
      <p:sp>
        <p:nvSpPr>
          <p:cNvPr id="10" name="Rectangle 2"/>
          <p:cNvSpPr txBox="1">
            <a:spLocks noChangeArrowheads="1"/>
          </p:cNvSpPr>
          <p:nvPr/>
        </p:nvSpPr>
        <p:spPr>
          <a:xfrm>
            <a:off x="0" y="0"/>
            <a:ext cx="9144000" cy="1219200"/>
          </a:xfrm>
          <a:prstGeom prst="rect">
            <a:avLst/>
          </a:prstGeom>
          <a:ln>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proportion</a:t>
            </a:r>
          </a:p>
          <a:p>
            <a:pPr marL="342900" indent="-342900">
              <a:buFont typeface="Wingdings" panose="05000000000000000000" pitchFamily="2" charset="2"/>
              <a:buChar char="q"/>
            </a:pPr>
            <a:r>
              <a:rPr lang="fr-CA" altLang="fr-FR" sz="2000" b="1" i="1" dirty="0">
                <a:latin typeface="Calibri" panose="020F0502020204030204" pitchFamily="34" charset="0"/>
              </a:rPr>
              <a:t>Observation, échantillon et population</a:t>
            </a: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fr-CA" sz="1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5094749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a:latin typeface="Calibri" panose="020F0502020204030204" pitchFamily="34" charset="0"/>
              </a:rPr>
              <a:t>Test utilisant la distribution binomiale</a:t>
            </a:r>
            <a:br>
              <a:rPr lang="fr-CA" altLang="fr-FR" b="1">
                <a:latin typeface="Calibri" panose="020F0502020204030204" pitchFamily="34" charset="0"/>
              </a:rPr>
            </a:br>
            <a:r>
              <a:rPr lang="fr-CA" altLang="fr-FR" sz="2400" b="1">
                <a:latin typeface="Calibri" panose="020F0502020204030204" pitchFamily="34" charset="0"/>
              </a:rPr>
              <a:t>Test sur une proportion</a:t>
            </a:r>
          </a:p>
          <a:p>
            <a:pPr marL="457200" indent="-457200">
              <a:buFont typeface="+mj-lt"/>
              <a:buAutoNum type="arabicPeriod" startAt="3"/>
            </a:pPr>
            <a:r>
              <a:rPr lang="fr-CA" altLang="fr-FR" sz="2000" b="1" i="1">
                <a:latin typeface="Calibri" panose="020F0502020204030204" pitchFamily="34" charset="0"/>
              </a:rPr>
              <a:t>Décision</a:t>
            </a:r>
          </a:p>
        </p:txBody>
      </p:sp>
      <p:sp>
        <p:nvSpPr>
          <p:cNvPr id="10" name="Rectangle 3"/>
          <p:cNvSpPr txBox="1">
            <a:spLocks noChangeArrowheads="1"/>
          </p:cNvSpPr>
          <p:nvPr/>
        </p:nvSpPr>
        <p:spPr>
          <a:xfrm>
            <a:off x="0" y="2362200"/>
            <a:ext cx="9144000" cy="4495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r>
              <a:rPr lang="fr-CA" altLang="fr-FR" sz="2000" b="1" u="sng" dirty="0">
                <a:latin typeface="Calibri" panose="020F0502020204030204" pitchFamily="34" charset="0"/>
              </a:rPr>
              <a:t>ATTENTION !!!</a:t>
            </a:r>
          </a:p>
          <a:p>
            <a:pPr marL="692150" lvl="1">
              <a:buFont typeface="Wingdings" pitchFamily="2" charset="2"/>
              <a:buChar char="ü"/>
            </a:pPr>
            <a:r>
              <a:rPr lang="fr-CA" altLang="fr-FR" sz="1800" dirty="0">
                <a:latin typeface="Calibri" panose="020F0502020204030204" pitchFamily="34" charset="0"/>
              </a:rPr>
              <a:t>La décision d’utiliser </a:t>
            </a:r>
            <a:r>
              <a:rPr lang="el-GR" altLang="fr-FR" sz="1800" dirty="0">
                <a:latin typeface="Calibri" panose="020F0502020204030204" pitchFamily="34" charset="0"/>
              </a:rPr>
              <a:t>α</a:t>
            </a:r>
            <a:r>
              <a:rPr lang="fr-CA" altLang="fr-FR" sz="1800" dirty="0">
                <a:latin typeface="Calibri" panose="020F0502020204030204" pitchFamily="34" charset="0"/>
              </a:rPr>
              <a:t> = 0.05 et de séparer la zone de rejet des deux côtés de la distribution doit être prise avant la collecte des données!</a:t>
            </a:r>
          </a:p>
          <a:p>
            <a:pPr marL="1149350" lvl="2" indent="-285750">
              <a:buFont typeface="Wingdings" panose="05000000000000000000" pitchFamily="2" charset="2"/>
              <a:buChar char="Ø"/>
            </a:pPr>
            <a:r>
              <a:rPr lang="fr-CA" altLang="fr-FR" sz="1600" b="1" dirty="0">
                <a:latin typeface="Calibri" panose="020F0502020204030204" pitchFamily="34" charset="0"/>
              </a:rPr>
              <a:t>On ne positionne pas la zone de rejet une fois que l’on connaît notre échantillon!</a:t>
            </a:r>
          </a:p>
          <a:p>
            <a:pPr marL="1149350" lvl="2" indent="-285750">
              <a:buFont typeface="Wingdings" panose="05000000000000000000" pitchFamily="2" charset="2"/>
              <a:buChar char="Ø"/>
            </a:pPr>
            <a:endParaRPr lang="fr-CA" altLang="fr-FR" sz="1600" b="1" dirty="0">
              <a:latin typeface="Calibri" panose="020F0502020204030204" pitchFamily="34" charset="0"/>
            </a:endParaRPr>
          </a:p>
          <a:p>
            <a:pPr marL="749300" lvl="1">
              <a:buFont typeface="Wingdings" pitchFamily="2" charset="2"/>
              <a:buChar char="ü"/>
            </a:pPr>
            <a:r>
              <a:rPr lang="fr-CA" altLang="fr-FR" sz="1800" dirty="0">
                <a:latin typeface="Calibri" panose="020F0502020204030204" pitchFamily="34" charset="0"/>
              </a:rPr>
              <a:t>Une grande partie des analyses quantitatives </a:t>
            </a:r>
            <a:r>
              <a:rPr lang="fr-CA" altLang="fr-FR" sz="1800" b="1" u="sng" dirty="0">
                <a:latin typeface="Calibri" panose="020F0502020204030204" pitchFamily="34" charset="0"/>
              </a:rPr>
              <a:t>DOIT</a:t>
            </a:r>
            <a:r>
              <a:rPr lang="fr-CA" altLang="fr-FR" sz="1800" dirty="0">
                <a:latin typeface="Calibri" panose="020F0502020204030204" pitchFamily="34" charset="0"/>
              </a:rPr>
              <a:t> être faite </a:t>
            </a:r>
            <a:r>
              <a:rPr lang="fr-CA" altLang="fr-FR" sz="1800" b="1" u="sng" dirty="0">
                <a:latin typeface="Calibri" panose="020F0502020204030204" pitchFamily="34" charset="0"/>
              </a:rPr>
              <a:t>AVANT</a:t>
            </a:r>
            <a:r>
              <a:rPr lang="fr-CA" altLang="fr-FR" sz="1800" dirty="0">
                <a:latin typeface="Calibri" panose="020F0502020204030204" pitchFamily="34" charset="0"/>
              </a:rPr>
              <a:t> la collecte de données:</a:t>
            </a:r>
          </a:p>
          <a:p>
            <a:pPr marL="1206500" lvl="2" indent="-400050">
              <a:buFont typeface="+mj-lt"/>
              <a:buAutoNum type="arabicParenR"/>
            </a:pPr>
            <a:r>
              <a:rPr lang="fr-CA" altLang="fr-FR" dirty="0">
                <a:latin typeface="Calibri" panose="020F0502020204030204" pitchFamily="34" charset="0"/>
              </a:rPr>
              <a:t>Formuler notre question de recherche.</a:t>
            </a:r>
          </a:p>
          <a:p>
            <a:pPr marL="1206500" lvl="2" indent="-400050">
              <a:buFont typeface="+mj-lt"/>
              <a:buAutoNum type="arabicParenR"/>
            </a:pPr>
            <a:r>
              <a:rPr lang="fr-CA" altLang="fr-FR" dirty="0">
                <a:latin typeface="Calibri" panose="020F0502020204030204" pitchFamily="34" charset="0"/>
              </a:rPr>
              <a:t>Poser l’hypothèse hypothèse nulle.</a:t>
            </a:r>
          </a:p>
          <a:p>
            <a:pPr marL="1206500" lvl="2" indent="-400050">
              <a:buFont typeface="+mj-lt"/>
              <a:buAutoNum type="arabicParenR"/>
            </a:pPr>
            <a:r>
              <a:rPr lang="fr-CA" altLang="fr-FR" dirty="0">
                <a:latin typeface="Calibri" panose="020F0502020204030204" pitchFamily="34" charset="0"/>
              </a:rPr>
              <a:t>Déterminer le seuil de signification (et s’il est </a:t>
            </a:r>
            <a:r>
              <a:rPr lang="fr-CA" altLang="fr-FR" dirty="0" err="1">
                <a:latin typeface="Calibri" panose="020F0502020204030204" pitchFamily="34" charset="0"/>
              </a:rPr>
              <a:t>unicaudal</a:t>
            </a:r>
            <a:r>
              <a:rPr lang="fr-CA" altLang="fr-FR" dirty="0">
                <a:latin typeface="Calibri" panose="020F0502020204030204" pitchFamily="34" charset="0"/>
              </a:rPr>
              <a:t> ou </a:t>
            </a:r>
            <a:r>
              <a:rPr lang="fr-CA" altLang="fr-FR" dirty="0" err="1">
                <a:latin typeface="Calibri" panose="020F0502020204030204" pitchFamily="34" charset="0"/>
              </a:rPr>
              <a:t>bicaudal</a:t>
            </a:r>
            <a:r>
              <a:rPr lang="fr-CA" altLang="fr-FR" dirty="0">
                <a:latin typeface="Calibri" panose="020F0502020204030204" pitchFamily="34" charset="0"/>
              </a:rPr>
              <a:t>).</a:t>
            </a:r>
          </a:p>
          <a:p>
            <a:pPr marL="1206500" lvl="2" indent="-400050">
              <a:buFont typeface="+mj-lt"/>
              <a:buAutoNum type="arabicParenR"/>
            </a:pPr>
            <a:r>
              <a:rPr lang="fr-CA" altLang="fr-FR" dirty="0">
                <a:latin typeface="Calibri" panose="020F0502020204030204" pitchFamily="34" charset="0"/>
              </a:rPr>
              <a:t>Déterminer la distribution d’échantillonnage appropriée.</a:t>
            </a:r>
          </a:p>
          <a:p>
            <a:pPr marL="1206500" lvl="2" indent="-400050">
              <a:buFont typeface="+mj-lt"/>
              <a:buAutoNum type="arabicParenR"/>
            </a:pPr>
            <a:r>
              <a:rPr lang="fr-CA" altLang="fr-FR" dirty="0">
                <a:latin typeface="Calibri" panose="020F0502020204030204" pitchFamily="34" charset="0"/>
              </a:rPr>
              <a:t>Formuler le test d’hypothèses.</a:t>
            </a:r>
          </a:p>
          <a:p>
            <a:pPr marL="1263650" lvl="2" indent="-342900">
              <a:buFont typeface="+mj-lt"/>
              <a:buAutoNum type="arabicParenR"/>
            </a:pPr>
            <a:endParaRPr lang="fr-CA" altLang="fr-FR" b="1" u="sng" dirty="0">
              <a:latin typeface="Calibri" panose="020F0502020204030204" pitchFamily="34" charset="0"/>
            </a:endParaRPr>
          </a:p>
          <a:p>
            <a:pPr marL="692150" lvl="1">
              <a:buNone/>
            </a:pPr>
            <a:endParaRPr lang="fr-CA" altLang="fr-FR" sz="2000" b="1"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cxnSp>
        <p:nvCxnSpPr>
          <p:cNvPr id="17" name="Connecteur droit 16"/>
          <p:cNvCxnSpPr/>
          <p:nvPr/>
        </p:nvCxnSpPr>
        <p:spPr>
          <a:xfrm>
            <a:off x="643784" y="22860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
        <p:nvSpPr>
          <p:cNvPr id="23" name="Rectangle 3"/>
          <p:cNvSpPr txBox="1">
            <a:spLocks noChangeArrowheads="1"/>
          </p:cNvSpPr>
          <p:nvPr/>
        </p:nvSpPr>
        <p:spPr>
          <a:xfrm>
            <a:off x="0" y="1224136"/>
            <a:ext cx="9144000" cy="9856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Test d’hypothèse:</a:t>
            </a:r>
          </a:p>
          <a:p>
            <a:pPr marL="806450" lvl="1" indent="-400050">
              <a:buFont typeface="+mj-lt"/>
              <a:buAutoNum type="romanLcPeriod" startAt="3"/>
            </a:pPr>
            <a:r>
              <a:rPr lang="fr-CA" altLang="fr-FR" dirty="0">
                <a:latin typeface="Calibri" panose="020F0502020204030204" pitchFamily="34" charset="0"/>
              </a:rPr>
              <a:t>On vérifie quelle est la probabilité d’obtenir l’échantillon obtenu si la population correspond réellement à celle posée par </a:t>
            </a:r>
            <a:r>
              <a:rPr lang="fr-CA" altLang="fr-FR" b="1" dirty="0">
                <a:latin typeface="Calibri" panose="020F0502020204030204" pitchFamily="34" charset="0"/>
              </a:rPr>
              <a:t>H</a:t>
            </a:r>
            <a:r>
              <a:rPr lang="fr-CA" altLang="fr-FR" b="1" baseline="-25000" dirty="0">
                <a:latin typeface="Calibri" panose="020F0502020204030204" pitchFamily="34" charset="0"/>
              </a:rPr>
              <a:t>0</a:t>
            </a:r>
            <a:r>
              <a:rPr lang="fr-CA" altLang="fr-FR" dirty="0">
                <a:latin typeface="Calibri" panose="020F0502020204030204" pitchFamily="34" charset="0"/>
              </a:rPr>
              <a:t>.</a:t>
            </a:r>
          </a:p>
          <a:p>
            <a:pPr marL="63500" indent="0">
              <a:buNone/>
            </a:pPr>
            <a:endParaRPr lang="fr-CA" altLang="fr-FR" dirty="0">
              <a:latin typeface="Calibri" panose="020F0502020204030204" pitchFamily="34" charset="0"/>
            </a:endParaRPr>
          </a:p>
          <a:p>
            <a:pPr marL="63500" indent="0">
              <a:buNone/>
            </a:pPr>
            <a:endParaRPr lang="fr-CA" altLang="fr-FR" dirty="0">
              <a:latin typeface="Calibri" panose="020F0502020204030204" pitchFamily="34" charset="0"/>
            </a:endParaRPr>
          </a:p>
        </p:txBody>
      </p:sp>
    </p:spTree>
    <p:extLst>
      <p:ext uri="{BB962C8B-B14F-4D97-AF65-F5344CB8AC3E}">
        <p14:creationId xmlns:p14="http://schemas.microsoft.com/office/powerpoint/2010/main" val="13219947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a:latin typeface="Calibri" panose="020F0502020204030204" pitchFamily="34" charset="0"/>
              </a:rPr>
              <a:t>Test utilisant la distribution binomiale</a:t>
            </a:r>
            <a:br>
              <a:rPr lang="fr-CA" altLang="fr-FR" b="1">
                <a:latin typeface="Calibri" panose="020F0502020204030204" pitchFamily="34" charset="0"/>
              </a:rPr>
            </a:br>
            <a:r>
              <a:rPr lang="fr-CA" altLang="fr-FR" sz="2400" b="1">
                <a:latin typeface="Calibri" panose="020F0502020204030204" pitchFamily="34" charset="0"/>
              </a:rPr>
              <a:t>Test sur une proportion</a:t>
            </a:r>
          </a:p>
          <a:p>
            <a:pPr marL="457200" indent="-457200">
              <a:buFont typeface="+mj-lt"/>
              <a:buAutoNum type="arabicPeriod" startAt="3"/>
            </a:pPr>
            <a:r>
              <a:rPr lang="fr-CA" altLang="fr-FR" sz="2000" b="1" i="1">
                <a:latin typeface="Calibri" panose="020F0502020204030204" pitchFamily="34" charset="0"/>
              </a:rPr>
              <a:t>Décision</a:t>
            </a:r>
          </a:p>
        </p:txBody>
      </p:sp>
      <p:sp>
        <p:nvSpPr>
          <p:cNvPr id="10" name="Rectangle 3"/>
          <p:cNvSpPr txBox="1">
            <a:spLocks noChangeArrowheads="1"/>
          </p:cNvSpPr>
          <p:nvPr/>
        </p:nvSpPr>
        <p:spPr>
          <a:xfrm>
            <a:off x="0" y="2362200"/>
            <a:ext cx="9144000" cy="4495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endParaRPr lang="fr-CA" altLang="fr-FR" sz="2000" dirty="0">
              <a:latin typeface="Calibri" panose="020F0502020204030204" pitchFamily="34" charset="0"/>
            </a:endParaRPr>
          </a:p>
          <a:p>
            <a:pPr marL="292100">
              <a:buFont typeface="Wingdings" panose="05000000000000000000" pitchFamily="2" charset="2"/>
              <a:buChar char="q"/>
            </a:pPr>
            <a:r>
              <a:rPr lang="fr-CA" altLang="fr-FR" sz="2000" dirty="0">
                <a:latin typeface="Calibri" panose="020F0502020204030204" pitchFamily="34" charset="0"/>
              </a:rPr>
              <a:t>Une fois que l’on a obtenu nos données, il ne nous reste que les cinq étapes suivantes à réaliser:</a:t>
            </a:r>
          </a:p>
          <a:p>
            <a:pPr marL="292100"/>
            <a:endParaRPr lang="fr-CA" altLang="fr-FR" sz="2000" dirty="0">
              <a:latin typeface="Calibri" panose="020F0502020204030204" pitchFamily="34" charset="0"/>
            </a:endParaRPr>
          </a:p>
          <a:p>
            <a:pPr marL="806450" lvl="1" indent="-400050">
              <a:buFont typeface="+mj-lt"/>
              <a:buAutoNum type="arabicParenR"/>
            </a:pPr>
            <a:r>
              <a:rPr lang="fr-CA" altLang="fr-FR" sz="1400" dirty="0">
                <a:latin typeface="Calibri" panose="020F0502020204030204" pitchFamily="34" charset="0"/>
              </a:rPr>
              <a:t>Visualiser nos données à l’aide d’un graphique de fréquences afin de s’en faire une première idée.</a:t>
            </a:r>
          </a:p>
          <a:p>
            <a:pPr marL="806450" lvl="1" indent="-400050">
              <a:buFont typeface="+mj-lt"/>
              <a:buAutoNum type="arabicParenR"/>
            </a:pPr>
            <a:r>
              <a:rPr lang="fr-CA" altLang="fr-FR" sz="1400" dirty="0">
                <a:latin typeface="Calibri" panose="020F0502020204030204" pitchFamily="34" charset="0"/>
              </a:rPr>
              <a:t>Valider que nos données ne contiennent pas de valeurs aberrantes ou des données extrêmes.</a:t>
            </a:r>
          </a:p>
          <a:p>
            <a:pPr marL="806450" lvl="1" indent="-400050">
              <a:buFont typeface="+mj-lt"/>
              <a:buAutoNum type="arabicParenR"/>
            </a:pPr>
            <a:r>
              <a:rPr lang="fr-CA" altLang="fr-FR" sz="1400" dirty="0">
                <a:latin typeface="Calibri" panose="020F0502020204030204" pitchFamily="34" charset="0"/>
              </a:rPr>
              <a:t>Faire la synthèse des données.</a:t>
            </a:r>
          </a:p>
          <a:p>
            <a:pPr marL="806450" lvl="1" indent="-400050">
              <a:buFont typeface="+mj-lt"/>
              <a:buAutoNum type="arabicParenR"/>
            </a:pPr>
            <a:r>
              <a:rPr lang="fr-CA" altLang="fr-FR" sz="1400" dirty="0">
                <a:latin typeface="Calibri" panose="020F0502020204030204" pitchFamily="34" charset="0"/>
              </a:rPr>
              <a:t>Appliquer le test d’hypothèses et conclure</a:t>
            </a:r>
          </a:p>
          <a:p>
            <a:pPr marL="806450" lvl="1" indent="-400050">
              <a:buFont typeface="+mj-lt"/>
              <a:buAutoNum type="arabicParenR"/>
            </a:pPr>
            <a:r>
              <a:rPr lang="fr-CA" altLang="fr-FR" sz="1400" dirty="0">
                <a:latin typeface="Calibri" panose="020F0502020204030204" pitchFamily="34" charset="0"/>
              </a:rPr>
              <a:t>Rapporter les résultats.</a:t>
            </a:r>
          </a:p>
          <a:p>
            <a:pPr marL="1263650" lvl="2" indent="-342900">
              <a:buFont typeface="+mj-lt"/>
              <a:buAutoNum type="arabicParenR"/>
            </a:pPr>
            <a:endParaRPr lang="fr-CA" altLang="fr-FR" b="1" u="sng" dirty="0">
              <a:latin typeface="Calibri" panose="020F0502020204030204" pitchFamily="34" charset="0"/>
            </a:endParaRPr>
          </a:p>
          <a:p>
            <a:pPr marL="692150" lvl="1">
              <a:buNone/>
            </a:pPr>
            <a:endParaRPr lang="fr-CA" altLang="fr-FR" sz="2000" b="1"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cxnSp>
        <p:nvCxnSpPr>
          <p:cNvPr id="17" name="Connecteur droit 16"/>
          <p:cNvCxnSpPr/>
          <p:nvPr/>
        </p:nvCxnSpPr>
        <p:spPr>
          <a:xfrm>
            <a:off x="643784" y="22860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
        <p:nvSpPr>
          <p:cNvPr id="23" name="Rectangle 3"/>
          <p:cNvSpPr txBox="1">
            <a:spLocks noChangeArrowheads="1"/>
          </p:cNvSpPr>
          <p:nvPr/>
        </p:nvSpPr>
        <p:spPr>
          <a:xfrm>
            <a:off x="0" y="1224136"/>
            <a:ext cx="9144000" cy="9856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292100">
              <a:buNone/>
            </a:pPr>
            <a:r>
              <a:rPr lang="fr-CA" altLang="fr-FR" sz="2000" b="1" u="sng" dirty="0">
                <a:latin typeface="Calibri" panose="020F0502020204030204" pitchFamily="34" charset="0"/>
              </a:rPr>
              <a:t>Test d’hypothèse:</a:t>
            </a:r>
          </a:p>
          <a:p>
            <a:pPr marL="806450" lvl="1" indent="-400050">
              <a:buFont typeface="+mj-lt"/>
              <a:buAutoNum type="romanLcPeriod" startAt="3"/>
            </a:pPr>
            <a:r>
              <a:rPr lang="fr-CA" altLang="fr-FR" dirty="0">
                <a:latin typeface="Calibri" panose="020F0502020204030204" pitchFamily="34" charset="0"/>
              </a:rPr>
              <a:t>On vérifie quelle est la probabilité d’obtenir l’échantillon obtenu si la population correspond réellement à celle posée par </a:t>
            </a:r>
            <a:r>
              <a:rPr lang="fr-CA" altLang="fr-FR" b="1" dirty="0">
                <a:latin typeface="Calibri" panose="020F0502020204030204" pitchFamily="34" charset="0"/>
              </a:rPr>
              <a:t>H</a:t>
            </a:r>
            <a:r>
              <a:rPr lang="fr-CA" altLang="fr-FR" b="1" baseline="-25000" dirty="0">
                <a:latin typeface="Calibri" panose="020F0502020204030204" pitchFamily="34" charset="0"/>
              </a:rPr>
              <a:t>0</a:t>
            </a:r>
            <a:r>
              <a:rPr lang="fr-CA" altLang="fr-FR" dirty="0">
                <a:latin typeface="Calibri" panose="020F0502020204030204" pitchFamily="34" charset="0"/>
              </a:rPr>
              <a:t>.</a:t>
            </a:r>
          </a:p>
        </p:txBody>
      </p:sp>
    </p:spTree>
    <p:extLst>
      <p:ext uri="{BB962C8B-B14F-4D97-AF65-F5344CB8AC3E}">
        <p14:creationId xmlns:p14="http://schemas.microsoft.com/office/powerpoint/2010/main" val="13219947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proportion</a:t>
            </a:r>
          </a:p>
          <a:p>
            <a:pPr marL="457200" indent="-457200">
              <a:buFont typeface="Wingdings" pitchFamily="2" charset="2"/>
              <a:buChar char="q"/>
            </a:pPr>
            <a:r>
              <a:rPr lang="fr-CA" altLang="fr-FR" sz="2000" b="1" i="1" dirty="0">
                <a:latin typeface="Calibri" panose="020F0502020204030204" pitchFamily="34" charset="0"/>
              </a:rPr>
              <a:t>Structure finale du cycle des analyses statistiques</a:t>
            </a:r>
          </a:p>
        </p:txBody>
      </p:sp>
      <p:sp>
        <p:nvSpPr>
          <p:cNvPr id="10"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00050">
              <a:buFont typeface="+mj-lt"/>
              <a:buAutoNum type="alphaUcPeriod"/>
            </a:pPr>
            <a:r>
              <a:rPr lang="fr-CA" altLang="fr-FR" dirty="0">
                <a:latin typeface="Calibri" panose="020F0502020204030204" pitchFamily="34" charset="0"/>
              </a:rPr>
              <a:t>Avant la collecte de données:</a:t>
            </a:r>
          </a:p>
          <a:p>
            <a:pPr marL="806450" lvl="1" indent="-400050">
              <a:buFont typeface="+mj-lt"/>
              <a:buAutoNum type="arabicPeriod"/>
            </a:pPr>
            <a:r>
              <a:rPr lang="fr-CA" altLang="fr-FR" dirty="0">
                <a:latin typeface="Calibri" panose="020F0502020204030204" pitchFamily="34" charset="0"/>
              </a:rPr>
              <a:t>On pose notre question de recherche.</a:t>
            </a:r>
          </a:p>
          <a:p>
            <a:pPr marL="806450" lvl="1" indent="-400050">
              <a:buFont typeface="+mj-lt"/>
              <a:buAutoNum type="arabicPeriod"/>
            </a:pPr>
            <a:r>
              <a:rPr lang="fr-CA" altLang="fr-FR" dirty="0">
                <a:latin typeface="Calibri" panose="020F0502020204030204" pitchFamily="34" charset="0"/>
              </a:rPr>
              <a:t>On pose notre hypothèse nulle.</a:t>
            </a:r>
          </a:p>
          <a:p>
            <a:pPr marL="806450" lvl="1" indent="-400050">
              <a:buFont typeface="+mj-lt"/>
              <a:buAutoNum type="arabicPeriod"/>
            </a:pPr>
            <a:r>
              <a:rPr lang="fr-CA" altLang="fr-FR" dirty="0">
                <a:latin typeface="Calibri" panose="020F0502020204030204" pitchFamily="34" charset="0"/>
              </a:rPr>
              <a:t>On détermine le seuil de signification (et s’il est </a:t>
            </a:r>
            <a:r>
              <a:rPr lang="fr-CA" altLang="fr-FR" dirty="0" err="1">
                <a:latin typeface="Calibri" panose="020F0502020204030204" pitchFamily="34" charset="0"/>
              </a:rPr>
              <a:t>unicaudal</a:t>
            </a:r>
            <a:r>
              <a:rPr lang="fr-CA" altLang="fr-FR" dirty="0">
                <a:latin typeface="Calibri" panose="020F0502020204030204" pitchFamily="34" charset="0"/>
              </a:rPr>
              <a:t> ou </a:t>
            </a:r>
            <a:r>
              <a:rPr lang="fr-CA" altLang="fr-FR" dirty="0" err="1">
                <a:latin typeface="Calibri" panose="020F0502020204030204" pitchFamily="34" charset="0"/>
              </a:rPr>
              <a:t>bicaudal</a:t>
            </a:r>
            <a:r>
              <a:rPr lang="fr-CA" altLang="fr-FR" dirty="0">
                <a:latin typeface="Calibri" panose="020F0502020204030204" pitchFamily="34" charset="0"/>
              </a:rPr>
              <a:t>).</a:t>
            </a:r>
          </a:p>
          <a:p>
            <a:pPr marL="806450" lvl="1" indent="-400050">
              <a:buFont typeface="+mj-lt"/>
              <a:buAutoNum type="arabicPeriod"/>
            </a:pPr>
            <a:r>
              <a:rPr lang="fr-CA" altLang="fr-FR" dirty="0">
                <a:latin typeface="Calibri" panose="020F0502020204030204" pitchFamily="34" charset="0"/>
              </a:rPr>
              <a:t>On détermine la distribution d’échantillonnage appropriée.</a:t>
            </a:r>
          </a:p>
          <a:p>
            <a:pPr marL="806450" lvl="1" indent="-400050">
              <a:buFont typeface="+mj-lt"/>
              <a:buAutoNum type="arabicPeriod"/>
            </a:pPr>
            <a:r>
              <a:rPr lang="fr-CA" altLang="fr-FR" dirty="0">
                <a:latin typeface="Calibri" panose="020F0502020204030204" pitchFamily="34" charset="0"/>
              </a:rPr>
              <a:t>On formule le test d’hypothèses.</a:t>
            </a:r>
          </a:p>
          <a:p>
            <a:pPr marL="406400" indent="-400050">
              <a:buFont typeface="+mj-lt"/>
              <a:buAutoNum type="alphaUcPeriod"/>
            </a:pPr>
            <a:r>
              <a:rPr lang="fr-CA" altLang="fr-FR" dirty="0">
                <a:latin typeface="Calibri" panose="020F0502020204030204" pitchFamily="34" charset="0"/>
              </a:rPr>
              <a:t>Après la collecte de données:</a:t>
            </a:r>
          </a:p>
          <a:p>
            <a:pPr marL="806450" lvl="1" indent="-400050">
              <a:buFont typeface="+mj-lt"/>
              <a:buAutoNum type="arabicPeriod"/>
            </a:pPr>
            <a:r>
              <a:rPr lang="fr-CA" altLang="fr-FR" dirty="0">
                <a:latin typeface="Calibri" panose="020F0502020204030204" pitchFamily="34" charset="0"/>
              </a:rPr>
              <a:t>On visualise nos données (graphique de fréquences) afin de s’en faire une première idée.</a:t>
            </a:r>
          </a:p>
          <a:p>
            <a:pPr marL="806450" lvl="1" indent="-400050">
              <a:buFont typeface="+mj-lt"/>
              <a:buAutoNum type="arabicPeriod"/>
            </a:pPr>
            <a:r>
              <a:rPr lang="fr-CA" altLang="fr-FR" dirty="0">
                <a:latin typeface="Calibri" panose="020F0502020204030204" pitchFamily="34" charset="0"/>
              </a:rPr>
              <a:t>On valide que nos données ne contiennent pas de valeurs aberrantes ou extrêmes.</a:t>
            </a:r>
          </a:p>
          <a:p>
            <a:pPr marL="806450" lvl="1" indent="-400050">
              <a:buFont typeface="+mj-lt"/>
              <a:buAutoNum type="arabicPeriod"/>
            </a:pPr>
            <a:r>
              <a:rPr lang="fr-CA" altLang="fr-FR" dirty="0">
                <a:latin typeface="Calibri" panose="020F0502020204030204" pitchFamily="34" charset="0"/>
              </a:rPr>
              <a:t> On fait la synthèse des données.</a:t>
            </a:r>
          </a:p>
          <a:p>
            <a:pPr marL="806450" lvl="1" indent="-400050">
              <a:buFont typeface="+mj-lt"/>
              <a:buAutoNum type="arabicPeriod"/>
            </a:pPr>
            <a:r>
              <a:rPr lang="fr-CA" altLang="fr-FR" dirty="0">
                <a:latin typeface="Calibri" panose="020F0502020204030204" pitchFamily="34" charset="0"/>
              </a:rPr>
              <a:t>On applique le test d’hypothèses et on conclue.</a:t>
            </a:r>
          </a:p>
          <a:p>
            <a:pPr marL="806450" lvl="1" indent="-400050">
              <a:buFont typeface="+mj-lt"/>
              <a:buAutoNum type="arabicPeriod"/>
            </a:pPr>
            <a:r>
              <a:rPr lang="fr-CA" altLang="fr-FR" dirty="0">
                <a:latin typeface="Calibri" panose="020F0502020204030204" pitchFamily="34" charset="0"/>
              </a:rPr>
              <a:t>On rapporte les résultats.</a:t>
            </a:r>
          </a:p>
          <a:p>
            <a:pPr marL="806450" lvl="1" indent="-400050">
              <a:buFont typeface="+mj-lt"/>
              <a:buAutoNum type="arabicPeriod"/>
            </a:pPr>
            <a:endParaRPr lang="fr-CA" altLang="fr-FR" dirty="0">
              <a:latin typeface="Calibri" panose="020F0502020204030204" pitchFamily="34" charset="0"/>
            </a:endParaRPr>
          </a:p>
          <a:p>
            <a:pPr marL="406400" indent="-400050">
              <a:buFont typeface="Wingdings" pitchFamily="2" charset="2"/>
              <a:buChar char="q"/>
            </a:pPr>
            <a:r>
              <a:rPr lang="fr-CA" altLang="fr-FR" sz="2000" b="1" dirty="0">
                <a:latin typeface="Calibri" panose="020F0502020204030204" pitchFamily="34" charset="0"/>
              </a:rPr>
              <a:t>Cette structure nous suivra pour le reste de la session!</a:t>
            </a: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Tree>
    <p:extLst>
      <p:ext uri="{BB962C8B-B14F-4D97-AF65-F5344CB8AC3E}">
        <p14:creationId xmlns:p14="http://schemas.microsoft.com/office/powerpoint/2010/main" val="13219947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proportion</a:t>
            </a:r>
          </a:p>
          <a:p>
            <a:pPr marL="457200" indent="-457200">
              <a:buFont typeface="Wingdings" pitchFamily="2" charset="2"/>
              <a:buChar char="q"/>
            </a:pPr>
            <a:r>
              <a:rPr lang="fr-CA" altLang="fr-FR" sz="2000" b="1" i="1" dirty="0">
                <a:latin typeface="Calibri" panose="020F0502020204030204" pitchFamily="34" charset="0"/>
              </a:rPr>
              <a:t>Rapporter les résultats</a:t>
            </a:r>
          </a:p>
        </p:txBody>
      </p:sp>
      <p:sp>
        <p:nvSpPr>
          <p:cNvPr id="10"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r>
              <a:rPr lang="fr-CA" u="sng" dirty="0">
                <a:latin typeface="Calibri" panose="020F0502020204030204" pitchFamily="34" charset="0"/>
              </a:rPr>
              <a:t>Règles de base lorsque l’on rapporte les résultats:</a:t>
            </a:r>
          </a:p>
          <a:p>
            <a:pPr marL="692150" lvl="1" indent="-342900">
              <a:buFont typeface="+mj-lt"/>
              <a:buAutoNum type="arabicParenR"/>
            </a:pPr>
            <a:r>
              <a:rPr lang="fr-CA" dirty="0">
                <a:latin typeface="Calibri" panose="020F0502020204030204" pitchFamily="34" charset="0"/>
              </a:rPr>
              <a:t>Aucun jargon statistique inexpliqué.</a:t>
            </a:r>
          </a:p>
          <a:p>
            <a:pPr marL="692150" lvl="1" indent="-342900">
              <a:buFont typeface="+mj-lt"/>
              <a:buAutoNum type="arabicParenR"/>
            </a:pPr>
            <a:r>
              <a:rPr lang="fr-CA" dirty="0">
                <a:latin typeface="Calibri" panose="020F0502020204030204" pitchFamily="34" charset="0"/>
              </a:rPr>
              <a:t>Aucune statistique inutile.</a:t>
            </a:r>
          </a:p>
          <a:p>
            <a:pPr marL="692150" lvl="1" indent="-342900">
              <a:buFont typeface="+mj-lt"/>
              <a:buAutoNum type="arabicParenR"/>
            </a:pPr>
            <a:r>
              <a:rPr lang="fr-CA" dirty="0">
                <a:latin typeface="Calibri" panose="020F0502020204030204" pitchFamily="34" charset="0"/>
              </a:rPr>
              <a:t>Aucune formule.</a:t>
            </a:r>
          </a:p>
          <a:p>
            <a:pPr marL="692150" lvl="1" indent="-342900">
              <a:buFont typeface="Wingdings" panose="05000000000000000000" pitchFamily="2" charset="2"/>
              <a:buChar char="Ø"/>
            </a:pPr>
            <a:r>
              <a:rPr lang="fr-CA" dirty="0">
                <a:latin typeface="Calibri" panose="020F0502020204030204" pitchFamily="34" charset="0"/>
              </a:rPr>
              <a:t>Le public-cible ne connaît pas les statistiques!</a:t>
            </a:r>
          </a:p>
          <a:p>
            <a:pPr marL="330200" indent="-381000"/>
            <a:r>
              <a:rPr lang="fr-CA" u="sng" dirty="0">
                <a:latin typeface="Calibri" panose="020F0502020204030204" pitchFamily="34" charset="0"/>
              </a:rPr>
              <a:t>Les seuls « codes » que l’on retrouve néanmoins dans les résultats:</a:t>
            </a:r>
          </a:p>
          <a:p>
            <a:pPr marL="692150" lvl="1" indent="-342900">
              <a:buFont typeface="+mj-lt"/>
              <a:buAutoNum type="arabicParenR"/>
            </a:pPr>
            <a:r>
              <a:rPr lang="fr-CA" dirty="0">
                <a:latin typeface="Calibri" panose="020F0502020204030204" pitchFamily="34" charset="0"/>
              </a:rPr>
              <a:t>La statistique descriptive utilisée par le test.</a:t>
            </a:r>
          </a:p>
          <a:p>
            <a:pPr marL="692150" lvl="1" indent="-342900">
              <a:buFont typeface="+mj-lt"/>
              <a:buAutoNum type="arabicParenR"/>
            </a:pPr>
            <a:r>
              <a:rPr lang="fr-CA" dirty="0">
                <a:latin typeface="Calibri" panose="020F0502020204030204" pitchFamily="34" charset="0"/>
              </a:rPr>
              <a:t>L’utilisation du mot « significativement » (ou de l’expression « n’est pas significativement »…).</a:t>
            </a:r>
          </a:p>
          <a:p>
            <a:pPr marL="692150" lvl="1" indent="-342900">
              <a:buFont typeface="+mj-lt"/>
              <a:buAutoNum type="arabicParenR"/>
            </a:pPr>
            <a:r>
              <a:rPr lang="fr-CA" dirty="0">
                <a:latin typeface="Calibri" panose="020F0502020204030204" pitchFamily="34" charset="0"/>
              </a:rPr>
              <a:t>Le résultat du test entre parenthèses.</a:t>
            </a:r>
          </a:p>
          <a:p>
            <a:pPr marL="1092200" lvl="2" indent="-342900">
              <a:buFont typeface="Wingdings" pitchFamily="2" charset="2"/>
              <a:buChar char="Ø"/>
            </a:pPr>
            <a:r>
              <a:rPr lang="fr-CA" sz="1300" dirty="0">
                <a:latin typeface="Calibri" panose="020F0502020204030204" pitchFamily="34" charset="0"/>
              </a:rPr>
              <a:t>Si significatif:  (</a:t>
            </a:r>
            <a:r>
              <a:rPr lang="fr-CA" sz="1300" dirty="0" err="1">
                <a:latin typeface="Calibri" panose="020F0502020204030204" pitchFamily="34" charset="0"/>
              </a:rPr>
              <a:t>nom_de_la_distribution_théorique</a:t>
            </a:r>
            <a:r>
              <a:rPr lang="fr-CA" sz="1300" dirty="0">
                <a:latin typeface="Calibri" panose="020F0502020204030204" pitchFamily="34" charset="0"/>
              </a:rPr>
              <a:t>(</a:t>
            </a:r>
            <a:r>
              <a:rPr lang="fr-CA" sz="1300" dirty="0" err="1">
                <a:latin typeface="Calibri" panose="020F0502020204030204" pitchFamily="34" charset="0"/>
              </a:rPr>
              <a:t>paramètres_de_la_distribution</a:t>
            </a:r>
            <a:r>
              <a:rPr lang="fr-CA" sz="1300" dirty="0">
                <a:latin typeface="Calibri" panose="020F0502020204030204" pitchFamily="34" charset="0"/>
              </a:rPr>
              <a:t>) = </a:t>
            </a:r>
            <a:r>
              <a:rPr lang="fr-CA" sz="1300" dirty="0" err="1">
                <a:latin typeface="Calibri" panose="020F0502020204030204" pitchFamily="34" charset="0"/>
              </a:rPr>
              <a:t>résultat_du_test</a:t>
            </a:r>
            <a:r>
              <a:rPr lang="fr-CA" sz="1300" dirty="0">
                <a:latin typeface="Calibri" panose="020F0502020204030204" pitchFamily="34" charset="0"/>
              </a:rPr>
              <a:t>, p &lt; </a:t>
            </a:r>
            <a:r>
              <a:rPr lang="el-GR" sz="1300" dirty="0">
                <a:latin typeface="Calibri" panose="020F0502020204030204" pitchFamily="34" charset="0"/>
              </a:rPr>
              <a:t>α</a:t>
            </a:r>
            <a:r>
              <a:rPr lang="fr-CA" sz="1300" dirty="0">
                <a:latin typeface="Calibri" panose="020F0502020204030204" pitchFamily="34" charset="0"/>
              </a:rPr>
              <a:t>)</a:t>
            </a:r>
          </a:p>
          <a:p>
            <a:pPr marL="1092200" lvl="2" indent="-342900">
              <a:buFont typeface="Wingdings" pitchFamily="2" charset="2"/>
              <a:buChar char="Ø"/>
            </a:pPr>
            <a:r>
              <a:rPr lang="fr-CA" sz="1300" dirty="0">
                <a:latin typeface="Calibri" panose="020F0502020204030204" pitchFamily="34" charset="0"/>
              </a:rPr>
              <a:t>Si non significatif:  (p &gt; </a:t>
            </a:r>
            <a:r>
              <a:rPr lang="el-GR" sz="1300" dirty="0">
                <a:latin typeface="Calibri" panose="020F0502020204030204" pitchFamily="34" charset="0"/>
              </a:rPr>
              <a:t>α</a:t>
            </a:r>
            <a:r>
              <a:rPr lang="fr-CA" sz="1300" dirty="0">
                <a:latin typeface="Calibri" panose="020F0502020204030204" pitchFamily="34" charset="0"/>
              </a:rPr>
              <a:t>)</a:t>
            </a:r>
          </a:p>
          <a:p>
            <a:pPr marL="330200" indent="-381000"/>
            <a:r>
              <a:rPr lang="fr-CA" u="sng" dirty="0">
                <a:latin typeface="Calibri" panose="020F0502020204030204" pitchFamily="34" charset="0"/>
              </a:rPr>
              <a:t>Exemple:</a:t>
            </a:r>
          </a:p>
          <a:p>
            <a:pPr marL="0" indent="0" algn="just">
              <a:buNone/>
            </a:pPr>
            <a:r>
              <a:rPr lang="fr-CA" sz="1400" dirty="0">
                <a:latin typeface="Calibri" panose="020F0502020204030204" pitchFamily="34" charset="0"/>
              </a:rPr>
              <a:t>« L’étude présentée ici cherchait à vérifier s’il existe une disparité entre le nombre de femmes et d’hommes qui étudient en psychologie en Amérique du Nord. Un échantillon de cent dix étudiants au baccalauréat en psychologie à l’Université de Montréal a été sélectionné aléatoirement. Une donnée a été éliminée car elle ne correspondait ni à un homme, ni à une femme. Un test utilisant la distribution binomiale a été utilisé. Ce test a permis de conclure qu’il y a plus de femmes (n = 65) que d’hommes (n = 44) qui étudient en psychologie en Amérique du Nord (B(109,0.5) = 65, p &lt; 0.05). »</a:t>
            </a: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Tree>
    <p:extLst>
      <p:ext uri="{BB962C8B-B14F-4D97-AF65-F5344CB8AC3E}">
        <p14:creationId xmlns:p14="http://schemas.microsoft.com/office/powerpoint/2010/main" val="13219947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2"/>
          <p:cNvSpPr>
            <a:spLocks noGrp="1"/>
          </p:cNvSpPr>
          <p:nvPr>
            <p:ph type="ctrTitle"/>
          </p:nvPr>
        </p:nvSpPr>
        <p:spPr>
          <a:xfrm>
            <a:off x="1156335" y="1325880"/>
            <a:ext cx="6858000" cy="1163717"/>
          </a:xfrm>
        </p:spPr>
        <p:txBody>
          <a:bodyPr>
            <a:normAutofit fontScale="90000"/>
          </a:bodyPr>
          <a:lstStyle/>
          <a:p>
            <a:r>
              <a:rPr lang="en-CA" sz="4950" dirty="0">
                <a:solidFill>
                  <a:schemeClr val="accent2"/>
                </a:solidFill>
                <a:latin typeface="Calibri" panose="020F0502020204030204" pitchFamily="34" charset="0"/>
              </a:rPr>
              <a:t>PSY 1004 L</a:t>
            </a:r>
            <a:br>
              <a:rPr lang="en-CA" sz="4950" dirty="0">
                <a:solidFill>
                  <a:srgbClr val="FF0000"/>
                </a:solidFill>
                <a:latin typeface="Calibri" panose="020F0502020204030204" pitchFamily="34" charset="0"/>
              </a:rPr>
            </a:br>
            <a:r>
              <a:rPr lang="en-CA" sz="3000" dirty="0" err="1">
                <a:solidFill>
                  <a:srgbClr val="0070C0"/>
                </a:solidFill>
                <a:latin typeface="Calibri" panose="020F0502020204030204" pitchFamily="34" charset="0"/>
              </a:rPr>
              <a:t>Automne</a:t>
            </a:r>
            <a:r>
              <a:rPr lang="en-CA" sz="3000" dirty="0">
                <a:solidFill>
                  <a:srgbClr val="0070C0"/>
                </a:solidFill>
                <a:latin typeface="Calibri" panose="020F0502020204030204" pitchFamily="34" charset="0"/>
              </a:rPr>
              <a:t> 2015</a:t>
            </a:r>
            <a:endParaRPr lang="fr-CA" sz="3000" dirty="0">
              <a:solidFill>
                <a:srgbClr val="0070C0"/>
              </a:solidFill>
              <a:latin typeface="Calibri" panose="020F0502020204030204" pitchFamily="34" charset="0"/>
            </a:endParaRPr>
          </a:p>
        </p:txBody>
      </p:sp>
      <p:sp>
        <p:nvSpPr>
          <p:cNvPr id="8" name="Sous-titre 2"/>
          <p:cNvSpPr>
            <a:spLocks noGrp="1"/>
          </p:cNvSpPr>
          <p:nvPr>
            <p:ph type="subTitle" idx="1"/>
          </p:nvPr>
        </p:nvSpPr>
        <p:spPr>
          <a:xfrm>
            <a:off x="734221" y="3213094"/>
            <a:ext cx="6010657" cy="3416305"/>
          </a:xfrm>
        </p:spPr>
        <p:txBody>
          <a:bodyPr>
            <a:normAutofit fontScale="77500" lnSpcReduction="20000"/>
          </a:bodyPr>
          <a:lstStyle/>
          <a:p>
            <a:pPr algn="l"/>
            <a:r>
              <a:rPr lang="en-CA" sz="3100" b="1" u="sng" dirty="0" err="1">
                <a:solidFill>
                  <a:srgbClr val="0070C0"/>
                </a:solidFill>
                <a:latin typeface="Calibri" panose="020F0502020204030204" pitchFamily="34" charset="0"/>
              </a:rPr>
              <a:t>Semaine</a:t>
            </a:r>
            <a:r>
              <a:rPr lang="en-CA" sz="3100" b="1" u="sng" dirty="0">
                <a:solidFill>
                  <a:srgbClr val="0070C0"/>
                </a:solidFill>
                <a:latin typeface="Calibri" panose="020F0502020204030204" pitchFamily="34" charset="0"/>
              </a:rPr>
              <a:t> 2</a:t>
            </a:r>
          </a:p>
          <a:p>
            <a:pPr algn="l"/>
            <a:endParaRPr lang="en-CA" sz="2400" u="sng" dirty="0">
              <a:solidFill>
                <a:srgbClr val="0070C0"/>
              </a:solidFill>
              <a:latin typeface="Calibri" panose="020F0502020204030204" pitchFamily="34" charset="0"/>
            </a:endParaRPr>
          </a:p>
          <a:p>
            <a:pPr marL="385763" indent="-385763" algn="l">
              <a:buFont typeface="Wingdings" panose="05000000000000000000" pitchFamily="2" charset="2"/>
              <a:buChar char="q"/>
            </a:pPr>
            <a:r>
              <a:rPr lang="en-CA" b="1" dirty="0">
                <a:solidFill>
                  <a:srgbClr val="0070C0"/>
                </a:solidFill>
                <a:latin typeface="Calibri" panose="020F0502020204030204" pitchFamily="34" charset="0"/>
              </a:rPr>
              <a:t>Tests </a:t>
            </a:r>
            <a:r>
              <a:rPr lang="en-CA" b="1" dirty="0" err="1">
                <a:solidFill>
                  <a:srgbClr val="0070C0"/>
                </a:solidFill>
                <a:latin typeface="Calibri" panose="020F0502020204030204" pitchFamily="34" charset="0"/>
              </a:rPr>
              <a:t>utilisant</a:t>
            </a:r>
            <a:r>
              <a:rPr lang="en-CA" b="1" dirty="0">
                <a:solidFill>
                  <a:srgbClr val="0070C0"/>
                </a:solidFill>
                <a:latin typeface="Calibri" panose="020F0502020204030204" pitchFamily="34" charset="0"/>
              </a:rPr>
              <a:t> la distribution </a:t>
            </a:r>
            <a:r>
              <a:rPr lang="en-CA" b="1" dirty="0" err="1">
                <a:solidFill>
                  <a:srgbClr val="0070C0"/>
                </a:solidFill>
                <a:latin typeface="Calibri" panose="020F0502020204030204" pitchFamily="34" charset="0"/>
              </a:rPr>
              <a:t>binomiale</a:t>
            </a:r>
            <a:endParaRPr lang="en-CA" b="1" dirty="0">
              <a:solidFill>
                <a:srgbClr val="0070C0"/>
              </a:solidFill>
              <a:latin typeface="Calibri" panose="020F0502020204030204" pitchFamily="34" charset="0"/>
            </a:endParaRPr>
          </a:p>
          <a:p>
            <a:pPr marL="385763" indent="-385763" algn="l">
              <a:buFont typeface="Wingdings" panose="05000000000000000000" pitchFamily="2" charset="2"/>
              <a:buChar char="q"/>
            </a:pPr>
            <a:endParaRPr lang="en-CA" dirty="0">
              <a:solidFill>
                <a:srgbClr val="0070C0"/>
              </a:solidFill>
              <a:latin typeface="Calibri" panose="020F0502020204030204" pitchFamily="34" charset="0"/>
            </a:endParaRPr>
          </a:p>
          <a:p>
            <a:pPr marL="728663" lvl="1" indent="-385763" algn="l">
              <a:buFont typeface="+mj-lt"/>
              <a:buAutoNum type="arabicParenR"/>
            </a:pPr>
            <a:r>
              <a:rPr lang="en-CA" dirty="0">
                <a:solidFill>
                  <a:schemeClr val="accent1">
                    <a:lumMod val="40000"/>
                    <a:lumOff val="60000"/>
                  </a:schemeClr>
                </a:solidFill>
                <a:latin typeface="Calibri" panose="020F0502020204030204" pitchFamily="34" charset="0"/>
              </a:rPr>
              <a:t>Test sur </a:t>
            </a:r>
            <a:r>
              <a:rPr lang="en-CA" dirty="0" err="1">
                <a:solidFill>
                  <a:schemeClr val="accent1">
                    <a:lumMod val="40000"/>
                    <a:lumOff val="60000"/>
                  </a:schemeClr>
                </a:solidFill>
                <a:latin typeface="Calibri" panose="020F0502020204030204" pitchFamily="34" charset="0"/>
              </a:rPr>
              <a:t>une</a:t>
            </a:r>
            <a:r>
              <a:rPr lang="en-CA" dirty="0">
                <a:solidFill>
                  <a:schemeClr val="accent1">
                    <a:lumMod val="40000"/>
                    <a:lumOff val="60000"/>
                  </a:schemeClr>
                </a:solidFill>
                <a:latin typeface="Calibri" panose="020F0502020204030204" pitchFamily="34" charset="0"/>
              </a:rPr>
              <a:t> proportion</a:t>
            </a:r>
          </a:p>
          <a:p>
            <a:pPr marL="1071563" lvl="2" indent="-385763" algn="l">
              <a:buFont typeface="Wingdings" panose="05000000000000000000" pitchFamily="2" charset="2"/>
              <a:buChar char="Ø"/>
            </a:pPr>
            <a:r>
              <a:rPr lang="en-CA" dirty="0">
                <a:solidFill>
                  <a:schemeClr val="accent6">
                    <a:lumMod val="40000"/>
                    <a:lumOff val="60000"/>
                  </a:schemeClr>
                </a:solidFill>
                <a:latin typeface="Calibri" panose="020F0502020204030204" pitchFamily="34" charset="0"/>
              </a:rPr>
              <a:t>Lectures: </a:t>
            </a:r>
            <a:r>
              <a:rPr lang="en-CA" dirty="0" err="1">
                <a:solidFill>
                  <a:schemeClr val="accent6">
                    <a:lumMod val="40000"/>
                    <a:lumOff val="60000"/>
                  </a:schemeClr>
                </a:solidFill>
                <a:latin typeface="Calibri" panose="020F0502020204030204" pitchFamily="34" charset="0"/>
              </a:rPr>
              <a:t>i</a:t>
            </a:r>
            <a:r>
              <a:rPr lang="en-CA" dirty="0">
                <a:solidFill>
                  <a:schemeClr val="accent6">
                    <a:lumMod val="40000"/>
                    <a:lumOff val="60000"/>
                  </a:schemeClr>
                </a:solidFill>
                <a:latin typeface="Calibri" panose="020F0502020204030204" pitchFamily="34" charset="0"/>
              </a:rPr>
              <a:t>) </a:t>
            </a:r>
            <a:r>
              <a:rPr lang="en-CA" dirty="0" err="1">
                <a:solidFill>
                  <a:schemeClr val="accent6">
                    <a:lumMod val="40000"/>
                    <a:lumOff val="60000"/>
                  </a:schemeClr>
                </a:solidFill>
                <a:latin typeface="Calibri" panose="020F0502020204030204" pitchFamily="34" charset="0"/>
              </a:rPr>
              <a:t>ch.</a:t>
            </a:r>
            <a:r>
              <a:rPr lang="en-CA" dirty="0">
                <a:solidFill>
                  <a:schemeClr val="accent6">
                    <a:lumMod val="40000"/>
                    <a:lumOff val="60000"/>
                  </a:schemeClr>
                </a:solidFill>
                <a:latin typeface="Calibri" panose="020F0502020204030204" pitchFamily="34" charset="0"/>
              </a:rPr>
              <a:t> 5.1 et 5.2; ii) </a:t>
            </a:r>
            <a:r>
              <a:rPr lang="en-CA" dirty="0" err="1">
                <a:solidFill>
                  <a:schemeClr val="accent6">
                    <a:lumMod val="40000"/>
                    <a:lumOff val="60000"/>
                  </a:schemeClr>
                </a:solidFill>
                <a:latin typeface="Calibri" panose="020F0502020204030204" pitchFamily="34" charset="0"/>
              </a:rPr>
              <a:t>ch.</a:t>
            </a:r>
            <a:r>
              <a:rPr lang="en-CA" dirty="0">
                <a:solidFill>
                  <a:schemeClr val="accent6">
                    <a:lumMod val="40000"/>
                    <a:lumOff val="60000"/>
                  </a:schemeClr>
                </a:solidFill>
                <a:latin typeface="Calibri" panose="020F0502020204030204" pitchFamily="34" charset="0"/>
              </a:rPr>
              <a:t> 6.1 à 6.9; iii) </a:t>
            </a:r>
            <a:r>
              <a:rPr lang="en-CA" dirty="0" err="1">
                <a:solidFill>
                  <a:schemeClr val="accent6">
                    <a:lumMod val="40000"/>
                    <a:lumOff val="60000"/>
                  </a:schemeClr>
                </a:solidFill>
                <a:latin typeface="Calibri" panose="020F0502020204030204" pitchFamily="34" charset="0"/>
              </a:rPr>
              <a:t>ch.</a:t>
            </a:r>
            <a:r>
              <a:rPr lang="en-CA" dirty="0">
                <a:solidFill>
                  <a:schemeClr val="accent6">
                    <a:lumMod val="40000"/>
                    <a:lumOff val="60000"/>
                  </a:schemeClr>
                </a:solidFill>
                <a:latin typeface="Calibri" panose="020F0502020204030204" pitchFamily="34" charset="0"/>
              </a:rPr>
              <a:t> 7.1 et 7.4</a:t>
            </a:r>
          </a:p>
          <a:p>
            <a:pPr marL="1071563" lvl="2" indent="-385763" algn="l">
              <a:buFont typeface="Wingdings" panose="05000000000000000000" pitchFamily="2" charset="2"/>
              <a:buChar char="Ø"/>
            </a:pPr>
            <a:endParaRPr lang="en-CA" b="1" dirty="0">
              <a:solidFill>
                <a:srgbClr val="ED7D31"/>
              </a:solidFill>
              <a:latin typeface="Calibri" panose="020F0502020204030204" pitchFamily="34" charset="0"/>
            </a:endParaRPr>
          </a:p>
          <a:p>
            <a:pPr marL="728663" lvl="1" indent="-385763" algn="l">
              <a:buFont typeface="+mj-lt"/>
              <a:buAutoNum type="arabicParenR"/>
            </a:pPr>
            <a:r>
              <a:rPr lang="en-CA" b="1" dirty="0">
                <a:solidFill>
                  <a:srgbClr val="0070C0"/>
                </a:solidFill>
                <a:latin typeface="Calibri" panose="020F0502020204030204" pitchFamily="34" charset="0"/>
              </a:rPr>
              <a:t>Test sur </a:t>
            </a:r>
            <a:r>
              <a:rPr lang="en-CA" b="1" dirty="0" err="1">
                <a:solidFill>
                  <a:srgbClr val="0070C0"/>
                </a:solidFill>
                <a:latin typeface="Calibri" panose="020F0502020204030204" pitchFamily="34" charset="0"/>
              </a:rPr>
              <a:t>une</a:t>
            </a:r>
            <a:r>
              <a:rPr lang="en-CA" b="1" dirty="0">
                <a:solidFill>
                  <a:srgbClr val="0070C0"/>
                </a:solidFill>
                <a:latin typeface="Calibri" panose="020F0502020204030204" pitchFamily="34" charset="0"/>
              </a:rPr>
              <a:t> </a:t>
            </a:r>
            <a:r>
              <a:rPr lang="en-CA" b="1" dirty="0" err="1">
                <a:solidFill>
                  <a:srgbClr val="0070C0"/>
                </a:solidFill>
                <a:latin typeface="Calibri" panose="020F0502020204030204" pitchFamily="34" charset="0"/>
              </a:rPr>
              <a:t>médiane</a:t>
            </a:r>
            <a:r>
              <a:rPr lang="en-CA" b="1" dirty="0">
                <a:solidFill>
                  <a:srgbClr val="0070C0"/>
                </a:solidFill>
                <a:latin typeface="Calibri" panose="020F0502020204030204" pitchFamily="34" charset="0"/>
              </a:rPr>
              <a:t> (</a:t>
            </a:r>
            <a:r>
              <a:rPr lang="en-CA" b="1" dirty="0" err="1">
                <a:solidFill>
                  <a:srgbClr val="0070C0"/>
                </a:solidFill>
                <a:latin typeface="Calibri" panose="020F0502020204030204" pitchFamily="34" charset="0"/>
              </a:rPr>
              <a:t>exercice</a:t>
            </a:r>
            <a:r>
              <a:rPr lang="en-CA" b="1" dirty="0">
                <a:solidFill>
                  <a:srgbClr val="0070C0"/>
                </a:solidFill>
                <a:latin typeface="Calibri" panose="020F0502020204030204" pitchFamily="34" charset="0"/>
              </a:rPr>
              <a:t>)</a:t>
            </a:r>
          </a:p>
          <a:p>
            <a:pPr marL="1071563" lvl="2" indent="-385763" algn="l">
              <a:buFont typeface="Wingdings" panose="05000000000000000000" pitchFamily="2" charset="2"/>
              <a:buChar char="Ø"/>
            </a:pPr>
            <a:r>
              <a:rPr lang="en-CA" b="1" dirty="0">
                <a:solidFill>
                  <a:srgbClr val="ED7D31"/>
                </a:solidFill>
                <a:latin typeface="Calibri" panose="020F0502020204030204" pitchFamily="34" charset="0"/>
              </a:rPr>
              <a:t>Lectures: </a:t>
            </a:r>
            <a:r>
              <a:rPr lang="en-CA" b="1" dirty="0" err="1">
                <a:solidFill>
                  <a:srgbClr val="ED7D31"/>
                </a:solidFill>
                <a:latin typeface="Calibri" panose="020F0502020204030204" pitchFamily="34" charset="0"/>
              </a:rPr>
              <a:t>ch.</a:t>
            </a:r>
            <a:r>
              <a:rPr lang="en-CA" b="1" dirty="0">
                <a:solidFill>
                  <a:srgbClr val="ED7D31"/>
                </a:solidFill>
                <a:latin typeface="Calibri" panose="020F0502020204030204" pitchFamily="34" charset="0"/>
              </a:rPr>
              <a:t> 7.2</a:t>
            </a:r>
          </a:p>
        </p:txBody>
      </p:sp>
    </p:spTree>
    <p:extLst>
      <p:ext uri="{BB962C8B-B14F-4D97-AF65-F5344CB8AC3E}">
        <p14:creationId xmlns:p14="http://schemas.microsoft.com/office/powerpoint/2010/main" val="14030318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médiane</a:t>
            </a:r>
          </a:p>
          <a:p>
            <a:pPr marL="457200" indent="-457200">
              <a:buFont typeface="Wingdings" pitchFamily="2" charset="2"/>
              <a:buChar char="q"/>
            </a:pPr>
            <a:r>
              <a:rPr lang="fr-CA" altLang="fr-FR" sz="2000" b="1" i="1" dirty="0">
                <a:latin typeface="Calibri" panose="020F0502020204030204" pitchFamily="34" charset="0"/>
              </a:rPr>
              <a:t>Exercice complet</a:t>
            </a:r>
          </a:p>
        </p:txBody>
      </p:sp>
      <p:sp>
        <p:nvSpPr>
          <p:cNvPr id="10"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00050">
              <a:buFont typeface="+mj-lt"/>
              <a:buAutoNum type="alphaUcPeriod"/>
            </a:pPr>
            <a:endParaRPr lang="fr-CA" altLang="fr-FR" dirty="0">
              <a:latin typeface="Calibri" panose="020F0502020204030204" pitchFamily="34" charset="0"/>
            </a:endParaRPr>
          </a:p>
          <a:p>
            <a:pPr marL="406400" indent="-400050">
              <a:buFont typeface="+mj-lt"/>
              <a:buAutoNum type="alphaUcPeriod"/>
            </a:pPr>
            <a:r>
              <a:rPr lang="fr-CA" altLang="fr-FR" b="1" dirty="0">
                <a:latin typeface="Calibri" panose="020F0502020204030204" pitchFamily="34" charset="0"/>
              </a:rPr>
              <a:t>Avant la collecte de données:</a:t>
            </a:r>
          </a:p>
          <a:p>
            <a:pPr marL="806450" lvl="1" indent="-400050">
              <a:buFont typeface="+mj-lt"/>
              <a:buAutoNum type="arabicPeriod"/>
            </a:pPr>
            <a:r>
              <a:rPr lang="fr-CA" altLang="fr-FR" b="1" dirty="0">
                <a:latin typeface="Calibri" panose="020F0502020204030204" pitchFamily="34" charset="0"/>
              </a:rPr>
              <a:t>On pose notre question de recherche.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pose notre hypothèse nulle.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détermine le seuil de signification (et s’il est </a:t>
            </a:r>
            <a:r>
              <a:rPr lang="fr-CA" altLang="fr-FR" dirty="0" err="1">
                <a:solidFill>
                  <a:schemeClr val="bg1">
                    <a:lumMod val="65000"/>
                  </a:schemeClr>
                </a:solidFill>
                <a:latin typeface="Calibri" panose="020F0502020204030204" pitchFamily="34" charset="0"/>
              </a:rPr>
              <a:t>unicaudal</a:t>
            </a:r>
            <a:r>
              <a:rPr lang="fr-CA" altLang="fr-FR" dirty="0">
                <a:solidFill>
                  <a:schemeClr val="bg1">
                    <a:lumMod val="65000"/>
                  </a:schemeClr>
                </a:solidFill>
                <a:latin typeface="Calibri" panose="020F0502020204030204" pitchFamily="34" charset="0"/>
              </a:rPr>
              <a:t> ou </a:t>
            </a:r>
            <a:r>
              <a:rPr lang="fr-CA" altLang="fr-FR" dirty="0" err="1">
                <a:solidFill>
                  <a:schemeClr val="bg1">
                    <a:lumMod val="65000"/>
                  </a:schemeClr>
                </a:solidFill>
                <a:latin typeface="Calibri" panose="020F0502020204030204" pitchFamily="34" charset="0"/>
              </a:rPr>
              <a:t>bicaudal</a:t>
            </a:r>
            <a:r>
              <a:rPr lang="fr-CA" altLang="fr-FR" dirty="0">
                <a:solidFill>
                  <a:schemeClr val="bg1">
                    <a:lumMod val="65000"/>
                  </a:schemeClr>
                </a:solidFill>
                <a:latin typeface="Calibri" panose="020F0502020204030204" pitchFamily="34" charset="0"/>
              </a:rPr>
              <a:t>).</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détermine la distribution d’échantillonnage appropriée.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formule le test d’hypothèses.</a:t>
            </a:r>
          </a:p>
          <a:p>
            <a:pPr marL="406400" indent="-400050">
              <a:buFont typeface="+mj-lt"/>
              <a:buAutoNum type="alphaUcPeriod"/>
            </a:pPr>
            <a:endParaRPr lang="fr-CA" altLang="fr-FR" dirty="0">
              <a:solidFill>
                <a:schemeClr val="bg1">
                  <a:lumMod val="65000"/>
                </a:schemeClr>
              </a:solidFill>
              <a:latin typeface="Calibri" panose="020F0502020204030204" pitchFamily="34" charset="0"/>
            </a:endParaRPr>
          </a:p>
          <a:p>
            <a:pPr marL="406400" indent="-400050">
              <a:buFont typeface="+mj-lt"/>
              <a:buAutoNum type="alphaUcPeriod"/>
            </a:pPr>
            <a:r>
              <a:rPr lang="fr-CA" altLang="fr-FR" dirty="0">
                <a:solidFill>
                  <a:schemeClr val="bg1">
                    <a:lumMod val="65000"/>
                  </a:schemeClr>
                </a:solidFill>
                <a:latin typeface="Calibri" panose="020F0502020204030204" pitchFamily="34" charset="0"/>
              </a:rPr>
              <a:t>Après la collecte de données: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visualise nos données (graphique de fréquences) afin de s’en faire une première idée.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valide que nos données ne contiennent pas de valeurs aberrantes ou extrêmes.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 On fait la synthèse des données.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applique le test d’hypothèses et on conclue.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rapporte les résultats.</a:t>
            </a:r>
          </a:p>
          <a:p>
            <a:pPr marL="806450" lvl="1" indent="-400050">
              <a:buFont typeface="+mj-lt"/>
              <a:buAutoNum type="arabicPeriod"/>
            </a:pPr>
            <a:endParaRPr lang="fr-CA" altLang="fr-FR"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Tree>
    <p:extLst>
      <p:ext uri="{BB962C8B-B14F-4D97-AF65-F5344CB8AC3E}">
        <p14:creationId xmlns:p14="http://schemas.microsoft.com/office/powerpoint/2010/main" val="13219947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médiane</a:t>
            </a:r>
          </a:p>
          <a:p>
            <a:pPr marL="457200" indent="-457200">
              <a:buFont typeface="Wingdings" pitchFamily="2" charset="2"/>
              <a:buChar char="q"/>
            </a:pPr>
            <a:r>
              <a:rPr lang="fr-CA" altLang="fr-FR" sz="2000" b="1" i="1" dirty="0">
                <a:latin typeface="Calibri" panose="020F0502020204030204" pitchFamily="34" charset="0"/>
              </a:rPr>
              <a:t>Exercice complet</a:t>
            </a:r>
          </a:p>
        </p:txBody>
      </p:sp>
      <p:sp>
        <p:nvSpPr>
          <p:cNvPr id="10"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endParaRPr lang="fr-CA" sz="1400"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
        <p:nvSpPr>
          <p:cNvPr id="15" name="Rectangle 3"/>
          <p:cNvSpPr txBox="1">
            <a:spLocks noChangeArrowheads="1"/>
          </p:cNvSpPr>
          <p:nvPr/>
        </p:nvSpPr>
        <p:spPr>
          <a:xfrm>
            <a:off x="0" y="1981200"/>
            <a:ext cx="9144000" cy="4876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endParaRPr lang="fr-CA" sz="2200" dirty="0">
              <a:latin typeface="Calibri" panose="020F0502020204030204" pitchFamily="34" charset="0"/>
            </a:endParaRPr>
          </a:p>
          <a:p>
            <a:pPr marL="330200" indent="-381000"/>
            <a:r>
              <a:rPr lang="fr-CA" sz="2400" i="1" dirty="0">
                <a:latin typeface="Calibri" panose="020F0502020204030204" pitchFamily="34" charset="0"/>
              </a:rPr>
              <a:t>« La note finale médiane des étudiants en Analyses quantitatives est-elle supérieure à 60 % ? »</a:t>
            </a:r>
          </a:p>
          <a:p>
            <a:pPr marL="730250" lvl="1" indent="-381000">
              <a:buFont typeface="Wingdings" pitchFamily="2" charset="2"/>
              <a:buChar char="Ø"/>
            </a:pPr>
            <a:endParaRPr lang="fr-CA" sz="2000" i="1" dirty="0">
              <a:latin typeface="Calibri" panose="020F0502020204030204" pitchFamily="34" charset="0"/>
            </a:endParaRPr>
          </a:p>
          <a:p>
            <a:pPr marL="330200" indent="-381000">
              <a:buFont typeface="Wingdings" pitchFamily="2" charset="2"/>
              <a:buChar char="Ø"/>
            </a:pPr>
            <a:endParaRPr lang="fr-CA" sz="2200" dirty="0">
              <a:latin typeface="Calibri" panose="020F0502020204030204" pitchFamily="34" charset="0"/>
            </a:endParaRPr>
          </a:p>
        </p:txBody>
      </p:sp>
      <p:cxnSp>
        <p:nvCxnSpPr>
          <p:cNvPr id="18" name="Connecteur droit 17"/>
          <p:cNvCxnSpPr/>
          <p:nvPr/>
        </p:nvCxnSpPr>
        <p:spPr>
          <a:xfrm>
            <a:off x="609600" y="19812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9" name="Rectangle 3"/>
          <p:cNvSpPr txBox="1">
            <a:spLocks noChangeArrowheads="1"/>
          </p:cNvSpPr>
          <p:nvPr/>
        </p:nvSpPr>
        <p:spPr>
          <a:xfrm>
            <a:off x="0" y="1224136"/>
            <a:ext cx="9144000" cy="7570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00050">
              <a:buFont typeface="+mj-lt"/>
              <a:buAutoNum type="alphaUcPeriod"/>
            </a:pPr>
            <a:r>
              <a:rPr lang="fr-CA" altLang="fr-FR" b="1" dirty="0">
                <a:latin typeface="Calibri" panose="020F0502020204030204" pitchFamily="34" charset="0"/>
              </a:rPr>
              <a:t>Avant la collecte de données:</a:t>
            </a:r>
          </a:p>
          <a:p>
            <a:pPr marL="806450" lvl="1" indent="-400050">
              <a:buFont typeface="+mj-lt"/>
              <a:buAutoNum type="arabicPeriod"/>
            </a:pPr>
            <a:r>
              <a:rPr lang="fr-CA" altLang="fr-FR" b="1" dirty="0">
                <a:latin typeface="Calibri" panose="020F0502020204030204" pitchFamily="34" charset="0"/>
              </a:rPr>
              <a:t>On pose notre question de recherche.</a:t>
            </a:r>
          </a:p>
        </p:txBody>
      </p:sp>
    </p:spTree>
    <p:extLst>
      <p:ext uri="{BB962C8B-B14F-4D97-AF65-F5344CB8AC3E}">
        <p14:creationId xmlns:p14="http://schemas.microsoft.com/office/powerpoint/2010/main" val="13219947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médiane</a:t>
            </a:r>
          </a:p>
          <a:p>
            <a:pPr marL="457200" indent="-457200">
              <a:buFont typeface="Wingdings" pitchFamily="2" charset="2"/>
              <a:buChar char="q"/>
            </a:pPr>
            <a:r>
              <a:rPr lang="fr-CA" altLang="fr-FR" sz="2000" b="1" i="1" dirty="0">
                <a:latin typeface="Calibri" panose="020F0502020204030204" pitchFamily="34" charset="0"/>
              </a:rPr>
              <a:t>Exercice complet</a:t>
            </a:r>
          </a:p>
        </p:txBody>
      </p:sp>
      <p:sp>
        <p:nvSpPr>
          <p:cNvPr id="10"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00050">
              <a:buFont typeface="+mj-lt"/>
              <a:buAutoNum type="alphaUcPeriod"/>
            </a:pPr>
            <a:endParaRPr lang="fr-CA" altLang="fr-FR" dirty="0">
              <a:latin typeface="Calibri" panose="020F0502020204030204" pitchFamily="34" charset="0"/>
            </a:endParaRPr>
          </a:p>
          <a:p>
            <a:pPr marL="406400" indent="-400050">
              <a:buFont typeface="+mj-lt"/>
              <a:buAutoNum type="alphaUcPeriod"/>
            </a:pPr>
            <a:r>
              <a:rPr lang="fr-CA" altLang="fr-FR" b="1" dirty="0">
                <a:latin typeface="Calibri" panose="020F0502020204030204" pitchFamily="34" charset="0"/>
              </a:rPr>
              <a:t>Avant la collecte de données: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pose notre question de recherche.</a:t>
            </a:r>
          </a:p>
          <a:p>
            <a:pPr marL="806450" lvl="1" indent="-400050">
              <a:buFont typeface="+mj-lt"/>
              <a:buAutoNum type="arabicPeriod"/>
            </a:pPr>
            <a:r>
              <a:rPr lang="fr-CA" altLang="fr-FR" b="1" dirty="0">
                <a:latin typeface="Calibri" panose="020F0502020204030204" pitchFamily="34" charset="0"/>
              </a:rPr>
              <a:t>On pose notre hypothèse nulle.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détermine le seuil de signification (et s’il est </a:t>
            </a:r>
            <a:r>
              <a:rPr lang="fr-CA" altLang="fr-FR" dirty="0" err="1">
                <a:solidFill>
                  <a:schemeClr val="bg1">
                    <a:lumMod val="65000"/>
                  </a:schemeClr>
                </a:solidFill>
                <a:latin typeface="Calibri" panose="020F0502020204030204" pitchFamily="34" charset="0"/>
              </a:rPr>
              <a:t>unicaudal</a:t>
            </a:r>
            <a:r>
              <a:rPr lang="fr-CA" altLang="fr-FR" dirty="0">
                <a:solidFill>
                  <a:schemeClr val="bg1">
                    <a:lumMod val="65000"/>
                  </a:schemeClr>
                </a:solidFill>
                <a:latin typeface="Calibri" panose="020F0502020204030204" pitchFamily="34" charset="0"/>
              </a:rPr>
              <a:t> ou </a:t>
            </a:r>
            <a:r>
              <a:rPr lang="fr-CA" altLang="fr-FR" dirty="0" err="1">
                <a:solidFill>
                  <a:schemeClr val="bg1">
                    <a:lumMod val="65000"/>
                  </a:schemeClr>
                </a:solidFill>
                <a:latin typeface="Calibri" panose="020F0502020204030204" pitchFamily="34" charset="0"/>
              </a:rPr>
              <a:t>bicaudal</a:t>
            </a:r>
            <a:r>
              <a:rPr lang="fr-CA" altLang="fr-FR" dirty="0">
                <a:solidFill>
                  <a:schemeClr val="bg1">
                    <a:lumMod val="65000"/>
                  </a:schemeClr>
                </a:solidFill>
                <a:latin typeface="Calibri" panose="020F0502020204030204" pitchFamily="34" charset="0"/>
              </a:rPr>
              <a:t>).</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détermine la distribution d’échantillonnage appropriée.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formule le test d’hypothèses.</a:t>
            </a:r>
          </a:p>
          <a:p>
            <a:pPr marL="406400" indent="-400050">
              <a:buFont typeface="+mj-lt"/>
              <a:buAutoNum type="alphaUcPeriod"/>
            </a:pPr>
            <a:endParaRPr lang="fr-CA" altLang="fr-FR" dirty="0">
              <a:solidFill>
                <a:schemeClr val="bg1">
                  <a:lumMod val="65000"/>
                </a:schemeClr>
              </a:solidFill>
              <a:latin typeface="Calibri" panose="020F0502020204030204" pitchFamily="34" charset="0"/>
            </a:endParaRPr>
          </a:p>
          <a:p>
            <a:pPr marL="406400" indent="-400050">
              <a:buFont typeface="+mj-lt"/>
              <a:buAutoNum type="alphaUcPeriod"/>
            </a:pPr>
            <a:r>
              <a:rPr lang="fr-CA" altLang="fr-FR" dirty="0">
                <a:solidFill>
                  <a:schemeClr val="bg1">
                    <a:lumMod val="65000"/>
                  </a:schemeClr>
                </a:solidFill>
                <a:latin typeface="Calibri" panose="020F0502020204030204" pitchFamily="34" charset="0"/>
              </a:rPr>
              <a:t>Après la collecte de données: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visualise nos données (graphique de fréquences) afin de s’en faire une première idée.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valide que nos données ne contiennent pas de valeurs aberrantes ou extrêmes.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 On fait la synthèse des données.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applique le test d’hypothèses et on conclue.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rapporte les résultats.</a:t>
            </a:r>
          </a:p>
          <a:p>
            <a:pPr marL="806450" lvl="1" indent="-400050">
              <a:buFont typeface="+mj-lt"/>
              <a:buAutoNum type="arabicPeriod"/>
            </a:pPr>
            <a:endParaRPr lang="fr-CA" altLang="fr-FR"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Tree>
    <p:extLst>
      <p:ext uri="{BB962C8B-B14F-4D97-AF65-F5344CB8AC3E}">
        <p14:creationId xmlns:p14="http://schemas.microsoft.com/office/powerpoint/2010/main" val="13219947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médiane</a:t>
            </a:r>
          </a:p>
          <a:p>
            <a:pPr marL="457200" indent="-457200">
              <a:buFont typeface="Wingdings" pitchFamily="2" charset="2"/>
              <a:buChar char="q"/>
            </a:pPr>
            <a:r>
              <a:rPr lang="fr-CA" altLang="fr-FR" sz="2000" b="1" i="1" dirty="0">
                <a:latin typeface="Calibri" panose="020F0502020204030204" pitchFamily="34" charset="0"/>
              </a:rPr>
              <a:t>Exercice complet</a:t>
            </a:r>
          </a:p>
        </p:txBody>
      </p:sp>
      <p:sp>
        <p:nvSpPr>
          <p:cNvPr id="10"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endParaRPr lang="fr-CA" sz="1400"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
        <p:nvSpPr>
          <p:cNvPr id="15" name="Rectangle 3"/>
          <p:cNvSpPr txBox="1">
            <a:spLocks noChangeArrowheads="1"/>
          </p:cNvSpPr>
          <p:nvPr/>
        </p:nvSpPr>
        <p:spPr>
          <a:xfrm>
            <a:off x="0" y="1981200"/>
            <a:ext cx="9144000" cy="4876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buFont typeface="Wingdings" panose="05000000000000000000" pitchFamily="2" charset="2"/>
              <a:buChar char="q"/>
            </a:pPr>
            <a:endParaRPr lang="en-CA" sz="2200" u="sng" dirty="0">
              <a:latin typeface="Calibri" panose="020F0502020204030204" pitchFamily="34" charset="0"/>
            </a:endParaRPr>
          </a:p>
          <a:p>
            <a:pPr marL="330200" indent="-381000">
              <a:buFont typeface="Wingdings" panose="05000000000000000000" pitchFamily="2" charset="2"/>
              <a:buChar char="q"/>
            </a:pPr>
            <a:r>
              <a:rPr lang="en-CA" sz="2200" u="sng" dirty="0" err="1">
                <a:latin typeface="Calibri" panose="020F0502020204030204" pitchFamily="34" charset="0"/>
              </a:rPr>
              <a:t>Hypothèse</a:t>
            </a:r>
            <a:r>
              <a:rPr lang="en-CA" sz="2200" u="sng" dirty="0">
                <a:latin typeface="Calibri" panose="020F0502020204030204" pitchFamily="34" charset="0"/>
              </a:rPr>
              <a:t> </a:t>
            </a:r>
            <a:r>
              <a:rPr lang="en-CA" sz="2200" u="sng" dirty="0" err="1">
                <a:latin typeface="Calibri" panose="020F0502020204030204" pitchFamily="34" charset="0"/>
              </a:rPr>
              <a:t>nulle</a:t>
            </a:r>
            <a:r>
              <a:rPr lang="en-CA" sz="2200" u="sng" dirty="0">
                <a:latin typeface="Calibri" panose="020F0502020204030204" pitchFamily="34" charset="0"/>
              </a:rPr>
              <a:t>:</a:t>
            </a:r>
          </a:p>
          <a:p>
            <a:pPr marL="692150" lvl="1" indent="-342900">
              <a:buFont typeface="Wingdings" panose="05000000000000000000" pitchFamily="2" charset="2"/>
              <a:buChar char="q"/>
            </a:pPr>
            <a:r>
              <a:rPr lang="en-CA" sz="2000" dirty="0">
                <a:latin typeface="Calibri" panose="020F0502020204030204" pitchFamily="34" charset="0"/>
              </a:rPr>
              <a:t>H</a:t>
            </a:r>
            <a:r>
              <a:rPr lang="en-CA" sz="2000" baseline="-25000" dirty="0">
                <a:latin typeface="Calibri" panose="020F0502020204030204" pitchFamily="34" charset="0"/>
              </a:rPr>
              <a:t>0</a:t>
            </a:r>
            <a:r>
              <a:rPr lang="en-CA" sz="2000" dirty="0">
                <a:latin typeface="Calibri" panose="020F0502020204030204" pitchFamily="34" charset="0"/>
              </a:rPr>
              <a:t>: La </a:t>
            </a:r>
            <a:r>
              <a:rPr lang="en-CA" sz="2000" dirty="0" err="1">
                <a:latin typeface="Calibri" panose="020F0502020204030204" pitchFamily="34" charset="0"/>
              </a:rPr>
              <a:t>médiane</a:t>
            </a:r>
            <a:r>
              <a:rPr lang="en-CA" sz="2000" dirty="0">
                <a:latin typeface="Calibri" panose="020F0502020204030204" pitchFamily="34" charset="0"/>
              </a:rPr>
              <a:t> des notes finales des </a:t>
            </a:r>
            <a:r>
              <a:rPr lang="en-CA" sz="2000" dirty="0" err="1">
                <a:latin typeface="Calibri" panose="020F0502020204030204" pitchFamily="34" charset="0"/>
              </a:rPr>
              <a:t>étudiants</a:t>
            </a:r>
            <a:r>
              <a:rPr lang="en-CA" sz="2000" dirty="0">
                <a:latin typeface="Calibri" panose="020F0502020204030204" pitchFamily="34" charset="0"/>
              </a:rPr>
              <a:t> en </a:t>
            </a:r>
            <a:r>
              <a:rPr lang="en-CA" sz="2000" dirty="0" err="1">
                <a:latin typeface="Calibri" panose="020F0502020204030204" pitchFamily="34" charset="0"/>
              </a:rPr>
              <a:t>Méthodes</a:t>
            </a:r>
            <a:r>
              <a:rPr lang="en-CA" sz="2000" dirty="0">
                <a:latin typeface="Calibri" panose="020F0502020204030204" pitchFamily="34" charset="0"/>
              </a:rPr>
              <a:t> </a:t>
            </a:r>
            <a:r>
              <a:rPr lang="en-CA" sz="2000" dirty="0" err="1">
                <a:latin typeface="Calibri" panose="020F0502020204030204" pitchFamily="34" charset="0"/>
              </a:rPr>
              <a:t>quantitatives</a:t>
            </a:r>
            <a:r>
              <a:rPr lang="en-CA" sz="2000" dirty="0">
                <a:latin typeface="Calibri" panose="020F0502020204030204" pitchFamily="34" charset="0"/>
              </a:rPr>
              <a:t> </a:t>
            </a:r>
            <a:r>
              <a:rPr lang="en-CA" sz="2000" dirty="0" err="1">
                <a:latin typeface="Calibri" panose="020F0502020204030204" pitchFamily="34" charset="0"/>
              </a:rPr>
              <a:t>est</a:t>
            </a:r>
            <a:r>
              <a:rPr lang="en-CA" sz="2000" dirty="0">
                <a:latin typeface="Calibri" panose="020F0502020204030204" pitchFamily="34" charset="0"/>
              </a:rPr>
              <a:t> de 60 %.</a:t>
            </a:r>
          </a:p>
          <a:p>
            <a:pPr marL="1130300" lvl="2" indent="-381000">
              <a:buFont typeface="Wingdings" panose="05000000000000000000" pitchFamily="2" charset="2"/>
              <a:buChar char="Ø"/>
            </a:pPr>
            <a:r>
              <a:rPr lang="en-CA" sz="1800" b="1" dirty="0">
                <a:solidFill>
                  <a:srgbClr val="ED7D31"/>
                </a:solidFill>
                <a:latin typeface="Calibri" panose="020F0502020204030204" pitchFamily="34" charset="0"/>
              </a:rPr>
              <a:t>H</a:t>
            </a:r>
            <a:r>
              <a:rPr lang="en-CA" sz="1800" b="1" baseline="-25000" dirty="0">
                <a:solidFill>
                  <a:srgbClr val="ED7D31"/>
                </a:solidFill>
                <a:latin typeface="Calibri" panose="020F0502020204030204" pitchFamily="34" charset="0"/>
              </a:rPr>
              <a:t>0</a:t>
            </a:r>
            <a:r>
              <a:rPr lang="en-CA" sz="1800" b="1" dirty="0">
                <a:solidFill>
                  <a:srgbClr val="ED7D31"/>
                </a:solidFill>
                <a:latin typeface="Calibri" panose="020F0502020204030204" pitchFamily="34" charset="0"/>
              </a:rPr>
              <a:t>:</a:t>
            </a:r>
            <a:endParaRPr lang="fr-CA" sz="1800" dirty="0">
              <a:latin typeface="Calibri" panose="020F0502020204030204" pitchFamily="34" charset="0"/>
            </a:endParaRPr>
          </a:p>
        </p:txBody>
      </p:sp>
      <p:cxnSp>
        <p:nvCxnSpPr>
          <p:cNvPr id="18" name="Connecteur droit 17"/>
          <p:cNvCxnSpPr/>
          <p:nvPr/>
        </p:nvCxnSpPr>
        <p:spPr>
          <a:xfrm>
            <a:off x="609600" y="19812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9" name="Rectangle 3"/>
          <p:cNvSpPr txBox="1">
            <a:spLocks noChangeArrowheads="1"/>
          </p:cNvSpPr>
          <p:nvPr/>
        </p:nvSpPr>
        <p:spPr>
          <a:xfrm>
            <a:off x="0" y="1224136"/>
            <a:ext cx="9144000" cy="7570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00050">
              <a:buFont typeface="+mj-lt"/>
              <a:buAutoNum type="alphaUcPeriod"/>
            </a:pPr>
            <a:r>
              <a:rPr lang="fr-CA" altLang="fr-FR" b="1" dirty="0">
                <a:latin typeface="Calibri" panose="020F0502020204030204" pitchFamily="34" charset="0"/>
              </a:rPr>
              <a:t>Avant la collecte de données:</a:t>
            </a:r>
          </a:p>
          <a:p>
            <a:pPr marL="806450" lvl="1" indent="-400050">
              <a:buFont typeface="+mj-lt"/>
              <a:buAutoNum type="arabicPeriod" startAt="2"/>
            </a:pPr>
            <a:r>
              <a:rPr lang="fr-CA" altLang="fr-FR" b="1" dirty="0">
                <a:latin typeface="Calibri" panose="020F0502020204030204" pitchFamily="34" charset="0"/>
              </a:rPr>
              <a:t>On pose notre hypothèse nulle.</a:t>
            </a:r>
            <a:endParaRPr lang="fr-CA" altLang="fr-FR" dirty="0">
              <a:latin typeface="Calibri" panose="020F0502020204030204" pitchFamily="34" charset="0"/>
            </a:endParaRPr>
          </a:p>
        </p:txBody>
      </p:sp>
    </p:spTree>
    <p:extLst>
      <p:ext uri="{BB962C8B-B14F-4D97-AF65-F5344CB8AC3E}">
        <p14:creationId xmlns:p14="http://schemas.microsoft.com/office/powerpoint/2010/main" val="13219947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médiane</a:t>
            </a:r>
          </a:p>
          <a:p>
            <a:pPr marL="457200" indent="-457200">
              <a:buFont typeface="Wingdings" pitchFamily="2" charset="2"/>
              <a:buChar char="q"/>
            </a:pPr>
            <a:r>
              <a:rPr lang="fr-CA" altLang="fr-FR" sz="2000" b="1" i="1" dirty="0">
                <a:latin typeface="Calibri" panose="020F0502020204030204" pitchFamily="34" charset="0"/>
              </a:rPr>
              <a:t>Exercice complet</a:t>
            </a:r>
          </a:p>
        </p:txBody>
      </p:sp>
      <p:sp>
        <p:nvSpPr>
          <p:cNvPr id="10"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00050">
              <a:buFont typeface="+mj-lt"/>
              <a:buAutoNum type="alphaUcPeriod"/>
            </a:pPr>
            <a:endParaRPr lang="fr-CA" altLang="fr-FR" dirty="0">
              <a:latin typeface="Calibri" panose="020F0502020204030204" pitchFamily="34" charset="0"/>
            </a:endParaRPr>
          </a:p>
          <a:p>
            <a:pPr marL="406400" indent="-400050">
              <a:buFont typeface="+mj-lt"/>
              <a:buAutoNum type="alphaUcPeriod"/>
            </a:pPr>
            <a:r>
              <a:rPr lang="fr-CA" altLang="fr-FR" b="1" dirty="0">
                <a:latin typeface="Calibri" panose="020F0502020204030204" pitchFamily="34" charset="0"/>
              </a:rPr>
              <a:t>Avant la collecte de données: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pose notre question de recherche.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pose notre hypothèse nulle.</a:t>
            </a:r>
          </a:p>
          <a:p>
            <a:pPr marL="806450" lvl="1" indent="-400050">
              <a:buFont typeface="+mj-lt"/>
              <a:buAutoNum type="arabicPeriod"/>
            </a:pPr>
            <a:r>
              <a:rPr lang="fr-CA" altLang="fr-FR" b="1" dirty="0">
                <a:latin typeface="Calibri" panose="020F0502020204030204" pitchFamily="34" charset="0"/>
              </a:rPr>
              <a:t>On détermine le seuil de signification (et s’il est </a:t>
            </a:r>
            <a:r>
              <a:rPr lang="fr-CA" altLang="fr-FR" b="1" dirty="0" err="1">
                <a:latin typeface="Calibri" panose="020F0502020204030204" pitchFamily="34" charset="0"/>
              </a:rPr>
              <a:t>unicaudal</a:t>
            </a:r>
            <a:r>
              <a:rPr lang="fr-CA" altLang="fr-FR" b="1" dirty="0">
                <a:latin typeface="Calibri" panose="020F0502020204030204" pitchFamily="34" charset="0"/>
              </a:rPr>
              <a:t> ou </a:t>
            </a:r>
            <a:r>
              <a:rPr lang="fr-CA" altLang="fr-FR" b="1" dirty="0" err="1">
                <a:latin typeface="Calibri" panose="020F0502020204030204" pitchFamily="34" charset="0"/>
              </a:rPr>
              <a:t>bicaudal</a:t>
            </a:r>
            <a:r>
              <a:rPr lang="fr-CA" altLang="fr-FR" b="1" dirty="0">
                <a:latin typeface="Calibri" panose="020F0502020204030204" pitchFamily="34" charset="0"/>
              </a:rPr>
              <a:t>).</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détermine la distribution d’échantillonnage appropriée.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formule le test d’hypothèses.</a:t>
            </a:r>
          </a:p>
          <a:p>
            <a:pPr marL="406400" indent="-400050">
              <a:buFont typeface="+mj-lt"/>
              <a:buAutoNum type="alphaUcPeriod"/>
            </a:pPr>
            <a:endParaRPr lang="fr-CA" altLang="fr-FR" dirty="0">
              <a:solidFill>
                <a:schemeClr val="bg1">
                  <a:lumMod val="65000"/>
                </a:schemeClr>
              </a:solidFill>
              <a:latin typeface="Calibri" panose="020F0502020204030204" pitchFamily="34" charset="0"/>
            </a:endParaRPr>
          </a:p>
          <a:p>
            <a:pPr marL="406400" indent="-400050">
              <a:buFont typeface="+mj-lt"/>
              <a:buAutoNum type="alphaUcPeriod"/>
            </a:pPr>
            <a:r>
              <a:rPr lang="fr-CA" altLang="fr-FR" dirty="0">
                <a:solidFill>
                  <a:schemeClr val="bg1">
                    <a:lumMod val="65000"/>
                  </a:schemeClr>
                </a:solidFill>
                <a:latin typeface="Calibri" panose="020F0502020204030204" pitchFamily="34" charset="0"/>
              </a:rPr>
              <a:t>Après la collecte de données: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visualise nos données (graphique de fréquences) afin de s’en faire une première idée.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valide que nos données ne contiennent pas de valeurs aberrantes ou extrêmes.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 On fait la synthèse des données.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applique le test d’hypothèses et on conclue.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rapporte les résultats.</a:t>
            </a:r>
          </a:p>
          <a:p>
            <a:pPr marL="806450" lvl="1" indent="-400050">
              <a:buFont typeface="+mj-lt"/>
              <a:buAutoNum type="arabicPeriod"/>
            </a:pPr>
            <a:endParaRPr lang="fr-CA" altLang="fr-FR"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Tree>
    <p:extLst>
      <p:ext uri="{BB962C8B-B14F-4D97-AF65-F5344CB8AC3E}">
        <p14:creationId xmlns:p14="http://schemas.microsoft.com/office/powerpoint/2010/main" val="1321994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730250" lvl="1" indent="-381000">
              <a:buFont typeface="Wingdings" pitchFamily="2" charset="2"/>
              <a:buAutoNum type="arabicPeriod"/>
            </a:pPr>
            <a:r>
              <a:rPr lang="fr-FR" altLang="fr-FR" sz="1800" b="1" dirty="0">
                <a:latin typeface="Calibri" panose="020F0502020204030204" pitchFamily="34" charset="0"/>
              </a:rPr>
              <a:t>Visualisation</a:t>
            </a:r>
          </a:p>
          <a:p>
            <a:pPr marL="1130300" lvl="2" indent="-381000"/>
            <a:r>
              <a:rPr lang="fr-FR" altLang="fr-FR" sz="1600" dirty="0">
                <a:latin typeface="Calibri" panose="020F0502020204030204" pitchFamily="34" charset="0"/>
              </a:rPr>
              <a:t>Examiner les données brutes.</a:t>
            </a:r>
          </a:p>
          <a:p>
            <a:pPr marL="1130300" lvl="2" indent="-381000">
              <a:buFont typeface="Wingdings" pitchFamily="2" charset="2"/>
              <a:buChar char="ü"/>
            </a:pPr>
            <a:r>
              <a:rPr lang="fr-FR" altLang="fr-FR" sz="1600" b="1" dirty="0">
                <a:latin typeface="Calibri" panose="020F0502020204030204" pitchFamily="34" charset="0"/>
              </a:rPr>
              <a:t>Validation</a:t>
            </a:r>
          </a:p>
          <a:p>
            <a:pPr marL="1587500" lvl="3" indent="-381000">
              <a:buFont typeface="Wingdings" pitchFamily="2" charset="2"/>
              <a:buChar char="Ø"/>
            </a:pPr>
            <a:r>
              <a:rPr lang="fr-FR" altLang="fr-FR" sz="1400" dirty="0">
                <a:latin typeface="Calibri" panose="020F0502020204030204" pitchFamily="34" charset="0"/>
              </a:rPr>
              <a:t>Lorsque l’on a des mesures à échelle nominale, nous utilisons les effectifs afin </a:t>
            </a:r>
            <a:br>
              <a:rPr lang="fr-FR" altLang="fr-FR" sz="1400" dirty="0">
                <a:latin typeface="Calibri" panose="020F0502020204030204" pitchFamily="34" charset="0"/>
              </a:rPr>
            </a:br>
            <a:r>
              <a:rPr lang="fr-FR" altLang="fr-FR" sz="1400" dirty="0">
                <a:latin typeface="Calibri" panose="020F0502020204030204" pitchFamily="34" charset="0"/>
              </a:rPr>
              <a:t>de déterminer si des données aberrantes se trouvent dans l’échantillon. </a:t>
            </a:r>
            <a:br>
              <a:rPr lang="fr-FR" altLang="fr-FR" sz="1400" dirty="0">
                <a:latin typeface="Calibri" panose="020F0502020204030204" pitchFamily="34" charset="0"/>
              </a:rPr>
            </a:br>
            <a:r>
              <a:rPr lang="fr-FR" altLang="fr-FR" sz="1400" dirty="0">
                <a:latin typeface="Calibri" panose="020F0502020204030204" pitchFamily="34" charset="0"/>
              </a:rPr>
              <a:t>La validation peut donc être faite lors de l’étape de visualisation</a:t>
            </a:r>
          </a:p>
          <a:p>
            <a:pPr marL="730250" lvl="1" indent="-381000">
              <a:buFont typeface="Wingdings" pitchFamily="2" charset="2"/>
              <a:buAutoNum type="arabicPeriod"/>
            </a:pPr>
            <a:endParaRPr lang="fr-FR" altLang="fr-FR" sz="1800" dirty="0">
              <a:latin typeface="Calibri" panose="020F0502020204030204" pitchFamily="34" charset="0"/>
            </a:endParaRPr>
          </a:p>
          <a:p>
            <a:pPr marL="730250" lvl="1" indent="-381000">
              <a:buFont typeface="Wingdings" pitchFamily="2" charset="2"/>
              <a:buAutoNum type="arabicPeriod"/>
            </a:pPr>
            <a:r>
              <a:rPr lang="fr-FR" altLang="fr-FR" sz="1800" b="1" dirty="0">
                <a:latin typeface="Calibri" panose="020F0502020204030204" pitchFamily="34" charset="0"/>
              </a:rPr>
              <a:t>Synthèse</a:t>
            </a:r>
          </a:p>
          <a:p>
            <a:pPr marL="1130300" lvl="2" indent="-381000"/>
            <a:r>
              <a:rPr lang="fr-FR" altLang="fr-FR" sz="1600" dirty="0">
                <a:latin typeface="Calibri" panose="020F0502020204030204" pitchFamily="34" charset="0"/>
              </a:rPr>
              <a:t>Réduire des milliers de chiffres à quelques « statistiques », i.e. des descripteurs qui condensent les résultats.</a:t>
            </a:r>
          </a:p>
          <a:p>
            <a:pPr marL="1031875" lvl="2" indent="-342900"/>
            <a:endParaRPr lang="fr-FR" altLang="fr-FR" sz="1600" dirty="0">
              <a:latin typeface="Calibri" panose="020F0502020204030204" pitchFamily="34" charset="0"/>
            </a:endParaRPr>
          </a:p>
          <a:p>
            <a:pPr marL="730250" lvl="1" indent="-381000">
              <a:buFont typeface="Wingdings" pitchFamily="2" charset="2"/>
              <a:buAutoNum type="arabicPeriod"/>
            </a:pPr>
            <a:r>
              <a:rPr lang="fr-FR" altLang="fr-FR" sz="1800" b="1" dirty="0">
                <a:latin typeface="Calibri" panose="020F0502020204030204" pitchFamily="34" charset="0"/>
              </a:rPr>
              <a:t>Décision</a:t>
            </a:r>
          </a:p>
          <a:p>
            <a:pPr marL="1130300" lvl="2" indent="-381000"/>
            <a:r>
              <a:rPr lang="fr-FR" altLang="fr-FR" sz="1600" dirty="0">
                <a:latin typeface="Calibri" panose="020F0502020204030204" pitchFamily="34" charset="0"/>
              </a:rPr>
              <a:t>Indiquer si les différences sont « significatives » en utilisant </a:t>
            </a:r>
            <a:r>
              <a:rPr lang="fr-CA" altLang="fr-FR" sz="1600" dirty="0">
                <a:latin typeface="Calibri" panose="020F0502020204030204" pitchFamily="34" charset="0"/>
              </a:rPr>
              <a:t>un « test statistique »; un test permet de décider en disant, par exemple, si l’effet d’un traitement est significatif (i.e. notable, avéré, etc.).</a:t>
            </a:r>
            <a:endParaRPr lang="fr-FR" altLang="fr-FR" sz="1600" dirty="0">
              <a:latin typeface="Calibri" panose="020F0502020204030204" pitchFamily="34" charset="0"/>
            </a:endParaRPr>
          </a:p>
        </p:txBody>
      </p:sp>
      <p:sp>
        <p:nvSpPr>
          <p:cNvPr id="6" name="Rectangle 2"/>
          <p:cNvSpPr txBox="1">
            <a:spLocks noChangeArrowheads="1"/>
          </p:cNvSpPr>
          <p:nvPr/>
        </p:nvSpPr>
        <p:spPr>
          <a:xfrm>
            <a:off x="0" y="0"/>
            <a:ext cx="9144000" cy="1156447"/>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proportion</a:t>
            </a:r>
          </a:p>
          <a:p>
            <a:pPr marL="342900" indent="-342900">
              <a:buFont typeface="Wingdings" panose="05000000000000000000" pitchFamily="2" charset="2"/>
              <a:buChar char="q"/>
            </a:pPr>
            <a:r>
              <a:rPr lang="fr-CA" altLang="fr-FR" sz="2000" b="1" i="1" dirty="0">
                <a:latin typeface="Calibri" panose="020F0502020204030204" pitchFamily="34" charset="0"/>
              </a:rPr>
              <a:t>Cycle des méthodes quantitatives</a:t>
            </a:r>
          </a:p>
        </p:txBody>
      </p:sp>
      <p:cxnSp>
        <p:nvCxnSpPr>
          <p:cNvPr id="7" name="Connecteur droit 6"/>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fr-CA"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Rectangle 12"/>
          <p:cNvSpPr/>
          <p:nvPr/>
        </p:nvSpPr>
        <p:spPr>
          <a:xfrm>
            <a:off x="762000" y="1981200"/>
            <a:ext cx="6629400" cy="114300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25471764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médiane</a:t>
            </a:r>
          </a:p>
          <a:p>
            <a:pPr marL="457200" indent="-457200">
              <a:buFont typeface="Wingdings" pitchFamily="2" charset="2"/>
              <a:buChar char="q"/>
            </a:pPr>
            <a:r>
              <a:rPr lang="fr-CA" altLang="fr-FR" sz="2000" b="1" i="1" dirty="0">
                <a:latin typeface="Calibri" panose="020F0502020204030204" pitchFamily="34" charset="0"/>
              </a:rPr>
              <a:t>Exercice complet</a:t>
            </a:r>
          </a:p>
        </p:txBody>
      </p:sp>
      <p:sp>
        <p:nvSpPr>
          <p:cNvPr id="10"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endParaRPr lang="fr-CA" sz="1400"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
        <p:nvSpPr>
          <p:cNvPr id="15" name="Rectangle 3"/>
          <p:cNvSpPr txBox="1">
            <a:spLocks noChangeArrowheads="1"/>
          </p:cNvSpPr>
          <p:nvPr/>
        </p:nvSpPr>
        <p:spPr>
          <a:xfrm>
            <a:off x="0" y="1981200"/>
            <a:ext cx="9144000" cy="4876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r>
              <a:rPr lang="fr-CA" sz="2200" u="sng" dirty="0">
                <a:latin typeface="Calibri" panose="020F0502020204030204" pitchFamily="34" charset="0"/>
              </a:rPr>
              <a:t>Seuil de signification:</a:t>
            </a:r>
          </a:p>
          <a:p>
            <a:pPr marL="692150" lvl="1" indent="-342900">
              <a:buFont typeface="Wingdings" panose="05000000000000000000" pitchFamily="2" charset="2"/>
              <a:buChar char="ü"/>
            </a:pPr>
            <a:r>
              <a:rPr lang="fr-CA" sz="2000" dirty="0">
                <a:latin typeface="Calibri" panose="020F0502020204030204" pitchFamily="34" charset="0"/>
              </a:rPr>
              <a:t>Le résultat aura un impact sur majeur sur la vie du chercheur, qui devra partir en croisade pour modifier la méthode d’enseignement du cours sur les méthodes quantitatives s’il rejette l’hypothèse nulle! Ce faisant, il décide d’utiliser une probabilité d’effectuer une erreur de type I relativement conservatrice de 1 %</a:t>
            </a:r>
          </a:p>
          <a:p>
            <a:pPr marL="1130300" lvl="2" indent="-381000">
              <a:buFont typeface="Wingdings" panose="05000000000000000000" pitchFamily="2" charset="2"/>
              <a:buChar char="Ø"/>
            </a:pPr>
            <a:r>
              <a:rPr lang="fr-CA" sz="1800" b="1" dirty="0">
                <a:solidFill>
                  <a:srgbClr val="ED7D31"/>
                </a:solidFill>
                <a:latin typeface="Calibri" panose="020F0502020204030204" pitchFamily="34" charset="0"/>
              </a:rPr>
              <a:t>α =</a:t>
            </a:r>
          </a:p>
          <a:p>
            <a:pPr marL="330200" indent="-381000"/>
            <a:r>
              <a:rPr lang="fr-CA" sz="2200" u="sng" dirty="0" err="1">
                <a:latin typeface="Calibri" panose="020F0502020204030204" pitchFamily="34" charset="0"/>
              </a:rPr>
              <a:t>Caudalité</a:t>
            </a:r>
            <a:r>
              <a:rPr lang="fr-CA" sz="2200" u="sng" dirty="0">
                <a:latin typeface="Calibri" panose="020F0502020204030204" pitchFamily="34" charset="0"/>
              </a:rPr>
              <a:t>:</a:t>
            </a:r>
          </a:p>
          <a:p>
            <a:pPr marL="692150" lvl="1" indent="-342900">
              <a:buFont typeface="Wingdings" panose="05000000000000000000" pitchFamily="2" charset="2"/>
              <a:buChar char="ü"/>
            </a:pPr>
            <a:r>
              <a:rPr lang="fr-CA" sz="2000" dirty="0">
                <a:latin typeface="Calibri" panose="020F0502020204030204" pitchFamily="34" charset="0"/>
              </a:rPr>
              <a:t>Comme tout porte à croire qu’il n’y a pas près de la moitié des étudiants qui échouent le cours, on décide d’utiliser un test </a:t>
            </a:r>
            <a:r>
              <a:rPr lang="fr-CA" sz="2000" dirty="0" err="1">
                <a:latin typeface="Calibri" panose="020F0502020204030204" pitchFamily="34" charset="0"/>
              </a:rPr>
              <a:t>unicaudal</a:t>
            </a:r>
            <a:r>
              <a:rPr lang="fr-CA" sz="2000" dirty="0">
                <a:latin typeface="Calibri" panose="020F0502020204030204" pitchFamily="34" charset="0"/>
              </a:rPr>
              <a:t>, du côté droit de la distribution.</a:t>
            </a:r>
          </a:p>
          <a:p>
            <a:pPr marL="1092200" lvl="2" indent="-342900">
              <a:buFont typeface="Wingdings" panose="05000000000000000000" pitchFamily="2" charset="2"/>
              <a:buChar char="ü"/>
            </a:pPr>
            <a:r>
              <a:rPr lang="fr-CA" sz="1800" dirty="0">
                <a:latin typeface="Calibri" panose="020F0502020204030204" pitchFamily="34" charset="0"/>
              </a:rPr>
              <a:t>Ceci précise que l’hypothèse du chercheur est plus précise que « Médiane  ≠ 60 % ».</a:t>
            </a:r>
          </a:p>
          <a:p>
            <a:pPr marL="1549400" lvl="3" indent="-342900">
              <a:buFont typeface="Wingdings" panose="05000000000000000000" pitchFamily="2" charset="2"/>
              <a:buChar char="ü"/>
            </a:pPr>
            <a:r>
              <a:rPr lang="fr-CA" sz="1600" dirty="0">
                <a:latin typeface="Calibri" panose="020F0502020204030204" pitchFamily="34" charset="0"/>
              </a:rPr>
              <a:t>C’est plutôt « Médiane &gt; 60 % ».</a:t>
            </a:r>
          </a:p>
        </p:txBody>
      </p:sp>
      <p:cxnSp>
        <p:nvCxnSpPr>
          <p:cNvPr id="18" name="Connecteur droit 17"/>
          <p:cNvCxnSpPr/>
          <p:nvPr/>
        </p:nvCxnSpPr>
        <p:spPr>
          <a:xfrm>
            <a:off x="609600" y="19812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9" name="Rectangle 3"/>
          <p:cNvSpPr txBox="1">
            <a:spLocks noChangeArrowheads="1"/>
          </p:cNvSpPr>
          <p:nvPr/>
        </p:nvSpPr>
        <p:spPr>
          <a:xfrm>
            <a:off x="0" y="1224136"/>
            <a:ext cx="9144000" cy="7570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00050">
              <a:buFont typeface="+mj-lt"/>
              <a:buAutoNum type="alphaUcPeriod"/>
            </a:pPr>
            <a:r>
              <a:rPr lang="fr-CA" altLang="fr-FR" b="1" dirty="0">
                <a:latin typeface="Calibri" panose="020F0502020204030204" pitchFamily="34" charset="0"/>
              </a:rPr>
              <a:t>Avant la collecte de données:</a:t>
            </a:r>
          </a:p>
          <a:p>
            <a:pPr marL="806450" lvl="1" indent="-400050">
              <a:buFont typeface="+mj-lt"/>
              <a:buAutoNum type="arabicPeriod" startAt="3"/>
            </a:pPr>
            <a:r>
              <a:rPr lang="fr-CA" altLang="fr-FR" b="1" dirty="0">
                <a:latin typeface="Calibri" panose="020F0502020204030204" pitchFamily="34" charset="0"/>
              </a:rPr>
              <a:t>On détermine le seuil de signification (et s’il est </a:t>
            </a:r>
            <a:r>
              <a:rPr lang="fr-CA" altLang="fr-FR" b="1" dirty="0" err="1">
                <a:latin typeface="Calibri" panose="020F0502020204030204" pitchFamily="34" charset="0"/>
              </a:rPr>
              <a:t>unicaudal</a:t>
            </a:r>
            <a:r>
              <a:rPr lang="fr-CA" altLang="fr-FR" b="1" dirty="0">
                <a:latin typeface="Calibri" panose="020F0502020204030204" pitchFamily="34" charset="0"/>
              </a:rPr>
              <a:t> ou </a:t>
            </a:r>
            <a:r>
              <a:rPr lang="fr-CA" altLang="fr-FR" b="1" dirty="0" err="1">
                <a:latin typeface="Calibri" panose="020F0502020204030204" pitchFamily="34" charset="0"/>
              </a:rPr>
              <a:t>bicaudal</a:t>
            </a:r>
            <a:r>
              <a:rPr lang="fr-CA" altLang="fr-FR" b="1" dirty="0">
                <a:latin typeface="Calibri" panose="020F0502020204030204" pitchFamily="34" charset="0"/>
              </a:rPr>
              <a:t>).</a:t>
            </a:r>
          </a:p>
          <a:p>
            <a:pPr marL="63500" indent="0">
              <a:buNone/>
            </a:pPr>
            <a:endParaRPr lang="fr-CA" altLang="fr-FR" dirty="0">
              <a:latin typeface="Calibri" panose="020F0502020204030204" pitchFamily="34" charset="0"/>
            </a:endParaRPr>
          </a:p>
          <a:p>
            <a:pPr marL="63500" indent="0">
              <a:buNone/>
            </a:pPr>
            <a:endParaRPr lang="fr-CA" altLang="fr-FR" dirty="0">
              <a:latin typeface="Calibri" panose="020F0502020204030204" pitchFamily="34" charset="0"/>
            </a:endParaRPr>
          </a:p>
        </p:txBody>
      </p:sp>
    </p:spTree>
    <p:extLst>
      <p:ext uri="{BB962C8B-B14F-4D97-AF65-F5344CB8AC3E}">
        <p14:creationId xmlns:p14="http://schemas.microsoft.com/office/powerpoint/2010/main" val="13219947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médiane</a:t>
            </a:r>
          </a:p>
          <a:p>
            <a:pPr marL="457200" indent="-457200">
              <a:buFont typeface="Wingdings" pitchFamily="2" charset="2"/>
              <a:buChar char="q"/>
            </a:pPr>
            <a:r>
              <a:rPr lang="fr-CA" altLang="fr-FR" sz="2000" b="1" i="1" dirty="0">
                <a:latin typeface="Calibri" panose="020F0502020204030204" pitchFamily="34" charset="0"/>
              </a:rPr>
              <a:t>Exercice complet</a:t>
            </a:r>
          </a:p>
        </p:txBody>
      </p:sp>
      <p:sp>
        <p:nvSpPr>
          <p:cNvPr id="10"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00050">
              <a:buFont typeface="+mj-lt"/>
              <a:buAutoNum type="alphaUcPeriod"/>
            </a:pPr>
            <a:endParaRPr lang="fr-CA" altLang="fr-FR" dirty="0">
              <a:latin typeface="Calibri" panose="020F0502020204030204" pitchFamily="34" charset="0"/>
            </a:endParaRPr>
          </a:p>
          <a:p>
            <a:pPr marL="406400" indent="-400050">
              <a:buFont typeface="+mj-lt"/>
              <a:buAutoNum type="alphaUcPeriod"/>
            </a:pPr>
            <a:r>
              <a:rPr lang="fr-CA" altLang="fr-FR" b="1" dirty="0">
                <a:latin typeface="Calibri" panose="020F0502020204030204" pitchFamily="34" charset="0"/>
              </a:rPr>
              <a:t>Avant la collecte de données: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pose notre question de recherche.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pose notre hypothèse nulle.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détermine le seuil de signification (et s’il est </a:t>
            </a:r>
            <a:r>
              <a:rPr lang="fr-CA" altLang="fr-FR" dirty="0" err="1">
                <a:solidFill>
                  <a:schemeClr val="bg1">
                    <a:lumMod val="65000"/>
                  </a:schemeClr>
                </a:solidFill>
                <a:latin typeface="Calibri" panose="020F0502020204030204" pitchFamily="34" charset="0"/>
              </a:rPr>
              <a:t>unicaudal</a:t>
            </a:r>
            <a:r>
              <a:rPr lang="fr-CA" altLang="fr-FR" dirty="0">
                <a:solidFill>
                  <a:schemeClr val="bg1">
                    <a:lumMod val="65000"/>
                  </a:schemeClr>
                </a:solidFill>
                <a:latin typeface="Calibri" panose="020F0502020204030204" pitchFamily="34" charset="0"/>
              </a:rPr>
              <a:t> ou </a:t>
            </a:r>
            <a:r>
              <a:rPr lang="fr-CA" altLang="fr-FR" dirty="0" err="1">
                <a:solidFill>
                  <a:schemeClr val="bg1">
                    <a:lumMod val="65000"/>
                  </a:schemeClr>
                </a:solidFill>
                <a:latin typeface="Calibri" panose="020F0502020204030204" pitchFamily="34" charset="0"/>
              </a:rPr>
              <a:t>bicaudal</a:t>
            </a:r>
            <a:r>
              <a:rPr lang="fr-CA" altLang="fr-FR" dirty="0">
                <a:solidFill>
                  <a:schemeClr val="bg1">
                    <a:lumMod val="65000"/>
                  </a:schemeClr>
                </a:solidFill>
                <a:latin typeface="Calibri" panose="020F0502020204030204" pitchFamily="34" charset="0"/>
              </a:rPr>
              <a:t>).</a:t>
            </a:r>
          </a:p>
          <a:p>
            <a:pPr marL="806450" lvl="1" indent="-400050">
              <a:buFont typeface="+mj-lt"/>
              <a:buAutoNum type="arabicPeriod"/>
            </a:pPr>
            <a:r>
              <a:rPr lang="fr-CA" altLang="fr-FR" b="1" dirty="0">
                <a:latin typeface="Calibri" panose="020F0502020204030204" pitchFamily="34" charset="0"/>
              </a:rPr>
              <a:t>On détermine la distribution d’échantillonnage appropriée.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formule le test d’hypothèses.</a:t>
            </a:r>
          </a:p>
          <a:p>
            <a:pPr marL="406400" indent="-400050">
              <a:buFont typeface="+mj-lt"/>
              <a:buAutoNum type="alphaUcPeriod"/>
            </a:pPr>
            <a:endParaRPr lang="fr-CA" altLang="fr-FR" dirty="0">
              <a:solidFill>
                <a:schemeClr val="bg1">
                  <a:lumMod val="65000"/>
                </a:schemeClr>
              </a:solidFill>
              <a:latin typeface="Calibri" panose="020F0502020204030204" pitchFamily="34" charset="0"/>
            </a:endParaRPr>
          </a:p>
          <a:p>
            <a:pPr marL="406400" indent="-400050">
              <a:buFont typeface="+mj-lt"/>
              <a:buAutoNum type="alphaUcPeriod"/>
            </a:pPr>
            <a:r>
              <a:rPr lang="fr-CA" altLang="fr-FR" dirty="0">
                <a:solidFill>
                  <a:schemeClr val="bg1">
                    <a:lumMod val="65000"/>
                  </a:schemeClr>
                </a:solidFill>
                <a:latin typeface="Calibri" panose="020F0502020204030204" pitchFamily="34" charset="0"/>
              </a:rPr>
              <a:t>Après la collecte de données: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visualise nos données (graphique de fréquences) afin de s’en faire une première idée.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valide que nos données ne contiennent pas de valeurs aberrantes ou extrêmes.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 On fait la synthèse des données.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applique le test d’hypothèses et on conclue.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rapporte les résultats.</a:t>
            </a:r>
          </a:p>
          <a:p>
            <a:pPr marL="806450" lvl="1" indent="-400050">
              <a:buFont typeface="+mj-lt"/>
              <a:buAutoNum type="arabicPeriod"/>
            </a:pPr>
            <a:endParaRPr lang="fr-CA" altLang="fr-FR"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Tree>
    <p:extLst>
      <p:ext uri="{BB962C8B-B14F-4D97-AF65-F5344CB8AC3E}">
        <p14:creationId xmlns:p14="http://schemas.microsoft.com/office/powerpoint/2010/main" val="13219947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médiane</a:t>
            </a:r>
          </a:p>
          <a:p>
            <a:pPr marL="457200" indent="-457200">
              <a:buFont typeface="Wingdings" pitchFamily="2" charset="2"/>
              <a:buChar char="q"/>
            </a:pPr>
            <a:r>
              <a:rPr lang="fr-CA" altLang="fr-FR" sz="2000" b="1" i="1" dirty="0">
                <a:latin typeface="Calibri" panose="020F0502020204030204" pitchFamily="34" charset="0"/>
              </a:rPr>
              <a:t>Exercice complet</a:t>
            </a:r>
          </a:p>
        </p:txBody>
      </p:sp>
      <p:sp>
        <p:nvSpPr>
          <p:cNvPr id="10"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endParaRPr lang="fr-CA" sz="1400"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
        <p:nvSpPr>
          <p:cNvPr id="15" name="Rectangle 3"/>
          <p:cNvSpPr txBox="1">
            <a:spLocks noChangeArrowheads="1"/>
          </p:cNvSpPr>
          <p:nvPr/>
        </p:nvSpPr>
        <p:spPr>
          <a:xfrm>
            <a:off x="0" y="1981200"/>
            <a:ext cx="9144000" cy="4876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63550" indent="-514350">
              <a:buFont typeface="+mj-lt"/>
              <a:buAutoNum type="romanLcPeriod"/>
            </a:pPr>
            <a:r>
              <a:rPr lang="fr-CA" sz="2000" dirty="0">
                <a:latin typeface="Calibri" panose="020F0502020204030204" pitchFamily="34" charset="0"/>
              </a:rPr>
              <a:t>D’abord, comme une observation n’a que deux résultats possibles, on peut la faire correspondre à une épreuve de </a:t>
            </a:r>
            <a:r>
              <a:rPr lang="fr-CA" sz="2000" dirty="0" err="1">
                <a:latin typeface="Calibri" panose="020F0502020204030204" pitchFamily="34" charset="0"/>
              </a:rPr>
              <a:t>Bernouilli</a:t>
            </a:r>
            <a:r>
              <a:rPr lang="fr-CA" sz="2000" dirty="0">
                <a:latin typeface="Calibri" panose="020F0502020204030204" pitchFamily="34" charset="0"/>
              </a:rPr>
              <a:t> (i.e. succès vs. échecs).</a:t>
            </a:r>
          </a:p>
          <a:p>
            <a:pPr marL="730250" lvl="1" indent="-381000">
              <a:buFont typeface="Wingdings" panose="05000000000000000000" pitchFamily="2" charset="2"/>
              <a:buChar char="Ø"/>
            </a:pPr>
            <a:r>
              <a:rPr lang="fr-CA" sz="1800" dirty="0">
                <a:latin typeface="Calibri" panose="020F0502020204030204" pitchFamily="34" charset="0"/>
              </a:rPr>
              <a:t>Posons: 	Note supérieure à 60 % = succès</a:t>
            </a:r>
          </a:p>
          <a:p>
            <a:pPr marL="730250" lvl="1" indent="-381000">
              <a:buFont typeface="Wingdings" panose="05000000000000000000" pitchFamily="2" charset="2"/>
              <a:buChar char="Ø"/>
            </a:pPr>
            <a:endParaRPr lang="fr-CA" sz="1800" dirty="0">
              <a:latin typeface="Calibri" panose="020F0502020204030204" pitchFamily="34" charset="0"/>
            </a:endParaRPr>
          </a:p>
          <a:p>
            <a:pPr marL="463550" indent="-514350">
              <a:buFont typeface="+mj-lt"/>
              <a:buAutoNum type="romanLcPeriod"/>
            </a:pPr>
            <a:r>
              <a:rPr lang="fr-CA" sz="2000" dirty="0">
                <a:latin typeface="Calibri" panose="020F0502020204030204" pitchFamily="34" charset="0"/>
              </a:rPr>
              <a:t>De plus, comme un échantillon consiste en un ensemble observations…</a:t>
            </a:r>
          </a:p>
          <a:p>
            <a:pPr marL="730250" lvl="1" indent="-381000">
              <a:buFont typeface="Wingdings" panose="05000000000000000000" pitchFamily="2" charset="2"/>
              <a:buChar char="Ø"/>
            </a:pPr>
            <a:r>
              <a:rPr lang="fr-CA" dirty="0">
                <a:latin typeface="Calibri" panose="020F0502020204030204" pitchFamily="34" charset="0"/>
              </a:rPr>
              <a:t>Un échantillon consiste ici en un ensemble d’épreuves de </a:t>
            </a:r>
            <a:r>
              <a:rPr lang="fr-CA" dirty="0" err="1">
                <a:latin typeface="Calibri" panose="020F0502020204030204" pitchFamily="34" charset="0"/>
              </a:rPr>
              <a:t>Bernouilli</a:t>
            </a:r>
            <a:r>
              <a:rPr lang="fr-CA" dirty="0">
                <a:latin typeface="Calibri" panose="020F0502020204030204" pitchFamily="34" charset="0"/>
              </a:rPr>
              <a:t>.</a:t>
            </a:r>
          </a:p>
          <a:p>
            <a:pPr marL="730250" lvl="1" indent="-381000"/>
            <a:endParaRPr lang="fr-CA" sz="1800" dirty="0">
              <a:latin typeface="Calibri" panose="020F0502020204030204" pitchFamily="34" charset="0"/>
            </a:endParaRPr>
          </a:p>
          <a:p>
            <a:pPr marL="463550" indent="-514350">
              <a:buFont typeface="+mj-lt"/>
              <a:buAutoNum type="romanLcPeriod"/>
            </a:pPr>
            <a:r>
              <a:rPr lang="fr-CA" sz="2000" dirty="0">
                <a:latin typeface="Calibri" panose="020F0502020204030204" pitchFamily="34" charset="0"/>
              </a:rPr>
              <a:t>Or, la probabilité d’obtenir un certain nombre de succès dans un ensemble d’épreuves de </a:t>
            </a:r>
            <a:r>
              <a:rPr lang="fr-CA" sz="2000" dirty="0" err="1">
                <a:latin typeface="Calibri" panose="020F0502020204030204" pitchFamily="34" charset="0"/>
              </a:rPr>
              <a:t>Bernouilli</a:t>
            </a:r>
            <a:r>
              <a:rPr lang="fr-CA" sz="2000" dirty="0">
                <a:latin typeface="Calibri" panose="020F0502020204030204" pitchFamily="34" charset="0"/>
              </a:rPr>
              <a:t> est donnée par la loi de distribution binomiale:</a:t>
            </a:r>
          </a:p>
          <a:p>
            <a:pPr marL="863600" lvl="1" indent="-514350">
              <a:buNone/>
            </a:pPr>
            <a:endParaRPr lang="fr-CA" dirty="0">
              <a:latin typeface="Calibri" panose="020F0502020204030204" pitchFamily="34" charset="0"/>
            </a:endParaRPr>
          </a:p>
          <a:p>
            <a:pPr marL="863600" lvl="1" indent="-514350">
              <a:buFont typeface="Wingdings" pitchFamily="2" charset="2"/>
              <a:buChar char="Ø"/>
            </a:pPr>
            <a:endParaRPr lang="fr-CA" dirty="0">
              <a:latin typeface="Calibri" panose="020F0502020204030204" pitchFamily="34" charset="0"/>
            </a:endParaRPr>
          </a:p>
          <a:p>
            <a:pPr marL="863600" lvl="1" indent="-514350">
              <a:buFont typeface="Wingdings" pitchFamily="2" charset="2"/>
              <a:buChar char="Ø"/>
            </a:pPr>
            <a:r>
              <a:rPr lang="fr-CA" dirty="0">
                <a:latin typeface="Calibri" panose="020F0502020204030204" pitchFamily="34" charset="0"/>
              </a:rPr>
              <a:t>où </a:t>
            </a:r>
            <a:r>
              <a:rPr lang="en-CA" altLang="fr-FR" b="1" i="1" dirty="0">
                <a:solidFill>
                  <a:srgbClr val="FF0000"/>
                </a:solidFill>
                <a:latin typeface="Calibri" panose="020F0502020204030204" pitchFamily="34" charset="0"/>
              </a:rPr>
              <a:t>n</a:t>
            </a:r>
            <a:r>
              <a:rPr lang="en-CA" altLang="fr-FR" dirty="0">
                <a:latin typeface="Calibri" panose="020F0502020204030204" pitchFamily="34" charset="0"/>
              </a:rPr>
              <a:t> </a:t>
            </a:r>
            <a:r>
              <a:rPr lang="en-CA" altLang="fr-FR" dirty="0" err="1">
                <a:latin typeface="Calibri" panose="020F0502020204030204" pitchFamily="34" charset="0"/>
              </a:rPr>
              <a:t>représente</a:t>
            </a:r>
            <a:r>
              <a:rPr lang="en-CA" altLang="fr-FR" dirty="0">
                <a:latin typeface="Calibri" panose="020F0502020204030204" pitchFamily="34" charset="0"/>
              </a:rPr>
              <a:t> le </a:t>
            </a:r>
            <a:r>
              <a:rPr lang="en-CA" altLang="fr-FR" dirty="0" err="1">
                <a:latin typeface="Calibri" panose="020F0502020204030204" pitchFamily="34" charset="0"/>
              </a:rPr>
              <a:t>nombre</a:t>
            </a:r>
            <a:r>
              <a:rPr lang="en-CA" altLang="fr-FR" dirty="0">
                <a:latin typeface="Calibri" panose="020F0502020204030204" pitchFamily="34" charset="0"/>
              </a:rPr>
              <a:t> </a:t>
            </a:r>
            <a:r>
              <a:rPr lang="en-CA" altLang="fr-FR" dirty="0" err="1">
                <a:latin typeface="Calibri" panose="020F0502020204030204" pitchFamily="34" charset="0"/>
              </a:rPr>
              <a:t>d’observations</a:t>
            </a:r>
            <a:r>
              <a:rPr lang="en-CA" altLang="fr-FR" dirty="0">
                <a:latin typeface="Calibri" panose="020F0502020204030204" pitchFamily="34" charset="0"/>
              </a:rPr>
              <a:t>, </a:t>
            </a:r>
            <a:r>
              <a:rPr lang="el-GR" altLang="fr-FR" b="1" i="1" dirty="0">
                <a:solidFill>
                  <a:srgbClr val="00B050"/>
                </a:solidFill>
                <a:latin typeface="Calibri" panose="020F0502020204030204" pitchFamily="34" charset="0"/>
              </a:rPr>
              <a:t>π</a:t>
            </a:r>
            <a:r>
              <a:rPr lang="en-CA" altLang="fr-FR" dirty="0">
                <a:latin typeface="Calibri" panose="020F0502020204030204" pitchFamily="34" charset="0"/>
              </a:rPr>
              <a:t> correspond à la </a:t>
            </a:r>
            <a:r>
              <a:rPr lang="en-CA" altLang="fr-FR" dirty="0" err="1">
                <a:latin typeface="Calibri" panose="020F0502020204030204" pitchFamily="34" charset="0"/>
              </a:rPr>
              <a:t>probabilité</a:t>
            </a:r>
            <a:r>
              <a:rPr lang="en-CA" altLang="fr-FR" dirty="0">
                <a:latin typeface="Calibri" panose="020F0502020204030204" pitchFamily="34" charset="0"/>
              </a:rPr>
              <a:t> de </a:t>
            </a:r>
            <a:r>
              <a:rPr lang="en-CA" altLang="fr-FR" dirty="0" err="1">
                <a:latin typeface="Calibri" panose="020F0502020204030204" pitchFamily="34" charset="0"/>
              </a:rPr>
              <a:t>succès</a:t>
            </a:r>
            <a:r>
              <a:rPr lang="en-CA" altLang="fr-FR" dirty="0">
                <a:latin typeface="Calibri" panose="020F0502020204030204" pitchFamily="34" charset="0"/>
              </a:rPr>
              <a:t> et </a:t>
            </a:r>
            <a:br>
              <a:rPr lang="en-CA" altLang="fr-FR" dirty="0">
                <a:latin typeface="Calibri" panose="020F0502020204030204" pitchFamily="34" charset="0"/>
              </a:rPr>
            </a:br>
            <a:r>
              <a:rPr lang="en-CA" altLang="fr-FR" dirty="0">
                <a:latin typeface="Calibri" panose="020F0502020204030204" pitchFamily="34" charset="0"/>
              </a:rPr>
              <a:t>Pr(</a:t>
            </a:r>
            <a:r>
              <a:rPr lang="en-CA" altLang="fr-FR" b="1" i="1" dirty="0">
                <a:solidFill>
                  <a:srgbClr val="0070C0"/>
                </a:solidFill>
                <a:latin typeface="Calibri" panose="020F0502020204030204" pitchFamily="34" charset="0"/>
              </a:rPr>
              <a:t>k</a:t>
            </a:r>
            <a:r>
              <a:rPr lang="en-CA" altLang="fr-FR" dirty="0">
                <a:latin typeface="Calibri" panose="020F0502020204030204" pitchFamily="34" charset="0"/>
              </a:rPr>
              <a:t>) </a:t>
            </a:r>
            <a:r>
              <a:rPr lang="en-CA" altLang="fr-FR" dirty="0" err="1">
                <a:latin typeface="Calibri" panose="020F0502020204030204" pitchFamily="34" charset="0"/>
              </a:rPr>
              <a:t>renvoie</a:t>
            </a:r>
            <a:r>
              <a:rPr lang="en-CA" altLang="fr-FR" dirty="0">
                <a:latin typeface="Calibri" panose="020F0502020204030204" pitchFamily="34" charset="0"/>
              </a:rPr>
              <a:t> la </a:t>
            </a:r>
            <a:r>
              <a:rPr lang="en-CA" altLang="fr-FR" dirty="0" err="1">
                <a:latin typeface="Calibri" panose="020F0502020204030204" pitchFamily="34" charset="0"/>
              </a:rPr>
              <a:t>probabilité</a:t>
            </a:r>
            <a:r>
              <a:rPr lang="en-CA" altLang="fr-FR" dirty="0">
                <a:latin typeface="Calibri" panose="020F0502020204030204" pitchFamily="34" charset="0"/>
              </a:rPr>
              <a:t> </a:t>
            </a:r>
            <a:r>
              <a:rPr lang="en-CA" altLang="fr-FR" dirty="0" err="1">
                <a:latin typeface="Calibri" panose="020F0502020204030204" pitchFamily="34" charset="0"/>
              </a:rPr>
              <a:t>d’obtenir</a:t>
            </a:r>
            <a:r>
              <a:rPr lang="en-CA" altLang="fr-FR" dirty="0">
                <a:latin typeface="Calibri" panose="020F0502020204030204" pitchFamily="34" charset="0"/>
              </a:rPr>
              <a:t> </a:t>
            </a:r>
            <a:r>
              <a:rPr lang="en-CA" altLang="fr-FR" b="1" i="1" dirty="0">
                <a:solidFill>
                  <a:srgbClr val="0070C0"/>
                </a:solidFill>
                <a:latin typeface="Calibri" panose="020F0502020204030204" pitchFamily="34" charset="0"/>
              </a:rPr>
              <a:t>k</a:t>
            </a:r>
            <a:r>
              <a:rPr lang="en-CA" altLang="fr-FR" dirty="0">
                <a:latin typeface="Calibri" panose="020F0502020204030204" pitchFamily="34" charset="0"/>
              </a:rPr>
              <a:t> </a:t>
            </a:r>
            <a:r>
              <a:rPr lang="en-CA" altLang="fr-FR" dirty="0" err="1">
                <a:latin typeface="Calibri" panose="020F0502020204030204" pitchFamily="34" charset="0"/>
              </a:rPr>
              <a:t>succès</a:t>
            </a:r>
            <a:r>
              <a:rPr lang="en-CA" altLang="fr-FR" dirty="0">
                <a:latin typeface="Calibri" panose="020F0502020204030204" pitchFamily="34" charset="0"/>
              </a:rPr>
              <a:t>.</a:t>
            </a:r>
            <a:endParaRPr lang="fr-CA" dirty="0">
              <a:latin typeface="Calibri" panose="020F0502020204030204" pitchFamily="34" charset="0"/>
            </a:endParaRPr>
          </a:p>
        </p:txBody>
      </p:sp>
      <p:cxnSp>
        <p:nvCxnSpPr>
          <p:cNvPr id="18" name="Connecteur droit 17"/>
          <p:cNvCxnSpPr/>
          <p:nvPr/>
        </p:nvCxnSpPr>
        <p:spPr>
          <a:xfrm>
            <a:off x="609600" y="19812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9" name="Rectangle 3"/>
          <p:cNvSpPr txBox="1">
            <a:spLocks noChangeArrowheads="1"/>
          </p:cNvSpPr>
          <p:nvPr/>
        </p:nvSpPr>
        <p:spPr>
          <a:xfrm>
            <a:off x="0" y="1224136"/>
            <a:ext cx="9144000" cy="7570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00050">
              <a:buFont typeface="+mj-lt"/>
              <a:buAutoNum type="alphaUcPeriod"/>
            </a:pPr>
            <a:r>
              <a:rPr lang="fr-CA" altLang="fr-FR" b="1" dirty="0">
                <a:latin typeface="Calibri" panose="020F0502020204030204" pitchFamily="34" charset="0"/>
              </a:rPr>
              <a:t>Avant la collecte de données:</a:t>
            </a:r>
          </a:p>
          <a:p>
            <a:pPr marL="806450" lvl="1" indent="-400050">
              <a:buFont typeface="+mj-lt"/>
              <a:buAutoNum type="arabicPeriod" startAt="4"/>
            </a:pPr>
            <a:r>
              <a:rPr lang="fr-CA" altLang="fr-FR" b="1" dirty="0">
                <a:latin typeface="Calibri" panose="020F0502020204030204" pitchFamily="34" charset="0"/>
              </a:rPr>
              <a:t>On détermine la distribution d’échantillonnage appropriée.</a:t>
            </a:r>
            <a:endParaRPr lang="fr-CA" altLang="fr-FR" dirty="0">
              <a:latin typeface="Calibri" panose="020F0502020204030204" pitchFamily="34" charset="0"/>
            </a:endParaRPr>
          </a:p>
        </p:txBody>
      </p:sp>
      <p:graphicFrame>
        <p:nvGraphicFramePr>
          <p:cNvPr id="148482" name="Object 2"/>
          <p:cNvGraphicFramePr>
            <a:graphicFrameLocks noChangeAspect="1"/>
          </p:cNvGraphicFramePr>
          <p:nvPr/>
        </p:nvGraphicFramePr>
        <p:xfrm>
          <a:off x="1524000" y="5512038"/>
          <a:ext cx="5759450" cy="696912"/>
        </p:xfrm>
        <a:graphic>
          <a:graphicData uri="http://schemas.openxmlformats.org/presentationml/2006/ole">
            <mc:AlternateContent xmlns:mc="http://schemas.openxmlformats.org/markup-compatibility/2006">
              <mc:Choice xmlns:v="urn:schemas-microsoft-com:vml" Requires="v">
                <p:oleObj spid="_x0000_s148517" name="Document" r:id="rId4" imgW="5949456" imgH="719463" progId="Word.Document.12">
                  <p:embed/>
                </p:oleObj>
              </mc:Choice>
              <mc:Fallback>
                <p:oleObj name="Document" r:id="rId4" imgW="5949456" imgH="719463"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5512038"/>
                        <a:ext cx="5759450"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219947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médiane</a:t>
            </a:r>
          </a:p>
          <a:p>
            <a:pPr marL="457200" indent="-457200">
              <a:buFont typeface="Wingdings" pitchFamily="2" charset="2"/>
              <a:buChar char="q"/>
            </a:pPr>
            <a:r>
              <a:rPr lang="fr-CA" altLang="fr-FR" sz="2000" b="1" i="1" dirty="0">
                <a:latin typeface="Calibri" panose="020F0502020204030204" pitchFamily="34" charset="0"/>
              </a:rPr>
              <a:t>Exercice complet</a:t>
            </a:r>
          </a:p>
        </p:txBody>
      </p:sp>
      <p:sp>
        <p:nvSpPr>
          <p:cNvPr id="10"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00050">
              <a:buFont typeface="+mj-lt"/>
              <a:buAutoNum type="alphaUcPeriod"/>
            </a:pPr>
            <a:endParaRPr lang="fr-CA" altLang="fr-FR" dirty="0">
              <a:latin typeface="Calibri" panose="020F0502020204030204" pitchFamily="34" charset="0"/>
            </a:endParaRPr>
          </a:p>
          <a:p>
            <a:pPr marL="406400" indent="-400050">
              <a:buFont typeface="+mj-lt"/>
              <a:buAutoNum type="alphaUcPeriod"/>
            </a:pPr>
            <a:r>
              <a:rPr lang="fr-CA" altLang="fr-FR" b="1" dirty="0">
                <a:latin typeface="Calibri" panose="020F0502020204030204" pitchFamily="34" charset="0"/>
              </a:rPr>
              <a:t>Avant la collecte de données: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pose notre question de recherche.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pose notre hypothèse nulle.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détermine le seuil de signification (et s’il est </a:t>
            </a:r>
            <a:r>
              <a:rPr lang="fr-CA" altLang="fr-FR" dirty="0" err="1">
                <a:solidFill>
                  <a:schemeClr val="bg1">
                    <a:lumMod val="65000"/>
                  </a:schemeClr>
                </a:solidFill>
                <a:latin typeface="Calibri" panose="020F0502020204030204" pitchFamily="34" charset="0"/>
              </a:rPr>
              <a:t>unicaudal</a:t>
            </a:r>
            <a:r>
              <a:rPr lang="fr-CA" altLang="fr-FR" dirty="0">
                <a:solidFill>
                  <a:schemeClr val="bg1">
                    <a:lumMod val="65000"/>
                  </a:schemeClr>
                </a:solidFill>
                <a:latin typeface="Calibri" panose="020F0502020204030204" pitchFamily="34" charset="0"/>
              </a:rPr>
              <a:t> ou </a:t>
            </a:r>
            <a:r>
              <a:rPr lang="fr-CA" altLang="fr-FR" dirty="0" err="1">
                <a:solidFill>
                  <a:schemeClr val="bg1">
                    <a:lumMod val="65000"/>
                  </a:schemeClr>
                </a:solidFill>
                <a:latin typeface="Calibri" panose="020F0502020204030204" pitchFamily="34" charset="0"/>
              </a:rPr>
              <a:t>bicaudal</a:t>
            </a:r>
            <a:r>
              <a:rPr lang="fr-CA" altLang="fr-FR" dirty="0">
                <a:solidFill>
                  <a:schemeClr val="bg1">
                    <a:lumMod val="65000"/>
                  </a:schemeClr>
                </a:solidFill>
                <a:latin typeface="Calibri" panose="020F0502020204030204" pitchFamily="34" charset="0"/>
              </a:rPr>
              <a:t>).</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détermine la distribution d’échantillonnage appropriée.</a:t>
            </a:r>
          </a:p>
          <a:p>
            <a:pPr marL="806450" lvl="1" indent="-400050">
              <a:buFont typeface="+mj-lt"/>
              <a:buAutoNum type="arabicPeriod"/>
            </a:pPr>
            <a:r>
              <a:rPr lang="fr-CA" altLang="fr-FR" b="1" dirty="0">
                <a:latin typeface="Calibri" panose="020F0502020204030204" pitchFamily="34" charset="0"/>
              </a:rPr>
              <a:t>On formule le test d’hypothèses.</a:t>
            </a:r>
          </a:p>
          <a:p>
            <a:pPr marL="406400" indent="-400050">
              <a:buFont typeface="+mj-lt"/>
              <a:buAutoNum type="alphaUcPeriod"/>
            </a:pPr>
            <a:endParaRPr lang="fr-CA" altLang="fr-FR" dirty="0">
              <a:solidFill>
                <a:schemeClr val="bg1">
                  <a:lumMod val="65000"/>
                </a:schemeClr>
              </a:solidFill>
              <a:latin typeface="Calibri" panose="020F0502020204030204" pitchFamily="34" charset="0"/>
            </a:endParaRPr>
          </a:p>
          <a:p>
            <a:pPr marL="406400" indent="-400050">
              <a:buFont typeface="+mj-lt"/>
              <a:buAutoNum type="alphaUcPeriod"/>
            </a:pPr>
            <a:r>
              <a:rPr lang="fr-CA" altLang="fr-FR" dirty="0">
                <a:solidFill>
                  <a:schemeClr val="bg1">
                    <a:lumMod val="65000"/>
                  </a:schemeClr>
                </a:solidFill>
                <a:latin typeface="Calibri" panose="020F0502020204030204" pitchFamily="34" charset="0"/>
              </a:rPr>
              <a:t>Après la collecte de données: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visualise nos données (graphique de fréquences) afin de s’en faire une première idée.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valide que nos données ne contiennent pas de valeurs aberrantes ou extrêmes.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 On fait la synthèse des données.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applique le test d’hypothèses et on conclue.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rapporte les résultats.</a:t>
            </a:r>
          </a:p>
          <a:p>
            <a:pPr marL="806450" lvl="1" indent="-400050">
              <a:buFont typeface="+mj-lt"/>
              <a:buAutoNum type="arabicPeriod"/>
            </a:pPr>
            <a:endParaRPr lang="fr-CA" altLang="fr-FR"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Tree>
    <p:extLst>
      <p:ext uri="{BB962C8B-B14F-4D97-AF65-F5344CB8AC3E}">
        <p14:creationId xmlns:p14="http://schemas.microsoft.com/office/powerpoint/2010/main" val="13219947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médiane</a:t>
            </a:r>
          </a:p>
          <a:p>
            <a:pPr marL="457200" indent="-457200">
              <a:buFont typeface="Wingdings" pitchFamily="2" charset="2"/>
              <a:buChar char="q"/>
            </a:pPr>
            <a:r>
              <a:rPr lang="fr-CA" altLang="fr-FR" sz="2000" b="1" i="1" dirty="0">
                <a:latin typeface="Calibri" panose="020F0502020204030204" pitchFamily="34" charset="0"/>
              </a:rPr>
              <a:t>Exercice complet</a:t>
            </a:r>
          </a:p>
        </p:txBody>
      </p:sp>
      <p:sp>
        <p:nvSpPr>
          <p:cNvPr id="10"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endParaRPr lang="fr-CA" sz="1400"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
        <p:nvSpPr>
          <p:cNvPr id="15" name="Rectangle 3"/>
          <p:cNvSpPr txBox="1">
            <a:spLocks noChangeArrowheads="1"/>
          </p:cNvSpPr>
          <p:nvPr/>
        </p:nvSpPr>
        <p:spPr>
          <a:xfrm>
            <a:off x="0" y="1981200"/>
            <a:ext cx="9144000" cy="4876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buFont typeface="Wingdings" panose="05000000000000000000" pitchFamily="2" charset="2"/>
              <a:buChar char="q"/>
            </a:pPr>
            <a:r>
              <a:rPr lang="fr-CA" sz="2200" u="sng" dirty="0">
                <a:latin typeface="Calibri" panose="020F0502020204030204" pitchFamily="34" charset="0"/>
              </a:rPr>
              <a:t>On doit donc formuler un test…</a:t>
            </a:r>
          </a:p>
          <a:p>
            <a:pPr marL="730250" lvl="1" indent="-381000">
              <a:buFont typeface="Wingdings" pitchFamily="2" charset="2"/>
              <a:buChar char="ü"/>
            </a:pPr>
            <a:r>
              <a:rPr lang="fr-CA" sz="2000" dirty="0">
                <a:latin typeface="Calibri" panose="020F0502020204030204" pitchFamily="34" charset="0"/>
              </a:rPr>
              <a:t>…avec α = 0.01</a:t>
            </a:r>
          </a:p>
          <a:p>
            <a:pPr marL="730250" lvl="1" indent="-381000">
              <a:buFont typeface="Wingdings" pitchFamily="2" charset="2"/>
              <a:buChar char="ü"/>
            </a:pPr>
            <a:r>
              <a:rPr lang="fr-CA" sz="2000" dirty="0">
                <a:latin typeface="Calibri" panose="020F0502020204030204" pitchFamily="34" charset="0"/>
              </a:rPr>
              <a:t>…</a:t>
            </a:r>
            <a:r>
              <a:rPr lang="fr-CA" sz="2000" dirty="0" err="1">
                <a:latin typeface="Calibri" panose="020F0502020204030204" pitchFamily="34" charset="0"/>
              </a:rPr>
              <a:t>unicaudal</a:t>
            </a:r>
            <a:r>
              <a:rPr lang="fr-CA" sz="2000" dirty="0">
                <a:latin typeface="Calibri" panose="020F0502020204030204" pitchFamily="34" charset="0"/>
              </a:rPr>
              <a:t> à droite</a:t>
            </a:r>
          </a:p>
          <a:p>
            <a:pPr marL="730250" lvl="1" indent="-381000">
              <a:buFont typeface="Wingdings" pitchFamily="2" charset="2"/>
              <a:buChar char="ü"/>
            </a:pPr>
            <a:r>
              <a:rPr lang="fr-CA" sz="2000" dirty="0">
                <a:latin typeface="Calibri" panose="020F0502020204030204" pitchFamily="34" charset="0"/>
              </a:rPr>
              <a:t>…utilisant la distribution binomiale</a:t>
            </a:r>
          </a:p>
          <a:p>
            <a:pPr marL="330200" indent="-381000">
              <a:buFont typeface="Wingdings" panose="05000000000000000000" pitchFamily="2" charset="2"/>
              <a:buChar char="q"/>
            </a:pPr>
            <a:r>
              <a:rPr lang="fr-CA" sz="2200" u="sng" dirty="0">
                <a:latin typeface="Calibri" panose="020F0502020204030204" pitchFamily="34" charset="0"/>
              </a:rPr>
              <a:t>On peut alors poser:</a:t>
            </a:r>
          </a:p>
          <a:p>
            <a:pPr marL="730250" lvl="1" indent="-381000">
              <a:buNone/>
            </a:pPr>
            <a:endParaRPr lang="fr-CA" sz="2000" dirty="0">
              <a:latin typeface="Calibri" panose="020F0502020204030204" pitchFamily="34" charset="0"/>
            </a:endParaRPr>
          </a:p>
          <a:p>
            <a:pPr marL="730250" lvl="1" indent="-381000">
              <a:buNone/>
            </a:pPr>
            <a:endParaRPr lang="fr-CA" sz="2000" dirty="0">
              <a:latin typeface="Calibri" panose="020F0502020204030204" pitchFamily="34" charset="0"/>
            </a:endParaRPr>
          </a:p>
          <a:p>
            <a:pPr marL="330200" indent="-381000">
              <a:buFont typeface="Wingdings" pitchFamily="2" charset="2"/>
              <a:buChar char="v"/>
            </a:pPr>
            <a:endParaRPr lang="fr-CA" dirty="0">
              <a:latin typeface="Calibri" panose="020F0502020204030204" pitchFamily="34" charset="0"/>
            </a:endParaRPr>
          </a:p>
          <a:p>
            <a:pPr marL="330200" indent="-381000">
              <a:buFont typeface="Wingdings" pitchFamily="2" charset="2"/>
              <a:buChar char="v"/>
            </a:pPr>
            <a:r>
              <a:rPr lang="fr-CA" dirty="0">
                <a:latin typeface="Calibri" panose="020F0502020204030204" pitchFamily="34" charset="0"/>
              </a:rPr>
              <a:t>Notons que le choix de « n » est déterminé par la puissance statistique recherchée.</a:t>
            </a:r>
          </a:p>
          <a:p>
            <a:pPr marL="730250" lvl="1" indent="-381000">
              <a:buFont typeface="Wingdings" pitchFamily="2" charset="2"/>
              <a:buChar char="Ø"/>
            </a:pPr>
            <a:r>
              <a:rPr lang="fr-CA" dirty="0">
                <a:latin typeface="Calibri" panose="020F0502020204030204" pitchFamily="34" charset="0"/>
              </a:rPr>
              <a:t>Nous verrons comment utiliser le concept de la puissance statistique au le cours de la semaine 13.</a:t>
            </a:r>
          </a:p>
          <a:p>
            <a:pPr marL="1130300" lvl="2" indent="-381000">
              <a:buFont typeface="Wingdings" pitchFamily="2" charset="2"/>
              <a:buChar char="Ø"/>
            </a:pPr>
            <a:r>
              <a:rPr lang="fr-CA" dirty="0">
                <a:latin typeface="Calibri" panose="020F0502020204030204" pitchFamily="34" charset="0"/>
              </a:rPr>
              <a:t>D’ici là, on vous indiquera toujours quel est l’effectif total, plutôt que de vous demander de le choisir.</a:t>
            </a:r>
          </a:p>
        </p:txBody>
      </p:sp>
      <p:cxnSp>
        <p:nvCxnSpPr>
          <p:cNvPr id="18" name="Connecteur droit 17"/>
          <p:cNvCxnSpPr/>
          <p:nvPr/>
        </p:nvCxnSpPr>
        <p:spPr>
          <a:xfrm>
            <a:off x="609600" y="19812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9" name="Rectangle 3"/>
          <p:cNvSpPr txBox="1">
            <a:spLocks noChangeArrowheads="1"/>
          </p:cNvSpPr>
          <p:nvPr/>
        </p:nvSpPr>
        <p:spPr>
          <a:xfrm>
            <a:off x="0" y="1224136"/>
            <a:ext cx="9144000" cy="7570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00050">
              <a:buFont typeface="+mj-lt"/>
              <a:buAutoNum type="alphaUcPeriod"/>
            </a:pPr>
            <a:r>
              <a:rPr lang="fr-CA" altLang="fr-FR" b="1" dirty="0">
                <a:latin typeface="Calibri" panose="020F0502020204030204" pitchFamily="34" charset="0"/>
              </a:rPr>
              <a:t>Avant la collecte de données:</a:t>
            </a:r>
          </a:p>
          <a:p>
            <a:pPr marL="806450" lvl="1" indent="-400050">
              <a:buFont typeface="+mj-lt"/>
              <a:buAutoNum type="arabicPeriod" startAt="5"/>
            </a:pPr>
            <a:r>
              <a:rPr lang="fr-CA" altLang="fr-FR" b="1" dirty="0">
                <a:latin typeface="Calibri" panose="020F0502020204030204" pitchFamily="34" charset="0"/>
              </a:rPr>
              <a:t>On formule le test d’hypothèses.</a:t>
            </a:r>
          </a:p>
        </p:txBody>
      </p:sp>
      <p:graphicFrame>
        <p:nvGraphicFramePr>
          <p:cNvPr id="21" name="Object 5"/>
          <p:cNvGraphicFramePr>
            <a:graphicFrameLocks noChangeAspect="1"/>
          </p:cNvGraphicFramePr>
          <p:nvPr>
            <p:extLst>
              <p:ext uri="{D42A27DB-BD31-4B8C-83A1-F6EECF244321}">
                <p14:modId xmlns:p14="http://schemas.microsoft.com/office/powerpoint/2010/main" val="1688602052"/>
              </p:ext>
            </p:extLst>
          </p:nvPr>
        </p:nvGraphicFramePr>
        <p:xfrm>
          <a:off x="1981200" y="4267200"/>
          <a:ext cx="4281488" cy="430212"/>
        </p:xfrm>
        <a:graphic>
          <a:graphicData uri="http://schemas.openxmlformats.org/presentationml/2006/ole">
            <mc:AlternateContent xmlns:mc="http://schemas.openxmlformats.org/markup-compatibility/2006">
              <mc:Choice xmlns:v="urn:schemas-microsoft-com:vml" Requires="v">
                <p:oleObj spid="_x0000_s149586" name="Document" r:id="rId4" imgW="4606955" imgH="472687" progId="Word.Document.12">
                  <p:embed/>
                </p:oleObj>
              </mc:Choice>
              <mc:Fallback>
                <p:oleObj name="Document" r:id="rId4" imgW="4606955" imgH="472687" progId="Word.Document.12">
                  <p:embed/>
                  <p:pic>
                    <p:nvPicPr>
                      <p:cNvPr id="0" name=""/>
                      <p:cNvPicPr>
                        <a:picLocks noChangeAspect="1" noChangeArrowheads="1"/>
                      </p:cNvPicPr>
                      <p:nvPr/>
                    </p:nvPicPr>
                    <p:blipFill>
                      <a:blip r:embed="rId5"/>
                      <a:srcRect/>
                      <a:stretch>
                        <a:fillRect/>
                      </a:stretch>
                    </p:blipFill>
                    <p:spPr bwMode="auto">
                      <a:xfrm>
                        <a:off x="1981200" y="4267200"/>
                        <a:ext cx="4281488"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219947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médiane</a:t>
            </a:r>
          </a:p>
          <a:p>
            <a:pPr marL="457200" indent="-457200">
              <a:buFont typeface="Wingdings" pitchFamily="2" charset="2"/>
              <a:buChar char="q"/>
            </a:pPr>
            <a:r>
              <a:rPr lang="fr-CA" altLang="fr-FR" sz="2000" b="1" i="1" dirty="0">
                <a:latin typeface="Calibri" panose="020F0502020204030204" pitchFamily="34" charset="0"/>
              </a:rPr>
              <a:t>Exercice complet</a:t>
            </a:r>
          </a:p>
        </p:txBody>
      </p:sp>
      <p:sp>
        <p:nvSpPr>
          <p:cNvPr id="10"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00050">
              <a:buFont typeface="+mj-lt"/>
              <a:buAutoNum type="alphaUcPeriod"/>
            </a:pPr>
            <a:endParaRPr lang="fr-CA" altLang="fr-FR" dirty="0">
              <a:latin typeface="Calibri" panose="020F0502020204030204" pitchFamily="34" charset="0"/>
            </a:endParaRPr>
          </a:p>
          <a:p>
            <a:pPr marL="406400" indent="-400050">
              <a:buFont typeface="+mj-lt"/>
              <a:buAutoNum type="alphaUcPeriod"/>
            </a:pPr>
            <a:r>
              <a:rPr lang="fr-CA" altLang="fr-FR" dirty="0">
                <a:solidFill>
                  <a:schemeClr val="bg1">
                    <a:lumMod val="65000"/>
                  </a:schemeClr>
                </a:solidFill>
                <a:latin typeface="Calibri" panose="020F0502020204030204" pitchFamily="34" charset="0"/>
              </a:rPr>
              <a:t>Avant la collecte de données: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pose notre question de recherche.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pose notre hypothèse nulle.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détermine le seuil de signification (et s’il est </a:t>
            </a:r>
            <a:r>
              <a:rPr lang="fr-CA" altLang="fr-FR" dirty="0" err="1">
                <a:solidFill>
                  <a:schemeClr val="bg1">
                    <a:lumMod val="65000"/>
                  </a:schemeClr>
                </a:solidFill>
                <a:latin typeface="Calibri" panose="020F0502020204030204" pitchFamily="34" charset="0"/>
              </a:rPr>
              <a:t>unicaudal</a:t>
            </a:r>
            <a:r>
              <a:rPr lang="fr-CA" altLang="fr-FR" dirty="0">
                <a:solidFill>
                  <a:schemeClr val="bg1">
                    <a:lumMod val="65000"/>
                  </a:schemeClr>
                </a:solidFill>
                <a:latin typeface="Calibri" panose="020F0502020204030204" pitchFamily="34" charset="0"/>
              </a:rPr>
              <a:t> ou </a:t>
            </a:r>
            <a:r>
              <a:rPr lang="fr-CA" altLang="fr-FR" dirty="0" err="1">
                <a:solidFill>
                  <a:schemeClr val="bg1">
                    <a:lumMod val="65000"/>
                  </a:schemeClr>
                </a:solidFill>
                <a:latin typeface="Calibri" panose="020F0502020204030204" pitchFamily="34" charset="0"/>
              </a:rPr>
              <a:t>bicaudal</a:t>
            </a:r>
            <a:r>
              <a:rPr lang="fr-CA" altLang="fr-FR" dirty="0">
                <a:solidFill>
                  <a:schemeClr val="bg1">
                    <a:lumMod val="65000"/>
                  </a:schemeClr>
                </a:solidFill>
                <a:latin typeface="Calibri" panose="020F0502020204030204" pitchFamily="34" charset="0"/>
              </a:rPr>
              <a:t>).</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détermine la distribution d’échantillonnage appropriée.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formule le test d’hypothèses.</a:t>
            </a:r>
          </a:p>
          <a:p>
            <a:pPr marL="406400" indent="-400050">
              <a:buFont typeface="+mj-lt"/>
              <a:buAutoNum type="alphaUcPeriod"/>
            </a:pPr>
            <a:endParaRPr lang="fr-CA" altLang="fr-FR" dirty="0">
              <a:solidFill>
                <a:schemeClr val="bg1">
                  <a:lumMod val="65000"/>
                </a:schemeClr>
              </a:solidFill>
              <a:latin typeface="Calibri" panose="020F0502020204030204" pitchFamily="34" charset="0"/>
            </a:endParaRPr>
          </a:p>
          <a:p>
            <a:pPr marL="406400" indent="-400050">
              <a:buFont typeface="+mj-lt"/>
              <a:buAutoNum type="alphaUcPeriod"/>
            </a:pPr>
            <a:r>
              <a:rPr lang="fr-CA" altLang="fr-FR" b="1" dirty="0">
                <a:latin typeface="Calibri" panose="020F0502020204030204" pitchFamily="34" charset="0"/>
              </a:rPr>
              <a:t>Après la collecte de données:</a:t>
            </a:r>
          </a:p>
          <a:p>
            <a:pPr marL="806450" lvl="1" indent="-400050">
              <a:buFont typeface="+mj-lt"/>
              <a:buAutoNum type="arabicPeriod"/>
            </a:pPr>
            <a:r>
              <a:rPr lang="fr-CA" altLang="fr-FR" b="1" dirty="0">
                <a:latin typeface="Calibri" panose="020F0502020204030204" pitchFamily="34" charset="0"/>
              </a:rPr>
              <a:t>On visualise nos données (graphique de fréquences) afin de s’en faire une première idée.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valide que nos données ne contiennent pas de valeurs aberrantes ou extrêmes.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 On fait la synthèse des données.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applique le test d’hypothèses et on conclue.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rapporte les résultats.</a:t>
            </a:r>
          </a:p>
          <a:p>
            <a:pPr marL="806450" lvl="1" indent="-400050">
              <a:buFont typeface="+mj-lt"/>
              <a:buAutoNum type="arabicPeriod"/>
            </a:pPr>
            <a:endParaRPr lang="fr-CA" altLang="fr-FR"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Tree>
    <p:extLst>
      <p:ext uri="{BB962C8B-B14F-4D97-AF65-F5344CB8AC3E}">
        <p14:creationId xmlns:p14="http://schemas.microsoft.com/office/powerpoint/2010/main" val="13219947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médiane</a:t>
            </a:r>
          </a:p>
          <a:p>
            <a:pPr marL="457200" indent="-457200">
              <a:buFont typeface="Wingdings" pitchFamily="2" charset="2"/>
              <a:buChar char="q"/>
            </a:pPr>
            <a:r>
              <a:rPr lang="fr-CA" altLang="fr-FR" sz="2000" b="1" i="1" dirty="0">
                <a:latin typeface="Calibri" panose="020F0502020204030204" pitchFamily="34" charset="0"/>
              </a:rPr>
              <a:t>Exercice complet</a:t>
            </a:r>
          </a:p>
        </p:txBody>
      </p:sp>
      <p:sp>
        <p:nvSpPr>
          <p:cNvPr id="10"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endParaRPr lang="fr-CA" sz="1400"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cxnSp>
        <p:nvCxnSpPr>
          <p:cNvPr id="18" name="Connecteur droit 17"/>
          <p:cNvCxnSpPr/>
          <p:nvPr/>
        </p:nvCxnSpPr>
        <p:spPr>
          <a:xfrm>
            <a:off x="609600" y="19812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9" name="Rectangle 3"/>
          <p:cNvSpPr txBox="1">
            <a:spLocks noChangeArrowheads="1"/>
          </p:cNvSpPr>
          <p:nvPr/>
        </p:nvSpPr>
        <p:spPr>
          <a:xfrm>
            <a:off x="0" y="1224136"/>
            <a:ext cx="9144000" cy="7570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00050">
              <a:buFont typeface="+mj-lt"/>
              <a:buAutoNum type="alphaUcPeriod" startAt="2"/>
            </a:pPr>
            <a:r>
              <a:rPr lang="fr-CA" altLang="fr-FR" b="1" dirty="0">
                <a:latin typeface="Calibri" panose="020F0502020204030204" pitchFamily="34" charset="0"/>
              </a:rPr>
              <a:t>Après la collecte de données:</a:t>
            </a:r>
          </a:p>
          <a:p>
            <a:pPr marL="806450" lvl="1" indent="-400050">
              <a:buFont typeface="+mj-lt"/>
              <a:buAutoNum type="arabicPeriod"/>
            </a:pPr>
            <a:r>
              <a:rPr lang="fr-CA" altLang="fr-FR" b="1" dirty="0">
                <a:latin typeface="Calibri" panose="020F0502020204030204" pitchFamily="34" charset="0"/>
              </a:rPr>
              <a:t>On visualise nos données (graphique de fréquences) afin de s’en faire une première idée.</a:t>
            </a:r>
          </a:p>
        </p:txBody>
      </p:sp>
      <p:grpSp>
        <p:nvGrpSpPr>
          <p:cNvPr id="27" name="Groupe 26"/>
          <p:cNvGrpSpPr/>
          <p:nvPr/>
        </p:nvGrpSpPr>
        <p:grpSpPr>
          <a:xfrm>
            <a:off x="1690873" y="3200400"/>
            <a:ext cx="5852927" cy="2895600"/>
            <a:chOff x="471673" y="2780184"/>
            <a:chExt cx="6762725" cy="3094652"/>
          </a:xfrm>
        </p:grpSpPr>
        <p:pic>
          <p:nvPicPr>
            <p:cNvPr id="2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73" y="2780184"/>
              <a:ext cx="6762725" cy="2732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ZoneTexte 20"/>
            <p:cNvSpPr txBox="1"/>
            <p:nvPr/>
          </p:nvSpPr>
          <p:spPr>
            <a:xfrm>
              <a:off x="1675686" y="5218842"/>
              <a:ext cx="1066800" cy="393597"/>
            </a:xfrm>
            <a:prstGeom prst="rect">
              <a:avLst/>
            </a:prstGeom>
            <a:solidFill>
              <a:schemeClr val="bg1"/>
            </a:solidFill>
          </p:spPr>
          <p:txBody>
            <a:bodyPr wrap="square" rtlCol="0">
              <a:spAutoFit/>
            </a:bodyPr>
            <a:lstStyle/>
            <a:p>
              <a:pPr algn="ctr"/>
              <a:r>
                <a:rPr lang="fr-CA" sz="1200" dirty="0"/>
                <a:t>&lt; 60 %</a:t>
              </a:r>
            </a:p>
          </p:txBody>
        </p:sp>
        <p:sp>
          <p:nvSpPr>
            <p:cNvPr id="22" name="ZoneTexte 21"/>
            <p:cNvSpPr txBox="1"/>
            <p:nvPr/>
          </p:nvSpPr>
          <p:spPr>
            <a:xfrm>
              <a:off x="3429000" y="5219555"/>
              <a:ext cx="1066800" cy="393597"/>
            </a:xfrm>
            <a:prstGeom prst="rect">
              <a:avLst/>
            </a:prstGeom>
            <a:solidFill>
              <a:schemeClr val="bg1"/>
            </a:solidFill>
          </p:spPr>
          <p:txBody>
            <a:bodyPr wrap="square" rtlCol="0">
              <a:spAutoFit/>
            </a:bodyPr>
            <a:lstStyle/>
            <a:p>
              <a:pPr algn="ctr"/>
              <a:r>
                <a:rPr lang="fr-CA" sz="1200" dirty="0"/>
                <a:t>&gt; 60 %</a:t>
              </a:r>
            </a:p>
          </p:txBody>
        </p:sp>
        <p:sp>
          <p:nvSpPr>
            <p:cNvPr id="23" name="ZoneTexte 22"/>
            <p:cNvSpPr txBox="1"/>
            <p:nvPr/>
          </p:nvSpPr>
          <p:spPr>
            <a:xfrm>
              <a:off x="5189431" y="5218842"/>
              <a:ext cx="1066800" cy="655994"/>
            </a:xfrm>
            <a:prstGeom prst="rect">
              <a:avLst/>
            </a:prstGeom>
            <a:solidFill>
              <a:schemeClr val="bg1"/>
            </a:solidFill>
          </p:spPr>
          <p:txBody>
            <a:bodyPr wrap="square" rtlCol="0">
              <a:spAutoFit/>
            </a:bodyPr>
            <a:lstStyle/>
            <a:p>
              <a:pPr algn="ctr"/>
              <a:r>
                <a:rPr lang="fr-CA" sz="1200" dirty="0"/>
                <a:t>Autre</a:t>
              </a:r>
              <a:br>
                <a:rPr lang="fr-CA" sz="1200" dirty="0"/>
              </a:br>
              <a:r>
                <a:rPr lang="fr-CA" sz="1200" dirty="0"/>
                <a:t>(absence)</a:t>
              </a:r>
            </a:p>
          </p:txBody>
        </p:sp>
        <p:sp>
          <p:nvSpPr>
            <p:cNvPr id="24" name="ZoneTexte 23"/>
            <p:cNvSpPr txBox="1"/>
            <p:nvPr/>
          </p:nvSpPr>
          <p:spPr>
            <a:xfrm>
              <a:off x="6151925" y="5244480"/>
              <a:ext cx="1066800" cy="437330"/>
            </a:xfrm>
            <a:prstGeom prst="rect">
              <a:avLst/>
            </a:prstGeom>
            <a:solidFill>
              <a:schemeClr val="bg1"/>
            </a:solidFill>
          </p:spPr>
          <p:txBody>
            <a:bodyPr wrap="square" rtlCol="0">
              <a:spAutoFit/>
            </a:bodyPr>
            <a:lstStyle/>
            <a:p>
              <a:pPr algn="ctr"/>
              <a:r>
                <a:rPr lang="fr-CA" sz="1400" dirty="0"/>
                <a:t>Note</a:t>
              </a:r>
            </a:p>
          </p:txBody>
        </p:sp>
      </p:grpSp>
      <p:sp>
        <p:nvSpPr>
          <p:cNvPr id="25" name="Rectangle 3"/>
          <p:cNvSpPr txBox="1">
            <a:spLocks noChangeArrowheads="1"/>
          </p:cNvSpPr>
          <p:nvPr/>
        </p:nvSpPr>
        <p:spPr>
          <a:xfrm>
            <a:off x="0" y="5943600"/>
            <a:ext cx="9144000" cy="9144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a:buFont typeface="Wingdings" panose="05000000000000000000" pitchFamily="2" charset="2"/>
              <a:buChar char="ü"/>
            </a:pPr>
            <a:r>
              <a:rPr lang="fr-CA" sz="1400" dirty="0">
                <a:latin typeface="Calibri" panose="020F0502020204030204" pitchFamily="34" charset="0"/>
              </a:rPr>
              <a:t>En première approximation, on voit qu’on a davantage d’étudiants ayant obtenu plus de 60 % dans notre échantillon et que cette différence semble relativement importante.</a:t>
            </a:r>
          </a:p>
          <a:p>
            <a:pPr>
              <a:buFont typeface="Wingdings" panose="05000000000000000000" pitchFamily="2" charset="2"/>
              <a:buChar char="ü"/>
            </a:pPr>
            <a:r>
              <a:rPr lang="fr-CA" sz="1400" b="1" dirty="0">
                <a:solidFill>
                  <a:srgbClr val="ED7D31"/>
                </a:solidFill>
                <a:latin typeface="Calibri" panose="020F0502020204030204" pitchFamily="34" charset="0"/>
              </a:rPr>
              <a:t>On ne peut s’empêcher de noter également qu’il semble y avoir…</a:t>
            </a:r>
            <a:endParaRPr lang="fr-CA" sz="1400" b="1" i="1" dirty="0">
              <a:solidFill>
                <a:srgbClr val="ED7D31"/>
              </a:solidFill>
              <a:latin typeface="Calibri" panose="020F0502020204030204" pitchFamily="34" charset="0"/>
            </a:endParaRPr>
          </a:p>
        </p:txBody>
      </p:sp>
      <p:sp>
        <p:nvSpPr>
          <p:cNvPr id="26" name="Rectangle 3"/>
          <p:cNvSpPr txBox="1">
            <a:spLocks noChangeArrowheads="1"/>
          </p:cNvSpPr>
          <p:nvPr/>
        </p:nvSpPr>
        <p:spPr>
          <a:xfrm>
            <a:off x="0" y="1981200"/>
            <a:ext cx="9144000" cy="4876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r>
              <a:rPr lang="fr-CA" sz="1400" dirty="0">
                <a:latin typeface="Calibri" panose="020F0502020204030204" pitchFamily="34" charset="0"/>
              </a:rPr>
              <a:t>De manière à pouvoir réaliser un test sur une médiane à l’aide d’une distribution binomiale, on doit recoder les notes (continues) des étudiants en seulement deux valeurs discrètes possibles:  « &lt; 60 % »  =  0  et  « &gt; 60 % »  = 1.</a:t>
            </a:r>
          </a:p>
          <a:p>
            <a:pPr marL="730250" lvl="1" indent="-381000">
              <a:buFont typeface="Wingdings" pitchFamily="2" charset="2"/>
              <a:buChar char="Ø"/>
            </a:pPr>
            <a:r>
              <a:rPr lang="fr-CA" sz="1200" dirty="0">
                <a:latin typeface="Calibri" panose="020F0502020204030204" pitchFamily="34" charset="0"/>
              </a:rPr>
              <a:t>Si on a un nombre de sujets pair ayant obtenu exactement 60 %, on en code la moitié à 0 et l’autre moitié à 1. </a:t>
            </a:r>
          </a:p>
          <a:p>
            <a:pPr marL="730250" lvl="1" indent="-381000">
              <a:buFont typeface="Wingdings" pitchFamily="2" charset="2"/>
              <a:buChar char="Ø"/>
            </a:pPr>
            <a:r>
              <a:rPr lang="fr-CA" sz="1200" dirty="0">
                <a:latin typeface="Calibri" panose="020F0502020204030204" pitchFamily="34" charset="0"/>
              </a:rPr>
              <a:t>Si on a un nombre de sujets impair ayant obtenu exactement 60 %, on en rejette un et pour les autres, on code la moitié à 0 et l’autre moitié à 1. </a:t>
            </a:r>
          </a:p>
          <a:p>
            <a:pPr marL="730250" lvl="1" indent="-381000">
              <a:buFont typeface="Wingdings" pitchFamily="2" charset="2"/>
              <a:buChar char="Ø"/>
            </a:pPr>
            <a:endParaRPr lang="fr-CA" sz="1400" dirty="0">
              <a:latin typeface="Calibri" panose="020F0502020204030204" pitchFamily="34" charset="0"/>
            </a:endParaRPr>
          </a:p>
        </p:txBody>
      </p:sp>
    </p:spTree>
    <p:extLst>
      <p:ext uri="{BB962C8B-B14F-4D97-AF65-F5344CB8AC3E}">
        <p14:creationId xmlns:p14="http://schemas.microsoft.com/office/powerpoint/2010/main" val="13219947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médiane</a:t>
            </a:r>
          </a:p>
          <a:p>
            <a:pPr marL="457200" indent="-457200">
              <a:buFont typeface="Wingdings" pitchFamily="2" charset="2"/>
              <a:buChar char="q"/>
            </a:pPr>
            <a:r>
              <a:rPr lang="fr-CA" altLang="fr-FR" sz="2000" b="1" i="1" dirty="0">
                <a:latin typeface="Calibri" panose="020F0502020204030204" pitchFamily="34" charset="0"/>
              </a:rPr>
              <a:t>Exercice complet</a:t>
            </a:r>
          </a:p>
        </p:txBody>
      </p:sp>
      <p:sp>
        <p:nvSpPr>
          <p:cNvPr id="10"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00050">
              <a:buFont typeface="+mj-lt"/>
              <a:buAutoNum type="alphaUcPeriod"/>
            </a:pPr>
            <a:endParaRPr lang="fr-CA" altLang="fr-FR" dirty="0">
              <a:latin typeface="Calibri" panose="020F0502020204030204" pitchFamily="34" charset="0"/>
            </a:endParaRPr>
          </a:p>
          <a:p>
            <a:pPr marL="406400" indent="-400050">
              <a:buFont typeface="+mj-lt"/>
              <a:buAutoNum type="alphaUcPeriod"/>
            </a:pPr>
            <a:r>
              <a:rPr lang="fr-CA" altLang="fr-FR" dirty="0">
                <a:solidFill>
                  <a:schemeClr val="bg1">
                    <a:lumMod val="65000"/>
                  </a:schemeClr>
                </a:solidFill>
                <a:latin typeface="Calibri" panose="020F0502020204030204" pitchFamily="34" charset="0"/>
              </a:rPr>
              <a:t>Avant la collecte de données: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pose notre question de recherche.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pose notre hypothèse nulle.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détermine le seuil de signification (et s’il est </a:t>
            </a:r>
            <a:r>
              <a:rPr lang="fr-CA" altLang="fr-FR" dirty="0" err="1">
                <a:solidFill>
                  <a:schemeClr val="bg1">
                    <a:lumMod val="65000"/>
                  </a:schemeClr>
                </a:solidFill>
                <a:latin typeface="Calibri" panose="020F0502020204030204" pitchFamily="34" charset="0"/>
              </a:rPr>
              <a:t>unicaudal</a:t>
            </a:r>
            <a:r>
              <a:rPr lang="fr-CA" altLang="fr-FR" dirty="0">
                <a:solidFill>
                  <a:schemeClr val="bg1">
                    <a:lumMod val="65000"/>
                  </a:schemeClr>
                </a:solidFill>
                <a:latin typeface="Calibri" panose="020F0502020204030204" pitchFamily="34" charset="0"/>
              </a:rPr>
              <a:t> ou </a:t>
            </a:r>
            <a:r>
              <a:rPr lang="fr-CA" altLang="fr-FR" dirty="0" err="1">
                <a:solidFill>
                  <a:schemeClr val="bg1">
                    <a:lumMod val="65000"/>
                  </a:schemeClr>
                </a:solidFill>
                <a:latin typeface="Calibri" panose="020F0502020204030204" pitchFamily="34" charset="0"/>
              </a:rPr>
              <a:t>bicaudal</a:t>
            </a:r>
            <a:r>
              <a:rPr lang="fr-CA" altLang="fr-FR" dirty="0">
                <a:solidFill>
                  <a:schemeClr val="bg1">
                    <a:lumMod val="65000"/>
                  </a:schemeClr>
                </a:solidFill>
                <a:latin typeface="Calibri" panose="020F0502020204030204" pitchFamily="34" charset="0"/>
              </a:rPr>
              <a:t>).</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détermine la distribution d’échantillonnage appropriée.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formule le test d’hypothèses.</a:t>
            </a:r>
          </a:p>
          <a:p>
            <a:pPr marL="406400" indent="-400050">
              <a:buFont typeface="+mj-lt"/>
              <a:buAutoNum type="alphaUcPeriod"/>
            </a:pPr>
            <a:endParaRPr lang="fr-CA" altLang="fr-FR" dirty="0">
              <a:solidFill>
                <a:schemeClr val="bg1">
                  <a:lumMod val="65000"/>
                </a:schemeClr>
              </a:solidFill>
              <a:latin typeface="Calibri" panose="020F0502020204030204" pitchFamily="34" charset="0"/>
            </a:endParaRPr>
          </a:p>
          <a:p>
            <a:pPr marL="406400" indent="-400050">
              <a:buFont typeface="+mj-lt"/>
              <a:buAutoNum type="alphaUcPeriod"/>
            </a:pPr>
            <a:r>
              <a:rPr lang="fr-CA" altLang="fr-FR" b="1" dirty="0">
                <a:latin typeface="Calibri" panose="020F0502020204030204" pitchFamily="34" charset="0"/>
              </a:rPr>
              <a:t>Après la collecte de données: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visualise nos données (graphique de fréquences) afin de s’en faire une première idée.</a:t>
            </a:r>
          </a:p>
          <a:p>
            <a:pPr marL="806450" lvl="1" indent="-400050">
              <a:buFont typeface="+mj-lt"/>
              <a:buAutoNum type="arabicPeriod"/>
            </a:pPr>
            <a:r>
              <a:rPr lang="fr-CA" altLang="fr-FR" b="1" dirty="0">
                <a:latin typeface="Calibri" panose="020F0502020204030204" pitchFamily="34" charset="0"/>
              </a:rPr>
              <a:t>On valide que nos données ne contiennent pas de valeurs aberrantes ou extrêmes.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 On fait la synthèse des données.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applique le test d’hypothèses et on conclue.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rapporte les résultats.</a:t>
            </a:r>
          </a:p>
          <a:p>
            <a:pPr marL="806450" lvl="1" indent="-400050">
              <a:buFont typeface="+mj-lt"/>
              <a:buAutoNum type="arabicPeriod"/>
            </a:pPr>
            <a:endParaRPr lang="fr-CA" altLang="fr-FR"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Tree>
    <p:extLst>
      <p:ext uri="{BB962C8B-B14F-4D97-AF65-F5344CB8AC3E}">
        <p14:creationId xmlns:p14="http://schemas.microsoft.com/office/powerpoint/2010/main" val="13219947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médiane</a:t>
            </a:r>
          </a:p>
          <a:p>
            <a:pPr marL="457200" indent="-457200">
              <a:buFont typeface="Wingdings" pitchFamily="2" charset="2"/>
              <a:buChar char="q"/>
            </a:pPr>
            <a:r>
              <a:rPr lang="fr-CA" altLang="fr-FR" sz="2000" b="1" i="1" dirty="0">
                <a:latin typeface="Calibri" panose="020F0502020204030204" pitchFamily="34" charset="0"/>
              </a:rPr>
              <a:t>Exercice complet</a:t>
            </a:r>
          </a:p>
        </p:txBody>
      </p:sp>
      <p:sp>
        <p:nvSpPr>
          <p:cNvPr id="10"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endParaRPr lang="fr-CA" sz="1400"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cxnSp>
        <p:nvCxnSpPr>
          <p:cNvPr id="18" name="Connecteur droit 17"/>
          <p:cNvCxnSpPr/>
          <p:nvPr/>
        </p:nvCxnSpPr>
        <p:spPr>
          <a:xfrm>
            <a:off x="609600" y="19812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9" name="Rectangle 3"/>
          <p:cNvSpPr txBox="1">
            <a:spLocks noChangeArrowheads="1"/>
          </p:cNvSpPr>
          <p:nvPr/>
        </p:nvSpPr>
        <p:spPr>
          <a:xfrm>
            <a:off x="0" y="1224136"/>
            <a:ext cx="9144000" cy="7570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00050">
              <a:buFont typeface="+mj-lt"/>
              <a:buAutoNum type="alphaUcPeriod" startAt="2"/>
            </a:pPr>
            <a:r>
              <a:rPr lang="fr-CA" altLang="fr-FR" b="1" dirty="0">
                <a:latin typeface="Calibri" panose="020F0502020204030204" pitchFamily="34" charset="0"/>
              </a:rPr>
              <a:t>Après la collecte de données:</a:t>
            </a:r>
          </a:p>
          <a:p>
            <a:pPr marL="806450" lvl="1" indent="-400050">
              <a:buFont typeface="+mj-lt"/>
              <a:buAutoNum type="arabicPeriod" startAt="2"/>
            </a:pPr>
            <a:r>
              <a:rPr lang="fr-CA" altLang="fr-FR" b="1" dirty="0">
                <a:latin typeface="Calibri" panose="020F0502020204030204" pitchFamily="34" charset="0"/>
              </a:rPr>
              <a:t>On valide que nos données ne contiennent pas de valeurs aberrantes ou extrêmes.</a:t>
            </a:r>
          </a:p>
        </p:txBody>
      </p:sp>
      <p:sp>
        <p:nvSpPr>
          <p:cNvPr id="17" name="Rectangle 3"/>
          <p:cNvSpPr txBox="1">
            <a:spLocks noChangeArrowheads="1"/>
          </p:cNvSpPr>
          <p:nvPr/>
        </p:nvSpPr>
        <p:spPr>
          <a:xfrm>
            <a:off x="0" y="1981200"/>
            <a:ext cx="9144000" cy="4876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buFont typeface="Wingdings" panose="05000000000000000000" pitchFamily="2" charset="2"/>
              <a:buChar char="q"/>
            </a:pPr>
            <a:r>
              <a:rPr lang="fr-CA" sz="2000" dirty="0">
                <a:latin typeface="Calibri" panose="020F0502020204030204" pitchFamily="34" charset="0"/>
              </a:rPr>
              <a:t>On utilise la statistique d’effectif pour trouver toutes les données aberrantes:</a:t>
            </a:r>
          </a:p>
          <a:p>
            <a:pPr marL="730250" lvl="1" indent="-381000">
              <a:buFont typeface="Wingdings" panose="05000000000000000000" pitchFamily="2" charset="2"/>
              <a:buChar char="Ø"/>
            </a:pPr>
            <a:r>
              <a:rPr lang="fr-CA" sz="1800" i="1" dirty="0">
                <a:latin typeface="Calibri" panose="020F0502020204030204" pitchFamily="34" charset="0"/>
              </a:rPr>
              <a:t>Effectifs:</a:t>
            </a:r>
          </a:p>
          <a:p>
            <a:pPr marL="1130300" lvl="2" indent="-381000">
              <a:buFont typeface="Wingdings" panose="05000000000000000000" pitchFamily="2" charset="2"/>
              <a:buChar char="Ø"/>
            </a:pPr>
            <a:r>
              <a:rPr lang="fr-CA" sz="1800" b="1" i="1" dirty="0" err="1">
                <a:solidFill>
                  <a:srgbClr val="ED7D31"/>
                </a:solidFill>
                <a:latin typeface="Calibri" panose="020F0502020204030204" pitchFamily="34" charset="0"/>
              </a:rPr>
              <a:t>n</a:t>
            </a:r>
            <a:r>
              <a:rPr lang="fr-CA" sz="1800" b="1" i="1" baseline="-25000" dirty="0" err="1">
                <a:solidFill>
                  <a:srgbClr val="ED7D31"/>
                </a:solidFill>
                <a:latin typeface="Calibri" panose="020F0502020204030204" pitchFamily="34" charset="0"/>
              </a:rPr>
              <a:t>Total</a:t>
            </a:r>
            <a:r>
              <a:rPr lang="fr-CA" sz="1800" b="1" i="1" dirty="0">
                <a:solidFill>
                  <a:srgbClr val="ED7D31"/>
                </a:solidFill>
                <a:latin typeface="Calibri" panose="020F0502020204030204" pitchFamily="34" charset="0"/>
              </a:rPr>
              <a:t> = </a:t>
            </a:r>
          </a:p>
          <a:p>
            <a:pPr marL="1130300" lvl="2" indent="-381000">
              <a:buFont typeface="Wingdings" panose="05000000000000000000" pitchFamily="2" charset="2"/>
              <a:buChar char="Ø"/>
            </a:pPr>
            <a:r>
              <a:rPr lang="fr-CA" sz="1800" b="1" i="1" dirty="0">
                <a:solidFill>
                  <a:srgbClr val="ED7D31"/>
                </a:solidFill>
                <a:latin typeface="Calibri" panose="020F0502020204030204" pitchFamily="34" charset="0"/>
              </a:rPr>
              <a:t>n</a:t>
            </a:r>
            <a:r>
              <a:rPr lang="fr-CA" sz="1800" b="1" i="1" baseline="-25000" dirty="0">
                <a:solidFill>
                  <a:srgbClr val="ED7D31"/>
                </a:solidFill>
                <a:latin typeface="Calibri" panose="020F0502020204030204" pitchFamily="34" charset="0"/>
              </a:rPr>
              <a:t>&lt; 60 %</a:t>
            </a:r>
            <a:r>
              <a:rPr lang="fr-CA" sz="1800" b="1" i="1" dirty="0">
                <a:solidFill>
                  <a:srgbClr val="ED7D31"/>
                </a:solidFill>
                <a:latin typeface="Calibri" panose="020F0502020204030204" pitchFamily="34" charset="0"/>
              </a:rPr>
              <a:t> = </a:t>
            </a:r>
            <a:endParaRPr lang="fr-CA" sz="2400" b="1" i="1" dirty="0">
              <a:solidFill>
                <a:srgbClr val="ED7D31"/>
              </a:solidFill>
              <a:latin typeface="Calibri" panose="020F0502020204030204" pitchFamily="34" charset="0"/>
            </a:endParaRPr>
          </a:p>
          <a:p>
            <a:pPr marL="1130300" lvl="2" indent="-381000">
              <a:buFont typeface="Wingdings" panose="05000000000000000000" pitchFamily="2" charset="2"/>
              <a:buChar char="Ø"/>
            </a:pPr>
            <a:r>
              <a:rPr lang="fr-CA" sz="1800" b="1" i="1" dirty="0">
                <a:solidFill>
                  <a:srgbClr val="ED7D31"/>
                </a:solidFill>
                <a:latin typeface="Calibri" panose="020F0502020204030204" pitchFamily="34" charset="0"/>
              </a:rPr>
              <a:t>n</a:t>
            </a:r>
            <a:r>
              <a:rPr lang="fr-CA" sz="1800" b="1" i="1" baseline="-25000" dirty="0">
                <a:solidFill>
                  <a:srgbClr val="ED7D31"/>
                </a:solidFill>
                <a:latin typeface="Calibri" panose="020F0502020204030204" pitchFamily="34" charset="0"/>
              </a:rPr>
              <a:t>&gt; 60 %</a:t>
            </a:r>
            <a:r>
              <a:rPr lang="fr-CA" sz="1800" b="1" i="1" dirty="0">
                <a:solidFill>
                  <a:srgbClr val="ED7D31"/>
                </a:solidFill>
                <a:latin typeface="Calibri" panose="020F0502020204030204" pitchFamily="34" charset="0"/>
              </a:rPr>
              <a:t> = </a:t>
            </a:r>
            <a:endParaRPr lang="fr-CA" sz="2400" b="1" i="1" dirty="0">
              <a:solidFill>
                <a:srgbClr val="ED7D31"/>
              </a:solidFill>
              <a:latin typeface="Calibri" panose="020F0502020204030204" pitchFamily="34" charset="0"/>
            </a:endParaRPr>
          </a:p>
          <a:p>
            <a:pPr marL="1130300" lvl="2" indent="-381000">
              <a:buFont typeface="Wingdings" panose="05000000000000000000" pitchFamily="2" charset="2"/>
              <a:buChar char="Ø"/>
            </a:pPr>
            <a:r>
              <a:rPr lang="fr-CA" sz="1800" b="1" i="1" dirty="0" err="1">
                <a:solidFill>
                  <a:srgbClr val="ED7D31"/>
                </a:solidFill>
                <a:latin typeface="Calibri" panose="020F0502020204030204" pitchFamily="34" charset="0"/>
              </a:rPr>
              <a:t>n</a:t>
            </a:r>
            <a:r>
              <a:rPr lang="fr-CA" sz="1800" b="1" i="1" baseline="-25000" dirty="0" err="1">
                <a:solidFill>
                  <a:srgbClr val="ED7D31"/>
                </a:solidFill>
                <a:latin typeface="Calibri" panose="020F0502020204030204" pitchFamily="34" charset="0"/>
              </a:rPr>
              <a:t>Absence</a:t>
            </a:r>
            <a:r>
              <a:rPr lang="fr-CA" sz="1800" b="1" i="1" dirty="0">
                <a:solidFill>
                  <a:srgbClr val="ED7D31"/>
                </a:solidFill>
                <a:latin typeface="Calibri" panose="020F0502020204030204" pitchFamily="34" charset="0"/>
              </a:rPr>
              <a:t> = </a:t>
            </a:r>
          </a:p>
          <a:p>
            <a:pPr marL="730250" lvl="1" indent="-381000">
              <a:buFont typeface="Wingdings" panose="05000000000000000000" pitchFamily="2" charset="2"/>
              <a:buChar char="ü"/>
            </a:pPr>
            <a:endParaRPr lang="fr-CA" sz="1800" dirty="0">
              <a:latin typeface="Calibri" panose="020F0502020204030204" pitchFamily="34" charset="0"/>
            </a:endParaRPr>
          </a:p>
          <a:p>
            <a:pPr marL="730250" lvl="1" indent="-381000">
              <a:buFont typeface="Wingdings" panose="05000000000000000000" pitchFamily="2" charset="2"/>
              <a:buChar char="ü"/>
            </a:pPr>
            <a:r>
              <a:rPr lang="fr-CA" sz="1800" dirty="0">
                <a:latin typeface="Calibri" panose="020F0502020204030204" pitchFamily="34" charset="0"/>
              </a:rPr>
              <a:t>On a une seule donnée aberrante et on n’a donc pas de moyen de la répartir également à travers les autres groupes.</a:t>
            </a:r>
          </a:p>
          <a:p>
            <a:pPr marL="1130300" lvl="2" indent="-381000">
              <a:buFont typeface="Wingdings" panose="05000000000000000000" pitchFamily="2" charset="2"/>
              <a:buChar char="Ø"/>
            </a:pPr>
            <a:r>
              <a:rPr lang="fr-CA" sz="1600" dirty="0">
                <a:latin typeface="Calibri" panose="020F0502020204030204" pitchFamily="34" charset="0"/>
              </a:rPr>
              <a:t>On la retire simplement de l’échantillon.</a:t>
            </a:r>
          </a:p>
        </p:txBody>
      </p:sp>
    </p:spTree>
    <p:extLst>
      <p:ext uri="{BB962C8B-B14F-4D97-AF65-F5344CB8AC3E}">
        <p14:creationId xmlns:p14="http://schemas.microsoft.com/office/powerpoint/2010/main" val="13219947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médiane</a:t>
            </a:r>
          </a:p>
          <a:p>
            <a:pPr marL="457200" indent="-457200">
              <a:buFont typeface="Wingdings" pitchFamily="2" charset="2"/>
              <a:buChar char="q"/>
            </a:pPr>
            <a:r>
              <a:rPr lang="fr-CA" altLang="fr-FR" sz="2000" b="1" i="1" dirty="0">
                <a:latin typeface="Calibri" panose="020F0502020204030204" pitchFamily="34" charset="0"/>
              </a:rPr>
              <a:t>Exercice complet</a:t>
            </a:r>
          </a:p>
        </p:txBody>
      </p:sp>
      <p:sp>
        <p:nvSpPr>
          <p:cNvPr id="10"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endParaRPr lang="fr-CA" sz="1400"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cxnSp>
        <p:nvCxnSpPr>
          <p:cNvPr id="18" name="Connecteur droit 17"/>
          <p:cNvCxnSpPr/>
          <p:nvPr/>
        </p:nvCxnSpPr>
        <p:spPr>
          <a:xfrm>
            <a:off x="609600" y="19812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9" name="Rectangle 3"/>
          <p:cNvSpPr txBox="1">
            <a:spLocks noChangeArrowheads="1"/>
          </p:cNvSpPr>
          <p:nvPr/>
        </p:nvSpPr>
        <p:spPr>
          <a:xfrm>
            <a:off x="0" y="1224136"/>
            <a:ext cx="9144000" cy="7570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00050">
              <a:buFont typeface="+mj-lt"/>
              <a:buAutoNum type="alphaUcPeriod" startAt="2"/>
            </a:pPr>
            <a:r>
              <a:rPr lang="fr-CA" altLang="fr-FR" b="1" dirty="0">
                <a:latin typeface="Calibri" panose="020F0502020204030204" pitchFamily="34" charset="0"/>
              </a:rPr>
              <a:t>Après la collecte de données:</a:t>
            </a:r>
          </a:p>
          <a:p>
            <a:pPr marL="806450" lvl="1" indent="-400050">
              <a:buFont typeface="+mj-lt"/>
              <a:buAutoNum type="arabicPeriod" startAt="2"/>
            </a:pPr>
            <a:r>
              <a:rPr lang="fr-CA" altLang="fr-FR" b="1" dirty="0">
                <a:latin typeface="Calibri" panose="020F0502020204030204" pitchFamily="34" charset="0"/>
              </a:rPr>
              <a:t>On valide que nos données ne contiennent pas de valeurs aberrantes ou extrêmes.</a:t>
            </a:r>
          </a:p>
        </p:txBody>
      </p:sp>
      <p:sp>
        <p:nvSpPr>
          <p:cNvPr id="17" name="Rectangle 3"/>
          <p:cNvSpPr txBox="1">
            <a:spLocks noChangeArrowheads="1"/>
          </p:cNvSpPr>
          <p:nvPr/>
        </p:nvSpPr>
        <p:spPr>
          <a:xfrm>
            <a:off x="0" y="1981200"/>
            <a:ext cx="9144000" cy="4876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endParaRPr lang="fr-CA" sz="2000" dirty="0">
              <a:latin typeface="Calibri" panose="020F0502020204030204" pitchFamily="34" charset="0"/>
            </a:endParaRPr>
          </a:p>
          <a:p>
            <a:pPr marL="330200" indent="-381000"/>
            <a:r>
              <a:rPr lang="fr-CA" sz="2000" dirty="0">
                <a:latin typeface="Calibri" panose="020F0502020204030204" pitchFamily="34" charset="0"/>
              </a:rPr>
              <a:t>On enregistre nos données sous un nouveau nom, </a:t>
            </a:r>
            <a:r>
              <a:rPr lang="fr-CA" sz="2000" b="1" u="sng" dirty="0">
                <a:latin typeface="Calibri" panose="020F0502020204030204" pitchFamily="34" charset="0"/>
              </a:rPr>
              <a:t>puis ensuite</a:t>
            </a:r>
            <a:r>
              <a:rPr lang="fr-CA" sz="2000" dirty="0">
                <a:latin typeface="Calibri" panose="020F0502020204030204" pitchFamily="34" charset="0"/>
              </a:rPr>
              <a:t> on retire le cas aberrant.</a:t>
            </a:r>
            <a:endParaRPr lang="fr-CA" dirty="0">
              <a:latin typeface="Calibri" panose="020F0502020204030204" pitchFamily="34" charset="0"/>
            </a:endParaRPr>
          </a:p>
          <a:p>
            <a:pPr marL="730250" lvl="1" indent="-381000">
              <a:buFont typeface="Wingdings" panose="05000000000000000000" pitchFamily="2" charset="2"/>
              <a:buChar char="Ø"/>
            </a:pPr>
            <a:endParaRPr lang="fr-CA" sz="1800" i="1" dirty="0">
              <a:latin typeface="Calibri" panose="020F0502020204030204" pitchFamily="34" charset="0"/>
            </a:endParaRPr>
          </a:p>
          <a:p>
            <a:pPr marL="730250" lvl="1" indent="-381000">
              <a:buFont typeface="Wingdings" panose="05000000000000000000" pitchFamily="2" charset="2"/>
              <a:buChar char="Ø"/>
            </a:pPr>
            <a:r>
              <a:rPr lang="fr-CA" sz="1800" i="1" dirty="0">
                <a:latin typeface="Calibri" panose="020F0502020204030204" pitchFamily="34" charset="0"/>
              </a:rPr>
              <a:t>Les effectifs pour l’échantillon validé est donc:</a:t>
            </a:r>
          </a:p>
          <a:p>
            <a:pPr marL="1130300" lvl="2" indent="-381000">
              <a:buFont typeface="Wingdings" panose="05000000000000000000" pitchFamily="2" charset="2"/>
              <a:buChar char="Ø"/>
            </a:pPr>
            <a:r>
              <a:rPr lang="fr-CA" sz="1800" b="1" i="1" dirty="0" err="1">
                <a:solidFill>
                  <a:srgbClr val="ED7D31"/>
                </a:solidFill>
                <a:latin typeface="Calibri" panose="020F0502020204030204" pitchFamily="34" charset="0"/>
              </a:rPr>
              <a:t>n</a:t>
            </a:r>
            <a:r>
              <a:rPr lang="fr-CA" sz="1800" b="1" i="1" baseline="-25000" dirty="0" err="1">
                <a:solidFill>
                  <a:srgbClr val="ED7D31"/>
                </a:solidFill>
                <a:latin typeface="Calibri" panose="020F0502020204030204" pitchFamily="34" charset="0"/>
              </a:rPr>
              <a:t>Total</a:t>
            </a:r>
            <a:r>
              <a:rPr lang="fr-CA" sz="1800" b="1" i="1" dirty="0">
                <a:solidFill>
                  <a:srgbClr val="ED7D31"/>
                </a:solidFill>
                <a:latin typeface="Calibri" panose="020F0502020204030204" pitchFamily="34" charset="0"/>
              </a:rPr>
              <a:t> = </a:t>
            </a:r>
          </a:p>
          <a:p>
            <a:pPr marL="1130300" lvl="2" indent="-381000">
              <a:buFont typeface="Wingdings" panose="05000000000000000000" pitchFamily="2" charset="2"/>
              <a:buChar char="Ø"/>
            </a:pPr>
            <a:r>
              <a:rPr lang="fr-CA" sz="1800" b="1" i="1" dirty="0">
                <a:solidFill>
                  <a:srgbClr val="ED7D31"/>
                </a:solidFill>
                <a:latin typeface="Calibri" panose="020F0502020204030204" pitchFamily="34" charset="0"/>
              </a:rPr>
              <a:t>n</a:t>
            </a:r>
            <a:r>
              <a:rPr lang="fr-CA" sz="1800" b="1" i="1" baseline="-25000" dirty="0">
                <a:solidFill>
                  <a:srgbClr val="ED7D31"/>
                </a:solidFill>
                <a:latin typeface="Calibri" panose="020F0502020204030204" pitchFamily="34" charset="0"/>
              </a:rPr>
              <a:t>&lt; 60 %</a:t>
            </a:r>
            <a:r>
              <a:rPr lang="fr-CA" sz="1800" b="1" i="1" dirty="0">
                <a:solidFill>
                  <a:srgbClr val="ED7D31"/>
                </a:solidFill>
                <a:latin typeface="Calibri" panose="020F0502020204030204" pitchFamily="34" charset="0"/>
              </a:rPr>
              <a:t> = </a:t>
            </a:r>
            <a:endParaRPr lang="fr-CA" sz="2400" b="1" i="1" dirty="0">
              <a:solidFill>
                <a:srgbClr val="ED7D31"/>
              </a:solidFill>
              <a:latin typeface="Calibri" panose="020F0502020204030204" pitchFamily="34" charset="0"/>
            </a:endParaRPr>
          </a:p>
          <a:p>
            <a:pPr marL="1130300" lvl="2" indent="-381000">
              <a:buFont typeface="Wingdings" panose="05000000000000000000" pitchFamily="2" charset="2"/>
              <a:buChar char="Ø"/>
            </a:pPr>
            <a:r>
              <a:rPr lang="fr-CA" sz="1800" b="1" i="1" dirty="0">
                <a:solidFill>
                  <a:srgbClr val="ED7D31"/>
                </a:solidFill>
                <a:latin typeface="Calibri" panose="020F0502020204030204" pitchFamily="34" charset="0"/>
              </a:rPr>
              <a:t>n</a:t>
            </a:r>
            <a:r>
              <a:rPr lang="fr-CA" sz="1800" b="1" i="1" baseline="-25000" dirty="0">
                <a:solidFill>
                  <a:srgbClr val="ED7D31"/>
                </a:solidFill>
                <a:latin typeface="Calibri" panose="020F0502020204030204" pitchFamily="34" charset="0"/>
              </a:rPr>
              <a:t>&gt; 60 %</a:t>
            </a:r>
            <a:r>
              <a:rPr lang="fr-CA" sz="1800" b="1" i="1" dirty="0">
                <a:solidFill>
                  <a:srgbClr val="ED7D31"/>
                </a:solidFill>
                <a:latin typeface="Calibri" panose="020F0502020204030204" pitchFamily="34" charset="0"/>
              </a:rPr>
              <a:t> = </a:t>
            </a:r>
            <a:endParaRPr lang="fr-CA" sz="2400" b="1" dirty="0">
              <a:solidFill>
                <a:srgbClr val="ED7D31"/>
              </a:solidFill>
              <a:latin typeface="Calibri" panose="020F0502020204030204" pitchFamily="34" charset="0"/>
            </a:endParaRPr>
          </a:p>
        </p:txBody>
      </p:sp>
    </p:spTree>
    <p:extLst>
      <p:ext uri="{BB962C8B-B14F-4D97-AF65-F5344CB8AC3E}">
        <p14:creationId xmlns:p14="http://schemas.microsoft.com/office/powerpoint/2010/main" val="132199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730250" lvl="1" indent="-381000">
              <a:buFont typeface="Wingdings" pitchFamily="2" charset="2"/>
              <a:buAutoNum type="arabicPeriod"/>
            </a:pPr>
            <a:r>
              <a:rPr lang="fr-FR" altLang="fr-FR" sz="1800" b="1" dirty="0">
                <a:latin typeface="Calibri" panose="020F0502020204030204" pitchFamily="34" charset="0"/>
              </a:rPr>
              <a:t>Visualisation</a:t>
            </a:r>
          </a:p>
          <a:p>
            <a:pPr marL="1130300" lvl="2" indent="-381000"/>
            <a:r>
              <a:rPr lang="fr-FR" altLang="fr-FR" sz="1600" dirty="0">
                <a:latin typeface="Calibri" panose="020F0502020204030204" pitchFamily="34" charset="0"/>
              </a:rPr>
              <a:t>Examiner les données brutes.</a:t>
            </a:r>
          </a:p>
          <a:p>
            <a:pPr marL="1130300" lvl="2" indent="-381000">
              <a:buFont typeface="Wingdings" pitchFamily="2" charset="2"/>
              <a:buChar char="ü"/>
            </a:pPr>
            <a:r>
              <a:rPr lang="fr-FR" altLang="fr-FR" sz="1600" b="1" dirty="0">
                <a:latin typeface="Calibri" panose="020F0502020204030204" pitchFamily="34" charset="0"/>
              </a:rPr>
              <a:t>Validation</a:t>
            </a:r>
          </a:p>
          <a:p>
            <a:pPr marL="1587500" lvl="3" indent="-381000">
              <a:buFont typeface="Wingdings" pitchFamily="2" charset="2"/>
              <a:buChar char="Ø"/>
            </a:pPr>
            <a:r>
              <a:rPr lang="fr-FR" altLang="fr-FR" sz="1400" dirty="0">
                <a:latin typeface="Calibri" panose="020F0502020204030204" pitchFamily="34" charset="0"/>
              </a:rPr>
              <a:t>Lorsque l’on a des mesures à échelle nominale, nous utilisons les effectifs afin </a:t>
            </a:r>
            <a:br>
              <a:rPr lang="fr-FR" altLang="fr-FR" sz="1400" dirty="0">
                <a:latin typeface="Calibri" panose="020F0502020204030204" pitchFamily="34" charset="0"/>
              </a:rPr>
            </a:br>
            <a:r>
              <a:rPr lang="fr-FR" altLang="fr-FR" sz="1400" dirty="0">
                <a:latin typeface="Calibri" panose="020F0502020204030204" pitchFamily="34" charset="0"/>
              </a:rPr>
              <a:t>de déterminer si des données aberrantes se trouvent dans l’échantillon. </a:t>
            </a:r>
            <a:br>
              <a:rPr lang="fr-FR" altLang="fr-FR" sz="1400" dirty="0">
                <a:latin typeface="Calibri" panose="020F0502020204030204" pitchFamily="34" charset="0"/>
              </a:rPr>
            </a:br>
            <a:r>
              <a:rPr lang="fr-FR" altLang="fr-FR" sz="1400" dirty="0">
                <a:latin typeface="Calibri" panose="020F0502020204030204" pitchFamily="34" charset="0"/>
              </a:rPr>
              <a:t>La validation peut donc être faite lors de l’étape de visualisation</a:t>
            </a:r>
          </a:p>
          <a:p>
            <a:pPr marL="730250" lvl="1" indent="-381000">
              <a:buFont typeface="Wingdings" pitchFamily="2" charset="2"/>
              <a:buAutoNum type="arabicPeriod"/>
            </a:pPr>
            <a:endParaRPr lang="fr-FR" altLang="fr-FR" sz="1800" dirty="0">
              <a:latin typeface="Calibri" panose="020F0502020204030204" pitchFamily="34" charset="0"/>
            </a:endParaRPr>
          </a:p>
          <a:p>
            <a:pPr marL="730250" lvl="1" indent="-381000">
              <a:buFont typeface="Wingdings" pitchFamily="2" charset="2"/>
              <a:buAutoNum type="arabicPeriod"/>
            </a:pPr>
            <a:r>
              <a:rPr lang="fr-FR" altLang="fr-FR" sz="1800" b="1" dirty="0">
                <a:solidFill>
                  <a:schemeClr val="bg1">
                    <a:lumMod val="65000"/>
                  </a:schemeClr>
                </a:solidFill>
                <a:latin typeface="Calibri" panose="020F0502020204030204" pitchFamily="34" charset="0"/>
              </a:rPr>
              <a:t>Synthèse</a:t>
            </a:r>
          </a:p>
          <a:p>
            <a:pPr marL="1130300" lvl="2" indent="-381000"/>
            <a:r>
              <a:rPr lang="fr-FR" altLang="fr-FR" sz="1600" dirty="0">
                <a:solidFill>
                  <a:schemeClr val="bg1">
                    <a:lumMod val="65000"/>
                  </a:schemeClr>
                </a:solidFill>
                <a:latin typeface="Calibri" panose="020F0502020204030204" pitchFamily="34" charset="0"/>
              </a:rPr>
              <a:t>Réduire des milliers de chiffres à quelques « statistiques », i.e. des descripteurs qui condensent les résultats.</a:t>
            </a:r>
          </a:p>
          <a:p>
            <a:pPr marL="1031875" lvl="2" indent="-342900"/>
            <a:endParaRPr lang="fr-FR" altLang="fr-FR" sz="1600" dirty="0">
              <a:solidFill>
                <a:schemeClr val="bg1">
                  <a:lumMod val="65000"/>
                </a:schemeClr>
              </a:solidFill>
              <a:latin typeface="Calibri" panose="020F0502020204030204" pitchFamily="34" charset="0"/>
            </a:endParaRPr>
          </a:p>
          <a:p>
            <a:pPr marL="730250" lvl="1" indent="-381000">
              <a:buFont typeface="Wingdings" pitchFamily="2" charset="2"/>
              <a:buAutoNum type="arabicPeriod"/>
            </a:pPr>
            <a:r>
              <a:rPr lang="fr-FR" altLang="fr-FR" sz="1800" b="1" dirty="0">
                <a:solidFill>
                  <a:schemeClr val="bg1">
                    <a:lumMod val="65000"/>
                  </a:schemeClr>
                </a:solidFill>
                <a:latin typeface="Calibri" panose="020F0502020204030204" pitchFamily="34" charset="0"/>
              </a:rPr>
              <a:t>Décision</a:t>
            </a:r>
          </a:p>
          <a:p>
            <a:pPr marL="1130300" lvl="2" indent="-381000"/>
            <a:r>
              <a:rPr lang="fr-FR" altLang="fr-FR" sz="1600" dirty="0">
                <a:solidFill>
                  <a:schemeClr val="bg1">
                    <a:lumMod val="65000"/>
                  </a:schemeClr>
                </a:solidFill>
                <a:latin typeface="Calibri" panose="020F0502020204030204" pitchFamily="34" charset="0"/>
              </a:rPr>
              <a:t>Indiquer si les différences sont « significatives » en utilisant </a:t>
            </a:r>
            <a:r>
              <a:rPr lang="fr-CA" altLang="fr-FR" sz="1600" dirty="0">
                <a:solidFill>
                  <a:schemeClr val="bg1">
                    <a:lumMod val="65000"/>
                  </a:schemeClr>
                </a:solidFill>
                <a:latin typeface="Calibri" panose="020F0502020204030204" pitchFamily="34" charset="0"/>
              </a:rPr>
              <a:t>un « test statistique »; un test permet de décider en disant, par exemple, si l’effet d’un traitement est significatif (i.e. notable, avéré, etc.).</a:t>
            </a:r>
            <a:endParaRPr lang="fr-FR" altLang="fr-FR" sz="1600" dirty="0">
              <a:solidFill>
                <a:schemeClr val="bg1">
                  <a:lumMod val="65000"/>
                </a:schemeClr>
              </a:solidFill>
              <a:latin typeface="Calibri" panose="020F0502020204030204" pitchFamily="34" charset="0"/>
            </a:endParaRPr>
          </a:p>
        </p:txBody>
      </p:sp>
      <p:sp>
        <p:nvSpPr>
          <p:cNvPr id="6" name="Rectangle 2"/>
          <p:cNvSpPr txBox="1">
            <a:spLocks noChangeArrowheads="1"/>
          </p:cNvSpPr>
          <p:nvPr/>
        </p:nvSpPr>
        <p:spPr>
          <a:xfrm>
            <a:off x="0" y="0"/>
            <a:ext cx="9144000" cy="1156447"/>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proportion</a:t>
            </a:r>
          </a:p>
          <a:p>
            <a:pPr marL="342900" indent="-342900">
              <a:buFont typeface="Wingdings" panose="05000000000000000000" pitchFamily="2" charset="2"/>
              <a:buChar char="q"/>
            </a:pPr>
            <a:r>
              <a:rPr lang="fr-CA" altLang="fr-FR" sz="2000" b="1" i="1" dirty="0">
                <a:latin typeface="Calibri" panose="020F0502020204030204" pitchFamily="34" charset="0"/>
              </a:rPr>
              <a:t>Cycle des méthodes quantitatives</a:t>
            </a:r>
          </a:p>
        </p:txBody>
      </p:sp>
      <p:cxnSp>
        <p:nvCxnSpPr>
          <p:cNvPr id="7" name="Connecteur droit 6"/>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fr-CA"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Rectangle 9"/>
          <p:cNvSpPr/>
          <p:nvPr/>
        </p:nvSpPr>
        <p:spPr>
          <a:xfrm>
            <a:off x="762000" y="1981200"/>
            <a:ext cx="6629400" cy="114300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25471764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médiane</a:t>
            </a:r>
          </a:p>
          <a:p>
            <a:pPr marL="457200" indent="-457200">
              <a:buFont typeface="Wingdings" pitchFamily="2" charset="2"/>
              <a:buChar char="q"/>
            </a:pPr>
            <a:r>
              <a:rPr lang="fr-CA" altLang="fr-FR" sz="2000" b="1" i="1" dirty="0">
                <a:latin typeface="Calibri" panose="020F0502020204030204" pitchFamily="34" charset="0"/>
              </a:rPr>
              <a:t>Exercice complet</a:t>
            </a:r>
          </a:p>
        </p:txBody>
      </p:sp>
      <p:sp>
        <p:nvSpPr>
          <p:cNvPr id="10"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00050">
              <a:buFont typeface="+mj-lt"/>
              <a:buAutoNum type="alphaUcPeriod"/>
            </a:pPr>
            <a:endParaRPr lang="fr-CA" altLang="fr-FR" dirty="0">
              <a:latin typeface="Calibri" panose="020F0502020204030204" pitchFamily="34" charset="0"/>
            </a:endParaRPr>
          </a:p>
          <a:p>
            <a:pPr marL="406400" indent="-400050">
              <a:buFont typeface="+mj-lt"/>
              <a:buAutoNum type="alphaUcPeriod"/>
            </a:pPr>
            <a:r>
              <a:rPr lang="fr-CA" altLang="fr-FR" dirty="0">
                <a:solidFill>
                  <a:schemeClr val="bg1">
                    <a:lumMod val="65000"/>
                  </a:schemeClr>
                </a:solidFill>
                <a:latin typeface="Calibri" panose="020F0502020204030204" pitchFamily="34" charset="0"/>
              </a:rPr>
              <a:t>Avant la collecte de données: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pose notre question de recherche.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pose notre hypothèse nulle.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détermine le seuil de signification (et s’il est </a:t>
            </a:r>
            <a:r>
              <a:rPr lang="fr-CA" altLang="fr-FR" dirty="0" err="1">
                <a:solidFill>
                  <a:schemeClr val="bg1">
                    <a:lumMod val="65000"/>
                  </a:schemeClr>
                </a:solidFill>
                <a:latin typeface="Calibri" panose="020F0502020204030204" pitchFamily="34" charset="0"/>
              </a:rPr>
              <a:t>unicaudal</a:t>
            </a:r>
            <a:r>
              <a:rPr lang="fr-CA" altLang="fr-FR" dirty="0">
                <a:solidFill>
                  <a:schemeClr val="bg1">
                    <a:lumMod val="65000"/>
                  </a:schemeClr>
                </a:solidFill>
                <a:latin typeface="Calibri" panose="020F0502020204030204" pitchFamily="34" charset="0"/>
              </a:rPr>
              <a:t> ou </a:t>
            </a:r>
            <a:r>
              <a:rPr lang="fr-CA" altLang="fr-FR" dirty="0" err="1">
                <a:solidFill>
                  <a:schemeClr val="bg1">
                    <a:lumMod val="65000"/>
                  </a:schemeClr>
                </a:solidFill>
                <a:latin typeface="Calibri" panose="020F0502020204030204" pitchFamily="34" charset="0"/>
              </a:rPr>
              <a:t>bicaudal</a:t>
            </a:r>
            <a:r>
              <a:rPr lang="fr-CA" altLang="fr-FR" dirty="0">
                <a:solidFill>
                  <a:schemeClr val="bg1">
                    <a:lumMod val="65000"/>
                  </a:schemeClr>
                </a:solidFill>
                <a:latin typeface="Calibri" panose="020F0502020204030204" pitchFamily="34" charset="0"/>
              </a:rPr>
              <a:t>).</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détermine la distribution d’échantillonnage appropriée.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formule le test d’hypothèses.</a:t>
            </a:r>
          </a:p>
          <a:p>
            <a:pPr marL="406400" indent="-400050">
              <a:buFont typeface="+mj-lt"/>
              <a:buAutoNum type="alphaUcPeriod"/>
            </a:pPr>
            <a:endParaRPr lang="fr-CA" altLang="fr-FR" dirty="0">
              <a:solidFill>
                <a:schemeClr val="bg1">
                  <a:lumMod val="65000"/>
                </a:schemeClr>
              </a:solidFill>
              <a:latin typeface="Calibri" panose="020F0502020204030204" pitchFamily="34" charset="0"/>
            </a:endParaRPr>
          </a:p>
          <a:p>
            <a:pPr marL="406400" indent="-400050">
              <a:buFont typeface="+mj-lt"/>
              <a:buAutoNum type="alphaUcPeriod"/>
            </a:pPr>
            <a:r>
              <a:rPr lang="fr-CA" altLang="fr-FR" b="1" dirty="0">
                <a:latin typeface="Calibri" panose="020F0502020204030204" pitchFamily="34" charset="0"/>
              </a:rPr>
              <a:t>Après la collecte de données: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visualise nos données (graphique de fréquences) afin de s’en faire une première idée.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valide que nos données ne contiennent pas de valeurs aberrantes ou extrêmes.</a:t>
            </a:r>
          </a:p>
          <a:p>
            <a:pPr marL="806450" lvl="1" indent="-400050">
              <a:buFont typeface="+mj-lt"/>
              <a:buAutoNum type="arabicPeriod"/>
            </a:pPr>
            <a:r>
              <a:rPr lang="fr-CA" altLang="fr-FR" b="1" dirty="0">
                <a:latin typeface="Calibri" panose="020F0502020204030204" pitchFamily="34" charset="0"/>
              </a:rPr>
              <a:t> On fait la synthèse des données.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applique le test d’hypothèses et on conclue.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rapporte les résultats.</a:t>
            </a:r>
          </a:p>
          <a:p>
            <a:pPr marL="806450" lvl="1" indent="-400050">
              <a:buFont typeface="+mj-lt"/>
              <a:buAutoNum type="arabicPeriod"/>
            </a:pPr>
            <a:endParaRPr lang="fr-CA" altLang="fr-FR"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Tree>
    <p:extLst>
      <p:ext uri="{BB962C8B-B14F-4D97-AF65-F5344CB8AC3E}">
        <p14:creationId xmlns:p14="http://schemas.microsoft.com/office/powerpoint/2010/main" val="13219947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médiane</a:t>
            </a:r>
          </a:p>
          <a:p>
            <a:pPr marL="457200" indent="-457200">
              <a:buFont typeface="Wingdings" pitchFamily="2" charset="2"/>
              <a:buChar char="q"/>
            </a:pPr>
            <a:r>
              <a:rPr lang="fr-CA" altLang="fr-FR" sz="2000" b="1" i="1" dirty="0">
                <a:latin typeface="Calibri" panose="020F0502020204030204" pitchFamily="34" charset="0"/>
              </a:rPr>
              <a:t>Exercice complet</a:t>
            </a:r>
          </a:p>
        </p:txBody>
      </p:sp>
      <p:sp>
        <p:nvSpPr>
          <p:cNvPr id="10"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endParaRPr lang="fr-CA" sz="1400"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cxnSp>
        <p:nvCxnSpPr>
          <p:cNvPr id="18" name="Connecteur droit 17"/>
          <p:cNvCxnSpPr/>
          <p:nvPr/>
        </p:nvCxnSpPr>
        <p:spPr>
          <a:xfrm>
            <a:off x="609600" y="19812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9" name="Rectangle 3"/>
          <p:cNvSpPr txBox="1">
            <a:spLocks noChangeArrowheads="1"/>
          </p:cNvSpPr>
          <p:nvPr/>
        </p:nvSpPr>
        <p:spPr>
          <a:xfrm>
            <a:off x="0" y="1224136"/>
            <a:ext cx="9144000" cy="7570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00050">
              <a:buFont typeface="+mj-lt"/>
              <a:buAutoNum type="alphaUcPeriod" startAt="2"/>
            </a:pPr>
            <a:r>
              <a:rPr lang="fr-CA" altLang="fr-FR" b="1" dirty="0">
                <a:latin typeface="Calibri" panose="020F0502020204030204" pitchFamily="34" charset="0"/>
              </a:rPr>
              <a:t>Après la collecte de données:</a:t>
            </a:r>
          </a:p>
          <a:p>
            <a:pPr marL="806450" lvl="1" indent="-400050">
              <a:buFont typeface="+mj-lt"/>
              <a:buAutoNum type="arabicPeriod" startAt="3"/>
            </a:pPr>
            <a:r>
              <a:rPr lang="fr-CA" altLang="fr-FR" b="1" dirty="0">
                <a:latin typeface="Calibri" panose="020F0502020204030204" pitchFamily="34" charset="0"/>
              </a:rPr>
              <a:t> On fait la synthèse des données.</a:t>
            </a:r>
          </a:p>
        </p:txBody>
      </p:sp>
      <p:sp>
        <p:nvSpPr>
          <p:cNvPr id="17" name="Rectangle 3"/>
          <p:cNvSpPr txBox="1">
            <a:spLocks noChangeArrowheads="1"/>
          </p:cNvSpPr>
          <p:nvPr/>
        </p:nvSpPr>
        <p:spPr>
          <a:xfrm>
            <a:off x="0" y="1981200"/>
            <a:ext cx="9144000" cy="4876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buFont typeface="Wingdings" panose="05000000000000000000" pitchFamily="2" charset="2"/>
              <a:buChar char="q"/>
            </a:pPr>
            <a:r>
              <a:rPr lang="fr-CA" sz="2000" u="sng" dirty="0">
                <a:latin typeface="Calibri" panose="020F0502020204030204" pitchFamily="34" charset="0"/>
              </a:rPr>
              <a:t>Statistique de tendance centrale:</a:t>
            </a:r>
          </a:p>
          <a:p>
            <a:pPr marL="635000" lvl="1">
              <a:buFont typeface="Wingdings" panose="05000000000000000000" pitchFamily="2" charset="2"/>
              <a:buChar char="Ø"/>
            </a:pPr>
            <a:r>
              <a:rPr lang="fr-CA" sz="1800" b="1" dirty="0">
                <a:solidFill>
                  <a:srgbClr val="ED7D31"/>
                </a:solidFill>
                <a:latin typeface="Calibri" panose="020F0502020204030204" pitchFamily="34" charset="0"/>
              </a:rPr>
              <a:t>…</a:t>
            </a:r>
            <a:r>
              <a:rPr lang="fr-CA" sz="1800" dirty="0">
                <a:solidFill>
                  <a:srgbClr val="ED7D31"/>
                </a:solidFill>
                <a:latin typeface="Calibri" panose="020F0502020204030204" pitchFamily="34" charset="0"/>
              </a:rPr>
              <a:t> </a:t>
            </a:r>
          </a:p>
          <a:p>
            <a:pPr marL="635000" lvl="1">
              <a:buFont typeface="Wingdings" panose="05000000000000000000" pitchFamily="2" charset="2"/>
              <a:buChar char="ü"/>
            </a:pPr>
            <a:endParaRPr lang="fr-CA" sz="1800" dirty="0">
              <a:latin typeface="Calibri" panose="020F0502020204030204" pitchFamily="34" charset="0"/>
            </a:endParaRPr>
          </a:p>
          <a:p>
            <a:pPr marL="349250" lvl="1" indent="0">
              <a:buNone/>
            </a:pPr>
            <a:endParaRPr lang="fr-CA" sz="1800" dirty="0">
              <a:latin typeface="Calibri" panose="020F0502020204030204" pitchFamily="34" charset="0"/>
            </a:endParaRPr>
          </a:p>
          <a:p>
            <a:pPr marL="330200" indent="-381000">
              <a:buFont typeface="Wingdings" panose="05000000000000000000" pitchFamily="2" charset="2"/>
              <a:buChar char="q"/>
            </a:pPr>
            <a:r>
              <a:rPr lang="fr-CA" sz="2000" u="sng" dirty="0">
                <a:latin typeface="Calibri" panose="020F0502020204030204" pitchFamily="34" charset="0"/>
              </a:rPr>
              <a:t>Statistique de dispersion:</a:t>
            </a:r>
          </a:p>
          <a:p>
            <a:pPr marL="635000" lvl="1">
              <a:buFont typeface="Wingdings" panose="05000000000000000000" pitchFamily="2" charset="2"/>
              <a:buChar char="Ø"/>
            </a:pPr>
            <a:r>
              <a:rPr lang="fr-CA" sz="1800" b="1" dirty="0">
                <a:solidFill>
                  <a:srgbClr val="ED7D31"/>
                </a:solidFill>
                <a:latin typeface="Calibri" panose="020F0502020204030204" pitchFamily="34" charset="0"/>
              </a:rPr>
              <a:t>…</a:t>
            </a:r>
          </a:p>
          <a:p>
            <a:pPr marL="635000" lvl="1">
              <a:buFont typeface="Wingdings" panose="05000000000000000000" pitchFamily="2" charset="2"/>
              <a:buChar char="ü"/>
            </a:pPr>
            <a:endParaRPr lang="fr-CA" sz="1800" dirty="0">
              <a:latin typeface="Calibri" panose="020F0502020204030204" pitchFamily="34" charset="0"/>
            </a:endParaRPr>
          </a:p>
          <a:p>
            <a:pPr marL="635000" lvl="1">
              <a:buFont typeface="Wingdings" panose="05000000000000000000" pitchFamily="2" charset="2"/>
              <a:buChar char="ü"/>
            </a:pPr>
            <a:endParaRPr lang="fr-CA" sz="1800" dirty="0">
              <a:latin typeface="Calibri" panose="020F0502020204030204" pitchFamily="34" charset="0"/>
            </a:endParaRPr>
          </a:p>
          <a:p>
            <a:pPr marL="330200" indent="-381000">
              <a:buFont typeface="Wingdings" panose="05000000000000000000" pitchFamily="2" charset="2"/>
              <a:buChar char="q"/>
            </a:pPr>
            <a:r>
              <a:rPr lang="fr-CA" sz="2000" u="sng" dirty="0">
                <a:latin typeface="Calibri" panose="020F0502020204030204" pitchFamily="34" charset="0"/>
              </a:rPr>
              <a:t>Forme de la distribution:</a:t>
            </a:r>
          </a:p>
          <a:p>
            <a:pPr marL="635000" lvl="1">
              <a:buFont typeface="Wingdings" panose="05000000000000000000" pitchFamily="2" charset="2"/>
              <a:buChar char="Ø"/>
            </a:pPr>
            <a:r>
              <a:rPr lang="fr-CA" sz="1800" b="1" dirty="0">
                <a:solidFill>
                  <a:srgbClr val="ED7D31"/>
                </a:solidFill>
                <a:latin typeface="Calibri" panose="020F0502020204030204" pitchFamily="34" charset="0"/>
              </a:rPr>
              <a:t>…</a:t>
            </a:r>
          </a:p>
        </p:txBody>
      </p:sp>
    </p:spTree>
    <p:extLst>
      <p:ext uri="{BB962C8B-B14F-4D97-AF65-F5344CB8AC3E}">
        <p14:creationId xmlns:p14="http://schemas.microsoft.com/office/powerpoint/2010/main" val="13219947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médiane</a:t>
            </a:r>
          </a:p>
          <a:p>
            <a:pPr marL="457200" indent="-457200">
              <a:buFont typeface="Wingdings" pitchFamily="2" charset="2"/>
              <a:buChar char="q"/>
            </a:pPr>
            <a:r>
              <a:rPr lang="fr-CA" altLang="fr-FR" sz="2000" b="1" i="1" dirty="0">
                <a:latin typeface="Calibri" panose="020F0502020204030204" pitchFamily="34" charset="0"/>
              </a:rPr>
              <a:t>Exercice complet</a:t>
            </a:r>
          </a:p>
        </p:txBody>
      </p:sp>
      <p:sp>
        <p:nvSpPr>
          <p:cNvPr id="10"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00050">
              <a:buFont typeface="+mj-lt"/>
              <a:buAutoNum type="alphaUcPeriod"/>
            </a:pPr>
            <a:endParaRPr lang="fr-CA" altLang="fr-FR" dirty="0">
              <a:latin typeface="Calibri" panose="020F0502020204030204" pitchFamily="34" charset="0"/>
            </a:endParaRPr>
          </a:p>
          <a:p>
            <a:pPr marL="406400" indent="-400050">
              <a:buFont typeface="+mj-lt"/>
              <a:buAutoNum type="alphaUcPeriod"/>
            </a:pPr>
            <a:r>
              <a:rPr lang="fr-CA" altLang="fr-FR" dirty="0">
                <a:solidFill>
                  <a:schemeClr val="bg1">
                    <a:lumMod val="65000"/>
                  </a:schemeClr>
                </a:solidFill>
                <a:latin typeface="Calibri" panose="020F0502020204030204" pitchFamily="34" charset="0"/>
              </a:rPr>
              <a:t>Avant la collecte de données: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pose notre question de recherche.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pose notre hypothèse nulle.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détermine le seuil de signification (et s’il est </a:t>
            </a:r>
            <a:r>
              <a:rPr lang="fr-CA" altLang="fr-FR" dirty="0" err="1">
                <a:solidFill>
                  <a:schemeClr val="bg1">
                    <a:lumMod val="65000"/>
                  </a:schemeClr>
                </a:solidFill>
                <a:latin typeface="Calibri" panose="020F0502020204030204" pitchFamily="34" charset="0"/>
              </a:rPr>
              <a:t>unicaudal</a:t>
            </a:r>
            <a:r>
              <a:rPr lang="fr-CA" altLang="fr-FR" dirty="0">
                <a:solidFill>
                  <a:schemeClr val="bg1">
                    <a:lumMod val="65000"/>
                  </a:schemeClr>
                </a:solidFill>
                <a:latin typeface="Calibri" panose="020F0502020204030204" pitchFamily="34" charset="0"/>
              </a:rPr>
              <a:t> ou </a:t>
            </a:r>
            <a:r>
              <a:rPr lang="fr-CA" altLang="fr-FR" dirty="0" err="1">
                <a:solidFill>
                  <a:schemeClr val="bg1">
                    <a:lumMod val="65000"/>
                  </a:schemeClr>
                </a:solidFill>
                <a:latin typeface="Calibri" panose="020F0502020204030204" pitchFamily="34" charset="0"/>
              </a:rPr>
              <a:t>bicaudal</a:t>
            </a:r>
            <a:r>
              <a:rPr lang="fr-CA" altLang="fr-FR" dirty="0">
                <a:solidFill>
                  <a:schemeClr val="bg1">
                    <a:lumMod val="65000"/>
                  </a:schemeClr>
                </a:solidFill>
                <a:latin typeface="Calibri" panose="020F0502020204030204" pitchFamily="34" charset="0"/>
              </a:rPr>
              <a:t>).</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détermine la distribution d’échantillonnage appropriée.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formule le test d’hypothèses.</a:t>
            </a:r>
          </a:p>
          <a:p>
            <a:pPr marL="406400" indent="-400050">
              <a:buFont typeface="+mj-lt"/>
              <a:buAutoNum type="alphaUcPeriod"/>
            </a:pPr>
            <a:endParaRPr lang="fr-CA" altLang="fr-FR" dirty="0">
              <a:solidFill>
                <a:schemeClr val="bg1">
                  <a:lumMod val="65000"/>
                </a:schemeClr>
              </a:solidFill>
              <a:latin typeface="Calibri" panose="020F0502020204030204" pitchFamily="34" charset="0"/>
            </a:endParaRPr>
          </a:p>
          <a:p>
            <a:pPr marL="406400" indent="-400050">
              <a:buFont typeface="+mj-lt"/>
              <a:buAutoNum type="alphaUcPeriod"/>
            </a:pPr>
            <a:r>
              <a:rPr lang="fr-CA" altLang="fr-FR" b="1" dirty="0">
                <a:latin typeface="Calibri" panose="020F0502020204030204" pitchFamily="34" charset="0"/>
              </a:rPr>
              <a:t>Après la collecte de données: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visualise nos données (graphique de fréquences) afin de s’en faire une première idée.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valide que nos données ne contiennent pas de valeurs aberrantes ou extrêmes.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 On fait la synthèse des données.</a:t>
            </a:r>
          </a:p>
          <a:p>
            <a:pPr marL="806450" lvl="1" indent="-400050">
              <a:buFont typeface="+mj-lt"/>
              <a:buAutoNum type="arabicPeriod"/>
            </a:pPr>
            <a:r>
              <a:rPr lang="fr-CA" altLang="fr-FR" b="1" dirty="0">
                <a:latin typeface="Calibri" panose="020F0502020204030204" pitchFamily="34" charset="0"/>
              </a:rPr>
              <a:t>On applique le test d’hypothèses et on conclue.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rapporte les résultats.</a:t>
            </a:r>
          </a:p>
          <a:p>
            <a:pPr marL="806450" lvl="1" indent="-400050">
              <a:buFont typeface="+mj-lt"/>
              <a:buAutoNum type="arabicPeriod"/>
            </a:pPr>
            <a:endParaRPr lang="fr-CA" altLang="fr-FR"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Tree>
    <p:extLst>
      <p:ext uri="{BB962C8B-B14F-4D97-AF65-F5344CB8AC3E}">
        <p14:creationId xmlns:p14="http://schemas.microsoft.com/office/powerpoint/2010/main" val="13219947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médiane</a:t>
            </a:r>
          </a:p>
          <a:p>
            <a:pPr marL="457200" indent="-457200">
              <a:buFont typeface="Wingdings" pitchFamily="2" charset="2"/>
              <a:buChar char="q"/>
            </a:pPr>
            <a:r>
              <a:rPr lang="fr-CA" altLang="fr-FR" sz="2000" b="1" i="1" dirty="0">
                <a:latin typeface="Calibri" panose="020F0502020204030204" pitchFamily="34" charset="0"/>
              </a:rPr>
              <a:t>Exercice complet</a:t>
            </a:r>
          </a:p>
        </p:txBody>
      </p:sp>
      <p:sp>
        <p:nvSpPr>
          <p:cNvPr id="10"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endParaRPr lang="fr-CA" sz="1400"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cxnSp>
        <p:nvCxnSpPr>
          <p:cNvPr id="18" name="Connecteur droit 17"/>
          <p:cNvCxnSpPr/>
          <p:nvPr/>
        </p:nvCxnSpPr>
        <p:spPr>
          <a:xfrm>
            <a:off x="609600" y="19812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9" name="Rectangle 3"/>
          <p:cNvSpPr txBox="1">
            <a:spLocks noChangeArrowheads="1"/>
          </p:cNvSpPr>
          <p:nvPr/>
        </p:nvSpPr>
        <p:spPr>
          <a:xfrm>
            <a:off x="0" y="1224136"/>
            <a:ext cx="9144000" cy="7570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00050">
              <a:buFont typeface="+mj-lt"/>
              <a:buAutoNum type="alphaUcPeriod" startAt="2"/>
            </a:pPr>
            <a:r>
              <a:rPr lang="fr-CA" altLang="fr-FR" b="1" dirty="0">
                <a:latin typeface="Calibri" panose="020F0502020204030204" pitchFamily="34" charset="0"/>
              </a:rPr>
              <a:t>Après la collecte de données:</a:t>
            </a:r>
          </a:p>
          <a:p>
            <a:pPr marL="806450" lvl="1" indent="-400050">
              <a:buFont typeface="+mj-lt"/>
              <a:buAutoNum type="arabicPeriod" startAt="4"/>
            </a:pPr>
            <a:r>
              <a:rPr lang="fr-CA" altLang="fr-FR" b="1" dirty="0">
                <a:latin typeface="Calibri" panose="020F0502020204030204" pitchFamily="34" charset="0"/>
              </a:rPr>
              <a:t>On applique le test d’hypothèses et on conclue.</a:t>
            </a:r>
          </a:p>
        </p:txBody>
      </p:sp>
      <p:sp>
        <p:nvSpPr>
          <p:cNvPr id="17" name="Rectangle 3"/>
          <p:cNvSpPr txBox="1">
            <a:spLocks noChangeArrowheads="1"/>
          </p:cNvSpPr>
          <p:nvPr/>
        </p:nvSpPr>
        <p:spPr>
          <a:xfrm>
            <a:off x="0" y="1981200"/>
            <a:ext cx="9144000" cy="4876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endParaRPr lang="fr-CA" sz="2000" dirty="0">
              <a:latin typeface="Calibri" panose="020F0502020204030204" pitchFamily="34" charset="0"/>
            </a:endParaRPr>
          </a:p>
          <a:p>
            <a:pPr marL="330200" indent="-381000"/>
            <a:r>
              <a:rPr lang="fr-CA" sz="2000" dirty="0">
                <a:latin typeface="Calibri" panose="020F0502020204030204" pitchFamily="34" charset="0"/>
              </a:rPr>
              <a:t>Rappelons le test d’hypothèse que nous avons posé:</a:t>
            </a:r>
          </a:p>
          <a:p>
            <a:pPr marL="330200" indent="-381000"/>
            <a:endParaRPr lang="fr-CA" sz="1600" i="1" dirty="0">
              <a:latin typeface="Calibri" panose="020F0502020204030204" pitchFamily="34" charset="0"/>
            </a:endParaRPr>
          </a:p>
          <a:p>
            <a:pPr marL="635000" lvl="1">
              <a:buFont typeface="Wingdings" panose="05000000000000000000" pitchFamily="2" charset="2"/>
              <a:buChar char="ü"/>
            </a:pPr>
            <a:endParaRPr lang="fr-CA" sz="1800" dirty="0">
              <a:latin typeface="Calibri" panose="020F0502020204030204" pitchFamily="34" charset="0"/>
            </a:endParaRPr>
          </a:p>
          <a:p>
            <a:pPr marL="635000" lvl="1">
              <a:buFont typeface="Wingdings" panose="05000000000000000000" pitchFamily="2" charset="2"/>
              <a:buChar char="ü"/>
            </a:pPr>
            <a:endParaRPr lang="fr-CA" sz="1800" dirty="0">
              <a:latin typeface="Calibri" panose="020F0502020204030204" pitchFamily="34" charset="0"/>
            </a:endParaRPr>
          </a:p>
          <a:p>
            <a:pPr marL="330200" indent="-381000"/>
            <a:r>
              <a:rPr lang="fr-CA" sz="2000" dirty="0">
                <a:latin typeface="Calibri" panose="020F0502020204030204" pitchFamily="34" charset="0"/>
              </a:rPr>
              <a:t>Puisque nous avons rejeté un sujet, l’effectif total (n) est maintenant de 19, plutôt que de 20. </a:t>
            </a:r>
          </a:p>
          <a:p>
            <a:pPr marL="730250" lvl="1" indent="-381000">
              <a:buFont typeface="Wingdings" panose="05000000000000000000" pitchFamily="2" charset="2"/>
              <a:buChar char="Ø"/>
            </a:pPr>
            <a:r>
              <a:rPr lang="fr-CA" sz="1800" dirty="0">
                <a:latin typeface="Calibri" panose="020F0502020204030204" pitchFamily="34" charset="0"/>
              </a:rPr>
              <a:t>Ajustons notre test d’hypothèse en conséquence:</a:t>
            </a:r>
          </a:p>
          <a:p>
            <a:pPr marL="635000" lvl="1">
              <a:buNone/>
            </a:pPr>
            <a:endParaRPr lang="fr-CA" sz="1800" dirty="0">
              <a:latin typeface="Calibri" panose="020F0502020204030204" pitchFamily="34" charset="0"/>
            </a:endParaRPr>
          </a:p>
        </p:txBody>
      </p:sp>
      <p:graphicFrame>
        <p:nvGraphicFramePr>
          <p:cNvPr id="151554" name="Object 2"/>
          <p:cNvGraphicFramePr>
            <a:graphicFrameLocks noChangeAspect="1"/>
          </p:cNvGraphicFramePr>
          <p:nvPr/>
        </p:nvGraphicFramePr>
        <p:xfrm>
          <a:off x="2286000" y="2971800"/>
          <a:ext cx="4362450" cy="442912"/>
        </p:xfrm>
        <a:graphic>
          <a:graphicData uri="http://schemas.openxmlformats.org/presentationml/2006/ole">
            <mc:AlternateContent xmlns:mc="http://schemas.openxmlformats.org/markup-compatibility/2006">
              <mc:Choice xmlns:v="urn:schemas-microsoft-com:vml" Requires="v">
                <p:oleObj spid="_x0000_s151626" name="Document" r:id="rId4" imgW="4604972" imgH="472924" progId="Word.Document.12">
                  <p:embed/>
                </p:oleObj>
              </mc:Choice>
              <mc:Fallback>
                <p:oleObj name="Document" r:id="rId4" imgW="4604972" imgH="472924"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2971800"/>
                        <a:ext cx="4362450"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55" name="Object 3"/>
          <p:cNvGraphicFramePr>
            <a:graphicFrameLocks noChangeAspect="1"/>
          </p:cNvGraphicFramePr>
          <p:nvPr>
            <p:extLst>
              <p:ext uri="{D42A27DB-BD31-4B8C-83A1-F6EECF244321}">
                <p14:modId xmlns:p14="http://schemas.microsoft.com/office/powerpoint/2010/main" val="3471419341"/>
              </p:ext>
            </p:extLst>
          </p:nvPr>
        </p:nvGraphicFramePr>
        <p:xfrm>
          <a:off x="2290763" y="5270500"/>
          <a:ext cx="4346575" cy="441325"/>
        </p:xfrm>
        <a:graphic>
          <a:graphicData uri="http://schemas.openxmlformats.org/presentationml/2006/ole">
            <mc:AlternateContent xmlns:mc="http://schemas.openxmlformats.org/markup-compatibility/2006">
              <mc:Choice xmlns:v="urn:schemas-microsoft-com:vml" Requires="v">
                <p:oleObj spid="_x0000_s151627" name="Document" r:id="rId6" imgW="4606955" imgH="472687" progId="Word.Document.12">
                  <p:embed/>
                </p:oleObj>
              </mc:Choice>
              <mc:Fallback>
                <p:oleObj name="Document" r:id="rId6" imgW="4606955" imgH="472687" progId="Word.Document.12">
                  <p:embed/>
                  <p:pic>
                    <p:nvPicPr>
                      <p:cNvPr id="0" name="Picture 3"/>
                      <p:cNvPicPr>
                        <a:picLocks noChangeAspect="1" noChangeArrowheads="1"/>
                      </p:cNvPicPr>
                      <p:nvPr/>
                    </p:nvPicPr>
                    <p:blipFill>
                      <a:blip r:embed="rId7"/>
                      <a:srcRect/>
                      <a:stretch>
                        <a:fillRect/>
                      </a:stretch>
                    </p:blipFill>
                    <p:spPr bwMode="auto">
                      <a:xfrm>
                        <a:off x="2290763" y="5270500"/>
                        <a:ext cx="4346575"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219947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médiane</a:t>
            </a:r>
          </a:p>
          <a:p>
            <a:pPr marL="457200" indent="-457200">
              <a:buFont typeface="Wingdings" pitchFamily="2" charset="2"/>
              <a:buChar char="q"/>
            </a:pPr>
            <a:r>
              <a:rPr lang="fr-CA" altLang="fr-FR" sz="2000" b="1" i="1" dirty="0">
                <a:latin typeface="Calibri" panose="020F0502020204030204" pitchFamily="34" charset="0"/>
              </a:rPr>
              <a:t>Exercice complet</a:t>
            </a:r>
          </a:p>
        </p:txBody>
      </p:sp>
      <p:sp>
        <p:nvSpPr>
          <p:cNvPr id="10"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endParaRPr lang="fr-CA" sz="1400"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cxnSp>
        <p:nvCxnSpPr>
          <p:cNvPr id="18" name="Connecteur droit 17"/>
          <p:cNvCxnSpPr/>
          <p:nvPr/>
        </p:nvCxnSpPr>
        <p:spPr>
          <a:xfrm>
            <a:off x="609600" y="19812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9" name="Rectangle 3"/>
          <p:cNvSpPr txBox="1">
            <a:spLocks noChangeArrowheads="1"/>
          </p:cNvSpPr>
          <p:nvPr/>
        </p:nvSpPr>
        <p:spPr>
          <a:xfrm>
            <a:off x="0" y="1224136"/>
            <a:ext cx="9144000" cy="7570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00050">
              <a:buFont typeface="+mj-lt"/>
              <a:buAutoNum type="alphaUcPeriod" startAt="2"/>
            </a:pPr>
            <a:r>
              <a:rPr lang="fr-CA" altLang="fr-FR" b="1" dirty="0">
                <a:latin typeface="Calibri" panose="020F0502020204030204" pitchFamily="34" charset="0"/>
              </a:rPr>
              <a:t>Après la collecte de données:</a:t>
            </a:r>
          </a:p>
          <a:p>
            <a:pPr marL="806450" lvl="1" indent="-400050">
              <a:buFont typeface="+mj-lt"/>
              <a:buAutoNum type="arabicPeriod" startAt="4"/>
            </a:pPr>
            <a:r>
              <a:rPr lang="fr-CA" altLang="fr-FR" b="1" dirty="0">
                <a:latin typeface="Calibri" panose="020F0502020204030204" pitchFamily="34" charset="0"/>
              </a:rPr>
              <a:t>On applique le test d’hypothèses et on conclue.</a:t>
            </a:r>
          </a:p>
        </p:txBody>
      </p:sp>
      <p:sp>
        <p:nvSpPr>
          <p:cNvPr id="17" name="Rectangle 3"/>
          <p:cNvSpPr txBox="1">
            <a:spLocks noChangeArrowheads="1"/>
          </p:cNvSpPr>
          <p:nvPr/>
        </p:nvSpPr>
        <p:spPr>
          <a:xfrm>
            <a:off x="0" y="1981200"/>
            <a:ext cx="9144000" cy="4876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endParaRPr lang="fr-CA" dirty="0">
              <a:latin typeface="Calibri" panose="020F0502020204030204" pitchFamily="34" charset="0"/>
            </a:endParaRPr>
          </a:p>
          <a:p>
            <a:pPr marL="330200" indent="-381000">
              <a:buFont typeface="Wingdings" panose="05000000000000000000" pitchFamily="2" charset="2"/>
              <a:buChar char="q"/>
            </a:pPr>
            <a:r>
              <a:rPr lang="fr-CA" dirty="0">
                <a:latin typeface="Calibri" panose="020F0502020204030204" pitchFamily="34" charset="0"/>
              </a:rPr>
              <a:t>Théoriquement, nous devrions calculer cette distribution d’échantillonnage binomiale, trouver la valeur critique et enfin vérifier si le nombre d’étudiants ayant obtenu plus de 60 % dans notre échantillon est supérieur ou non à cette valeur critique…</a:t>
            </a:r>
          </a:p>
          <a:p>
            <a:pPr marL="330200" indent="-381000"/>
            <a:endParaRPr lang="fr-CA" dirty="0">
              <a:latin typeface="Calibri" panose="020F0502020204030204" pitchFamily="34" charset="0"/>
            </a:endParaRPr>
          </a:p>
          <a:p>
            <a:pPr marL="635000" lvl="1">
              <a:buFont typeface="Wingdings" panose="05000000000000000000" pitchFamily="2" charset="2"/>
              <a:buChar char="Ø"/>
            </a:pPr>
            <a:r>
              <a:rPr lang="fr-CA" sz="1700" dirty="0">
                <a:latin typeface="Calibri" panose="020F0502020204030204" pitchFamily="34" charset="0"/>
              </a:rPr>
              <a:t>Heureusement, dans les faits, vous n’aurez pas à calculer la distribution d’échantillonnage dans le cadre de vos recherches! </a:t>
            </a:r>
          </a:p>
          <a:p>
            <a:pPr marL="635000" lvl="1">
              <a:buFont typeface="Wingdings" panose="05000000000000000000" pitchFamily="2" charset="2"/>
              <a:buChar char="Ø"/>
            </a:pPr>
            <a:endParaRPr lang="fr-CA" dirty="0">
              <a:latin typeface="Calibri" panose="020F0502020204030204" pitchFamily="34" charset="0"/>
            </a:endParaRPr>
          </a:p>
          <a:p>
            <a:pPr marL="635000" lvl="1">
              <a:buFont typeface="Wingdings" panose="05000000000000000000" pitchFamily="2" charset="2"/>
              <a:buChar char="Ø"/>
            </a:pPr>
            <a:r>
              <a:rPr lang="fr-CA" sz="1700" dirty="0">
                <a:latin typeface="Calibri" panose="020F0502020204030204" pitchFamily="34" charset="0"/>
              </a:rPr>
              <a:t>Deux options s’offrent à vous:</a:t>
            </a:r>
          </a:p>
          <a:p>
            <a:pPr marL="1549400" lvl="3" indent="-285750">
              <a:buFont typeface="+mj-lt"/>
              <a:buAutoNum type="romanLcPeriod"/>
            </a:pPr>
            <a:r>
              <a:rPr lang="fr-CA" sz="1600" b="1" dirty="0">
                <a:latin typeface="Calibri" panose="020F0502020204030204" pitchFamily="34" charset="0"/>
              </a:rPr>
              <a:t>Consulter une table de distribution binomiale cumulative </a:t>
            </a:r>
            <a:br>
              <a:rPr lang="fr-CA" sz="1600" b="1" dirty="0">
                <a:latin typeface="Calibri" panose="020F0502020204030204" pitchFamily="34" charset="0"/>
              </a:rPr>
            </a:br>
            <a:r>
              <a:rPr lang="fr-CA" sz="1600" b="1" dirty="0">
                <a:latin typeface="Calibri" panose="020F0502020204030204" pitchFamily="34" charset="0"/>
              </a:rPr>
              <a:t>avec les paramètres  </a:t>
            </a:r>
            <a:r>
              <a:rPr lang="fr-CA" sz="1600" b="1" i="1" dirty="0">
                <a:latin typeface="Calibri" panose="020F0502020204030204" pitchFamily="34" charset="0"/>
              </a:rPr>
              <a:t>n</a:t>
            </a:r>
            <a:r>
              <a:rPr lang="fr-CA" sz="1600" b="1" dirty="0">
                <a:latin typeface="Calibri" panose="020F0502020204030204" pitchFamily="34" charset="0"/>
              </a:rPr>
              <a:t> et </a:t>
            </a:r>
            <a:r>
              <a:rPr lang="el-GR" sz="1600" b="1" i="1" dirty="0">
                <a:latin typeface="Calibri" panose="020F0502020204030204" pitchFamily="34" charset="0"/>
              </a:rPr>
              <a:t>π</a:t>
            </a:r>
            <a:r>
              <a:rPr lang="fr-CA" sz="1600" b="1" dirty="0">
                <a:latin typeface="Calibri" panose="020F0502020204030204" pitchFamily="34" charset="0"/>
              </a:rPr>
              <a:t> en main.</a:t>
            </a:r>
          </a:p>
          <a:p>
            <a:pPr marL="1549400" lvl="3" indent="-285750">
              <a:buFont typeface="+mj-lt"/>
              <a:buAutoNum type="romanLcPeriod"/>
            </a:pPr>
            <a:r>
              <a:rPr lang="fr-CA" sz="1600" b="1" dirty="0">
                <a:latin typeface="Calibri" panose="020F0502020204030204" pitchFamily="34" charset="0"/>
              </a:rPr>
              <a:t>Utiliser un logiciel, tel que Excel, SPSS ou </a:t>
            </a:r>
            <a:r>
              <a:rPr lang="fr-CA" sz="1600" b="1" dirty="0" err="1">
                <a:latin typeface="Calibri" panose="020F0502020204030204" pitchFamily="34" charset="0"/>
              </a:rPr>
              <a:t>Matlab</a:t>
            </a:r>
            <a:r>
              <a:rPr lang="fr-CA" sz="1600" b="1" dirty="0">
                <a:latin typeface="Calibri" panose="020F0502020204030204" pitchFamily="34" charset="0"/>
              </a:rPr>
              <a:t>.</a:t>
            </a:r>
          </a:p>
        </p:txBody>
      </p:sp>
    </p:spTree>
    <p:extLst>
      <p:ext uri="{BB962C8B-B14F-4D97-AF65-F5344CB8AC3E}">
        <p14:creationId xmlns:p14="http://schemas.microsoft.com/office/powerpoint/2010/main" val="13219947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médiane</a:t>
            </a:r>
          </a:p>
          <a:p>
            <a:pPr marL="457200" indent="-457200">
              <a:buFont typeface="Wingdings" pitchFamily="2" charset="2"/>
              <a:buChar char="q"/>
            </a:pPr>
            <a:r>
              <a:rPr lang="fr-CA" altLang="fr-FR" sz="2000" b="1" i="1" dirty="0">
                <a:latin typeface="Calibri" panose="020F0502020204030204" pitchFamily="34" charset="0"/>
              </a:rPr>
              <a:t>Exercice complet</a:t>
            </a:r>
          </a:p>
        </p:txBody>
      </p:sp>
      <p:sp>
        <p:nvSpPr>
          <p:cNvPr id="10"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endParaRPr lang="fr-CA" sz="1400"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cxnSp>
        <p:nvCxnSpPr>
          <p:cNvPr id="18" name="Connecteur droit 17"/>
          <p:cNvCxnSpPr/>
          <p:nvPr/>
        </p:nvCxnSpPr>
        <p:spPr>
          <a:xfrm>
            <a:off x="609600" y="19812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9" name="Rectangle 3"/>
          <p:cNvSpPr txBox="1">
            <a:spLocks noChangeArrowheads="1"/>
          </p:cNvSpPr>
          <p:nvPr/>
        </p:nvSpPr>
        <p:spPr>
          <a:xfrm>
            <a:off x="0" y="1224136"/>
            <a:ext cx="9144000" cy="7570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00050">
              <a:buFont typeface="+mj-lt"/>
              <a:buAutoNum type="alphaUcPeriod" startAt="2"/>
            </a:pPr>
            <a:r>
              <a:rPr lang="fr-CA" altLang="fr-FR" b="1" dirty="0">
                <a:latin typeface="Calibri" panose="020F0502020204030204" pitchFamily="34" charset="0"/>
              </a:rPr>
              <a:t>Après la collecte de données:</a:t>
            </a:r>
          </a:p>
          <a:p>
            <a:pPr marL="806450" lvl="1" indent="-400050">
              <a:buFont typeface="+mj-lt"/>
              <a:buAutoNum type="arabicPeriod" startAt="4"/>
            </a:pPr>
            <a:r>
              <a:rPr lang="fr-CA" altLang="fr-FR" b="1" dirty="0">
                <a:latin typeface="Calibri" panose="020F0502020204030204" pitchFamily="34" charset="0"/>
              </a:rPr>
              <a:t>On applique le test d’hypothèses et on conclue.</a:t>
            </a:r>
          </a:p>
        </p:txBody>
      </p:sp>
      <p:sp>
        <p:nvSpPr>
          <p:cNvPr id="17" name="Rectangle 3"/>
          <p:cNvSpPr txBox="1">
            <a:spLocks noChangeArrowheads="1"/>
          </p:cNvSpPr>
          <p:nvPr/>
        </p:nvSpPr>
        <p:spPr>
          <a:xfrm>
            <a:off x="0" y="1981200"/>
            <a:ext cx="9144000" cy="4876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indent="-400050">
              <a:buFont typeface="+mj-lt"/>
              <a:buAutoNum type="romanLcPeriod"/>
            </a:pPr>
            <a:endParaRPr lang="fr-CA" b="1" u="sng" dirty="0">
              <a:latin typeface="Calibri" panose="020F0502020204030204" pitchFamily="34" charset="0"/>
            </a:endParaRPr>
          </a:p>
          <a:p>
            <a:pPr marL="349250" indent="-400050">
              <a:buFont typeface="+mj-lt"/>
              <a:buAutoNum type="romanLcPeriod"/>
            </a:pPr>
            <a:r>
              <a:rPr lang="fr-CA" sz="2000" b="1" u="sng" dirty="0">
                <a:latin typeface="Calibri" panose="020F0502020204030204" pitchFamily="34" charset="0"/>
              </a:rPr>
              <a:t>Consulter une table de distribution binomiale cumulative.</a:t>
            </a:r>
            <a:endParaRPr lang="fr-CA" sz="2000" dirty="0">
              <a:latin typeface="Calibri" panose="020F0502020204030204" pitchFamily="34" charset="0"/>
            </a:endParaRPr>
          </a:p>
          <a:p>
            <a:pPr marL="749300" lvl="1" indent="-400050">
              <a:buFont typeface="Wingdings" panose="05000000000000000000" pitchFamily="2" charset="2"/>
              <a:buChar char="Ø"/>
            </a:pPr>
            <a:r>
              <a:rPr lang="fr-CA" dirty="0">
                <a:latin typeface="Calibri" panose="020F0502020204030204" pitchFamily="34" charset="0"/>
              </a:rPr>
              <a:t>On cherche la valeur située à l’intersection de la ligne et de la colonne suivante:</a:t>
            </a:r>
            <a:endParaRPr lang="fr-CA" sz="1600" b="1" dirty="0">
              <a:latin typeface="Calibri" panose="020F0502020204030204" pitchFamily="34" charset="0"/>
            </a:endParaRPr>
          </a:p>
          <a:p>
            <a:pPr marL="1149350" lvl="2" indent="-400050">
              <a:buFont typeface="Wingdings" panose="05000000000000000000" pitchFamily="2" charset="2"/>
              <a:buChar char="ü"/>
            </a:pPr>
            <a:r>
              <a:rPr lang="fr-CA" sz="1600" b="1" dirty="0">
                <a:solidFill>
                  <a:srgbClr val="ED7D31"/>
                </a:solidFill>
                <a:latin typeface="Calibri" panose="020F0502020204030204" pitchFamily="34" charset="0"/>
              </a:rPr>
              <a:t>Ligne: 		</a:t>
            </a:r>
            <a:r>
              <a:rPr lang="fr-CA" sz="1600" b="1" i="1" dirty="0">
                <a:solidFill>
                  <a:srgbClr val="ED7D31"/>
                </a:solidFill>
                <a:latin typeface="Calibri" panose="020F0502020204030204" pitchFamily="34" charset="0"/>
              </a:rPr>
              <a:t>n =     ; </a:t>
            </a:r>
            <a:r>
              <a:rPr lang="el-GR" sz="1600" b="1" i="1" dirty="0">
                <a:solidFill>
                  <a:srgbClr val="ED7D31"/>
                </a:solidFill>
                <a:latin typeface="Calibri" panose="020F0502020204030204" pitchFamily="34" charset="0"/>
              </a:rPr>
              <a:t>π</a:t>
            </a:r>
            <a:r>
              <a:rPr lang="fr-CA" sz="1600" b="1" i="1" dirty="0">
                <a:solidFill>
                  <a:srgbClr val="ED7D31"/>
                </a:solidFill>
                <a:latin typeface="Calibri" panose="020F0502020204030204" pitchFamily="34" charset="0"/>
              </a:rPr>
              <a:t> =   </a:t>
            </a:r>
          </a:p>
          <a:p>
            <a:pPr marL="1149350" lvl="2" indent="-400050">
              <a:buFont typeface="Wingdings" panose="05000000000000000000" pitchFamily="2" charset="2"/>
              <a:buChar char="ü"/>
            </a:pPr>
            <a:r>
              <a:rPr lang="fr-CA" sz="1600" b="1" dirty="0">
                <a:solidFill>
                  <a:srgbClr val="ED7D31"/>
                </a:solidFill>
                <a:latin typeface="Calibri" panose="020F0502020204030204" pitchFamily="34" charset="0"/>
              </a:rPr>
              <a:t>Colonne: 	</a:t>
            </a:r>
            <a:r>
              <a:rPr lang="fr-CA" sz="1600" b="1" i="1" dirty="0">
                <a:solidFill>
                  <a:srgbClr val="ED7D31"/>
                </a:solidFill>
                <a:latin typeface="Calibri" panose="020F0502020204030204" pitchFamily="34" charset="0"/>
              </a:rPr>
              <a:t>probabilité critique à droite =</a:t>
            </a:r>
            <a:endParaRPr lang="fr-CA" sz="1600" b="1" dirty="0">
              <a:solidFill>
                <a:srgbClr val="ED7D31"/>
              </a:solidFill>
              <a:latin typeface="Calibri" panose="020F0502020204030204" pitchFamily="34" charset="0"/>
            </a:endParaRPr>
          </a:p>
        </p:txBody>
      </p:sp>
    </p:spTree>
    <p:extLst>
      <p:ext uri="{BB962C8B-B14F-4D97-AF65-F5344CB8AC3E}">
        <p14:creationId xmlns:p14="http://schemas.microsoft.com/office/powerpoint/2010/main" val="13219947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pic>
        <p:nvPicPr>
          <p:cNvPr id="20" name="Image 19" descr="Numériser 1.png"/>
          <p:cNvPicPr>
            <a:picLocks noChangeAspect="1"/>
          </p:cNvPicPr>
          <p:nvPr/>
        </p:nvPicPr>
        <p:blipFill>
          <a:blip r:embed="rId3" cstate="print"/>
          <a:srcRect t="18889" r="1226" b="24444"/>
          <a:stretch>
            <a:fillRect/>
          </a:stretch>
        </p:blipFill>
        <p:spPr>
          <a:xfrm>
            <a:off x="0" y="228599"/>
            <a:ext cx="9143999" cy="6629401"/>
          </a:xfrm>
          <a:prstGeom prst="rect">
            <a:avLst/>
          </a:prstGeom>
        </p:spPr>
      </p:pic>
    </p:spTree>
    <p:extLst>
      <p:ext uri="{BB962C8B-B14F-4D97-AF65-F5344CB8AC3E}">
        <p14:creationId xmlns:p14="http://schemas.microsoft.com/office/powerpoint/2010/main" val="13219947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médiane</a:t>
            </a:r>
          </a:p>
          <a:p>
            <a:pPr marL="457200" indent="-457200">
              <a:buFont typeface="Wingdings" pitchFamily="2" charset="2"/>
              <a:buChar char="q"/>
            </a:pPr>
            <a:r>
              <a:rPr lang="fr-CA" altLang="fr-FR" sz="2000" b="1" i="1" dirty="0">
                <a:latin typeface="Calibri" panose="020F0502020204030204" pitchFamily="34" charset="0"/>
              </a:rPr>
              <a:t>Exercice complet</a:t>
            </a:r>
          </a:p>
        </p:txBody>
      </p:sp>
      <p:sp>
        <p:nvSpPr>
          <p:cNvPr id="10"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endParaRPr lang="fr-CA" sz="1400"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cxnSp>
        <p:nvCxnSpPr>
          <p:cNvPr id="18" name="Connecteur droit 17"/>
          <p:cNvCxnSpPr/>
          <p:nvPr/>
        </p:nvCxnSpPr>
        <p:spPr>
          <a:xfrm>
            <a:off x="609600" y="19812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9" name="Rectangle 3"/>
          <p:cNvSpPr txBox="1">
            <a:spLocks noChangeArrowheads="1"/>
          </p:cNvSpPr>
          <p:nvPr/>
        </p:nvSpPr>
        <p:spPr>
          <a:xfrm>
            <a:off x="0" y="1224136"/>
            <a:ext cx="9144000" cy="7570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00050">
              <a:buFont typeface="+mj-lt"/>
              <a:buAutoNum type="alphaUcPeriod" startAt="2"/>
            </a:pPr>
            <a:r>
              <a:rPr lang="fr-CA" altLang="fr-FR" b="1" dirty="0">
                <a:latin typeface="Calibri" panose="020F0502020204030204" pitchFamily="34" charset="0"/>
              </a:rPr>
              <a:t>Après la collecte de données:</a:t>
            </a:r>
          </a:p>
          <a:p>
            <a:pPr marL="806450" lvl="1" indent="-400050">
              <a:buFont typeface="+mj-lt"/>
              <a:buAutoNum type="arabicPeriod" startAt="4"/>
            </a:pPr>
            <a:r>
              <a:rPr lang="fr-CA" altLang="fr-FR" b="1" dirty="0">
                <a:latin typeface="Calibri" panose="020F0502020204030204" pitchFamily="34" charset="0"/>
              </a:rPr>
              <a:t>On applique le test d’hypothèses et on conclue.</a:t>
            </a:r>
          </a:p>
        </p:txBody>
      </p:sp>
      <p:sp>
        <p:nvSpPr>
          <p:cNvPr id="17" name="Rectangle 3"/>
          <p:cNvSpPr txBox="1">
            <a:spLocks noChangeArrowheads="1"/>
          </p:cNvSpPr>
          <p:nvPr/>
        </p:nvSpPr>
        <p:spPr>
          <a:xfrm>
            <a:off x="0" y="1981200"/>
            <a:ext cx="9144000" cy="4876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indent="-400050">
              <a:buFont typeface="+mj-lt"/>
              <a:buAutoNum type="romanLcPeriod"/>
            </a:pPr>
            <a:endParaRPr lang="fr-CA" sz="2000" b="1" u="sng" dirty="0">
              <a:latin typeface="Calibri" panose="020F0502020204030204" pitchFamily="34" charset="0"/>
            </a:endParaRPr>
          </a:p>
          <a:p>
            <a:pPr marL="349250" indent="-400050">
              <a:buFont typeface="+mj-lt"/>
              <a:buAutoNum type="romanLcPeriod"/>
            </a:pPr>
            <a:r>
              <a:rPr lang="fr-CA" sz="2000" b="1" u="sng" dirty="0">
                <a:latin typeface="Calibri" panose="020F0502020204030204" pitchFamily="34" charset="0"/>
              </a:rPr>
              <a:t>Consulter une table de distribution binomiale cumulative.</a:t>
            </a:r>
            <a:endParaRPr lang="fr-CA" sz="2000" dirty="0">
              <a:latin typeface="Calibri" panose="020F0502020204030204" pitchFamily="34" charset="0"/>
            </a:endParaRPr>
          </a:p>
          <a:p>
            <a:pPr marL="749300" lvl="1" indent="-400050">
              <a:buFont typeface="Wingdings" panose="05000000000000000000" pitchFamily="2" charset="2"/>
              <a:buChar char="q"/>
            </a:pPr>
            <a:r>
              <a:rPr lang="fr-CA" sz="1800" b="1" dirty="0">
                <a:solidFill>
                  <a:srgbClr val="ED7D31"/>
                </a:solidFill>
                <a:latin typeface="Calibri" panose="020F0502020204030204" pitchFamily="34" charset="0"/>
              </a:rPr>
              <a:t>On observe que la valeur trouvée est:     </a:t>
            </a:r>
          </a:p>
          <a:p>
            <a:pPr marL="1149350" lvl="2" indent="-400050">
              <a:buFont typeface="Wingdings" panose="05000000000000000000" pitchFamily="2" charset="2"/>
              <a:buChar char="q"/>
            </a:pPr>
            <a:r>
              <a:rPr lang="fr-CA" sz="1600" dirty="0">
                <a:latin typeface="Calibri" panose="020F0502020204030204" pitchFamily="34" charset="0"/>
              </a:rPr>
              <a:t>Ceci signifie que…</a:t>
            </a:r>
          </a:p>
          <a:p>
            <a:pPr marL="1606550" lvl="3" indent="-400050">
              <a:buFont typeface="Wingdings" panose="05000000000000000000" pitchFamily="2" charset="2"/>
              <a:buChar char="Ø"/>
            </a:pPr>
            <a:r>
              <a:rPr lang="fr-CA" sz="1400" dirty="0">
                <a:latin typeface="Calibri" panose="020F0502020204030204" pitchFamily="34" charset="0"/>
              </a:rPr>
              <a:t>…si la Médiane de la population correspond à 60 % (</a:t>
            </a:r>
            <a:r>
              <a:rPr lang="el-GR" sz="1400" i="1" dirty="0">
                <a:latin typeface="Calibri" panose="020F0502020204030204" pitchFamily="34" charset="0"/>
              </a:rPr>
              <a:t>π</a:t>
            </a:r>
            <a:r>
              <a:rPr lang="el-GR" sz="1400" dirty="0">
                <a:latin typeface="Calibri" panose="020F0502020204030204" pitchFamily="34" charset="0"/>
              </a:rPr>
              <a:t> </a:t>
            </a:r>
            <a:r>
              <a:rPr lang="fr-CA" sz="1400" dirty="0">
                <a:latin typeface="Calibri" panose="020F0502020204030204" pitchFamily="34" charset="0"/>
              </a:rPr>
              <a:t>= 0.6)</a:t>
            </a:r>
            <a:r>
              <a:rPr lang="fr-CA" sz="1400" i="1" dirty="0">
                <a:latin typeface="Calibri" panose="020F0502020204030204" pitchFamily="34" charset="0"/>
              </a:rPr>
              <a:t> </a:t>
            </a:r>
            <a:r>
              <a:rPr lang="fr-CA" sz="1400" dirty="0">
                <a:latin typeface="Calibri" panose="020F0502020204030204" pitchFamily="34" charset="0"/>
              </a:rPr>
              <a:t>…</a:t>
            </a:r>
          </a:p>
          <a:p>
            <a:pPr marL="1606550" lvl="3" indent="-400050">
              <a:buFont typeface="Wingdings" panose="05000000000000000000" pitchFamily="2" charset="2"/>
              <a:buChar char="Ø"/>
            </a:pPr>
            <a:r>
              <a:rPr lang="fr-CA" sz="1400" dirty="0">
                <a:latin typeface="Calibri" panose="020F0502020204030204" pitchFamily="34" charset="0"/>
              </a:rPr>
              <a:t>…et si on a un échantillon comportant 19 observations (n = 19) …</a:t>
            </a:r>
          </a:p>
          <a:p>
            <a:pPr marL="2063750" lvl="4" indent="-400050">
              <a:buFont typeface="Wingdings" panose="05000000000000000000" pitchFamily="2" charset="2"/>
              <a:buChar char="v"/>
            </a:pPr>
            <a:r>
              <a:rPr lang="fr-CA" sz="1600" b="1" dirty="0">
                <a:latin typeface="Calibri" panose="020F0502020204030204" pitchFamily="34" charset="0"/>
              </a:rPr>
              <a:t>ALORS:</a:t>
            </a:r>
          </a:p>
          <a:p>
            <a:pPr marL="2520950" lvl="5" indent="-400050">
              <a:buFont typeface="Wingdings" panose="05000000000000000000" pitchFamily="2" charset="2"/>
              <a:buChar char="Ø"/>
            </a:pPr>
            <a:r>
              <a:rPr lang="fr-CA" sz="1600" b="1" dirty="0">
                <a:solidFill>
                  <a:srgbClr val="ED7D31"/>
                </a:solidFill>
                <a:latin typeface="Calibri" panose="020F0502020204030204" pitchFamily="34" charset="0"/>
              </a:rPr>
              <a:t>Il y a        % des chances que l’échantillon obtenu comporte un maximum de              </a:t>
            </a:r>
            <a:r>
              <a:rPr lang="fr-CA" sz="1600" b="1" dirty="0">
                <a:solidFill>
                  <a:schemeClr val="bg1"/>
                </a:solidFill>
                <a:latin typeface="Calibri" panose="020F0502020204030204" pitchFamily="34" charset="0"/>
              </a:rPr>
              <a:t>_</a:t>
            </a:r>
            <a:r>
              <a:rPr lang="fr-CA" sz="1600" b="1" dirty="0">
                <a:solidFill>
                  <a:srgbClr val="ED7D31"/>
                </a:solidFill>
                <a:latin typeface="Calibri" panose="020F0502020204030204" pitchFamily="34" charset="0"/>
              </a:rPr>
              <a:t>       étudiants ayant obtenu une note de plus de        %.</a:t>
            </a:r>
          </a:p>
          <a:p>
            <a:pPr marL="2063750" lvl="4" indent="-400050">
              <a:buFont typeface="Wingdings" panose="05000000000000000000" pitchFamily="2" charset="2"/>
              <a:buChar char="v"/>
            </a:pPr>
            <a:r>
              <a:rPr lang="fr-CA" sz="1600" b="1" dirty="0">
                <a:latin typeface="Calibri" panose="020F0502020204030204" pitchFamily="34" charset="0"/>
              </a:rPr>
              <a:t>Or…</a:t>
            </a:r>
          </a:p>
          <a:p>
            <a:pPr marL="2520950" lvl="5" indent="-400050">
              <a:buFont typeface="Wingdings" panose="05000000000000000000" pitchFamily="2" charset="2"/>
              <a:buChar char="Ø"/>
            </a:pPr>
            <a:r>
              <a:rPr lang="fr-CA" sz="1600" b="1" dirty="0">
                <a:solidFill>
                  <a:srgbClr val="ED7D31"/>
                </a:solidFill>
                <a:latin typeface="Calibri" panose="020F0502020204030204" pitchFamily="34" charset="0"/>
              </a:rPr>
              <a:t>Puisque le nombre d’étudiants ayant obtenu une note de plus de        % dans notre échantillon est de         , on                          rejeter l’hypothèse nulle!</a:t>
            </a:r>
          </a:p>
          <a:p>
            <a:pPr marL="2978150" lvl="6" indent="-400050">
              <a:buFont typeface="Wingdings" panose="05000000000000000000" pitchFamily="2" charset="2"/>
              <a:buChar char="Ø"/>
            </a:pPr>
            <a:r>
              <a:rPr lang="fr-CA" sz="1400" dirty="0">
                <a:latin typeface="Calibri" panose="020F0502020204030204" pitchFamily="34" charset="0"/>
              </a:rPr>
              <a:t>En effet, la valeur critique NE fait PAS partie de la zone de rejet, car l’accumulation des probabilités est réalisée jusqu’à la valeur critique </a:t>
            </a:r>
            <a:r>
              <a:rPr lang="fr-CA" sz="1400" u="sng" dirty="0">
                <a:latin typeface="Calibri" panose="020F0502020204030204" pitchFamily="34" charset="0"/>
              </a:rPr>
              <a:t>inclusivement</a:t>
            </a:r>
            <a:r>
              <a:rPr lang="fr-CA" sz="1400" dirty="0">
                <a:latin typeface="Calibri" panose="020F0502020204030204" pitchFamily="34" charset="0"/>
              </a:rPr>
              <a:t>.</a:t>
            </a:r>
          </a:p>
        </p:txBody>
      </p:sp>
    </p:spTree>
    <p:extLst>
      <p:ext uri="{BB962C8B-B14F-4D97-AF65-F5344CB8AC3E}">
        <p14:creationId xmlns:p14="http://schemas.microsoft.com/office/powerpoint/2010/main" val="13219947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médiane</a:t>
            </a:r>
          </a:p>
          <a:p>
            <a:pPr marL="457200" indent="-457200">
              <a:buFont typeface="Wingdings" pitchFamily="2" charset="2"/>
              <a:buChar char="q"/>
            </a:pPr>
            <a:r>
              <a:rPr lang="fr-CA" altLang="fr-FR" sz="2000" b="1" i="1" dirty="0">
                <a:latin typeface="Calibri" panose="020F0502020204030204" pitchFamily="34" charset="0"/>
              </a:rPr>
              <a:t>Exercice complet</a:t>
            </a:r>
          </a:p>
        </p:txBody>
      </p:sp>
      <p:sp>
        <p:nvSpPr>
          <p:cNvPr id="10"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endParaRPr lang="fr-CA" sz="1400"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cxnSp>
        <p:nvCxnSpPr>
          <p:cNvPr id="18" name="Connecteur droit 17"/>
          <p:cNvCxnSpPr/>
          <p:nvPr/>
        </p:nvCxnSpPr>
        <p:spPr>
          <a:xfrm>
            <a:off x="609600" y="19812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9" name="Rectangle 3"/>
          <p:cNvSpPr txBox="1">
            <a:spLocks noChangeArrowheads="1"/>
          </p:cNvSpPr>
          <p:nvPr/>
        </p:nvSpPr>
        <p:spPr>
          <a:xfrm>
            <a:off x="0" y="1224136"/>
            <a:ext cx="9144000" cy="7570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00050">
              <a:buFont typeface="+mj-lt"/>
              <a:buAutoNum type="alphaUcPeriod" startAt="2"/>
            </a:pPr>
            <a:r>
              <a:rPr lang="fr-CA" altLang="fr-FR" b="1" dirty="0">
                <a:latin typeface="Calibri" panose="020F0502020204030204" pitchFamily="34" charset="0"/>
              </a:rPr>
              <a:t>Après la collecte de données:</a:t>
            </a:r>
          </a:p>
          <a:p>
            <a:pPr marL="806450" lvl="1" indent="-400050">
              <a:buFont typeface="+mj-lt"/>
              <a:buAutoNum type="arabicPeriod" startAt="4"/>
            </a:pPr>
            <a:r>
              <a:rPr lang="fr-CA" altLang="fr-FR" b="1" dirty="0">
                <a:latin typeface="Calibri" panose="020F0502020204030204" pitchFamily="34" charset="0"/>
              </a:rPr>
              <a:t>On applique le test d’hypothèses et on conclue.</a:t>
            </a:r>
          </a:p>
        </p:txBody>
      </p:sp>
      <p:sp>
        <p:nvSpPr>
          <p:cNvPr id="17" name="Rectangle 3"/>
          <p:cNvSpPr txBox="1">
            <a:spLocks noChangeArrowheads="1"/>
          </p:cNvSpPr>
          <p:nvPr/>
        </p:nvSpPr>
        <p:spPr>
          <a:xfrm>
            <a:off x="0" y="1981200"/>
            <a:ext cx="9144000" cy="4876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indent="-400050">
              <a:buFont typeface="+mj-lt"/>
              <a:buAutoNum type="romanLcPeriod"/>
            </a:pPr>
            <a:endParaRPr lang="fr-CA" b="1" u="sng" dirty="0">
              <a:latin typeface="Calibri" panose="020F0502020204030204" pitchFamily="34" charset="0"/>
            </a:endParaRPr>
          </a:p>
          <a:p>
            <a:pPr marL="463550" indent="-514350">
              <a:buFont typeface="+mj-lt"/>
              <a:buAutoNum type="romanLcPeriod" startAt="2"/>
            </a:pPr>
            <a:r>
              <a:rPr lang="fr-CA" sz="2000" b="1" u="sng" dirty="0">
                <a:latin typeface="Calibri" panose="020F0502020204030204" pitchFamily="34" charset="0"/>
              </a:rPr>
              <a:t>Utiliser un logiciel de statistiques, tel que Excel, SPSS ou Matlab</a:t>
            </a:r>
          </a:p>
          <a:p>
            <a:pPr marL="749300" lvl="1" indent="-400050">
              <a:buFont typeface="Wingdings" panose="05000000000000000000" pitchFamily="2" charset="2"/>
              <a:buChar char="Ø"/>
            </a:pPr>
            <a:r>
              <a:rPr lang="fr-CA" sz="1800" dirty="0">
                <a:latin typeface="Calibri" panose="020F0502020204030204" pitchFamily="34" charset="0"/>
              </a:rPr>
              <a:t>Nous ne les verrons pas dans le cadre de ce cours.</a:t>
            </a:r>
            <a:endParaRPr lang="fr-CA" dirty="0">
              <a:latin typeface="Calibri" panose="020F0502020204030204" pitchFamily="34" charset="0"/>
            </a:endParaRPr>
          </a:p>
        </p:txBody>
      </p:sp>
    </p:spTree>
    <p:extLst>
      <p:ext uri="{BB962C8B-B14F-4D97-AF65-F5344CB8AC3E}">
        <p14:creationId xmlns:p14="http://schemas.microsoft.com/office/powerpoint/2010/main" val="13219947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CA" altLang="fr-FR" sz="160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médiane</a:t>
            </a:r>
          </a:p>
          <a:p>
            <a:pPr marL="457200" indent="-457200">
              <a:buFont typeface="Wingdings" pitchFamily="2" charset="2"/>
              <a:buChar char="q"/>
            </a:pPr>
            <a:r>
              <a:rPr lang="fr-CA" altLang="fr-FR" sz="2000" b="1" i="1" dirty="0">
                <a:latin typeface="Calibri" panose="020F0502020204030204" pitchFamily="34" charset="0"/>
              </a:rPr>
              <a:t>Exercice complet</a:t>
            </a:r>
          </a:p>
        </p:txBody>
      </p:sp>
      <p:sp>
        <p:nvSpPr>
          <p:cNvPr id="10"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00050">
              <a:buFont typeface="+mj-lt"/>
              <a:buAutoNum type="alphaUcPeriod"/>
            </a:pPr>
            <a:endParaRPr lang="fr-CA" altLang="fr-FR" dirty="0">
              <a:latin typeface="Calibri" panose="020F0502020204030204" pitchFamily="34" charset="0"/>
            </a:endParaRPr>
          </a:p>
          <a:p>
            <a:pPr marL="406400" indent="-400050">
              <a:buFont typeface="+mj-lt"/>
              <a:buAutoNum type="alphaUcPeriod"/>
            </a:pPr>
            <a:r>
              <a:rPr lang="fr-CA" altLang="fr-FR" dirty="0">
                <a:solidFill>
                  <a:schemeClr val="bg1">
                    <a:lumMod val="65000"/>
                  </a:schemeClr>
                </a:solidFill>
                <a:latin typeface="Calibri" panose="020F0502020204030204" pitchFamily="34" charset="0"/>
              </a:rPr>
              <a:t>Avant la collecte de données: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pose notre question de recherche.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pose notre hypothèse nulle.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détermine le seuil de signification (et s’il est </a:t>
            </a:r>
            <a:r>
              <a:rPr lang="fr-CA" altLang="fr-FR" dirty="0" err="1">
                <a:solidFill>
                  <a:schemeClr val="bg1">
                    <a:lumMod val="65000"/>
                  </a:schemeClr>
                </a:solidFill>
                <a:latin typeface="Calibri" panose="020F0502020204030204" pitchFamily="34" charset="0"/>
              </a:rPr>
              <a:t>unicaudal</a:t>
            </a:r>
            <a:r>
              <a:rPr lang="fr-CA" altLang="fr-FR" dirty="0">
                <a:solidFill>
                  <a:schemeClr val="bg1">
                    <a:lumMod val="65000"/>
                  </a:schemeClr>
                </a:solidFill>
                <a:latin typeface="Calibri" panose="020F0502020204030204" pitchFamily="34" charset="0"/>
              </a:rPr>
              <a:t> ou </a:t>
            </a:r>
            <a:r>
              <a:rPr lang="fr-CA" altLang="fr-FR" dirty="0" err="1">
                <a:solidFill>
                  <a:schemeClr val="bg1">
                    <a:lumMod val="65000"/>
                  </a:schemeClr>
                </a:solidFill>
                <a:latin typeface="Calibri" panose="020F0502020204030204" pitchFamily="34" charset="0"/>
              </a:rPr>
              <a:t>bicaudal</a:t>
            </a:r>
            <a:r>
              <a:rPr lang="fr-CA" altLang="fr-FR" dirty="0">
                <a:solidFill>
                  <a:schemeClr val="bg1">
                    <a:lumMod val="65000"/>
                  </a:schemeClr>
                </a:solidFill>
                <a:latin typeface="Calibri" panose="020F0502020204030204" pitchFamily="34" charset="0"/>
              </a:rPr>
              <a:t>).</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détermine la distribution d’échantillonnage appropriée.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formule le test d’hypothèses.</a:t>
            </a:r>
          </a:p>
          <a:p>
            <a:pPr marL="406400" indent="-400050">
              <a:buFont typeface="+mj-lt"/>
              <a:buAutoNum type="alphaUcPeriod"/>
            </a:pPr>
            <a:endParaRPr lang="fr-CA" altLang="fr-FR" dirty="0">
              <a:solidFill>
                <a:schemeClr val="bg1">
                  <a:lumMod val="65000"/>
                </a:schemeClr>
              </a:solidFill>
              <a:latin typeface="Calibri" panose="020F0502020204030204" pitchFamily="34" charset="0"/>
            </a:endParaRPr>
          </a:p>
          <a:p>
            <a:pPr marL="406400" indent="-400050">
              <a:buFont typeface="+mj-lt"/>
              <a:buAutoNum type="alphaUcPeriod"/>
            </a:pPr>
            <a:r>
              <a:rPr lang="fr-CA" altLang="fr-FR" b="1" dirty="0">
                <a:latin typeface="Calibri" panose="020F0502020204030204" pitchFamily="34" charset="0"/>
              </a:rPr>
              <a:t>Après la collecte de données: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visualise nos données (graphique de fréquences) afin de s’en faire une première idée.</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valide que nos données ne contiennent pas de valeurs aberrantes ou extrêmes.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 On fait la synthèse des données.</a:t>
            </a:r>
          </a:p>
          <a:p>
            <a:pPr marL="806450" lvl="1" indent="-400050">
              <a:buFont typeface="+mj-lt"/>
              <a:buAutoNum type="arabicPeriod"/>
            </a:pPr>
            <a:r>
              <a:rPr lang="fr-CA" altLang="fr-FR" dirty="0">
                <a:solidFill>
                  <a:schemeClr val="bg1">
                    <a:lumMod val="65000"/>
                  </a:schemeClr>
                </a:solidFill>
                <a:latin typeface="Calibri" panose="020F0502020204030204" pitchFamily="34" charset="0"/>
              </a:rPr>
              <a:t>On applique le test d’hypothèses et on conclue.</a:t>
            </a:r>
          </a:p>
          <a:p>
            <a:pPr marL="806450" lvl="1" indent="-400050">
              <a:buFont typeface="+mj-lt"/>
              <a:buAutoNum type="arabicPeriod"/>
            </a:pPr>
            <a:r>
              <a:rPr lang="fr-CA" altLang="fr-FR" b="1" dirty="0">
                <a:latin typeface="Calibri" panose="020F0502020204030204" pitchFamily="34" charset="0"/>
              </a:rPr>
              <a:t>On rapporte les résultats.</a:t>
            </a:r>
          </a:p>
          <a:p>
            <a:pPr marL="806450" lvl="1" indent="-400050">
              <a:buFont typeface="+mj-lt"/>
              <a:buAutoNum type="arabicPeriod"/>
            </a:pPr>
            <a:endParaRPr lang="fr-CA" altLang="fr-FR"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spTree>
    <p:extLst>
      <p:ext uri="{BB962C8B-B14F-4D97-AF65-F5344CB8AC3E}">
        <p14:creationId xmlns:p14="http://schemas.microsoft.com/office/powerpoint/2010/main" val="1321994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685800" y="1196752"/>
            <a:ext cx="6334472" cy="5472608"/>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49250" lvl="1" indent="0">
              <a:buNone/>
            </a:pPr>
            <a:endParaRPr lang="fr-FR" altLang="fr-FR" sz="1600" dirty="0">
              <a:latin typeface="Calibri" panose="020F0502020204030204" pitchFamily="34" charset="0"/>
            </a:endParaRPr>
          </a:p>
        </p:txBody>
      </p:sp>
      <p:sp>
        <p:nvSpPr>
          <p:cNvPr id="6" name="Rectangle 3"/>
          <p:cNvSpPr txBox="1">
            <a:spLocks noChangeArrowheads="1"/>
          </p:cNvSpPr>
          <p:nvPr/>
        </p:nvSpPr>
        <p:spPr>
          <a:xfrm>
            <a:off x="0" y="1219200"/>
            <a:ext cx="9144000" cy="5638800"/>
          </a:xfrm>
          <a:prstGeom prst="rect">
            <a:avLst/>
          </a:prstGeom>
          <a:noFill/>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50800">
              <a:buNone/>
            </a:pPr>
            <a:r>
              <a:rPr lang="fr-CA" altLang="fr-FR" sz="2200" b="1" u="sng" dirty="0">
                <a:latin typeface="Calibri" panose="020F0502020204030204" pitchFamily="34" charset="0"/>
              </a:rPr>
              <a:t>Représentation graphique :</a:t>
            </a:r>
            <a:endParaRPr lang="fr-CA" altLang="fr-FR" sz="2000" dirty="0">
              <a:latin typeface="Calibri" panose="020F0502020204030204" pitchFamily="34" charset="0"/>
            </a:endParaRPr>
          </a:p>
          <a:p>
            <a:pPr marL="292100"/>
            <a:r>
              <a:rPr lang="fr-CA" altLang="fr-FR" sz="2000" dirty="0">
                <a:latin typeface="Calibri" panose="020F0502020204030204" pitchFamily="34" charset="0"/>
              </a:rPr>
              <a:t>On veut avoir une idée de la répartition des observations.</a:t>
            </a:r>
          </a:p>
          <a:p>
            <a:pPr marL="292100"/>
            <a:r>
              <a:rPr lang="fr-CA" altLang="fr-FR" sz="2000" dirty="0">
                <a:latin typeface="Calibri" panose="020F0502020204030204" pitchFamily="34" charset="0"/>
              </a:rPr>
              <a:t>On utilise un graphique des fréquences (effectifs) pour visualiser rapidement la répartition des données.</a:t>
            </a:r>
          </a:p>
          <a:p>
            <a:pPr marL="749300" lvl="1">
              <a:buFont typeface="Wingdings" panose="05000000000000000000" pitchFamily="2" charset="2"/>
              <a:buChar char="Ø"/>
            </a:pPr>
            <a:r>
              <a:rPr lang="fr-CA" altLang="fr-FR" dirty="0">
                <a:latin typeface="Calibri" panose="020F0502020204030204" pitchFamily="34" charset="0"/>
              </a:rPr>
              <a:t>Ce graphique illustre plus simplement l’information présente dans un tableau des fréquences.</a:t>
            </a:r>
          </a:p>
          <a:p>
            <a:pPr marL="1149350" lvl="2">
              <a:buFont typeface="Wingdings" panose="05000000000000000000" pitchFamily="2" charset="2"/>
              <a:buChar char="Ø"/>
            </a:pPr>
            <a:r>
              <a:rPr lang="en-CA" altLang="fr-FR" sz="1600" dirty="0" err="1">
                <a:latin typeface="Calibri" panose="020F0502020204030204" pitchFamily="34" charset="0"/>
              </a:rPr>
              <a:t>Notons</a:t>
            </a:r>
            <a:r>
              <a:rPr lang="en-CA" altLang="fr-FR" sz="1600" dirty="0">
                <a:latin typeface="Calibri" panose="020F0502020204030204" pitchFamily="34" charset="0"/>
              </a:rPr>
              <a:t> que </a:t>
            </a:r>
            <a:r>
              <a:rPr lang="en-CA" altLang="fr-FR" sz="1600" dirty="0" err="1">
                <a:latin typeface="Calibri" panose="020F0502020204030204" pitchFamily="34" charset="0"/>
              </a:rPr>
              <a:t>dans</a:t>
            </a:r>
            <a:r>
              <a:rPr lang="en-CA" altLang="fr-FR" sz="1600" dirty="0">
                <a:latin typeface="Calibri" panose="020F0502020204030204" pitchFamily="34" charset="0"/>
              </a:rPr>
              <a:t> le </a:t>
            </a:r>
            <a:r>
              <a:rPr lang="en-CA" altLang="fr-FR" sz="1600" dirty="0" err="1">
                <a:latin typeface="Calibri" panose="020F0502020204030204" pitchFamily="34" charset="0"/>
              </a:rPr>
              <a:t>cas</a:t>
            </a:r>
            <a:r>
              <a:rPr lang="en-CA" altLang="fr-FR" sz="1600" dirty="0">
                <a:latin typeface="Calibri" panose="020F0502020204030204" pitchFamily="34" charset="0"/>
              </a:rPr>
              <a:t> </a:t>
            </a:r>
            <a:r>
              <a:rPr lang="en-CA" altLang="fr-FR" sz="1600" dirty="0" err="1">
                <a:latin typeface="Calibri" panose="020F0502020204030204" pitchFamily="34" charset="0"/>
              </a:rPr>
              <a:t>d’une</a:t>
            </a:r>
            <a:r>
              <a:rPr lang="en-CA" altLang="fr-FR" sz="1600" dirty="0">
                <a:latin typeface="Calibri" panose="020F0502020204030204" pitchFamily="34" charset="0"/>
              </a:rPr>
              <a:t> variable </a:t>
            </a:r>
            <a:r>
              <a:rPr lang="en-CA" altLang="fr-FR" sz="1600" dirty="0" err="1">
                <a:latin typeface="Calibri" panose="020F0502020204030204" pitchFamily="34" charset="0"/>
              </a:rPr>
              <a:t>nominale</a:t>
            </a:r>
            <a:r>
              <a:rPr lang="en-CA" altLang="fr-FR" sz="1600" dirty="0">
                <a:latin typeface="Calibri" panose="020F0502020204030204" pitchFamily="34" charset="0"/>
              </a:rPr>
              <a:t> à </a:t>
            </a:r>
            <a:r>
              <a:rPr lang="en-CA" altLang="fr-FR" sz="1600" dirty="0" err="1">
                <a:latin typeface="Calibri" panose="020F0502020204030204" pitchFamily="34" charset="0"/>
              </a:rPr>
              <a:t>deux</a:t>
            </a:r>
            <a:r>
              <a:rPr lang="en-CA" altLang="fr-FR" sz="1600" dirty="0">
                <a:latin typeface="Calibri" panose="020F0502020204030204" pitchFamily="34" charset="0"/>
              </a:rPr>
              <a:t> </a:t>
            </a:r>
            <a:r>
              <a:rPr lang="en-CA" altLang="fr-FR" sz="1600" dirty="0" err="1">
                <a:latin typeface="Calibri" panose="020F0502020204030204" pitchFamily="34" charset="0"/>
              </a:rPr>
              <a:t>niveaux</a:t>
            </a:r>
            <a:r>
              <a:rPr lang="en-CA" altLang="fr-FR" sz="1600" dirty="0">
                <a:latin typeface="Calibri" panose="020F0502020204030204" pitchFamily="34" charset="0"/>
              </a:rPr>
              <a:t>, </a:t>
            </a:r>
            <a:r>
              <a:rPr lang="en-CA" altLang="fr-FR" sz="1600" dirty="0" err="1">
                <a:latin typeface="Calibri" panose="020F0502020204030204" pitchFamily="34" charset="0"/>
              </a:rPr>
              <a:t>l’information</a:t>
            </a:r>
            <a:r>
              <a:rPr lang="en-CA" altLang="fr-FR" sz="1600" dirty="0">
                <a:latin typeface="Calibri" panose="020F0502020204030204" pitchFamily="34" charset="0"/>
              </a:rPr>
              <a:t> </a:t>
            </a:r>
            <a:r>
              <a:rPr lang="en-CA" altLang="fr-FR" sz="1600" dirty="0" err="1">
                <a:latin typeface="Calibri" panose="020F0502020204030204" pitchFamily="34" charset="0"/>
              </a:rPr>
              <a:t>est</a:t>
            </a:r>
            <a:r>
              <a:rPr lang="en-CA" altLang="fr-FR" sz="1600" dirty="0">
                <a:latin typeface="Calibri" panose="020F0502020204030204" pitchFamily="34" charset="0"/>
              </a:rPr>
              <a:t> déjà </a:t>
            </a:r>
            <a:r>
              <a:rPr lang="en-CA" altLang="fr-FR" sz="1600" dirty="0" err="1">
                <a:latin typeface="Calibri" panose="020F0502020204030204" pitchFamily="34" charset="0"/>
              </a:rPr>
              <a:t>facilement</a:t>
            </a:r>
            <a:r>
              <a:rPr lang="en-CA" altLang="fr-FR" sz="1600" dirty="0">
                <a:latin typeface="Calibri" panose="020F0502020204030204" pitchFamily="34" charset="0"/>
              </a:rPr>
              <a:t> observable </a:t>
            </a:r>
            <a:r>
              <a:rPr lang="en-CA" altLang="fr-FR" sz="1600" dirty="0" err="1">
                <a:latin typeface="Calibri" panose="020F0502020204030204" pitchFamily="34" charset="0"/>
              </a:rPr>
              <a:t>dans</a:t>
            </a:r>
            <a:r>
              <a:rPr lang="en-CA" altLang="fr-FR" sz="1600" dirty="0">
                <a:latin typeface="Calibri" panose="020F0502020204030204" pitchFamily="34" charset="0"/>
              </a:rPr>
              <a:t> un tableau des </a:t>
            </a:r>
            <a:r>
              <a:rPr lang="en-CA" altLang="fr-FR" sz="1600" dirty="0" err="1">
                <a:latin typeface="Calibri" panose="020F0502020204030204" pitchFamily="34" charset="0"/>
              </a:rPr>
              <a:t>fréquences</a:t>
            </a:r>
            <a:r>
              <a:rPr lang="en-CA" altLang="fr-FR" sz="1600" dirty="0">
                <a:latin typeface="Calibri" panose="020F0502020204030204" pitchFamily="34" charset="0"/>
              </a:rPr>
              <a:t>…</a:t>
            </a:r>
            <a:endParaRPr lang="fr-CA" altLang="fr-FR" sz="1600" dirty="0">
              <a:latin typeface="Calibri" panose="020F0502020204030204" pitchFamily="34" charset="0"/>
            </a:endParaRPr>
          </a:p>
        </p:txBody>
      </p:sp>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proportion</a:t>
            </a:r>
          </a:p>
          <a:p>
            <a:pPr marL="457200" indent="-457200">
              <a:buFont typeface="+mj-lt"/>
              <a:buAutoNum type="arabicPeriod"/>
            </a:pPr>
            <a:r>
              <a:rPr lang="en-CA" altLang="fr-FR" sz="2000" b="1" i="1" dirty="0">
                <a:latin typeface="Calibri" panose="020F0502020204030204" pitchFamily="34" charset="0"/>
              </a:rPr>
              <a:t>Visualisation</a:t>
            </a:r>
            <a:endParaRPr lang="fr-CA" altLang="fr-FR" sz="2000" b="1" i="1" dirty="0">
              <a:latin typeface="Calibri" panose="020F0502020204030204" pitchFamily="34" charset="0"/>
            </a:endParaRPr>
          </a:p>
        </p:txBody>
      </p:sp>
      <p:graphicFrame>
        <p:nvGraphicFramePr>
          <p:cNvPr id="13" name="Graphique 12"/>
          <p:cNvGraphicFramePr/>
          <p:nvPr>
            <p:extLst>
              <p:ext uri="{D42A27DB-BD31-4B8C-83A1-F6EECF244321}">
                <p14:modId xmlns:p14="http://schemas.microsoft.com/office/powerpoint/2010/main" val="3442121947"/>
              </p:ext>
            </p:extLst>
          </p:nvPr>
        </p:nvGraphicFramePr>
        <p:xfrm>
          <a:off x="4502460" y="3983395"/>
          <a:ext cx="4572000" cy="2743200"/>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Connecteur droit 7"/>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fr-CA" sz="1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2" name="Tableau 1"/>
          <p:cNvGraphicFramePr>
            <a:graphicFrameLocks noGrp="1"/>
          </p:cNvGraphicFramePr>
          <p:nvPr>
            <p:extLst>
              <p:ext uri="{D42A27DB-BD31-4B8C-83A1-F6EECF244321}">
                <p14:modId xmlns:p14="http://schemas.microsoft.com/office/powerpoint/2010/main" val="896017892"/>
              </p:ext>
            </p:extLst>
          </p:nvPr>
        </p:nvGraphicFramePr>
        <p:xfrm>
          <a:off x="228600" y="4474864"/>
          <a:ext cx="2665344" cy="1483360"/>
        </p:xfrm>
        <a:graphic>
          <a:graphicData uri="http://schemas.openxmlformats.org/drawingml/2006/table">
            <a:tbl>
              <a:tblPr firstRow="1" bandRow="1">
                <a:tableStyleId>{5C22544A-7EE6-4342-B048-85BDC9FD1C3A}</a:tableStyleId>
              </a:tblPr>
              <a:tblGrid>
                <a:gridCol w="1332672">
                  <a:extLst>
                    <a:ext uri="{9D8B030D-6E8A-4147-A177-3AD203B41FA5}">
                      <a16:colId xmlns:a16="http://schemas.microsoft.com/office/drawing/2014/main" val="20000"/>
                    </a:ext>
                  </a:extLst>
                </a:gridCol>
                <a:gridCol w="1332672">
                  <a:extLst>
                    <a:ext uri="{9D8B030D-6E8A-4147-A177-3AD203B41FA5}">
                      <a16:colId xmlns:a16="http://schemas.microsoft.com/office/drawing/2014/main" val="20001"/>
                    </a:ext>
                  </a:extLst>
                </a:gridCol>
              </a:tblGrid>
              <a:tr h="370840">
                <a:tc>
                  <a:txBody>
                    <a:bodyPr/>
                    <a:lstStyle/>
                    <a:p>
                      <a:pPr algn="ctr"/>
                      <a:r>
                        <a:rPr lang="en-CA" dirty="0" err="1"/>
                        <a:t>Sexe</a:t>
                      </a:r>
                      <a:endParaRPr lang="fr-CA" dirty="0"/>
                    </a:p>
                  </a:txBody>
                  <a:tcPr/>
                </a:tc>
                <a:tc>
                  <a:txBody>
                    <a:bodyPr/>
                    <a:lstStyle/>
                    <a:p>
                      <a:pPr algn="ctr"/>
                      <a:r>
                        <a:rPr lang="en-CA" dirty="0" err="1"/>
                        <a:t>Effectif</a:t>
                      </a:r>
                      <a:endParaRPr lang="fr-CA" dirty="0"/>
                    </a:p>
                  </a:txBody>
                  <a:tcPr/>
                </a:tc>
                <a:extLst>
                  <a:ext uri="{0D108BD9-81ED-4DB2-BD59-A6C34878D82A}">
                    <a16:rowId xmlns:a16="http://schemas.microsoft.com/office/drawing/2014/main" val="10000"/>
                  </a:ext>
                </a:extLst>
              </a:tr>
              <a:tr h="370840">
                <a:tc>
                  <a:txBody>
                    <a:bodyPr/>
                    <a:lstStyle/>
                    <a:p>
                      <a:pPr algn="ctr"/>
                      <a:r>
                        <a:rPr lang="en-CA" dirty="0"/>
                        <a:t>Femme</a:t>
                      </a:r>
                      <a:endParaRPr lang="fr-CA" dirty="0"/>
                    </a:p>
                  </a:txBody>
                  <a:tcPr/>
                </a:tc>
                <a:tc>
                  <a:txBody>
                    <a:bodyPr/>
                    <a:lstStyle/>
                    <a:p>
                      <a:pPr algn="ctr"/>
                      <a:r>
                        <a:rPr lang="en-CA" dirty="0"/>
                        <a:t>65</a:t>
                      </a:r>
                      <a:endParaRPr lang="fr-CA" dirty="0"/>
                    </a:p>
                  </a:txBody>
                  <a:tcPr/>
                </a:tc>
                <a:extLst>
                  <a:ext uri="{0D108BD9-81ED-4DB2-BD59-A6C34878D82A}">
                    <a16:rowId xmlns:a16="http://schemas.microsoft.com/office/drawing/2014/main" val="10001"/>
                  </a:ext>
                </a:extLst>
              </a:tr>
              <a:tr h="370840">
                <a:tc>
                  <a:txBody>
                    <a:bodyPr/>
                    <a:lstStyle/>
                    <a:p>
                      <a:pPr algn="ctr"/>
                      <a:r>
                        <a:rPr lang="en-CA" dirty="0"/>
                        <a:t>Homme</a:t>
                      </a:r>
                      <a:endParaRPr lang="fr-CA" dirty="0"/>
                    </a:p>
                  </a:txBody>
                  <a:tcPr/>
                </a:tc>
                <a:tc>
                  <a:txBody>
                    <a:bodyPr/>
                    <a:lstStyle/>
                    <a:p>
                      <a:pPr algn="ctr"/>
                      <a:r>
                        <a:rPr lang="en-CA" dirty="0"/>
                        <a:t>44</a:t>
                      </a:r>
                      <a:endParaRPr lang="fr-CA" dirty="0"/>
                    </a:p>
                  </a:txBody>
                  <a:tcPr/>
                </a:tc>
                <a:extLst>
                  <a:ext uri="{0D108BD9-81ED-4DB2-BD59-A6C34878D82A}">
                    <a16:rowId xmlns:a16="http://schemas.microsoft.com/office/drawing/2014/main" val="10002"/>
                  </a:ext>
                </a:extLst>
              </a:tr>
              <a:tr h="370840">
                <a:tc>
                  <a:txBody>
                    <a:bodyPr/>
                    <a:lstStyle/>
                    <a:p>
                      <a:pPr algn="ctr"/>
                      <a:r>
                        <a:rPr lang="fr-CA" dirty="0"/>
                        <a:t>Autre</a:t>
                      </a:r>
                    </a:p>
                  </a:txBody>
                  <a:tcPr/>
                </a:tc>
                <a:tc>
                  <a:txBody>
                    <a:bodyPr/>
                    <a:lstStyle/>
                    <a:p>
                      <a:pPr algn="ctr"/>
                      <a:r>
                        <a:rPr lang="fr-CA" dirty="0"/>
                        <a:t>1</a:t>
                      </a:r>
                    </a:p>
                  </a:txBody>
                  <a:tcPr/>
                </a:tc>
                <a:extLst>
                  <a:ext uri="{0D108BD9-81ED-4DB2-BD59-A6C34878D82A}">
                    <a16:rowId xmlns:a16="http://schemas.microsoft.com/office/drawing/2014/main" val="10003"/>
                  </a:ext>
                </a:extLst>
              </a:tr>
            </a:tbl>
          </a:graphicData>
        </a:graphic>
      </p:graphicFrame>
      <p:sp>
        <p:nvSpPr>
          <p:cNvPr id="4" name="Flèche droite à entaille 3"/>
          <p:cNvSpPr/>
          <p:nvPr/>
        </p:nvSpPr>
        <p:spPr>
          <a:xfrm>
            <a:off x="3124200" y="4896007"/>
            <a:ext cx="1416292" cy="64107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5536866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médiane</a:t>
            </a:r>
          </a:p>
          <a:p>
            <a:pPr marL="457200" indent="-457200">
              <a:buFont typeface="Wingdings" pitchFamily="2" charset="2"/>
              <a:buChar char="q"/>
            </a:pPr>
            <a:r>
              <a:rPr lang="fr-CA" altLang="fr-FR" sz="2000" b="1" i="1" dirty="0">
                <a:latin typeface="Calibri" panose="020F0502020204030204" pitchFamily="34" charset="0"/>
              </a:rPr>
              <a:t>Exercice complet</a:t>
            </a:r>
          </a:p>
        </p:txBody>
      </p:sp>
      <p:sp>
        <p:nvSpPr>
          <p:cNvPr id="10"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endParaRPr lang="fr-CA" sz="1400" dirty="0">
              <a:latin typeface="Calibri" panose="020F0502020204030204" pitchFamily="34" charset="0"/>
            </a:endParaRPr>
          </a:p>
        </p:txBody>
      </p:sp>
      <p:cxnSp>
        <p:nvCxnSpPr>
          <p:cNvPr id="11" name="Connecteur droit 10"/>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Espace réservé du numéro de diapositive 2"/>
          <p:cNvSpPr txBox="1">
            <a:spLocks/>
          </p:cNvSpPr>
          <p:nvPr/>
        </p:nvSpPr>
        <p:spPr>
          <a:xfrm>
            <a:off x="8535713" y="0"/>
            <a:ext cx="608287"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0023B43-4C51-47AC-B047-B05ABD5EB2CA}" type="slidenum">
              <a:rPr kumimoji="0" lang="fr-CA" sz="1200" b="0" i="0" u="none" strike="noStrike" kern="1200" cap="none" spc="0" normalizeH="0" baseline="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fr-CA" sz="1200" b="0" i="0" u="none" strike="noStrike" kern="1200" cap="none" spc="0" normalizeH="0" baseline="0">
              <a:ln>
                <a:noFill/>
              </a:ln>
              <a:solidFill>
                <a:schemeClr val="tx1"/>
              </a:solidFill>
              <a:effectLst/>
              <a:uLnTx/>
              <a:uFillTx/>
              <a:latin typeface="+mn-lt"/>
              <a:ea typeface="+mn-ea"/>
              <a:cs typeface="+mn-cs"/>
            </a:endParaRPr>
          </a:p>
        </p:txBody>
      </p:sp>
      <p:sp>
        <p:nvSpPr>
          <p:cNvPr id="1031"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CA"/>
          </a:p>
        </p:txBody>
      </p:sp>
      <p:cxnSp>
        <p:nvCxnSpPr>
          <p:cNvPr id="18" name="Connecteur droit 17"/>
          <p:cNvCxnSpPr/>
          <p:nvPr/>
        </p:nvCxnSpPr>
        <p:spPr>
          <a:xfrm>
            <a:off x="609600" y="1981200"/>
            <a:ext cx="7848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9" name="Rectangle 3"/>
          <p:cNvSpPr txBox="1">
            <a:spLocks noChangeArrowheads="1"/>
          </p:cNvSpPr>
          <p:nvPr/>
        </p:nvSpPr>
        <p:spPr>
          <a:xfrm>
            <a:off x="0" y="1224136"/>
            <a:ext cx="9144000" cy="757064"/>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00050">
              <a:buFont typeface="+mj-lt"/>
              <a:buAutoNum type="alphaUcPeriod" startAt="2"/>
            </a:pPr>
            <a:r>
              <a:rPr lang="fr-CA" altLang="fr-FR" b="1" dirty="0">
                <a:latin typeface="Calibri" panose="020F0502020204030204" pitchFamily="34" charset="0"/>
              </a:rPr>
              <a:t>Après la collecte de données:</a:t>
            </a:r>
          </a:p>
          <a:p>
            <a:pPr marL="806450" lvl="1" indent="-400050">
              <a:buFont typeface="+mj-lt"/>
              <a:buAutoNum type="arabicPeriod" startAt="5"/>
            </a:pPr>
            <a:r>
              <a:rPr lang="fr-CA" altLang="fr-FR" b="1" dirty="0">
                <a:latin typeface="Calibri" panose="020F0502020204030204" pitchFamily="34" charset="0"/>
              </a:rPr>
              <a:t>On rapporte les résultats.</a:t>
            </a:r>
          </a:p>
        </p:txBody>
      </p:sp>
      <p:sp>
        <p:nvSpPr>
          <p:cNvPr id="17" name="Rectangle 3"/>
          <p:cNvSpPr txBox="1">
            <a:spLocks noChangeArrowheads="1"/>
          </p:cNvSpPr>
          <p:nvPr/>
        </p:nvSpPr>
        <p:spPr>
          <a:xfrm>
            <a:off x="0" y="1981200"/>
            <a:ext cx="9144000" cy="4876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endParaRPr lang="fr-CA" u="sng" dirty="0">
              <a:latin typeface="Calibri" panose="020F0502020204030204" pitchFamily="34" charset="0"/>
            </a:endParaRPr>
          </a:p>
          <a:p>
            <a:pPr marL="330200" indent="-381000"/>
            <a:r>
              <a:rPr lang="fr-CA" sz="2000" u="sng" dirty="0">
                <a:latin typeface="Calibri" panose="020F0502020204030204" pitchFamily="34" charset="0"/>
              </a:rPr>
              <a:t>Exemple:</a:t>
            </a:r>
          </a:p>
          <a:p>
            <a:pPr marL="330200" indent="-381000"/>
            <a:endParaRPr lang="fr-CA" sz="2000" u="sng" dirty="0">
              <a:latin typeface="Calibri" panose="020F0502020204030204" pitchFamily="34" charset="0"/>
            </a:endParaRPr>
          </a:p>
          <a:p>
            <a:pPr marL="0" indent="0" algn="just">
              <a:buNone/>
            </a:pPr>
            <a:r>
              <a:rPr lang="fr-CA" sz="1600" b="1" dirty="0">
                <a:solidFill>
                  <a:srgbClr val="ED7D31"/>
                </a:solidFill>
                <a:latin typeface="Calibri" panose="020F0502020204030204" pitchFamily="34" charset="0"/>
              </a:rPr>
              <a:t>« L’étude présentée ici cherchait à vérifier si plus de la moitié des étudiants en méthodes quantitatives finissent le cours avec une note supérieure à     %. Un échantillon de     étudiants au baccalauréat en psychologie à l’Université de Montréal a été sélectionné aléatoirement. Une donnée a été éliminée car l’étudiant s’est absenté aux évaluations. Un test sur la médiane utilisant la distribution binomiale a été utilisé. Les résultats démontrent que le nombre d’étudiants ayant obtenu moins de 60 % (n =   ) et le nombre d’étudiants ayant obtenu plus de 60 % (n =    ) ne diffèrent pas de manière significative </a:t>
            </a:r>
            <a:br>
              <a:rPr lang="fr-CA" sz="1600" b="1" dirty="0">
                <a:solidFill>
                  <a:srgbClr val="ED7D31"/>
                </a:solidFill>
                <a:latin typeface="Calibri" panose="020F0502020204030204" pitchFamily="34" charset="0"/>
              </a:rPr>
            </a:br>
            <a:r>
              <a:rPr lang="fr-CA" sz="1600" b="1" dirty="0">
                <a:solidFill>
                  <a:srgbClr val="ED7D31"/>
                </a:solidFill>
                <a:latin typeface="Calibri" panose="020F0502020204030204" pitchFamily="34" charset="0"/>
              </a:rPr>
              <a:t>(p &gt;         ). »</a:t>
            </a:r>
          </a:p>
        </p:txBody>
      </p:sp>
    </p:spTree>
    <p:extLst>
      <p:ext uri="{BB962C8B-B14F-4D97-AF65-F5344CB8AC3E}">
        <p14:creationId xmlns:p14="http://schemas.microsoft.com/office/powerpoint/2010/main" val="13219947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txBox="1">
            <a:spLocks/>
          </p:cNvSpPr>
          <p:nvPr/>
        </p:nvSpPr>
        <p:spPr>
          <a:xfrm>
            <a:off x="0" y="4648200"/>
            <a:ext cx="9144000" cy="1514649"/>
          </a:xfrm>
          <a:prstGeom prst="rect">
            <a:avLst/>
          </a:prstGeom>
        </p:spPr>
        <p:txBody>
          <a:bodyPr vert="horz" lIns="91440" tIns="45720" rIns="91440" bIns="45720" rtlCol="0" anchor="b">
            <a:noAutofit/>
          </a:bodyPr>
          <a:lstStyle>
            <a:lvl1pPr algn="l" defTabSz="457200" rtl="0" eaLnBrk="1" latinLnBrk="0" hangingPunct="1">
              <a:spcBef>
                <a:spcPct val="0"/>
              </a:spcBef>
              <a:buNone/>
              <a:defRPr sz="40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6000" dirty="0">
                <a:solidFill>
                  <a:srgbClr val="0070C0"/>
                </a:solidFill>
                <a:latin typeface="Calibri" panose="020F0502020204030204" pitchFamily="34" charset="0"/>
              </a:rPr>
              <a:t>Bonne </a:t>
            </a:r>
            <a:r>
              <a:rPr lang="en-CA" sz="6000" dirty="0" err="1">
                <a:solidFill>
                  <a:srgbClr val="0070C0"/>
                </a:solidFill>
                <a:latin typeface="Calibri" panose="020F0502020204030204" pitchFamily="34" charset="0"/>
              </a:rPr>
              <a:t>semaine</a:t>
            </a:r>
            <a:r>
              <a:rPr lang="en-CA" sz="6000" dirty="0">
                <a:solidFill>
                  <a:srgbClr val="0070C0"/>
                </a:solidFill>
                <a:latin typeface="Calibri" panose="020F0502020204030204" pitchFamily="34" charset="0"/>
              </a:rPr>
              <a:t>!</a:t>
            </a:r>
            <a:endParaRPr lang="fr-CA" sz="6000" dirty="0">
              <a:solidFill>
                <a:srgbClr val="0070C0"/>
              </a:solidFill>
              <a:latin typeface="Calibri" panose="020F0502020204030204" pitchFamily="34" charset="0"/>
            </a:endParaRPr>
          </a:p>
        </p:txBody>
      </p:sp>
    </p:spTree>
    <p:extLst>
      <p:ext uri="{BB962C8B-B14F-4D97-AF65-F5344CB8AC3E}">
        <p14:creationId xmlns:p14="http://schemas.microsoft.com/office/powerpoint/2010/main" val="1864860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8535713" y="0"/>
            <a:ext cx="608287" cy="365125"/>
          </a:xfrm>
        </p:spPr>
        <p:txBody>
          <a:bodyPr/>
          <a:lstStyle/>
          <a:p>
            <a:fld id="{20023B43-4C51-47AC-B047-B05ABD5EB2CA}" type="slidenum">
              <a:rPr lang="fr-CA" smtClean="0">
                <a:solidFill>
                  <a:schemeClr val="tx1"/>
                </a:solidFill>
              </a:rPr>
              <a:pPr/>
              <a:t>9</a:t>
            </a:fld>
            <a:endParaRPr lang="fr-CA" dirty="0">
              <a:solidFill>
                <a:schemeClr val="tx1"/>
              </a:solidFill>
            </a:endParaRPr>
          </a:p>
        </p:txBody>
      </p:sp>
      <p:sp>
        <p:nvSpPr>
          <p:cNvPr id="6" name="Rectangle 3"/>
          <p:cNvSpPr txBox="1">
            <a:spLocks noChangeArrowheads="1"/>
          </p:cNvSpPr>
          <p:nvPr/>
        </p:nvSpPr>
        <p:spPr>
          <a:xfrm>
            <a:off x="0" y="1219200"/>
            <a:ext cx="9144000" cy="56388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50800">
              <a:buNone/>
            </a:pPr>
            <a:r>
              <a:rPr lang="fr-CA" altLang="fr-FR" sz="2200" b="1" u="sng" dirty="0">
                <a:latin typeface="Calibri" panose="020F0502020204030204" pitchFamily="34" charset="0"/>
              </a:rPr>
              <a:t>Validation</a:t>
            </a:r>
            <a:endParaRPr lang="fr-CA" altLang="fr-FR" sz="2000" dirty="0">
              <a:latin typeface="Calibri" panose="020F0502020204030204" pitchFamily="34" charset="0"/>
            </a:endParaRPr>
          </a:p>
          <a:p>
            <a:pPr marL="292100"/>
            <a:r>
              <a:rPr lang="fr-CA" altLang="fr-FR" sz="2400" dirty="0">
                <a:latin typeface="Calibri" panose="020F0502020204030204" pitchFamily="34" charset="0"/>
              </a:rPr>
              <a:t>Y </a:t>
            </a:r>
            <a:r>
              <a:rPr lang="fr-CA" altLang="fr-FR" sz="2400" dirty="0" err="1">
                <a:latin typeface="Calibri" panose="020F0502020204030204" pitchFamily="34" charset="0"/>
              </a:rPr>
              <a:t>a-t-il</a:t>
            </a:r>
            <a:r>
              <a:rPr lang="fr-CA" altLang="fr-FR" sz="2400" dirty="0">
                <a:latin typeface="Calibri" panose="020F0502020204030204" pitchFamily="34" charset="0"/>
              </a:rPr>
              <a:t> des données aberrantes?</a:t>
            </a:r>
          </a:p>
          <a:p>
            <a:pPr marL="692150" lvl="1">
              <a:buFont typeface="Wingdings" panose="05000000000000000000" pitchFamily="2" charset="2"/>
              <a:buChar char="Ø"/>
            </a:pPr>
            <a:r>
              <a:rPr lang="fr-CA" altLang="fr-FR" sz="2000" dirty="0">
                <a:latin typeface="Calibri" panose="020F0502020204030204" pitchFamily="34" charset="0"/>
              </a:rPr>
              <a:t>On peut utiliser le graphique des fréquences.</a:t>
            </a:r>
          </a:p>
          <a:p>
            <a:pPr marL="692150" lvl="1">
              <a:buFont typeface="Wingdings" panose="05000000000000000000" pitchFamily="2" charset="2"/>
              <a:buChar char="Ø"/>
            </a:pPr>
            <a:r>
              <a:rPr lang="fr-CA" altLang="fr-FR" sz="2000" dirty="0">
                <a:latin typeface="Calibri" panose="020F0502020204030204" pitchFamily="34" charset="0"/>
              </a:rPr>
              <a:t>Si oui: les retirer.</a:t>
            </a:r>
          </a:p>
          <a:p>
            <a:pPr marL="292100"/>
            <a:r>
              <a:rPr lang="fr-CA" altLang="fr-FR" sz="2400" dirty="0">
                <a:latin typeface="Calibri" panose="020F0502020204030204" pitchFamily="34" charset="0"/>
              </a:rPr>
              <a:t>Y </a:t>
            </a:r>
            <a:r>
              <a:rPr lang="fr-CA" altLang="fr-FR" sz="2400" dirty="0" err="1">
                <a:latin typeface="Calibri" panose="020F0502020204030204" pitchFamily="34" charset="0"/>
              </a:rPr>
              <a:t>a-t-il</a:t>
            </a:r>
            <a:r>
              <a:rPr lang="fr-CA" altLang="fr-FR" sz="2400" dirty="0">
                <a:latin typeface="Calibri" panose="020F0502020204030204" pitchFamily="34" charset="0"/>
              </a:rPr>
              <a:t> des données manquantes?</a:t>
            </a:r>
          </a:p>
          <a:p>
            <a:pPr marL="749300" lvl="1">
              <a:buFont typeface="Wingdings" panose="05000000000000000000" pitchFamily="2" charset="2"/>
              <a:buChar char="Ø"/>
            </a:pPr>
            <a:r>
              <a:rPr lang="fr-CA" altLang="fr-FR" sz="2000" dirty="0">
                <a:latin typeface="Calibri" panose="020F0502020204030204" pitchFamily="34" charset="0"/>
              </a:rPr>
              <a:t>On doit vérifier la base de données.</a:t>
            </a:r>
          </a:p>
          <a:p>
            <a:pPr marL="749300" lvl="1">
              <a:buFont typeface="Wingdings" panose="05000000000000000000" pitchFamily="2" charset="2"/>
              <a:buChar char="Ø"/>
            </a:pPr>
            <a:r>
              <a:rPr lang="fr-CA" altLang="fr-FR" sz="2000" dirty="0">
                <a:latin typeface="Calibri" panose="020F0502020204030204" pitchFamily="34" charset="0"/>
              </a:rPr>
              <a:t>S’il y a moins de 5 % de données manquantes (ou aberrantes) et que l’échantillon est grand, on peut les négliger.</a:t>
            </a:r>
          </a:p>
          <a:p>
            <a:pPr marL="1149350" lvl="2">
              <a:buFont typeface="Wingdings" panose="05000000000000000000" pitchFamily="2" charset="2"/>
              <a:buChar char="Ø"/>
            </a:pPr>
            <a:r>
              <a:rPr lang="fr-CA" altLang="fr-FR" sz="1800" dirty="0">
                <a:latin typeface="Calibri" panose="020F0502020204030204" pitchFamily="34" charset="0"/>
              </a:rPr>
              <a:t>Sinon, il faudra se questionner sur la raison de ces données manquantes:</a:t>
            </a:r>
          </a:p>
          <a:p>
            <a:pPr marL="1606550" lvl="3">
              <a:buFont typeface="Wingdings" panose="05000000000000000000" pitchFamily="2" charset="2"/>
              <a:buChar char="Ø"/>
            </a:pPr>
            <a:r>
              <a:rPr lang="fr-CA" altLang="fr-FR" sz="1600" dirty="0">
                <a:latin typeface="Calibri" panose="020F0502020204030204" pitchFamily="34" charset="0"/>
              </a:rPr>
              <a:t>Vérifier si la répartition est aléatoire ou si un patron semble se dessiner </a:t>
            </a:r>
          </a:p>
          <a:p>
            <a:pPr marL="2063750" lvl="4">
              <a:buFont typeface="Wingdings" panose="05000000000000000000" pitchFamily="2" charset="2"/>
              <a:buChar char="Ø"/>
            </a:pPr>
            <a:r>
              <a:rPr lang="fr-CA" altLang="fr-FR" sz="1400" dirty="0">
                <a:latin typeface="Calibri" panose="020F0502020204030204" pitchFamily="34" charset="0"/>
              </a:rPr>
              <a:t>Peut s’avérer intéressant en soi… par exemple, créer une nouvelle variable codée ainsi:</a:t>
            </a:r>
            <a:br>
              <a:rPr lang="fr-CA" altLang="fr-FR" sz="1400" dirty="0">
                <a:latin typeface="Calibri" panose="020F0502020204030204" pitchFamily="34" charset="0"/>
              </a:rPr>
            </a:br>
            <a:r>
              <a:rPr lang="fr-CA" altLang="fr-FR" sz="1400" dirty="0">
                <a:latin typeface="Calibri" panose="020F0502020204030204" pitchFamily="34" charset="0"/>
              </a:rPr>
              <a:t>« pas répondu = 0, répondu = 1 » et vérifier si ces deux groupes diffèrent sur d’autres variables.</a:t>
            </a:r>
          </a:p>
          <a:p>
            <a:pPr marL="1606550" lvl="3">
              <a:buFont typeface="Wingdings" panose="05000000000000000000" pitchFamily="2" charset="2"/>
              <a:buChar char="Ø"/>
            </a:pPr>
            <a:r>
              <a:rPr lang="fr-CA" altLang="fr-FR" sz="1600" dirty="0">
                <a:latin typeface="Calibri" panose="020F0502020204030204" pitchFamily="34" charset="0"/>
              </a:rPr>
              <a:t>Se questionner sur la méthode expérimentale utilisée.</a:t>
            </a:r>
          </a:p>
        </p:txBody>
      </p:sp>
      <p:sp>
        <p:nvSpPr>
          <p:cNvPr id="7" name="Rectangle 2"/>
          <p:cNvSpPr txBox="1">
            <a:spLocks noChangeArrowheads="1"/>
          </p:cNvSpPr>
          <p:nvPr/>
        </p:nvSpPr>
        <p:spPr>
          <a:xfrm>
            <a:off x="0" y="0"/>
            <a:ext cx="9144000" cy="1196751"/>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Test utilisant la distribution binomiale</a:t>
            </a:r>
            <a:br>
              <a:rPr lang="fr-CA" altLang="fr-FR" b="1" dirty="0">
                <a:latin typeface="Calibri" panose="020F0502020204030204" pitchFamily="34" charset="0"/>
              </a:rPr>
            </a:br>
            <a:r>
              <a:rPr lang="fr-CA" altLang="fr-FR" sz="2400" b="1" dirty="0">
                <a:latin typeface="Calibri" panose="020F0502020204030204" pitchFamily="34" charset="0"/>
              </a:rPr>
              <a:t>Test sur une proportion</a:t>
            </a:r>
          </a:p>
          <a:p>
            <a:pPr marL="457200" indent="-457200">
              <a:buFont typeface="+mj-lt"/>
              <a:buAutoNum type="arabicPeriod"/>
            </a:pPr>
            <a:r>
              <a:rPr lang="en-CA" altLang="fr-FR" sz="2000" b="1" i="1" dirty="0">
                <a:latin typeface="Calibri" panose="020F0502020204030204" pitchFamily="34" charset="0"/>
              </a:rPr>
              <a:t>Visualisation</a:t>
            </a:r>
            <a:endParaRPr lang="fr-CA" altLang="fr-FR" sz="2000" b="1" i="1" dirty="0">
              <a:latin typeface="Calibri" panose="020F0502020204030204" pitchFamily="34" charset="0"/>
            </a:endParaRPr>
          </a:p>
        </p:txBody>
      </p:sp>
      <p:cxnSp>
        <p:nvCxnSpPr>
          <p:cNvPr id="8" name="Connecteur droit 7"/>
          <p:cNvCxnSpPr/>
          <p:nvPr/>
        </p:nvCxnSpPr>
        <p:spPr>
          <a:xfrm>
            <a:off x="0" y="1219200"/>
            <a:ext cx="914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14071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4694</TotalTime>
  <Words>6053</Words>
  <Application>Microsoft Office PowerPoint</Application>
  <PresentationFormat>On-screen Show (4:3)</PresentationFormat>
  <Paragraphs>1445</Paragraphs>
  <Slides>81</Slides>
  <Notes>77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81</vt:i4>
      </vt:variant>
    </vt:vector>
  </HeadingPairs>
  <TitlesOfParts>
    <vt:vector size="90" baseType="lpstr">
      <vt:lpstr>Arial</vt:lpstr>
      <vt:lpstr>Calibri</vt:lpstr>
      <vt:lpstr>Times New Roman</vt:lpstr>
      <vt:lpstr>Trebuchet MS</vt:lpstr>
      <vt:lpstr>Wingdings</vt:lpstr>
      <vt:lpstr>Wingdings 2</vt:lpstr>
      <vt:lpstr>Thème Office</vt:lpstr>
      <vt:lpstr>Equation</vt:lpstr>
      <vt:lpstr>Document</vt:lpstr>
      <vt:lpstr>ECS 2512 Hiver 2018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PSY 1004 L Automne 2015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Semaine 2</dc:title>
  <dc:creator>Frédéric Dandurand</dc:creator>
  <cp:lastModifiedBy>Etienne Dumesnil</cp:lastModifiedBy>
  <cp:revision>320</cp:revision>
  <dcterms:created xsi:type="dcterms:W3CDTF">2014-09-06T22:45:54Z</dcterms:created>
  <dcterms:modified xsi:type="dcterms:W3CDTF">2018-01-17T22:27:14Z</dcterms:modified>
</cp:coreProperties>
</file>