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341" r:id="rId4"/>
    <p:sldId id="340" r:id="rId5"/>
    <p:sldId id="304" r:id="rId6"/>
    <p:sldId id="274" r:id="rId7"/>
    <p:sldId id="342" r:id="rId8"/>
    <p:sldId id="305" r:id="rId9"/>
    <p:sldId id="273" r:id="rId10"/>
    <p:sldId id="306" r:id="rId11"/>
    <p:sldId id="257" r:id="rId12"/>
    <p:sldId id="261" r:id="rId13"/>
    <p:sldId id="339" r:id="rId14"/>
    <p:sldId id="325" r:id="rId15"/>
    <p:sldId id="258" r:id="rId16"/>
    <p:sldId id="267" r:id="rId17"/>
    <p:sldId id="268" r:id="rId18"/>
    <p:sldId id="343" r:id="rId19"/>
    <p:sldId id="262" r:id="rId20"/>
    <p:sldId id="269" r:id="rId21"/>
    <p:sldId id="263" r:id="rId22"/>
    <p:sldId id="266" r:id="rId23"/>
    <p:sldId id="264" r:id="rId24"/>
    <p:sldId id="270" r:id="rId25"/>
    <p:sldId id="271" r:id="rId26"/>
    <p:sldId id="265" r:id="rId27"/>
    <p:sldId id="33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158D26B-2A3B-4015-98C6-8F051BB497F6}">
          <p14:sldIdLst>
            <p14:sldId id="256"/>
            <p14:sldId id="260"/>
            <p14:sldId id="341"/>
            <p14:sldId id="340"/>
          </p14:sldIdLst>
        </p14:section>
        <p14:section name="无标题节" id="{B5234949-40EC-4C50-A46E-5D4F2D7EF1A5}">
          <p14:sldIdLst>
            <p14:sldId id="304"/>
            <p14:sldId id="274"/>
            <p14:sldId id="342"/>
          </p14:sldIdLst>
        </p14:section>
        <p14:section name="无标题节" id="{F52EECA2-F4EA-4935-B723-1FABDE75FAA3}">
          <p14:sldIdLst>
            <p14:sldId id="305"/>
            <p14:sldId id="273"/>
          </p14:sldIdLst>
        </p14:section>
        <p14:section name="无标题节" id="{8373F0BC-45E2-48EF-92C9-0F7254BA6144}">
          <p14:sldIdLst>
            <p14:sldId id="306"/>
            <p14:sldId id="257"/>
            <p14:sldId id="261"/>
            <p14:sldId id="339"/>
            <p14:sldId id="325"/>
            <p14:sldId id="258"/>
            <p14:sldId id="267"/>
            <p14:sldId id="268"/>
            <p14:sldId id="343"/>
            <p14:sldId id="262"/>
            <p14:sldId id="269"/>
            <p14:sldId id="263"/>
            <p14:sldId id="266"/>
            <p14:sldId id="264"/>
            <p14:sldId id="270"/>
            <p14:sldId id="271"/>
            <p14:sldId id="265"/>
          </p14:sldIdLst>
        </p14:section>
        <p14:section name="无标题节" id="{DF052089-686E-43D8-AE4E-CAD0ADF3A05C}">
          <p14:sldIdLst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59"/>
        <p:guide pos="2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AB307-89B6-48D6-AC79-19151B1055BD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3A731-406C-42C2-9A81-971629E9A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1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A731-406C-42C2-9A81-971629E9AFF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0"/>
            <a:ext cx="9149954" cy="6858000"/>
            <a:chOff x="0" y="0"/>
            <a:chExt cx="12199938" cy="6858000"/>
          </a:xfrm>
        </p:grpSpPr>
        <p:sp>
          <p:nvSpPr>
            <p:cNvPr id="5" name="任意多边形 4"/>
            <p:cNvSpPr/>
            <p:nvPr/>
          </p:nvSpPr>
          <p:spPr>
            <a:xfrm>
              <a:off x="4938713" y="2914650"/>
              <a:ext cx="7261225" cy="3943350"/>
            </a:xfrm>
            <a:custGeom>
              <a:avLst/>
              <a:gdLst>
                <a:gd name="connsiteX0" fmla="*/ 0 w 7261507"/>
                <a:gd name="connsiteY0" fmla="*/ 0 h 3943350"/>
                <a:gd name="connsiteX1" fmla="*/ 7261507 w 7261507"/>
                <a:gd name="connsiteY1" fmla="*/ 0 h 3943350"/>
                <a:gd name="connsiteX2" fmla="*/ 4938712 w 7261507"/>
                <a:gd name="connsiteY2" fmla="*/ 3943350 h 3943350"/>
                <a:gd name="connsiteX3" fmla="*/ 0 w 7261507"/>
                <a:gd name="connsiteY3" fmla="*/ 3943350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61507" h="3943350">
                  <a:moveTo>
                    <a:pt x="0" y="0"/>
                  </a:moveTo>
                  <a:lnTo>
                    <a:pt x="7261507" y="0"/>
                  </a:lnTo>
                  <a:lnTo>
                    <a:pt x="4938712" y="3943350"/>
                  </a:lnTo>
                  <a:lnTo>
                    <a:pt x="0" y="394335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0"/>
              <a:ext cx="4938713" cy="685800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38713" y="0"/>
              <a:ext cx="4938712" cy="685800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11"/>
          <p:cNvGrpSpPr/>
          <p:nvPr/>
        </p:nvGrpSpPr>
        <p:grpSpPr bwMode="auto">
          <a:xfrm>
            <a:off x="291704" y="4184651"/>
            <a:ext cx="6438900" cy="119063"/>
            <a:chOff x="1547446" y="3785840"/>
            <a:chExt cx="8585981" cy="11962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758602" y="3840068"/>
              <a:ext cx="7779458" cy="14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547446" y="3785840"/>
              <a:ext cx="1632098" cy="102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501329" y="3803385"/>
              <a:ext cx="1632098" cy="102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1600" y="2149200"/>
            <a:ext cx="5215042" cy="1753200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15666" y="4532400"/>
            <a:ext cx="3990975" cy="10778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2378B5D5-DE25-4DFC-936F-807F520F22E1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45FE164C-63E1-423F-B24B-7D92D764301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9" name="组合 11"/>
          <p:cNvGrpSpPr/>
          <p:nvPr/>
        </p:nvGrpSpPr>
        <p:grpSpPr bwMode="auto">
          <a:xfrm>
            <a:off x="291704" y="4184651"/>
            <a:ext cx="6438900" cy="119063"/>
            <a:chOff x="1547446" y="3785840"/>
            <a:chExt cx="8585981" cy="119621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758602" y="3840068"/>
              <a:ext cx="7779458" cy="14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547446" y="3785840"/>
              <a:ext cx="1632098" cy="102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501329" y="3803385"/>
              <a:ext cx="1632098" cy="102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14350"/>
            <a:ext cx="7886700" cy="56007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5C9AE56C-1993-4821-9480-053941EEA3E9}" type="datetimeFigureOut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23D43750-7CB9-4AC4-9B86-29A5B4FB85C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1"/>
            <a:ext cx="7886700" cy="46339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9EA0D458-E32A-4C95-876B-4AC431F37EC2}" type="datetimeFigureOut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D34547D3-A527-4BC9-A79A-04801DE46BA4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269980"/>
            <a:ext cx="4257675" cy="952501"/>
            <a:chOff x="6515100" y="133350"/>
            <a:chExt cx="5676900" cy="1181100"/>
          </a:xfrm>
        </p:grpSpPr>
        <p:sp>
          <p:nvSpPr>
            <p:cNvPr id="7" name="矩形 4"/>
            <p:cNvSpPr/>
            <p:nvPr/>
          </p:nvSpPr>
          <p:spPr>
            <a:xfrm>
              <a:off x="6991350" y="133350"/>
              <a:ext cx="1543050" cy="685800"/>
            </a:xfrm>
            <a:custGeom>
              <a:avLst/>
              <a:gdLst>
                <a:gd name="connsiteX0" fmla="*/ 0 w 781050"/>
                <a:gd name="connsiteY0" fmla="*/ 0 h 1181100"/>
                <a:gd name="connsiteX1" fmla="*/ 781050 w 781050"/>
                <a:gd name="connsiteY1" fmla="*/ 0 h 1181100"/>
                <a:gd name="connsiteX2" fmla="*/ 781050 w 781050"/>
                <a:gd name="connsiteY2" fmla="*/ 1181100 h 1181100"/>
                <a:gd name="connsiteX3" fmla="*/ 0 w 781050"/>
                <a:gd name="connsiteY3" fmla="*/ 1181100 h 1181100"/>
                <a:gd name="connsiteX4" fmla="*/ 0 w 781050"/>
                <a:gd name="connsiteY4" fmla="*/ 0 h 1181100"/>
                <a:gd name="connsiteX0-1" fmla="*/ 0 w 781050"/>
                <a:gd name="connsiteY0-2" fmla="*/ 0 h 1181100"/>
                <a:gd name="connsiteX1-3" fmla="*/ 781050 w 781050"/>
                <a:gd name="connsiteY1-4" fmla="*/ 0 h 1181100"/>
                <a:gd name="connsiteX2-5" fmla="*/ 781050 w 781050"/>
                <a:gd name="connsiteY2-6" fmla="*/ 1181100 h 1181100"/>
                <a:gd name="connsiteX3-7" fmla="*/ 0 w 781050"/>
                <a:gd name="connsiteY3-8" fmla="*/ 0 h 1181100"/>
                <a:gd name="connsiteX0-9" fmla="*/ 0 w 1543050"/>
                <a:gd name="connsiteY0-10" fmla="*/ 0 h 685800"/>
                <a:gd name="connsiteX1-11" fmla="*/ 781050 w 1543050"/>
                <a:gd name="connsiteY1-12" fmla="*/ 0 h 685800"/>
                <a:gd name="connsiteX2-13" fmla="*/ 1543050 w 1543050"/>
                <a:gd name="connsiteY2-14" fmla="*/ 685800 h 685800"/>
                <a:gd name="connsiteX3-15" fmla="*/ 0 w 1543050"/>
                <a:gd name="connsiteY3-16" fmla="*/ 0 h 685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43050" h="685800">
                  <a:moveTo>
                    <a:pt x="0" y="0"/>
                  </a:moveTo>
                  <a:lnTo>
                    <a:pt x="781050" y="0"/>
                  </a:lnTo>
                  <a:lnTo>
                    <a:pt x="154305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515100" y="361950"/>
              <a:ext cx="5676900" cy="72390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991350" y="133350"/>
              <a:ext cx="781050" cy="118110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4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42975" y="459717"/>
            <a:ext cx="3314700" cy="578410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1581150"/>
            <a:ext cx="8215313" cy="3981450"/>
            <a:chOff x="0" y="1581150"/>
            <a:chExt cx="10953750" cy="3981450"/>
          </a:xfrm>
        </p:grpSpPr>
        <p:sp>
          <p:nvSpPr>
            <p:cNvPr id="5" name="矩形 3"/>
            <p:cNvSpPr/>
            <p:nvPr/>
          </p:nvSpPr>
          <p:spPr>
            <a:xfrm>
              <a:off x="0" y="2446338"/>
              <a:ext cx="10953750" cy="2362200"/>
            </a:xfrm>
            <a:custGeom>
              <a:avLst/>
              <a:gdLst>
                <a:gd name="connsiteX0" fmla="*/ 0 w 10953750"/>
                <a:gd name="connsiteY0" fmla="*/ 0 h 1314450"/>
                <a:gd name="connsiteX1" fmla="*/ 10953750 w 10953750"/>
                <a:gd name="connsiteY1" fmla="*/ 0 h 1314450"/>
                <a:gd name="connsiteX2" fmla="*/ 10953750 w 10953750"/>
                <a:gd name="connsiteY2" fmla="*/ 1314450 h 1314450"/>
                <a:gd name="connsiteX3" fmla="*/ 0 w 10953750"/>
                <a:gd name="connsiteY3" fmla="*/ 1314450 h 1314450"/>
                <a:gd name="connsiteX4" fmla="*/ 0 w 10953750"/>
                <a:gd name="connsiteY4" fmla="*/ 0 h 1314450"/>
                <a:gd name="connsiteX0-1" fmla="*/ 0 w 10953750"/>
                <a:gd name="connsiteY0-2" fmla="*/ 0 h 2362200"/>
                <a:gd name="connsiteX1-3" fmla="*/ 10953750 w 10953750"/>
                <a:gd name="connsiteY1-4" fmla="*/ 0 h 2362200"/>
                <a:gd name="connsiteX2-5" fmla="*/ 10953750 w 10953750"/>
                <a:gd name="connsiteY2-6" fmla="*/ 1314450 h 2362200"/>
                <a:gd name="connsiteX3-7" fmla="*/ 9220200 w 10953750"/>
                <a:gd name="connsiteY3-8" fmla="*/ 2362200 h 2362200"/>
                <a:gd name="connsiteX4-9" fmla="*/ 0 w 10953750"/>
                <a:gd name="connsiteY4-10" fmla="*/ 0 h 2362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953750" h="2362200">
                  <a:moveTo>
                    <a:pt x="0" y="0"/>
                  </a:moveTo>
                  <a:lnTo>
                    <a:pt x="10953750" y="0"/>
                  </a:lnTo>
                  <a:lnTo>
                    <a:pt x="10953750" y="1314450"/>
                  </a:lnTo>
                  <a:lnTo>
                    <a:pt x="9220200" y="2362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1581150"/>
              <a:ext cx="9886950" cy="398145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409825"/>
              <a:ext cx="10953750" cy="131445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99125" y="2545200"/>
            <a:ext cx="5215950" cy="8964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9125" y="3994644"/>
            <a:ext cx="5215950" cy="1062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E5FBD788-FA56-4974-9C9C-128C738C6268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97C530B1-C158-43A9-A515-25F1CEE66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269980"/>
            <a:ext cx="4257675" cy="952501"/>
            <a:chOff x="6515100" y="133350"/>
            <a:chExt cx="5676900" cy="1181100"/>
          </a:xfrm>
        </p:grpSpPr>
        <p:sp>
          <p:nvSpPr>
            <p:cNvPr id="20" name="矩形 4"/>
            <p:cNvSpPr/>
            <p:nvPr/>
          </p:nvSpPr>
          <p:spPr>
            <a:xfrm>
              <a:off x="6991350" y="133350"/>
              <a:ext cx="1543050" cy="685800"/>
            </a:xfrm>
            <a:custGeom>
              <a:avLst/>
              <a:gdLst>
                <a:gd name="connsiteX0" fmla="*/ 0 w 781050"/>
                <a:gd name="connsiteY0" fmla="*/ 0 h 1181100"/>
                <a:gd name="connsiteX1" fmla="*/ 781050 w 781050"/>
                <a:gd name="connsiteY1" fmla="*/ 0 h 1181100"/>
                <a:gd name="connsiteX2" fmla="*/ 781050 w 781050"/>
                <a:gd name="connsiteY2" fmla="*/ 1181100 h 1181100"/>
                <a:gd name="connsiteX3" fmla="*/ 0 w 781050"/>
                <a:gd name="connsiteY3" fmla="*/ 1181100 h 1181100"/>
                <a:gd name="connsiteX4" fmla="*/ 0 w 781050"/>
                <a:gd name="connsiteY4" fmla="*/ 0 h 1181100"/>
                <a:gd name="connsiteX0-1" fmla="*/ 0 w 781050"/>
                <a:gd name="connsiteY0-2" fmla="*/ 0 h 1181100"/>
                <a:gd name="connsiteX1-3" fmla="*/ 781050 w 781050"/>
                <a:gd name="connsiteY1-4" fmla="*/ 0 h 1181100"/>
                <a:gd name="connsiteX2-5" fmla="*/ 781050 w 781050"/>
                <a:gd name="connsiteY2-6" fmla="*/ 1181100 h 1181100"/>
                <a:gd name="connsiteX3-7" fmla="*/ 0 w 781050"/>
                <a:gd name="connsiteY3-8" fmla="*/ 0 h 1181100"/>
                <a:gd name="connsiteX0-9" fmla="*/ 0 w 1543050"/>
                <a:gd name="connsiteY0-10" fmla="*/ 0 h 685800"/>
                <a:gd name="connsiteX1-11" fmla="*/ 781050 w 1543050"/>
                <a:gd name="connsiteY1-12" fmla="*/ 0 h 685800"/>
                <a:gd name="connsiteX2-13" fmla="*/ 1543050 w 1543050"/>
                <a:gd name="connsiteY2-14" fmla="*/ 685800 h 685800"/>
                <a:gd name="connsiteX3-15" fmla="*/ 0 w 1543050"/>
                <a:gd name="connsiteY3-16" fmla="*/ 0 h 685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43050" h="685800">
                  <a:moveTo>
                    <a:pt x="0" y="0"/>
                  </a:moveTo>
                  <a:lnTo>
                    <a:pt x="781050" y="0"/>
                  </a:lnTo>
                  <a:lnTo>
                    <a:pt x="154305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515100" y="361950"/>
              <a:ext cx="5676900" cy="72390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991350" y="133350"/>
              <a:ext cx="781050" cy="118110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4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42975" y="454335"/>
            <a:ext cx="3314700" cy="548097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612901"/>
            <a:ext cx="3886200" cy="45640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12901"/>
            <a:ext cx="3886200" cy="45640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40B608E8-93C0-46DB-9F71-6DAE45EA4CD6}" type="datetimeFigureOut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229B4E3-9613-43BC-AABE-89C4F3B1164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797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7A5650A-F2C8-4BC1-B1AF-C7E101D9F201}" type="datetimeFigureOut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4725C041-6BB6-48E4-AADE-A6D76837D5E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/>
        </p:nvGrpSpPr>
        <p:grpSpPr bwMode="auto">
          <a:xfrm>
            <a:off x="3136900" y="0"/>
            <a:ext cx="6015435" cy="6858000"/>
            <a:chOff x="4824413" y="0"/>
            <a:chExt cx="7378700" cy="6858000"/>
          </a:xfrm>
        </p:grpSpPr>
        <p:sp>
          <p:nvSpPr>
            <p:cNvPr id="4" name="任意多边形 3"/>
            <p:cNvSpPr/>
            <p:nvPr/>
          </p:nvSpPr>
          <p:spPr>
            <a:xfrm flipV="1">
              <a:off x="4824413" y="3905250"/>
              <a:ext cx="7367587" cy="2952750"/>
            </a:xfrm>
            <a:custGeom>
              <a:avLst/>
              <a:gdLst>
                <a:gd name="connsiteX0" fmla="*/ 0 w 7367030"/>
                <a:gd name="connsiteY0" fmla="*/ 0 h 2095500"/>
                <a:gd name="connsiteX1" fmla="*/ 7367030 w 7367030"/>
                <a:gd name="connsiteY1" fmla="*/ 0 h 2095500"/>
                <a:gd name="connsiteX2" fmla="*/ 6403582 w 7367030"/>
                <a:gd name="connsiteY2" fmla="*/ 2095500 h 2095500"/>
                <a:gd name="connsiteX3" fmla="*/ 1012432 w 7367030"/>
                <a:gd name="connsiteY3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7030" h="2095500">
                  <a:moveTo>
                    <a:pt x="0" y="0"/>
                  </a:moveTo>
                  <a:lnTo>
                    <a:pt x="7367030" y="0"/>
                  </a:lnTo>
                  <a:lnTo>
                    <a:pt x="6403582" y="2095500"/>
                  </a:lnTo>
                  <a:lnTo>
                    <a:pt x="1012432" y="209550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835525" y="0"/>
              <a:ext cx="7367588" cy="2095500"/>
            </a:xfrm>
            <a:custGeom>
              <a:avLst/>
              <a:gdLst>
                <a:gd name="connsiteX0" fmla="*/ 0 w 7367030"/>
                <a:gd name="connsiteY0" fmla="*/ 0 h 2095500"/>
                <a:gd name="connsiteX1" fmla="*/ 7367030 w 7367030"/>
                <a:gd name="connsiteY1" fmla="*/ 0 h 2095500"/>
                <a:gd name="connsiteX2" fmla="*/ 6403582 w 7367030"/>
                <a:gd name="connsiteY2" fmla="*/ 2095500 h 2095500"/>
                <a:gd name="connsiteX3" fmla="*/ 1012432 w 7367030"/>
                <a:gd name="connsiteY3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7030" h="2095500">
                  <a:moveTo>
                    <a:pt x="0" y="0"/>
                  </a:moveTo>
                  <a:lnTo>
                    <a:pt x="7367030" y="0"/>
                  </a:lnTo>
                  <a:lnTo>
                    <a:pt x="6403582" y="2095500"/>
                  </a:lnTo>
                  <a:lnTo>
                    <a:pt x="1012432" y="209550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848350" y="0"/>
              <a:ext cx="5391150" cy="209550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848350" y="3905250"/>
              <a:ext cx="5391150" cy="295275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7300" y="2399301"/>
            <a:ext cx="5915035" cy="1325563"/>
          </a:xfrm>
          <a:noFill/>
        </p:spPr>
        <p:txBody>
          <a:bodyPr>
            <a:normAutofit/>
          </a:bodyPr>
          <a:lstStyle>
            <a:lvl1pPr algn="ctr">
              <a:defRPr sz="4050">
                <a:solidFill>
                  <a:srgbClr val="43646B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8A49176B-9837-4B1B-8DBB-BD9E0F08EA3C}" type="datetimeFigureOut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E4EA263-AD77-4833-B3AC-53029A6A97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E20EA69D-171E-4928-84B9-F6256BEC5FB1}" type="datetimeFigureOut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4D91F902-BFAE-406C-879E-0FD5F8F8722A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886325" y="308080"/>
            <a:ext cx="4257675" cy="952501"/>
            <a:chOff x="6515100" y="133350"/>
            <a:chExt cx="5676900" cy="1181100"/>
          </a:xfrm>
        </p:grpSpPr>
        <p:sp>
          <p:nvSpPr>
            <p:cNvPr id="14" name="矩形 4"/>
            <p:cNvSpPr/>
            <p:nvPr/>
          </p:nvSpPr>
          <p:spPr>
            <a:xfrm>
              <a:off x="6991350" y="133350"/>
              <a:ext cx="1543050" cy="685800"/>
            </a:xfrm>
            <a:custGeom>
              <a:avLst/>
              <a:gdLst>
                <a:gd name="connsiteX0" fmla="*/ 0 w 781050"/>
                <a:gd name="connsiteY0" fmla="*/ 0 h 1181100"/>
                <a:gd name="connsiteX1" fmla="*/ 781050 w 781050"/>
                <a:gd name="connsiteY1" fmla="*/ 0 h 1181100"/>
                <a:gd name="connsiteX2" fmla="*/ 781050 w 781050"/>
                <a:gd name="connsiteY2" fmla="*/ 1181100 h 1181100"/>
                <a:gd name="connsiteX3" fmla="*/ 0 w 781050"/>
                <a:gd name="connsiteY3" fmla="*/ 1181100 h 1181100"/>
                <a:gd name="connsiteX4" fmla="*/ 0 w 781050"/>
                <a:gd name="connsiteY4" fmla="*/ 0 h 1181100"/>
                <a:gd name="connsiteX0-1" fmla="*/ 0 w 781050"/>
                <a:gd name="connsiteY0-2" fmla="*/ 0 h 1181100"/>
                <a:gd name="connsiteX1-3" fmla="*/ 781050 w 781050"/>
                <a:gd name="connsiteY1-4" fmla="*/ 0 h 1181100"/>
                <a:gd name="connsiteX2-5" fmla="*/ 781050 w 781050"/>
                <a:gd name="connsiteY2-6" fmla="*/ 1181100 h 1181100"/>
                <a:gd name="connsiteX3-7" fmla="*/ 0 w 781050"/>
                <a:gd name="connsiteY3-8" fmla="*/ 0 h 1181100"/>
                <a:gd name="connsiteX0-9" fmla="*/ 0 w 1543050"/>
                <a:gd name="connsiteY0-10" fmla="*/ 0 h 685800"/>
                <a:gd name="connsiteX1-11" fmla="*/ 781050 w 1543050"/>
                <a:gd name="connsiteY1-12" fmla="*/ 0 h 685800"/>
                <a:gd name="connsiteX2-13" fmla="*/ 1543050 w 1543050"/>
                <a:gd name="connsiteY2-14" fmla="*/ 685800 h 685800"/>
                <a:gd name="connsiteX3-15" fmla="*/ 0 w 1543050"/>
                <a:gd name="connsiteY3-16" fmla="*/ 0 h 685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43050" h="685800">
                  <a:moveTo>
                    <a:pt x="0" y="0"/>
                  </a:moveTo>
                  <a:lnTo>
                    <a:pt x="781050" y="0"/>
                  </a:lnTo>
                  <a:lnTo>
                    <a:pt x="154305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15100" y="361950"/>
              <a:ext cx="5676900" cy="72390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91350" y="133350"/>
              <a:ext cx="781050" cy="118110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400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rgbClr val="43646B"/>
                </a:solidFill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E80128A9-DF2C-4ACE-A0C4-064AC2AEFD0A}" type="datetimeFigureOut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F6584CE-86D7-4029-9264-4D8EB72771B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6175" y="365125"/>
            <a:ext cx="1019175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72465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F7C76DDD-8E36-4E9E-8FBC-9380EF5CA4F9}" type="datetimeFigureOut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70E2F6D-F271-49B9-B5AB-1A6F0D549A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smtClean="0"/>
              <a:t>单击此处编辑文本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C76DDD-8E36-4E9E-8FBC-9380EF5CA4F9}" type="datetimeFigureOut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0E2F6D-F271-49B9-B5AB-1A6F0D549A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anose="020B0604020202020204" pitchFamily="34" charset="0"/>
          <a:ea typeface="黑体" panose="02010609060101010101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91465" y="2149475"/>
            <a:ext cx="6557645" cy="175323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在深度学习中使用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GPU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56585" y="5172710"/>
            <a:ext cx="4144645" cy="1314450"/>
          </a:xfrm>
        </p:spPr>
        <p:txBody>
          <a:bodyPr>
            <a:noAutofit/>
          </a:bodyPr>
          <a:lstStyle/>
          <a:p>
            <a:pPr latinLnBrk="0">
              <a:lnSpc>
                <a:spcPct val="150000"/>
              </a:lnSpc>
              <a:spcBef>
                <a:spcPts val="700"/>
              </a:spcBef>
            </a:pPr>
            <a:r>
              <a:rPr lang="en-US" altLang="zh-CN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 </a:t>
            </a:r>
            <a:r>
              <a:rPr lang="zh-CN" altLang="en-US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主讲：</a:t>
            </a:r>
            <a:r>
              <a:rPr lang="zh-CN" altLang="en-US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刘奕良 </a:t>
            </a:r>
            <a:r>
              <a:rPr lang="en-US" altLang="zh-CN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Quantum Liu</a:t>
            </a:r>
          </a:p>
          <a:p>
            <a:pPr latinLnBrk="0">
              <a:lnSpc>
                <a:spcPct val="150000"/>
              </a:lnSpc>
              <a:spcBef>
                <a:spcPts val="700"/>
              </a:spcBef>
            </a:pPr>
            <a:r>
              <a:rPr lang="zh-CN" altLang="en-US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北京第二外国语</a:t>
            </a:r>
            <a:r>
              <a:rPr lang="zh-CN" altLang="en-US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学院</a:t>
            </a:r>
            <a:endParaRPr lang="en-US" altLang="zh-CN" b="1" dirty="0" smtClean="0">
              <a:latin typeface="方正兰亭超细黑简体" panose="02000000000000000000" charset="-122"/>
              <a:ea typeface="方正兰亭超细黑简体" panose="02000000000000000000" charset="-122"/>
            </a:endParaRPr>
          </a:p>
          <a:p>
            <a:pPr latinLnBrk="0">
              <a:lnSpc>
                <a:spcPct val="150000"/>
              </a:lnSpc>
              <a:spcBef>
                <a:spcPts val="700"/>
              </a:spcBef>
            </a:pPr>
            <a:r>
              <a:rPr lang="en-US" altLang="zh-CN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PPT</a:t>
            </a:r>
            <a:r>
              <a:rPr lang="zh-CN" altLang="en-US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制作：袁佳琪</a:t>
            </a:r>
            <a:endParaRPr lang="en-US" altLang="zh-CN" b="1" dirty="0" smtClean="0"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b="1">
                <a:latin typeface="方正兰亭超细黑简体" panose="02000000000000000000" charset="-122"/>
                <a:ea typeface="方正兰亭超细黑简体" panose="02000000000000000000" charset="-122"/>
              </a:rPr>
              <a:t>三、通用性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963995" y="3586974"/>
            <a:ext cx="5215950" cy="1062700"/>
          </a:xfrm>
        </p:spPr>
        <p:txBody>
          <a:bodyPr/>
          <a:lstStyle/>
          <a:p>
            <a:r>
              <a:rPr lang="en-US" altLang="zh-CN" sz="2400" b="1">
                <a:latin typeface="方正兰亭超细黑简体" panose="02000000000000000000" charset="-122"/>
                <a:ea typeface="方正兰亭超细黑简体" panose="02000000000000000000" charset="-122"/>
              </a:rPr>
              <a:t>—— </a:t>
            </a:r>
            <a:r>
              <a:rPr lang="zh-CN" altLang="en-US" sz="2400" b="1">
                <a:latin typeface="方正兰亭超细黑简体" panose="02000000000000000000" charset="-122"/>
                <a:ea typeface="方正兰亭超细黑简体" panose="02000000000000000000" charset="-122"/>
              </a:rPr>
              <a:t>之便捷使用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595630" y="1782445"/>
            <a:ext cx="7952740" cy="4041775"/>
          </a:xfr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pPr marL="342900" indent="-342900" latinLnBrk="0">
              <a:lnSpc>
                <a:spcPct val="150000"/>
              </a:lnSpc>
              <a:spcBef>
                <a:spcPts val="70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正确安装驱动，配置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cuda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开发环境，选装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cudnn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等扩展库</a:t>
            </a:r>
          </a:p>
          <a:p>
            <a:pPr marL="342900" indent="-342900" latinLnBrk="0">
              <a:lnSpc>
                <a:spcPct val="150000"/>
              </a:lnSpc>
              <a:spcBef>
                <a:spcPts val="70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(anaconda)</a:t>
            </a:r>
          </a:p>
          <a:p>
            <a:pPr marL="342900" indent="-342900" latinLnBrk="0">
              <a:lnSpc>
                <a:spcPct val="150000"/>
              </a:lnSpc>
              <a:spcBef>
                <a:spcPts val="70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安装主流深度学习框架</a:t>
            </a:r>
          </a:p>
          <a:p>
            <a:pPr marL="342900" indent="-342900" latinLnBrk="0">
              <a:lnSpc>
                <a:spcPct val="150000"/>
              </a:lnSpc>
              <a:spcBef>
                <a:spcPts val="70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使用框架进行训练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5902325" y="529590"/>
            <a:ext cx="3037205" cy="578485"/>
          </a:xfrm>
        </p:spPr>
        <p:txBody>
          <a:bodyPr/>
          <a:lstStyle/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3.1 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便捷使用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95630" y="724535"/>
            <a:ext cx="2414905" cy="6477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0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使用流程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96265" y="2992755"/>
            <a:ext cx="8154670" cy="308419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/>
          <a:lstStyle>
            <a:defPPr>
              <a:defRPr lang="zh-CN"/>
            </a:defPPr>
            <a:lvl1pPr lvl="0" indent="0">
              <a:buNone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342900" indent="-3429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pip install </a:t>
            </a:r>
            <a:r>
              <a:rPr lang="en-US" altLang="zh-CN" sz="2400" dirty="0" err="1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tensorflow_gpu</a:t>
            </a:r>
          </a:p>
          <a:p>
            <a:pPr marL="342900" indent="-3429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调整配置</a:t>
            </a:r>
          </a:p>
          <a:p>
            <a:pPr marL="742950" lvl="1" indent="-285750" fontAlgn="auto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en-US" altLang="zh-CN" sz="2400" dirty="0" err="1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config.gpu_options.allow_growth</a:t>
            </a:r>
            <a:r>
              <a:rPr lang="en-US" altLang="zh-CN" sz="24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=True</a:t>
            </a:r>
          </a:p>
          <a:p>
            <a:pPr marL="342900" indent="-3429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指定</a:t>
            </a:r>
            <a:r>
              <a:rPr lang="en-US" altLang="zh-CN" sz="2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GPU</a:t>
            </a:r>
          </a:p>
          <a:p>
            <a:pPr marL="742950" lvl="1" indent="-285750" fontAlgn="auto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en-US" altLang="zh-CN" sz="24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with </a:t>
            </a:r>
            <a:r>
              <a:rPr lang="en-US" altLang="zh-CN" sz="2400" dirty="0" err="1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tf.device</a:t>
            </a:r>
            <a:r>
              <a:rPr lang="en-US" altLang="zh-CN" sz="24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('/gpu:0'):</a:t>
            </a:r>
          </a:p>
        </p:txBody>
      </p:sp>
      <p:pic>
        <p:nvPicPr>
          <p:cNvPr id="13314" name="Picture 2" descr="http://images.cnblogs.com/cnblogs_com/qyf404/612381/o_tensorflow_logo-alt@2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0" y="1521460"/>
            <a:ext cx="41148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2"/>
          <p:cNvSpPr>
            <a:spLocks noGrp="1"/>
          </p:cNvSpPr>
          <p:nvPr/>
        </p:nvSpPr>
        <p:spPr>
          <a:xfrm>
            <a:off x="5902325" y="529590"/>
            <a:ext cx="3037205" cy="57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3.1 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便捷使用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95630" y="724535"/>
            <a:ext cx="3930015" cy="64135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0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/>
                </a:solidFill>
                <a:latin typeface="Meiryo" panose="020B0604030504040204" charset="-128"/>
                <a:ea typeface="微软雅黑" panose="020B0503020204020204" charset="-122"/>
              </a:rPr>
              <a:t>示例：</a:t>
            </a:r>
            <a:r>
              <a:rPr lang="en-US" altLang="zh-CN" sz="3200" dirty="0" err="1" smtClean="0">
                <a:latin typeface="Meiryo" panose="020B0604030504040204" charset="-128"/>
                <a:ea typeface="微软雅黑" panose="020B0503020204020204" charset="-122"/>
                <a:sym typeface="+mn-ea"/>
              </a:rPr>
              <a:t>tensorflow</a:t>
            </a:r>
            <a:endParaRPr lang="zh-CN" altLang="en-US" sz="3200" b="1" dirty="0">
              <a:solidFill>
                <a:schemeClr val="tx1"/>
              </a:solidFill>
              <a:latin typeface="Meiryo" panose="020B0604030504040204" charset="-128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9311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39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方正兰亭超细黑简体" panose="02000000000000000000" charset="-122"/>
                <a:ea typeface="方正兰亭超细黑简体" panose="02000000000000000000" charset="-122"/>
              </a:rPr>
              <a:t>深度</a:t>
            </a:r>
            <a:r>
              <a:rPr lang="zh-CN" altLang="en-US" sz="40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学习</a:t>
            </a:r>
            <a:r>
              <a:rPr lang="en-US" altLang="zh-CN" sz="40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GPU</a:t>
            </a:r>
            <a:r>
              <a:rPr lang="zh-CN" altLang="en-US" sz="40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开发</a:t>
            </a:r>
            <a:endParaRPr lang="zh-CN" altLang="zh-CN" sz="4000" b="1" dirty="0"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963995" y="3586974"/>
            <a:ext cx="5215950" cy="1062700"/>
          </a:xfrm>
        </p:spPr>
        <p:txBody>
          <a:bodyPr/>
          <a:lstStyle/>
          <a:p>
            <a:r>
              <a:rPr lang="en-US" altLang="zh-CN" sz="2400" b="1" dirty="0">
                <a:latin typeface="方正兰亭超细黑简体" panose="02000000000000000000" charset="-122"/>
                <a:ea typeface="方正兰亭超细黑简体" panose="02000000000000000000" charset="-122"/>
              </a:rPr>
              <a:t>—— </a:t>
            </a:r>
            <a:r>
              <a:rPr lang="zh-CN" altLang="en-US" sz="24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高级</a:t>
            </a:r>
            <a:r>
              <a:rPr lang="zh-CN" altLang="en-US" sz="2400" b="1" dirty="0">
                <a:latin typeface="方正兰亭超细黑简体" panose="02000000000000000000" charset="-122"/>
                <a:ea typeface="方正兰亭超细黑简体" panose="02000000000000000000" charset="-122"/>
              </a:rPr>
              <a:t>使用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3007360"/>
            <a:ext cx="6515100" cy="3430905"/>
          </a:xfr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cudnn</a:t>
            </a:r>
            <a:r>
              <a:rPr lang="en-US" altLang="zh-CN" sz="1800" b="1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:</a:t>
            </a:r>
          </a:p>
          <a:p>
            <a:pPr marL="342900" lvl="1" indent="0" latinLnBrk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深度</a:t>
            </a:r>
            <a:r>
              <a:rPr lang="zh-CN" altLang="en-US" sz="1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学习训练加速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库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高级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)</a:t>
            </a:r>
          </a:p>
          <a:p>
            <a:pPr latinLnBrk="0">
              <a:lnSpc>
                <a:spcPct val="150000"/>
              </a:lnSpc>
            </a:pPr>
            <a:r>
              <a:rPr lang="en-US" altLang="zh-CN" sz="1800" b="1" dirty="0" err="1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TensorRT</a:t>
            </a:r>
            <a:r>
              <a:rPr lang="en-US" altLang="zh-CN" sz="1800" b="1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:</a:t>
            </a:r>
          </a:p>
          <a:p>
            <a:pPr marL="342900" lvl="1" indent="0" latinLnBrk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深度</a:t>
            </a:r>
            <a:r>
              <a:rPr lang="zh-CN" altLang="en-US" sz="1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学习部署加速库</a:t>
            </a:r>
          </a:p>
          <a:p>
            <a:pPr latinLnBrk="0">
              <a:lnSpc>
                <a:spcPct val="15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cublas</a:t>
            </a:r>
            <a:r>
              <a:rPr lang="en-US" altLang="zh-CN" sz="1800" b="1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/</a:t>
            </a:r>
            <a:r>
              <a:rPr lang="en-US" altLang="zh-CN" sz="1800" b="1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cuFFT</a:t>
            </a:r>
            <a:r>
              <a:rPr lang="en-US" altLang="zh-CN" sz="1800" b="1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:</a:t>
            </a:r>
          </a:p>
          <a:p>
            <a:pPr marL="342900" lvl="1" indent="0" latinLnBrk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GPU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的</a:t>
            </a:r>
            <a:r>
              <a:rPr lang="en-US" altLang="zh-CN" sz="1800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blas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库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(Basic Linear Algebra Subprograms)</a:t>
            </a:r>
          </a:p>
          <a:p>
            <a:pPr marL="342900" lvl="1" indent="0" latinLnBrk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GPU</a:t>
            </a:r>
            <a:r>
              <a:rPr lang="zh-CN" altLang="en-US" sz="1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FFT</a:t>
            </a:r>
            <a:r>
              <a:rPr lang="zh-CN" altLang="en-US" sz="1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库</a:t>
            </a:r>
            <a:r>
              <a:rPr lang="en-US" altLang="zh-CN" sz="1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Fast Fourier Transform </a:t>
            </a:r>
            <a:r>
              <a:rPr lang="en-US" altLang="zh-CN" sz="1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)</a:t>
            </a:r>
          </a:p>
          <a:p>
            <a:pPr lvl="1" latinLnBrk="0">
              <a:lnSpc>
                <a:spcPct val="150000"/>
              </a:lnSpc>
            </a:pPr>
            <a:endParaRPr lang="en-US" altLang="zh-CN" sz="1800" dirty="0" smtClean="0">
              <a:solidFill>
                <a:schemeClr val="tx1"/>
              </a:solidFill>
              <a:uFillTx/>
              <a:latin typeface="Meiryo" panose="020B0604030504040204" charset="-128"/>
              <a:ea typeface="宋体" panose="0201060003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221" y="1365473"/>
            <a:ext cx="1561529" cy="82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39" y="5341207"/>
            <a:ext cx="1512168" cy="10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940" y="3931920"/>
            <a:ext cx="1511935" cy="108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41" y="2447147"/>
            <a:ext cx="1512168" cy="119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57200" y="1395095"/>
            <a:ext cx="6515100" cy="10972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zh-CN" sz="2000" b="1" dirty="0" smtClean="0">
                <a:uFillTx/>
                <a:latin typeface="Meiryo" panose="020B0604030504040204" charset="-128"/>
                <a:ea typeface="宋体" panose="02010600030101010101" pitchFamily="2" charset="-122"/>
                <a:sym typeface="+mn-ea"/>
              </a:rPr>
              <a:t>NVIDIA</a:t>
            </a:r>
            <a:r>
              <a:rPr lang="zh-CN" altLang="en-US" sz="2000" b="1" dirty="0" smtClean="0">
                <a:uFillTx/>
                <a:latin typeface="Meiryo" panose="020B0604030504040204" charset="-128"/>
                <a:ea typeface="宋体" panose="02010600030101010101" pitchFamily="2" charset="-122"/>
                <a:sym typeface="+mn-ea"/>
              </a:rPr>
              <a:t>提供的加速工具</a:t>
            </a:r>
            <a:r>
              <a:rPr lang="en-US" altLang="zh-CN" sz="2000" b="1" dirty="0" smtClean="0">
                <a:uFillTx/>
                <a:latin typeface="Meiryo" panose="020B0604030504040204" charset="-128"/>
                <a:ea typeface="宋体" panose="02010600030101010101" pitchFamily="2" charset="-122"/>
                <a:sym typeface="+mn-ea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uFillTx/>
              <a:latin typeface="Meiryo" panose="020B0604030504040204" charset="-128"/>
              <a:ea typeface="宋体" panose="02010600030101010101" pitchFamily="2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 dirty="0" err="1" smtClean="0">
                <a:uFillTx/>
                <a:latin typeface="Meiryo" panose="020B0604030504040204" charset="-128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b="1" dirty="0" err="1" smtClean="0">
                <a:uFillTx/>
                <a:latin typeface="Meiryo" panose="020B0604030504040204" charset="-128"/>
                <a:ea typeface="宋体" panose="02010600030101010101" pitchFamily="2" charset="-122"/>
                <a:sym typeface="+mn-ea"/>
              </a:rPr>
              <a:t> cudnn,TensorRT,cublas,cuFFT</a:t>
            </a: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5902325" y="529590"/>
            <a:ext cx="3037205" cy="57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85000"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3.2.1 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加速工具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4803775"/>
            <a:ext cx="710374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025" y="372745"/>
            <a:ext cx="3859530" cy="4023360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smtClean="0">
                <a:latin typeface="Meiryo" panose="020B0604030504040204" charset="-128"/>
                <a:ea typeface="Meiryo" panose="020B0604030504040204" charset="-128"/>
              </a:rPr>
              <a:t>Convolution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 smtClean="0">
                <a:latin typeface="Meiryo" panose="020B0604030504040204" charset="-128"/>
                <a:ea typeface="Meiryo" panose="020B0604030504040204" charset="-128"/>
              </a:rPr>
              <a:t>RNN(</a:t>
            </a:r>
            <a:r>
              <a:rPr lang="en-US" altLang="zh-CN" sz="2000" dirty="0" err="1" smtClean="0">
                <a:latin typeface="Meiryo" panose="020B0604030504040204" charset="-128"/>
                <a:ea typeface="Meiryo" panose="020B0604030504040204" charset="-128"/>
              </a:rPr>
              <a:t>simpleRNN,GRU,LSTM</a:t>
            </a:r>
            <a:r>
              <a:rPr lang="en-US" altLang="zh-CN" sz="2000" dirty="0" smtClean="0">
                <a:latin typeface="Meiryo" panose="020B0604030504040204" charset="-128"/>
                <a:ea typeface="Meiryo" panose="020B0604030504040204" charset="-128"/>
              </a:rPr>
              <a:t>)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latin typeface="Meiryo" panose="020B0604030504040204" charset="-128"/>
                <a:ea typeface="Meiryo" panose="020B0604030504040204" charset="-128"/>
              </a:rPr>
              <a:t>Pooling 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 err="1" smtClean="0">
                <a:latin typeface="Meiryo" panose="020B0604030504040204" charset="-128"/>
                <a:ea typeface="Meiryo" panose="020B0604030504040204" charset="-128"/>
              </a:rPr>
              <a:t>Softmax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 smtClean="0">
                <a:latin typeface="Meiryo" panose="020B0604030504040204" charset="-128"/>
                <a:ea typeface="Meiryo" panose="020B0604030504040204" charset="-128"/>
              </a:rPr>
              <a:t>Sigmoid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 err="1" smtClean="0">
                <a:latin typeface="Meiryo" panose="020B0604030504040204" charset="-128"/>
                <a:ea typeface="Meiryo" panose="020B0604030504040204" charset="-128"/>
              </a:rPr>
              <a:t>Tanh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 smtClean="0">
                <a:latin typeface="Meiryo" panose="020B0604030504040204" charset="-128"/>
                <a:ea typeface="Meiryo" panose="020B0604030504040204" charset="-128"/>
              </a:rPr>
              <a:t>Dropout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 err="1" smtClean="0">
                <a:latin typeface="Meiryo" panose="020B0604030504040204" charset="-128"/>
                <a:ea typeface="Meiryo" panose="020B0604030504040204" charset="-128"/>
              </a:rPr>
              <a:t>Batchnormalization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 smtClean="0">
                <a:latin typeface="Meiryo" panose="020B0604030504040204" charset="-128"/>
                <a:ea typeface="Meiryo" panose="020B0604030504040204" charset="-128"/>
              </a:rPr>
              <a:t>……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855" y="1584325"/>
            <a:ext cx="3646805" cy="193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2"/>
          <p:cNvSpPr>
            <a:spLocks noGrp="1"/>
          </p:cNvSpPr>
          <p:nvPr/>
        </p:nvSpPr>
        <p:spPr>
          <a:xfrm>
            <a:off x="5902325" y="529590"/>
            <a:ext cx="3037205" cy="57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3.2.2 cudnn</a:t>
            </a:r>
            <a:endParaRPr lang="zh-CN" altLang="en-US" sz="3200" b="1" dirty="0" smtClean="0"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03605" y="281940"/>
            <a:ext cx="3709035" cy="56515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err="1">
                <a:solidFill>
                  <a:schemeClr val="tx1"/>
                </a:solidFill>
                <a:uFillTx/>
                <a:latin typeface="Meiryo" panose="020B0604030504040204" charset="-128"/>
                <a:ea typeface="微软雅黑" panose="020B0503020204020204" charset="-122"/>
              </a:rPr>
              <a:t>cudnn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Meiryo" panose="020B0604030504040204" charset="-128"/>
                <a:ea typeface="微软雅黑" panose="020B0503020204020204" charset="-122"/>
              </a:rPr>
              <a:t>编程的基本流程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03605" y="930910"/>
            <a:ext cx="7886700" cy="584644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fontAlgn="auto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  #include &lt;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cudnn.h</a:t>
            </a: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&gt;   ——</a:t>
            </a:r>
            <a:r>
              <a:rPr lang="zh-CN" altLang="en-US" sz="16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包含</a:t>
            </a:r>
            <a:endParaRPr lang="en-US" altLang="zh-CN" sz="1800" dirty="0">
              <a:solidFill>
                <a:schemeClr val="tx1"/>
              </a:solidFill>
              <a:uFillTx/>
              <a:latin typeface="Meiryo" panose="020B0604030504040204" charset="-128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cudnnCreate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(&amp;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cudnnHandle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)        ——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创建句柄</a:t>
            </a:r>
          </a:p>
          <a:p>
            <a:pPr marL="342900" indent="-3429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cudnnCreateTensorDescriptor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()</a:t>
            </a:r>
          </a:p>
          <a:p>
            <a:pPr marL="342900" indent="-3429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cudnnSetTensorNdDescriptor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()      ——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张量描述符</a:t>
            </a:r>
          </a:p>
          <a:p>
            <a:pPr marL="342900" indent="-3429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cudnnCreateRNNDescriptor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()</a:t>
            </a:r>
          </a:p>
          <a:p>
            <a:pPr marL="342900" indent="-3429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cudnnSetRNNDescriptor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() </a:t>
            </a: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            ——</a:t>
            </a:r>
            <a:r>
              <a:rPr lang="zh-CN" altLang="en-US" sz="1600" b="1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模型描述符</a:t>
            </a:r>
          </a:p>
          <a:p>
            <a:pPr marL="342900" indent="-3429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cudnnCreateFilterDescriptor</a:t>
            </a: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()</a:t>
            </a:r>
          </a:p>
          <a:p>
            <a:pPr marL="342900" indent="-3429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cudnnSetFilterNdDescriptor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()        ——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权值矩阵描述符</a:t>
            </a:r>
          </a:p>
          <a:p>
            <a:pPr marL="342900" indent="-3429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cudnnRNNForwardTraining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()</a:t>
            </a:r>
          </a:p>
          <a:p>
            <a:pPr marL="342900" indent="-3429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cudnnRNNBackwardData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()</a:t>
            </a:r>
          </a:p>
          <a:p>
            <a:pPr marL="342900" indent="-3429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cudnnRNNBackwardWeights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()       ——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正向传播和反向传播</a:t>
            </a:r>
            <a:endParaRPr lang="zh-CN" altLang="en-US" sz="400" b="1" dirty="0">
              <a:solidFill>
                <a:schemeClr val="tx1"/>
              </a:solidFill>
              <a:latin typeface="Meiryo" panose="020B0604030504040204" charset="-128"/>
              <a:ea typeface="Meiryo" panose="020B0604030504040204" charset="-128"/>
            </a:endParaRPr>
          </a:p>
        </p:txBody>
      </p:sp>
      <p:sp>
        <p:nvSpPr>
          <p:cNvPr id="6" name="标题 2"/>
          <p:cNvSpPr>
            <a:spLocks noGrp="1"/>
          </p:cNvSpPr>
          <p:nvPr/>
        </p:nvSpPr>
        <p:spPr>
          <a:xfrm>
            <a:off x="5902325" y="529590"/>
            <a:ext cx="3037205" cy="57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3.2.2 cudnn</a:t>
            </a:r>
            <a:endParaRPr lang="zh-CN" altLang="en-US" sz="3200" b="1" dirty="0" smtClean="0"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ml.org.cn/itnews/images/20160511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27984" cy="23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ml.org.cn/itnews/images/201605110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" y="2326833"/>
            <a:ext cx="5040560" cy="230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uml.org.cn/itnews/images/2016051108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29013"/>
            <a:ext cx="7308304" cy="21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2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595630" y="1904365"/>
            <a:ext cx="6678295" cy="4551680"/>
          </a:xfr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endParaRPr lang="zh-CN" altLang="en-US" dirty="0"/>
          </a:p>
          <a:p>
            <a:pPr marL="342900" indent="-342900" latinLnBrk="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全连接层</a:t>
            </a:r>
          </a:p>
          <a:p>
            <a:pPr marL="742950" lvl="1" indent="-285750" latinLnBrk="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zh-CN" altLang="en-US" sz="2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 矩阵乘法</a:t>
            </a:r>
          </a:p>
          <a:p>
            <a:pPr marL="342900" indent="-342900" latinLnBrk="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卷积层</a:t>
            </a:r>
          </a:p>
          <a:p>
            <a:pPr marL="742950" lvl="1" indent="-285750" latinLnBrk="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zh-CN" altLang="en-US" sz="2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 卷积</a:t>
            </a:r>
          </a:p>
          <a:p>
            <a:pPr marL="342900" indent="-342900" latinLnBrk="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激活层</a:t>
            </a:r>
          </a:p>
          <a:p>
            <a:pPr marL="742950" lvl="1" indent="-285750" latinLnBrk="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zh-CN" altLang="en-US" sz="2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 激活函数</a:t>
            </a: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5902325" y="529590"/>
            <a:ext cx="3037205" cy="57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85000"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3.2.3 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加速原理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595630" y="724535"/>
            <a:ext cx="3930015" cy="75184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0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tx1"/>
                </a:solidFill>
                <a:uFillTx/>
                <a:latin typeface="Meiryo" panose="020B0604030504040204" charset="-128"/>
                <a:ea typeface="微软雅黑" panose="020B0503020204020204" charset="-122"/>
              </a:rPr>
              <a:t>SIMT</a:t>
            </a:r>
            <a:r>
              <a:rPr lang="zh-CN" altLang="en-US" sz="3200" dirty="0">
                <a:solidFill>
                  <a:schemeClr val="tx1"/>
                </a:solidFill>
                <a:uFillTx/>
                <a:latin typeface="Meiryo" panose="020B0604030504040204" charset="-128"/>
                <a:ea typeface="微软雅黑" panose="020B0503020204020204" charset="-122"/>
              </a:rPr>
              <a:t>与并行化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PageTitle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449060" y="525145"/>
            <a:ext cx="2564765" cy="578485"/>
          </a:xfrm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zh-CN" altLang="en-US" sz="3200" b="1" kern="0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5825" y="1529080"/>
            <a:ext cx="6960870" cy="4801314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GPU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推动深度学习进步</a:t>
            </a:r>
          </a:p>
          <a:p>
            <a:pPr lvl="1" indent="0" fontAlgn="auto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一、加速</a:t>
            </a:r>
          </a:p>
          <a:p>
            <a:pPr lvl="1" indent="0" fontAlgn="auto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二、降低成本</a:t>
            </a:r>
          </a:p>
          <a:p>
            <a:pPr lvl="1" indent="0" fontAlgn="auto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三、通用性：</a:t>
            </a:r>
          </a:p>
          <a:p>
            <a:pPr marL="1143000" lvl="2" indent="-2286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便捷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深度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GPU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143000" lvl="2" indent="-228600" fontAlgn="auto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深度定制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★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" y="1330960"/>
            <a:ext cx="4920615" cy="5107305"/>
          </a:xfrm>
          <a:prstGeom prst="rect">
            <a:avLst/>
          </a:prstGeom>
        </p:spPr>
      </p:pic>
      <p:sp>
        <p:nvSpPr>
          <p:cNvPr id="2" name="标题 2"/>
          <p:cNvSpPr>
            <a:spLocks noGrp="1"/>
          </p:cNvSpPr>
          <p:nvPr/>
        </p:nvSpPr>
        <p:spPr>
          <a:xfrm>
            <a:off x="5902325" y="529590"/>
            <a:ext cx="3037205" cy="57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85000"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3.2.3 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加速原理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95630" y="294005"/>
            <a:ext cx="2414905" cy="6477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0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全连接层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/>
        </p:nvSpPr>
        <p:spPr>
          <a:xfrm>
            <a:off x="5902325" y="529590"/>
            <a:ext cx="3037205" cy="57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85000"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3.2.3 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加速原理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024" y="719004"/>
            <a:ext cx="4176464" cy="5016758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__global__ </a:t>
            </a:r>
            <a:r>
              <a:rPr lang="en-US" altLang="zh-CN" sz="1400" i="1" dirty="0"/>
              <a:t>void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matrixMulCUDA</a:t>
            </a:r>
            <a:r>
              <a:rPr lang="en-US" altLang="zh-CN" sz="1400" dirty="0"/>
              <a:t>(</a:t>
            </a:r>
            <a:r>
              <a:rPr lang="en-US" altLang="zh-CN" sz="1400" i="1" dirty="0"/>
              <a:t>float</a:t>
            </a:r>
            <a:r>
              <a:rPr lang="en-US" altLang="zh-CN" sz="1400" dirty="0"/>
              <a:t> *C, </a:t>
            </a:r>
            <a:r>
              <a:rPr lang="en-US" altLang="zh-CN" sz="1400" i="1" dirty="0"/>
              <a:t>float</a:t>
            </a:r>
            <a:r>
              <a:rPr lang="en-US" altLang="zh-CN" sz="1400" dirty="0"/>
              <a:t> *A, </a:t>
            </a:r>
            <a:r>
              <a:rPr lang="en-US" altLang="zh-CN" sz="1400" i="1" dirty="0"/>
              <a:t>float</a:t>
            </a:r>
            <a:r>
              <a:rPr lang="en-US" altLang="zh-CN" sz="1400" dirty="0"/>
              <a:t> *B, </a:t>
            </a:r>
            <a:r>
              <a:rPr lang="en-US" altLang="zh-CN" sz="1400" i="1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wA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wB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    </a:t>
            </a:r>
            <a:r>
              <a:rPr lang="en-US" altLang="zh-CN" sz="1400" i="1" dirty="0" err="1"/>
              <a:t>int</a:t>
            </a:r>
            <a:r>
              <a:rPr lang="en-US" altLang="zh-CN" sz="1400" dirty="0"/>
              <a:t> x = </a:t>
            </a:r>
            <a:r>
              <a:rPr lang="en-US" altLang="zh-CN" sz="1400" dirty="0" err="1"/>
              <a:t>blockIdx.x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blockDim.x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threadIdx.x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    </a:t>
            </a:r>
            <a:r>
              <a:rPr lang="en-US" altLang="zh-CN" sz="1400" i="1" dirty="0" err="1"/>
              <a:t>int</a:t>
            </a:r>
            <a:r>
              <a:rPr lang="en-US" altLang="zh-CN" sz="1400" dirty="0"/>
              <a:t> y = </a:t>
            </a:r>
            <a:r>
              <a:rPr lang="en-US" altLang="zh-CN" sz="1400" dirty="0" err="1"/>
              <a:t>blockIdx.y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blockDim.y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threadIdx.y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    </a:t>
            </a:r>
            <a:r>
              <a:rPr lang="en-US" altLang="zh-CN" sz="1400" i="1" dirty="0"/>
              <a:t>float</a:t>
            </a:r>
            <a:r>
              <a:rPr lang="en-US" altLang="zh-CN" sz="1400" dirty="0"/>
              <a:t> sum = 0.0f;</a:t>
            </a:r>
          </a:p>
          <a:p>
            <a:r>
              <a:rPr lang="en-US" altLang="zh-CN" sz="1400" dirty="0"/>
              <a:t>    for (</a:t>
            </a:r>
            <a:r>
              <a:rPr lang="en-US" altLang="zh-CN" sz="1400" i="1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</a:t>
            </a:r>
            <a:r>
              <a:rPr lang="en-US" altLang="zh-CN" sz="1400" dirty="0" err="1"/>
              <a:t>wA</a:t>
            </a:r>
            <a:r>
              <a:rPr lang="en-US" altLang="zh-CN" sz="1400" dirty="0"/>
              <a:t>; 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    {</a:t>
            </a:r>
          </a:p>
          <a:p>
            <a:r>
              <a:rPr lang="en-US" altLang="zh-CN" sz="1400" dirty="0"/>
              <a:t>        sum += A[x * </a:t>
            </a:r>
            <a:r>
              <a:rPr lang="en-US" altLang="zh-CN" sz="1400" dirty="0" err="1"/>
              <a:t>wA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* B[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wB</a:t>
            </a:r>
            <a:r>
              <a:rPr lang="en-US" altLang="zh-CN" sz="1400" dirty="0"/>
              <a:t> + y];</a:t>
            </a:r>
          </a:p>
          <a:p>
            <a:r>
              <a:rPr lang="en-US" altLang="zh-CN" sz="1400" dirty="0"/>
              <a:t>    }</a:t>
            </a:r>
          </a:p>
          <a:p>
            <a:r>
              <a:rPr lang="en-US" altLang="zh-CN" sz="1400" dirty="0"/>
              <a:t>    C[y * </a:t>
            </a:r>
            <a:r>
              <a:rPr lang="en-US" altLang="zh-CN" sz="1400" dirty="0" err="1"/>
              <a:t>wB</a:t>
            </a:r>
            <a:r>
              <a:rPr lang="en-US" altLang="zh-CN" sz="1400" dirty="0"/>
              <a:t> + x] = sum;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/>
            </a:r>
            <a:br>
              <a:rPr lang="en-US" altLang="zh-CN" sz="1400" dirty="0"/>
            </a:br>
            <a:endParaRPr lang="en-US" altLang="zh-CN" sz="1400" dirty="0"/>
          </a:p>
          <a:p>
            <a:endParaRPr lang="en-US" altLang="zh-CN" sz="1200" dirty="0" smtClean="0">
              <a:solidFill>
                <a:schemeClr val="tx1"/>
              </a:solidFill>
              <a:uFillTx/>
              <a:latin typeface="Meiryo" panose="020B0604030504040204" charset="-128"/>
            </a:endParaRPr>
          </a:p>
          <a:p>
            <a:r>
              <a:rPr lang="en-US" altLang="zh-CN" sz="1400" dirty="0"/>
              <a:t>void main()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……</a:t>
            </a:r>
          </a:p>
          <a:p>
            <a:r>
              <a:rPr lang="en-US" altLang="zh-CN" sz="1400" dirty="0" err="1" smtClean="0"/>
              <a:t>matrixMulCUDA</a:t>
            </a:r>
            <a:r>
              <a:rPr lang="en-US" altLang="zh-CN" sz="1400" dirty="0" smtClean="0"/>
              <a:t>&lt;&lt;&lt; </a:t>
            </a:r>
            <a:r>
              <a:rPr lang="en-US" altLang="zh-CN" sz="1400" dirty="0"/>
              <a:t>grid, threads &gt;&gt;&gt; (</a:t>
            </a:r>
            <a:r>
              <a:rPr lang="en-US" altLang="zh-CN" sz="1400" dirty="0" err="1"/>
              <a:t>d_C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d_A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d_B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dimsA.x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dimsB.x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 smtClean="0"/>
              <a:t>……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9093" y="468107"/>
            <a:ext cx="3240360" cy="680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使用英伟达加速库</a:t>
            </a:r>
            <a:r>
              <a:rPr lang="en-US" altLang="zh-CN" dirty="0" err="1" smtClean="0">
                <a:latin typeface="Meiryo" panose="020B0604030504040204" charset="-128"/>
                <a:ea typeface="Meiryo" panose="020B0604030504040204" charset="-128"/>
              </a:rPr>
              <a:t>cublas</a:t>
            </a:r>
            <a:endParaRPr lang="en-US" altLang="zh-CN" dirty="0" smtClean="0">
              <a:latin typeface="Meiryo" panose="020B0604030504040204" charset="-128"/>
              <a:ea typeface="Meiryo" panose="020B0604030504040204" charset="-128"/>
            </a:endParaRPr>
          </a:p>
          <a:p>
            <a:r>
              <a:rPr lang="en-US" altLang="zh-CN" dirty="0" smtClean="0">
                <a:latin typeface="Meiryo" panose="020B0604030504040204" charset="-128"/>
                <a:ea typeface="Meiryo" panose="020B0604030504040204" charset="-128"/>
              </a:rPr>
              <a:t>Level-3</a:t>
            </a:r>
            <a:r>
              <a:rPr lang="zh-CN" altLang="en-US" dirty="0" smtClean="0"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en-US" altLang="zh-CN" dirty="0" err="1" smtClean="0">
                <a:latin typeface="Meiryo" panose="020B0604030504040204" charset="-128"/>
                <a:ea typeface="Meiryo" panose="020B0604030504040204" charset="-128"/>
              </a:rPr>
              <a:t>cublasSgemm</a:t>
            </a:r>
            <a:r>
              <a:rPr lang="en-US" altLang="zh-CN" dirty="0" smtClean="0">
                <a:latin typeface="Meiryo" panose="020B0604030504040204" charset="-128"/>
                <a:ea typeface="Meiryo" panose="020B0604030504040204" charset="-128"/>
              </a:rPr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65" y="5476875"/>
            <a:ext cx="4199255" cy="102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4289" y="163617"/>
            <a:ext cx="2639957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手写</a:t>
            </a:r>
            <a:r>
              <a:rPr lang="en-US" altLang="zh-CN" dirty="0" smtClean="0">
                <a:latin typeface="Meiryo" panose="020B0604030504040204" charset="-128"/>
                <a:ea typeface="Meiryo" panose="020B0604030504040204" charset="-128"/>
              </a:rPr>
              <a:t>kernel</a:t>
            </a:r>
            <a:endParaRPr lang="zh-CN" altLang="en-US" dirty="0">
              <a:latin typeface="Meiryo" panose="020B0604030504040204" charset="-128"/>
              <a:ea typeface="Meiryo" panose="020B060403050404020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9965" y="1223645"/>
            <a:ext cx="4001135" cy="4114800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cublasStatus_t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cublasDgemm</a:t>
            </a: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(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cublasHandle_t</a:t>
            </a: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handle,</a:t>
            </a:r>
            <a:b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</a:b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cublasOperation_t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transa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cublasOperation_t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transb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,</a:t>
            </a:r>
            <a:b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</a:b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m,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n,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k,</a:t>
            </a:r>
            <a:b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</a:b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double *alpha,</a:t>
            </a:r>
            <a:b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</a:b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double *A,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lda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,</a:t>
            </a:r>
            <a:b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</a:b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double *B,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ldb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,</a:t>
            </a:r>
            <a:b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</a:b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double *beta,</a:t>
            </a:r>
            <a:b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</a:b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double *C,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ldc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Meiryo" panose="020B0604030504040204" charset="-128"/>
              </a:rPr>
              <a:t>) </a:t>
            </a:r>
            <a:endParaRPr lang="en-US" altLang="zh-CN" sz="1600" dirty="0">
              <a:latin typeface="Meiryo" panose="020B0604030504040204" charset="-128"/>
              <a:ea typeface="Meiryo" panose="020B060403050404020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753100" y="1628140"/>
            <a:ext cx="2971800" cy="4136390"/>
          </a:xfr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atinLnBrk="0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Level 1:</a:t>
            </a:r>
          </a:p>
          <a:p>
            <a:pPr lvl="1" latinLnBrk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向量与</a:t>
            </a:r>
            <a:r>
              <a:rPr lang="zh-CN" altLang="en-US" sz="24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标量</a:t>
            </a:r>
          </a:p>
          <a:p>
            <a:pPr latinLnBrk="0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Level 2:</a:t>
            </a:r>
          </a:p>
          <a:p>
            <a:pPr lvl="1" latinLnBrk="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矩阵与向量</a:t>
            </a:r>
          </a:p>
          <a:p>
            <a:pPr latinLnBrk="0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Level 3:</a:t>
            </a:r>
          </a:p>
          <a:p>
            <a:pPr lvl="1" latinLnBrk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矩阵与矩阵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90"/>
          <a:stretch>
            <a:fillRect/>
          </a:stretch>
        </p:blipFill>
        <p:spPr bwMode="auto">
          <a:xfrm>
            <a:off x="108585" y="3277235"/>
            <a:ext cx="5363210" cy="279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8" y="1259353"/>
            <a:ext cx="2492114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2"/>
          <p:cNvSpPr>
            <a:spLocks noGrp="1"/>
          </p:cNvSpPr>
          <p:nvPr/>
        </p:nvSpPr>
        <p:spPr>
          <a:xfrm>
            <a:off x="5902325" y="529590"/>
            <a:ext cx="3037205" cy="57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85000"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3.2.3 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加速原理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/>
        </p:nvSpPr>
        <p:spPr>
          <a:xfrm>
            <a:off x="5902325" y="529590"/>
            <a:ext cx="3037205" cy="57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85000"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3.2.3 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加速原理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95630" y="294005"/>
            <a:ext cx="2414905" cy="6477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0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卷积层</a:t>
            </a:r>
          </a:p>
        </p:txBody>
      </p:sp>
      <p:pic>
        <p:nvPicPr>
          <p:cNvPr id="3074" name="Picture 2" descr="http://images2015.cnblogs.com/blog/442359/201607/442359-20160706191356530-196275033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" y="1649095"/>
            <a:ext cx="5516880" cy="450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63820" y="4161790"/>
            <a:ext cx="3609975" cy="2052320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Meiryo" panose="020B0604030504040204" charset="-128"/>
                <a:ea typeface="Meiryo" panose="020B0604030504040204" charset="-128"/>
                <a:sym typeface="+mn-ea"/>
              </a:rPr>
              <a:t>cufftExecC2R</a:t>
            </a:r>
          </a:p>
          <a:p>
            <a:r>
              <a:rPr lang="en-US" altLang="zh-CN" dirty="0">
                <a:latin typeface="Meiryo" panose="020B0604030504040204" charset="-128"/>
                <a:ea typeface="Meiryo" panose="020B0604030504040204" charset="-128"/>
                <a:sym typeface="+mn-ea"/>
              </a:rPr>
              <a:t>cufftExecR2C</a:t>
            </a:r>
          </a:p>
          <a:p>
            <a:endParaRPr lang="zh-CN" altLang="en-US" dirty="0">
              <a:latin typeface="Meiryo" panose="020B0604030504040204" charset="-128"/>
              <a:ea typeface="Meiryo" panose="020B0604030504040204" charset="-128"/>
            </a:endParaRPr>
          </a:p>
          <a:p>
            <a:r>
              <a:rPr lang="en-US" altLang="zh-CN" dirty="0" err="1" smtClean="0">
                <a:latin typeface="Meiryo" panose="020B0604030504040204" charset="-128"/>
                <a:ea typeface="Meiryo" panose="020B0604030504040204" charset="-128"/>
              </a:rPr>
              <a:t>fft</a:t>
            </a:r>
            <a:r>
              <a:rPr lang="en-US" altLang="zh-CN" dirty="0" smtClean="0">
                <a:latin typeface="Meiryo" panose="020B0604030504040204" charset="-128"/>
                <a:ea typeface="Meiryo" panose="020B0604030504040204" charset="-128"/>
              </a:rPr>
              <a:t>(a);    </a:t>
            </a:r>
          </a:p>
          <a:p>
            <a:r>
              <a:rPr lang="en-US" altLang="zh-CN" dirty="0" err="1" smtClean="0">
                <a:latin typeface="Meiryo" panose="020B0604030504040204" charset="-128"/>
                <a:ea typeface="Meiryo" panose="020B0604030504040204" charset="-128"/>
              </a:rPr>
              <a:t>fft</a:t>
            </a:r>
            <a:r>
              <a:rPr lang="en-US" altLang="zh-CN" dirty="0" smtClean="0">
                <a:latin typeface="Meiryo" panose="020B0604030504040204" charset="-128"/>
                <a:ea typeface="Meiryo" panose="020B0604030504040204" charset="-128"/>
              </a:rPr>
              <a:t>(b);  </a:t>
            </a:r>
          </a:p>
          <a:p>
            <a:r>
              <a:rPr lang="en-US" altLang="zh-CN" dirty="0" smtClean="0">
                <a:latin typeface="Meiryo" panose="020B0604030504040204" charset="-128"/>
                <a:ea typeface="Meiryo" panose="020B0604030504040204" charset="-128"/>
              </a:rPr>
              <a:t>thrust::transform(…… ); </a:t>
            </a:r>
          </a:p>
          <a:p>
            <a:r>
              <a:rPr lang="en-US" altLang="zh-CN" dirty="0" err="1" smtClean="0">
                <a:latin typeface="Meiryo" panose="020B0604030504040204" charset="-128"/>
                <a:ea typeface="Meiryo" panose="020B0604030504040204" charset="-128"/>
              </a:rPr>
              <a:t>ifft</a:t>
            </a:r>
            <a:r>
              <a:rPr lang="en-US" altLang="zh-CN" dirty="0" smtClean="0">
                <a:latin typeface="Meiryo" panose="020B0604030504040204" charset="-128"/>
                <a:ea typeface="Meiryo" panose="020B0604030504040204" charset="-128"/>
              </a:rPr>
              <a:t>(……);</a:t>
            </a:r>
            <a:endParaRPr lang="zh-CN" altLang="en-US" dirty="0">
              <a:latin typeface="Meiryo" panose="020B0604030504040204" charset="-128"/>
              <a:ea typeface="Meiryo" panose="020B060403050404020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040" y="1333500"/>
            <a:ext cx="4471035" cy="476059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__global__ void </a:t>
            </a: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conv (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float *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ina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float *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inb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, float *out,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size_t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len_a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size_t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len_b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size_t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len_out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) </a:t>
            </a:r>
            <a:endParaRPr lang="en-US" altLang="zh-CN" sz="1600" dirty="0" smtClean="0">
              <a:solidFill>
                <a:schemeClr val="tx1"/>
              </a:solidFill>
              <a:uFillTx/>
              <a:latin typeface="Meiryo" panose="020B0604030504040204" charset="-128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{ </a:t>
            </a:r>
          </a:p>
          <a:p>
            <a:r>
              <a:rPr lang="en-US" altLang="zh-CN" sz="1600" dirty="0" err="1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const</a:t>
            </a: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tid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blockIdx.x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*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blockDim.x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+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threadIdx.x</a:t>
            </a: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tid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&gt;=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len_out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) </a:t>
            </a:r>
            <a:endParaRPr lang="en-US" altLang="zh-CN" sz="1600" dirty="0" smtClean="0">
              <a:solidFill>
                <a:schemeClr val="tx1"/>
              </a:solidFill>
              <a:uFillTx/>
              <a:latin typeface="Meiryo" panose="020B0604030504040204" charset="-128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{ 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return;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} </a:t>
            </a:r>
            <a:endParaRPr lang="en-US" altLang="zh-CN" sz="1600" dirty="0" smtClean="0">
              <a:solidFill>
                <a:schemeClr val="tx1"/>
              </a:solidFill>
              <a:uFillTx/>
              <a:latin typeface="Meiryo" panose="020B0604030504040204" charset="-128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float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sum = 0.0f</a:t>
            </a: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for (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m = 0; m &lt;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len_b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; ++m</a:t>
            </a: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)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{ </a:t>
            </a:r>
            <a:endParaRPr lang="en-US" altLang="zh-CN" sz="1600" dirty="0" smtClean="0">
              <a:solidFill>
                <a:schemeClr val="tx1"/>
              </a:solidFill>
              <a:uFillTx/>
              <a:latin typeface="Meiryo" panose="020B0604030504040204" charset="-128"/>
            </a:endParaRPr>
          </a:p>
          <a:p>
            <a:r>
              <a:rPr lang="en-US" altLang="zh-CN" sz="1600" dirty="0" err="1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k =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tid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- m</a:t>
            </a: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if (0 &lt;= k &amp;&amp; k &lt;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len_a</a:t>
            </a:r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)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{ sum +=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ina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[k] * </a:t>
            </a:r>
            <a:r>
              <a:rPr lang="en-US" altLang="zh-CN" sz="16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inb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[m]; } </a:t>
            </a:r>
            <a:endParaRPr lang="en-US" altLang="zh-CN" sz="1600" dirty="0" smtClean="0">
              <a:solidFill>
                <a:schemeClr val="tx1"/>
              </a:solidFill>
              <a:uFillTx/>
              <a:latin typeface="Meiryo" panose="020B0604030504040204" charset="-128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} 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out[</a:t>
            </a:r>
            <a:r>
              <a:rPr lang="en-US" altLang="zh-CN" sz="1600" dirty="0" err="1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tid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] = sum; </a:t>
            </a:r>
            <a:endParaRPr lang="en-US" altLang="zh-CN" sz="1600" dirty="0" smtClean="0">
              <a:solidFill>
                <a:schemeClr val="tx1"/>
              </a:solidFill>
              <a:uFillTx/>
              <a:latin typeface="Meiryo" panose="020B0604030504040204" charset="-128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}</a:t>
            </a:r>
          </a:p>
        </p:txBody>
      </p:sp>
      <p:sp>
        <p:nvSpPr>
          <p:cNvPr id="4" name="标题 2"/>
          <p:cNvSpPr>
            <a:spLocks noGrp="1"/>
          </p:cNvSpPr>
          <p:nvPr/>
        </p:nvSpPr>
        <p:spPr>
          <a:xfrm>
            <a:off x="5902325" y="529590"/>
            <a:ext cx="3037205" cy="57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85000"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3.2.3 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加速原理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349" y="492547"/>
            <a:ext cx="2639957" cy="44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微软雅黑" panose="020B0503020204020204" charset="-122"/>
                <a:sym typeface="+mn-ea"/>
              </a:rPr>
              <a:t>普通卷积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微软雅黑" panose="020B0503020204020204" charset="-122"/>
                <a:sym typeface="+mn-ea"/>
              </a:rPr>
              <a:t>kernel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63820" y="1333500"/>
            <a:ext cx="3597910" cy="2579370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时域的卷积和频域的乘法是等价的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，时域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的乘法和频域的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卷积是等价的。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先进行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FFT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变换，在频域做乘法，然后再进行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IFFT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变换即可得到卷积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结果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使用英伟达加速库：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cuFFT,thrust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时间复杂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度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3o(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nlogn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)+o(n)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5164089" y="492547"/>
            <a:ext cx="2639957" cy="44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微软雅黑" panose="020B0503020204020204" charset="-122"/>
                <a:sym typeface="+mn-ea"/>
              </a:rPr>
              <a:t>FFT</a:t>
            </a:r>
            <a:r>
              <a:rPr lang="zh-CN" altLang="en-US" sz="20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微软雅黑" panose="020B0503020204020204" charset="-122"/>
                <a:sym typeface="+mn-ea"/>
              </a:rPr>
              <a:t>卷积</a:t>
            </a:r>
            <a:endParaRPr lang="en-US" altLang="zh-CN" sz="2000" dirty="0" smtClean="0">
              <a:solidFill>
                <a:schemeClr val="tx1"/>
              </a:solidFill>
              <a:uFillTx/>
              <a:latin typeface="Meiryo" panose="020B0604030504040204" charset="-128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/>
        </p:nvSpPr>
        <p:spPr>
          <a:xfrm>
            <a:off x="5902325" y="529590"/>
            <a:ext cx="3037205" cy="57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85000"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3.2.3 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加速原理</a:t>
            </a:r>
          </a:p>
        </p:txBody>
      </p:sp>
      <p:pic>
        <p:nvPicPr>
          <p:cNvPr id="6146" name="Picture 2" descr="http://blog.5long.me/assets/images/2016/fft-convolution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336040"/>
            <a:ext cx="7148830" cy="53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5561" y="1239406"/>
            <a:ext cx="7920880" cy="5532120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uFillTx/>
                <a:latin typeface="Meiryo" panose="020B0604030504040204" charset="-128"/>
                <a:sym typeface="+mn-ea"/>
              </a:rPr>
              <a:t>tanh:cuda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  <a:sym typeface="+mn-ea"/>
              </a:rPr>
              <a:t> math</a:t>
            </a:r>
            <a:r>
              <a:rPr lang="zh-CN" altLang="en-US" sz="2000" dirty="0" smtClea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内置</a:t>
            </a:r>
          </a:p>
          <a:p>
            <a:pPr fontAlgn="auto">
              <a:lnSpc>
                <a:spcPct val="150000"/>
              </a:lnSpc>
            </a:pPr>
            <a:endParaRPr lang="zh-CN" altLang="en-US" dirty="0" smtClean="0">
              <a:solidFill>
                <a:schemeClr val="tx1"/>
              </a:solidFill>
              <a:uFillTx/>
              <a:latin typeface="Meiryo" panose="020B0604030504040204" charset="-128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void __global__ 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Sigmoid(double </a:t>
            </a:r>
            <a:r>
              <a:rPr lang="en-US" altLang="zh-CN" sz="20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* </a:t>
            </a:r>
            <a:r>
              <a:rPr lang="en-US" altLang="zh-CN" sz="20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A,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                        double * </a:t>
            </a:r>
            <a:r>
              <a:rPr lang="en-US" altLang="zh-CN" sz="20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B,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                        </a:t>
            </a:r>
            <a:r>
              <a:rPr lang="en-US" altLang="zh-CN" sz="20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N)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{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const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= </a:t>
            </a:r>
            <a:r>
              <a:rPr lang="en-US" altLang="zh-CN" sz="2000" dirty="0" err="1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blockDim.x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* </a:t>
            </a:r>
            <a:r>
              <a:rPr lang="en-US" altLang="zh-CN" sz="2000" dirty="0" err="1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blockIdx.x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+ </a:t>
            </a:r>
            <a:r>
              <a:rPr lang="en-US" altLang="zh-CN" sz="2000" dirty="0" err="1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threadIdx.x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;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if (</a:t>
            </a:r>
            <a:r>
              <a:rPr lang="en-US" altLang="zh-CN" sz="2000" dirty="0" err="1">
                <a:solidFill>
                  <a:schemeClr val="tx1"/>
                </a:solidFill>
                <a:uFillTx/>
                <a:latin typeface="Meiryo" panose="020B0604030504040204" charset="-128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&lt; N) </a:t>
            </a:r>
            <a:endParaRPr lang="en-US" altLang="zh-CN" dirty="0" smtClean="0">
              <a:solidFill>
                <a:schemeClr val="tx1"/>
              </a:solidFill>
              <a:uFillTx/>
              <a:latin typeface="Meiryo" panose="020B0604030504040204" charset="-128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{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     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B[</a:t>
            </a:r>
            <a:r>
              <a:rPr lang="en-US" altLang="zh-CN" sz="2000" dirty="0" err="1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] 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=1.0*/(1+exp(A[</a:t>
            </a:r>
            <a:r>
              <a:rPr lang="en-US" altLang="zh-CN" sz="2000" dirty="0" err="1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]));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</a:rPr>
              <a:t>}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</a:rPr>
              <a:t>}</a:t>
            </a:r>
          </a:p>
        </p:txBody>
      </p:sp>
      <p:sp>
        <p:nvSpPr>
          <p:cNvPr id="6" name="标题 2"/>
          <p:cNvSpPr>
            <a:spLocks noGrp="1"/>
          </p:cNvSpPr>
          <p:nvPr/>
        </p:nvSpPr>
        <p:spPr>
          <a:xfrm>
            <a:off x="5902325" y="529590"/>
            <a:ext cx="3037205" cy="57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85000"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3.2.3 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加速原理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95630" y="294005"/>
            <a:ext cx="2414905" cy="6477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0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激活层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7270" y="2287905"/>
            <a:ext cx="4218305" cy="1325880"/>
          </a:xfrm>
        </p:spPr>
        <p:txBody>
          <a:bodyPr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zh-CN" altLang="en-US" sz="4400"/>
              <a:t>感谢！</a:t>
            </a:r>
            <a:br>
              <a:rPr lang="zh-CN" altLang="en-US" sz="4400"/>
            </a:br>
            <a:r>
              <a:rPr lang="en-US" altLang="zh-CN" sz="2800">
                <a:latin typeface="Meiryo" panose="020B0604030504040204" charset="-128"/>
                <a:ea typeface="Meiryo" panose="020B0604030504040204" charset="-128"/>
              </a:rPr>
              <a:t>2017-4-22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415" y="1196975"/>
            <a:ext cx="8752840" cy="5425440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20090" indent="-342900" algn="l" fontAlgn="auto">
              <a:lnSpc>
                <a:spcPct val="150000"/>
              </a:lnSpc>
              <a:buSzPct val="75000"/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2011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年，人工智能研究人员发现了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NVIDIA GPU</a:t>
            </a:r>
            <a:r>
              <a:rPr lang="zh-CN" altLang="en-US" sz="20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。</a:t>
            </a:r>
          </a:p>
          <a:p>
            <a:pPr marL="720090"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当时，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Google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的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Brain </a:t>
            </a:r>
            <a:r>
              <a:rPr lang="zh-CN" altLang="en-US" sz="20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项目需要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使用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Google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的一个巨型数据中心，在多台服务器中安装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2,000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个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，并需设法冷却这些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NVIDIA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研究中心的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Bryan Catanzaro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与斯坦福大学的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Andrew Ng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团队合作，将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GPU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运用于深度学习。结果，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12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个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NVIDIA GPU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的深度学习能力相当于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2,000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个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的表现。纽约大学、多伦多大学及瑞士人工智能实验室的研究人员使用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GPU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加快了其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DNN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的计算速度，大爆炸时代就此拉开序幕</a:t>
            </a:r>
            <a:r>
              <a:rPr lang="zh-CN" altLang="en-US" sz="2000" dirty="0" smtClean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。</a:t>
            </a:r>
          </a:p>
          <a:p>
            <a:pPr marL="720090" algn="l" fontAlgn="auto"/>
            <a:endParaRPr lang="zh-CN" altLang="en-US" sz="2000" dirty="0" smtClean="0">
              <a:solidFill>
                <a:schemeClr val="tx1"/>
              </a:solidFill>
              <a:uFillTx/>
              <a:latin typeface="Meiryo" panose="020B0604030504040204" charset="-128"/>
              <a:ea typeface="宋体" panose="02010600030101010101" pitchFamily="2" charset="-122"/>
            </a:endParaRPr>
          </a:p>
          <a:p>
            <a:pPr marL="720090" indent="-342900" algn="l" fontAlgn="auto">
              <a:lnSpc>
                <a:spcPct val="150000"/>
              </a:lnSpc>
              <a:buSzPct val="75000"/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深度学习里程碑</a:t>
            </a:r>
          </a:p>
          <a:p>
            <a:pPr marL="720090" indent="0" algn="l" fontAlgn="auto">
              <a:lnSpc>
                <a:spcPct val="150000"/>
              </a:lnSpc>
              <a:buSzPct val="75000"/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多伦多大学的 Alex Krizhevsky 在 2012 年的 ImageNet 计算机图像辨别比赛上夺得冠军。</a:t>
            </a:r>
            <a:endParaRPr lang="zh-CN" altLang="en-US" sz="2000" dirty="0" smtClean="0">
              <a:solidFill>
                <a:schemeClr val="tx1"/>
              </a:solidFill>
              <a:uFillTx/>
              <a:latin typeface="Meiryo" panose="020B0604030504040204" charset="-128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03605" y="485752"/>
            <a:ext cx="3314700" cy="578410"/>
          </a:xfrm>
        </p:spPr>
        <p:txBody>
          <a:bodyPr/>
          <a:lstStyle/>
          <a:p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历史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发展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3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" y="1332865"/>
            <a:ext cx="7458075" cy="532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03605" y="485752"/>
            <a:ext cx="3314700" cy="578410"/>
          </a:xfrm>
        </p:spPr>
        <p:txBody>
          <a:bodyPr/>
          <a:lstStyle/>
          <a:p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使用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20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b="1">
                <a:latin typeface="方正兰亭超细黑简体" panose="02000000000000000000" charset="-122"/>
                <a:ea typeface="方正兰亭超细黑简体" panose="02000000000000000000" charset="-122"/>
              </a:rPr>
              <a:t>一、加速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605" y="485752"/>
            <a:ext cx="3314700" cy="578410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1.1 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关键性能对比</a:t>
            </a:r>
          </a:p>
        </p:txBody>
      </p:sp>
      <p:pic>
        <p:nvPicPr>
          <p:cNvPr id="4" name="Picture 4" descr="http://www.nvidia.cn/content/tesla/images/machine-learning/sgemm-performance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" y="2044700"/>
            <a:ext cx="8562340" cy="45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906" y="1389028"/>
            <a:ext cx="612068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深度学习关键运算：矩阵乘法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Hadamard</a:t>
            </a:r>
            <a:r>
              <a:rPr lang="en-US" altLang="zh-CN" dirty="0"/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595630" y="1918335"/>
            <a:ext cx="7886700" cy="4384040"/>
          </a:xfrm>
          <a:gradFill>
            <a:gsLst>
              <a:gs pos="0">
                <a:schemeClr val="accent6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atinLnBrk="0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阵列机</a:t>
            </a:r>
            <a:r>
              <a:rPr lang="en-US" altLang="zh-CN" sz="32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SIMT</a:t>
            </a:r>
          </a:p>
          <a:p>
            <a:pPr marL="742950" lvl="1" indent="-285750" latinLnBrk="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zh-CN" altLang="en-US" sz="2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单指令多线程</a:t>
            </a:r>
          </a:p>
          <a:p>
            <a:pPr marL="342900" indent="-342900" latinLnBrk="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并行化</a:t>
            </a:r>
            <a:r>
              <a:rPr lang="en-US" altLang="zh-CN" sz="32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:</a:t>
            </a:r>
          </a:p>
          <a:p>
            <a:pPr marL="742950" lvl="1" indent="-285750" latinLnBrk="0">
              <a:lnSpc>
                <a:spcPct val="150000"/>
              </a:lnSpc>
              <a:buSzTx/>
              <a:buFont typeface="Arial" panose="020B0604020202020204" pitchFamily="34" charset="0"/>
              <a:buChar char="–"/>
            </a:pPr>
            <a:r>
              <a:rPr lang="zh-CN" altLang="en-US" sz="28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两个层次</a:t>
            </a:r>
          </a:p>
          <a:p>
            <a:pPr marL="1143000" lvl="2" indent="-228600" latinLnBrk="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运算并行</a:t>
            </a:r>
          </a:p>
          <a:p>
            <a:pPr marL="1143000" lvl="2" indent="-228600" latinLnBrk="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Batch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并行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结合</a:t>
            </a:r>
            <a:r>
              <a:rPr lang="en-US" altLang="zh-CN" sz="2400" dirty="0" err="1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minibatch-sgd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Meiryo" panose="020B0604030504040204" charset="-128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5902325" y="529590"/>
            <a:ext cx="3037205" cy="57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加速</a:t>
            </a:r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原理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95630" y="724535"/>
            <a:ext cx="3930015" cy="75184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0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tx1"/>
                </a:solidFill>
                <a:uFillTx/>
                <a:latin typeface="Meiryo" panose="020B0604030504040204" charset="-128"/>
                <a:ea typeface="微软雅黑" panose="020B0503020204020204" charset="-122"/>
              </a:rPr>
              <a:t>SIMT</a:t>
            </a:r>
            <a:r>
              <a:rPr lang="zh-CN" altLang="en-US" sz="3200" dirty="0">
                <a:solidFill>
                  <a:schemeClr val="tx1"/>
                </a:solidFill>
                <a:uFillTx/>
                <a:latin typeface="Meiryo" panose="020B0604030504040204" charset="-128"/>
                <a:ea typeface="微软雅黑" panose="020B0503020204020204" charset="-122"/>
              </a:rPr>
              <a:t>与并行化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80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963995" y="3586974"/>
            <a:ext cx="5215950" cy="1062700"/>
          </a:xfrm>
        </p:spPr>
        <p:txBody>
          <a:bodyPr/>
          <a:lstStyle/>
          <a:p>
            <a:r>
              <a:rPr lang="en-US" altLang="zh-CN" sz="2400" b="1">
                <a:latin typeface="方正兰亭超细黑简体" panose="02000000000000000000" charset="-122"/>
                <a:ea typeface="方正兰亭超细黑简体" panose="02000000000000000000" charset="-122"/>
              </a:rPr>
              <a:t>—— </a:t>
            </a:r>
            <a:r>
              <a:rPr lang="zh-CN" altLang="en-US" sz="2400" b="1">
                <a:latin typeface="方正兰亭超细黑简体" panose="02000000000000000000" charset="-122"/>
                <a:ea typeface="方正兰亭超细黑简体" panose="02000000000000000000" charset="-122"/>
              </a:rPr>
              <a:t>超高性价比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b="1">
                <a:latin typeface="方正兰亭超细黑简体" panose="02000000000000000000" charset="-122"/>
                <a:ea typeface="方正兰亭超细黑简体" panose="02000000000000000000" charset="-122"/>
              </a:rPr>
              <a:t>二、降低成本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03605" y="485752"/>
            <a:ext cx="3314700" cy="578410"/>
          </a:xfrm>
        </p:spPr>
        <p:txBody>
          <a:bodyPr/>
          <a:lstStyle/>
          <a:p>
            <a:r>
              <a:rPr lang="zh-CN" altLang="en-US" sz="3200" b="1" dirty="0" smtClean="0">
                <a:latin typeface="方正兰亭超细黑简体" panose="02000000000000000000" charset="-122"/>
                <a:ea typeface="方正兰亭超细黑简体" panose="02000000000000000000" charset="-122"/>
              </a:rPr>
              <a:t>二、降低成本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619125" y="1465580"/>
          <a:ext cx="7733665" cy="429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/>
                <a:gridCol w="2577465"/>
                <a:gridCol w="2578100"/>
              </a:tblGrid>
              <a:tr h="108966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800" dirty="0">
                          <a:latin typeface="Meiryo" panose="020B0604030504040204" charset="-128"/>
                          <a:ea typeface="宋体" panose="02010600030101010101" pitchFamily="2" charset="-122"/>
                        </a:rPr>
                        <a:t>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dirty="0">
                          <a:latin typeface="Meiryo" panose="020B0604030504040204" charset="-128"/>
                          <a:ea typeface="宋体" panose="02010600030101010101" pitchFamily="2" charset="-122"/>
                          <a:sym typeface="+mn-ea"/>
                        </a:rPr>
                        <a:t>Intel Xeon       E5-2690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endParaRPr lang="en-US" altLang="zh-CN" sz="800" dirty="0">
                        <a:latin typeface="Meiryo" panose="020B0604030504040204" charset="-128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dirty="0">
                          <a:latin typeface="Meiryo" panose="020B0604030504040204" charset="-128"/>
                          <a:ea typeface="宋体" panose="02010600030101010101" pitchFamily="2" charset="-122"/>
                          <a:sym typeface="+mn-ea"/>
                        </a:rPr>
                        <a:t>NVIDIA Titan Xp</a:t>
                      </a:r>
                      <a:endParaRPr lang="en-US" altLang="zh-CN" sz="1800" dirty="0">
                        <a:latin typeface="Meiryo" panose="020B0604030504040204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57404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ea typeface="宋体" panose="02010600030101010101" pitchFamily="2" charset="-122"/>
                        </a:rPr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latin typeface="Meiryo" panose="020B0604030504040204" charset="-128"/>
                          <a:ea typeface="宋体" panose="02010600030101010101" pitchFamily="2" charset="-122"/>
                          <a:sym typeface="+mn-ea"/>
                        </a:rPr>
                        <a:t>$2090.00—$2094.00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latin typeface="Meiryo" panose="020B0604030504040204" charset="-128"/>
                          <a:ea typeface="宋体" panose="02010600030101010101" pitchFamily="2" charset="-122"/>
                          <a:sym typeface="+mn-ea"/>
                        </a:rPr>
                        <a:t>$1200</a:t>
                      </a:r>
                    </a:p>
                  </a:txBody>
                  <a:tcPr/>
                </a:tc>
              </a:tr>
              <a:tr h="57340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ea typeface="宋体" panose="02010600030101010101" pitchFamily="2" charset="-122"/>
                        </a:rPr>
                        <a:t>功耗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latin typeface="Meiryo" panose="020B0604030504040204" charset="-128"/>
                          <a:ea typeface="宋体" panose="02010600030101010101" pitchFamily="2" charset="-122"/>
                          <a:sym typeface="+mn-ea"/>
                        </a:rPr>
                        <a:t>120W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latin typeface="Meiryo" panose="020B0604030504040204" charset="-128"/>
                          <a:ea typeface="宋体" panose="02010600030101010101" pitchFamily="2" charset="-122"/>
                          <a:sym typeface="+mn-ea"/>
                        </a:rPr>
                        <a:t>250W</a:t>
                      </a:r>
                    </a:p>
                  </a:txBody>
                  <a:tcPr/>
                </a:tc>
              </a:tr>
              <a:tr h="57277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ea typeface="宋体" panose="02010600030101010101" pitchFamily="2" charset="-122"/>
                        </a:rPr>
                        <a:t>运算能力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latin typeface="Meiryo" panose="020B0604030504040204" charset="-128"/>
                          <a:ea typeface="宋体" panose="02010600030101010101" pitchFamily="2" charset="-122"/>
                          <a:sym typeface="+mn-ea"/>
                        </a:rPr>
                        <a:t>243 GFLOPS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latin typeface="Meiryo" panose="020B0604030504040204" charset="-128"/>
                          <a:ea typeface="宋体" panose="02010600030101010101" pitchFamily="2" charset="-122"/>
                          <a:sym typeface="+mn-ea"/>
                        </a:rPr>
                        <a:t>12288 GFLOPS</a:t>
                      </a:r>
                    </a:p>
                  </a:txBody>
                  <a:tcPr/>
                </a:tc>
              </a:tr>
              <a:tr h="57404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dirty="0">
                          <a:ea typeface="宋体" panose="02010600030101010101" pitchFamily="2" charset="-122"/>
                        </a:rPr>
                        <a:t>运算能力</a:t>
                      </a:r>
                      <a:r>
                        <a:rPr lang="en-US" altLang="zh-CN" sz="2000" dirty="0"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000" dirty="0">
                          <a:ea typeface="宋体" panose="02010600030101010101" pitchFamily="2" charset="-122"/>
                        </a:rPr>
                        <a:t>功耗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latin typeface="Meiryo" panose="020B0604030504040204" charset="-128"/>
                          <a:ea typeface="宋体" panose="02010600030101010101" pitchFamily="2" charset="-122"/>
                          <a:sym typeface="+mn-ea"/>
                        </a:rPr>
                        <a:t>2.0 GFLOPS/w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latin typeface="Meiryo" panose="020B0604030504040204" charset="-128"/>
                          <a:ea typeface="宋体" panose="02010600030101010101" pitchFamily="2" charset="-122"/>
                          <a:sym typeface="+mn-ea"/>
                        </a:rPr>
                        <a:t>49.152 GFLOPS/w</a:t>
                      </a:r>
                    </a:p>
                  </a:txBody>
                  <a:tcPr/>
                </a:tc>
              </a:tr>
              <a:tr h="8712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ea typeface="宋体" panose="02010600030101010101" pitchFamily="2" charset="-122"/>
                        </a:rPr>
                        <a:t>运算能力</a:t>
                      </a:r>
                      <a:r>
                        <a:rPr lang="en-US" altLang="zh-CN" sz="2000"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000">
                          <a:ea typeface="宋体" panose="02010600030101010101" pitchFamily="2" charset="-122"/>
                        </a:rPr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latin typeface="Meiryo" panose="020B0604030504040204" charset="-128"/>
                          <a:ea typeface="宋体" panose="02010600030101010101" pitchFamily="2" charset="-122"/>
                          <a:sym typeface="+mn-ea"/>
                        </a:rPr>
                        <a:t>0.11 GFLOPS/$</a:t>
                      </a:r>
                    </a:p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endParaRPr lang="en-US" altLang="zh-CN" sz="1800" dirty="0">
                        <a:latin typeface="Meiryo" panose="020B0604030504040204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latin typeface="Meiryo" panose="020B0604030504040204" charset="-128"/>
                          <a:ea typeface="宋体" panose="02010600030101010101" pitchFamily="2" charset="-122"/>
                          <a:sym typeface="+mn-ea"/>
                        </a:rPr>
                        <a:t>10.24 GFLOPS/$</a:t>
                      </a:r>
                    </a:p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endParaRPr lang="en-US" altLang="zh-CN" sz="1800" dirty="0">
                        <a:latin typeface="Meiryo" panose="020B0604030504040204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3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89"/>
  <p:tag name="KSO_WM_TAG_VERSION" val="1.0"/>
  <p:tag name="KSO_WM_SLIDE_ID" val="custom653_4"/>
  <p:tag name="KSO_WM_SLIDE_INDEX" val="4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50*58"/>
  <p:tag name="KSO_WM_SLIDE_SIZE" val="619*4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3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51013110033"/>
  <p:tag name="MH_LIBRARY" val="GRAPHIC"/>
  <p:tag name="KSO_WM_TEMPLATE_CATEGORY" val="basetag"/>
  <p:tag name="KSO_WM_TEMPLATE_INDEX" val="20164389"/>
  <p:tag name="KSO_WM_TAG_VERSION" val="1.0"/>
  <p:tag name="KSO_WM_SLIDE_ID" val="custom653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2*138"/>
  <p:tag name="KSO_WM_SLIDE_SIZE" val="538*34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f"/>
  <p:tag name="KSO_WM_UNIT_INDEX" val="1"/>
  <p:tag name="KSO_WM_UNIT_ID" val="custom447_13*f*1"/>
  <p:tag name="KSO_WM_UNIT_CLEAR" val="1"/>
  <p:tag name="KSO_WM_UNIT_LAYERLEVEL" val="1"/>
  <p:tag name="KSO_WM_UNIT_VALUE" val="273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a"/>
  <p:tag name="KSO_WM_UNIT_INDEX" val="1"/>
  <p:tag name="KSO_WM_UNIT_ID" val="custom447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3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51013110033"/>
  <p:tag name="MH_LIBRARY" val="GRAPHIC"/>
  <p:tag name="KSO_WM_TEMPLATE_CATEGORY" val="basetag"/>
  <p:tag name="KSO_WM_TEMPLATE_INDEX" val="20164389"/>
  <p:tag name="KSO_WM_TAG_VERSION" val="1.0"/>
  <p:tag name="KSO_WM_SLIDE_ID" val="custom653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2*138"/>
  <p:tag name="KSO_WM_SLIDE_SIZE" val="538*3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3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38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51013110033"/>
  <p:tag name="MH_LIBRARY" val="GRAPHIC"/>
  <p:tag name="KSO_WM_TEMPLATE_CATEGORY" val="basetag"/>
  <p:tag name="KSO_WM_TEMPLATE_INDEX" val="20164389"/>
  <p:tag name="KSO_WM_TAG_VERSION" val="1.0"/>
  <p:tag name="KSO_WM_SLIDE_ID" val="custom653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2*138"/>
  <p:tag name="KSO_WM_SLIDE_SIZE" val="538*34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f"/>
  <p:tag name="KSO_WM_UNIT_INDEX" val="1"/>
  <p:tag name="KSO_WM_UNIT_ID" val="custom447_13*f*1"/>
  <p:tag name="KSO_WM_UNIT_CLEAR" val="1"/>
  <p:tag name="KSO_WM_UNIT_LAYERLEVEL" val="1"/>
  <p:tag name="KSO_WM_UNIT_VALUE" val="273"/>
  <p:tag name="KSO_WM_UNIT_HIGHLIGHT" val="0"/>
  <p:tag name="KSO_WM_UNIT_COMPATIBLE" val="0"/>
  <p:tag name="KSO_WM_UNIT_PRESET_TEXT_INDEX" val="5"/>
  <p:tag name="KSO_WM_UNIT_PRESET_TEXT_LEN" val="2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a"/>
  <p:tag name="KSO_WM_UNIT_INDEX" val="1"/>
  <p:tag name="KSO_WM_UNIT_ID" val="custom447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89"/>
  <p:tag name="KSO_WM_TAG_VERSION" val="1.0"/>
  <p:tag name="KSO_WM_SLIDE_ID" val="custom653_5"/>
  <p:tag name="KSO_WM_SLIDE_INDEX" val="5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49*108"/>
  <p:tag name="KSO_WM_SLIDE_SIZE" val="622*39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f"/>
  <p:tag name="KSO_WM_UNIT_INDEX" val="1"/>
  <p:tag name="KSO_WM_UNIT_ID" val="custom447_5*f*1"/>
  <p:tag name="KSO_WM_UNIT_CLEAR" val="1"/>
  <p:tag name="KSO_WM_UNIT_LAYERLEVEL" val="1"/>
  <p:tag name="KSO_WM_UNIT_VALUE" val="66"/>
  <p:tag name="KSO_WM_UNIT_HIGHLIGHT" val="0"/>
  <p:tag name="KSO_WM_UNIT_COMPATIBLE" val="0"/>
  <p:tag name="KSO_WM_UNIT_PRESET_TEXT_INDEX" val="4"/>
  <p:tag name="KSO_WM_UNIT_PRESET_TEXT_LEN" val="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a"/>
  <p:tag name="KSO_WM_UNIT_INDEX" val="1"/>
  <p:tag name="KSO_WM_UNIT_ID" val="custom447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3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8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basetag"/>
  <p:tag name="KSO_WM_TEMPLATE_INDEX" val="20164389"/>
  <p:tag name="KSO_WM_SLIDE_ID" val="custom65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50*135"/>
  <p:tag name="KSO_WM_SLIDE_SIZE" val="621*36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06"/>
  <p:tag name="KSO_WM_TAG_VERSION" val="1.0"/>
  <p:tag name="KSO_WM_TEMPLATE_THUMBS_INDEX" val="1、4、6、7、8、16、19、21、22、25、31、32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a"/>
  <p:tag name="KSO_WM_UNIT_INDEX" val="1"/>
  <p:tag name="KSO_WM_UNIT_ID" val="custom447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f"/>
  <p:tag name="KSO_WM_UNIT_INDEX" val="1"/>
  <p:tag name="KSO_WM_UNIT_ID" val="custom447_2*f*1"/>
  <p:tag name="KSO_WM_UNIT_CLEAR" val="1"/>
  <p:tag name="KSO_WM_UNIT_LAYERLEVEL" val="1"/>
  <p:tag name="KSO_WM_UNIT_VALUE" val="363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51013110033"/>
  <p:tag name="MH_LIBRARY" val="GRAPHIC"/>
  <p:tag name="KSO_WM_TEMPLATE_CATEGORY" val="basetag"/>
  <p:tag name="KSO_WM_TEMPLATE_INDEX" val="20164389"/>
  <p:tag name="KSO_WM_TAG_VERSION" val="1.0"/>
  <p:tag name="KSO_WM_SLIDE_ID" val="custom653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2*138"/>
  <p:tag name="KSO_WM_SLIDE_SIZE" val="538*34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f"/>
  <p:tag name="KSO_WM_UNIT_INDEX" val="1"/>
  <p:tag name="KSO_WM_UNIT_ID" val="custom447_13*f*1"/>
  <p:tag name="KSO_WM_UNIT_CLEAR" val="1"/>
  <p:tag name="KSO_WM_UNIT_LAYERLEVEL" val="1"/>
  <p:tag name="KSO_WM_UNIT_VALUE" val="273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a"/>
  <p:tag name="KSO_WM_UNIT_INDEX" val="1"/>
  <p:tag name="KSO_WM_UNIT_ID" val="custom447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89"/>
  <p:tag name="KSO_WM_TAG_VERSION" val="1.0"/>
  <p:tag name="KSO_WM_SLIDE_ID" val="custom653_5"/>
  <p:tag name="KSO_WM_SLIDE_INDEX" val="5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49*108"/>
  <p:tag name="KSO_WM_SLIDE_SIZE" val="622*39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a"/>
  <p:tag name="KSO_WM_UNIT_INDEX" val="1"/>
  <p:tag name="KSO_WM_UNIT_ID" val="custom447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8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8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89"/>
  <p:tag name="KSO_WM_TAG_VERSION" val="1.0"/>
  <p:tag name="KSO_WM_SLIDE_ID" val="custom653_4"/>
  <p:tag name="KSO_WM_SLIDE_INDEX" val="4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50*58"/>
  <p:tag name="KSO_WM_SLIDE_SIZE" val="619*4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06"/>
  <p:tag name="KSO_WM_TAG_VERSION" val="1.0"/>
  <p:tag name="KSO_WM_TEMPLATE_THUMBS_INDEX" val="1、4、6、7、8、16、19、21、22、25、31、32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a"/>
  <p:tag name="KSO_WM_UNIT_INDEX" val="1"/>
  <p:tag name="KSO_WM_UNIT_ID" val="custom447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89"/>
  <p:tag name="KSO_WM_TAG_VERSION" val="1.0"/>
  <p:tag name="KSO_WM_SLIDE_ID" val="custom653_4"/>
  <p:tag name="KSO_WM_SLIDE_INDEX" val="4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50*58"/>
  <p:tag name="KSO_WM_SLIDE_SIZE" val="619*4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8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a"/>
  <p:tag name="KSO_WM_UNIT_INDEX" val="1"/>
  <p:tag name="KSO_WM_UNIT_ID" val="custom447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3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4、17、22、27、28、29"/>
  <p:tag name="KSO_WM_TEMPLATE_CATEGORY" val="basetag"/>
  <p:tag name="KSO_WM_TEMPLATE_INDEX" val="20164389"/>
  <p:tag name="KSO_WM_TAG_VERSION" val="1.0"/>
  <p:tag name="KSO_WM_SLIDE_ID" val="custom65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a"/>
  <p:tag name="KSO_WM_UNIT_INDEX" val="1"/>
  <p:tag name="KSO_WM_UNIT_ID" val="custom447_1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b"/>
  <p:tag name="KSO_WM_UNIT_INDEX" val="1"/>
  <p:tag name="KSO_WM_UNIT_ID" val="custom447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51013110033"/>
  <p:tag name="MH_LIBRARY" val="GRAPHIC"/>
  <p:tag name="KSO_WM_TEMPLATE_CATEGORY" val="basetag"/>
  <p:tag name="KSO_WM_TEMPLATE_INDEX" val="20164389"/>
  <p:tag name="KSO_WM_TAG_VERSION" val="1.0"/>
  <p:tag name="KSO_WM_SLIDE_ID" val="custom653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2*138"/>
  <p:tag name="KSO_WM_SLIDE_SIZE" val="538*3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MH" val="20151013110033"/>
  <p:tag name="MH_LIBRARY" val="GRAPHIC"/>
  <p:tag name="MH_TYPE" val="PageTitle"/>
  <p:tag name="MH_ORDER" val="PageTitle"/>
  <p:tag name="KSO_WM_UNIT_TYPE" val="a"/>
  <p:tag name="KSO_WM_UNIT_INDEX" val="1"/>
  <p:tag name="KSO_WM_UNIT_ID" val="custom447_13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799</Words>
  <Application>Microsoft Office PowerPoint</Application>
  <PresentationFormat>全屏显示(4:3)</PresentationFormat>
  <Paragraphs>196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1_Office 主题</vt:lpstr>
      <vt:lpstr>在深度学习中使用GPU</vt:lpstr>
      <vt:lpstr>概述</vt:lpstr>
      <vt:lpstr>历史发展</vt:lpstr>
      <vt:lpstr>使用者</vt:lpstr>
      <vt:lpstr>一、加速</vt:lpstr>
      <vt:lpstr>1.1 关键性能对比</vt:lpstr>
      <vt:lpstr>PowerPoint 演示文稿</vt:lpstr>
      <vt:lpstr>二、降低成本</vt:lpstr>
      <vt:lpstr>二、降低成本</vt:lpstr>
      <vt:lpstr>三、通用性</vt:lpstr>
      <vt:lpstr>3.1 便捷使用</vt:lpstr>
      <vt:lpstr>PowerPoint 演示文稿</vt:lpstr>
      <vt:lpstr>PowerPoint 演示文稿</vt:lpstr>
      <vt:lpstr>深度学习GPU开发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感谢！ 2017-4-22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在深度学习中使用GPU</dc:title>
  <dc:creator>Quantum Liu</dc:creator>
  <cp:lastModifiedBy>Quantum Liu</cp:lastModifiedBy>
  <cp:revision>60</cp:revision>
  <dcterms:created xsi:type="dcterms:W3CDTF">2017-04-16T07:45:00Z</dcterms:created>
  <dcterms:modified xsi:type="dcterms:W3CDTF">2017-04-22T06:06:53Z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