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114" d="100"/>
          <a:sy n="114" d="100"/>
        </p:scale>
        <p:origin x="26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505E-0BBC-FE87-0BB9-BAA4093E15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E0C798-068F-AF47-10DC-80E3AF5B6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A4122-F007-08CC-259C-1AB197711719}"/>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5" name="Footer Placeholder 4">
            <a:extLst>
              <a:ext uri="{FF2B5EF4-FFF2-40B4-BE49-F238E27FC236}">
                <a16:creationId xmlns:a16="http://schemas.microsoft.com/office/drawing/2014/main" id="{FBCFBC88-E912-0B4B-5F18-1014AAADB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5646E-87CB-75FD-84A5-90AF51C439E6}"/>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195710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E48E-9311-CB67-075D-1CE19D8123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A9D93E-267A-8C09-45E1-344B1247B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AD26C-9BCB-8D32-B2F0-6F64630C8480}"/>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5" name="Footer Placeholder 4">
            <a:extLst>
              <a:ext uri="{FF2B5EF4-FFF2-40B4-BE49-F238E27FC236}">
                <a16:creationId xmlns:a16="http://schemas.microsoft.com/office/drawing/2014/main" id="{4CC8C31E-F30F-659C-8FAF-0AACD40D8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A9F70-F138-1667-E24B-8480F1769DE0}"/>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246161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D11FD-46AD-6C3C-A21D-C1B7A01E2C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CBA669-939D-FA28-7E3B-03241D30DD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75CF5-D6E6-FF7A-828A-26A48359FC71}"/>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5" name="Footer Placeholder 4">
            <a:extLst>
              <a:ext uri="{FF2B5EF4-FFF2-40B4-BE49-F238E27FC236}">
                <a16:creationId xmlns:a16="http://schemas.microsoft.com/office/drawing/2014/main" id="{3BAF8BB8-3BEA-0A0D-B93F-C909DE7270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6AF53-EC10-0FEC-84CB-1DD1CD57DE4B}"/>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13824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60CE-6398-A5CF-247A-03B246D4E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39DA4-3F09-7864-8450-82F6FE150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9E464-A8F2-2974-2D6E-A9ABF00618E8}"/>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5" name="Footer Placeholder 4">
            <a:extLst>
              <a:ext uri="{FF2B5EF4-FFF2-40B4-BE49-F238E27FC236}">
                <a16:creationId xmlns:a16="http://schemas.microsoft.com/office/drawing/2014/main" id="{0EBE9FF7-A683-7597-B230-AE0101C79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465FE-FD16-321F-AA9B-EA02FBEF5265}"/>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239822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8C92-5F78-2326-DE97-6C212F09B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EE93B9-98DC-C2C3-F656-5CE3AE1F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A1540-6845-C0D9-BA2C-582E5962B5BF}"/>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5" name="Footer Placeholder 4">
            <a:extLst>
              <a:ext uri="{FF2B5EF4-FFF2-40B4-BE49-F238E27FC236}">
                <a16:creationId xmlns:a16="http://schemas.microsoft.com/office/drawing/2014/main" id="{BF13145E-7291-4143-1456-16AC38624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6C07F-0AAE-9F7A-588B-D4802B3CAEC2}"/>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173572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CD4E-85F1-280B-0497-40BE0FFAE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15CC1-010F-6A2C-352E-E6904418E3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30983D-F07B-2836-1434-0EA77293F7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8EAD8E-5B9C-F6FE-4485-D4F650AD997C}"/>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6" name="Footer Placeholder 5">
            <a:extLst>
              <a:ext uri="{FF2B5EF4-FFF2-40B4-BE49-F238E27FC236}">
                <a16:creationId xmlns:a16="http://schemas.microsoft.com/office/drawing/2014/main" id="{E4602C80-E165-642C-2D52-5F55949E9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EC5A4-66B1-A400-B8B1-27774D11C36F}"/>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324076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7F09-34D2-7D9A-5538-6DB0D26B7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BCDD53-3C00-E790-3890-FB4D04A1B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7D067-9A82-5645-17DD-2572F02C3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B5940-06EC-E616-1E67-2CFC2A197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634D8-9E74-FCB6-B4E3-1114C9F608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B50AA6-5BC5-0A52-1C89-2A99252D9212}"/>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8" name="Footer Placeholder 7">
            <a:extLst>
              <a:ext uri="{FF2B5EF4-FFF2-40B4-BE49-F238E27FC236}">
                <a16:creationId xmlns:a16="http://schemas.microsoft.com/office/drawing/2014/main" id="{DEDBDFC4-6F0A-9869-1208-9DC02203D8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C63708-AC5D-3455-754E-4BD72B0183BA}"/>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180728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F887-AFE1-46A0-193C-D031AC3B1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CB9CF-68A0-B5A5-FEB1-EFE691C2937B}"/>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4" name="Footer Placeholder 3">
            <a:extLst>
              <a:ext uri="{FF2B5EF4-FFF2-40B4-BE49-F238E27FC236}">
                <a16:creationId xmlns:a16="http://schemas.microsoft.com/office/drawing/2014/main" id="{BD58458F-D7CA-E727-8A05-1FDA2BB74E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F05D2-9891-12B9-5BE1-AD7ADCFC8189}"/>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68466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E499BA-C349-2FB6-48B6-B414119DDE3D}"/>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3" name="Footer Placeholder 2">
            <a:extLst>
              <a:ext uri="{FF2B5EF4-FFF2-40B4-BE49-F238E27FC236}">
                <a16:creationId xmlns:a16="http://schemas.microsoft.com/office/drawing/2014/main" id="{61CC9967-011F-D70D-28DC-D59771094B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06BC6F-65AC-F388-ECD3-67B87BE2A17A}"/>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282978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D28C-58F3-E597-D6A7-12F774A5F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A7F49-43D3-B1DE-FFE2-ECBFC4086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50CC58-2B85-8E46-88A4-93E63179F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65473-921F-B1BD-CEBC-392CB259F463}"/>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6" name="Footer Placeholder 5">
            <a:extLst>
              <a:ext uri="{FF2B5EF4-FFF2-40B4-BE49-F238E27FC236}">
                <a16:creationId xmlns:a16="http://schemas.microsoft.com/office/drawing/2014/main" id="{2B624186-286E-023E-AC58-14B93433C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FFE03-D927-B7EE-61B2-20FFA6D9857C}"/>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76090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71CC-848B-566E-110E-0665502DB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9144E9-4EF2-9473-3136-231AD690F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054A38-23B1-E3B3-8FF0-F81E76CBE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160F7-32A9-0359-154B-6665D65BE796}"/>
              </a:ext>
            </a:extLst>
          </p:cNvPr>
          <p:cNvSpPr>
            <a:spLocks noGrp="1"/>
          </p:cNvSpPr>
          <p:nvPr>
            <p:ph type="dt" sz="half" idx="10"/>
          </p:nvPr>
        </p:nvSpPr>
        <p:spPr/>
        <p:txBody>
          <a:bodyPr/>
          <a:lstStyle/>
          <a:p>
            <a:fld id="{5F91B90D-4D51-4442-BF80-23280ADC1E05}" type="datetimeFigureOut">
              <a:rPr lang="en-US" smtClean="0"/>
              <a:t>2024-10-02</a:t>
            </a:fld>
            <a:endParaRPr lang="en-US"/>
          </a:p>
        </p:txBody>
      </p:sp>
      <p:sp>
        <p:nvSpPr>
          <p:cNvPr id="6" name="Footer Placeholder 5">
            <a:extLst>
              <a:ext uri="{FF2B5EF4-FFF2-40B4-BE49-F238E27FC236}">
                <a16:creationId xmlns:a16="http://schemas.microsoft.com/office/drawing/2014/main" id="{B146B8D6-EC0A-E360-11FD-145F8243B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E8C94-C413-CDA6-5B16-C13D2E24251C}"/>
              </a:ext>
            </a:extLst>
          </p:cNvPr>
          <p:cNvSpPr>
            <a:spLocks noGrp="1"/>
          </p:cNvSpPr>
          <p:nvPr>
            <p:ph type="sldNum" sz="quarter" idx="12"/>
          </p:nvPr>
        </p:nvSpPr>
        <p:spPr/>
        <p:txBody>
          <a:bodyPr/>
          <a:lstStyle/>
          <a:p>
            <a:fld id="{06765E78-766A-49CD-BB8B-6EB5F62D77DC}" type="slidenum">
              <a:rPr lang="en-US" smtClean="0"/>
              <a:t>‹#›</a:t>
            </a:fld>
            <a:endParaRPr lang="en-US"/>
          </a:p>
        </p:txBody>
      </p:sp>
    </p:spTree>
    <p:extLst>
      <p:ext uri="{BB962C8B-B14F-4D97-AF65-F5344CB8AC3E}">
        <p14:creationId xmlns:p14="http://schemas.microsoft.com/office/powerpoint/2010/main" val="332582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FEA52-AADE-119C-947D-B7D4A44CD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00017-B2BA-FBD1-907A-9E12D056A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458B0-6299-A5C2-9FB6-43FB68F46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91B90D-4D51-4442-BF80-23280ADC1E05}" type="datetimeFigureOut">
              <a:rPr lang="en-US" smtClean="0"/>
              <a:t>2024-10-02</a:t>
            </a:fld>
            <a:endParaRPr lang="en-US"/>
          </a:p>
        </p:txBody>
      </p:sp>
      <p:sp>
        <p:nvSpPr>
          <p:cNvPr id="5" name="Footer Placeholder 4">
            <a:extLst>
              <a:ext uri="{FF2B5EF4-FFF2-40B4-BE49-F238E27FC236}">
                <a16:creationId xmlns:a16="http://schemas.microsoft.com/office/drawing/2014/main" id="{A3640D66-8074-9ED3-7428-FBC694C71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5D3CA4-9A69-F414-46EE-1B052EF36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765E78-766A-49CD-BB8B-6EB5F62D77DC}" type="slidenum">
              <a:rPr lang="en-US" smtClean="0"/>
              <a:t>‹#›</a:t>
            </a:fld>
            <a:endParaRPr lang="en-US"/>
          </a:p>
        </p:txBody>
      </p:sp>
    </p:spTree>
    <p:extLst>
      <p:ext uri="{BB962C8B-B14F-4D97-AF65-F5344CB8AC3E}">
        <p14:creationId xmlns:p14="http://schemas.microsoft.com/office/powerpoint/2010/main" val="328818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m-labs.hk/artiq/manual-beta/core_drivers_reference.html#module-artiq.coredevice.edge_counter"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98D515-4A86-6992-D339-D2766122BA22}"/>
              </a:ext>
            </a:extLst>
          </p:cNvPr>
          <p:cNvSpPr txBox="1"/>
          <p:nvPr/>
        </p:nvSpPr>
        <p:spPr>
          <a:xfrm>
            <a:off x="100361" y="172845"/>
            <a:ext cx="5203860" cy="369332"/>
          </a:xfrm>
          <a:prstGeom prst="rect">
            <a:avLst/>
          </a:prstGeom>
          <a:noFill/>
        </p:spPr>
        <p:txBody>
          <a:bodyPr wrap="none" rtlCol="0">
            <a:spAutoFit/>
          </a:bodyPr>
          <a:lstStyle/>
          <a:p>
            <a:r>
              <a:rPr lang="en-US" dirty="0"/>
              <a:t>Debugging the single photon experiment sequence</a:t>
            </a:r>
          </a:p>
        </p:txBody>
      </p:sp>
      <p:sp>
        <p:nvSpPr>
          <p:cNvPr id="5" name="TextBox 4">
            <a:extLst>
              <a:ext uri="{FF2B5EF4-FFF2-40B4-BE49-F238E27FC236}">
                <a16:creationId xmlns:a16="http://schemas.microsoft.com/office/drawing/2014/main" id="{E0585EEB-A2A1-CD1B-133A-478FFB400E82}"/>
              </a:ext>
            </a:extLst>
          </p:cNvPr>
          <p:cNvSpPr txBox="1"/>
          <p:nvPr/>
        </p:nvSpPr>
        <p:spPr>
          <a:xfrm>
            <a:off x="100361" y="676508"/>
            <a:ext cx="11913360" cy="923330"/>
          </a:xfrm>
          <a:prstGeom prst="rect">
            <a:avLst/>
          </a:prstGeom>
          <a:noFill/>
        </p:spPr>
        <p:txBody>
          <a:bodyPr wrap="square" rtlCol="0">
            <a:spAutoFit/>
          </a:bodyPr>
          <a:lstStyle/>
          <a:p>
            <a:r>
              <a:rPr lang="en-US" dirty="0"/>
              <a:t>It seems that the photons during the readouts are being undercounted (not all of the events are read out, though the experiment sequence for loading an atom seems bug free and the histogram clearly shows the bimodal tell-tale signature of single atom loading, just with lower overall counts).</a:t>
            </a:r>
          </a:p>
        </p:txBody>
      </p:sp>
      <p:sp>
        <p:nvSpPr>
          <p:cNvPr id="6" name="TextBox 5">
            <a:extLst>
              <a:ext uri="{FF2B5EF4-FFF2-40B4-BE49-F238E27FC236}">
                <a16:creationId xmlns:a16="http://schemas.microsoft.com/office/drawing/2014/main" id="{07C93520-FCF1-87EF-87DE-5FD74DF99C60}"/>
              </a:ext>
            </a:extLst>
          </p:cNvPr>
          <p:cNvSpPr txBox="1"/>
          <p:nvPr/>
        </p:nvSpPr>
        <p:spPr>
          <a:xfrm>
            <a:off x="143773" y="2035834"/>
            <a:ext cx="11777933" cy="923330"/>
          </a:xfrm>
          <a:prstGeom prst="rect">
            <a:avLst/>
          </a:prstGeom>
          <a:noFill/>
        </p:spPr>
        <p:txBody>
          <a:bodyPr wrap="square" rtlCol="0">
            <a:spAutoFit/>
          </a:bodyPr>
          <a:lstStyle/>
          <a:p>
            <a:r>
              <a:rPr lang="en-US" dirty="0"/>
              <a:t>In what follows, I reduce the experiment sequence until the count rate seems to match that of the single atom loading experiment, then add parts back in to see where the issue occurs. The cooling laser is unlocked as it has been finnicky today, so we will only be measuring the background counts.</a:t>
            </a:r>
          </a:p>
        </p:txBody>
      </p:sp>
    </p:spTree>
    <p:extLst>
      <p:ext uri="{BB962C8B-B14F-4D97-AF65-F5344CB8AC3E}">
        <p14:creationId xmlns:p14="http://schemas.microsoft.com/office/powerpoint/2010/main" val="376410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98D515-4A86-6992-D339-D2766122BA22}"/>
              </a:ext>
            </a:extLst>
          </p:cNvPr>
          <p:cNvSpPr txBox="1"/>
          <p:nvPr/>
        </p:nvSpPr>
        <p:spPr>
          <a:xfrm>
            <a:off x="100361" y="172845"/>
            <a:ext cx="5203860" cy="369332"/>
          </a:xfrm>
          <a:prstGeom prst="rect">
            <a:avLst/>
          </a:prstGeom>
          <a:noFill/>
        </p:spPr>
        <p:txBody>
          <a:bodyPr wrap="none" rtlCol="0">
            <a:spAutoFit/>
          </a:bodyPr>
          <a:lstStyle/>
          <a:p>
            <a:r>
              <a:rPr lang="en-US" dirty="0"/>
              <a:t>Debugging the single photon experiment sequence</a:t>
            </a:r>
          </a:p>
        </p:txBody>
      </p:sp>
      <p:sp>
        <p:nvSpPr>
          <p:cNvPr id="2" name="TextBox 1">
            <a:extLst>
              <a:ext uri="{FF2B5EF4-FFF2-40B4-BE49-F238E27FC236}">
                <a16:creationId xmlns:a16="http://schemas.microsoft.com/office/drawing/2014/main" id="{AB66DF07-A9B6-58F0-C9CA-E498BAFFEF81}"/>
              </a:ext>
            </a:extLst>
          </p:cNvPr>
          <p:cNvSpPr txBox="1"/>
          <p:nvPr/>
        </p:nvSpPr>
        <p:spPr>
          <a:xfrm>
            <a:off x="100361" y="750814"/>
            <a:ext cx="4876720" cy="369332"/>
          </a:xfrm>
          <a:prstGeom prst="rect">
            <a:avLst/>
          </a:prstGeom>
          <a:noFill/>
        </p:spPr>
        <p:txBody>
          <a:bodyPr wrap="none" rtlCol="0">
            <a:spAutoFit/>
          </a:bodyPr>
          <a:lstStyle/>
          <a:p>
            <a:r>
              <a:rPr lang="en-US" dirty="0"/>
              <a:t>The background with </a:t>
            </a:r>
            <a:r>
              <a:rPr lang="en-US" dirty="0" err="1"/>
              <a:t>atom_loading_experiment</a:t>
            </a:r>
            <a:endParaRPr lang="en-US" dirty="0"/>
          </a:p>
        </p:txBody>
      </p:sp>
      <p:sp>
        <p:nvSpPr>
          <p:cNvPr id="9" name="TextBox 8">
            <a:extLst>
              <a:ext uri="{FF2B5EF4-FFF2-40B4-BE49-F238E27FC236}">
                <a16:creationId xmlns:a16="http://schemas.microsoft.com/office/drawing/2014/main" id="{59FB62F3-326F-1E6E-8CC2-52F8D41155B9}"/>
              </a:ext>
            </a:extLst>
          </p:cNvPr>
          <p:cNvSpPr txBox="1"/>
          <p:nvPr/>
        </p:nvSpPr>
        <p:spPr>
          <a:xfrm>
            <a:off x="1981974" y="3485461"/>
            <a:ext cx="1572866" cy="369332"/>
          </a:xfrm>
          <a:prstGeom prst="rect">
            <a:avLst/>
          </a:prstGeom>
          <a:noFill/>
        </p:spPr>
        <p:txBody>
          <a:bodyPr wrap="none" rtlCol="0">
            <a:spAutoFit/>
          </a:bodyPr>
          <a:lstStyle/>
          <a:p>
            <a:r>
              <a:rPr lang="en-US" dirty="0"/>
              <a:t>Mean ~ 24700</a:t>
            </a:r>
          </a:p>
        </p:txBody>
      </p:sp>
      <p:pic>
        <p:nvPicPr>
          <p:cNvPr id="5" name="Picture 4">
            <a:extLst>
              <a:ext uri="{FF2B5EF4-FFF2-40B4-BE49-F238E27FC236}">
                <a16:creationId xmlns:a16="http://schemas.microsoft.com/office/drawing/2014/main" id="{F72F44FA-A812-4F6B-92EC-759D76D04C44}"/>
              </a:ext>
            </a:extLst>
          </p:cNvPr>
          <p:cNvPicPr>
            <a:picLocks noChangeAspect="1"/>
          </p:cNvPicPr>
          <p:nvPr/>
        </p:nvPicPr>
        <p:blipFill>
          <a:blip r:embed="rId2"/>
          <a:stretch>
            <a:fillRect/>
          </a:stretch>
        </p:blipFill>
        <p:spPr>
          <a:xfrm>
            <a:off x="149884" y="1285875"/>
            <a:ext cx="5600700" cy="2143125"/>
          </a:xfrm>
          <a:prstGeom prst="rect">
            <a:avLst/>
          </a:prstGeom>
        </p:spPr>
      </p:pic>
    </p:spTree>
    <p:extLst>
      <p:ext uri="{BB962C8B-B14F-4D97-AF65-F5344CB8AC3E}">
        <p14:creationId xmlns:p14="http://schemas.microsoft.com/office/powerpoint/2010/main" val="142851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98D515-4A86-6992-D339-D2766122BA22}"/>
              </a:ext>
            </a:extLst>
          </p:cNvPr>
          <p:cNvSpPr txBox="1"/>
          <p:nvPr/>
        </p:nvSpPr>
        <p:spPr>
          <a:xfrm>
            <a:off x="100361" y="172845"/>
            <a:ext cx="5203860" cy="369332"/>
          </a:xfrm>
          <a:prstGeom prst="rect">
            <a:avLst/>
          </a:prstGeom>
          <a:noFill/>
        </p:spPr>
        <p:txBody>
          <a:bodyPr wrap="none" rtlCol="0">
            <a:spAutoFit/>
          </a:bodyPr>
          <a:lstStyle/>
          <a:p>
            <a:r>
              <a:rPr lang="en-US" dirty="0"/>
              <a:t>Debugging the single photon experiment sequence</a:t>
            </a:r>
          </a:p>
        </p:txBody>
      </p:sp>
      <p:sp>
        <p:nvSpPr>
          <p:cNvPr id="2" name="TextBox 1">
            <a:extLst>
              <a:ext uri="{FF2B5EF4-FFF2-40B4-BE49-F238E27FC236}">
                <a16:creationId xmlns:a16="http://schemas.microsoft.com/office/drawing/2014/main" id="{AB66DF07-A9B6-58F0-C9CA-E498BAFFEF81}"/>
              </a:ext>
            </a:extLst>
          </p:cNvPr>
          <p:cNvSpPr txBox="1"/>
          <p:nvPr/>
        </p:nvSpPr>
        <p:spPr>
          <a:xfrm>
            <a:off x="100361" y="641880"/>
            <a:ext cx="6991658" cy="646331"/>
          </a:xfrm>
          <a:prstGeom prst="rect">
            <a:avLst/>
          </a:prstGeom>
          <a:noFill/>
        </p:spPr>
        <p:txBody>
          <a:bodyPr wrap="none" rtlCol="0">
            <a:spAutoFit/>
          </a:bodyPr>
          <a:lstStyle/>
          <a:p>
            <a:r>
              <a:rPr lang="en-US" dirty="0" err="1"/>
              <a:t>single_photon_experiment</a:t>
            </a:r>
            <a:r>
              <a:rPr lang="en-US" dirty="0"/>
              <a:t>:</a:t>
            </a:r>
          </a:p>
          <a:p>
            <a:r>
              <a:rPr lang="en-US" dirty="0"/>
              <a:t>Just one optical pumping phase between the readouts (nothing else):</a:t>
            </a:r>
          </a:p>
        </p:txBody>
      </p:sp>
      <p:pic>
        <p:nvPicPr>
          <p:cNvPr id="8" name="Picture 7">
            <a:extLst>
              <a:ext uri="{FF2B5EF4-FFF2-40B4-BE49-F238E27FC236}">
                <a16:creationId xmlns:a16="http://schemas.microsoft.com/office/drawing/2014/main" id="{BF855EE4-E26E-39CE-1B1D-8DB639C1ACBB}"/>
              </a:ext>
            </a:extLst>
          </p:cNvPr>
          <p:cNvPicPr>
            <a:picLocks noChangeAspect="1"/>
          </p:cNvPicPr>
          <p:nvPr/>
        </p:nvPicPr>
        <p:blipFill>
          <a:blip r:embed="rId2"/>
          <a:stretch>
            <a:fillRect/>
          </a:stretch>
        </p:blipFill>
        <p:spPr>
          <a:xfrm>
            <a:off x="100361" y="1288211"/>
            <a:ext cx="6048375" cy="2590800"/>
          </a:xfrm>
          <a:prstGeom prst="rect">
            <a:avLst/>
          </a:prstGeom>
        </p:spPr>
      </p:pic>
      <p:sp>
        <p:nvSpPr>
          <p:cNvPr id="9" name="TextBox 8">
            <a:extLst>
              <a:ext uri="{FF2B5EF4-FFF2-40B4-BE49-F238E27FC236}">
                <a16:creationId xmlns:a16="http://schemas.microsoft.com/office/drawing/2014/main" id="{59FB62F3-326F-1E6E-8CC2-52F8D41155B9}"/>
              </a:ext>
            </a:extLst>
          </p:cNvPr>
          <p:cNvSpPr txBox="1"/>
          <p:nvPr/>
        </p:nvSpPr>
        <p:spPr>
          <a:xfrm>
            <a:off x="2248619" y="3940833"/>
            <a:ext cx="1572866" cy="369332"/>
          </a:xfrm>
          <a:prstGeom prst="rect">
            <a:avLst/>
          </a:prstGeom>
          <a:noFill/>
        </p:spPr>
        <p:txBody>
          <a:bodyPr wrap="none" rtlCol="0">
            <a:spAutoFit/>
          </a:bodyPr>
          <a:lstStyle/>
          <a:p>
            <a:r>
              <a:rPr lang="en-US" dirty="0"/>
              <a:t>Mean ~ 24700</a:t>
            </a:r>
          </a:p>
        </p:txBody>
      </p:sp>
    </p:spTree>
    <p:extLst>
      <p:ext uri="{BB962C8B-B14F-4D97-AF65-F5344CB8AC3E}">
        <p14:creationId xmlns:p14="http://schemas.microsoft.com/office/powerpoint/2010/main" val="192212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98D515-4A86-6992-D339-D2766122BA22}"/>
              </a:ext>
            </a:extLst>
          </p:cNvPr>
          <p:cNvSpPr txBox="1"/>
          <p:nvPr/>
        </p:nvSpPr>
        <p:spPr>
          <a:xfrm>
            <a:off x="100361" y="172845"/>
            <a:ext cx="5203860" cy="369332"/>
          </a:xfrm>
          <a:prstGeom prst="rect">
            <a:avLst/>
          </a:prstGeom>
          <a:noFill/>
        </p:spPr>
        <p:txBody>
          <a:bodyPr wrap="none" rtlCol="0">
            <a:spAutoFit/>
          </a:bodyPr>
          <a:lstStyle/>
          <a:p>
            <a:r>
              <a:rPr lang="en-US" dirty="0"/>
              <a:t>Debugging the single photon experiment sequence</a:t>
            </a:r>
          </a:p>
        </p:txBody>
      </p:sp>
      <p:sp>
        <p:nvSpPr>
          <p:cNvPr id="2" name="TextBox 1">
            <a:extLst>
              <a:ext uri="{FF2B5EF4-FFF2-40B4-BE49-F238E27FC236}">
                <a16:creationId xmlns:a16="http://schemas.microsoft.com/office/drawing/2014/main" id="{AB66DF07-A9B6-58F0-C9CA-E498BAFFEF81}"/>
              </a:ext>
            </a:extLst>
          </p:cNvPr>
          <p:cNvSpPr txBox="1"/>
          <p:nvPr/>
        </p:nvSpPr>
        <p:spPr>
          <a:xfrm>
            <a:off x="100361" y="641880"/>
            <a:ext cx="10184968" cy="923330"/>
          </a:xfrm>
          <a:prstGeom prst="rect">
            <a:avLst/>
          </a:prstGeom>
          <a:noFill/>
        </p:spPr>
        <p:txBody>
          <a:bodyPr wrap="none" rtlCol="0">
            <a:spAutoFit/>
          </a:bodyPr>
          <a:lstStyle/>
          <a:p>
            <a:r>
              <a:rPr lang="en-US" dirty="0" err="1"/>
              <a:t>single_photon_experiment</a:t>
            </a:r>
            <a:r>
              <a:rPr lang="en-US" dirty="0"/>
              <a:t>:</a:t>
            </a:r>
          </a:p>
          <a:p>
            <a:r>
              <a:rPr lang="en-US" dirty="0"/>
              <a:t>Just one optical pumping phase between the readouts (nothing else), </a:t>
            </a:r>
          </a:p>
          <a:p>
            <a:r>
              <a:rPr lang="en-US" dirty="0"/>
              <a:t>But I turn block counts to SPCM (gate on) before the OP phase and </a:t>
            </a:r>
            <a:r>
              <a:rPr lang="en-US" dirty="0" err="1"/>
              <a:t>ungate</a:t>
            </a:r>
            <a:r>
              <a:rPr lang="en-US" dirty="0"/>
              <a:t> before the second readout.</a:t>
            </a:r>
          </a:p>
        </p:txBody>
      </p:sp>
      <p:sp>
        <p:nvSpPr>
          <p:cNvPr id="9" name="TextBox 8">
            <a:extLst>
              <a:ext uri="{FF2B5EF4-FFF2-40B4-BE49-F238E27FC236}">
                <a16:creationId xmlns:a16="http://schemas.microsoft.com/office/drawing/2014/main" id="{59FB62F3-326F-1E6E-8CC2-52F8D41155B9}"/>
              </a:ext>
            </a:extLst>
          </p:cNvPr>
          <p:cNvSpPr txBox="1"/>
          <p:nvPr/>
        </p:nvSpPr>
        <p:spPr>
          <a:xfrm>
            <a:off x="2169552" y="3975249"/>
            <a:ext cx="1572866" cy="369332"/>
          </a:xfrm>
          <a:prstGeom prst="rect">
            <a:avLst/>
          </a:prstGeom>
          <a:noFill/>
        </p:spPr>
        <p:txBody>
          <a:bodyPr wrap="none" rtlCol="0">
            <a:spAutoFit/>
          </a:bodyPr>
          <a:lstStyle/>
          <a:p>
            <a:r>
              <a:rPr lang="en-US" dirty="0"/>
              <a:t>Mean ~ 19000</a:t>
            </a:r>
          </a:p>
        </p:txBody>
      </p:sp>
      <p:pic>
        <p:nvPicPr>
          <p:cNvPr id="5" name="Picture 4">
            <a:extLst>
              <a:ext uri="{FF2B5EF4-FFF2-40B4-BE49-F238E27FC236}">
                <a16:creationId xmlns:a16="http://schemas.microsoft.com/office/drawing/2014/main" id="{A81A5FA4-5611-0141-D528-B6A6BC733868}"/>
              </a:ext>
            </a:extLst>
          </p:cNvPr>
          <p:cNvPicPr>
            <a:picLocks noChangeAspect="1"/>
          </p:cNvPicPr>
          <p:nvPr/>
        </p:nvPicPr>
        <p:blipFill>
          <a:blip r:embed="rId2"/>
          <a:stretch>
            <a:fillRect/>
          </a:stretch>
        </p:blipFill>
        <p:spPr>
          <a:xfrm>
            <a:off x="165160" y="1813074"/>
            <a:ext cx="5581650" cy="2162175"/>
          </a:xfrm>
          <a:prstGeom prst="rect">
            <a:avLst/>
          </a:prstGeom>
        </p:spPr>
      </p:pic>
      <p:sp>
        <p:nvSpPr>
          <p:cNvPr id="6" name="TextBox 5">
            <a:extLst>
              <a:ext uri="{FF2B5EF4-FFF2-40B4-BE49-F238E27FC236}">
                <a16:creationId xmlns:a16="http://schemas.microsoft.com/office/drawing/2014/main" id="{D507A05D-7602-6C66-107D-F9AFE1EA2E94}"/>
              </a:ext>
            </a:extLst>
          </p:cNvPr>
          <p:cNvSpPr txBox="1"/>
          <p:nvPr/>
        </p:nvSpPr>
        <p:spPr>
          <a:xfrm>
            <a:off x="100362" y="4549646"/>
            <a:ext cx="5915126" cy="923330"/>
          </a:xfrm>
          <a:prstGeom prst="rect">
            <a:avLst/>
          </a:prstGeom>
          <a:noFill/>
        </p:spPr>
        <p:txBody>
          <a:bodyPr wrap="square" rtlCol="0">
            <a:spAutoFit/>
          </a:bodyPr>
          <a:lstStyle/>
          <a:p>
            <a:r>
              <a:rPr lang="en-US" dirty="0"/>
              <a:t>Maybe we’re actually collecting more photons from background in a typical experiment if we aren’t turning the gate on and off? </a:t>
            </a:r>
          </a:p>
        </p:txBody>
      </p:sp>
    </p:spTree>
    <p:extLst>
      <p:ext uri="{BB962C8B-B14F-4D97-AF65-F5344CB8AC3E}">
        <p14:creationId xmlns:p14="http://schemas.microsoft.com/office/powerpoint/2010/main" val="129155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98D515-4A86-6992-D339-D2766122BA22}"/>
              </a:ext>
            </a:extLst>
          </p:cNvPr>
          <p:cNvSpPr txBox="1"/>
          <p:nvPr/>
        </p:nvSpPr>
        <p:spPr>
          <a:xfrm>
            <a:off x="117088" y="914401"/>
            <a:ext cx="4942059" cy="369332"/>
          </a:xfrm>
          <a:prstGeom prst="rect">
            <a:avLst/>
          </a:prstGeom>
          <a:noFill/>
        </p:spPr>
        <p:txBody>
          <a:bodyPr wrap="none" rtlCol="0">
            <a:spAutoFit/>
          </a:bodyPr>
          <a:lstStyle/>
          <a:p>
            <a:r>
              <a:rPr lang="en-US" dirty="0"/>
              <a:t>Using </a:t>
            </a:r>
            <a:r>
              <a:rPr lang="en-US" dirty="0" err="1"/>
              <a:t>EdgeCounter</a:t>
            </a:r>
            <a:r>
              <a:rPr lang="en-US" dirty="0"/>
              <a:t> instead of </a:t>
            </a:r>
            <a:r>
              <a:rPr lang="en-US" dirty="0" err="1"/>
              <a:t>TTLInOut</a:t>
            </a:r>
            <a:r>
              <a:rPr lang="en-US" dirty="0"/>
              <a:t> to count</a:t>
            </a:r>
          </a:p>
        </p:txBody>
      </p:sp>
      <p:sp>
        <p:nvSpPr>
          <p:cNvPr id="2" name="TextBox 1">
            <a:extLst>
              <a:ext uri="{FF2B5EF4-FFF2-40B4-BE49-F238E27FC236}">
                <a16:creationId xmlns:a16="http://schemas.microsoft.com/office/drawing/2014/main" id="{AB66DF07-A9B6-58F0-C9CA-E498BAFFEF81}"/>
              </a:ext>
            </a:extLst>
          </p:cNvPr>
          <p:cNvSpPr txBox="1"/>
          <p:nvPr/>
        </p:nvSpPr>
        <p:spPr>
          <a:xfrm>
            <a:off x="117088" y="1383436"/>
            <a:ext cx="4734116" cy="369332"/>
          </a:xfrm>
          <a:prstGeom prst="rect">
            <a:avLst/>
          </a:prstGeom>
          <a:noFill/>
        </p:spPr>
        <p:txBody>
          <a:bodyPr wrap="none" rtlCol="0">
            <a:spAutoFit/>
          </a:bodyPr>
          <a:lstStyle/>
          <a:p>
            <a:r>
              <a:rPr lang="en-US" dirty="0" err="1"/>
              <a:t>atom_loading_with_edgecounter_experiment</a:t>
            </a:r>
            <a:endParaRPr lang="en-US" dirty="0"/>
          </a:p>
        </p:txBody>
      </p:sp>
      <p:pic>
        <p:nvPicPr>
          <p:cNvPr id="7" name="Picture 6">
            <a:extLst>
              <a:ext uri="{FF2B5EF4-FFF2-40B4-BE49-F238E27FC236}">
                <a16:creationId xmlns:a16="http://schemas.microsoft.com/office/drawing/2014/main" id="{47090A58-A498-C24E-80A7-AD154E507C3E}"/>
              </a:ext>
            </a:extLst>
          </p:cNvPr>
          <p:cNvPicPr>
            <a:picLocks noChangeAspect="1"/>
          </p:cNvPicPr>
          <p:nvPr/>
        </p:nvPicPr>
        <p:blipFill>
          <a:blip r:embed="rId2"/>
          <a:stretch>
            <a:fillRect/>
          </a:stretch>
        </p:blipFill>
        <p:spPr>
          <a:xfrm>
            <a:off x="177754" y="2202030"/>
            <a:ext cx="6285781" cy="2151635"/>
          </a:xfrm>
          <a:prstGeom prst="rect">
            <a:avLst/>
          </a:prstGeom>
        </p:spPr>
      </p:pic>
      <p:sp>
        <p:nvSpPr>
          <p:cNvPr id="8" name="TextBox 7">
            <a:extLst>
              <a:ext uri="{FF2B5EF4-FFF2-40B4-BE49-F238E27FC236}">
                <a16:creationId xmlns:a16="http://schemas.microsoft.com/office/drawing/2014/main" id="{97CF1F98-B147-2740-0EA3-D28E46024BDC}"/>
              </a:ext>
            </a:extLst>
          </p:cNvPr>
          <p:cNvSpPr txBox="1"/>
          <p:nvPr/>
        </p:nvSpPr>
        <p:spPr>
          <a:xfrm>
            <a:off x="117088" y="1973241"/>
            <a:ext cx="4053097" cy="276999"/>
          </a:xfrm>
          <a:prstGeom prst="rect">
            <a:avLst/>
          </a:prstGeom>
          <a:noFill/>
        </p:spPr>
        <p:txBody>
          <a:bodyPr wrap="none" rtlCol="0">
            <a:spAutoFit/>
          </a:bodyPr>
          <a:lstStyle/>
          <a:p>
            <a:r>
              <a:rPr lang="en-US" sz="1200" dirty="0"/>
              <a:t>I modified the </a:t>
            </a:r>
            <a:r>
              <a:rPr lang="en-US" sz="1200" dirty="0" err="1"/>
              <a:t>device_db</a:t>
            </a:r>
            <a:r>
              <a:rPr lang="en-US" sz="1200" dirty="0"/>
              <a:t> to include </a:t>
            </a:r>
            <a:r>
              <a:rPr lang="en-US" sz="1200" dirty="0" err="1"/>
              <a:t>EdgeCounter</a:t>
            </a:r>
            <a:r>
              <a:rPr lang="en-US" sz="1200" dirty="0"/>
              <a:t> channels</a:t>
            </a:r>
          </a:p>
        </p:txBody>
      </p:sp>
      <p:sp>
        <p:nvSpPr>
          <p:cNvPr id="11" name="TextBox 10">
            <a:extLst>
              <a:ext uri="{FF2B5EF4-FFF2-40B4-BE49-F238E27FC236}">
                <a16:creationId xmlns:a16="http://schemas.microsoft.com/office/drawing/2014/main" id="{9E0B8218-39A3-08EB-DC39-4D5D974F73A6}"/>
              </a:ext>
            </a:extLst>
          </p:cNvPr>
          <p:cNvSpPr txBox="1"/>
          <p:nvPr/>
        </p:nvSpPr>
        <p:spPr>
          <a:xfrm>
            <a:off x="6078747" y="145750"/>
            <a:ext cx="6096000" cy="1200329"/>
          </a:xfrm>
          <a:prstGeom prst="rect">
            <a:avLst/>
          </a:prstGeom>
          <a:noFill/>
        </p:spPr>
        <p:txBody>
          <a:bodyPr wrap="square">
            <a:spAutoFit/>
          </a:bodyPr>
          <a:lstStyle/>
          <a:p>
            <a:r>
              <a:rPr lang="en-US" dirty="0"/>
              <a:t>See:</a:t>
            </a:r>
            <a:endParaRPr lang="en-US" dirty="0">
              <a:hlinkClick r:id="rId3"/>
            </a:endParaRPr>
          </a:p>
          <a:p>
            <a:r>
              <a:rPr lang="en-US" dirty="0">
                <a:hlinkClick r:id="rId3"/>
              </a:rPr>
              <a:t>https://m-labs.hk/artiq/manual-beta/core_drivers_reference.html#module-artiq.coredevice.edge_counter</a:t>
            </a:r>
            <a:r>
              <a:rPr lang="en-US" dirty="0"/>
              <a:t> </a:t>
            </a:r>
          </a:p>
        </p:txBody>
      </p:sp>
      <p:pic>
        <p:nvPicPr>
          <p:cNvPr id="13" name="Picture 12">
            <a:extLst>
              <a:ext uri="{FF2B5EF4-FFF2-40B4-BE49-F238E27FC236}">
                <a16:creationId xmlns:a16="http://schemas.microsoft.com/office/drawing/2014/main" id="{78139B1B-F082-E0F5-867A-6F3AB6DEB1C7}"/>
              </a:ext>
            </a:extLst>
          </p:cNvPr>
          <p:cNvPicPr>
            <a:picLocks noChangeAspect="1"/>
          </p:cNvPicPr>
          <p:nvPr/>
        </p:nvPicPr>
        <p:blipFill>
          <a:blip r:embed="rId4"/>
          <a:stretch>
            <a:fillRect/>
          </a:stretch>
        </p:blipFill>
        <p:spPr>
          <a:xfrm>
            <a:off x="6698524" y="5105265"/>
            <a:ext cx="4624558" cy="1327732"/>
          </a:xfrm>
          <a:prstGeom prst="rect">
            <a:avLst/>
          </a:prstGeom>
        </p:spPr>
      </p:pic>
      <p:pic>
        <p:nvPicPr>
          <p:cNvPr id="15" name="Picture 14">
            <a:extLst>
              <a:ext uri="{FF2B5EF4-FFF2-40B4-BE49-F238E27FC236}">
                <a16:creationId xmlns:a16="http://schemas.microsoft.com/office/drawing/2014/main" id="{6037469F-0D14-216C-0587-CF9696FFB528}"/>
              </a:ext>
            </a:extLst>
          </p:cNvPr>
          <p:cNvPicPr>
            <a:picLocks noChangeAspect="1"/>
          </p:cNvPicPr>
          <p:nvPr/>
        </p:nvPicPr>
        <p:blipFill>
          <a:blip r:embed="rId5"/>
          <a:stretch>
            <a:fillRect/>
          </a:stretch>
        </p:blipFill>
        <p:spPr>
          <a:xfrm>
            <a:off x="117088" y="5105265"/>
            <a:ext cx="4684424" cy="1327732"/>
          </a:xfrm>
          <a:prstGeom prst="rect">
            <a:avLst/>
          </a:prstGeom>
        </p:spPr>
      </p:pic>
      <p:cxnSp>
        <p:nvCxnSpPr>
          <p:cNvPr id="17" name="Straight Arrow Connector 16">
            <a:extLst>
              <a:ext uri="{FF2B5EF4-FFF2-40B4-BE49-F238E27FC236}">
                <a16:creationId xmlns:a16="http://schemas.microsoft.com/office/drawing/2014/main" id="{EA1234F0-D2B8-5925-911A-CE6EB267C34A}"/>
              </a:ext>
            </a:extLst>
          </p:cNvPr>
          <p:cNvCxnSpPr/>
          <p:nvPr/>
        </p:nvCxnSpPr>
        <p:spPr>
          <a:xfrm>
            <a:off x="5388108" y="5769131"/>
            <a:ext cx="7073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7E570E3-88B3-2FDD-E030-73D4313E39F8}"/>
              </a:ext>
            </a:extLst>
          </p:cNvPr>
          <p:cNvSpPr txBox="1"/>
          <p:nvPr/>
        </p:nvSpPr>
        <p:spPr>
          <a:xfrm>
            <a:off x="6768335" y="4663699"/>
            <a:ext cx="4169090" cy="369332"/>
          </a:xfrm>
          <a:prstGeom prst="rect">
            <a:avLst/>
          </a:prstGeom>
          <a:noFill/>
        </p:spPr>
        <p:txBody>
          <a:bodyPr wrap="none" rtlCol="0">
            <a:spAutoFit/>
          </a:bodyPr>
          <a:lstStyle/>
          <a:p>
            <a:r>
              <a:rPr lang="en-US" dirty="0"/>
              <a:t>This code hangs on the </a:t>
            </a:r>
            <a:r>
              <a:rPr lang="en-US" dirty="0" err="1"/>
              <a:t>fetch_count</a:t>
            </a:r>
            <a:r>
              <a:rPr lang="en-US" dirty="0"/>
              <a:t> call.</a:t>
            </a:r>
          </a:p>
        </p:txBody>
      </p:sp>
      <p:sp>
        <p:nvSpPr>
          <p:cNvPr id="19" name="TextBox 18">
            <a:extLst>
              <a:ext uri="{FF2B5EF4-FFF2-40B4-BE49-F238E27FC236}">
                <a16:creationId xmlns:a16="http://schemas.microsoft.com/office/drawing/2014/main" id="{F578347C-BBEB-F54E-0E78-64A4F0D28908}"/>
              </a:ext>
            </a:extLst>
          </p:cNvPr>
          <p:cNvSpPr txBox="1"/>
          <p:nvPr/>
        </p:nvSpPr>
        <p:spPr>
          <a:xfrm>
            <a:off x="234177" y="234609"/>
            <a:ext cx="4942060" cy="646331"/>
          </a:xfrm>
          <a:prstGeom prst="rect">
            <a:avLst/>
          </a:prstGeom>
          <a:noFill/>
        </p:spPr>
        <p:txBody>
          <a:bodyPr wrap="square" rtlCol="0">
            <a:spAutoFit/>
          </a:bodyPr>
          <a:lstStyle/>
          <a:p>
            <a:r>
              <a:rPr lang="en-US" dirty="0">
                <a:solidFill>
                  <a:schemeClr val="accent2">
                    <a:lumMod val="40000"/>
                    <a:lumOff val="60000"/>
                  </a:schemeClr>
                </a:solidFill>
              </a:rPr>
              <a:t>After this slide I rebuilt the </a:t>
            </a:r>
            <a:r>
              <a:rPr lang="en-US" dirty="0" err="1">
                <a:solidFill>
                  <a:schemeClr val="accent2">
                    <a:lumMod val="40000"/>
                    <a:lumOff val="60000"/>
                  </a:schemeClr>
                </a:solidFill>
              </a:rPr>
              <a:t>Kasli</a:t>
            </a:r>
            <a:r>
              <a:rPr lang="en-US" dirty="0">
                <a:solidFill>
                  <a:schemeClr val="accent2">
                    <a:lumMod val="40000"/>
                    <a:lumOff val="60000"/>
                  </a:schemeClr>
                </a:solidFill>
              </a:rPr>
              <a:t>-SoC </a:t>
            </a:r>
            <a:r>
              <a:rPr lang="en-US" dirty="0" err="1">
                <a:solidFill>
                  <a:schemeClr val="accent2">
                    <a:lumMod val="40000"/>
                    <a:lumOff val="60000"/>
                  </a:schemeClr>
                </a:solidFill>
              </a:rPr>
              <a:t>gateware</a:t>
            </a:r>
            <a:r>
              <a:rPr lang="en-US" dirty="0">
                <a:solidFill>
                  <a:schemeClr val="accent2">
                    <a:lumMod val="40000"/>
                    <a:lumOff val="60000"/>
                  </a:schemeClr>
                </a:solidFill>
              </a:rPr>
              <a:t> to include </a:t>
            </a:r>
            <a:r>
              <a:rPr lang="en-US" dirty="0" err="1">
                <a:solidFill>
                  <a:schemeClr val="accent2">
                    <a:lumMod val="40000"/>
                    <a:lumOff val="60000"/>
                  </a:schemeClr>
                </a:solidFill>
              </a:rPr>
              <a:t>EdgeCounters</a:t>
            </a:r>
            <a:r>
              <a:rPr lang="en-US" dirty="0">
                <a:solidFill>
                  <a:schemeClr val="accent2">
                    <a:lumMod val="40000"/>
                    <a:lumOff val="60000"/>
                  </a:schemeClr>
                </a:solidFill>
              </a:rPr>
              <a:t> on both </a:t>
            </a:r>
            <a:r>
              <a:rPr lang="en-US" dirty="0" err="1">
                <a:solidFill>
                  <a:schemeClr val="accent2">
                    <a:lumMod val="40000"/>
                    <a:lumOff val="60000"/>
                  </a:schemeClr>
                </a:solidFill>
              </a:rPr>
              <a:t>ttl</a:t>
            </a:r>
            <a:r>
              <a:rPr lang="en-US" dirty="0">
                <a:solidFill>
                  <a:schemeClr val="accent2">
                    <a:lumMod val="40000"/>
                    <a:lumOff val="60000"/>
                  </a:schemeClr>
                </a:solidFill>
              </a:rPr>
              <a:t> cards</a:t>
            </a:r>
          </a:p>
        </p:txBody>
      </p:sp>
    </p:spTree>
    <p:extLst>
      <p:ext uri="{BB962C8B-B14F-4D97-AF65-F5344CB8AC3E}">
        <p14:creationId xmlns:p14="http://schemas.microsoft.com/office/powerpoint/2010/main" val="73423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21D32-3F6C-A6A9-87B2-EB46BE19AFCD}"/>
              </a:ext>
            </a:extLst>
          </p:cNvPr>
          <p:cNvSpPr txBox="1"/>
          <p:nvPr/>
        </p:nvSpPr>
        <p:spPr>
          <a:xfrm>
            <a:off x="10936970" y="0"/>
            <a:ext cx="1303562" cy="369332"/>
          </a:xfrm>
          <a:prstGeom prst="rect">
            <a:avLst/>
          </a:prstGeom>
          <a:noFill/>
        </p:spPr>
        <p:txBody>
          <a:bodyPr wrap="none" rtlCol="0">
            <a:spAutoFit/>
          </a:bodyPr>
          <a:lstStyle/>
          <a:p>
            <a:r>
              <a:rPr lang="en-US" dirty="0"/>
              <a:t>2024.10.21</a:t>
            </a:r>
          </a:p>
        </p:txBody>
      </p:sp>
      <p:sp>
        <p:nvSpPr>
          <p:cNvPr id="5" name="TextBox 4">
            <a:extLst>
              <a:ext uri="{FF2B5EF4-FFF2-40B4-BE49-F238E27FC236}">
                <a16:creationId xmlns:a16="http://schemas.microsoft.com/office/drawing/2014/main" id="{5F2558E7-BB3C-4AA9-EC97-40BCDC68152C}"/>
              </a:ext>
            </a:extLst>
          </p:cNvPr>
          <p:cNvSpPr txBox="1"/>
          <p:nvPr/>
        </p:nvSpPr>
        <p:spPr>
          <a:xfrm>
            <a:off x="395868" y="369332"/>
            <a:ext cx="11492377" cy="646331"/>
          </a:xfrm>
          <a:prstGeom prst="rect">
            <a:avLst/>
          </a:prstGeom>
          <a:noFill/>
        </p:spPr>
        <p:txBody>
          <a:bodyPr wrap="none" rtlCol="0">
            <a:spAutoFit/>
          </a:bodyPr>
          <a:lstStyle/>
          <a:p>
            <a:r>
              <a:rPr lang="en-US" dirty="0"/>
              <a:t>I’m now using </a:t>
            </a:r>
            <a:r>
              <a:rPr lang="en-US" dirty="0" err="1"/>
              <a:t>EdgeCounters</a:t>
            </a:r>
            <a:r>
              <a:rPr lang="en-US" dirty="0"/>
              <a:t> for the first and second atom readouts and have wrapped those blocks into functions.</a:t>
            </a:r>
          </a:p>
          <a:p>
            <a:r>
              <a:rPr lang="en-US" dirty="0"/>
              <a:t>Nevertheless, the undercounting issue persists in </a:t>
            </a:r>
            <a:r>
              <a:rPr lang="en-US" dirty="0" err="1"/>
              <a:t>single_photon_experiment</a:t>
            </a:r>
            <a:r>
              <a:rPr lang="en-US" dirty="0"/>
              <a:t>.</a:t>
            </a:r>
          </a:p>
        </p:txBody>
      </p:sp>
    </p:spTree>
    <p:extLst>
      <p:ext uri="{BB962C8B-B14F-4D97-AF65-F5344CB8AC3E}">
        <p14:creationId xmlns:p14="http://schemas.microsoft.com/office/powerpoint/2010/main" val="92266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27276</TotalTime>
  <Words>342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PRESTON R HUFT</dc:creator>
  <cp:lastModifiedBy>PRESTON R HUFT</cp:lastModifiedBy>
  <cp:revision>2</cp:revision>
  <dcterms:created xsi:type="dcterms:W3CDTF">2024-10-02T16:13:34Z</dcterms:created>
  <dcterms:modified xsi:type="dcterms:W3CDTF">2024-10-21T14:50:24Z</dcterms:modified>
</cp:coreProperties>
</file>