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4" r:id="rId4"/>
    <p:sldId id="267" r:id="rId5"/>
    <p:sldId id="268" r:id="rId6"/>
    <p:sldId id="288" r:id="rId7"/>
    <p:sldId id="290" r:id="rId8"/>
    <p:sldId id="292" r:id="rId9"/>
    <p:sldId id="293" r:id="rId10"/>
    <p:sldId id="294" r:id="rId11"/>
    <p:sldId id="295" r:id="rId12"/>
    <p:sldId id="296" r:id="rId13"/>
    <p:sldId id="297" r:id="rId14"/>
    <p:sldId id="298" r:id="rId15"/>
    <p:sldId id="329" r:id="rId16"/>
    <p:sldId id="330" r:id="rId17"/>
    <p:sldId id="331" r:id="rId18"/>
    <p:sldId id="332" r:id="rId19"/>
    <p:sldId id="333" r:id="rId20"/>
    <p:sldId id="299" r:id="rId21"/>
    <p:sldId id="301" r:id="rId22"/>
    <p:sldId id="302" r:id="rId23"/>
    <p:sldId id="303" r:id="rId24"/>
    <p:sldId id="314" r:id="rId25"/>
    <p:sldId id="315" r:id="rId26"/>
    <p:sldId id="316" r:id="rId27"/>
    <p:sldId id="324" r:id="rId28"/>
    <p:sldId id="308" r:id="rId29"/>
    <p:sldId id="318" r:id="rId30"/>
    <p:sldId id="321" r:id="rId31"/>
    <p:sldId id="322" r:id="rId32"/>
    <p:sldId id="317" r:id="rId33"/>
    <p:sldId id="328" r:id="rId34"/>
    <p:sldId id="304" r:id="rId35"/>
    <p:sldId id="323" r:id="rId36"/>
    <p:sldId id="327" r:id="rId37"/>
    <p:sldId id="305" r:id="rId38"/>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6BAF"/>
    <a:srgbClr val="00DA63"/>
    <a:srgbClr val="00FA71"/>
    <a:srgbClr val="007A37"/>
    <a:srgbClr val="33A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DAFFC-BD29-4827-A494-8C3A5A212D72}" v="304" dt="2018-10-31T14:06:51.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4" autoAdjust="0"/>
    <p:restoredTop sz="94660"/>
  </p:normalViewPr>
  <p:slideViewPr>
    <p:cSldViewPr snapToGrid="0">
      <p:cViewPr varScale="1">
        <p:scale>
          <a:sx n="73" d="100"/>
          <a:sy n="73"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Keeler" userId="ac155669f961226b" providerId="LiveId" clId="{54C2A6B7-D7D4-4ACA-B213-4AC71DE29A6A}"/>
  </pc:docChgLst>
  <pc:docChgLst>
    <pc:chgData name="Jim Keeler" userId="ac155669f961226b" providerId="LiveId" clId="{9AEDAFFC-BD29-4827-A494-8C3A5A212D72}"/>
    <pc:docChg chg="undo custSel addSld delSld modSld">
      <pc:chgData name="Jim Keeler" userId="ac155669f961226b" providerId="LiveId" clId="{9AEDAFFC-BD29-4827-A494-8C3A5A212D72}" dt="2018-10-31T14:06:51.493" v="1004"/>
      <pc:docMkLst>
        <pc:docMk/>
      </pc:docMkLst>
      <pc:sldChg chg="modSp">
        <pc:chgData name="Jim Keeler" userId="ac155669f961226b" providerId="LiveId" clId="{9AEDAFFC-BD29-4827-A494-8C3A5A212D72}" dt="2018-10-31T13:29:21.881" v="938"/>
        <pc:sldMkLst>
          <pc:docMk/>
          <pc:sldMk cId="681438970" sldId="256"/>
        </pc:sldMkLst>
        <pc:spChg chg="mod">
          <ac:chgData name="Jim Keeler" userId="ac155669f961226b" providerId="LiveId" clId="{9AEDAFFC-BD29-4827-A494-8C3A5A212D72}" dt="2018-10-31T13:29:21.881" v="938"/>
          <ac:spMkLst>
            <pc:docMk/>
            <pc:sldMk cId="681438970" sldId="256"/>
            <ac:spMk id="2" creationId="{00000000-0000-0000-0000-000000000000}"/>
          </ac:spMkLst>
        </pc:spChg>
        <pc:spChg chg="mod">
          <ac:chgData name="Jim Keeler" userId="ac155669f961226b" providerId="LiveId" clId="{9AEDAFFC-BD29-4827-A494-8C3A5A212D72}" dt="2018-10-31T13:28:20.804" v="937" actId="20577"/>
          <ac:spMkLst>
            <pc:docMk/>
            <pc:sldMk cId="681438970" sldId="256"/>
            <ac:spMk id="5" creationId="{00000000-0000-0000-0000-000000000000}"/>
          </ac:spMkLst>
        </pc:spChg>
      </pc:sldChg>
      <pc:sldChg chg="modAnim">
        <pc:chgData name="Jim Keeler" userId="ac155669f961226b" providerId="LiveId" clId="{9AEDAFFC-BD29-4827-A494-8C3A5A212D72}" dt="2018-10-31T14:05:49.659" v="1003"/>
        <pc:sldMkLst>
          <pc:docMk/>
          <pc:sldMk cId="3243769677" sldId="267"/>
        </pc:sldMkLst>
      </pc:sldChg>
      <pc:sldChg chg="modSp">
        <pc:chgData name="Jim Keeler" userId="ac155669f961226b" providerId="LiveId" clId="{9AEDAFFC-BD29-4827-A494-8C3A5A212D72}" dt="2018-10-25T02:06:42.355" v="41" actId="20577"/>
        <pc:sldMkLst>
          <pc:docMk/>
          <pc:sldMk cId="944051334" sldId="296"/>
        </pc:sldMkLst>
        <pc:spChg chg="mod">
          <ac:chgData name="Jim Keeler" userId="ac155669f961226b" providerId="LiveId" clId="{9AEDAFFC-BD29-4827-A494-8C3A5A212D72}" dt="2018-10-25T02:06:42.355" v="41" actId="20577"/>
          <ac:spMkLst>
            <pc:docMk/>
            <pc:sldMk cId="944051334" sldId="296"/>
            <ac:spMk id="3" creationId="{00000000-0000-0000-0000-000000000000}"/>
          </ac:spMkLst>
        </pc:spChg>
      </pc:sldChg>
      <pc:sldChg chg="add">
        <pc:chgData name="Jim Keeler" userId="ac155669f961226b" providerId="LiveId" clId="{9AEDAFFC-BD29-4827-A494-8C3A5A212D72}" dt="2018-10-25T04:13:10.889" v="601"/>
        <pc:sldMkLst>
          <pc:docMk/>
          <pc:sldMk cId="3174471161" sldId="298"/>
        </pc:sldMkLst>
      </pc:sldChg>
      <pc:sldChg chg="modSp">
        <pc:chgData name="Jim Keeler" userId="ac155669f961226b" providerId="LiveId" clId="{9AEDAFFC-BD29-4827-A494-8C3A5A212D72}" dt="2018-10-25T02:04:56.975" v="0" actId="113"/>
        <pc:sldMkLst>
          <pc:docMk/>
          <pc:sldMk cId="2832359165" sldId="299"/>
        </pc:sldMkLst>
        <pc:spChg chg="mod">
          <ac:chgData name="Jim Keeler" userId="ac155669f961226b" providerId="LiveId" clId="{9AEDAFFC-BD29-4827-A494-8C3A5A212D72}" dt="2018-10-25T02:04:56.975" v="0" actId="113"/>
          <ac:spMkLst>
            <pc:docMk/>
            <pc:sldMk cId="2832359165" sldId="299"/>
            <ac:spMk id="111" creationId="{00000000-0000-0000-0000-000000000000}"/>
          </ac:spMkLst>
        </pc:spChg>
      </pc:sldChg>
      <pc:sldChg chg="modSp">
        <pc:chgData name="Jim Keeler" userId="ac155669f961226b" providerId="LiveId" clId="{9AEDAFFC-BD29-4827-A494-8C3A5A212D72}" dt="2018-10-25T02:09:18.562" v="42" actId="113"/>
        <pc:sldMkLst>
          <pc:docMk/>
          <pc:sldMk cId="988639581" sldId="303"/>
        </pc:sldMkLst>
        <pc:spChg chg="mod">
          <ac:chgData name="Jim Keeler" userId="ac155669f961226b" providerId="LiveId" clId="{9AEDAFFC-BD29-4827-A494-8C3A5A212D72}" dt="2018-10-25T02:09:18.562" v="42" actId="113"/>
          <ac:spMkLst>
            <pc:docMk/>
            <pc:sldMk cId="988639581" sldId="303"/>
            <ac:spMk id="3" creationId="{00000000-0000-0000-0000-000000000000}"/>
          </ac:spMkLst>
        </pc:spChg>
      </pc:sldChg>
      <pc:sldChg chg="modSp">
        <pc:chgData name="Jim Keeler" userId="ac155669f961226b" providerId="LiveId" clId="{9AEDAFFC-BD29-4827-A494-8C3A5A212D72}" dt="2018-10-25T02:11:23.145" v="48" actId="20577"/>
        <pc:sldMkLst>
          <pc:docMk/>
          <pc:sldMk cId="434183191" sldId="304"/>
        </pc:sldMkLst>
        <pc:spChg chg="mod">
          <ac:chgData name="Jim Keeler" userId="ac155669f961226b" providerId="LiveId" clId="{9AEDAFFC-BD29-4827-A494-8C3A5A212D72}" dt="2018-10-25T02:11:23.145" v="48" actId="20577"/>
          <ac:spMkLst>
            <pc:docMk/>
            <pc:sldMk cId="434183191" sldId="304"/>
            <ac:spMk id="111" creationId="{00000000-0000-0000-0000-000000000000}"/>
          </ac:spMkLst>
        </pc:spChg>
      </pc:sldChg>
      <pc:sldChg chg="modSp">
        <pc:chgData name="Jim Keeler" userId="ac155669f961226b" providerId="LiveId" clId="{9AEDAFFC-BD29-4827-A494-8C3A5A212D72}" dt="2018-10-25T04:26:45.882" v="664" actId="20577"/>
        <pc:sldMkLst>
          <pc:docMk/>
          <pc:sldMk cId="2874475151" sldId="314"/>
        </pc:sldMkLst>
        <pc:spChg chg="mod">
          <ac:chgData name="Jim Keeler" userId="ac155669f961226b" providerId="LiveId" clId="{9AEDAFFC-BD29-4827-A494-8C3A5A212D72}" dt="2018-10-25T04:26:45.882" v="664" actId="20577"/>
          <ac:spMkLst>
            <pc:docMk/>
            <pc:sldMk cId="2874475151" sldId="314"/>
            <ac:spMk id="7" creationId="{00000000-0000-0000-0000-000000000000}"/>
          </ac:spMkLst>
        </pc:spChg>
      </pc:sldChg>
      <pc:sldChg chg="modSp">
        <pc:chgData name="Jim Keeler" userId="ac155669f961226b" providerId="LiveId" clId="{9AEDAFFC-BD29-4827-A494-8C3A5A212D72}" dt="2018-10-25T02:09:39.302" v="43" actId="20577"/>
        <pc:sldMkLst>
          <pc:docMk/>
          <pc:sldMk cId="2077849494" sldId="316"/>
        </pc:sldMkLst>
        <pc:spChg chg="mod">
          <ac:chgData name="Jim Keeler" userId="ac155669f961226b" providerId="LiveId" clId="{9AEDAFFC-BD29-4827-A494-8C3A5A212D72}" dt="2018-10-25T02:09:39.302" v="43" actId="20577"/>
          <ac:spMkLst>
            <pc:docMk/>
            <pc:sldMk cId="2077849494" sldId="316"/>
            <ac:spMk id="2" creationId="{00000000-0000-0000-0000-000000000000}"/>
          </ac:spMkLst>
        </pc:spChg>
      </pc:sldChg>
      <pc:sldChg chg="add">
        <pc:chgData name="Jim Keeler" userId="ac155669f961226b" providerId="LiveId" clId="{9AEDAFFC-BD29-4827-A494-8C3A5A212D72}" dt="2018-10-25T04:05:37.576" v="599"/>
        <pc:sldMkLst>
          <pc:docMk/>
          <pc:sldMk cId="3232951483" sldId="317"/>
        </pc:sldMkLst>
      </pc:sldChg>
      <pc:sldChg chg="modSp">
        <pc:chgData name="Jim Keeler" userId="ac155669f961226b" providerId="LiveId" clId="{9AEDAFFC-BD29-4827-A494-8C3A5A212D72}" dt="2018-10-25T04:18:58.432" v="620" actId="20577"/>
        <pc:sldMkLst>
          <pc:docMk/>
          <pc:sldMk cId="2817031974" sldId="322"/>
        </pc:sldMkLst>
        <pc:spChg chg="mod">
          <ac:chgData name="Jim Keeler" userId="ac155669f961226b" providerId="LiveId" clId="{9AEDAFFC-BD29-4827-A494-8C3A5A212D72}" dt="2018-10-25T04:18:58.432" v="620" actId="20577"/>
          <ac:spMkLst>
            <pc:docMk/>
            <pc:sldMk cId="2817031974" sldId="322"/>
            <ac:spMk id="53" creationId="{00000000-0000-0000-0000-000000000000}"/>
          </ac:spMkLst>
        </pc:spChg>
      </pc:sldChg>
      <pc:sldChg chg="addSp delSp modSp add modAnim">
        <pc:chgData name="Jim Keeler" userId="ac155669f961226b" providerId="LiveId" clId="{9AEDAFFC-BD29-4827-A494-8C3A5A212D72}" dt="2018-10-25T14:49:48.174" v="904"/>
        <pc:sldMkLst>
          <pc:docMk/>
          <pc:sldMk cId="526583091" sldId="329"/>
        </pc:sldMkLst>
        <pc:spChg chg="mod">
          <ac:chgData name="Jim Keeler" userId="ac155669f961226b" providerId="LiveId" clId="{9AEDAFFC-BD29-4827-A494-8C3A5A212D72}" dt="2018-10-25T02:36:53.751" v="216" actId="1076"/>
          <ac:spMkLst>
            <pc:docMk/>
            <pc:sldMk cId="526583091" sldId="329"/>
            <ac:spMk id="2" creationId="{227F2750-8B94-4C92-9F6C-67E4E5C9D662}"/>
          </ac:spMkLst>
        </pc:spChg>
        <pc:spChg chg="add mod">
          <ac:chgData name="Jim Keeler" userId="ac155669f961226b" providerId="LiveId" clId="{9AEDAFFC-BD29-4827-A494-8C3A5A212D72}" dt="2018-10-25T02:17:25.428" v="95" actId="164"/>
          <ac:spMkLst>
            <pc:docMk/>
            <pc:sldMk cId="526583091" sldId="329"/>
            <ac:spMk id="3" creationId="{35082491-E7AD-48ED-8F1B-5C964FC59BE7}"/>
          </ac:spMkLst>
        </pc:spChg>
        <pc:spChg chg="add mod">
          <ac:chgData name="Jim Keeler" userId="ac155669f961226b" providerId="LiveId" clId="{9AEDAFFC-BD29-4827-A494-8C3A5A212D72}" dt="2018-10-25T14:49:43.668" v="903" actId="164"/>
          <ac:spMkLst>
            <pc:docMk/>
            <pc:sldMk cId="526583091" sldId="329"/>
            <ac:spMk id="3" creationId="{D344CF19-068E-4ED7-9195-3BE962076907}"/>
          </ac:spMkLst>
        </pc:spChg>
        <pc:spChg chg="add del mod">
          <ac:chgData name="Jim Keeler" userId="ac155669f961226b" providerId="LiveId" clId="{9AEDAFFC-BD29-4827-A494-8C3A5A212D72}" dt="2018-10-25T02:16:04.992" v="90" actId="478"/>
          <ac:spMkLst>
            <pc:docMk/>
            <pc:sldMk cId="526583091" sldId="329"/>
            <ac:spMk id="4" creationId="{6709B2F5-0655-4041-851B-671FE8DBFA8E}"/>
          </ac:spMkLst>
        </pc:spChg>
        <pc:spChg chg="add mod">
          <ac:chgData name="Jim Keeler" userId="ac155669f961226b" providerId="LiveId" clId="{9AEDAFFC-BD29-4827-A494-8C3A5A212D72}" dt="2018-10-25T02:17:25.428" v="95" actId="164"/>
          <ac:spMkLst>
            <pc:docMk/>
            <pc:sldMk cId="526583091" sldId="329"/>
            <ac:spMk id="5" creationId="{A34BD6D3-578B-4755-AF67-0799B6077B8C}"/>
          </ac:spMkLst>
        </pc:spChg>
        <pc:spChg chg="add mod">
          <ac:chgData name="Jim Keeler" userId="ac155669f961226b" providerId="LiveId" clId="{9AEDAFFC-BD29-4827-A494-8C3A5A212D72}" dt="2018-10-25T14:49:43.668" v="903" actId="164"/>
          <ac:spMkLst>
            <pc:docMk/>
            <pc:sldMk cId="526583091" sldId="329"/>
            <ac:spMk id="6" creationId="{D9D7491B-15B0-4FE7-B4AE-A35AC7BF1397}"/>
          </ac:spMkLst>
        </pc:spChg>
        <pc:spChg chg="add del mod">
          <ac:chgData name="Jim Keeler" userId="ac155669f961226b" providerId="LiveId" clId="{9AEDAFFC-BD29-4827-A494-8C3A5A212D72}" dt="2018-10-25T02:54:32.028" v="354" actId="478"/>
          <ac:spMkLst>
            <pc:docMk/>
            <pc:sldMk cId="526583091" sldId="329"/>
            <ac:spMk id="19" creationId="{7876A83F-2603-4BB8-9584-B2FA5B577866}"/>
          </ac:spMkLst>
        </pc:spChg>
        <pc:spChg chg="add mod">
          <ac:chgData name="Jim Keeler" userId="ac155669f961226b" providerId="LiveId" clId="{9AEDAFFC-BD29-4827-A494-8C3A5A212D72}" dt="2018-10-25T02:54:48.746" v="356" actId="1076"/>
          <ac:spMkLst>
            <pc:docMk/>
            <pc:sldMk cId="526583091" sldId="329"/>
            <ac:spMk id="20" creationId="{BF0E622F-AF55-47B3-B612-924ADF28BBEB}"/>
          </ac:spMkLst>
        </pc:spChg>
        <pc:spChg chg="add del mod">
          <ac:chgData name="Jim Keeler" userId="ac155669f961226b" providerId="LiveId" clId="{9AEDAFFC-BD29-4827-A494-8C3A5A212D72}" dt="2018-10-25T02:26:51.215" v="144" actId="478"/>
          <ac:spMkLst>
            <pc:docMk/>
            <pc:sldMk cId="526583091" sldId="329"/>
            <ac:spMk id="43" creationId="{DA14532E-0E53-4882-9321-34AEF6BEEFF0}"/>
          </ac:spMkLst>
        </pc:spChg>
        <pc:spChg chg="add del mod">
          <ac:chgData name="Jim Keeler" userId="ac155669f961226b" providerId="LiveId" clId="{9AEDAFFC-BD29-4827-A494-8C3A5A212D72}" dt="2018-10-25T02:31:15.243" v="170" actId="478"/>
          <ac:spMkLst>
            <pc:docMk/>
            <pc:sldMk cId="526583091" sldId="329"/>
            <ac:spMk id="44" creationId="{D316CAC9-FFF1-43F8-A1BD-A2EF7B7DD695}"/>
          </ac:spMkLst>
        </pc:spChg>
        <pc:spChg chg="add del mod">
          <ac:chgData name="Jim Keeler" userId="ac155669f961226b" providerId="LiveId" clId="{9AEDAFFC-BD29-4827-A494-8C3A5A212D72}" dt="2018-10-25T02:29:06.829" v="149" actId="478"/>
          <ac:spMkLst>
            <pc:docMk/>
            <pc:sldMk cId="526583091" sldId="329"/>
            <ac:spMk id="45" creationId="{56E500AC-0F67-4CF5-AF5E-951063131925}"/>
          </ac:spMkLst>
        </pc:spChg>
        <pc:spChg chg="add del mod">
          <ac:chgData name="Jim Keeler" userId="ac155669f961226b" providerId="LiveId" clId="{9AEDAFFC-BD29-4827-A494-8C3A5A212D72}" dt="2018-10-25T02:31:32.284" v="174" actId="478"/>
          <ac:spMkLst>
            <pc:docMk/>
            <pc:sldMk cId="526583091" sldId="329"/>
            <ac:spMk id="46" creationId="{FAE9F6BC-2552-4ED8-80F6-8A04F330C8D6}"/>
          </ac:spMkLst>
        </pc:spChg>
        <pc:spChg chg="add del mod">
          <ac:chgData name="Jim Keeler" userId="ac155669f961226b" providerId="LiveId" clId="{9AEDAFFC-BD29-4827-A494-8C3A5A212D72}" dt="2018-10-25T02:40:31.444" v="247" actId="478"/>
          <ac:spMkLst>
            <pc:docMk/>
            <pc:sldMk cId="526583091" sldId="329"/>
            <ac:spMk id="47" creationId="{757AAC73-6625-4E61-9894-D256E8764825}"/>
          </ac:spMkLst>
        </pc:spChg>
        <pc:spChg chg="add del mod">
          <ac:chgData name="Jim Keeler" userId="ac155669f961226b" providerId="LiveId" clId="{9AEDAFFC-BD29-4827-A494-8C3A5A212D72}" dt="2018-10-25T02:40:32.245" v="249" actId="478"/>
          <ac:spMkLst>
            <pc:docMk/>
            <pc:sldMk cId="526583091" sldId="329"/>
            <ac:spMk id="48" creationId="{30B91964-B2A1-4077-89AA-0C26A79DD558}"/>
          </ac:spMkLst>
        </pc:spChg>
        <pc:spChg chg="add del mod">
          <ac:chgData name="Jim Keeler" userId="ac155669f961226b" providerId="LiveId" clId="{9AEDAFFC-BD29-4827-A494-8C3A5A212D72}" dt="2018-10-25T02:32:27.715" v="181" actId="478"/>
          <ac:spMkLst>
            <pc:docMk/>
            <pc:sldMk cId="526583091" sldId="329"/>
            <ac:spMk id="49" creationId="{A6AC4F2D-E81E-4526-AE79-E5D81B47B100}"/>
          </ac:spMkLst>
        </pc:spChg>
        <pc:spChg chg="add del mod">
          <ac:chgData name="Jim Keeler" userId="ac155669f961226b" providerId="LiveId" clId="{9AEDAFFC-BD29-4827-A494-8C3A5A212D72}" dt="2018-10-25T02:40:33.230" v="250" actId="478"/>
          <ac:spMkLst>
            <pc:docMk/>
            <pc:sldMk cId="526583091" sldId="329"/>
            <ac:spMk id="50" creationId="{2B9BE202-9546-44B7-9CE5-8D39D827A471}"/>
          </ac:spMkLst>
        </pc:spChg>
        <pc:spChg chg="add mod">
          <ac:chgData name="Jim Keeler" userId="ac155669f961226b" providerId="LiveId" clId="{9AEDAFFC-BD29-4827-A494-8C3A5A212D72}" dt="2018-10-25T02:41:11.447" v="253" actId="164"/>
          <ac:spMkLst>
            <pc:docMk/>
            <pc:sldMk cId="526583091" sldId="329"/>
            <ac:spMk id="51" creationId="{DDEF763E-A4D9-40C0-BBEA-3089BB6C6EFF}"/>
          </ac:spMkLst>
        </pc:spChg>
        <pc:spChg chg="add mod">
          <ac:chgData name="Jim Keeler" userId="ac155669f961226b" providerId="LiveId" clId="{9AEDAFFC-BD29-4827-A494-8C3A5A212D72}" dt="2018-10-25T02:41:11.447" v="253" actId="164"/>
          <ac:spMkLst>
            <pc:docMk/>
            <pc:sldMk cId="526583091" sldId="329"/>
            <ac:spMk id="52" creationId="{98E59F67-5FB0-47D3-82CF-B865CC5A4E9F}"/>
          </ac:spMkLst>
        </pc:spChg>
        <pc:spChg chg="add mod">
          <ac:chgData name="Jim Keeler" userId="ac155669f961226b" providerId="LiveId" clId="{9AEDAFFC-BD29-4827-A494-8C3A5A212D72}" dt="2018-10-25T02:54:48.746" v="356" actId="1076"/>
          <ac:spMkLst>
            <pc:docMk/>
            <pc:sldMk cId="526583091" sldId="329"/>
            <ac:spMk id="53" creationId="{47149549-9EEE-429E-9722-E9DAA7F8018C}"/>
          </ac:spMkLst>
        </pc:spChg>
        <pc:spChg chg="add mod">
          <ac:chgData name="Jim Keeler" userId="ac155669f961226b" providerId="LiveId" clId="{9AEDAFFC-BD29-4827-A494-8C3A5A212D72}" dt="2018-10-25T02:49:24.591" v="301" actId="164"/>
          <ac:spMkLst>
            <pc:docMk/>
            <pc:sldMk cId="526583091" sldId="329"/>
            <ac:spMk id="57" creationId="{5A2A4301-6451-48CD-B6CF-1861BA87F37D}"/>
          </ac:spMkLst>
        </pc:spChg>
        <pc:spChg chg="add mod">
          <ac:chgData name="Jim Keeler" userId="ac155669f961226b" providerId="LiveId" clId="{9AEDAFFC-BD29-4827-A494-8C3A5A212D72}" dt="2018-10-25T02:54:48.746" v="356" actId="1076"/>
          <ac:spMkLst>
            <pc:docMk/>
            <pc:sldMk cId="526583091" sldId="329"/>
            <ac:spMk id="70" creationId="{99B313F5-E52F-4439-B7B8-B6B9380AFA35}"/>
          </ac:spMkLst>
        </pc:spChg>
        <pc:spChg chg="add mod">
          <ac:chgData name="Jim Keeler" userId="ac155669f961226b" providerId="LiveId" clId="{9AEDAFFC-BD29-4827-A494-8C3A5A212D72}" dt="2018-10-25T02:54:48.746" v="356" actId="1076"/>
          <ac:spMkLst>
            <pc:docMk/>
            <pc:sldMk cId="526583091" sldId="329"/>
            <ac:spMk id="89" creationId="{06756AFF-1428-4C74-ADB9-E9DA7BE2454D}"/>
          </ac:spMkLst>
        </pc:spChg>
        <pc:spChg chg="add mod">
          <ac:chgData name="Jim Keeler" userId="ac155669f961226b" providerId="LiveId" clId="{9AEDAFFC-BD29-4827-A494-8C3A5A212D72}" dt="2018-10-25T02:54:48.746" v="356" actId="1076"/>
          <ac:spMkLst>
            <pc:docMk/>
            <pc:sldMk cId="526583091" sldId="329"/>
            <ac:spMk id="90" creationId="{51274E1C-A67F-498C-BB52-DD3F2B021D8D}"/>
          </ac:spMkLst>
        </pc:spChg>
        <pc:spChg chg="add mod">
          <ac:chgData name="Jim Keeler" userId="ac155669f961226b" providerId="LiveId" clId="{9AEDAFFC-BD29-4827-A494-8C3A5A212D72}" dt="2018-10-25T03:11:49.933" v="427" actId="1076"/>
          <ac:spMkLst>
            <pc:docMk/>
            <pc:sldMk cId="526583091" sldId="329"/>
            <ac:spMk id="92" creationId="{EBB89818-BDF0-4662-909A-F7641EB48ADF}"/>
          </ac:spMkLst>
        </pc:spChg>
        <pc:grpChg chg="add del mod">
          <ac:chgData name="Jim Keeler" userId="ac155669f961226b" providerId="LiveId" clId="{9AEDAFFC-BD29-4827-A494-8C3A5A212D72}" dt="2018-10-25T02:54:41.148" v="355" actId="478"/>
          <ac:grpSpMkLst>
            <pc:docMk/>
            <pc:sldMk cId="526583091" sldId="329"/>
            <ac:grpSpMk id="6" creationId="{1DB72CA2-B4D6-419D-A893-4BC9CB543910}"/>
          </ac:grpSpMkLst>
        </pc:grpChg>
        <pc:grpChg chg="add del mod">
          <ac:chgData name="Jim Keeler" userId="ac155669f961226b" providerId="LiveId" clId="{9AEDAFFC-BD29-4827-A494-8C3A5A212D72}" dt="2018-10-25T02:54:41.148" v="355" actId="478"/>
          <ac:grpSpMkLst>
            <pc:docMk/>
            <pc:sldMk cId="526583091" sldId="329"/>
            <ac:grpSpMk id="7" creationId="{8778BD13-DCBD-44A6-91AB-A356BC6C673E}"/>
          </ac:grpSpMkLst>
        </pc:grpChg>
        <pc:grpChg chg="add del mod">
          <ac:chgData name="Jim Keeler" userId="ac155669f961226b" providerId="LiveId" clId="{9AEDAFFC-BD29-4827-A494-8C3A5A212D72}" dt="2018-10-25T02:54:41.148" v="355" actId="478"/>
          <ac:grpSpMkLst>
            <pc:docMk/>
            <pc:sldMk cId="526583091" sldId="329"/>
            <ac:grpSpMk id="10" creationId="{44CE7D9A-3DA2-4A2C-B8AA-4C3E4FC60313}"/>
          </ac:grpSpMkLst>
        </pc:grpChg>
        <pc:grpChg chg="add mod">
          <ac:chgData name="Jim Keeler" userId="ac155669f961226b" providerId="LiveId" clId="{9AEDAFFC-BD29-4827-A494-8C3A5A212D72}" dt="2018-10-25T14:49:43.668" v="903" actId="164"/>
          <ac:grpSpMkLst>
            <pc:docMk/>
            <pc:sldMk cId="526583091" sldId="329"/>
            <ac:grpSpMk id="11" creationId="{8498CED2-3D9A-46EA-9D7E-05C5D26195C5}"/>
          </ac:grpSpMkLst>
        </pc:grpChg>
        <pc:grpChg chg="add del mod">
          <ac:chgData name="Jim Keeler" userId="ac155669f961226b" providerId="LiveId" clId="{9AEDAFFC-BD29-4827-A494-8C3A5A212D72}" dt="2018-10-25T02:54:41.148" v="355" actId="478"/>
          <ac:grpSpMkLst>
            <pc:docMk/>
            <pc:sldMk cId="526583091" sldId="329"/>
            <ac:grpSpMk id="13" creationId="{34A7CF20-4CB7-4314-8E38-A4AB5576E42B}"/>
          </ac:grpSpMkLst>
        </pc:grpChg>
        <pc:grpChg chg="add mod">
          <ac:chgData name="Jim Keeler" userId="ac155669f961226b" providerId="LiveId" clId="{9AEDAFFC-BD29-4827-A494-8C3A5A212D72}" dt="2018-10-25T02:54:48.746" v="356" actId="1076"/>
          <ac:grpSpMkLst>
            <pc:docMk/>
            <pc:sldMk cId="526583091" sldId="329"/>
            <ac:grpSpMk id="54" creationId="{5E289125-6AD2-4D0A-9B65-D64DFDADCDA6}"/>
          </ac:grpSpMkLst>
        </pc:grpChg>
        <pc:grpChg chg="add mod">
          <ac:chgData name="Jim Keeler" userId="ac155669f961226b" providerId="LiveId" clId="{9AEDAFFC-BD29-4827-A494-8C3A5A212D72}" dt="2018-10-25T02:59:41.173" v="358" actId="1076"/>
          <ac:grpSpMkLst>
            <pc:docMk/>
            <pc:sldMk cId="526583091" sldId="329"/>
            <ac:grpSpMk id="68" creationId="{D0E13884-9E4A-49DE-9D9E-9E903195F0EA}"/>
          </ac:grpSpMkLst>
        </pc:grpChg>
        <pc:grpChg chg="add mod">
          <ac:chgData name="Jim Keeler" userId="ac155669f961226b" providerId="LiveId" clId="{9AEDAFFC-BD29-4827-A494-8C3A5A212D72}" dt="2018-10-25T02:54:48.746" v="356" actId="1076"/>
          <ac:grpSpMkLst>
            <pc:docMk/>
            <pc:sldMk cId="526583091" sldId="329"/>
            <ac:grpSpMk id="73" creationId="{7FD77048-C2B7-4827-8CD1-CFB1FD5B1E5F}"/>
          </ac:grpSpMkLst>
        </pc:grpChg>
        <pc:cxnChg chg="add mod">
          <ac:chgData name="Jim Keeler" userId="ac155669f961226b" providerId="LiveId" clId="{9AEDAFFC-BD29-4827-A494-8C3A5A212D72}" dt="2018-10-25T14:49:43.668" v="903" actId="164"/>
          <ac:cxnSpMkLst>
            <pc:docMk/>
            <pc:sldMk cId="526583091" sldId="329"/>
            <ac:cxnSpMk id="5" creationId="{F84ADC1E-6F9C-40D9-AA57-6D926622ACC0}"/>
          </ac:cxnSpMkLst>
        </pc:cxnChg>
        <pc:cxnChg chg="add mod">
          <ac:chgData name="Jim Keeler" userId="ac155669f961226b" providerId="LiveId" clId="{9AEDAFFC-BD29-4827-A494-8C3A5A212D72}" dt="2018-10-25T02:54:48.746" v="356" actId="1076"/>
          <ac:cxnSpMkLst>
            <pc:docMk/>
            <pc:sldMk cId="526583091" sldId="329"/>
            <ac:cxnSpMk id="17" creationId="{855D3F22-E855-4227-A65F-8C83656A31E7}"/>
          </ac:cxnSpMkLst>
        </pc:cxnChg>
        <pc:cxnChg chg="add mod">
          <ac:chgData name="Jim Keeler" userId="ac155669f961226b" providerId="LiveId" clId="{9AEDAFFC-BD29-4827-A494-8C3A5A212D72}" dt="2018-10-25T02:59:35.334" v="357" actId="14100"/>
          <ac:cxnSpMkLst>
            <pc:docMk/>
            <pc:sldMk cId="526583091" sldId="329"/>
            <ac:cxnSpMk id="18" creationId="{AC87E834-743F-4608-998A-CABBDB9D2FDE}"/>
          </ac:cxnSpMkLst>
        </pc:cxnChg>
        <pc:cxnChg chg="add del mod">
          <ac:chgData name="Jim Keeler" userId="ac155669f961226b" providerId="LiveId" clId="{9AEDAFFC-BD29-4827-A494-8C3A5A212D72}" dt="2018-10-25T02:54:41.148" v="355" actId="478"/>
          <ac:cxnSpMkLst>
            <pc:docMk/>
            <pc:sldMk cId="526583091" sldId="329"/>
            <ac:cxnSpMk id="22" creationId="{8B6939D2-71E4-444A-ACAD-DBB1FC1CC1E6}"/>
          </ac:cxnSpMkLst>
        </pc:cxnChg>
        <pc:cxnChg chg="add del mod">
          <ac:chgData name="Jim Keeler" userId="ac155669f961226b" providerId="LiveId" clId="{9AEDAFFC-BD29-4827-A494-8C3A5A212D72}" dt="2018-10-25T02:54:41.148" v="355" actId="478"/>
          <ac:cxnSpMkLst>
            <pc:docMk/>
            <pc:sldMk cId="526583091" sldId="329"/>
            <ac:cxnSpMk id="23" creationId="{2DF1C8B5-CBCA-4A35-BB58-2FA2B8C14128}"/>
          </ac:cxnSpMkLst>
        </pc:cxnChg>
        <pc:cxnChg chg="add del mod">
          <ac:chgData name="Jim Keeler" userId="ac155669f961226b" providerId="LiveId" clId="{9AEDAFFC-BD29-4827-A494-8C3A5A212D72}" dt="2018-10-25T02:54:41.148" v="355" actId="478"/>
          <ac:cxnSpMkLst>
            <pc:docMk/>
            <pc:sldMk cId="526583091" sldId="329"/>
            <ac:cxnSpMk id="29" creationId="{1ED89CF5-BBCA-46E5-B6C2-C3A3EEC1DA90}"/>
          </ac:cxnSpMkLst>
        </pc:cxnChg>
        <pc:cxnChg chg="add del mod">
          <ac:chgData name="Jim Keeler" userId="ac155669f961226b" providerId="LiveId" clId="{9AEDAFFC-BD29-4827-A494-8C3A5A212D72}" dt="2018-10-25T02:54:41.148" v="355" actId="478"/>
          <ac:cxnSpMkLst>
            <pc:docMk/>
            <pc:sldMk cId="526583091" sldId="329"/>
            <ac:cxnSpMk id="31" creationId="{0B943ABE-BBA8-49BF-8CE7-4AFDFE42AC43}"/>
          </ac:cxnSpMkLst>
        </pc:cxnChg>
        <pc:cxnChg chg="add mod">
          <ac:chgData name="Jim Keeler" userId="ac155669f961226b" providerId="LiveId" clId="{9AEDAFFC-BD29-4827-A494-8C3A5A212D72}" dt="2018-10-25T02:50:52.396" v="308" actId="14100"/>
          <ac:cxnSpMkLst>
            <pc:docMk/>
            <pc:sldMk cId="526583091" sldId="329"/>
            <ac:cxnSpMk id="58" creationId="{584166D0-7F04-45D9-A488-1BC0FCD68E95}"/>
          </ac:cxnSpMkLst>
        </pc:cxnChg>
        <pc:cxnChg chg="add mod">
          <ac:chgData name="Jim Keeler" userId="ac155669f961226b" providerId="LiveId" clId="{9AEDAFFC-BD29-4827-A494-8C3A5A212D72}" dt="2018-10-25T02:54:48.746" v="356" actId="1076"/>
          <ac:cxnSpMkLst>
            <pc:docMk/>
            <pc:sldMk cId="526583091" sldId="329"/>
            <ac:cxnSpMk id="69" creationId="{6B33AB7F-F092-4DD3-9FF1-9D34F2CE7495}"/>
          </ac:cxnSpMkLst>
        </pc:cxnChg>
        <pc:cxnChg chg="mod">
          <ac:chgData name="Jim Keeler" userId="ac155669f961226b" providerId="LiveId" clId="{9AEDAFFC-BD29-4827-A494-8C3A5A212D72}" dt="2018-10-25T02:51:44.347" v="315" actId="14100"/>
          <ac:cxnSpMkLst>
            <pc:docMk/>
            <pc:sldMk cId="526583091" sldId="329"/>
            <ac:cxnSpMk id="75" creationId="{EC48BE83-9ABF-4BCA-829B-3806BC6554B6}"/>
          </ac:cxnSpMkLst>
        </pc:cxnChg>
        <pc:cxnChg chg="add mod">
          <ac:chgData name="Jim Keeler" userId="ac155669f961226b" providerId="LiveId" clId="{9AEDAFFC-BD29-4827-A494-8C3A5A212D72}" dt="2018-10-25T02:54:48.746" v="356" actId="1076"/>
          <ac:cxnSpMkLst>
            <pc:docMk/>
            <pc:sldMk cId="526583091" sldId="329"/>
            <ac:cxnSpMk id="77" creationId="{6B89BB79-1CEF-450C-B765-EE6C38D250B3}"/>
          </ac:cxnSpMkLst>
        </pc:cxnChg>
        <pc:cxnChg chg="add mod">
          <ac:chgData name="Jim Keeler" userId="ac155669f961226b" providerId="LiveId" clId="{9AEDAFFC-BD29-4827-A494-8C3A5A212D72}" dt="2018-10-25T02:54:48.746" v="356" actId="1076"/>
          <ac:cxnSpMkLst>
            <pc:docMk/>
            <pc:sldMk cId="526583091" sldId="329"/>
            <ac:cxnSpMk id="79" creationId="{5D932B4D-3B4C-4515-A2D5-D5A26EC2E851}"/>
          </ac:cxnSpMkLst>
        </pc:cxnChg>
        <pc:cxnChg chg="add mod">
          <ac:chgData name="Jim Keeler" userId="ac155669f961226b" providerId="LiveId" clId="{9AEDAFFC-BD29-4827-A494-8C3A5A212D72}" dt="2018-10-25T02:54:48.746" v="356" actId="1076"/>
          <ac:cxnSpMkLst>
            <pc:docMk/>
            <pc:sldMk cId="526583091" sldId="329"/>
            <ac:cxnSpMk id="83" creationId="{DA32C446-E656-4FB0-984F-FF54679DED52}"/>
          </ac:cxnSpMkLst>
        </pc:cxnChg>
        <pc:cxnChg chg="add mod">
          <ac:chgData name="Jim Keeler" userId="ac155669f961226b" providerId="LiveId" clId="{9AEDAFFC-BD29-4827-A494-8C3A5A212D72}" dt="2018-10-25T02:54:48.746" v="356" actId="1076"/>
          <ac:cxnSpMkLst>
            <pc:docMk/>
            <pc:sldMk cId="526583091" sldId="329"/>
            <ac:cxnSpMk id="87" creationId="{BE1C6B46-E238-419C-B694-AAD21784D595}"/>
          </ac:cxnSpMkLst>
        </pc:cxnChg>
        <pc:cxnChg chg="add mod">
          <ac:chgData name="Jim Keeler" userId="ac155669f961226b" providerId="LiveId" clId="{9AEDAFFC-BD29-4827-A494-8C3A5A212D72}" dt="2018-10-25T02:54:48.746" v="356" actId="1076"/>
          <ac:cxnSpMkLst>
            <pc:docMk/>
            <pc:sldMk cId="526583091" sldId="329"/>
            <ac:cxnSpMk id="88" creationId="{A13394D6-28BD-4DBC-B827-38B21A36282A}"/>
          </ac:cxnSpMkLst>
        </pc:cxnChg>
      </pc:sldChg>
      <pc:sldChg chg="addSp modSp add modAnim">
        <pc:chgData name="Jim Keeler" userId="ac155669f961226b" providerId="LiveId" clId="{9AEDAFFC-BD29-4827-A494-8C3A5A212D72}" dt="2018-10-25T03:06:13.931" v="397"/>
        <pc:sldMkLst>
          <pc:docMk/>
          <pc:sldMk cId="303935455" sldId="330"/>
        </pc:sldMkLst>
        <pc:spChg chg="mod">
          <ac:chgData name="Jim Keeler" userId="ac155669f961226b" providerId="LiveId" clId="{9AEDAFFC-BD29-4827-A494-8C3A5A212D72}" dt="2018-10-25T03:03:09.179" v="372" actId="1076"/>
          <ac:spMkLst>
            <pc:docMk/>
            <pc:sldMk cId="303935455" sldId="330"/>
            <ac:spMk id="2" creationId="{227F2750-8B94-4C92-9F6C-67E4E5C9D662}"/>
          </ac:spMkLst>
        </pc:spChg>
        <pc:spChg chg="add mod">
          <ac:chgData name="Jim Keeler" userId="ac155669f961226b" providerId="LiveId" clId="{9AEDAFFC-BD29-4827-A494-8C3A5A212D72}" dt="2018-10-25T03:04:15.187" v="378" actId="20577"/>
          <ac:spMkLst>
            <pc:docMk/>
            <pc:sldMk cId="303935455" sldId="330"/>
            <ac:spMk id="25" creationId="{FE07E259-DC08-4F94-961A-2879F9993199}"/>
          </ac:spMkLst>
        </pc:spChg>
        <pc:spChg chg="add mod">
          <ac:chgData name="Jim Keeler" userId="ac155669f961226b" providerId="LiveId" clId="{9AEDAFFC-BD29-4827-A494-8C3A5A212D72}" dt="2018-10-25T03:03:00.699" v="371" actId="1076"/>
          <ac:spMkLst>
            <pc:docMk/>
            <pc:sldMk cId="303935455" sldId="330"/>
            <ac:spMk id="26" creationId="{3C9FDC01-8389-40EB-8FCF-458A5D5F20BC}"/>
          </ac:spMkLst>
        </pc:spChg>
        <pc:spChg chg="add mod">
          <ac:chgData name="Jim Keeler" userId="ac155669f961226b" providerId="LiveId" clId="{9AEDAFFC-BD29-4827-A494-8C3A5A212D72}" dt="2018-10-25T03:04:23.900" v="379" actId="20577"/>
          <ac:spMkLst>
            <pc:docMk/>
            <pc:sldMk cId="303935455" sldId="330"/>
            <ac:spMk id="27" creationId="{AEEC1AD3-DEC3-43CC-B964-F76BAFCDF506}"/>
          </ac:spMkLst>
        </pc:spChg>
        <pc:spChg chg="add mod">
          <ac:chgData name="Jim Keeler" userId="ac155669f961226b" providerId="LiveId" clId="{9AEDAFFC-BD29-4827-A494-8C3A5A212D72}" dt="2018-10-25T03:03:39.890" v="376" actId="1076"/>
          <ac:spMkLst>
            <pc:docMk/>
            <pc:sldMk cId="303935455" sldId="330"/>
            <ac:spMk id="28" creationId="{291CAA58-A715-4D83-AA58-77AFFF252E26}"/>
          </ac:spMkLst>
        </pc:spChg>
        <pc:spChg chg="add mod">
          <ac:chgData name="Jim Keeler" userId="ac155669f961226b" providerId="LiveId" clId="{9AEDAFFC-BD29-4827-A494-8C3A5A212D72}" dt="2018-10-25T03:04:52.596" v="386" actId="207"/>
          <ac:spMkLst>
            <pc:docMk/>
            <pc:sldMk cId="303935455" sldId="330"/>
            <ac:spMk id="29" creationId="{C4F0A01E-5B82-436B-8AB9-997B59023371}"/>
          </ac:spMkLst>
        </pc:spChg>
        <pc:spChg chg="add mod">
          <ac:chgData name="Jim Keeler" userId="ac155669f961226b" providerId="LiveId" clId="{9AEDAFFC-BD29-4827-A494-8C3A5A212D72}" dt="2018-10-25T03:05:08.163" v="391" actId="20577"/>
          <ac:spMkLst>
            <pc:docMk/>
            <pc:sldMk cId="303935455" sldId="330"/>
            <ac:spMk id="30" creationId="{F42DE3B1-485A-4BB8-A3A9-37C7E5F40BC5}"/>
          </ac:spMkLst>
        </pc:spChg>
      </pc:sldChg>
      <pc:sldChg chg="modSp add">
        <pc:chgData name="Jim Keeler" userId="ac155669f961226b" providerId="LiveId" clId="{9AEDAFFC-BD29-4827-A494-8C3A5A212D72}" dt="2018-10-25T03:07:02.923" v="401" actId="20577"/>
        <pc:sldMkLst>
          <pc:docMk/>
          <pc:sldMk cId="294742622" sldId="331"/>
        </pc:sldMkLst>
        <pc:spChg chg="mod">
          <ac:chgData name="Jim Keeler" userId="ac155669f961226b" providerId="LiveId" clId="{9AEDAFFC-BD29-4827-A494-8C3A5A212D72}" dt="2018-10-25T03:06:55.969" v="400" actId="20577"/>
          <ac:spMkLst>
            <pc:docMk/>
            <pc:sldMk cId="294742622" sldId="331"/>
            <ac:spMk id="25" creationId="{FE07E259-DC08-4F94-961A-2879F9993199}"/>
          </ac:spMkLst>
        </pc:spChg>
        <pc:spChg chg="mod">
          <ac:chgData name="Jim Keeler" userId="ac155669f961226b" providerId="LiveId" clId="{9AEDAFFC-BD29-4827-A494-8C3A5A212D72}" dt="2018-10-25T03:07:02.923" v="401" actId="20577"/>
          <ac:spMkLst>
            <pc:docMk/>
            <pc:sldMk cId="294742622" sldId="331"/>
            <ac:spMk id="27" creationId="{AEEC1AD3-DEC3-43CC-B964-F76BAFCDF506}"/>
          </ac:spMkLst>
        </pc:spChg>
      </pc:sldChg>
      <pc:sldChg chg="modSp add">
        <pc:chgData name="Jim Keeler" userId="ac155669f961226b" providerId="LiveId" clId="{9AEDAFFC-BD29-4827-A494-8C3A5A212D72}" dt="2018-10-25T03:07:21.367" v="405" actId="20577"/>
        <pc:sldMkLst>
          <pc:docMk/>
          <pc:sldMk cId="1965414188" sldId="332"/>
        </pc:sldMkLst>
        <pc:spChg chg="mod">
          <ac:chgData name="Jim Keeler" userId="ac155669f961226b" providerId="LiveId" clId="{9AEDAFFC-BD29-4827-A494-8C3A5A212D72}" dt="2018-10-25T03:07:16.192" v="403" actId="20577"/>
          <ac:spMkLst>
            <pc:docMk/>
            <pc:sldMk cId="1965414188" sldId="332"/>
            <ac:spMk id="26" creationId="{3C9FDC01-8389-40EB-8FCF-458A5D5F20BC}"/>
          </ac:spMkLst>
        </pc:spChg>
        <pc:spChg chg="mod">
          <ac:chgData name="Jim Keeler" userId="ac155669f961226b" providerId="LiveId" clId="{9AEDAFFC-BD29-4827-A494-8C3A5A212D72}" dt="2018-10-25T03:07:21.367" v="405" actId="20577"/>
          <ac:spMkLst>
            <pc:docMk/>
            <pc:sldMk cId="1965414188" sldId="332"/>
            <ac:spMk id="27" creationId="{AEEC1AD3-DEC3-43CC-B964-F76BAFCDF506}"/>
          </ac:spMkLst>
        </pc:spChg>
        <pc:spChg chg="mod">
          <ac:chgData name="Jim Keeler" userId="ac155669f961226b" providerId="LiveId" clId="{9AEDAFFC-BD29-4827-A494-8C3A5A212D72}" dt="2018-10-25T03:07:17.966" v="404" actId="20577"/>
          <ac:spMkLst>
            <pc:docMk/>
            <pc:sldMk cId="1965414188" sldId="332"/>
            <ac:spMk id="28" creationId="{291CAA58-A715-4D83-AA58-77AFFF252E26}"/>
          </ac:spMkLst>
        </pc:spChg>
      </pc:sldChg>
      <pc:sldChg chg="addSp delSp modSp add delAnim modAnim">
        <pc:chgData name="Jim Keeler" userId="ac155669f961226b" providerId="LiveId" clId="{9AEDAFFC-BD29-4827-A494-8C3A5A212D72}" dt="2018-10-31T14:06:51.493" v="1004"/>
        <pc:sldMkLst>
          <pc:docMk/>
          <pc:sldMk cId="1239953995" sldId="333"/>
        </pc:sldMkLst>
        <pc:spChg chg="mod">
          <ac:chgData name="Jim Keeler" userId="ac155669f961226b" providerId="LiveId" clId="{9AEDAFFC-BD29-4827-A494-8C3A5A212D72}" dt="2018-10-25T03:19:05.098" v="471" actId="1076"/>
          <ac:spMkLst>
            <pc:docMk/>
            <pc:sldMk cId="1239953995" sldId="333"/>
            <ac:spMk id="20" creationId="{BF0E622F-AF55-47B3-B612-924ADF28BBEB}"/>
          </ac:spMkLst>
        </pc:spChg>
        <pc:spChg chg="add mod">
          <ac:chgData name="Jim Keeler" userId="ac155669f961226b" providerId="LiveId" clId="{9AEDAFFC-BD29-4827-A494-8C3A5A212D72}" dt="2018-10-25T03:57:49.753" v="516" actId="1035"/>
          <ac:spMkLst>
            <pc:docMk/>
            <pc:sldMk cId="1239953995" sldId="333"/>
            <ac:spMk id="29" creationId="{1BA6E027-53EA-403F-8459-4ADBFCE85F1C}"/>
          </ac:spMkLst>
        </pc:spChg>
        <pc:spChg chg="add mod">
          <ac:chgData name="Jim Keeler" userId="ac155669f961226b" providerId="LiveId" clId="{9AEDAFFC-BD29-4827-A494-8C3A5A212D72}" dt="2018-10-31T13:38:10.342" v="999" actId="14100"/>
          <ac:spMkLst>
            <pc:docMk/>
            <pc:sldMk cId="1239953995" sldId="333"/>
            <ac:spMk id="46" creationId="{1419AC77-0449-4E79-883E-EF9CAD6638EC}"/>
          </ac:spMkLst>
        </pc:spChg>
        <pc:spChg chg="mod">
          <ac:chgData name="Jim Keeler" userId="ac155669f961226b" providerId="LiveId" clId="{9AEDAFFC-BD29-4827-A494-8C3A5A212D72}" dt="2018-10-25T03:14:46.843" v="446" actId="1076"/>
          <ac:spMkLst>
            <pc:docMk/>
            <pc:sldMk cId="1239953995" sldId="333"/>
            <ac:spMk id="53" creationId="{47149549-9EEE-429E-9722-E9DAA7F8018C}"/>
          </ac:spMkLst>
        </pc:spChg>
        <pc:spChg chg="add mod">
          <ac:chgData name="Jim Keeler" userId="ac155669f961226b" providerId="LiveId" clId="{9AEDAFFC-BD29-4827-A494-8C3A5A212D72}" dt="2018-10-25T14:32:16.627" v="680" actId="1076"/>
          <ac:spMkLst>
            <pc:docMk/>
            <pc:sldMk cId="1239953995" sldId="333"/>
            <ac:spMk id="61" creationId="{D793FCB1-C6BA-4912-A90A-D8BAE6A0099D}"/>
          </ac:spMkLst>
        </pc:spChg>
        <pc:spChg chg="add mod">
          <ac:chgData name="Jim Keeler" userId="ac155669f961226b" providerId="LiveId" clId="{9AEDAFFC-BD29-4827-A494-8C3A5A212D72}" dt="2018-10-31T13:36:50.608" v="971" actId="20577"/>
          <ac:spMkLst>
            <pc:docMk/>
            <pc:sldMk cId="1239953995" sldId="333"/>
            <ac:spMk id="62" creationId="{61AE88D6-6FC7-424D-B8D1-69B77A647AE2}"/>
          </ac:spMkLst>
        </pc:spChg>
        <pc:spChg chg="add mod">
          <ac:chgData name="Jim Keeler" userId="ac155669f961226b" providerId="LiveId" clId="{9AEDAFFC-BD29-4827-A494-8C3A5A212D72}" dt="2018-10-25T03:59:37.781" v="541" actId="20577"/>
          <ac:spMkLst>
            <pc:docMk/>
            <pc:sldMk cId="1239953995" sldId="333"/>
            <ac:spMk id="67" creationId="{98602508-F67B-4121-A931-2490243A241E}"/>
          </ac:spMkLst>
        </pc:spChg>
        <pc:spChg chg="add mod">
          <ac:chgData name="Jim Keeler" userId="ac155669f961226b" providerId="LiveId" clId="{9AEDAFFC-BD29-4827-A494-8C3A5A212D72}" dt="2018-10-31T13:36:04.647" v="940" actId="1076"/>
          <ac:spMkLst>
            <pc:docMk/>
            <pc:sldMk cId="1239953995" sldId="333"/>
            <ac:spMk id="72" creationId="{701460CF-EEAE-4AC8-8667-ED67561BE724}"/>
          </ac:spMkLst>
        </pc:spChg>
        <pc:spChg chg="add mod">
          <ac:chgData name="Jim Keeler" userId="ac155669f961226b" providerId="LiveId" clId="{9AEDAFFC-BD29-4827-A494-8C3A5A212D72}" dt="2018-10-25T14:32:16.627" v="680" actId="1076"/>
          <ac:spMkLst>
            <pc:docMk/>
            <pc:sldMk cId="1239953995" sldId="333"/>
            <ac:spMk id="84" creationId="{FE336C55-21E6-42F2-9A5A-C3C982BD0EBD}"/>
          </ac:spMkLst>
        </pc:spChg>
        <pc:spChg chg="add del mod">
          <ac:chgData name="Jim Keeler" userId="ac155669f961226b" providerId="LiveId" clId="{9AEDAFFC-BD29-4827-A494-8C3A5A212D72}" dt="2018-10-25T14:31:43.381" v="674" actId="478"/>
          <ac:spMkLst>
            <pc:docMk/>
            <pc:sldMk cId="1239953995" sldId="333"/>
            <ac:spMk id="85" creationId="{C733D114-C24F-4005-86FA-A254A5C3EFA1}"/>
          </ac:spMkLst>
        </pc:spChg>
        <pc:spChg chg="mod">
          <ac:chgData name="Jim Keeler" userId="ac155669f961226b" providerId="LiveId" clId="{9AEDAFFC-BD29-4827-A494-8C3A5A212D72}" dt="2018-10-25T14:32:38.034" v="683" actId="1076"/>
          <ac:spMkLst>
            <pc:docMk/>
            <pc:sldMk cId="1239953995" sldId="333"/>
            <ac:spMk id="89" creationId="{06756AFF-1428-4C74-ADB9-E9DA7BE2454D}"/>
          </ac:spMkLst>
        </pc:spChg>
        <pc:spChg chg="mod">
          <ac:chgData name="Jim Keeler" userId="ac155669f961226b" providerId="LiveId" clId="{9AEDAFFC-BD29-4827-A494-8C3A5A212D72}" dt="2018-10-25T03:54:11.746" v="488" actId="20577"/>
          <ac:spMkLst>
            <pc:docMk/>
            <pc:sldMk cId="1239953995" sldId="333"/>
            <ac:spMk id="90" creationId="{51274E1C-A67F-498C-BB52-DD3F2B021D8D}"/>
          </ac:spMkLst>
        </pc:spChg>
        <pc:spChg chg="add mod">
          <ac:chgData name="Jim Keeler" userId="ac155669f961226b" providerId="LiveId" clId="{9AEDAFFC-BD29-4827-A494-8C3A5A212D72}" dt="2018-10-25T04:05:01.032" v="597" actId="1076"/>
          <ac:spMkLst>
            <pc:docMk/>
            <pc:sldMk cId="1239953995" sldId="333"/>
            <ac:spMk id="91" creationId="{89806641-B649-4504-B25B-E2EFA8908EDF}"/>
          </ac:spMkLst>
        </pc:spChg>
        <pc:spChg chg="mod">
          <ac:chgData name="Jim Keeler" userId="ac155669f961226b" providerId="LiveId" clId="{9AEDAFFC-BD29-4827-A494-8C3A5A212D72}" dt="2018-10-25T03:12:21.765" v="432" actId="20577"/>
          <ac:spMkLst>
            <pc:docMk/>
            <pc:sldMk cId="1239953995" sldId="333"/>
            <ac:spMk id="92" creationId="{EBB89818-BDF0-4662-909A-F7641EB48ADF}"/>
          </ac:spMkLst>
        </pc:spChg>
        <pc:spChg chg="add mod">
          <ac:chgData name="Jim Keeler" userId="ac155669f961226b" providerId="LiveId" clId="{9AEDAFFC-BD29-4827-A494-8C3A5A212D72}" dt="2018-10-25T14:32:38.034" v="683" actId="1076"/>
          <ac:spMkLst>
            <pc:docMk/>
            <pc:sldMk cId="1239953995" sldId="333"/>
            <ac:spMk id="93" creationId="{D6AB1EDA-BC6A-443B-876D-2734D059E80F}"/>
          </ac:spMkLst>
        </pc:spChg>
        <pc:spChg chg="add del mod">
          <ac:chgData name="Jim Keeler" userId="ac155669f961226b" providerId="LiveId" clId="{9AEDAFFC-BD29-4827-A494-8C3A5A212D72}" dt="2018-10-25T14:31:53.521" v="677" actId="478"/>
          <ac:spMkLst>
            <pc:docMk/>
            <pc:sldMk cId="1239953995" sldId="333"/>
            <ac:spMk id="95" creationId="{3E1C2FB0-2DF1-4C2B-A733-52E5EA14636D}"/>
          </ac:spMkLst>
        </pc:spChg>
        <pc:grpChg chg="add mod">
          <ac:chgData name="Jim Keeler" userId="ac155669f961226b" providerId="LiveId" clId="{9AEDAFFC-BD29-4827-A494-8C3A5A212D72}" dt="2018-10-25T03:55:29.287" v="496" actId="1076"/>
          <ac:grpSpMkLst>
            <pc:docMk/>
            <pc:sldMk cId="1239953995" sldId="333"/>
            <ac:grpSpMk id="26" creationId="{8B5F4E67-7B2B-4905-8C63-895CB9131969}"/>
          </ac:grpSpMkLst>
        </pc:grpChg>
        <pc:grpChg chg="add mod">
          <ac:chgData name="Jim Keeler" userId="ac155669f961226b" providerId="LiveId" clId="{9AEDAFFC-BD29-4827-A494-8C3A5A212D72}" dt="2018-10-25T03:57:59.765" v="517" actId="1076"/>
          <ac:grpSpMkLst>
            <pc:docMk/>
            <pc:sldMk cId="1239953995" sldId="333"/>
            <ac:grpSpMk id="30" creationId="{22FE744D-3FA0-45DC-873F-4999F21DA4DC}"/>
          </ac:grpSpMkLst>
        </pc:grpChg>
        <pc:grpChg chg="add mod">
          <ac:chgData name="Jim Keeler" userId="ac155669f961226b" providerId="LiveId" clId="{9AEDAFFC-BD29-4827-A494-8C3A5A212D72}" dt="2018-10-25T03:56:31.023" v="505" actId="14100"/>
          <ac:grpSpMkLst>
            <pc:docMk/>
            <pc:sldMk cId="1239953995" sldId="333"/>
            <ac:grpSpMk id="48" creationId="{92D46F19-B4EA-4916-80E1-685EDC48C3C9}"/>
          </ac:grpSpMkLst>
        </pc:grpChg>
        <pc:grpChg chg="add mod">
          <ac:chgData name="Jim Keeler" userId="ac155669f961226b" providerId="LiveId" clId="{9AEDAFFC-BD29-4827-A494-8C3A5A212D72}" dt="2018-10-25T03:57:17.709" v="511" actId="688"/>
          <ac:grpSpMkLst>
            <pc:docMk/>
            <pc:sldMk cId="1239953995" sldId="333"/>
            <ac:grpSpMk id="55" creationId="{A0CF1468-B8AC-42E7-A783-00131476FB21}"/>
          </ac:grpSpMkLst>
        </pc:grpChg>
        <pc:grpChg chg="mod">
          <ac:chgData name="Jim Keeler" userId="ac155669f961226b" providerId="LiveId" clId="{9AEDAFFC-BD29-4827-A494-8C3A5A212D72}" dt="2018-10-25T03:17:08.889" v="457" actId="1076"/>
          <ac:grpSpMkLst>
            <pc:docMk/>
            <pc:sldMk cId="1239953995" sldId="333"/>
            <ac:grpSpMk id="73" creationId="{7FD77048-C2B7-4827-8CD1-CFB1FD5B1E5F}"/>
          </ac:grpSpMkLst>
        </pc:grpChg>
        <pc:picChg chg="mod">
          <ac:chgData name="Jim Keeler" userId="ac155669f961226b" providerId="LiveId" clId="{9AEDAFFC-BD29-4827-A494-8C3A5A212D72}" dt="2018-10-25T14:32:08.075" v="679" actId="1076"/>
          <ac:picMkLst>
            <pc:docMk/>
            <pc:sldMk cId="1239953995" sldId="333"/>
            <ac:picMk id="3" creationId="{016858BD-3609-4103-A634-F0F784875FA6}"/>
          </ac:picMkLst>
        </pc:picChg>
        <pc:picChg chg="add del mod">
          <ac:chgData name="Jim Keeler" userId="ac155669f961226b" providerId="LiveId" clId="{9AEDAFFC-BD29-4827-A494-8C3A5A212D72}" dt="2018-10-25T14:31:13.790" v="672"/>
          <ac:picMkLst>
            <pc:docMk/>
            <pc:sldMk cId="1239953995" sldId="333"/>
            <ac:picMk id="1026" creationId="{B6D9CB17-1485-4864-B61B-DB1ED7B11FA9}"/>
          </ac:picMkLst>
        </pc:picChg>
        <pc:cxnChg chg="add mod">
          <ac:chgData name="Jim Keeler" userId="ac155669f961226b" providerId="LiveId" clId="{9AEDAFFC-BD29-4827-A494-8C3A5A212D72}" dt="2018-10-25T03:55:29.287" v="496" actId="1076"/>
          <ac:cxnSpMkLst>
            <pc:docMk/>
            <pc:sldMk cId="1239953995" sldId="333"/>
            <ac:cxnSpMk id="14" creationId="{87B34029-754C-4BEA-87C4-DA75D3D7E480}"/>
          </ac:cxnSpMkLst>
        </pc:cxnChg>
        <pc:cxnChg chg="mod">
          <ac:chgData name="Jim Keeler" userId="ac155669f961226b" providerId="LiveId" clId="{9AEDAFFC-BD29-4827-A494-8C3A5A212D72}" dt="2018-10-25T03:53:17.137" v="477" actId="14100"/>
          <ac:cxnSpMkLst>
            <pc:docMk/>
            <pc:sldMk cId="1239953995" sldId="333"/>
            <ac:cxnSpMk id="17" creationId="{855D3F22-E855-4227-A65F-8C83656A31E7}"/>
          </ac:cxnSpMkLst>
        </pc:cxnChg>
        <pc:cxnChg chg="mod">
          <ac:chgData name="Jim Keeler" userId="ac155669f961226b" providerId="LiveId" clId="{9AEDAFFC-BD29-4827-A494-8C3A5A212D72}" dt="2018-10-25T03:18:45.773" v="470" actId="1037"/>
          <ac:cxnSpMkLst>
            <pc:docMk/>
            <pc:sldMk cId="1239953995" sldId="333"/>
            <ac:cxnSpMk id="18" creationId="{AC87E834-743F-4608-998A-CABBDB9D2FDE}"/>
          </ac:cxnSpMkLst>
        </pc:cxnChg>
        <pc:cxnChg chg="add mod">
          <ac:chgData name="Jim Keeler" userId="ac155669f961226b" providerId="LiveId" clId="{9AEDAFFC-BD29-4827-A494-8C3A5A212D72}" dt="2018-10-25T03:58:27.221" v="521" actId="208"/>
          <ac:cxnSpMkLst>
            <pc:docMk/>
            <pc:sldMk cId="1239953995" sldId="333"/>
            <ac:cxnSpMk id="24" creationId="{F9C06B7A-C30F-400F-B029-B12FB9ABA556}"/>
          </ac:cxnSpMkLst>
        </pc:cxnChg>
        <pc:cxnChg chg="add mod">
          <ac:chgData name="Jim Keeler" userId="ac155669f961226b" providerId="LiveId" clId="{9AEDAFFC-BD29-4827-A494-8C3A5A212D72}" dt="2018-10-25T03:58:47.076" v="524" actId="14100"/>
          <ac:cxnSpMkLst>
            <pc:docMk/>
            <pc:sldMk cId="1239953995" sldId="333"/>
            <ac:cxnSpMk id="33" creationId="{A740B05F-FF6C-4362-9066-5002EB410BB8}"/>
          </ac:cxnSpMkLst>
        </pc:cxnChg>
        <pc:cxnChg chg="add mod">
          <ac:chgData name="Jim Keeler" userId="ac155669f961226b" providerId="LiveId" clId="{9AEDAFFC-BD29-4827-A494-8C3A5A212D72}" dt="2018-10-25T14:32:16.627" v="680" actId="1076"/>
          <ac:cxnSpMkLst>
            <pc:docMk/>
            <pc:sldMk cId="1239953995" sldId="333"/>
            <ac:cxnSpMk id="41" creationId="{4EF5E976-3DBC-4759-83E1-CEF7EF770FD3}"/>
          </ac:cxnSpMkLst>
        </pc:cxnChg>
        <pc:cxnChg chg="add del mod">
          <ac:chgData name="Jim Keeler" userId="ac155669f961226b" providerId="LiveId" clId="{9AEDAFFC-BD29-4827-A494-8C3A5A212D72}" dt="2018-10-25T03:55:54.321" v="499" actId="478"/>
          <ac:cxnSpMkLst>
            <pc:docMk/>
            <pc:sldMk cId="1239953995" sldId="333"/>
            <ac:cxnSpMk id="47" creationId="{24FDA0F5-6063-4DD1-BE3D-15C313AA1DBC}"/>
          </ac:cxnSpMkLst>
        </pc:cxnChg>
        <pc:cxnChg chg="mod">
          <ac:chgData name="Jim Keeler" userId="ac155669f961226b" providerId="LiveId" clId="{9AEDAFFC-BD29-4827-A494-8C3A5A212D72}" dt="2018-10-25T03:57:49.753" v="516" actId="1035"/>
          <ac:cxnSpMkLst>
            <pc:docMk/>
            <pc:sldMk cId="1239953995" sldId="333"/>
            <ac:cxnSpMk id="50" creationId="{CB40A3ED-6C60-4084-ACD7-85272011526A}"/>
          </ac:cxnSpMkLst>
        </pc:cxnChg>
        <pc:cxnChg chg="mod">
          <ac:chgData name="Jim Keeler" userId="ac155669f961226b" providerId="LiveId" clId="{9AEDAFFC-BD29-4827-A494-8C3A5A212D72}" dt="2018-10-25T03:53:12.769" v="476" actId="14100"/>
          <ac:cxnSpMkLst>
            <pc:docMk/>
            <pc:sldMk cId="1239953995" sldId="333"/>
            <ac:cxnSpMk id="58" creationId="{584166D0-7F04-45D9-A488-1BC0FCD68E95}"/>
          </ac:cxnSpMkLst>
        </pc:cxnChg>
        <pc:cxnChg chg="mod">
          <ac:chgData name="Jim Keeler" userId="ac155669f961226b" providerId="LiveId" clId="{9AEDAFFC-BD29-4827-A494-8C3A5A212D72}" dt="2018-10-25T03:57:26.381" v="512" actId="14100"/>
          <ac:cxnSpMkLst>
            <pc:docMk/>
            <pc:sldMk cId="1239953995" sldId="333"/>
            <ac:cxnSpMk id="59" creationId="{C9B36F01-A18E-4067-9B0A-D8788B53122C}"/>
          </ac:cxnSpMkLst>
        </pc:cxnChg>
        <pc:cxnChg chg="add mod">
          <ac:chgData name="Jim Keeler" userId="ac155669f961226b" providerId="LiveId" clId="{9AEDAFFC-BD29-4827-A494-8C3A5A212D72}" dt="2018-10-25T03:57:43.749" v="515" actId="14100"/>
          <ac:cxnSpMkLst>
            <pc:docMk/>
            <pc:sldMk cId="1239953995" sldId="333"/>
            <ac:cxnSpMk id="60" creationId="{8E000A19-2555-4732-821D-A28F739CD772}"/>
          </ac:cxnSpMkLst>
        </pc:cxnChg>
        <pc:cxnChg chg="add mod">
          <ac:chgData name="Jim Keeler" userId="ac155669f961226b" providerId="LiveId" clId="{9AEDAFFC-BD29-4827-A494-8C3A5A212D72}" dt="2018-10-25T14:32:16.627" v="680" actId="1076"/>
          <ac:cxnSpMkLst>
            <pc:docMk/>
            <pc:sldMk cId="1239953995" sldId="333"/>
            <ac:cxnSpMk id="64" creationId="{A8C71F2B-02CF-4A17-A515-AD075B1D2C82}"/>
          </ac:cxnSpMkLst>
        </pc:cxnChg>
        <pc:cxnChg chg="add mod">
          <ac:chgData name="Jim Keeler" userId="ac155669f961226b" providerId="LiveId" clId="{9AEDAFFC-BD29-4827-A494-8C3A5A212D72}" dt="2018-10-25T03:59:04.364" v="526" actId="1076"/>
          <ac:cxnSpMkLst>
            <pc:docMk/>
            <pc:sldMk cId="1239953995" sldId="333"/>
            <ac:cxnSpMk id="66" creationId="{5AAD0C1D-4675-444A-98B3-384A77A8C21B}"/>
          </ac:cxnSpMkLst>
        </pc:cxnChg>
        <pc:cxnChg chg="add mod">
          <ac:chgData name="Jim Keeler" userId="ac155669f961226b" providerId="LiveId" clId="{9AEDAFFC-BD29-4827-A494-8C3A5A212D72}" dt="2018-10-25T03:59:30.115" v="532" actId="14100"/>
          <ac:cxnSpMkLst>
            <pc:docMk/>
            <pc:sldMk cId="1239953995" sldId="333"/>
            <ac:cxnSpMk id="71" creationId="{77F0AB94-DC0E-4223-AF83-BC8C0BB09A6F}"/>
          </ac:cxnSpMkLst>
        </pc:cxnChg>
        <pc:cxnChg chg="mod">
          <ac:chgData name="Jim Keeler" userId="ac155669f961226b" providerId="LiveId" clId="{9AEDAFFC-BD29-4827-A494-8C3A5A212D72}" dt="2018-10-25T03:18:42.463" v="468" actId="14100"/>
          <ac:cxnSpMkLst>
            <pc:docMk/>
            <pc:sldMk cId="1239953995" sldId="333"/>
            <ac:cxnSpMk id="75" creationId="{EC48BE83-9ABF-4BCA-829B-3806BC6554B6}"/>
          </ac:cxnSpMkLst>
        </pc:cxnChg>
        <pc:cxnChg chg="add mod">
          <ac:chgData name="Jim Keeler" userId="ac155669f961226b" providerId="LiveId" clId="{9AEDAFFC-BD29-4827-A494-8C3A5A212D72}" dt="2018-10-25T14:32:16.627" v="680" actId="1076"/>
          <ac:cxnSpMkLst>
            <pc:docMk/>
            <pc:sldMk cId="1239953995" sldId="333"/>
            <ac:cxnSpMk id="76" creationId="{6114DE68-26C4-48BB-B7D7-C709FF73EA8F}"/>
          </ac:cxnSpMkLst>
        </pc:cxnChg>
        <pc:cxnChg chg="add del mod">
          <ac:chgData name="Jim Keeler" userId="ac155669f961226b" providerId="LiveId" clId="{9AEDAFFC-BD29-4827-A494-8C3A5A212D72}" dt="2018-10-25T14:31:44.554" v="675" actId="478"/>
          <ac:cxnSpMkLst>
            <pc:docMk/>
            <pc:sldMk cId="1239953995" sldId="333"/>
            <ac:cxnSpMk id="78" creationId="{66B3E0F1-8BDC-4969-9768-3B1A43DB12FA}"/>
          </ac:cxnSpMkLst>
        </pc:cxnChg>
        <pc:cxnChg chg="mod">
          <ac:chgData name="Jim Keeler" userId="ac155669f961226b" providerId="LiveId" clId="{9AEDAFFC-BD29-4827-A494-8C3A5A212D72}" dt="2018-10-25T03:17:47.665" v="462" actId="14100"/>
          <ac:cxnSpMkLst>
            <pc:docMk/>
            <pc:sldMk cId="1239953995" sldId="333"/>
            <ac:cxnSpMk id="79" creationId="{5D932B4D-3B4C-4515-A2D5-D5A26EC2E851}"/>
          </ac:cxnSpMkLst>
        </pc:cxnChg>
        <pc:cxnChg chg="add del mod">
          <ac:chgData name="Jim Keeler" userId="ac155669f961226b" providerId="LiveId" clId="{9AEDAFFC-BD29-4827-A494-8C3A5A212D72}" dt="2018-10-25T04:01:23.637" v="565" actId="478"/>
          <ac:cxnSpMkLst>
            <pc:docMk/>
            <pc:sldMk cId="1239953995" sldId="333"/>
            <ac:cxnSpMk id="80" creationId="{1ECDE6D6-40B0-4F62-B37F-AE536D0308DC}"/>
          </ac:cxnSpMkLst>
        </pc:cxnChg>
        <pc:cxnChg chg="mod">
          <ac:chgData name="Jim Keeler" userId="ac155669f961226b" providerId="LiveId" clId="{9AEDAFFC-BD29-4827-A494-8C3A5A212D72}" dt="2018-10-25T03:19:08.020" v="473" actId="1036"/>
          <ac:cxnSpMkLst>
            <pc:docMk/>
            <pc:sldMk cId="1239953995" sldId="333"/>
            <ac:cxnSpMk id="83" creationId="{DA32C446-E656-4FB0-984F-FF54679DED52}"/>
          </ac:cxnSpMkLst>
        </pc:cxnChg>
        <pc:cxnChg chg="add mod">
          <ac:chgData name="Jim Keeler" userId="ac155669f961226b" providerId="LiveId" clId="{9AEDAFFC-BD29-4827-A494-8C3A5A212D72}" dt="2018-10-25T14:32:38.034" v="683" actId="1076"/>
          <ac:cxnSpMkLst>
            <pc:docMk/>
            <pc:sldMk cId="1239953995" sldId="333"/>
            <ac:cxnSpMk id="86" creationId="{E96DC896-BAAC-4986-B062-CA519D6348DA}"/>
          </ac:cxnSpMkLst>
        </pc:cxnChg>
        <pc:cxnChg chg="del mod">
          <ac:chgData name="Jim Keeler" userId="ac155669f961226b" providerId="LiveId" clId="{9AEDAFFC-BD29-4827-A494-8C3A5A212D72}" dt="2018-10-25T03:55:21.728" v="495" actId="478"/>
          <ac:cxnSpMkLst>
            <pc:docMk/>
            <pc:sldMk cId="1239953995" sldId="333"/>
            <ac:cxnSpMk id="87" creationId="{BE1C6B46-E238-419C-B694-AAD21784D595}"/>
          </ac:cxnSpMkLst>
        </pc:cxnChg>
        <pc:cxnChg chg="mod">
          <ac:chgData name="Jim Keeler" userId="ac155669f961226b" providerId="LiveId" clId="{9AEDAFFC-BD29-4827-A494-8C3A5A212D72}" dt="2018-10-25T03:14:04.075" v="445" actId="14100"/>
          <ac:cxnSpMkLst>
            <pc:docMk/>
            <pc:sldMk cId="1239953995" sldId="333"/>
            <ac:cxnSpMk id="88" creationId="{A13394D6-28BD-4DBC-B827-38B21A36282A}"/>
          </ac:cxnSpMkLst>
        </pc:cxnChg>
        <pc:cxnChg chg="add mod">
          <ac:chgData name="Jim Keeler" userId="ac155669f961226b" providerId="LiveId" clId="{9AEDAFFC-BD29-4827-A494-8C3A5A212D72}" dt="2018-10-25T14:32:38.034" v="683" actId="1076"/>
          <ac:cxnSpMkLst>
            <pc:docMk/>
            <pc:sldMk cId="1239953995" sldId="333"/>
            <ac:cxnSpMk id="94" creationId="{2B5BE007-D8BE-4040-9F60-9D0625FC574E}"/>
          </ac:cxnSpMkLst>
        </pc:cxnChg>
        <pc:cxnChg chg="add del mod">
          <ac:chgData name="Jim Keeler" userId="ac155669f961226b" providerId="LiveId" clId="{9AEDAFFC-BD29-4827-A494-8C3A5A212D72}" dt="2018-10-25T14:31:53.521" v="677" actId="478"/>
          <ac:cxnSpMkLst>
            <pc:docMk/>
            <pc:sldMk cId="1239953995" sldId="333"/>
            <ac:cxnSpMk id="96" creationId="{80E5BCFC-EA07-4ADB-BD5A-86F4313BC91D}"/>
          </ac:cxnSpMkLst>
        </pc:cxnChg>
      </pc:sldChg>
    </pc:docChg>
  </pc:docChgLst>
  <pc:docChgLst>
    <pc:chgData name="Jim Keeler" userId="ac155669f961226b" providerId="LiveId" clId="{614AAFBA-2CC0-4DA1-A904-3ED9CFB29B84}"/>
    <pc:docChg chg="modSld">
      <pc:chgData name="Jim Keeler" userId="ac155669f961226b" providerId="LiveId" clId="{614AAFBA-2CC0-4DA1-A904-3ED9CFB29B84}" dt="2018-11-01T12:40:13.486" v="176" actId="20577"/>
      <pc:docMkLst>
        <pc:docMk/>
      </pc:docMkLst>
      <pc:sldChg chg="modSp">
        <pc:chgData name="Jim Keeler" userId="ac155669f961226b" providerId="LiveId" clId="{614AAFBA-2CC0-4DA1-A904-3ED9CFB29B84}" dt="2018-11-01T12:37:29.564" v="2" actId="113"/>
        <pc:sldMkLst>
          <pc:docMk/>
          <pc:sldMk cId="944051334" sldId="296"/>
        </pc:sldMkLst>
        <pc:spChg chg="mod">
          <ac:chgData name="Jim Keeler" userId="ac155669f961226b" providerId="LiveId" clId="{614AAFBA-2CC0-4DA1-A904-3ED9CFB29B84}" dt="2018-11-01T12:37:29.564" v="2" actId="113"/>
          <ac:spMkLst>
            <pc:docMk/>
            <pc:sldMk cId="944051334" sldId="296"/>
            <ac:spMk id="3" creationId="{00000000-0000-0000-0000-000000000000}"/>
          </ac:spMkLst>
        </pc:spChg>
      </pc:sldChg>
      <pc:sldChg chg="modSp">
        <pc:chgData name="Jim Keeler" userId="ac155669f961226b" providerId="LiveId" clId="{614AAFBA-2CC0-4DA1-A904-3ED9CFB29B84}" dt="2018-11-01T12:40:13.486" v="176" actId="20577"/>
        <pc:sldMkLst>
          <pc:docMk/>
          <pc:sldMk cId="3174471161" sldId="298"/>
        </pc:sldMkLst>
        <pc:spChg chg="mod">
          <ac:chgData name="Jim Keeler" userId="ac155669f961226b" providerId="LiveId" clId="{614AAFBA-2CC0-4DA1-A904-3ED9CFB29B84}" dt="2018-11-01T12:40:13.486" v="176" actId="20577"/>
          <ac:spMkLst>
            <pc:docMk/>
            <pc:sldMk cId="3174471161" sldId="298"/>
            <ac:spMk id="11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337194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420412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4110A3-383C-4781-BE4D-98353260456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704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1B747C4-1EFF-41E3-A537-D3067191EE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219857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1B747C4-1EFF-41E3-A537-D3067191EE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4110A3-383C-4781-BE4D-98353260456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941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1B747C4-1EFF-41E3-A537-D3067191EE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2159023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138116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13991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a:xfrm>
            <a:off x="197705" y="-6361"/>
            <a:ext cx="1113874" cy="365125"/>
          </a:xfrm>
        </p:spPr>
        <p:txBody>
          <a:bodyPr/>
          <a:lstStyle/>
          <a:p>
            <a:r>
              <a:rPr lang="en-US" dirty="0"/>
              <a:t>Sponsored by: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1065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B747C4-1EFF-41E3-A537-D3067191EE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294480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747C4-1EFF-41E3-A537-D3067191EE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102605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747C4-1EFF-41E3-A537-D3067191EE5A}"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52931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747C4-1EFF-41E3-A537-D3067191EE5A}" type="datetimeFigureOut">
              <a:rPr lang="en-US" smtClean="0"/>
              <a:t>11/1/2018</a:t>
            </a:fld>
            <a:endParaRPr lang="en-US"/>
          </a:p>
        </p:txBody>
      </p:sp>
      <p:sp>
        <p:nvSpPr>
          <p:cNvPr id="4" name="Footer Placeholder 3"/>
          <p:cNvSpPr>
            <a:spLocks noGrp="1"/>
          </p:cNvSpPr>
          <p:nvPr>
            <p:ph type="ftr" sz="quarter" idx="11"/>
          </p:nvPr>
        </p:nvSpPr>
        <p:spPr>
          <a:xfrm>
            <a:off x="169569" y="-31212"/>
            <a:ext cx="7619999" cy="365125"/>
          </a:xfrm>
        </p:spPr>
        <p:txBody>
          <a:bodyPr/>
          <a:lstStyle/>
          <a:p>
            <a:r>
              <a:rPr lang="en-US" dirty="0"/>
              <a:t>Sponsored by:</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256803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747C4-1EFF-41E3-A537-D3067191EE5A}"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219398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B747C4-1EFF-41E3-A537-D3067191EE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187907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B747C4-1EFF-41E3-A537-D3067191EE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4110A3-383C-4781-BE4D-98353260456E}" type="slidenum">
              <a:rPr lang="en-US" smtClean="0"/>
              <a:t>‹#›</a:t>
            </a:fld>
            <a:endParaRPr lang="en-US"/>
          </a:p>
        </p:txBody>
      </p:sp>
    </p:spTree>
    <p:extLst>
      <p:ext uri="{BB962C8B-B14F-4D97-AF65-F5344CB8AC3E}">
        <p14:creationId xmlns:p14="http://schemas.microsoft.com/office/powerpoint/2010/main" val="225269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B747C4-1EFF-41E3-A537-D3067191EE5A}" type="datetimeFigureOut">
              <a:rPr lang="en-US" smtClean="0"/>
              <a:t>11/1/2018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4110A3-383C-4781-BE4D-98353260456E}" type="slidenum">
              <a:rPr lang="en-US" smtClean="0"/>
              <a:t>‹#›</a:t>
            </a:fld>
            <a:endParaRPr lang="en-US"/>
          </a:p>
        </p:txBody>
      </p:sp>
    </p:spTree>
    <p:extLst>
      <p:ext uri="{BB962C8B-B14F-4D97-AF65-F5344CB8AC3E}">
        <p14:creationId xmlns:p14="http://schemas.microsoft.com/office/powerpoint/2010/main" val="9595337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en.wikipedia.org/wiki/EPR_parado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NEC" TargetMode="External"/><Relationship Id="rId3" Type="http://schemas.openxmlformats.org/officeDocument/2006/relationships/hyperlink" Target="https://en.wikipedia.org/wiki/MagiQ_Technologies,_Inc." TargetMode="External"/><Relationship Id="rId7" Type="http://schemas.openxmlformats.org/officeDocument/2006/relationships/hyperlink" Target="https://en.wikipedia.org/wiki/Mitsubishi" TargetMode="External"/><Relationship Id="rId2" Type="http://schemas.openxmlformats.org/officeDocument/2006/relationships/hyperlink" Target="https://en.wikipedia.org/wiki/ID_Quantique" TargetMode="External"/><Relationship Id="rId1" Type="http://schemas.openxmlformats.org/officeDocument/2006/relationships/slideLayout" Target="../slideLayouts/slideLayout2.xml"/><Relationship Id="rId6" Type="http://schemas.openxmlformats.org/officeDocument/2006/relationships/hyperlink" Target="https://en.wikipedia.org/wiki/IBM" TargetMode="External"/><Relationship Id="rId5" Type="http://schemas.openxmlformats.org/officeDocument/2006/relationships/hyperlink" Target="https://en.wikipedia.org/wiki/Hewlett-Packard" TargetMode="External"/><Relationship Id="rId4" Type="http://schemas.openxmlformats.org/officeDocument/2006/relationships/hyperlink" Target="https://en.wikipedia.org/wiki/Toshiba" TargetMode="External"/><Relationship Id="rId9" Type="http://schemas.openxmlformats.org/officeDocument/2006/relationships/hyperlink" Target="https://en.wikipedia.org/wiki/Nippon_Telegraph_and_Telephon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pectrum.ieee.org/tech-talk/computing/hardware/intels-49qubit-chip-aims-for-quantum-supremacy" TargetMode="External"/><Relationship Id="rId2" Type="http://schemas.openxmlformats.org/officeDocument/2006/relationships/hyperlink" Target="http://www.nature.com/news/d-wave-upgrade-how-scientists-are-using-the-world-s-most-controversial-quantum-computer-1.21353" TargetMode="External"/><Relationship Id="rId1" Type="http://schemas.openxmlformats.org/officeDocument/2006/relationships/slideLayout" Target="../slideLayouts/slideLayout2.xml"/><Relationship Id="rId5" Type="http://schemas.openxmlformats.org/officeDocument/2006/relationships/hyperlink" Target="http://www.nature.com/news/chinese-satellite-is-one-giant-step-for-the-quantum-internet-1.20329" TargetMode="External"/><Relationship Id="rId4" Type="http://schemas.openxmlformats.org/officeDocument/2006/relationships/hyperlink" Target="https://www.sciencenews.org/article/google-moves-toward-quantum-supremacy-72-qubit-compute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quantumexperience.ng.bluemix.net/qx/experienc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www.visualcapitalist.com/three-types-quantum-computer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visualcapitalist.com/three-types-quantum-computers/"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visualcapitalist.com/three-types-quantum-computers/"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src.nist.gov/Projects/Post-Quantum-Cryptograph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zNzzGgr2mhk" TargetMode="External"/><Relationship Id="rId2" Type="http://schemas.openxmlformats.org/officeDocument/2006/relationships/hyperlink" Target="https://www.youtube.com/watch?v=JRIPV0dPAd4" TargetMode="External"/><Relationship Id="rId1" Type="http://schemas.openxmlformats.org/officeDocument/2006/relationships/slideLayout" Target="../slideLayouts/slideLayout3.xml"/><Relationship Id="rId5" Type="http://schemas.openxmlformats.org/officeDocument/2006/relationships/hyperlink" Target="https://www.technologyreview.com/s/604242/googles-new-chip-is-a-stepping-stone-to-quantum-computing-supremacy/" TargetMode="External"/><Relationship Id="rId4" Type="http://schemas.openxmlformats.org/officeDocument/2006/relationships/hyperlink" Target="https://www.technologyreview.com/s/603495/10-breakthrough-technologies-2017-practical-quantum-comput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2169994"/>
            <a:ext cx="8915399" cy="1638397"/>
          </a:xfrm>
        </p:spPr>
        <p:txBody>
          <a:bodyPr>
            <a:normAutofit fontScale="90000"/>
          </a:bodyPr>
          <a:lstStyle/>
          <a:p>
            <a:r>
              <a:rPr lang="en-US" b="1" dirty="0"/>
              <a:t>Quantum Computing and its security implications</a:t>
            </a:r>
            <a:endParaRPr lang="en-US" dirty="0"/>
          </a:p>
        </p:txBody>
      </p:sp>
      <p:sp>
        <p:nvSpPr>
          <p:cNvPr id="3" name="Subtitle 2"/>
          <p:cNvSpPr>
            <a:spLocks noGrp="1"/>
          </p:cNvSpPr>
          <p:nvPr>
            <p:ph type="subTitle" idx="1"/>
          </p:nvPr>
        </p:nvSpPr>
        <p:spPr/>
        <p:txBody>
          <a:bodyPr/>
          <a:lstStyle/>
          <a:p>
            <a:r>
              <a:rPr lang="en-US" dirty="0"/>
              <a:t>Jim Keeler, Ph.D.</a:t>
            </a:r>
          </a:p>
          <a:p>
            <a:endParaRPr lang="en-US" dirty="0"/>
          </a:p>
        </p:txBody>
      </p:sp>
      <p:sp>
        <p:nvSpPr>
          <p:cNvPr id="5" name="TextBox 4"/>
          <p:cNvSpPr txBox="1"/>
          <p:nvPr/>
        </p:nvSpPr>
        <p:spPr>
          <a:xfrm>
            <a:off x="6371778" y="4971188"/>
            <a:ext cx="4769834" cy="369332"/>
          </a:xfrm>
          <a:prstGeom prst="rect">
            <a:avLst/>
          </a:prstGeom>
          <a:noFill/>
        </p:spPr>
        <p:txBody>
          <a:bodyPr wrap="square" rtlCol="0">
            <a:spAutoFit/>
          </a:bodyPr>
          <a:lstStyle/>
          <a:p>
            <a:r>
              <a:rPr lang="en-US" dirty="0"/>
              <a:t> </a:t>
            </a:r>
            <a:r>
              <a:rPr lang="en-US" dirty="0" err="1"/>
              <a:t>Innotech</a:t>
            </a:r>
            <a:r>
              <a:rPr lang="en-US" dirty="0"/>
              <a:t> Oklahoma City 11/1/18</a:t>
            </a:r>
          </a:p>
        </p:txBody>
      </p:sp>
    </p:spTree>
    <p:extLst>
      <p:ext uri="{BB962C8B-B14F-4D97-AF65-F5344CB8AC3E}">
        <p14:creationId xmlns:p14="http://schemas.microsoft.com/office/powerpoint/2010/main" val="68143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01015"/>
            <a:ext cx="8911687" cy="1280890"/>
          </a:xfrm>
        </p:spPr>
        <p:txBody>
          <a:bodyPr/>
          <a:lstStyle/>
          <a:p>
            <a:r>
              <a:rPr lang="en-US" dirty="0"/>
              <a:t>Quantum entanglement</a:t>
            </a:r>
          </a:p>
        </p:txBody>
      </p:sp>
      <p:sp>
        <p:nvSpPr>
          <p:cNvPr id="4" name="TextBox 3"/>
          <p:cNvSpPr txBox="1"/>
          <p:nvPr/>
        </p:nvSpPr>
        <p:spPr>
          <a:xfrm>
            <a:off x="2688609" y="1796904"/>
            <a:ext cx="5936777" cy="369332"/>
          </a:xfrm>
          <a:prstGeom prst="rect">
            <a:avLst/>
          </a:prstGeom>
          <a:noFill/>
        </p:spPr>
        <p:txBody>
          <a:bodyPr wrap="square" rtlCol="0">
            <a:spAutoFit/>
          </a:bodyPr>
          <a:lstStyle/>
          <a:p>
            <a:r>
              <a:rPr lang="en-US" dirty="0"/>
              <a:t>Einstein called this “Spooky action at a distance”</a:t>
            </a:r>
          </a:p>
        </p:txBody>
      </p:sp>
      <p:pic>
        <p:nvPicPr>
          <p:cNvPr id="8" name="Picture 7"/>
          <p:cNvPicPr>
            <a:picLocks noChangeAspect="1"/>
          </p:cNvPicPr>
          <p:nvPr/>
        </p:nvPicPr>
        <p:blipFill>
          <a:blip r:embed="rId2"/>
          <a:stretch>
            <a:fillRect/>
          </a:stretch>
        </p:blipFill>
        <p:spPr>
          <a:xfrm>
            <a:off x="1684061" y="2570128"/>
            <a:ext cx="4787077" cy="2943166"/>
          </a:xfrm>
          <a:prstGeom prst="rect">
            <a:avLst/>
          </a:prstGeom>
        </p:spPr>
      </p:pic>
      <p:pic>
        <p:nvPicPr>
          <p:cNvPr id="5" name="Picture 4"/>
          <p:cNvPicPr>
            <a:picLocks noChangeAspect="1"/>
          </p:cNvPicPr>
          <p:nvPr/>
        </p:nvPicPr>
        <p:blipFill>
          <a:blip r:embed="rId3"/>
          <a:stretch>
            <a:fillRect/>
          </a:stretch>
        </p:blipFill>
        <p:spPr>
          <a:xfrm>
            <a:off x="7877908" y="2992534"/>
            <a:ext cx="4165372" cy="3865465"/>
          </a:xfrm>
          <a:prstGeom prst="rect">
            <a:avLst/>
          </a:prstGeom>
        </p:spPr>
      </p:pic>
      <p:sp>
        <p:nvSpPr>
          <p:cNvPr id="9" name="TextBox 8"/>
          <p:cNvSpPr txBox="1"/>
          <p:nvPr/>
        </p:nvSpPr>
        <p:spPr>
          <a:xfrm>
            <a:off x="1684062" y="5518643"/>
            <a:ext cx="5143500" cy="1200329"/>
          </a:xfrm>
          <a:prstGeom prst="rect">
            <a:avLst/>
          </a:prstGeom>
          <a:noFill/>
        </p:spPr>
        <p:txBody>
          <a:bodyPr wrap="square" rtlCol="0">
            <a:spAutoFit/>
          </a:bodyPr>
          <a:lstStyle/>
          <a:p>
            <a:r>
              <a:rPr lang="en-US" dirty="0"/>
              <a:t>It is as if there is a spooky connection that instantaneously tells one entangled particle the state of the other entangled particle no matter how far apart they are.</a:t>
            </a:r>
          </a:p>
        </p:txBody>
      </p:sp>
      <p:sp>
        <p:nvSpPr>
          <p:cNvPr id="10" name="Rectangle 9"/>
          <p:cNvSpPr/>
          <p:nvPr/>
        </p:nvSpPr>
        <p:spPr>
          <a:xfrm>
            <a:off x="2688609" y="2195447"/>
            <a:ext cx="6073254" cy="369332"/>
          </a:xfrm>
          <a:prstGeom prst="rect">
            <a:avLst/>
          </a:prstGeom>
        </p:spPr>
        <p:txBody>
          <a:bodyPr wrap="square">
            <a:spAutoFit/>
          </a:bodyPr>
          <a:lstStyle/>
          <a:p>
            <a:r>
              <a:rPr lang="en-US" b="1" dirty="0">
                <a:solidFill>
                  <a:srgbClr val="222222"/>
                </a:solidFill>
                <a:latin typeface="Arial" panose="020B0604020202020204" pitchFamily="34" charset="0"/>
                <a:hlinkClick r:id="rId4"/>
              </a:rPr>
              <a:t>Einstein–</a:t>
            </a:r>
            <a:r>
              <a:rPr lang="en-US" b="1" dirty="0" err="1">
                <a:solidFill>
                  <a:srgbClr val="222222"/>
                </a:solidFill>
                <a:latin typeface="Arial" panose="020B0604020202020204" pitchFamily="34" charset="0"/>
                <a:hlinkClick r:id="rId4"/>
              </a:rPr>
              <a:t>Podolsky</a:t>
            </a:r>
            <a:r>
              <a:rPr lang="en-US" b="1" dirty="0">
                <a:solidFill>
                  <a:srgbClr val="222222"/>
                </a:solidFill>
                <a:latin typeface="Arial" panose="020B0604020202020204" pitchFamily="34" charset="0"/>
                <a:hlinkClick r:id="rId4"/>
              </a:rPr>
              <a:t>–Rosen paradox</a:t>
            </a:r>
            <a:r>
              <a:rPr lang="en-US" dirty="0">
                <a:solidFill>
                  <a:srgbClr val="222222"/>
                </a:solidFill>
                <a:latin typeface="Arial" panose="020B0604020202020204" pitchFamily="34" charset="0"/>
                <a:hlinkClick r:id="rId4"/>
              </a:rPr>
              <a:t> or </a:t>
            </a:r>
            <a:r>
              <a:rPr lang="en-US" b="1" dirty="0">
                <a:solidFill>
                  <a:srgbClr val="222222"/>
                </a:solidFill>
                <a:latin typeface="Arial" panose="020B0604020202020204" pitchFamily="34" charset="0"/>
                <a:hlinkClick r:id="rId4"/>
              </a:rPr>
              <a:t>EPR paradox</a:t>
            </a:r>
            <a:endParaRPr lang="en-US" dirty="0"/>
          </a:p>
        </p:txBody>
      </p:sp>
      <p:sp>
        <p:nvSpPr>
          <p:cNvPr id="11" name="TextBox 10"/>
          <p:cNvSpPr txBox="1"/>
          <p:nvPr/>
        </p:nvSpPr>
        <p:spPr>
          <a:xfrm>
            <a:off x="2688609" y="1176837"/>
            <a:ext cx="8495206" cy="646331"/>
          </a:xfrm>
          <a:prstGeom prst="rect">
            <a:avLst/>
          </a:prstGeom>
          <a:noFill/>
        </p:spPr>
        <p:txBody>
          <a:bodyPr wrap="square" rtlCol="0">
            <a:spAutoFit/>
          </a:bodyPr>
          <a:lstStyle/>
          <a:p>
            <a:r>
              <a:rPr lang="en-US" dirty="0"/>
              <a:t>Entangled particles seem to communicate state information instantaneously even if they are separated by a great distance.</a:t>
            </a:r>
          </a:p>
        </p:txBody>
      </p:sp>
    </p:spTree>
    <p:extLst>
      <p:ext uri="{BB962C8B-B14F-4D97-AF65-F5344CB8AC3E}">
        <p14:creationId xmlns:p14="http://schemas.microsoft.com/office/powerpoint/2010/main" val="186247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entanglement</a:t>
            </a:r>
          </a:p>
        </p:txBody>
      </p:sp>
      <p:sp>
        <p:nvSpPr>
          <p:cNvPr id="3" name="Content Placeholder 2"/>
          <p:cNvSpPr>
            <a:spLocks noGrp="1"/>
          </p:cNvSpPr>
          <p:nvPr>
            <p:ph idx="1"/>
          </p:nvPr>
        </p:nvSpPr>
        <p:spPr>
          <a:xfrm>
            <a:off x="2233612" y="1371600"/>
            <a:ext cx="8915400" cy="3777622"/>
          </a:xfrm>
        </p:spPr>
        <p:txBody>
          <a:bodyPr/>
          <a:lstStyle/>
          <a:p>
            <a:r>
              <a:rPr lang="en-US" dirty="0"/>
              <a:t>But how do we know that there aren’t just some hidden variables or hidden dimensions? </a:t>
            </a:r>
          </a:p>
          <a:p>
            <a:r>
              <a:rPr lang="en-US" dirty="0"/>
              <a:t>Bell’s Theorem proved the superimposed view of quantum mechanics. The math is a little hard, but we can demonstrate the basic idea with some coins.</a:t>
            </a:r>
          </a:p>
        </p:txBody>
      </p:sp>
      <p:pic>
        <p:nvPicPr>
          <p:cNvPr id="1028" name="Picture 4" descr="Image result for coin flip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09702" y="3486150"/>
            <a:ext cx="4840310" cy="2863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in flip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86818" y="3558547"/>
            <a:ext cx="5302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90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anim calcmode="lin" valueType="num">
                                      <p:cBhvr additive="base">
                                        <p:cTn id="13" dur="500" fill="hold"/>
                                        <p:tgtEl>
                                          <p:spTgt spid="1032"/>
                                        </p:tgtEl>
                                        <p:attrNameLst>
                                          <p:attrName>ppt_x</p:attrName>
                                        </p:attrNameLst>
                                      </p:cBhvr>
                                      <p:tavLst>
                                        <p:tav tm="0">
                                          <p:val>
                                            <p:strVal val="#ppt_x"/>
                                          </p:val>
                                        </p:tav>
                                        <p:tav tm="100000">
                                          <p:val>
                                            <p:strVal val="#ppt_x"/>
                                          </p:val>
                                        </p:tav>
                                      </p:tavLst>
                                    </p:anim>
                                    <p:anim calcmode="lin" valueType="num">
                                      <p:cBhvr additive="base">
                                        <p:cTn id="1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entanglement</a:t>
            </a:r>
          </a:p>
        </p:txBody>
      </p:sp>
      <p:sp>
        <p:nvSpPr>
          <p:cNvPr id="3" name="Content Placeholder 2"/>
          <p:cNvSpPr>
            <a:spLocks noGrp="1"/>
          </p:cNvSpPr>
          <p:nvPr>
            <p:ph idx="1"/>
          </p:nvPr>
        </p:nvSpPr>
        <p:spPr/>
        <p:txBody>
          <a:bodyPr/>
          <a:lstStyle/>
          <a:p>
            <a:r>
              <a:rPr lang="en-US" dirty="0"/>
              <a:t>OK, but you still haven’t told me what a qubit is.</a:t>
            </a:r>
          </a:p>
          <a:p>
            <a:r>
              <a:rPr lang="en-US" dirty="0"/>
              <a:t>What the heck is it?</a:t>
            </a:r>
          </a:p>
          <a:p>
            <a:r>
              <a:rPr lang="en-US" dirty="0"/>
              <a:t>A qubit is a quantum-entangled bit of information. Just like a bit is a 1 or a 0, a qubit is two entangled states that either could be one or zero, but is </a:t>
            </a:r>
            <a:r>
              <a:rPr lang="en-US" b="1" dirty="0"/>
              <a:t>both 1 and 0 at the same time</a:t>
            </a:r>
            <a:r>
              <a:rPr lang="en-US" dirty="0"/>
              <a:t>.</a:t>
            </a:r>
          </a:p>
          <a:p>
            <a:endParaRPr lang="en-US" dirty="0"/>
          </a:p>
          <a:p>
            <a:r>
              <a:rPr lang="en-US" dirty="0"/>
              <a:t>Typically a </a:t>
            </a:r>
            <a:r>
              <a:rPr lang="en-US" b="1" dirty="0"/>
              <a:t>qubit</a:t>
            </a:r>
            <a:r>
              <a:rPr lang="en-US" dirty="0"/>
              <a:t> is an </a:t>
            </a:r>
            <a:r>
              <a:rPr lang="en-US" b="1" dirty="0"/>
              <a:t>entangled pair of photons, electrons, or nuclei</a:t>
            </a:r>
            <a:r>
              <a:rPr lang="en-US" dirty="0"/>
              <a:t>. The entangled part is the </a:t>
            </a:r>
            <a:r>
              <a:rPr lang="en-US" b="1" dirty="0"/>
              <a:t>spin</a:t>
            </a:r>
            <a:r>
              <a:rPr lang="en-US" dirty="0"/>
              <a:t> of the particle (spin up versus spin down). The spin can be measured with an electromagnetic field, and can be manipulated (flipped, if you will) with a pulse of radio-frequency energy, or measured via a light polarizer.</a:t>
            </a:r>
          </a:p>
        </p:txBody>
      </p:sp>
    </p:spTree>
    <p:extLst>
      <p:ext uri="{BB962C8B-B14F-4D97-AF65-F5344CB8AC3E}">
        <p14:creationId xmlns:p14="http://schemas.microsoft.com/office/powerpoint/2010/main" val="94405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qubit example</a:t>
            </a:r>
          </a:p>
        </p:txBody>
      </p:sp>
      <p:grpSp>
        <p:nvGrpSpPr>
          <p:cNvPr id="2061" name="Group 2060"/>
          <p:cNvGrpSpPr/>
          <p:nvPr/>
        </p:nvGrpSpPr>
        <p:grpSpPr>
          <a:xfrm>
            <a:off x="4031458" y="1905000"/>
            <a:ext cx="669748" cy="815311"/>
            <a:chOff x="9282229" y="2322680"/>
            <a:chExt cx="989895" cy="1310183"/>
          </a:xfrm>
        </p:grpSpPr>
        <p:cxnSp>
          <p:nvCxnSpPr>
            <p:cNvPr id="44" name="Straight Arrow Connector 43"/>
            <p:cNvCxnSpPr/>
            <p:nvPr/>
          </p:nvCxnSpPr>
          <p:spPr>
            <a:xfrm flipH="1" flipV="1">
              <a:off x="9772650" y="2322680"/>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2052"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29" y="2525230"/>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51" name="Arc 50"/>
            <p:cNvSpPr/>
            <p:nvPr/>
          </p:nvSpPr>
          <p:spPr>
            <a:xfrm>
              <a:off x="9359273" y="2831640"/>
              <a:ext cx="826753" cy="334470"/>
            </a:xfrm>
            <a:prstGeom prst="arc">
              <a:avLst>
                <a:gd name="adj1" fmla="val 20423840"/>
                <a:gd name="adj2" fmla="val 12534634"/>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060" name="Group 2059"/>
          <p:cNvGrpSpPr/>
          <p:nvPr/>
        </p:nvGrpSpPr>
        <p:grpSpPr>
          <a:xfrm>
            <a:off x="4060873" y="2800838"/>
            <a:ext cx="610920" cy="812525"/>
            <a:chOff x="8224470" y="3937182"/>
            <a:chExt cx="989895" cy="1310183"/>
          </a:xfrm>
        </p:grpSpPr>
        <p:cxnSp>
          <p:nvCxnSpPr>
            <p:cNvPr id="77" name="Straight Arrow Connector 76"/>
            <p:cNvCxnSpPr/>
            <p:nvPr/>
          </p:nvCxnSpPr>
          <p:spPr>
            <a:xfrm flipH="1">
              <a:off x="8719416" y="3937182"/>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75"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4470" y="4067033"/>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76" name="Arc 75"/>
            <p:cNvSpPr/>
            <p:nvPr/>
          </p:nvSpPr>
          <p:spPr>
            <a:xfrm flipH="1">
              <a:off x="8306039" y="4430845"/>
              <a:ext cx="826753" cy="322855"/>
            </a:xfrm>
            <a:prstGeom prst="arc">
              <a:avLst>
                <a:gd name="adj1" fmla="val 20423840"/>
                <a:gd name="adj2" fmla="val 12394208"/>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1" name="Group 80"/>
          <p:cNvGrpSpPr/>
          <p:nvPr/>
        </p:nvGrpSpPr>
        <p:grpSpPr>
          <a:xfrm>
            <a:off x="4805861" y="1902953"/>
            <a:ext cx="669748" cy="815311"/>
            <a:chOff x="9282229" y="2322680"/>
            <a:chExt cx="989895" cy="1310183"/>
          </a:xfrm>
        </p:grpSpPr>
        <p:cxnSp>
          <p:nvCxnSpPr>
            <p:cNvPr id="82" name="Straight Arrow Connector 81"/>
            <p:cNvCxnSpPr/>
            <p:nvPr/>
          </p:nvCxnSpPr>
          <p:spPr>
            <a:xfrm flipH="1" flipV="1">
              <a:off x="9772650" y="2322680"/>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83"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29" y="2525230"/>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84" name="Arc 83"/>
            <p:cNvSpPr/>
            <p:nvPr/>
          </p:nvSpPr>
          <p:spPr>
            <a:xfrm>
              <a:off x="9359273" y="2831640"/>
              <a:ext cx="826753" cy="334470"/>
            </a:xfrm>
            <a:prstGeom prst="arc">
              <a:avLst>
                <a:gd name="adj1" fmla="val 20423840"/>
                <a:gd name="adj2" fmla="val 12534634"/>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5" name="Group 84"/>
          <p:cNvGrpSpPr/>
          <p:nvPr/>
        </p:nvGrpSpPr>
        <p:grpSpPr>
          <a:xfrm>
            <a:off x="4832212" y="3729328"/>
            <a:ext cx="610920" cy="812525"/>
            <a:chOff x="8224470" y="3937182"/>
            <a:chExt cx="989895" cy="1310183"/>
          </a:xfrm>
        </p:grpSpPr>
        <p:cxnSp>
          <p:nvCxnSpPr>
            <p:cNvPr id="86" name="Straight Arrow Connector 85"/>
            <p:cNvCxnSpPr/>
            <p:nvPr/>
          </p:nvCxnSpPr>
          <p:spPr>
            <a:xfrm flipH="1">
              <a:off x="8719416" y="3937182"/>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87"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4470" y="4067033"/>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88" name="Arc 87"/>
            <p:cNvSpPr/>
            <p:nvPr/>
          </p:nvSpPr>
          <p:spPr>
            <a:xfrm flipH="1">
              <a:off x="8306039" y="4430845"/>
              <a:ext cx="826753" cy="322855"/>
            </a:xfrm>
            <a:prstGeom prst="arc">
              <a:avLst>
                <a:gd name="adj1" fmla="val 20423840"/>
                <a:gd name="adj2" fmla="val 12394208"/>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89" name="Group 88"/>
          <p:cNvGrpSpPr/>
          <p:nvPr/>
        </p:nvGrpSpPr>
        <p:grpSpPr>
          <a:xfrm>
            <a:off x="4805861" y="2776187"/>
            <a:ext cx="669748" cy="815311"/>
            <a:chOff x="9282229" y="2322680"/>
            <a:chExt cx="989895" cy="1310183"/>
          </a:xfrm>
        </p:grpSpPr>
        <p:cxnSp>
          <p:nvCxnSpPr>
            <p:cNvPr id="90" name="Straight Arrow Connector 89"/>
            <p:cNvCxnSpPr/>
            <p:nvPr/>
          </p:nvCxnSpPr>
          <p:spPr>
            <a:xfrm flipH="1" flipV="1">
              <a:off x="9772650" y="2322680"/>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91"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29" y="2525230"/>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92" name="Arc 91"/>
            <p:cNvSpPr/>
            <p:nvPr/>
          </p:nvSpPr>
          <p:spPr>
            <a:xfrm>
              <a:off x="9359273" y="2831640"/>
              <a:ext cx="826753" cy="334470"/>
            </a:xfrm>
            <a:prstGeom prst="arc">
              <a:avLst>
                <a:gd name="adj1" fmla="val 20423840"/>
                <a:gd name="adj2" fmla="val 12534634"/>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93" name="Group 92"/>
          <p:cNvGrpSpPr/>
          <p:nvPr/>
        </p:nvGrpSpPr>
        <p:grpSpPr>
          <a:xfrm>
            <a:off x="4035777" y="3706473"/>
            <a:ext cx="669748" cy="815311"/>
            <a:chOff x="9282229" y="2322680"/>
            <a:chExt cx="989895" cy="1310183"/>
          </a:xfrm>
        </p:grpSpPr>
        <p:cxnSp>
          <p:nvCxnSpPr>
            <p:cNvPr id="94" name="Straight Arrow Connector 93"/>
            <p:cNvCxnSpPr/>
            <p:nvPr/>
          </p:nvCxnSpPr>
          <p:spPr>
            <a:xfrm flipH="1" flipV="1">
              <a:off x="9772650" y="2322680"/>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95"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29" y="2525230"/>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96" name="Arc 95"/>
            <p:cNvSpPr/>
            <p:nvPr/>
          </p:nvSpPr>
          <p:spPr>
            <a:xfrm>
              <a:off x="9359273" y="2831640"/>
              <a:ext cx="826753" cy="334470"/>
            </a:xfrm>
            <a:prstGeom prst="arc">
              <a:avLst>
                <a:gd name="adj1" fmla="val 20423840"/>
                <a:gd name="adj2" fmla="val 12534634"/>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97" name="Group 96"/>
          <p:cNvGrpSpPr/>
          <p:nvPr/>
        </p:nvGrpSpPr>
        <p:grpSpPr>
          <a:xfrm>
            <a:off x="4079949" y="4647828"/>
            <a:ext cx="610920" cy="812525"/>
            <a:chOff x="8224470" y="3937182"/>
            <a:chExt cx="989895" cy="1310183"/>
          </a:xfrm>
        </p:grpSpPr>
        <p:cxnSp>
          <p:nvCxnSpPr>
            <p:cNvPr id="98" name="Straight Arrow Connector 97"/>
            <p:cNvCxnSpPr/>
            <p:nvPr/>
          </p:nvCxnSpPr>
          <p:spPr>
            <a:xfrm flipH="1">
              <a:off x="8719416" y="3937182"/>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99"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4470" y="4067033"/>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100" name="Arc 99"/>
            <p:cNvSpPr/>
            <p:nvPr/>
          </p:nvSpPr>
          <p:spPr>
            <a:xfrm flipH="1">
              <a:off x="8306039" y="4430845"/>
              <a:ext cx="826753" cy="322855"/>
            </a:xfrm>
            <a:prstGeom prst="arc">
              <a:avLst>
                <a:gd name="adj1" fmla="val 20423840"/>
                <a:gd name="adj2" fmla="val 12394208"/>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01" name="Group 100"/>
          <p:cNvGrpSpPr/>
          <p:nvPr/>
        </p:nvGrpSpPr>
        <p:grpSpPr>
          <a:xfrm>
            <a:off x="4827589" y="4647828"/>
            <a:ext cx="610920" cy="812525"/>
            <a:chOff x="8224470" y="3937182"/>
            <a:chExt cx="989895" cy="1310183"/>
          </a:xfrm>
        </p:grpSpPr>
        <p:cxnSp>
          <p:nvCxnSpPr>
            <p:cNvPr id="102" name="Straight Arrow Connector 101"/>
            <p:cNvCxnSpPr/>
            <p:nvPr/>
          </p:nvCxnSpPr>
          <p:spPr>
            <a:xfrm flipH="1">
              <a:off x="8719416" y="3937182"/>
              <a:ext cx="4527" cy="1310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103" name="Picture 4" descr="Image result for 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4470" y="4067033"/>
              <a:ext cx="989895" cy="1050483"/>
            </a:xfrm>
            <a:prstGeom prst="rect">
              <a:avLst/>
            </a:prstGeom>
            <a:noFill/>
            <a:extLst>
              <a:ext uri="{909E8E84-426E-40DD-AFC4-6F175D3DCCD1}">
                <a14:hiddenFill xmlns:a14="http://schemas.microsoft.com/office/drawing/2010/main">
                  <a:solidFill>
                    <a:srgbClr val="FFFFFF"/>
                  </a:solidFill>
                </a14:hiddenFill>
              </a:ext>
            </a:extLst>
          </p:spPr>
        </p:pic>
        <p:sp>
          <p:nvSpPr>
            <p:cNvPr id="104" name="Arc 103"/>
            <p:cNvSpPr/>
            <p:nvPr/>
          </p:nvSpPr>
          <p:spPr>
            <a:xfrm flipH="1">
              <a:off x="8306039" y="4430845"/>
              <a:ext cx="826753" cy="322855"/>
            </a:xfrm>
            <a:prstGeom prst="arc">
              <a:avLst>
                <a:gd name="adj1" fmla="val 20423840"/>
                <a:gd name="adj2" fmla="val 12394208"/>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062" name="TextBox 2061"/>
          <p:cNvSpPr txBox="1"/>
          <p:nvPr/>
        </p:nvSpPr>
        <p:spPr>
          <a:xfrm>
            <a:off x="3673958" y="2139075"/>
            <a:ext cx="313031"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α</a:t>
            </a:r>
            <a:endParaRPr lang="en-US" dirty="0"/>
          </a:p>
        </p:txBody>
      </p:sp>
      <p:sp>
        <p:nvSpPr>
          <p:cNvPr id="106" name="TextBox 105"/>
          <p:cNvSpPr txBox="1"/>
          <p:nvPr/>
        </p:nvSpPr>
        <p:spPr>
          <a:xfrm>
            <a:off x="3649090" y="2984987"/>
            <a:ext cx="403872"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β</a:t>
            </a:r>
            <a:endParaRPr lang="en-US" dirty="0"/>
          </a:p>
        </p:txBody>
      </p:sp>
      <p:sp>
        <p:nvSpPr>
          <p:cNvPr id="107" name="TextBox 106"/>
          <p:cNvSpPr txBox="1"/>
          <p:nvPr/>
        </p:nvSpPr>
        <p:spPr>
          <a:xfrm>
            <a:off x="3671421" y="3888071"/>
            <a:ext cx="349232"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γ</a:t>
            </a:r>
            <a:endParaRPr lang="en-US" dirty="0"/>
          </a:p>
        </p:txBody>
      </p:sp>
      <p:sp>
        <p:nvSpPr>
          <p:cNvPr id="108" name="TextBox 107"/>
          <p:cNvSpPr txBox="1"/>
          <p:nvPr/>
        </p:nvSpPr>
        <p:spPr>
          <a:xfrm>
            <a:off x="3649090" y="4869424"/>
            <a:ext cx="403872"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δ</a:t>
            </a:r>
            <a:endParaRPr lang="en-US" dirty="0"/>
          </a:p>
        </p:txBody>
      </p:sp>
      <p:sp>
        <p:nvSpPr>
          <p:cNvPr id="2064" name="Rectangle 2063"/>
          <p:cNvSpPr/>
          <p:nvPr/>
        </p:nvSpPr>
        <p:spPr>
          <a:xfrm>
            <a:off x="6542593" y="1741373"/>
            <a:ext cx="5412254" cy="1477328"/>
          </a:xfrm>
          <a:prstGeom prst="rect">
            <a:avLst/>
          </a:prstGeom>
        </p:spPr>
        <p:txBody>
          <a:bodyPr wrap="square">
            <a:spAutoFit/>
          </a:bodyPr>
          <a:lstStyle/>
          <a:p>
            <a:r>
              <a:rPr lang="en-US" dirty="0"/>
              <a:t>Because the particles are in superimposed states, it takes four numbers to specify the state of these two entangled particles, whereas in a binary system it only takes two numbers (e.g. 0,1). </a:t>
            </a:r>
          </a:p>
        </p:txBody>
      </p:sp>
      <p:sp>
        <p:nvSpPr>
          <p:cNvPr id="112" name="Rectangle 111"/>
          <p:cNvSpPr/>
          <p:nvPr/>
        </p:nvSpPr>
        <p:spPr>
          <a:xfrm>
            <a:off x="6537183" y="3318080"/>
            <a:ext cx="5412254" cy="1200329"/>
          </a:xfrm>
          <a:prstGeom prst="rect">
            <a:avLst/>
          </a:prstGeom>
        </p:spPr>
        <p:txBody>
          <a:bodyPr wrap="square">
            <a:spAutoFit/>
          </a:bodyPr>
          <a:lstStyle/>
          <a:p>
            <a:r>
              <a:rPr lang="en-US" dirty="0"/>
              <a:t>More generally, a quantum computer with </a:t>
            </a:r>
            <a:r>
              <a:rPr lang="en-US" i="1" dirty="0"/>
              <a:t>N</a:t>
            </a:r>
            <a:r>
              <a:rPr lang="en-US" dirty="0"/>
              <a:t> spins requires </a:t>
            </a:r>
            <a:r>
              <a:rPr lang="en-US" i="1" dirty="0"/>
              <a:t>2</a:t>
            </a:r>
            <a:r>
              <a:rPr lang="en-US" i="1" baseline="30000" dirty="0"/>
              <a:t>N</a:t>
            </a:r>
            <a:r>
              <a:rPr lang="en-US" dirty="0"/>
              <a:t> numbers to describe the state of the system (compared to </a:t>
            </a:r>
            <a:r>
              <a:rPr lang="en-US" i="1" dirty="0"/>
              <a:t>N</a:t>
            </a:r>
            <a:r>
              <a:rPr lang="en-US" dirty="0"/>
              <a:t> numbers for a binary computer). </a:t>
            </a:r>
          </a:p>
        </p:txBody>
      </p:sp>
      <p:sp>
        <p:nvSpPr>
          <p:cNvPr id="41" name="Rectangle 40"/>
          <p:cNvSpPr/>
          <p:nvPr/>
        </p:nvSpPr>
        <p:spPr>
          <a:xfrm>
            <a:off x="5572182" y="2121423"/>
            <a:ext cx="1161045" cy="3170099"/>
          </a:xfrm>
          <a:prstGeom prst="rect">
            <a:avLst/>
          </a:prstGeom>
        </p:spPr>
        <p:txBody>
          <a:bodyPr wrap="square">
            <a:spAutoFit/>
          </a:bodyPr>
          <a:lstStyle/>
          <a:p>
            <a:r>
              <a:rPr lang="en-US" sz="2000" dirty="0"/>
              <a:t>(0,0)</a:t>
            </a:r>
          </a:p>
          <a:p>
            <a:endParaRPr lang="en-US" sz="2000" dirty="0"/>
          </a:p>
          <a:p>
            <a:endParaRPr lang="en-US" sz="2000" dirty="0"/>
          </a:p>
          <a:p>
            <a:r>
              <a:rPr lang="en-US" sz="2000" dirty="0"/>
              <a:t>(1,0)</a:t>
            </a:r>
          </a:p>
          <a:p>
            <a:endParaRPr lang="en-US" sz="2000" dirty="0"/>
          </a:p>
          <a:p>
            <a:endParaRPr lang="en-US" sz="2000" dirty="0"/>
          </a:p>
          <a:p>
            <a:r>
              <a:rPr lang="en-US" sz="2000" dirty="0"/>
              <a:t>(0,1)</a:t>
            </a:r>
          </a:p>
          <a:p>
            <a:endParaRPr lang="en-US" sz="2000" dirty="0"/>
          </a:p>
          <a:p>
            <a:endParaRPr lang="en-US" sz="2000" dirty="0"/>
          </a:p>
          <a:p>
            <a:r>
              <a:rPr lang="en-US" sz="2000" dirty="0"/>
              <a:t>(1,1)</a:t>
            </a:r>
          </a:p>
        </p:txBody>
      </p:sp>
      <p:grpSp>
        <p:nvGrpSpPr>
          <p:cNvPr id="3" name="Group 2">
            <a:extLst>
              <a:ext uri="{FF2B5EF4-FFF2-40B4-BE49-F238E27FC236}">
                <a16:creationId xmlns:a16="http://schemas.microsoft.com/office/drawing/2014/main" id="{D35B87B2-539D-4EDF-A69F-72F2A6E0EDFD}"/>
              </a:ext>
            </a:extLst>
          </p:cNvPr>
          <p:cNvGrpSpPr/>
          <p:nvPr/>
        </p:nvGrpSpPr>
        <p:grpSpPr>
          <a:xfrm>
            <a:off x="2768556" y="2161997"/>
            <a:ext cx="658990" cy="3099681"/>
            <a:chOff x="2768556" y="2213756"/>
            <a:chExt cx="658990" cy="3099681"/>
          </a:xfrm>
        </p:grpSpPr>
        <p:sp>
          <p:nvSpPr>
            <p:cNvPr id="42" name="TextBox 41">
              <a:extLst>
                <a:ext uri="{FF2B5EF4-FFF2-40B4-BE49-F238E27FC236}">
                  <a16:creationId xmlns:a16="http://schemas.microsoft.com/office/drawing/2014/main" id="{7D602D8F-0FB4-4C77-B510-0428ECD6BABA}"/>
                </a:ext>
              </a:extLst>
            </p:cNvPr>
            <p:cNvSpPr txBox="1"/>
            <p:nvPr/>
          </p:nvSpPr>
          <p:spPr>
            <a:xfrm>
              <a:off x="2793424" y="2213756"/>
              <a:ext cx="634122"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0.2</a:t>
              </a:r>
              <a:endParaRPr lang="en-US" dirty="0"/>
            </a:p>
          </p:txBody>
        </p:sp>
        <p:sp>
          <p:nvSpPr>
            <p:cNvPr id="43" name="TextBox 42">
              <a:extLst>
                <a:ext uri="{FF2B5EF4-FFF2-40B4-BE49-F238E27FC236}">
                  <a16:creationId xmlns:a16="http://schemas.microsoft.com/office/drawing/2014/main" id="{37462C13-391F-46AA-A274-7E8680E23551}"/>
                </a:ext>
              </a:extLst>
            </p:cNvPr>
            <p:cNvSpPr txBox="1"/>
            <p:nvPr/>
          </p:nvSpPr>
          <p:spPr>
            <a:xfrm>
              <a:off x="2768556" y="3059668"/>
              <a:ext cx="574112"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0.4</a:t>
              </a:r>
              <a:endParaRPr lang="en-US" dirty="0"/>
            </a:p>
          </p:txBody>
        </p:sp>
        <p:sp>
          <p:nvSpPr>
            <p:cNvPr id="45" name="TextBox 44">
              <a:extLst>
                <a:ext uri="{FF2B5EF4-FFF2-40B4-BE49-F238E27FC236}">
                  <a16:creationId xmlns:a16="http://schemas.microsoft.com/office/drawing/2014/main" id="{D58A29D8-CC7E-4148-AED1-3307D4A4A77E}"/>
                </a:ext>
              </a:extLst>
            </p:cNvPr>
            <p:cNvSpPr txBox="1"/>
            <p:nvPr/>
          </p:nvSpPr>
          <p:spPr>
            <a:xfrm>
              <a:off x="2790886" y="3962752"/>
              <a:ext cx="57786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0.1</a:t>
              </a:r>
              <a:endParaRPr lang="en-US" dirty="0"/>
            </a:p>
          </p:txBody>
        </p:sp>
        <p:sp>
          <p:nvSpPr>
            <p:cNvPr id="46" name="TextBox 45">
              <a:extLst>
                <a:ext uri="{FF2B5EF4-FFF2-40B4-BE49-F238E27FC236}">
                  <a16:creationId xmlns:a16="http://schemas.microsoft.com/office/drawing/2014/main" id="{A6E8592F-E5AF-4229-89EC-0DD844A80775}"/>
                </a:ext>
              </a:extLst>
            </p:cNvPr>
            <p:cNvSpPr txBox="1"/>
            <p:nvPr/>
          </p:nvSpPr>
          <p:spPr>
            <a:xfrm>
              <a:off x="2768556" y="4944105"/>
              <a:ext cx="62821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0.3</a:t>
              </a:r>
              <a:endParaRPr lang="en-US" dirty="0"/>
            </a:p>
          </p:txBody>
        </p:sp>
      </p:grpSp>
    </p:spTree>
    <p:extLst>
      <p:ext uri="{BB962C8B-B14F-4D97-AF65-F5344CB8AC3E}">
        <p14:creationId xmlns:p14="http://schemas.microsoft.com/office/powerpoint/2010/main" val="69215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 calcmode="lin" valueType="num">
                                      <p:cBhvr additive="base">
                                        <p:cTn id="7" dur="500" fill="hold"/>
                                        <p:tgtEl>
                                          <p:spTgt spid="2061"/>
                                        </p:tgtEl>
                                        <p:attrNameLst>
                                          <p:attrName>ppt_x</p:attrName>
                                        </p:attrNameLst>
                                      </p:cBhvr>
                                      <p:tavLst>
                                        <p:tav tm="0">
                                          <p:val>
                                            <p:strVal val="#ppt_x"/>
                                          </p:val>
                                        </p:tav>
                                        <p:tav tm="100000">
                                          <p:val>
                                            <p:strVal val="#ppt_x"/>
                                          </p:val>
                                        </p:tav>
                                      </p:tavLst>
                                    </p:anim>
                                    <p:anim calcmode="lin" valueType="num">
                                      <p:cBhvr additive="base">
                                        <p:cTn id="8" dur="500" fill="hold"/>
                                        <p:tgtEl>
                                          <p:spTgt spid="206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500" fill="hold"/>
                                        <p:tgtEl>
                                          <p:spTgt spid="81"/>
                                        </p:tgtEl>
                                        <p:attrNameLst>
                                          <p:attrName>ppt_x</p:attrName>
                                        </p:attrNameLst>
                                      </p:cBhvr>
                                      <p:tavLst>
                                        <p:tav tm="0">
                                          <p:val>
                                            <p:strVal val="#ppt_x"/>
                                          </p:val>
                                        </p:tav>
                                        <p:tav tm="100000">
                                          <p:val>
                                            <p:strVal val="#ppt_x"/>
                                          </p:val>
                                        </p:tav>
                                      </p:tavLst>
                                    </p:anim>
                                    <p:anim calcmode="lin" valueType="num">
                                      <p:cBhvr additive="base">
                                        <p:cTn id="1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60"/>
                                        </p:tgtEl>
                                        <p:attrNameLst>
                                          <p:attrName>style.visibility</p:attrName>
                                        </p:attrNameLst>
                                      </p:cBhvr>
                                      <p:to>
                                        <p:strVal val="visible"/>
                                      </p:to>
                                    </p:set>
                                    <p:anim calcmode="lin" valueType="num">
                                      <p:cBhvr additive="base">
                                        <p:cTn id="17" dur="500" fill="hold"/>
                                        <p:tgtEl>
                                          <p:spTgt spid="2060"/>
                                        </p:tgtEl>
                                        <p:attrNameLst>
                                          <p:attrName>ppt_x</p:attrName>
                                        </p:attrNameLst>
                                      </p:cBhvr>
                                      <p:tavLst>
                                        <p:tav tm="0">
                                          <p:val>
                                            <p:strVal val="#ppt_x"/>
                                          </p:val>
                                        </p:tav>
                                        <p:tav tm="100000">
                                          <p:val>
                                            <p:strVal val="#ppt_x"/>
                                          </p:val>
                                        </p:tav>
                                      </p:tavLst>
                                    </p:anim>
                                    <p:anim calcmode="lin" valueType="num">
                                      <p:cBhvr additive="base">
                                        <p:cTn id="18" dur="500" fill="hold"/>
                                        <p:tgtEl>
                                          <p:spTgt spid="206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anim calcmode="lin" valueType="num">
                                      <p:cBhvr additive="base">
                                        <p:cTn id="21" dur="500" fill="hold"/>
                                        <p:tgtEl>
                                          <p:spTgt spid="89"/>
                                        </p:tgtEl>
                                        <p:attrNameLst>
                                          <p:attrName>ppt_x</p:attrName>
                                        </p:attrNameLst>
                                      </p:cBhvr>
                                      <p:tavLst>
                                        <p:tav tm="0">
                                          <p:val>
                                            <p:strVal val="#ppt_x"/>
                                          </p:val>
                                        </p:tav>
                                        <p:tav tm="100000">
                                          <p:val>
                                            <p:strVal val="#ppt_x"/>
                                          </p:val>
                                        </p:tav>
                                      </p:tavLst>
                                    </p:anim>
                                    <p:anim calcmode="lin" valueType="num">
                                      <p:cBhvr additive="base">
                                        <p:cTn id="2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500" fill="hold"/>
                                        <p:tgtEl>
                                          <p:spTgt spid="93"/>
                                        </p:tgtEl>
                                        <p:attrNameLst>
                                          <p:attrName>ppt_x</p:attrName>
                                        </p:attrNameLst>
                                      </p:cBhvr>
                                      <p:tavLst>
                                        <p:tav tm="0">
                                          <p:val>
                                            <p:strVal val="#ppt_x"/>
                                          </p:val>
                                        </p:tav>
                                        <p:tav tm="100000">
                                          <p:val>
                                            <p:strVal val="#ppt_x"/>
                                          </p:val>
                                        </p:tav>
                                      </p:tavLst>
                                    </p:anim>
                                    <p:anim calcmode="lin" valueType="num">
                                      <p:cBhvr additive="base">
                                        <p:cTn id="28" dur="500" fill="hold"/>
                                        <p:tgtEl>
                                          <p:spTgt spid="9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500" fill="hold"/>
                                        <p:tgtEl>
                                          <p:spTgt spid="85"/>
                                        </p:tgtEl>
                                        <p:attrNameLst>
                                          <p:attrName>ppt_x</p:attrName>
                                        </p:attrNameLst>
                                      </p:cBhvr>
                                      <p:tavLst>
                                        <p:tav tm="0">
                                          <p:val>
                                            <p:strVal val="#ppt_x"/>
                                          </p:val>
                                        </p:tav>
                                        <p:tav tm="100000">
                                          <p:val>
                                            <p:strVal val="#ppt_x"/>
                                          </p:val>
                                        </p:tav>
                                      </p:tavLst>
                                    </p:anim>
                                    <p:anim calcmode="lin" valueType="num">
                                      <p:cBhvr additive="base">
                                        <p:cTn id="3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7"/>
                                        </p:tgtEl>
                                        <p:attrNameLst>
                                          <p:attrName>style.visibility</p:attrName>
                                        </p:attrNameLst>
                                      </p:cBhvr>
                                      <p:to>
                                        <p:strVal val="visible"/>
                                      </p:to>
                                    </p:set>
                                    <p:anim calcmode="lin" valueType="num">
                                      <p:cBhvr additive="base">
                                        <p:cTn id="37" dur="500" fill="hold"/>
                                        <p:tgtEl>
                                          <p:spTgt spid="97"/>
                                        </p:tgtEl>
                                        <p:attrNameLst>
                                          <p:attrName>ppt_x</p:attrName>
                                        </p:attrNameLst>
                                      </p:cBhvr>
                                      <p:tavLst>
                                        <p:tav tm="0">
                                          <p:val>
                                            <p:strVal val="#ppt_x"/>
                                          </p:val>
                                        </p:tav>
                                        <p:tav tm="100000">
                                          <p:val>
                                            <p:strVal val="#ppt_x"/>
                                          </p:val>
                                        </p:tav>
                                      </p:tavLst>
                                    </p:anim>
                                    <p:anim calcmode="lin" valueType="num">
                                      <p:cBhvr additive="base">
                                        <p:cTn id="38" dur="500" fill="hold"/>
                                        <p:tgtEl>
                                          <p:spTgt spid="9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additive="base">
                                        <p:cTn id="41" dur="500" fill="hold"/>
                                        <p:tgtEl>
                                          <p:spTgt spid="101"/>
                                        </p:tgtEl>
                                        <p:attrNameLst>
                                          <p:attrName>ppt_x</p:attrName>
                                        </p:attrNameLst>
                                      </p:cBhvr>
                                      <p:tavLst>
                                        <p:tav tm="0">
                                          <p:val>
                                            <p:strVal val="#ppt_x"/>
                                          </p:val>
                                        </p:tav>
                                        <p:tav tm="100000">
                                          <p:val>
                                            <p:strVal val="#ppt_x"/>
                                          </p:val>
                                        </p:tav>
                                      </p:tavLst>
                                    </p:anim>
                                    <p:anim calcmode="lin" valueType="num">
                                      <p:cBhvr additive="base">
                                        <p:cTn id="42"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62"/>
                                        </p:tgtEl>
                                        <p:attrNameLst>
                                          <p:attrName>style.visibility</p:attrName>
                                        </p:attrNameLst>
                                      </p:cBhvr>
                                      <p:to>
                                        <p:strVal val="visible"/>
                                      </p:to>
                                    </p:set>
                                    <p:anim calcmode="lin" valueType="num">
                                      <p:cBhvr additive="base">
                                        <p:cTn id="53" dur="500" fill="hold"/>
                                        <p:tgtEl>
                                          <p:spTgt spid="2062"/>
                                        </p:tgtEl>
                                        <p:attrNameLst>
                                          <p:attrName>ppt_x</p:attrName>
                                        </p:attrNameLst>
                                      </p:cBhvr>
                                      <p:tavLst>
                                        <p:tav tm="0">
                                          <p:val>
                                            <p:strVal val="#ppt_x"/>
                                          </p:val>
                                        </p:tav>
                                        <p:tav tm="100000">
                                          <p:val>
                                            <p:strVal val="#ppt_x"/>
                                          </p:val>
                                        </p:tav>
                                      </p:tavLst>
                                    </p:anim>
                                    <p:anim calcmode="lin" valueType="num">
                                      <p:cBhvr additive="base">
                                        <p:cTn id="54" dur="500" fill="hold"/>
                                        <p:tgtEl>
                                          <p:spTgt spid="206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6"/>
                                        </p:tgtEl>
                                        <p:attrNameLst>
                                          <p:attrName>style.visibility</p:attrName>
                                        </p:attrNameLst>
                                      </p:cBhvr>
                                      <p:to>
                                        <p:strVal val="visible"/>
                                      </p:to>
                                    </p:set>
                                    <p:anim calcmode="lin" valueType="num">
                                      <p:cBhvr additive="base">
                                        <p:cTn id="57" dur="500" fill="hold"/>
                                        <p:tgtEl>
                                          <p:spTgt spid="106"/>
                                        </p:tgtEl>
                                        <p:attrNameLst>
                                          <p:attrName>ppt_x</p:attrName>
                                        </p:attrNameLst>
                                      </p:cBhvr>
                                      <p:tavLst>
                                        <p:tav tm="0">
                                          <p:val>
                                            <p:strVal val="#ppt_x"/>
                                          </p:val>
                                        </p:tav>
                                        <p:tav tm="100000">
                                          <p:val>
                                            <p:strVal val="#ppt_x"/>
                                          </p:val>
                                        </p:tav>
                                      </p:tavLst>
                                    </p:anim>
                                    <p:anim calcmode="lin" valueType="num">
                                      <p:cBhvr additive="base">
                                        <p:cTn id="58" dur="500" fill="hold"/>
                                        <p:tgtEl>
                                          <p:spTgt spid="10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7"/>
                                        </p:tgtEl>
                                        <p:attrNameLst>
                                          <p:attrName>style.visibility</p:attrName>
                                        </p:attrNameLst>
                                      </p:cBhvr>
                                      <p:to>
                                        <p:strVal val="visible"/>
                                      </p:to>
                                    </p:set>
                                    <p:anim calcmode="lin" valueType="num">
                                      <p:cBhvr additive="base">
                                        <p:cTn id="61" dur="500" fill="hold"/>
                                        <p:tgtEl>
                                          <p:spTgt spid="107"/>
                                        </p:tgtEl>
                                        <p:attrNameLst>
                                          <p:attrName>ppt_x</p:attrName>
                                        </p:attrNameLst>
                                      </p:cBhvr>
                                      <p:tavLst>
                                        <p:tav tm="0">
                                          <p:val>
                                            <p:strVal val="#ppt_x"/>
                                          </p:val>
                                        </p:tav>
                                        <p:tav tm="100000">
                                          <p:val>
                                            <p:strVal val="#ppt_x"/>
                                          </p:val>
                                        </p:tav>
                                      </p:tavLst>
                                    </p:anim>
                                    <p:anim calcmode="lin" valueType="num">
                                      <p:cBhvr additive="base">
                                        <p:cTn id="62" dur="500" fill="hold"/>
                                        <p:tgtEl>
                                          <p:spTgt spid="10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 calcmode="lin" valueType="num">
                                      <p:cBhvr additive="base">
                                        <p:cTn id="65" dur="500" fill="hold"/>
                                        <p:tgtEl>
                                          <p:spTgt spid="108"/>
                                        </p:tgtEl>
                                        <p:attrNameLst>
                                          <p:attrName>ppt_x</p:attrName>
                                        </p:attrNameLst>
                                      </p:cBhvr>
                                      <p:tavLst>
                                        <p:tav tm="0">
                                          <p:val>
                                            <p:strVal val="#ppt_x"/>
                                          </p:val>
                                        </p:tav>
                                        <p:tav tm="100000">
                                          <p:val>
                                            <p:strVal val="#ppt_x"/>
                                          </p:val>
                                        </p:tav>
                                      </p:tavLst>
                                    </p:anim>
                                    <p:anim calcmode="lin" valueType="num">
                                      <p:cBhvr additive="base">
                                        <p:cTn id="6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64"/>
                                        </p:tgtEl>
                                        <p:attrNameLst>
                                          <p:attrName>style.visibility</p:attrName>
                                        </p:attrNameLst>
                                      </p:cBhvr>
                                      <p:to>
                                        <p:strVal val="visible"/>
                                      </p:to>
                                    </p:set>
                                    <p:anim calcmode="lin" valueType="num">
                                      <p:cBhvr additive="base">
                                        <p:cTn id="77" dur="500" fill="hold"/>
                                        <p:tgtEl>
                                          <p:spTgt spid="2064"/>
                                        </p:tgtEl>
                                        <p:attrNameLst>
                                          <p:attrName>ppt_x</p:attrName>
                                        </p:attrNameLst>
                                      </p:cBhvr>
                                      <p:tavLst>
                                        <p:tav tm="0">
                                          <p:val>
                                            <p:strVal val="#ppt_x"/>
                                          </p:val>
                                        </p:tav>
                                        <p:tav tm="100000">
                                          <p:val>
                                            <p:strVal val="#ppt_x"/>
                                          </p:val>
                                        </p:tav>
                                      </p:tavLst>
                                    </p:anim>
                                    <p:anim calcmode="lin" valueType="num">
                                      <p:cBhvr additive="base">
                                        <p:cTn id="78" dur="500" fill="hold"/>
                                        <p:tgtEl>
                                          <p:spTgt spid="206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2"/>
                                        </p:tgtEl>
                                        <p:attrNameLst>
                                          <p:attrName>style.visibility</p:attrName>
                                        </p:attrNameLst>
                                      </p:cBhvr>
                                      <p:to>
                                        <p:strVal val="visible"/>
                                      </p:to>
                                    </p:set>
                                    <p:anim calcmode="lin" valueType="num">
                                      <p:cBhvr additive="base">
                                        <p:cTn id="83" dur="500" fill="hold"/>
                                        <p:tgtEl>
                                          <p:spTgt spid="112"/>
                                        </p:tgtEl>
                                        <p:attrNameLst>
                                          <p:attrName>ppt_x</p:attrName>
                                        </p:attrNameLst>
                                      </p:cBhvr>
                                      <p:tavLst>
                                        <p:tav tm="0">
                                          <p:val>
                                            <p:strVal val="#ppt_x"/>
                                          </p:val>
                                        </p:tav>
                                        <p:tav tm="100000">
                                          <p:val>
                                            <p:strVal val="#ppt_x"/>
                                          </p:val>
                                        </p:tav>
                                      </p:tavLst>
                                    </p:anim>
                                    <p:anim calcmode="lin" valueType="num">
                                      <p:cBhvr additive="base">
                                        <p:cTn id="8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p:bldP spid="106" grpId="0"/>
      <p:bldP spid="107" grpId="0"/>
      <p:bldP spid="108" grpId="0"/>
      <p:bldP spid="2064" grpId="0"/>
      <p:bldP spid="112"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Enormous quantum power</a:t>
            </a:r>
          </a:p>
        </p:txBody>
      </p:sp>
      <p:sp>
        <p:nvSpPr>
          <p:cNvPr id="111" name="Rectangle 110"/>
          <p:cNvSpPr/>
          <p:nvPr/>
        </p:nvSpPr>
        <p:spPr>
          <a:xfrm>
            <a:off x="2414345" y="1548915"/>
            <a:ext cx="8316408" cy="4524315"/>
          </a:xfrm>
          <a:prstGeom prst="rect">
            <a:avLst/>
          </a:prstGeom>
        </p:spPr>
        <p:txBody>
          <a:bodyPr wrap="square">
            <a:spAutoFit/>
          </a:bodyPr>
          <a:lstStyle/>
          <a:p>
            <a:r>
              <a:rPr lang="en-US" dirty="0"/>
              <a:t>Example:</a:t>
            </a:r>
          </a:p>
          <a:p>
            <a:r>
              <a:rPr lang="en-US" dirty="0"/>
              <a:t>A 64-bit computer can perform manipulation on 64 -bit binary numbers at a time.</a:t>
            </a:r>
          </a:p>
          <a:p>
            <a:endParaRPr lang="en-US" dirty="0"/>
          </a:p>
          <a:p>
            <a:r>
              <a:rPr lang="en-US" dirty="0"/>
              <a:t>A 64-qubit quantum computer operates in a space of 2</a:t>
            </a:r>
            <a:r>
              <a:rPr lang="en-US" baseline="30000" dirty="0"/>
              <a:t>64 </a:t>
            </a:r>
            <a:r>
              <a:rPr lang="en-US" dirty="0"/>
              <a:t>dimensions, or roughly 16,000,000,000,000,000,000 (16*10</a:t>
            </a:r>
            <a:r>
              <a:rPr lang="en-US" baseline="30000" dirty="0"/>
              <a:t>18</a:t>
            </a:r>
            <a:r>
              <a:rPr lang="en-US" dirty="0"/>
              <a:t>)numbers to specify the state of the quantum system.</a:t>
            </a:r>
          </a:p>
          <a:p>
            <a:endParaRPr lang="en-US" dirty="0"/>
          </a:p>
          <a:p>
            <a:r>
              <a:rPr lang="en-US" dirty="0"/>
              <a:t>Using cleverly crafted quantum algorithms and “quantum gates”, the computation can happen in this enormous space in parallel – it is as if all of the answers were being evaluated simultaneously, and the quantum system freezes out the right answer from this vast space.</a:t>
            </a:r>
          </a:p>
          <a:p>
            <a:endParaRPr lang="en-US" dirty="0"/>
          </a:p>
          <a:p>
            <a:r>
              <a:rPr lang="en-US" b="1" dirty="0"/>
              <a:t>It also means you double the power with every added qubit.</a:t>
            </a:r>
          </a:p>
          <a:p>
            <a:r>
              <a:rPr lang="en-US" b="1" dirty="0"/>
              <a:t>To double the power of a digital computer 32bits -&gt; 64 bits</a:t>
            </a:r>
          </a:p>
          <a:p>
            <a:r>
              <a:rPr lang="en-US" b="1" dirty="0"/>
              <a:t>To double the power of a quantum computer 32qubits -&gt; </a:t>
            </a:r>
            <a:r>
              <a:rPr lang="en-US" b="1"/>
              <a:t>33 qubits</a:t>
            </a:r>
            <a:endParaRPr lang="en-US" b="1" dirty="0"/>
          </a:p>
        </p:txBody>
      </p:sp>
    </p:spTree>
    <p:extLst>
      <p:ext uri="{BB962C8B-B14F-4D97-AF65-F5344CB8AC3E}">
        <p14:creationId xmlns:p14="http://schemas.microsoft.com/office/powerpoint/2010/main" val="317447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2750-8B94-4C92-9F6C-67E4E5C9D662}"/>
              </a:ext>
            </a:extLst>
          </p:cNvPr>
          <p:cNvSpPr>
            <a:spLocks noGrp="1"/>
          </p:cNvSpPr>
          <p:nvPr>
            <p:ph type="title"/>
          </p:nvPr>
        </p:nvSpPr>
        <p:spPr>
          <a:xfrm>
            <a:off x="2622713" y="594926"/>
            <a:ext cx="8911687" cy="1280890"/>
          </a:xfrm>
        </p:spPr>
        <p:txBody>
          <a:bodyPr/>
          <a:lstStyle/>
          <a:p>
            <a:r>
              <a:rPr lang="en-US" dirty="0"/>
              <a:t>Standard computing versus Quantum</a:t>
            </a:r>
          </a:p>
        </p:txBody>
      </p:sp>
      <p:cxnSp>
        <p:nvCxnSpPr>
          <p:cNvPr id="17" name="Straight Connector 16">
            <a:extLst>
              <a:ext uri="{FF2B5EF4-FFF2-40B4-BE49-F238E27FC236}">
                <a16:creationId xmlns:a16="http://schemas.microsoft.com/office/drawing/2014/main" id="{855D3F22-E855-4227-A65F-8C83656A31E7}"/>
              </a:ext>
            </a:extLst>
          </p:cNvPr>
          <p:cNvCxnSpPr>
            <a:cxnSpLocks/>
          </p:cNvCxnSpPr>
          <p:nvPr/>
        </p:nvCxnSpPr>
        <p:spPr>
          <a:xfrm>
            <a:off x="3705421" y="3121954"/>
            <a:ext cx="337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87E834-743F-4608-998A-CABBDB9D2FDE}"/>
              </a:ext>
            </a:extLst>
          </p:cNvPr>
          <p:cNvCxnSpPr>
            <a:cxnSpLocks/>
          </p:cNvCxnSpPr>
          <p:nvPr/>
        </p:nvCxnSpPr>
        <p:spPr>
          <a:xfrm>
            <a:off x="3466321" y="3306906"/>
            <a:ext cx="880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0E622F-AF55-47B3-B612-924ADF28BBEB}"/>
              </a:ext>
            </a:extLst>
          </p:cNvPr>
          <p:cNvSpPr txBox="1"/>
          <p:nvPr/>
        </p:nvSpPr>
        <p:spPr>
          <a:xfrm>
            <a:off x="2871683" y="2544784"/>
            <a:ext cx="330787" cy="275932"/>
          </a:xfrm>
          <a:prstGeom prst="rect">
            <a:avLst/>
          </a:prstGeom>
          <a:noFill/>
        </p:spPr>
        <p:txBody>
          <a:bodyPr wrap="square" rtlCol="0">
            <a:spAutoFit/>
          </a:bodyPr>
          <a:lstStyle/>
          <a:p>
            <a:r>
              <a:rPr lang="en-US" sz="1200" dirty="0"/>
              <a:t>B</a:t>
            </a:r>
          </a:p>
        </p:txBody>
      </p:sp>
      <p:grpSp>
        <p:nvGrpSpPr>
          <p:cNvPr id="54" name="Group 53">
            <a:extLst>
              <a:ext uri="{FF2B5EF4-FFF2-40B4-BE49-F238E27FC236}">
                <a16:creationId xmlns:a16="http://schemas.microsoft.com/office/drawing/2014/main" id="{5E289125-6AD2-4D0A-9B65-D64DFDADCDA6}"/>
              </a:ext>
            </a:extLst>
          </p:cNvPr>
          <p:cNvGrpSpPr/>
          <p:nvPr/>
        </p:nvGrpSpPr>
        <p:grpSpPr>
          <a:xfrm>
            <a:off x="3945574" y="1923655"/>
            <a:ext cx="576492" cy="514354"/>
            <a:chOff x="6546752" y="2253166"/>
            <a:chExt cx="576492" cy="514354"/>
          </a:xfrm>
        </p:grpSpPr>
        <p:sp>
          <p:nvSpPr>
            <p:cNvPr id="51" name="Moon 50">
              <a:extLst>
                <a:ext uri="{FF2B5EF4-FFF2-40B4-BE49-F238E27FC236}">
                  <a16:creationId xmlns:a16="http://schemas.microsoft.com/office/drawing/2014/main" id="{DDEF763E-A4D9-40C0-BBEA-3089BB6C6EFF}"/>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98E59F67-5FB0-47D3-82CF-B865CC5A4E9F}"/>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Delay 52">
            <a:extLst>
              <a:ext uri="{FF2B5EF4-FFF2-40B4-BE49-F238E27FC236}">
                <a16:creationId xmlns:a16="http://schemas.microsoft.com/office/drawing/2014/main" id="{47149549-9EEE-429E-9722-E9DAA7F8018C}"/>
              </a:ext>
            </a:extLst>
          </p:cNvPr>
          <p:cNvSpPr/>
          <p:nvPr/>
        </p:nvSpPr>
        <p:spPr>
          <a:xfrm>
            <a:off x="4015529" y="2966863"/>
            <a:ext cx="506537" cy="514353"/>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0E13884-9E4A-49DE-9D9E-9E903195F0EA}"/>
              </a:ext>
            </a:extLst>
          </p:cNvPr>
          <p:cNvGrpSpPr/>
          <p:nvPr/>
        </p:nvGrpSpPr>
        <p:grpSpPr>
          <a:xfrm>
            <a:off x="3705421" y="2027484"/>
            <a:ext cx="45719" cy="1094470"/>
            <a:chOff x="8848725" y="3036462"/>
            <a:chExt cx="45719" cy="1094470"/>
          </a:xfrm>
        </p:grpSpPr>
        <p:sp>
          <p:nvSpPr>
            <p:cNvPr id="57" name="Flowchart: Connector 56">
              <a:extLst>
                <a:ext uri="{FF2B5EF4-FFF2-40B4-BE49-F238E27FC236}">
                  <a16:creationId xmlns:a16="http://schemas.microsoft.com/office/drawing/2014/main" id="{5A2A4301-6451-48CD-B6CF-1861BA87F37D}"/>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84166D0-7F04-45D9-A488-1BC0FCD68E95}"/>
                </a:ext>
              </a:extLst>
            </p:cNvPr>
            <p:cNvCxnSpPr>
              <a:cxnSpLocks/>
              <a:stCxn id="57" idx="4"/>
            </p:cNvCxnSpPr>
            <p:nvPr/>
          </p:nvCxnSpPr>
          <p:spPr>
            <a:xfrm flipH="1">
              <a:off x="8848725" y="3082181"/>
              <a:ext cx="22860" cy="1048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6B33AB7F-F092-4DD3-9FF1-9D34F2CE7495}"/>
              </a:ext>
            </a:extLst>
          </p:cNvPr>
          <p:cNvCxnSpPr>
            <a:cxnSpLocks/>
          </p:cNvCxnSpPr>
          <p:nvPr/>
        </p:nvCxnSpPr>
        <p:spPr>
          <a:xfrm>
            <a:off x="2940007" y="2046044"/>
            <a:ext cx="1088658" cy="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B313F5-E52F-4439-B7B8-B6B9380AFA35}"/>
              </a:ext>
            </a:extLst>
          </p:cNvPr>
          <p:cNvSpPr txBox="1"/>
          <p:nvPr/>
        </p:nvSpPr>
        <p:spPr>
          <a:xfrm>
            <a:off x="2917734" y="1813422"/>
            <a:ext cx="351499" cy="275932"/>
          </a:xfrm>
          <a:prstGeom prst="rect">
            <a:avLst/>
          </a:prstGeom>
          <a:noFill/>
        </p:spPr>
        <p:txBody>
          <a:bodyPr wrap="square" rtlCol="0">
            <a:spAutoFit/>
          </a:bodyPr>
          <a:lstStyle/>
          <a:p>
            <a:r>
              <a:rPr lang="en-US" sz="1200" dirty="0"/>
              <a:t>A</a:t>
            </a:r>
          </a:p>
        </p:txBody>
      </p:sp>
      <p:grpSp>
        <p:nvGrpSpPr>
          <p:cNvPr id="73" name="Group 72">
            <a:extLst>
              <a:ext uri="{FF2B5EF4-FFF2-40B4-BE49-F238E27FC236}">
                <a16:creationId xmlns:a16="http://schemas.microsoft.com/office/drawing/2014/main" id="{7FD77048-C2B7-4827-8CD1-CFB1FD5B1E5F}"/>
              </a:ext>
            </a:extLst>
          </p:cNvPr>
          <p:cNvGrpSpPr/>
          <p:nvPr/>
        </p:nvGrpSpPr>
        <p:grpSpPr>
          <a:xfrm>
            <a:off x="3457072" y="2760112"/>
            <a:ext cx="45719" cy="546794"/>
            <a:chOff x="8848725" y="3036462"/>
            <a:chExt cx="45719" cy="546794"/>
          </a:xfrm>
        </p:grpSpPr>
        <p:sp>
          <p:nvSpPr>
            <p:cNvPr id="74" name="Flowchart: Connector 73">
              <a:extLst>
                <a:ext uri="{FF2B5EF4-FFF2-40B4-BE49-F238E27FC236}">
                  <a16:creationId xmlns:a16="http://schemas.microsoft.com/office/drawing/2014/main" id="{78C909DB-A2E7-4966-B877-5412F24EA782}"/>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EC48BE83-9ABF-4BCA-829B-3806BC6554B6}"/>
                </a:ext>
              </a:extLst>
            </p:cNvPr>
            <p:cNvCxnSpPr>
              <a:cxnSpLocks/>
              <a:stCxn id="74" idx="4"/>
            </p:cNvCxnSpPr>
            <p:nvPr/>
          </p:nvCxnSpPr>
          <p:spPr>
            <a:xfrm flipH="1">
              <a:off x="8857974" y="3082181"/>
              <a:ext cx="13611" cy="501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6B89BB79-1CEF-450C-B765-EE6C38D250B3}"/>
              </a:ext>
            </a:extLst>
          </p:cNvPr>
          <p:cNvCxnSpPr>
            <a:cxnSpLocks/>
          </p:cNvCxnSpPr>
          <p:nvPr/>
        </p:nvCxnSpPr>
        <p:spPr>
          <a:xfrm>
            <a:off x="3502791" y="2329456"/>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D932B4D-3B4C-4515-A2D5-D5A26EC2E851}"/>
              </a:ext>
            </a:extLst>
          </p:cNvPr>
          <p:cNvCxnSpPr>
            <a:cxnSpLocks/>
            <a:endCxn id="74" idx="0"/>
          </p:cNvCxnSpPr>
          <p:nvPr/>
        </p:nvCxnSpPr>
        <p:spPr>
          <a:xfrm flipH="1">
            <a:off x="3479932" y="2329456"/>
            <a:ext cx="17144" cy="430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32C446-E656-4FB0-984F-FF54679DED52}"/>
              </a:ext>
            </a:extLst>
          </p:cNvPr>
          <p:cNvCxnSpPr>
            <a:cxnSpLocks/>
          </p:cNvCxnSpPr>
          <p:nvPr/>
        </p:nvCxnSpPr>
        <p:spPr>
          <a:xfrm>
            <a:off x="2940007" y="278297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E1C6B46-E238-419C-B694-AAD21784D595}"/>
              </a:ext>
            </a:extLst>
          </p:cNvPr>
          <p:cNvCxnSpPr>
            <a:cxnSpLocks/>
          </p:cNvCxnSpPr>
          <p:nvPr/>
        </p:nvCxnSpPr>
        <p:spPr>
          <a:xfrm>
            <a:off x="4522066" y="3224820"/>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13394D6-28BD-4DBC-B827-38B21A36282A}"/>
              </a:ext>
            </a:extLst>
          </p:cNvPr>
          <p:cNvCxnSpPr>
            <a:cxnSpLocks/>
          </p:cNvCxnSpPr>
          <p:nvPr/>
        </p:nvCxnSpPr>
        <p:spPr>
          <a:xfrm>
            <a:off x="4522066" y="218083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6756AFF-1428-4C74-ADB9-E9DA7BE2454D}"/>
              </a:ext>
            </a:extLst>
          </p:cNvPr>
          <p:cNvSpPr txBox="1"/>
          <p:nvPr/>
        </p:nvSpPr>
        <p:spPr>
          <a:xfrm>
            <a:off x="4592021" y="1868477"/>
            <a:ext cx="665527" cy="276999"/>
          </a:xfrm>
          <a:prstGeom prst="rect">
            <a:avLst/>
          </a:prstGeom>
          <a:noFill/>
        </p:spPr>
        <p:txBody>
          <a:bodyPr wrap="square" rtlCol="0">
            <a:spAutoFit/>
          </a:bodyPr>
          <a:lstStyle/>
          <a:p>
            <a:r>
              <a:rPr lang="en-US" sz="1200" dirty="0"/>
              <a:t>Sum</a:t>
            </a:r>
          </a:p>
        </p:txBody>
      </p:sp>
      <p:sp>
        <p:nvSpPr>
          <p:cNvPr id="90" name="TextBox 89">
            <a:extLst>
              <a:ext uri="{FF2B5EF4-FFF2-40B4-BE49-F238E27FC236}">
                <a16:creationId xmlns:a16="http://schemas.microsoft.com/office/drawing/2014/main" id="{51274E1C-A67F-498C-BB52-DD3F2B021D8D}"/>
              </a:ext>
            </a:extLst>
          </p:cNvPr>
          <p:cNvSpPr txBox="1"/>
          <p:nvPr/>
        </p:nvSpPr>
        <p:spPr>
          <a:xfrm>
            <a:off x="4552590" y="2937520"/>
            <a:ext cx="846525" cy="276999"/>
          </a:xfrm>
          <a:prstGeom prst="rect">
            <a:avLst/>
          </a:prstGeom>
          <a:noFill/>
        </p:spPr>
        <p:txBody>
          <a:bodyPr wrap="square" rtlCol="0">
            <a:spAutoFit/>
          </a:bodyPr>
          <a:lstStyle/>
          <a:p>
            <a:r>
              <a:rPr lang="en-US" sz="1200" dirty="0"/>
              <a:t>Carry</a:t>
            </a:r>
          </a:p>
        </p:txBody>
      </p:sp>
      <p:sp>
        <p:nvSpPr>
          <p:cNvPr id="92" name="TextBox 91">
            <a:extLst>
              <a:ext uri="{FF2B5EF4-FFF2-40B4-BE49-F238E27FC236}">
                <a16:creationId xmlns:a16="http://schemas.microsoft.com/office/drawing/2014/main" id="{EBB89818-BDF0-4662-909A-F7641EB48ADF}"/>
              </a:ext>
            </a:extLst>
          </p:cNvPr>
          <p:cNvSpPr txBox="1"/>
          <p:nvPr/>
        </p:nvSpPr>
        <p:spPr>
          <a:xfrm>
            <a:off x="2856312" y="1347143"/>
            <a:ext cx="2586359" cy="369332"/>
          </a:xfrm>
          <a:prstGeom prst="rect">
            <a:avLst/>
          </a:prstGeom>
          <a:noFill/>
        </p:spPr>
        <p:txBody>
          <a:bodyPr wrap="square" rtlCol="0">
            <a:spAutoFit/>
          </a:bodyPr>
          <a:lstStyle/>
          <a:p>
            <a:r>
              <a:rPr lang="en-US" dirty="0"/>
              <a:t>Half Adder Circuit</a:t>
            </a:r>
          </a:p>
        </p:txBody>
      </p:sp>
      <p:grpSp>
        <p:nvGrpSpPr>
          <p:cNvPr id="11" name="Group 10">
            <a:extLst>
              <a:ext uri="{FF2B5EF4-FFF2-40B4-BE49-F238E27FC236}">
                <a16:creationId xmlns:a16="http://schemas.microsoft.com/office/drawing/2014/main" id="{8498CED2-3D9A-46EA-9D7E-05C5D26195C5}"/>
              </a:ext>
            </a:extLst>
          </p:cNvPr>
          <p:cNvGrpSpPr/>
          <p:nvPr/>
        </p:nvGrpSpPr>
        <p:grpSpPr>
          <a:xfrm>
            <a:off x="2755726" y="1716475"/>
            <a:ext cx="4035140" cy="4220860"/>
            <a:chOff x="2755726" y="1716475"/>
            <a:chExt cx="4035140" cy="4220860"/>
          </a:xfrm>
        </p:grpSpPr>
        <p:sp>
          <p:nvSpPr>
            <p:cNvPr id="3" name="Flowchart: Connector 2">
              <a:extLst>
                <a:ext uri="{FF2B5EF4-FFF2-40B4-BE49-F238E27FC236}">
                  <a16:creationId xmlns:a16="http://schemas.microsoft.com/office/drawing/2014/main" id="{D344CF19-068E-4ED7-9195-3BE962076907}"/>
                </a:ext>
              </a:extLst>
            </p:cNvPr>
            <p:cNvSpPr/>
            <p:nvPr/>
          </p:nvSpPr>
          <p:spPr>
            <a:xfrm>
              <a:off x="2755726" y="1716475"/>
              <a:ext cx="539924" cy="154469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F84ADC1E-6F9C-40D9-AA57-6D926622ACC0}"/>
                </a:ext>
              </a:extLst>
            </p:cNvPr>
            <p:cNvCxnSpPr>
              <a:cxnSpLocks/>
              <a:stCxn id="3" idx="4"/>
              <a:endCxn id="6" idx="0"/>
            </p:cNvCxnSpPr>
            <p:nvPr/>
          </p:nvCxnSpPr>
          <p:spPr>
            <a:xfrm>
              <a:off x="3025688" y="3261169"/>
              <a:ext cx="1839749" cy="1306417"/>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D9D7491B-15B0-4FE7-B4AE-A35AC7BF1397}"/>
                </a:ext>
              </a:extLst>
            </p:cNvPr>
            <p:cNvSpPr/>
            <p:nvPr/>
          </p:nvSpPr>
          <p:spPr>
            <a:xfrm>
              <a:off x="2940007" y="4567586"/>
              <a:ext cx="3850859" cy="13697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values are represented by electric signals:</a:t>
              </a:r>
            </a:p>
            <a:p>
              <a:pPr algn="ctr"/>
              <a:r>
                <a:rPr lang="en-US" dirty="0">
                  <a:solidFill>
                    <a:schemeClr val="tx1"/>
                  </a:solidFill>
                </a:rPr>
                <a:t>0 = no current, 1 = current</a:t>
              </a:r>
            </a:p>
          </p:txBody>
        </p:sp>
      </p:grpSp>
    </p:spTree>
    <p:extLst>
      <p:ext uri="{BB962C8B-B14F-4D97-AF65-F5344CB8AC3E}">
        <p14:creationId xmlns:p14="http://schemas.microsoft.com/office/powerpoint/2010/main" val="52658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2750-8B94-4C92-9F6C-67E4E5C9D662}"/>
              </a:ext>
            </a:extLst>
          </p:cNvPr>
          <p:cNvSpPr>
            <a:spLocks noGrp="1"/>
          </p:cNvSpPr>
          <p:nvPr>
            <p:ph type="title"/>
          </p:nvPr>
        </p:nvSpPr>
        <p:spPr>
          <a:xfrm>
            <a:off x="2531273" y="138379"/>
            <a:ext cx="8911687" cy="1280890"/>
          </a:xfrm>
        </p:spPr>
        <p:txBody>
          <a:bodyPr/>
          <a:lstStyle/>
          <a:p>
            <a:r>
              <a:rPr lang="en-US" dirty="0"/>
              <a:t>Standard computing versus Quantum</a:t>
            </a:r>
          </a:p>
        </p:txBody>
      </p:sp>
      <p:cxnSp>
        <p:nvCxnSpPr>
          <p:cNvPr id="17" name="Straight Connector 16">
            <a:extLst>
              <a:ext uri="{FF2B5EF4-FFF2-40B4-BE49-F238E27FC236}">
                <a16:creationId xmlns:a16="http://schemas.microsoft.com/office/drawing/2014/main" id="{855D3F22-E855-4227-A65F-8C83656A31E7}"/>
              </a:ext>
            </a:extLst>
          </p:cNvPr>
          <p:cNvCxnSpPr>
            <a:cxnSpLocks/>
          </p:cNvCxnSpPr>
          <p:nvPr/>
        </p:nvCxnSpPr>
        <p:spPr>
          <a:xfrm>
            <a:off x="3705421" y="3121954"/>
            <a:ext cx="337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87E834-743F-4608-998A-CABBDB9D2FDE}"/>
              </a:ext>
            </a:extLst>
          </p:cNvPr>
          <p:cNvCxnSpPr>
            <a:cxnSpLocks/>
          </p:cNvCxnSpPr>
          <p:nvPr/>
        </p:nvCxnSpPr>
        <p:spPr>
          <a:xfrm>
            <a:off x="3466321" y="3306906"/>
            <a:ext cx="880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0E622F-AF55-47B3-B612-924ADF28BBEB}"/>
              </a:ext>
            </a:extLst>
          </p:cNvPr>
          <p:cNvSpPr txBox="1"/>
          <p:nvPr/>
        </p:nvSpPr>
        <p:spPr>
          <a:xfrm>
            <a:off x="2871683" y="2544784"/>
            <a:ext cx="330787" cy="275932"/>
          </a:xfrm>
          <a:prstGeom prst="rect">
            <a:avLst/>
          </a:prstGeom>
          <a:noFill/>
        </p:spPr>
        <p:txBody>
          <a:bodyPr wrap="square" rtlCol="0">
            <a:spAutoFit/>
          </a:bodyPr>
          <a:lstStyle/>
          <a:p>
            <a:r>
              <a:rPr lang="en-US" sz="1200" dirty="0"/>
              <a:t>B</a:t>
            </a:r>
          </a:p>
        </p:txBody>
      </p:sp>
      <p:grpSp>
        <p:nvGrpSpPr>
          <p:cNvPr id="54" name="Group 53">
            <a:extLst>
              <a:ext uri="{FF2B5EF4-FFF2-40B4-BE49-F238E27FC236}">
                <a16:creationId xmlns:a16="http://schemas.microsoft.com/office/drawing/2014/main" id="{5E289125-6AD2-4D0A-9B65-D64DFDADCDA6}"/>
              </a:ext>
            </a:extLst>
          </p:cNvPr>
          <p:cNvGrpSpPr/>
          <p:nvPr/>
        </p:nvGrpSpPr>
        <p:grpSpPr>
          <a:xfrm>
            <a:off x="3945574" y="1923655"/>
            <a:ext cx="576492" cy="514354"/>
            <a:chOff x="6546752" y="2253166"/>
            <a:chExt cx="576492" cy="514354"/>
          </a:xfrm>
        </p:grpSpPr>
        <p:sp>
          <p:nvSpPr>
            <p:cNvPr id="51" name="Moon 50">
              <a:extLst>
                <a:ext uri="{FF2B5EF4-FFF2-40B4-BE49-F238E27FC236}">
                  <a16:creationId xmlns:a16="http://schemas.microsoft.com/office/drawing/2014/main" id="{DDEF763E-A4D9-40C0-BBEA-3089BB6C6EFF}"/>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98E59F67-5FB0-47D3-82CF-B865CC5A4E9F}"/>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Delay 52">
            <a:extLst>
              <a:ext uri="{FF2B5EF4-FFF2-40B4-BE49-F238E27FC236}">
                <a16:creationId xmlns:a16="http://schemas.microsoft.com/office/drawing/2014/main" id="{47149549-9EEE-429E-9722-E9DAA7F8018C}"/>
              </a:ext>
            </a:extLst>
          </p:cNvPr>
          <p:cNvSpPr/>
          <p:nvPr/>
        </p:nvSpPr>
        <p:spPr>
          <a:xfrm>
            <a:off x="4015529" y="2966863"/>
            <a:ext cx="506537" cy="514353"/>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0E13884-9E4A-49DE-9D9E-9E903195F0EA}"/>
              </a:ext>
            </a:extLst>
          </p:cNvPr>
          <p:cNvGrpSpPr/>
          <p:nvPr/>
        </p:nvGrpSpPr>
        <p:grpSpPr>
          <a:xfrm>
            <a:off x="3705421" y="2027484"/>
            <a:ext cx="45719" cy="1094470"/>
            <a:chOff x="8848725" y="3036462"/>
            <a:chExt cx="45719" cy="1094470"/>
          </a:xfrm>
        </p:grpSpPr>
        <p:sp>
          <p:nvSpPr>
            <p:cNvPr id="57" name="Flowchart: Connector 56">
              <a:extLst>
                <a:ext uri="{FF2B5EF4-FFF2-40B4-BE49-F238E27FC236}">
                  <a16:creationId xmlns:a16="http://schemas.microsoft.com/office/drawing/2014/main" id="{5A2A4301-6451-48CD-B6CF-1861BA87F37D}"/>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84166D0-7F04-45D9-A488-1BC0FCD68E95}"/>
                </a:ext>
              </a:extLst>
            </p:cNvPr>
            <p:cNvCxnSpPr>
              <a:cxnSpLocks/>
              <a:stCxn id="57" idx="4"/>
            </p:cNvCxnSpPr>
            <p:nvPr/>
          </p:nvCxnSpPr>
          <p:spPr>
            <a:xfrm flipH="1">
              <a:off x="8848725" y="3082181"/>
              <a:ext cx="22860" cy="1048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6B33AB7F-F092-4DD3-9FF1-9D34F2CE7495}"/>
              </a:ext>
            </a:extLst>
          </p:cNvPr>
          <p:cNvCxnSpPr>
            <a:cxnSpLocks/>
          </p:cNvCxnSpPr>
          <p:nvPr/>
        </p:nvCxnSpPr>
        <p:spPr>
          <a:xfrm>
            <a:off x="2940007" y="2046044"/>
            <a:ext cx="1088658" cy="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B313F5-E52F-4439-B7B8-B6B9380AFA35}"/>
              </a:ext>
            </a:extLst>
          </p:cNvPr>
          <p:cNvSpPr txBox="1"/>
          <p:nvPr/>
        </p:nvSpPr>
        <p:spPr>
          <a:xfrm>
            <a:off x="2917734" y="1813422"/>
            <a:ext cx="351499" cy="275932"/>
          </a:xfrm>
          <a:prstGeom prst="rect">
            <a:avLst/>
          </a:prstGeom>
          <a:noFill/>
        </p:spPr>
        <p:txBody>
          <a:bodyPr wrap="square" rtlCol="0">
            <a:spAutoFit/>
          </a:bodyPr>
          <a:lstStyle/>
          <a:p>
            <a:r>
              <a:rPr lang="en-US" sz="1200" dirty="0"/>
              <a:t>A</a:t>
            </a:r>
          </a:p>
        </p:txBody>
      </p:sp>
      <p:grpSp>
        <p:nvGrpSpPr>
          <p:cNvPr id="73" name="Group 72">
            <a:extLst>
              <a:ext uri="{FF2B5EF4-FFF2-40B4-BE49-F238E27FC236}">
                <a16:creationId xmlns:a16="http://schemas.microsoft.com/office/drawing/2014/main" id="{7FD77048-C2B7-4827-8CD1-CFB1FD5B1E5F}"/>
              </a:ext>
            </a:extLst>
          </p:cNvPr>
          <p:cNvGrpSpPr/>
          <p:nvPr/>
        </p:nvGrpSpPr>
        <p:grpSpPr>
          <a:xfrm>
            <a:off x="3457072" y="2760112"/>
            <a:ext cx="45719" cy="546794"/>
            <a:chOff x="8848725" y="3036462"/>
            <a:chExt cx="45719" cy="546794"/>
          </a:xfrm>
        </p:grpSpPr>
        <p:sp>
          <p:nvSpPr>
            <p:cNvPr id="74" name="Flowchart: Connector 73">
              <a:extLst>
                <a:ext uri="{FF2B5EF4-FFF2-40B4-BE49-F238E27FC236}">
                  <a16:creationId xmlns:a16="http://schemas.microsoft.com/office/drawing/2014/main" id="{78C909DB-A2E7-4966-B877-5412F24EA782}"/>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EC48BE83-9ABF-4BCA-829B-3806BC6554B6}"/>
                </a:ext>
              </a:extLst>
            </p:cNvPr>
            <p:cNvCxnSpPr>
              <a:cxnSpLocks/>
              <a:stCxn id="74" idx="4"/>
            </p:cNvCxnSpPr>
            <p:nvPr/>
          </p:nvCxnSpPr>
          <p:spPr>
            <a:xfrm flipH="1">
              <a:off x="8857974" y="3082181"/>
              <a:ext cx="13611" cy="501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6B89BB79-1CEF-450C-B765-EE6C38D250B3}"/>
              </a:ext>
            </a:extLst>
          </p:cNvPr>
          <p:cNvCxnSpPr>
            <a:cxnSpLocks/>
          </p:cNvCxnSpPr>
          <p:nvPr/>
        </p:nvCxnSpPr>
        <p:spPr>
          <a:xfrm>
            <a:off x="3502791" y="2329456"/>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D932B4D-3B4C-4515-A2D5-D5A26EC2E851}"/>
              </a:ext>
            </a:extLst>
          </p:cNvPr>
          <p:cNvCxnSpPr>
            <a:cxnSpLocks/>
            <a:endCxn id="74" idx="0"/>
          </p:cNvCxnSpPr>
          <p:nvPr/>
        </p:nvCxnSpPr>
        <p:spPr>
          <a:xfrm flipH="1">
            <a:off x="3479932" y="2329456"/>
            <a:ext cx="17144" cy="430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32C446-E656-4FB0-984F-FF54679DED52}"/>
              </a:ext>
            </a:extLst>
          </p:cNvPr>
          <p:cNvCxnSpPr>
            <a:cxnSpLocks/>
          </p:cNvCxnSpPr>
          <p:nvPr/>
        </p:nvCxnSpPr>
        <p:spPr>
          <a:xfrm>
            <a:off x="2940007" y="278297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E1C6B46-E238-419C-B694-AAD21784D595}"/>
              </a:ext>
            </a:extLst>
          </p:cNvPr>
          <p:cNvCxnSpPr>
            <a:cxnSpLocks/>
          </p:cNvCxnSpPr>
          <p:nvPr/>
        </p:nvCxnSpPr>
        <p:spPr>
          <a:xfrm>
            <a:off x="4522066" y="3224820"/>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13394D6-28BD-4DBC-B827-38B21A36282A}"/>
              </a:ext>
            </a:extLst>
          </p:cNvPr>
          <p:cNvCxnSpPr>
            <a:cxnSpLocks/>
          </p:cNvCxnSpPr>
          <p:nvPr/>
        </p:nvCxnSpPr>
        <p:spPr>
          <a:xfrm>
            <a:off x="4522066" y="218083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6756AFF-1428-4C74-ADB9-E9DA7BE2454D}"/>
              </a:ext>
            </a:extLst>
          </p:cNvPr>
          <p:cNvSpPr txBox="1"/>
          <p:nvPr/>
        </p:nvSpPr>
        <p:spPr>
          <a:xfrm>
            <a:off x="4592021" y="1868477"/>
            <a:ext cx="665527" cy="276999"/>
          </a:xfrm>
          <a:prstGeom prst="rect">
            <a:avLst/>
          </a:prstGeom>
          <a:noFill/>
        </p:spPr>
        <p:txBody>
          <a:bodyPr wrap="square" rtlCol="0">
            <a:spAutoFit/>
          </a:bodyPr>
          <a:lstStyle/>
          <a:p>
            <a:r>
              <a:rPr lang="en-US" sz="1200" dirty="0"/>
              <a:t>Sum</a:t>
            </a:r>
          </a:p>
        </p:txBody>
      </p:sp>
      <p:sp>
        <p:nvSpPr>
          <p:cNvPr id="90" name="TextBox 89">
            <a:extLst>
              <a:ext uri="{FF2B5EF4-FFF2-40B4-BE49-F238E27FC236}">
                <a16:creationId xmlns:a16="http://schemas.microsoft.com/office/drawing/2014/main" id="{51274E1C-A67F-498C-BB52-DD3F2B021D8D}"/>
              </a:ext>
            </a:extLst>
          </p:cNvPr>
          <p:cNvSpPr txBox="1"/>
          <p:nvPr/>
        </p:nvSpPr>
        <p:spPr>
          <a:xfrm>
            <a:off x="4552590" y="2937520"/>
            <a:ext cx="846525" cy="276999"/>
          </a:xfrm>
          <a:prstGeom prst="rect">
            <a:avLst/>
          </a:prstGeom>
          <a:noFill/>
        </p:spPr>
        <p:txBody>
          <a:bodyPr wrap="square" rtlCol="0">
            <a:spAutoFit/>
          </a:bodyPr>
          <a:lstStyle/>
          <a:p>
            <a:r>
              <a:rPr lang="en-US" sz="1200" dirty="0"/>
              <a:t>Carry</a:t>
            </a:r>
          </a:p>
        </p:txBody>
      </p:sp>
      <p:sp>
        <p:nvSpPr>
          <p:cNvPr id="25" name="TextBox 24">
            <a:extLst>
              <a:ext uri="{FF2B5EF4-FFF2-40B4-BE49-F238E27FC236}">
                <a16:creationId xmlns:a16="http://schemas.microsoft.com/office/drawing/2014/main" id="{FE07E259-DC08-4F94-961A-2879F9993199}"/>
              </a:ext>
            </a:extLst>
          </p:cNvPr>
          <p:cNvSpPr txBox="1"/>
          <p:nvPr/>
        </p:nvSpPr>
        <p:spPr>
          <a:xfrm>
            <a:off x="2700442" y="1807042"/>
            <a:ext cx="351499" cy="307777"/>
          </a:xfrm>
          <a:prstGeom prst="rect">
            <a:avLst/>
          </a:prstGeom>
          <a:noFill/>
        </p:spPr>
        <p:txBody>
          <a:bodyPr wrap="square" rtlCol="0">
            <a:spAutoFit/>
          </a:bodyPr>
          <a:lstStyle/>
          <a:p>
            <a:r>
              <a:rPr lang="en-US" sz="1400" b="1" dirty="0">
                <a:solidFill>
                  <a:srgbClr val="C00000"/>
                </a:solidFill>
              </a:rPr>
              <a:t>0</a:t>
            </a:r>
          </a:p>
        </p:txBody>
      </p:sp>
      <p:sp>
        <p:nvSpPr>
          <p:cNvPr id="26" name="TextBox 25">
            <a:extLst>
              <a:ext uri="{FF2B5EF4-FFF2-40B4-BE49-F238E27FC236}">
                <a16:creationId xmlns:a16="http://schemas.microsoft.com/office/drawing/2014/main" id="{3C9FDC01-8389-40EB-8FCF-458A5D5F20BC}"/>
              </a:ext>
            </a:extLst>
          </p:cNvPr>
          <p:cNvSpPr txBox="1"/>
          <p:nvPr/>
        </p:nvSpPr>
        <p:spPr>
          <a:xfrm>
            <a:off x="2705160" y="2614490"/>
            <a:ext cx="351499" cy="307777"/>
          </a:xfrm>
          <a:prstGeom prst="rect">
            <a:avLst/>
          </a:prstGeom>
          <a:noFill/>
        </p:spPr>
        <p:txBody>
          <a:bodyPr wrap="square" rtlCol="0">
            <a:spAutoFit/>
          </a:bodyPr>
          <a:lstStyle/>
          <a:p>
            <a:r>
              <a:rPr lang="en-US" sz="1400" b="1" dirty="0">
                <a:solidFill>
                  <a:srgbClr val="C00000"/>
                </a:solidFill>
              </a:rPr>
              <a:t>0</a:t>
            </a:r>
          </a:p>
        </p:txBody>
      </p:sp>
      <p:sp>
        <p:nvSpPr>
          <p:cNvPr id="27" name="TextBox 26">
            <a:extLst>
              <a:ext uri="{FF2B5EF4-FFF2-40B4-BE49-F238E27FC236}">
                <a16:creationId xmlns:a16="http://schemas.microsoft.com/office/drawing/2014/main" id="{AEEC1AD3-DEC3-43CC-B964-F76BAFCDF506}"/>
              </a:ext>
            </a:extLst>
          </p:cNvPr>
          <p:cNvSpPr txBox="1"/>
          <p:nvPr/>
        </p:nvSpPr>
        <p:spPr>
          <a:xfrm>
            <a:off x="5093150" y="2021679"/>
            <a:ext cx="351499" cy="307777"/>
          </a:xfrm>
          <a:prstGeom prst="rect">
            <a:avLst/>
          </a:prstGeom>
          <a:noFill/>
        </p:spPr>
        <p:txBody>
          <a:bodyPr wrap="square" rtlCol="0">
            <a:spAutoFit/>
          </a:bodyPr>
          <a:lstStyle/>
          <a:p>
            <a:r>
              <a:rPr lang="en-US" sz="1400" b="1" dirty="0">
                <a:solidFill>
                  <a:srgbClr val="C00000"/>
                </a:solidFill>
              </a:rPr>
              <a:t>0</a:t>
            </a:r>
          </a:p>
        </p:txBody>
      </p:sp>
      <p:sp>
        <p:nvSpPr>
          <p:cNvPr id="28" name="TextBox 27">
            <a:extLst>
              <a:ext uri="{FF2B5EF4-FFF2-40B4-BE49-F238E27FC236}">
                <a16:creationId xmlns:a16="http://schemas.microsoft.com/office/drawing/2014/main" id="{291CAA58-A715-4D83-AA58-77AFFF252E26}"/>
              </a:ext>
            </a:extLst>
          </p:cNvPr>
          <p:cNvSpPr txBox="1"/>
          <p:nvPr/>
        </p:nvSpPr>
        <p:spPr>
          <a:xfrm>
            <a:off x="5127275" y="3059678"/>
            <a:ext cx="351499" cy="307777"/>
          </a:xfrm>
          <a:prstGeom prst="rect">
            <a:avLst/>
          </a:prstGeom>
          <a:noFill/>
        </p:spPr>
        <p:txBody>
          <a:bodyPr wrap="square" rtlCol="0">
            <a:spAutoFit/>
          </a:bodyPr>
          <a:lstStyle/>
          <a:p>
            <a:r>
              <a:rPr lang="en-US" sz="1400" b="1" dirty="0">
                <a:solidFill>
                  <a:srgbClr val="C00000"/>
                </a:solidFill>
              </a:rPr>
              <a:t>0</a:t>
            </a:r>
          </a:p>
        </p:txBody>
      </p:sp>
      <p:sp>
        <p:nvSpPr>
          <p:cNvPr id="29" name="TextBox 28">
            <a:extLst>
              <a:ext uri="{FF2B5EF4-FFF2-40B4-BE49-F238E27FC236}">
                <a16:creationId xmlns:a16="http://schemas.microsoft.com/office/drawing/2014/main" id="{C4F0A01E-5B82-436B-8AB9-997B59023371}"/>
              </a:ext>
            </a:extLst>
          </p:cNvPr>
          <p:cNvSpPr txBox="1"/>
          <p:nvPr/>
        </p:nvSpPr>
        <p:spPr>
          <a:xfrm>
            <a:off x="3925727" y="1574360"/>
            <a:ext cx="665527" cy="276999"/>
          </a:xfrm>
          <a:prstGeom prst="rect">
            <a:avLst/>
          </a:prstGeom>
          <a:noFill/>
        </p:spPr>
        <p:txBody>
          <a:bodyPr wrap="square" rtlCol="0">
            <a:spAutoFit/>
          </a:bodyPr>
          <a:lstStyle/>
          <a:p>
            <a:r>
              <a:rPr lang="en-US" sz="1200" dirty="0">
                <a:solidFill>
                  <a:srgbClr val="C00000"/>
                </a:solidFill>
              </a:rPr>
              <a:t>EXOR</a:t>
            </a:r>
          </a:p>
        </p:txBody>
      </p:sp>
      <p:sp>
        <p:nvSpPr>
          <p:cNvPr id="30" name="TextBox 29">
            <a:extLst>
              <a:ext uri="{FF2B5EF4-FFF2-40B4-BE49-F238E27FC236}">
                <a16:creationId xmlns:a16="http://schemas.microsoft.com/office/drawing/2014/main" id="{F42DE3B1-485A-4BB8-A3A9-37C7E5F40BC5}"/>
              </a:ext>
            </a:extLst>
          </p:cNvPr>
          <p:cNvSpPr txBox="1"/>
          <p:nvPr/>
        </p:nvSpPr>
        <p:spPr>
          <a:xfrm>
            <a:off x="3945573" y="3571211"/>
            <a:ext cx="665527" cy="276999"/>
          </a:xfrm>
          <a:prstGeom prst="rect">
            <a:avLst/>
          </a:prstGeom>
          <a:noFill/>
        </p:spPr>
        <p:txBody>
          <a:bodyPr wrap="square" rtlCol="0">
            <a:spAutoFit/>
          </a:bodyPr>
          <a:lstStyle/>
          <a:p>
            <a:r>
              <a:rPr lang="en-US" sz="1200" dirty="0">
                <a:solidFill>
                  <a:srgbClr val="C00000"/>
                </a:solidFill>
              </a:rPr>
              <a:t>AND</a:t>
            </a:r>
          </a:p>
        </p:txBody>
      </p:sp>
    </p:spTree>
    <p:extLst>
      <p:ext uri="{BB962C8B-B14F-4D97-AF65-F5344CB8AC3E}">
        <p14:creationId xmlns:p14="http://schemas.microsoft.com/office/powerpoint/2010/main" val="3039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2750-8B94-4C92-9F6C-67E4E5C9D662}"/>
              </a:ext>
            </a:extLst>
          </p:cNvPr>
          <p:cNvSpPr>
            <a:spLocks noGrp="1"/>
          </p:cNvSpPr>
          <p:nvPr>
            <p:ph type="title"/>
          </p:nvPr>
        </p:nvSpPr>
        <p:spPr>
          <a:xfrm>
            <a:off x="2531273" y="138379"/>
            <a:ext cx="8911687" cy="1280890"/>
          </a:xfrm>
        </p:spPr>
        <p:txBody>
          <a:bodyPr/>
          <a:lstStyle/>
          <a:p>
            <a:r>
              <a:rPr lang="en-US" dirty="0"/>
              <a:t>Standard computing versus Quantum</a:t>
            </a:r>
          </a:p>
        </p:txBody>
      </p:sp>
      <p:cxnSp>
        <p:nvCxnSpPr>
          <p:cNvPr id="17" name="Straight Connector 16">
            <a:extLst>
              <a:ext uri="{FF2B5EF4-FFF2-40B4-BE49-F238E27FC236}">
                <a16:creationId xmlns:a16="http://schemas.microsoft.com/office/drawing/2014/main" id="{855D3F22-E855-4227-A65F-8C83656A31E7}"/>
              </a:ext>
            </a:extLst>
          </p:cNvPr>
          <p:cNvCxnSpPr>
            <a:cxnSpLocks/>
          </p:cNvCxnSpPr>
          <p:nvPr/>
        </p:nvCxnSpPr>
        <p:spPr>
          <a:xfrm>
            <a:off x="3705421" y="3121954"/>
            <a:ext cx="337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87E834-743F-4608-998A-CABBDB9D2FDE}"/>
              </a:ext>
            </a:extLst>
          </p:cNvPr>
          <p:cNvCxnSpPr>
            <a:cxnSpLocks/>
          </p:cNvCxnSpPr>
          <p:nvPr/>
        </p:nvCxnSpPr>
        <p:spPr>
          <a:xfrm>
            <a:off x="3466321" y="3306906"/>
            <a:ext cx="880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0E622F-AF55-47B3-B612-924ADF28BBEB}"/>
              </a:ext>
            </a:extLst>
          </p:cNvPr>
          <p:cNvSpPr txBox="1"/>
          <p:nvPr/>
        </p:nvSpPr>
        <p:spPr>
          <a:xfrm>
            <a:off x="2871683" y="2544784"/>
            <a:ext cx="330787" cy="275932"/>
          </a:xfrm>
          <a:prstGeom prst="rect">
            <a:avLst/>
          </a:prstGeom>
          <a:noFill/>
        </p:spPr>
        <p:txBody>
          <a:bodyPr wrap="square" rtlCol="0">
            <a:spAutoFit/>
          </a:bodyPr>
          <a:lstStyle/>
          <a:p>
            <a:r>
              <a:rPr lang="en-US" sz="1200" dirty="0"/>
              <a:t>B</a:t>
            </a:r>
          </a:p>
        </p:txBody>
      </p:sp>
      <p:grpSp>
        <p:nvGrpSpPr>
          <p:cNvPr id="54" name="Group 53">
            <a:extLst>
              <a:ext uri="{FF2B5EF4-FFF2-40B4-BE49-F238E27FC236}">
                <a16:creationId xmlns:a16="http://schemas.microsoft.com/office/drawing/2014/main" id="{5E289125-6AD2-4D0A-9B65-D64DFDADCDA6}"/>
              </a:ext>
            </a:extLst>
          </p:cNvPr>
          <p:cNvGrpSpPr/>
          <p:nvPr/>
        </p:nvGrpSpPr>
        <p:grpSpPr>
          <a:xfrm>
            <a:off x="3945574" y="1923655"/>
            <a:ext cx="576492" cy="514354"/>
            <a:chOff x="6546752" y="2253166"/>
            <a:chExt cx="576492" cy="514354"/>
          </a:xfrm>
        </p:grpSpPr>
        <p:sp>
          <p:nvSpPr>
            <p:cNvPr id="51" name="Moon 50">
              <a:extLst>
                <a:ext uri="{FF2B5EF4-FFF2-40B4-BE49-F238E27FC236}">
                  <a16:creationId xmlns:a16="http://schemas.microsoft.com/office/drawing/2014/main" id="{DDEF763E-A4D9-40C0-BBEA-3089BB6C6EFF}"/>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98E59F67-5FB0-47D3-82CF-B865CC5A4E9F}"/>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Delay 52">
            <a:extLst>
              <a:ext uri="{FF2B5EF4-FFF2-40B4-BE49-F238E27FC236}">
                <a16:creationId xmlns:a16="http://schemas.microsoft.com/office/drawing/2014/main" id="{47149549-9EEE-429E-9722-E9DAA7F8018C}"/>
              </a:ext>
            </a:extLst>
          </p:cNvPr>
          <p:cNvSpPr/>
          <p:nvPr/>
        </p:nvSpPr>
        <p:spPr>
          <a:xfrm>
            <a:off x="4015529" y="2966863"/>
            <a:ext cx="506537" cy="514353"/>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0E13884-9E4A-49DE-9D9E-9E903195F0EA}"/>
              </a:ext>
            </a:extLst>
          </p:cNvPr>
          <p:cNvGrpSpPr/>
          <p:nvPr/>
        </p:nvGrpSpPr>
        <p:grpSpPr>
          <a:xfrm>
            <a:off x="3705421" y="2027484"/>
            <a:ext cx="45719" cy="1094470"/>
            <a:chOff x="8848725" y="3036462"/>
            <a:chExt cx="45719" cy="1094470"/>
          </a:xfrm>
        </p:grpSpPr>
        <p:sp>
          <p:nvSpPr>
            <p:cNvPr id="57" name="Flowchart: Connector 56">
              <a:extLst>
                <a:ext uri="{FF2B5EF4-FFF2-40B4-BE49-F238E27FC236}">
                  <a16:creationId xmlns:a16="http://schemas.microsoft.com/office/drawing/2014/main" id="{5A2A4301-6451-48CD-B6CF-1861BA87F37D}"/>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84166D0-7F04-45D9-A488-1BC0FCD68E95}"/>
                </a:ext>
              </a:extLst>
            </p:cNvPr>
            <p:cNvCxnSpPr>
              <a:cxnSpLocks/>
              <a:stCxn id="57" idx="4"/>
            </p:cNvCxnSpPr>
            <p:nvPr/>
          </p:nvCxnSpPr>
          <p:spPr>
            <a:xfrm flipH="1">
              <a:off x="8848725" y="3082181"/>
              <a:ext cx="22860" cy="1048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6B33AB7F-F092-4DD3-9FF1-9D34F2CE7495}"/>
              </a:ext>
            </a:extLst>
          </p:cNvPr>
          <p:cNvCxnSpPr>
            <a:cxnSpLocks/>
          </p:cNvCxnSpPr>
          <p:nvPr/>
        </p:nvCxnSpPr>
        <p:spPr>
          <a:xfrm>
            <a:off x="2940007" y="2046044"/>
            <a:ext cx="1088658" cy="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B313F5-E52F-4439-B7B8-B6B9380AFA35}"/>
              </a:ext>
            </a:extLst>
          </p:cNvPr>
          <p:cNvSpPr txBox="1"/>
          <p:nvPr/>
        </p:nvSpPr>
        <p:spPr>
          <a:xfrm>
            <a:off x="2917734" y="1813422"/>
            <a:ext cx="351499" cy="275932"/>
          </a:xfrm>
          <a:prstGeom prst="rect">
            <a:avLst/>
          </a:prstGeom>
          <a:noFill/>
        </p:spPr>
        <p:txBody>
          <a:bodyPr wrap="square" rtlCol="0">
            <a:spAutoFit/>
          </a:bodyPr>
          <a:lstStyle/>
          <a:p>
            <a:r>
              <a:rPr lang="en-US" sz="1200" dirty="0"/>
              <a:t>A</a:t>
            </a:r>
          </a:p>
        </p:txBody>
      </p:sp>
      <p:grpSp>
        <p:nvGrpSpPr>
          <p:cNvPr id="73" name="Group 72">
            <a:extLst>
              <a:ext uri="{FF2B5EF4-FFF2-40B4-BE49-F238E27FC236}">
                <a16:creationId xmlns:a16="http://schemas.microsoft.com/office/drawing/2014/main" id="{7FD77048-C2B7-4827-8CD1-CFB1FD5B1E5F}"/>
              </a:ext>
            </a:extLst>
          </p:cNvPr>
          <p:cNvGrpSpPr/>
          <p:nvPr/>
        </p:nvGrpSpPr>
        <p:grpSpPr>
          <a:xfrm>
            <a:off x="3457072" y="2760112"/>
            <a:ext cx="45719" cy="546794"/>
            <a:chOff x="8848725" y="3036462"/>
            <a:chExt cx="45719" cy="546794"/>
          </a:xfrm>
        </p:grpSpPr>
        <p:sp>
          <p:nvSpPr>
            <p:cNvPr id="74" name="Flowchart: Connector 73">
              <a:extLst>
                <a:ext uri="{FF2B5EF4-FFF2-40B4-BE49-F238E27FC236}">
                  <a16:creationId xmlns:a16="http://schemas.microsoft.com/office/drawing/2014/main" id="{78C909DB-A2E7-4966-B877-5412F24EA782}"/>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EC48BE83-9ABF-4BCA-829B-3806BC6554B6}"/>
                </a:ext>
              </a:extLst>
            </p:cNvPr>
            <p:cNvCxnSpPr>
              <a:cxnSpLocks/>
              <a:stCxn id="74" idx="4"/>
            </p:cNvCxnSpPr>
            <p:nvPr/>
          </p:nvCxnSpPr>
          <p:spPr>
            <a:xfrm flipH="1">
              <a:off x="8857974" y="3082181"/>
              <a:ext cx="13611" cy="501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6B89BB79-1CEF-450C-B765-EE6C38D250B3}"/>
              </a:ext>
            </a:extLst>
          </p:cNvPr>
          <p:cNvCxnSpPr>
            <a:cxnSpLocks/>
          </p:cNvCxnSpPr>
          <p:nvPr/>
        </p:nvCxnSpPr>
        <p:spPr>
          <a:xfrm>
            <a:off x="3502791" y="2329456"/>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D932B4D-3B4C-4515-A2D5-D5A26EC2E851}"/>
              </a:ext>
            </a:extLst>
          </p:cNvPr>
          <p:cNvCxnSpPr>
            <a:cxnSpLocks/>
            <a:endCxn id="74" idx="0"/>
          </p:cNvCxnSpPr>
          <p:nvPr/>
        </p:nvCxnSpPr>
        <p:spPr>
          <a:xfrm flipH="1">
            <a:off x="3479932" y="2329456"/>
            <a:ext cx="17144" cy="430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32C446-E656-4FB0-984F-FF54679DED52}"/>
              </a:ext>
            </a:extLst>
          </p:cNvPr>
          <p:cNvCxnSpPr>
            <a:cxnSpLocks/>
          </p:cNvCxnSpPr>
          <p:nvPr/>
        </p:nvCxnSpPr>
        <p:spPr>
          <a:xfrm>
            <a:off x="2940007" y="278297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E1C6B46-E238-419C-B694-AAD21784D595}"/>
              </a:ext>
            </a:extLst>
          </p:cNvPr>
          <p:cNvCxnSpPr>
            <a:cxnSpLocks/>
          </p:cNvCxnSpPr>
          <p:nvPr/>
        </p:nvCxnSpPr>
        <p:spPr>
          <a:xfrm>
            <a:off x="4522066" y="3224820"/>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13394D6-28BD-4DBC-B827-38B21A36282A}"/>
              </a:ext>
            </a:extLst>
          </p:cNvPr>
          <p:cNvCxnSpPr>
            <a:cxnSpLocks/>
          </p:cNvCxnSpPr>
          <p:nvPr/>
        </p:nvCxnSpPr>
        <p:spPr>
          <a:xfrm>
            <a:off x="4522066" y="218083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6756AFF-1428-4C74-ADB9-E9DA7BE2454D}"/>
              </a:ext>
            </a:extLst>
          </p:cNvPr>
          <p:cNvSpPr txBox="1"/>
          <p:nvPr/>
        </p:nvSpPr>
        <p:spPr>
          <a:xfrm>
            <a:off x="4592021" y="1868477"/>
            <a:ext cx="665527" cy="276999"/>
          </a:xfrm>
          <a:prstGeom prst="rect">
            <a:avLst/>
          </a:prstGeom>
          <a:noFill/>
        </p:spPr>
        <p:txBody>
          <a:bodyPr wrap="square" rtlCol="0">
            <a:spAutoFit/>
          </a:bodyPr>
          <a:lstStyle/>
          <a:p>
            <a:r>
              <a:rPr lang="en-US" sz="1200" dirty="0"/>
              <a:t>Sum</a:t>
            </a:r>
          </a:p>
        </p:txBody>
      </p:sp>
      <p:sp>
        <p:nvSpPr>
          <p:cNvPr id="90" name="TextBox 89">
            <a:extLst>
              <a:ext uri="{FF2B5EF4-FFF2-40B4-BE49-F238E27FC236}">
                <a16:creationId xmlns:a16="http://schemas.microsoft.com/office/drawing/2014/main" id="{51274E1C-A67F-498C-BB52-DD3F2B021D8D}"/>
              </a:ext>
            </a:extLst>
          </p:cNvPr>
          <p:cNvSpPr txBox="1"/>
          <p:nvPr/>
        </p:nvSpPr>
        <p:spPr>
          <a:xfrm>
            <a:off x="4552590" y="2937520"/>
            <a:ext cx="846525" cy="276999"/>
          </a:xfrm>
          <a:prstGeom prst="rect">
            <a:avLst/>
          </a:prstGeom>
          <a:noFill/>
        </p:spPr>
        <p:txBody>
          <a:bodyPr wrap="square" rtlCol="0">
            <a:spAutoFit/>
          </a:bodyPr>
          <a:lstStyle/>
          <a:p>
            <a:r>
              <a:rPr lang="en-US" sz="1200" dirty="0"/>
              <a:t>Carry</a:t>
            </a:r>
          </a:p>
        </p:txBody>
      </p:sp>
      <p:sp>
        <p:nvSpPr>
          <p:cNvPr id="25" name="TextBox 24">
            <a:extLst>
              <a:ext uri="{FF2B5EF4-FFF2-40B4-BE49-F238E27FC236}">
                <a16:creationId xmlns:a16="http://schemas.microsoft.com/office/drawing/2014/main" id="{FE07E259-DC08-4F94-961A-2879F9993199}"/>
              </a:ext>
            </a:extLst>
          </p:cNvPr>
          <p:cNvSpPr txBox="1"/>
          <p:nvPr/>
        </p:nvSpPr>
        <p:spPr>
          <a:xfrm>
            <a:off x="2700442" y="1807042"/>
            <a:ext cx="351499" cy="307777"/>
          </a:xfrm>
          <a:prstGeom prst="rect">
            <a:avLst/>
          </a:prstGeom>
          <a:noFill/>
        </p:spPr>
        <p:txBody>
          <a:bodyPr wrap="square" rtlCol="0">
            <a:spAutoFit/>
          </a:bodyPr>
          <a:lstStyle/>
          <a:p>
            <a:r>
              <a:rPr lang="en-US" sz="1400" b="1" dirty="0">
                <a:solidFill>
                  <a:srgbClr val="C00000"/>
                </a:solidFill>
              </a:rPr>
              <a:t>1</a:t>
            </a:r>
          </a:p>
        </p:txBody>
      </p:sp>
      <p:sp>
        <p:nvSpPr>
          <p:cNvPr id="26" name="TextBox 25">
            <a:extLst>
              <a:ext uri="{FF2B5EF4-FFF2-40B4-BE49-F238E27FC236}">
                <a16:creationId xmlns:a16="http://schemas.microsoft.com/office/drawing/2014/main" id="{3C9FDC01-8389-40EB-8FCF-458A5D5F20BC}"/>
              </a:ext>
            </a:extLst>
          </p:cNvPr>
          <p:cNvSpPr txBox="1"/>
          <p:nvPr/>
        </p:nvSpPr>
        <p:spPr>
          <a:xfrm>
            <a:off x="2705160" y="2614490"/>
            <a:ext cx="351499" cy="307777"/>
          </a:xfrm>
          <a:prstGeom prst="rect">
            <a:avLst/>
          </a:prstGeom>
          <a:noFill/>
        </p:spPr>
        <p:txBody>
          <a:bodyPr wrap="square" rtlCol="0">
            <a:spAutoFit/>
          </a:bodyPr>
          <a:lstStyle/>
          <a:p>
            <a:r>
              <a:rPr lang="en-US" sz="1400" b="1" dirty="0">
                <a:solidFill>
                  <a:srgbClr val="C00000"/>
                </a:solidFill>
              </a:rPr>
              <a:t>0</a:t>
            </a:r>
          </a:p>
        </p:txBody>
      </p:sp>
      <p:sp>
        <p:nvSpPr>
          <p:cNvPr id="27" name="TextBox 26">
            <a:extLst>
              <a:ext uri="{FF2B5EF4-FFF2-40B4-BE49-F238E27FC236}">
                <a16:creationId xmlns:a16="http://schemas.microsoft.com/office/drawing/2014/main" id="{AEEC1AD3-DEC3-43CC-B964-F76BAFCDF506}"/>
              </a:ext>
            </a:extLst>
          </p:cNvPr>
          <p:cNvSpPr txBox="1"/>
          <p:nvPr/>
        </p:nvSpPr>
        <p:spPr>
          <a:xfrm>
            <a:off x="5093150" y="2021679"/>
            <a:ext cx="351499" cy="307777"/>
          </a:xfrm>
          <a:prstGeom prst="rect">
            <a:avLst/>
          </a:prstGeom>
          <a:noFill/>
        </p:spPr>
        <p:txBody>
          <a:bodyPr wrap="square" rtlCol="0">
            <a:spAutoFit/>
          </a:bodyPr>
          <a:lstStyle/>
          <a:p>
            <a:r>
              <a:rPr lang="en-US" sz="1400" b="1" dirty="0">
                <a:solidFill>
                  <a:srgbClr val="C00000"/>
                </a:solidFill>
              </a:rPr>
              <a:t>1</a:t>
            </a:r>
          </a:p>
        </p:txBody>
      </p:sp>
      <p:sp>
        <p:nvSpPr>
          <p:cNvPr id="28" name="TextBox 27">
            <a:extLst>
              <a:ext uri="{FF2B5EF4-FFF2-40B4-BE49-F238E27FC236}">
                <a16:creationId xmlns:a16="http://schemas.microsoft.com/office/drawing/2014/main" id="{291CAA58-A715-4D83-AA58-77AFFF252E26}"/>
              </a:ext>
            </a:extLst>
          </p:cNvPr>
          <p:cNvSpPr txBox="1"/>
          <p:nvPr/>
        </p:nvSpPr>
        <p:spPr>
          <a:xfrm>
            <a:off x="5127275" y="3059678"/>
            <a:ext cx="351499" cy="307777"/>
          </a:xfrm>
          <a:prstGeom prst="rect">
            <a:avLst/>
          </a:prstGeom>
          <a:noFill/>
        </p:spPr>
        <p:txBody>
          <a:bodyPr wrap="square" rtlCol="0">
            <a:spAutoFit/>
          </a:bodyPr>
          <a:lstStyle/>
          <a:p>
            <a:r>
              <a:rPr lang="en-US" sz="1400" b="1" dirty="0">
                <a:solidFill>
                  <a:srgbClr val="C00000"/>
                </a:solidFill>
              </a:rPr>
              <a:t>0</a:t>
            </a:r>
          </a:p>
        </p:txBody>
      </p:sp>
      <p:sp>
        <p:nvSpPr>
          <p:cNvPr id="29" name="TextBox 28">
            <a:extLst>
              <a:ext uri="{FF2B5EF4-FFF2-40B4-BE49-F238E27FC236}">
                <a16:creationId xmlns:a16="http://schemas.microsoft.com/office/drawing/2014/main" id="{C4F0A01E-5B82-436B-8AB9-997B59023371}"/>
              </a:ext>
            </a:extLst>
          </p:cNvPr>
          <p:cNvSpPr txBox="1"/>
          <p:nvPr/>
        </p:nvSpPr>
        <p:spPr>
          <a:xfrm>
            <a:off x="3925727" y="1574360"/>
            <a:ext cx="665527" cy="276999"/>
          </a:xfrm>
          <a:prstGeom prst="rect">
            <a:avLst/>
          </a:prstGeom>
          <a:noFill/>
        </p:spPr>
        <p:txBody>
          <a:bodyPr wrap="square" rtlCol="0">
            <a:spAutoFit/>
          </a:bodyPr>
          <a:lstStyle/>
          <a:p>
            <a:r>
              <a:rPr lang="en-US" sz="1200" dirty="0">
                <a:solidFill>
                  <a:srgbClr val="C00000"/>
                </a:solidFill>
              </a:rPr>
              <a:t>EXOR</a:t>
            </a:r>
          </a:p>
        </p:txBody>
      </p:sp>
      <p:sp>
        <p:nvSpPr>
          <p:cNvPr id="30" name="TextBox 29">
            <a:extLst>
              <a:ext uri="{FF2B5EF4-FFF2-40B4-BE49-F238E27FC236}">
                <a16:creationId xmlns:a16="http://schemas.microsoft.com/office/drawing/2014/main" id="{F42DE3B1-485A-4BB8-A3A9-37C7E5F40BC5}"/>
              </a:ext>
            </a:extLst>
          </p:cNvPr>
          <p:cNvSpPr txBox="1"/>
          <p:nvPr/>
        </p:nvSpPr>
        <p:spPr>
          <a:xfrm>
            <a:off x="3945573" y="3571211"/>
            <a:ext cx="665527" cy="276999"/>
          </a:xfrm>
          <a:prstGeom prst="rect">
            <a:avLst/>
          </a:prstGeom>
          <a:noFill/>
        </p:spPr>
        <p:txBody>
          <a:bodyPr wrap="square" rtlCol="0">
            <a:spAutoFit/>
          </a:bodyPr>
          <a:lstStyle/>
          <a:p>
            <a:r>
              <a:rPr lang="en-US" sz="1200" dirty="0">
                <a:solidFill>
                  <a:srgbClr val="C00000"/>
                </a:solidFill>
              </a:rPr>
              <a:t>AND</a:t>
            </a:r>
          </a:p>
        </p:txBody>
      </p:sp>
    </p:spTree>
    <p:extLst>
      <p:ext uri="{BB962C8B-B14F-4D97-AF65-F5344CB8AC3E}">
        <p14:creationId xmlns:p14="http://schemas.microsoft.com/office/powerpoint/2010/main" val="29474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2750-8B94-4C92-9F6C-67E4E5C9D662}"/>
              </a:ext>
            </a:extLst>
          </p:cNvPr>
          <p:cNvSpPr>
            <a:spLocks noGrp="1"/>
          </p:cNvSpPr>
          <p:nvPr>
            <p:ph type="title"/>
          </p:nvPr>
        </p:nvSpPr>
        <p:spPr>
          <a:xfrm>
            <a:off x="2531273" y="138379"/>
            <a:ext cx="8911687" cy="1280890"/>
          </a:xfrm>
        </p:spPr>
        <p:txBody>
          <a:bodyPr/>
          <a:lstStyle/>
          <a:p>
            <a:r>
              <a:rPr lang="en-US" dirty="0"/>
              <a:t>Standard computing versus Quantum</a:t>
            </a:r>
          </a:p>
        </p:txBody>
      </p:sp>
      <p:cxnSp>
        <p:nvCxnSpPr>
          <p:cNvPr id="17" name="Straight Connector 16">
            <a:extLst>
              <a:ext uri="{FF2B5EF4-FFF2-40B4-BE49-F238E27FC236}">
                <a16:creationId xmlns:a16="http://schemas.microsoft.com/office/drawing/2014/main" id="{855D3F22-E855-4227-A65F-8C83656A31E7}"/>
              </a:ext>
            </a:extLst>
          </p:cNvPr>
          <p:cNvCxnSpPr>
            <a:cxnSpLocks/>
          </p:cNvCxnSpPr>
          <p:nvPr/>
        </p:nvCxnSpPr>
        <p:spPr>
          <a:xfrm>
            <a:off x="3705421" y="3121954"/>
            <a:ext cx="337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87E834-743F-4608-998A-CABBDB9D2FDE}"/>
              </a:ext>
            </a:extLst>
          </p:cNvPr>
          <p:cNvCxnSpPr>
            <a:cxnSpLocks/>
          </p:cNvCxnSpPr>
          <p:nvPr/>
        </p:nvCxnSpPr>
        <p:spPr>
          <a:xfrm>
            <a:off x="3466321" y="3306906"/>
            <a:ext cx="880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0E622F-AF55-47B3-B612-924ADF28BBEB}"/>
              </a:ext>
            </a:extLst>
          </p:cNvPr>
          <p:cNvSpPr txBox="1"/>
          <p:nvPr/>
        </p:nvSpPr>
        <p:spPr>
          <a:xfrm>
            <a:off x="2871683" y="2544784"/>
            <a:ext cx="330787" cy="275932"/>
          </a:xfrm>
          <a:prstGeom prst="rect">
            <a:avLst/>
          </a:prstGeom>
          <a:noFill/>
        </p:spPr>
        <p:txBody>
          <a:bodyPr wrap="square" rtlCol="0">
            <a:spAutoFit/>
          </a:bodyPr>
          <a:lstStyle/>
          <a:p>
            <a:r>
              <a:rPr lang="en-US" sz="1200" dirty="0"/>
              <a:t>B</a:t>
            </a:r>
          </a:p>
        </p:txBody>
      </p:sp>
      <p:grpSp>
        <p:nvGrpSpPr>
          <p:cNvPr id="54" name="Group 53">
            <a:extLst>
              <a:ext uri="{FF2B5EF4-FFF2-40B4-BE49-F238E27FC236}">
                <a16:creationId xmlns:a16="http://schemas.microsoft.com/office/drawing/2014/main" id="{5E289125-6AD2-4D0A-9B65-D64DFDADCDA6}"/>
              </a:ext>
            </a:extLst>
          </p:cNvPr>
          <p:cNvGrpSpPr/>
          <p:nvPr/>
        </p:nvGrpSpPr>
        <p:grpSpPr>
          <a:xfrm>
            <a:off x="3945574" y="1923655"/>
            <a:ext cx="576492" cy="514354"/>
            <a:chOff x="6546752" y="2253166"/>
            <a:chExt cx="576492" cy="514354"/>
          </a:xfrm>
        </p:grpSpPr>
        <p:sp>
          <p:nvSpPr>
            <p:cNvPr id="51" name="Moon 50">
              <a:extLst>
                <a:ext uri="{FF2B5EF4-FFF2-40B4-BE49-F238E27FC236}">
                  <a16:creationId xmlns:a16="http://schemas.microsoft.com/office/drawing/2014/main" id="{DDEF763E-A4D9-40C0-BBEA-3089BB6C6EFF}"/>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98E59F67-5FB0-47D3-82CF-B865CC5A4E9F}"/>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Delay 52">
            <a:extLst>
              <a:ext uri="{FF2B5EF4-FFF2-40B4-BE49-F238E27FC236}">
                <a16:creationId xmlns:a16="http://schemas.microsoft.com/office/drawing/2014/main" id="{47149549-9EEE-429E-9722-E9DAA7F8018C}"/>
              </a:ext>
            </a:extLst>
          </p:cNvPr>
          <p:cNvSpPr/>
          <p:nvPr/>
        </p:nvSpPr>
        <p:spPr>
          <a:xfrm>
            <a:off x="4015529" y="2966863"/>
            <a:ext cx="506537" cy="514353"/>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0E13884-9E4A-49DE-9D9E-9E903195F0EA}"/>
              </a:ext>
            </a:extLst>
          </p:cNvPr>
          <p:cNvGrpSpPr/>
          <p:nvPr/>
        </p:nvGrpSpPr>
        <p:grpSpPr>
          <a:xfrm>
            <a:off x="3705421" y="2027484"/>
            <a:ext cx="45719" cy="1094470"/>
            <a:chOff x="8848725" y="3036462"/>
            <a:chExt cx="45719" cy="1094470"/>
          </a:xfrm>
        </p:grpSpPr>
        <p:sp>
          <p:nvSpPr>
            <p:cNvPr id="57" name="Flowchart: Connector 56">
              <a:extLst>
                <a:ext uri="{FF2B5EF4-FFF2-40B4-BE49-F238E27FC236}">
                  <a16:creationId xmlns:a16="http://schemas.microsoft.com/office/drawing/2014/main" id="{5A2A4301-6451-48CD-B6CF-1861BA87F37D}"/>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84166D0-7F04-45D9-A488-1BC0FCD68E95}"/>
                </a:ext>
              </a:extLst>
            </p:cNvPr>
            <p:cNvCxnSpPr>
              <a:cxnSpLocks/>
              <a:stCxn id="57" idx="4"/>
            </p:cNvCxnSpPr>
            <p:nvPr/>
          </p:nvCxnSpPr>
          <p:spPr>
            <a:xfrm flipH="1">
              <a:off x="8848725" y="3082181"/>
              <a:ext cx="22860" cy="1048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6B33AB7F-F092-4DD3-9FF1-9D34F2CE7495}"/>
              </a:ext>
            </a:extLst>
          </p:cNvPr>
          <p:cNvCxnSpPr>
            <a:cxnSpLocks/>
          </p:cNvCxnSpPr>
          <p:nvPr/>
        </p:nvCxnSpPr>
        <p:spPr>
          <a:xfrm>
            <a:off x="2940007" y="2046044"/>
            <a:ext cx="1088658" cy="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B313F5-E52F-4439-B7B8-B6B9380AFA35}"/>
              </a:ext>
            </a:extLst>
          </p:cNvPr>
          <p:cNvSpPr txBox="1"/>
          <p:nvPr/>
        </p:nvSpPr>
        <p:spPr>
          <a:xfrm>
            <a:off x="2917734" y="1813422"/>
            <a:ext cx="351499" cy="275932"/>
          </a:xfrm>
          <a:prstGeom prst="rect">
            <a:avLst/>
          </a:prstGeom>
          <a:noFill/>
        </p:spPr>
        <p:txBody>
          <a:bodyPr wrap="square" rtlCol="0">
            <a:spAutoFit/>
          </a:bodyPr>
          <a:lstStyle/>
          <a:p>
            <a:r>
              <a:rPr lang="en-US" sz="1200" dirty="0"/>
              <a:t>A</a:t>
            </a:r>
          </a:p>
        </p:txBody>
      </p:sp>
      <p:grpSp>
        <p:nvGrpSpPr>
          <p:cNvPr id="73" name="Group 72">
            <a:extLst>
              <a:ext uri="{FF2B5EF4-FFF2-40B4-BE49-F238E27FC236}">
                <a16:creationId xmlns:a16="http://schemas.microsoft.com/office/drawing/2014/main" id="{7FD77048-C2B7-4827-8CD1-CFB1FD5B1E5F}"/>
              </a:ext>
            </a:extLst>
          </p:cNvPr>
          <p:cNvGrpSpPr/>
          <p:nvPr/>
        </p:nvGrpSpPr>
        <p:grpSpPr>
          <a:xfrm>
            <a:off x="3457072" y="2760112"/>
            <a:ext cx="45719" cy="546794"/>
            <a:chOff x="8848725" y="3036462"/>
            <a:chExt cx="45719" cy="546794"/>
          </a:xfrm>
        </p:grpSpPr>
        <p:sp>
          <p:nvSpPr>
            <p:cNvPr id="74" name="Flowchart: Connector 73">
              <a:extLst>
                <a:ext uri="{FF2B5EF4-FFF2-40B4-BE49-F238E27FC236}">
                  <a16:creationId xmlns:a16="http://schemas.microsoft.com/office/drawing/2014/main" id="{78C909DB-A2E7-4966-B877-5412F24EA782}"/>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EC48BE83-9ABF-4BCA-829B-3806BC6554B6}"/>
                </a:ext>
              </a:extLst>
            </p:cNvPr>
            <p:cNvCxnSpPr>
              <a:cxnSpLocks/>
              <a:stCxn id="74" idx="4"/>
            </p:cNvCxnSpPr>
            <p:nvPr/>
          </p:nvCxnSpPr>
          <p:spPr>
            <a:xfrm flipH="1">
              <a:off x="8857974" y="3082181"/>
              <a:ext cx="13611" cy="501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6B89BB79-1CEF-450C-B765-EE6C38D250B3}"/>
              </a:ext>
            </a:extLst>
          </p:cNvPr>
          <p:cNvCxnSpPr>
            <a:cxnSpLocks/>
          </p:cNvCxnSpPr>
          <p:nvPr/>
        </p:nvCxnSpPr>
        <p:spPr>
          <a:xfrm>
            <a:off x="3502791" y="2329456"/>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D932B4D-3B4C-4515-A2D5-D5A26EC2E851}"/>
              </a:ext>
            </a:extLst>
          </p:cNvPr>
          <p:cNvCxnSpPr>
            <a:cxnSpLocks/>
            <a:endCxn id="74" idx="0"/>
          </p:cNvCxnSpPr>
          <p:nvPr/>
        </p:nvCxnSpPr>
        <p:spPr>
          <a:xfrm flipH="1">
            <a:off x="3479932" y="2329456"/>
            <a:ext cx="17144" cy="430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32C446-E656-4FB0-984F-FF54679DED52}"/>
              </a:ext>
            </a:extLst>
          </p:cNvPr>
          <p:cNvCxnSpPr>
            <a:cxnSpLocks/>
          </p:cNvCxnSpPr>
          <p:nvPr/>
        </p:nvCxnSpPr>
        <p:spPr>
          <a:xfrm>
            <a:off x="2940007" y="278297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E1C6B46-E238-419C-B694-AAD21784D595}"/>
              </a:ext>
            </a:extLst>
          </p:cNvPr>
          <p:cNvCxnSpPr>
            <a:cxnSpLocks/>
          </p:cNvCxnSpPr>
          <p:nvPr/>
        </p:nvCxnSpPr>
        <p:spPr>
          <a:xfrm>
            <a:off x="4522066" y="3224820"/>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13394D6-28BD-4DBC-B827-38B21A36282A}"/>
              </a:ext>
            </a:extLst>
          </p:cNvPr>
          <p:cNvCxnSpPr>
            <a:cxnSpLocks/>
          </p:cNvCxnSpPr>
          <p:nvPr/>
        </p:nvCxnSpPr>
        <p:spPr>
          <a:xfrm>
            <a:off x="4522066" y="2180831"/>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6756AFF-1428-4C74-ADB9-E9DA7BE2454D}"/>
              </a:ext>
            </a:extLst>
          </p:cNvPr>
          <p:cNvSpPr txBox="1"/>
          <p:nvPr/>
        </p:nvSpPr>
        <p:spPr>
          <a:xfrm>
            <a:off x="4592021" y="1868477"/>
            <a:ext cx="665527" cy="276999"/>
          </a:xfrm>
          <a:prstGeom prst="rect">
            <a:avLst/>
          </a:prstGeom>
          <a:noFill/>
        </p:spPr>
        <p:txBody>
          <a:bodyPr wrap="square" rtlCol="0">
            <a:spAutoFit/>
          </a:bodyPr>
          <a:lstStyle/>
          <a:p>
            <a:r>
              <a:rPr lang="en-US" sz="1200" dirty="0"/>
              <a:t>Sum</a:t>
            </a:r>
          </a:p>
        </p:txBody>
      </p:sp>
      <p:sp>
        <p:nvSpPr>
          <p:cNvPr id="90" name="TextBox 89">
            <a:extLst>
              <a:ext uri="{FF2B5EF4-FFF2-40B4-BE49-F238E27FC236}">
                <a16:creationId xmlns:a16="http://schemas.microsoft.com/office/drawing/2014/main" id="{51274E1C-A67F-498C-BB52-DD3F2B021D8D}"/>
              </a:ext>
            </a:extLst>
          </p:cNvPr>
          <p:cNvSpPr txBox="1"/>
          <p:nvPr/>
        </p:nvSpPr>
        <p:spPr>
          <a:xfrm>
            <a:off x="4552590" y="2937520"/>
            <a:ext cx="846525" cy="276999"/>
          </a:xfrm>
          <a:prstGeom prst="rect">
            <a:avLst/>
          </a:prstGeom>
          <a:noFill/>
        </p:spPr>
        <p:txBody>
          <a:bodyPr wrap="square" rtlCol="0">
            <a:spAutoFit/>
          </a:bodyPr>
          <a:lstStyle/>
          <a:p>
            <a:r>
              <a:rPr lang="en-US" sz="1200" dirty="0"/>
              <a:t>Carry</a:t>
            </a:r>
          </a:p>
        </p:txBody>
      </p:sp>
      <p:sp>
        <p:nvSpPr>
          <p:cNvPr id="25" name="TextBox 24">
            <a:extLst>
              <a:ext uri="{FF2B5EF4-FFF2-40B4-BE49-F238E27FC236}">
                <a16:creationId xmlns:a16="http://schemas.microsoft.com/office/drawing/2014/main" id="{FE07E259-DC08-4F94-961A-2879F9993199}"/>
              </a:ext>
            </a:extLst>
          </p:cNvPr>
          <p:cNvSpPr txBox="1"/>
          <p:nvPr/>
        </p:nvSpPr>
        <p:spPr>
          <a:xfrm>
            <a:off x="2700442" y="1807042"/>
            <a:ext cx="351499" cy="307777"/>
          </a:xfrm>
          <a:prstGeom prst="rect">
            <a:avLst/>
          </a:prstGeom>
          <a:noFill/>
        </p:spPr>
        <p:txBody>
          <a:bodyPr wrap="square" rtlCol="0">
            <a:spAutoFit/>
          </a:bodyPr>
          <a:lstStyle/>
          <a:p>
            <a:r>
              <a:rPr lang="en-US" sz="1400" b="1" dirty="0">
                <a:solidFill>
                  <a:srgbClr val="C00000"/>
                </a:solidFill>
              </a:rPr>
              <a:t>1</a:t>
            </a:r>
          </a:p>
        </p:txBody>
      </p:sp>
      <p:sp>
        <p:nvSpPr>
          <p:cNvPr id="26" name="TextBox 25">
            <a:extLst>
              <a:ext uri="{FF2B5EF4-FFF2-40B4-BE49-F238E27FC236}">
                <a16:creationId xmlns:a16="http://schemas.microsoft.com/office/drawing/2014/main" id="{3C9FDC01-8389-40EB-8FCF-458A5D5F20BC}"/>
              </a:ext>
            </a:extLst>
          </p:cNvPr>
          <p:cNvSpPr txBox="1"/>
          <p:nvPr/>
        </p:nvSpPr>
        <p:spPr>
          <a:xfrm>
            <a:off x="2705160" y="2614490"/>
            <a:ext cx="351499" cy="307777"/>
          </a:xfrm>
          <a:prstGeom prst="rect">
            <a:avLst/>
          </a:prstGeom>
          <a:noFill/>
        </p:spPr>
        <p:txBody>
          <a:bodyPr wrap="square" rtlCol="0">
            <a:spAutoFit/>
          </a:bodyPr>
          <a:lstStyle/>
          <a:p>
            <a:r>
              <a:rPr lang="en-US" sz="1400" b="1" dirty="0">
                <a:solidFill>
                  <a:srgbClr val="C00000"/>
                </a:solidFill>
              </a:rPr>
              <a:t>1</a:t>
            </a:r>
          </a:p>
        </p:txBody>
      </p:sp>
      <p:sp>
        <p:nvSpPr>
          <p:cNvPr id="27" name="TextBox 26">
            <a:extLst>
              <a:ext uri="{FF2B5EF4-FFF2-40B4-BE49-F238E27FC236}">
                <a16:creationId xmlns:a16="http://schemas.microsoft.com/office/drawing/2014/main" id="{AEEC1AD3-DEC3-43CC-B964-F76BAFCDF506}"/>
              </a:ext>
            </a:extLst>
          </p:cNvPr>
          <p:cNvSpPr txBox="1"/>
          <p:nvPr/>
        </p:nvSpPr>
        <p:spPr>
          <a:xfrm>
            <a:off x="5093150" y="2021679"/>
            <a:ext cx="351499" cy="307777"/>
          </a:xfrm>
          <a:prstGeom prst="rect">
            <a:avLst/>
          </a:prstGeom>
          <a:noFill/>
        </p:spPr>
        <p:txBody>
          <a:bodyPr wrap="square" rtlCol="0">
            <a:spAutoFit/>
          </a:bodyPr>
          <a:lstStyle/>
          <a:p>
            <a:r>
              <a:rPr lang="en-US" sz="1400" b="1" dirty="0">
                <a:solidFill>
                  <a:srgbClr val="C00000"/>
                </a:solidFill>
              </a:rPr>
              <a:t>0</a:t>
            </a:r>
          </a:p>
        </p:txBody>
      </p:sp>
      <p:sp>
        <p:nvSpPr>
          <p:cNvPr id="28" name="TextBox 27">
            <a:extLst>
              <a:ext uri="{FF2B5EF4-FFF2-40B4-BE49-F238E27FC236}">
                <a16:creationId xmlns:a16="http://schemas.microsoft.com/office/drawing/2014/main" id="{291CAA58-A715-4D83-AA58-77AFFF252E26}"/>
              </a:ext>
            </a:extLst>
          </p:cNvPr>
          <p:cNvSpPr txBox="1"/>
          <p:nvPr/>
        </p:nvSpPr>
        <p:spPr>
          <a:xfrm>
            <a:off x="5127275" y="3059678"/>
            <a:ext cx="351499" cy="307777"/>
          </a:xfrm>
          <a:prstGeom prst="rect">
            <a:avLst/>
          </a:prstGeom>
          <a:noFill/>
        </p:spPr>
        <p:txBody>
          <a:bodyPr wrap="square" rtlCol="0">
            <a:spAutoFit/>
          </a:bodyPr>
          <a:lstStyle/>
          <a:p>
            <a:r>
              <a:rPr lang="en-US" sz="1400" b="1" dirty="0">
                <a:solidFill>
                  <a:srgbClr val="C00000"/>
                </a:solidFill>
              </a:rPr>
              <a:t>1</a:t>
            </a:r>
          </a:p>
        </p:txBody>
      </p:sp>
      <p:sp>
        <p:nvSpPr>
          <p:cNvPr id="29" name="TextBox 28">
            <a:extLst>
              <a:ext uri="{FF2B5EF4-FFF2-40B4-BE49-F238E27FC236}">
                <a16:creationId xmlns:a16="http://schemas.microsoft.com/office/drawing/2014/main" id="{C4F0A01E-5B82-436B-8AB9-997B59023371}"/>
              </a:ext>
            </a:extLst>
          </p:cNvPr>
          <p:cNvSpPr txBox="1"/>
          <p:nvPr/>
        </p:nvSpPr>
        <p:spPr>
          <a:xfrm>
            <a:off x="3925727" y="1574360"/>
            <a:ext cx="665527" cy="276999"/>
          </a:xfrm>
          <a:prstGeom prst="rect">
            <a:avLst/>
          </a:prstGeom>
          <a:noFill/>
        </p:spPr>
        <p:txBody>
          <a:bodyPr wrap="square" rtlCol="0">
            <a:spAutoFit/>
          </a:bodyPr>
          <a:lstStyle/>
          <a:p>
            <a:r>
              <a:rPr lang="en-US" sz="1200" dirty="0">
                <a:solidFill>
                  <a:srgbClr val="C00000"/>
                </a:solidFill>
              </a:rPr>
              <a:t>EXOR</a:t>
            </a:r>
          </a:p>
        </p:txBody>
      </p:sp>
      <p:sp>
        <p:nvSpPr>
          <p:cNvPr id="30" name="TextBox 29">
            <a:extLst>
              <a:ext uri="{FF2B5EF4-FFF2-40B4-BE49-F238E27FC236}">
                <a16:creationId xmlns:a16="http://schemas.microsoft.com/office/drawing/2014/main" id="{F42DE3B1-485A-4BB8-A3A9-37C7E5F40BC5}"/>
              </a:ext>
            </a:extLst>
          </p:cNvPr>
          <p:cNvSpPr txBox="1"/>
          <p:nvPr/>
        </p:nvSpPr>
        <p:spPr>
          <a:xfrm>
            <a:off x="3945573" y="3571211"/>
            <a:ext cx="665527" cy="276999"/>
          </a:xfrm>
          <a:prstGeom prst="rect">
            <a:avLst/>
          </a:prstGeom>
          <a:noFill/>
        </p:spPr>
        <p:txBody>
          <a:bodyPr wrap="square" rtlCol="0">
            <a:spAutoFit/>
          </a:bodyPr>
          <a:lstStyle/>
          <a:p>
            <a:r>
              <a:rPr lang="en-US" sz="1200" dirty="0">
                <a:solidFill>
                  <a:srgbClr val="C00000"/>
                </a:solidFill>
              </a:rPr>
              <a:t>AND</a:t>
            </a:r>
          </a:p>
        </p:txBody>
      </p:sp>
    </p:spTree>
    <p:extLst>
      <p:ext uri="{BB962C8B-B14F-4D97-AF65-F5344CB8AC3E}">
        <p14:creationId xmlns:p14="http://schemas.microsoft.com/office/powerpoint/2010/main" val="19654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2750-8B94-4C92-9F6C-67E4E5C9D662}"/>
              </a:ext>
            </a:extLst>
          </p:cNvPr>
          <p:cNvSpPr>
            <a:spLocks noGrp="1"/>
          </p:cNvSpPr>
          <p:nvPr>
            <p:ph type="title"/>
          </p:nvPr>
        </p:nvSpPr>
        <p:spPr>
          <a:xfrm>
            <a:off x="2622713" y="594926"/>
            <a:ext cx="8911687" cy="1280890"/>
          </a:xfrm>
        </p:spPr>
        <p:txBody>
          <a:bodyPr/>
          <a:lstStyle/>
          <a:p>
            <a:r>
              <a:rPr lang="en-US" dirty="0"/>
              <a:t>Standard computing versus Quantum</a:t>
            </a:r>
          </a:p>
        </p:txBody>
      </p:sp>
      <p:cxnSp>
        <p:nvCxnSpPr>
          <p:cNvPr id="17" name="Straight Connector 16">
            <a:extLst>
              <a:ext uri="{FF2B5EF4-FFF2-40B4-BE49-F238E27FC236}">
                <a16:creationId xmlns:a16="http://schemas.microsoft.com/office/drawing/2014/main" id="{855D3F22-E855-4227-A65F-8C83656A31E7}"/>
              </a:ext>
            </a:extLst>
          </p:cNvPr>
          <p:cNvCxnSpPr>
            <a:cxnSpLocks/>
          </p:cNvCxnSpPr>
          <p:nvPr/>
        </p:nvCxnSpPr>
        <p:spPr>
          <a:xfrm>
            <a:off x="3689597" y="3740474"/>
            <a:ext cx="3583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87E834-743F-4608-998A-CABBDB9D2FDE}"/>
              </a:ext>
            </a:extLst>
          </p:cNvPr>
          <p:cNvCxnSpPr>
            <a:cxnSpLocks/>
          </p:cNvCxnSpPr>
          <p:nvPr/>
        </p:nvCxnSpPr>
        <p:spPr>
          <a:xfrm>
            <a:off x="3465183" y="3960392"/>
            <a:ext cx="880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0E622F-AF55-47B3-B612-924ADF28BBEB}"/>
              </a:ext>
            </a:extLst>
          </p:cNvPr>
          <p:cNvSpPr txBox="1"/>
          <p:nvPr/>
        </p:nvSpPr>
        <p:spPr>
          <a:xfrm>
            <a:off x="2897745" y="2678808"/>
            <a:ext cx="330787" cy="275932"/>
          </a:xfrm>
          <a:prstGeom prst="rect">
            <a:avLst/>
          </a:prstGeom>
          <a:noFill/>
        </p:spPr>
        <p:txBody>
          <a:bodyPr wrap="square" rtlCol="0">
            <a:spAutoFit/>
          </a:bodyPr>
          <a:lstStyle/>
          <a:p>
            <a:r>
              <a:rPr lang="en-US" sz="1200" dirty="0"/>
              <a:t>B</a:t>
            </a:r>
          </a:p>
        </p:txBody>
      </p:sp>
      <p:grpSp>
        <p:nvGrpSpPr>
          <p:cNvPr id="54" name="Group 53">
            <a:extLst>
              <a:ext uri="{FF2B5EF4-FFF2-40B4-BE49-F238E27FC236}">
                <a16:creationId xmlns:a16="http://schemas.microsoft.com/office/drawing/2014/main" id="{5E289125-6AD2-4D0A-9B65-D64DFDADCDA6}"/>
              </a:ext>
            </a:extLst>
          </p:cNvPr>
          <p:cNvGrpSpPr/>
          <p:nvPr/>
        </p:nvGrpSpPr>
        <p:grpSpPr>
          <a:xfrm>
            <a:off x="3945574" y="1923655"/>
            <a:ext cx="576492" cy="514354"/>
            <a:chOff x="6546752" y="2253166"/>
            <a:chExt cx="576492" cy="514354"/>
          </a:xfrm>
        </p:grpSpPr>
        <p:sp>
          <p:nvSpPr>
            <p:cNvPr id="51" name="Moon 50">
              <a:extLst>
                <a:ext uri="{FF2B5EF4-FFF2-40B4-BE49-F238E27FC236}">
                  <a16:creationId xmlns:a16="http://schemas.microsoft.com/office/drawing/2014/main" id="{DDEF763E-A4D9-40C0-BBEA-3089BB6C6EFF}"/>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98E59F67-5FB0-47D3-82CF-B865CC5A4E9F}"/>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Delay 52">
            <a:extLst>
              <a:ext uri="{FF2B5EF4-FFF2-40B4-BE49-F238E27FC236}">
                <a16:creationId xmlns:a16="http://schemas.microsoft.com/office/drawing/2014/main" id="{47149549-9EEE-429E-9722-E9DAA7F8018C}"/>
              </a:ext>
            </a:extLst>
          </p:cNvPr>
          <p:cNvSpPr/>
          <p:nvPr/>
        </p:nvSpPr>
        <p:spPr>
          <a:xfrm>
            <a:off x="4042715" y="3591339"/>
            <a:ext cx="506537" cy="514353"/>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0E13884-9E4A-49DE-9D9E-9E903195F0EA}"/>
              </a:ext>
            </a:extLst>
          </p:cNvPr>
          <p:cNvGrpSpPr/>
          <p:nvPr/>
        </p:nvGrpSpPr>
        <p:grpSpPr>
          <a:xfrm>
            <a:off x="3689597" y="2027484"/>
            <a:ext cx="61543" cy="1712990"/>
            <a:chOff x="8832901" y="3036462"/>
            <a:chExt cx="61543" cy="1712990"/>
          </a:xfrm>
        </p:grpSpPr>
        <p:sp>
          <p:nvSpPr>
            <p:cNvPr id="57" name="Flowchart: Connector 56">
              <a:extLst>
                <a:ext uri="{FF2B5EF4-FFF2-40B4-BE49-F238E27FC236}">
                  <a16:creationId xmlns:a16="http://schemas.microsoft.com/office/drawing/2014/main" id="{5A2A4301-6451-48CD-B6CF-1861BA87F37D}"/>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84166D0-7F04-45D9-A488-1BC0FCD68E95}"/>
                </a:ext>
              </a:extLst>
            </p:cNvPr>
            <p:cNvCxnSpPr>
              <a:cxnSpLocks/>
              <a:stCxn id="57" idx="4"/>
            </p:cNvCxnSpPr>
            <p:nvPr/>
          </p:nvCxnSpPr>
          <p:spPr>
            <a:xfrm flipH="1">
              <a:off x="8832901" y="3082181"/>
              <a:ext cx="38684" cy="1667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6B33AB7F-F092-4DD3-9FF1-9D34F2CE7495}"/>
              </a:ext>
            </a:extLst>
          </p:cNvPr>
          <p:cNvCxnSpPr>
            <a:cxnSpLocks/>
          </p:cNvCxnSpPr>
          <p:nvPr/>
        </p:nvCxnSpPr>
        <p:spPr>
          <a:xfrm>
            <a:off x="2940007" y="2046044"/>
            <a:ext cx="1088658" cy="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B313F5-E52F-4439-B7B8-B6B9380AFA35}"/>
              </a:ext>
            </a:extLst>
          </p:cNvPr>
          <p:cNvSpPr txBox="1"/>
          <p:nvPr/>
        </p:nvSpPr>
        <p:spPr>
          <a:xfrm>
            <a:off x="2917734" y="1813422"/>
            <a:ext cx="351499" cy="275932"/>
          </a:xfrm>
          <a:prstGeom prst="rect">
            <a:avLst/>
          </a:prstGeom>
          <a:noFill/>
        </p:spPr>
        <p:txBody>
          <a:bodyPr wrap="square" rtlCol="0">
            <a:spAutoFit/>
          </a:bodyPr>
          <a:lstStyle/>
          <a:p>
            <a:r>
              <a:rPr lang="en-US" sz="1200" dirty="0"/>
              <a:t>A</a:t>
            </a:r>
          </a:p>
        </p:txBody>
      </p:sp>
      <p:grpSp>
        <p:nvGrpSpPr>
          <p:cNvPr id="73" name="Group 72">
            <a:extLst>
              <a:ext uri="{FF2B5EF4-FFF2-40B4-BE49-F238E27FC236}">
                <a16:creationId xmlns:a16="http://schemas.microsoft.com/office/drawing/2014/main" id="{7FD77048-C2B7-4827-8CD1-CFB1FD5B1E5F}"/>
              </a:ext>
            </a:extLst>
          </p:cNvPr>
          <p:cNvGrpSpPr/>
          <p:nvPr/>
        </p:nvGrpSpPr>
        <p:grpSpPr>
          <a:xfrm>
            <a:off x="3457071" y="2933748"/>
            <a:ext cx="45719" cy="1026644"/>
            <a:chOff x="8848725" y="3036462"/>
            <a:chExt cx="45719" cy="1026644"/>
          </a:xfrm>
        </p:grpSpPr>
        <p:sp>
          <p:nvSpPr>
            <p:cNvPr id="74" name="Flowchart: Connector 73">
              <a:extLst>
                <a:ext uri="{FF2B5EF4-FFF2-40B4-BE49-F238E27FC236}">
                  <a16:creationId xmlns:a16="http://schemas.microsoft.com/office/drawing/2014/main" id="{78C909DB-A2E7-4966-B877-5412F24EA782}"/>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EC48BE83-9ABF-4BCA-829B-3806BC6554B6}"/>
                </a:ext>
              </a:extLst>
            </p:cNvPr>
            <p:cNvCxnSpPr>
              <a:cxnSpLocks/>
              <a:stCxn id="74" idx="4"/>
            </p:cNvCxnSpPr>
            <p:nvPr/>
          </p:nvCxnSpPr>
          <p:spPr>
            <a:xfrm flipH="1">
              <a:off x="8848725" y="3082181"/>
              <a:ext cx="22860" cy="980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6B89BB79-1CEF-450C-B765-EE6C38D250B3}"/>
              </a:ext>
            </a:extLst>
          </p:cNvPr>
          <p:cNvCxnSpPr>
            <a:cxnSpLocks/>
          </p:cNvCxnSpPr>
          <p:nvPr/>
        </p:nvCxnSpPr>
        <p:spPr>
          <a:xfrm>
            <a:off x="3502791" y="2329456"/>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D932B4D-3B4C-4515-A2D5-D5A26EC2E851}"/>
              </a:ext>
            </a:extLst>
          </p:cNvPr>
          <p:cNvCxnSpPr>
            <a:cxnSpLocks/>
          </p:cNvCxnSpPr>
          <p:nvPr/>
        </p:nvCxnSpPr>
        <p:spPr>
          <a:xfrm flipH="1">
            <a:off x="3479930" y="2329456"/>
            <a:ext cx="19528" cy="710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32C446-E656-4FB0-984F-FF54679DED52}"/>
              </a:ext>
            </a:extLst>
          </p:cNvPr>
          <p:cNvCxnSpPr>
            <a:cxnSpLocks/>
          </p:cNvCxnSpPr>
          <p:nvPr/>
        </p:nvCxnSpPr>
        <p:spPr>
          <a:xfrm>
            <a:off x="2932508" y="2952268"/>
            <a:ext cx="53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13394D6-28BD-4DBC-B827-38B21A36282A}"/>
              </a:ext>
            </a:extLst>
          </p:cNvPr>
          <p:cNvCxnSpPr>
            <a:cxnSpLocks/>
          </p:cNvCxnSpPr>
          <p:nvPr/>
        </p:nvCxnSpPr>
        <p:spPr>
          <a:xfrm>
            <a:off x="4522066" y="2180831"/>
            <a:ext cx="123557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6756AFF-1428-4C74-ADB9-E9DA7BE2454D}"/>
              </a:ext>
            </a:extLst>
          </p:cNvPr>
          <p:cNvSpPr txBox="1"/>
          <p:nvPr/>
        </p:nvSpPr>
        <p:spPr>
          <a:xfrm>
            <a:off x="10378366" y="4447818"/>
            <a:ext cx="665527" cy="276999"/>
          </a:xfrm>
          <a:prstGeom prst="rect">
            <a:avLst/>
          </a:prstGeom>
          <a:noFill/>
        </p:spPr>
        <p:txBody>
          <a:bodyPr wrap="square" rtlCol="0">
            <a:spAutoFit/>
          </a:bodyPr>
          <a:lstStyle/>
          <a:p>
            <a:r>
              <a:rPr lang="en-US" sz="1200" dirty="0"/>
              <a:t>0</a:t>
            </a:r>
          </a:p>
        </p:txBody>
      </p:sp>
      <p:sp>
        <p:nvSpPr>
          <p:cNvPr id="90" name="TextBox 89">
            <a:extLst>
              <a:ext uri="{FF2B5EF4-FFF2-40B4-BE49-F238E27FC236}">
                <a16:creationId xmlns:a16="http://schemas.microsoft.com/office/drawing/2014/main" id="{51274E1C-A67F-498C-BB52-DD3F2B021D8D}"/>
              </a:ext>
            </a:extLst>
          </p:cNvPr>
          <p:cNvSpPr txBox="1"/>
          <p:nvPr/>
        </p:nvSpPr>
        <p:spPr>
          <a:xfrm>
            <a:off x="2901938" y="3110883"/>
            <a:ext cx="846525" cy="276999"/>
          </a:xfrm>
          <a:prstGeom prst="rect">
            <a:avLst/>
          </a:prstGeom>
          <a:noFill/>
        </p:spPr>
        <p:txBody>
          <a:bodyPr wrap="square" rtlCol="0">
            <a:spAutoFit/>
          </a:bodyPr>
          <a:lstStyle/>
          <a:p>
            <a:r>
              <a:rPr lang="en-US" sz="1200" dirty="0"/>
              <a:t>C</a:t>
            </a:r>
            <a:r>
              <a:rPr lang="en-US" sz="1200" baseline="-25000" dirty="0"/>
              <a:t>IN</a:t>
            </a:r>
            <a:endParaRPr lang="en-US" sz="1200" dirty="0"/>
          </a:p>
        </p:txBody>
      </p:sp>
      <p:sp>
        <p:nvSpPr>
          <p:cNvPr id="92" name="TextBox 91">
            <a:extLst>
              <a:ext uri="{FF2B5EF4-FFF2-40B4-BE49-F238E27FC236}">
                <a16:creationId xmlns:a16="http://schemas.microsoft.com/office/drawing/2014/main" id="{EBB89818-BDF0-4662-909A-F7641EB48ADF}"/>
              </a:ext>
            </a:extLst>
          </p:cNvPr>
          <p:cNvSpPr txBox="1"/>
          <p:nvPr/>
        </p:nvSpPr>
        <p:spPr>
          <a:xfrm>
            <a:off x="2856312" y="1347143"/>
            <a:ext cx="2586359" cy="369332"/>
          </a:xfrm>
          <a:prstGeom prst="rect">
            <a:avLst/>
          </a:prstGeom>
          <a:noFill/>
        </p:spPr>
        <p:txBody>
          <a:bodyPr wrap="square" rtlCol="0">
            <a:spAutoFit/>
          </a:bodyPr>
          <a:lstStyle/>
          <a:p>
            <a:r>
              <a:rPr lang="en-US" dirty="0"/>
              <a:t>Full Adder Circuit</a:t>
            </a:r>
          </a:p>
        </p:txBody>
      </p:sp>
      <p:grpSp>
        <p:nvGrpSpPr>
          <p:cNvPr id="26" name="Group 25">
            <a:extLst>
              <a:ext uri="{FF2B5EF4-FFF2-40B4-BE49-F238E27FC236}">
                <a16:creationId xmlns:a16="http://schemas.microsoft.com/office/drawing/2014/main" id="{8B5F4E67-7B2B-4905-8C63-895CB9131969}"/>
              </a:ext>
            </a:extLst>
          </p:cNvPr>
          <p:cNvGrpSpPr/>
          <p:nvPr/>
        </p:nvGrpSpPr>
        <p:grpSpPr>
          <a:xfrm>
            <a:off x="5409128" y="2051828"/>
            <a:ext cx="576492" cy="514354"/>
            <a:chOff x="6546752" y="2253166"/>
            <a:chExt cx="576492" cy="514354"/>
          </a:xfrm>
        </p:grpSpPr>
        <p:sp>
          <p:nvSpPr>
            <p:cNvPr id="27" name="Moon 26">
              <a:extLst>
                <a:ext uri="{FF2B5EF4-FFF2-40B4-BE49-F238E27FC236}">
                  <a16:creationId xmlns:a16="http://schemas.microsoft.com/office/drawing/2014/main" id="{21725640-C97C-4B18-B63F-986695504F7A}"/>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oon 27">
              <a:extLst>
                <a:ext uri="{FF2B5EF4-FFF2-40B4-BE49-F238E27FC236}">
                  <a16:creationId xmlns:a16="http://schemas.microsoft.com/office/drawing/2014/main" id="{D4D58902-A9EF-4B72-8E78-E36D77EABD33}"/>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Delay 28">
            <a:extLst>
              <a:ext uri="{FF2B5EF4-FFF2-40B4-BE49-F238E27FC236}">
                <a16:creationId xmlns:a16="http://schemas.microsoft.com/office/drawing/2014/main" id="{1BA6E027-53EA-403F-8459-4ADBFCE85F1C}"/>
              </a:ext>
            </a:extLst>
          </p:cNvPr>
          <p:cNvSpPr/>
          <p:nvPr/>
        </p:nvSpPr>
        <p:spPr>
          <a:xfrm>
            <a:off x="5414497" y="3069612"/>
            <a:ext cx="506537" cy="514353"/>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2FE744D-3FA0-45DC-873F-4999F21DA4DC}"/>
              </a:ext>
            </a:extLst>
          </p:cNvPr>
          <p:cNvGrpSpPr/>
          <p:nvPr/>
        </p:nvGrpSpPr>
        <p:grpSpPr>
          <a:xfrm>
            <a:off x="6299795" y="3226120"/>
            <a:ext cx="576492" cy="514354"/>
            <a:chOff x="6546752" y="2253166"/>
            <a:chExt cx="576492" cy="514354"/>
          </a:xfrm>
        </p:grpSpPr>
        <p:sp>
          <p:nvSpPr>
            <p:cNvPr id="31" name="Moon 30">
              <a:extLst>
                <a:ext uri="{FF2B5EF4-FFF2-40B4-BE49-F238E27FC236}">
                  <a16:creationId xmlns:a16="http://schemas.microsoft.com/office/drawing/2014/main" id="{9C398026-5AF1-447C-8F67-615B9EC58869}"/>
                </a:ext>
              </a:extLst>
            </p:cNvPr>
            <p:cNvSpPr/>
            <p:nvPr/>
          </p:nvSpPr>
          <p:spPr>
            <a:xfrm rot="10800000">
              <a:off x="6616707" y="2253166"/>
              <a:ext cx="506537" cy="514353"/>
            </a:xfrm>
            <a:prstGeom prst="moon">
              <a:avLst>
                <a:gd name="adj" fmla="val 790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oon 31">
              <a:extLst>
                <a:ext uri="{FF2B5EF4-FFF2-40B4-BE49-F238E27FC236}">
                  <a16:creationId xmlns:a16="http://schemas.microsoft.com/office/drawing/2014/main" id="{EA886C84-1BAB-4BEF-82A3-4D63C3787E0C}"/>
                </a:ext>
              </a:extLst>
            </p:cNvPr>
            <p:cNvSpPr/>
            <p:nvPr/>
          </p:nvSpPr>
          <p:spPr>
            <a:xfrm rot="10800000">
              <a:off x="6546752" y="2253168"/>
              <a:ext cx="140766" cy="514352"/>
            </a:xfrm>
            <a:prstGeom prst="moon">
              <a:avLst>
                <a:gd name="adj" fmla="val 1703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Connector: Elbow 13">
            <a:extLst>
              <a:ext uri="{FF2B5EF4-FFF2-40B4-BE49-F238E27FC236}">
                <a16:creationId xmlns:a16="http://schemas.microsoft.com/office/drawing/2014/main" id="{87B34029-754C-4BEA-87C4-DA75D3D7E480}"/>
              </a:ext>
            </a:extLst>
          </p:cNvPr>
          <p:cNvCxnSpPr>
            <a:endCxn id="28" idx="3"/>
          </p:cNvCxnSpPr>
          <p:nvPr/>
        </p:nvCxnSpPr>
        <p:spPr>
          <a:xfrm flipV="1">
            <a:off x="3063138" y="2309006"/>
            <a:ext cx="2462782" cy="1132963"/>
          </a:xfrm>
          <a:prstGeom prst="bentConnector3">
            <a:avLst>
              <a:gd name="adj1" fmla="val 71559"/>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92D46F19-B4EA-4916-80E1-685EDC48C3C9}"/>
              </a:ext>
            </a:extLst>
          </p:cNvPr>
          <p:cNvGrpSpPr/>
          <p:nvPr/>
        </p:nvGrpSpPr>
        <p:grpSpPr>
          <a:xfrm rot="15998825">
            <a:off x="5085752" y="3005036"/>
            <a:ext cx="45719" cy="609818"/>
            <a:chOff x="8848725" y="3036462"/>
            <a:chExt cx="45719" cy="609818"/>
          </a:xfrm>
        </p:grpSpPr>
        <p:sp>
          <p:nvSpPr>
            <p:cNvPr id="49" name="Flowchart: Connector 48">
              <a:extLst>
                <a:ext uri="{FF2B5EF4-FFF2-40B4-BE49-F238E27FC236}">
                  <a16:creationId xmlns:a16="http://schemas.microsoft.com/office/drawing/2014/main" id="{C0FBED5D-C857-4326-B438-6C27DD89CE3D}"/>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CB40A3ED-6C60-4084-ACD7-85272011526A}"/>
                </a:ext>
              </a:extLst>
            </p:cNvPr>
            <p:cNvCxnSpPr>
              <a:cxnSpLocks/>
              <a:stCxn id="49" idx="4"/>
              <a:endCxn id="29" idx="1"/>
            </p:cNvCxnSpPr>
            <p:nvPr/>
          </p:nvCxnSpPr>
          <p:spPr>
            <a:xfrm rot="5601175">
              <a:off x="8571917" y="3363122"/>
              <a:ext cx="564631" cy="1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A0CF1468-B8AC-42E7-A783-00131476FB21}"/>
              </a:ext>
            </a:extLst>
          </p:cNvPr>
          <p:cNvGrpSpPr/>
          <p:nvPr/>
        </p:nvGrpSpPr>
        <p:grpSpPr>
          <a:xfrm>
            <a:off x="5076624" y="2169185"/>
            <a:ext cx="45719" cy="992389"/>
            <a:chOff x="8848725" y="3036462"/>
            <a:chExt cx="45719" cy="992389"/>
          </a:xfrm>
        </p:grpSpPr>
        <p:sp>
          <p:nvSpPr>
            <p:cNvPr id="56" name="Flowchart: Connector 55">
              <a:extLst>
                <a:ext uri="{FF2B5EF4-FFF2-40B4-BE49-F238E27FC236}">
                  <a16:creationId xmlns:a16="http://schemas.microsoft.com/office/drawing/2014/main" id="{6A36C107-1382-46F4-9CDE-4BC7C9E173A7}"/>
                </a:ext>
              </a:extLst>
            </p:cNvPr>
            <p:cNvSpPr/>
            <p:nvPr/>
          </p:nvSpPr>
          <p:spPr>
            <a:xfrm>
              <a:off x="8848725" y="3036462"/>
              <a:ext cx="45719" cy="4571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C9B36F01-A18E-4067-9B0A-D8788B53122C}"/>
                </a:ext>
              </a:extLst>
            </p:cNvPr>
            <p:cNvCxnSpPr>
              <a:cxnSpLocks/>
              <a:stCxn id="56" idx="4"/>
            </p:cNvCxnSpPr>
            <p:nvPr/>
          </p:nvCxnSpPr>
          <p:spPr>
            <a:xfrm flipH="1">
              <a:off x="8856070" y="3082181"/>
              <a:ext cx="15515" cy="946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8E000A19-2555-4732-821D-A28F739CD772}"/>
              </a:ext>
            </a:extLst>
          </p:cNvPr>
          <p:cNvCxnSpPr>
            <a:cxnSpLocks/>
          </p:cNvCxnSpPr>
          <p:nvPr/>
        </p:nvCxnSpPr>
        <p:spPr>
          <a:xfrm>
            <a:off x="5080158" y="3161573"/>
            <a:ext cx="32897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9C06B7A-C30F-400F-B029-B12FB9ABA556}"/>
              </a:ext>
            </a:extLst>
          </p:cNvPr>
          <p:cNvCxnSpPr>
            <a:stCxn id="29" idx="3"/>
            <a:endCxn id="32" idx="3"/>
          </p:cNvCxnSpPr>
          <p:nvPr/>
        </p:nvCxnSpPr>
        <p:spPr>
          <a:xfrm>
            <a:off x="5921034" y="3326789"/>
            <a:ext cx="495553" cy="15650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740B05F-FF6C-4362-9066-5002EB410BB8}"/>
              </a:ext>
            </a:extLst>
          </p:cNvPr>
          <p:cNvCxnSpPr>
            <a:cxnSpLocks/>
            <a:stCxn id="53" idx="3"/>
          </p:cNvCxnSpPr>
          <p:nvPr/>
        </p:nvCxnSpPr>
        <p:spPr>
          <a:xfrm flipV="1">
            <a:off x="4549252" y="3611885"/>
            <a:ext cx="1867335" cy="236631"/>
          </a:xfrm>
          <a:prstGeom prst="bentConnector3">
            <a:avLst>
              <a:gd name="adj1" fmla="val 8633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AD0C1D-4675-444A-98B3-384A77A8C21B}"/>
              </a:ext>
            </a:extLst>
          </p:cNvPr>
          <p:cNvCxnSpPr>
            <a:cxnSpLocks/>
          </p:cNvCxnSpPr>
          <p:nvPr/>
        </p:nvCxnSpPr>
        <p:spPr>
          <a:xfrm>
            <a:off x="5985620" y="2309004"/>
            <a:ext cx="123557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8602508-F67B-4121-A931-2490243A241E}"/>
              </a:ext>
            </a:extLst>
          </p:cNvPr>
          <p:cNvSpPr txBox="1"/>
          <p:nvPr/>
        </p:nvSpPr>
        <p:spPr>
          <a:xfrm>
            <a:off x="6917613" y="3169707"/>
            <a:ext cx="846525" cy="276999"/>
          </a:xfrm>
          <a:prstGeom prst="rect">
            <a:avLst/>
          </a:prstGeom>
          <a:noFill/>
        </p:spPr>
        <p:txBody>
          <a:bodyPr wrap="square" rtlCol="0">
            <a:spAutoFit/>
          </a:bodyPr>
          <a:lstStyle/>
          <a:p>
            <a:r>
              <a:rPr lang="en-US" sz="1200" dirty="0"/>
              <a:t>C</a:t>
            </a:r>
            <a:r>
              <a:rPr lang="en-US" sz="1200" baseline="-25000" dirty="0"/>
              <a:t>OUT</a:t>
            </a:r>
            <a:endParaRPr lang="en-US" sz="1200" dirty="0"/>
          </a:p>
        </p:txBody>
      </p:sp>
      <p:cxnSp>
        <p:nvCxnSpPr>
          <p:cNvPr id="71" name="Straight Connector 70">
            <a:extLst>
              <a:ext uri="{FF2B5EF4-FFF2-40B4-BE49-F238E27FC236}">
                <a16:creationId xmlns:a16="http://schemas.microsoft.com/office/drawing/2014/main" id="{77F0AB94-DC0E-4223-AF83-BC8C0BB09A6F}"/>
              </a:ext>
            </a:extLst>
          </p:cNvPr>
          <p:cNvCxnSpPr>
            <a:cxnSpLocks/>
            <a:stCxn id="31" idx="1"/>
          </p:cNvCxnSpPr>
          <p:nvPr/>
        </p:nvCxnSpPr>
        <p:spPr>
          <a:xfrm>
            <a:off x="6876287" y="3483296"/>
            <a:ext cx="4645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01460CF-EEAE-4AC8-8667-ED67561BE724}"/>
              </a:ext>
            </a:extLst>
          </p:cNvPr>
          <p:cNvSpPr txBox="1"/>
          <p:nvPr/>
        </p:nvSpPr>
        <p:spPr>
          <a:xfrm>
            <a:off x="8457534" y="1342182"/>
            <a:ext cx="3271299" cy="369332"/>
          </a:xfrm>
          <a:prstGeom prst="rect">
            <a:avLst/>
          </a:prstGeom>
          <a:noFill/>
        </p:spPr>
        <p:txBody>
          <a:bodyPr wrap="square" rtlCol="0">
            <a:spAutoFit/>
          </a:bodyPr>
          <a:lstStyle/>
          <a:p>
            <a:r>
              <a:rPr lang="en-US" dirty="0"/>
              <a:t>Quantum Circuit example </a:t>
            </a:r>
          </a:p>
        </p:txBody>
      </p:sp>
      <p:cxnSp>
        <p:nvCxnSpPr>
          <p:cNvPr id="41" name="Straight Arrow Connector 40">
            <a:extLst>
              <a:ext uri="{FF2B5EF4-FFF2-40B4-BE49-F238E27FC236}">
                <a16:creationId xmlns:a16="http://schemas.microsoft.com/office/drawing/2014/main" id="{4EF5E976-3DBC-4759-83E1-CEF7EF770FD3}"/>
              </a:ext>
            </a:extLst>
          </p:cNvPr>
          <p:cNvCxnSpPr>
            <a:cxnSpLocks/>
          </p:cNvCxnSpPr>
          <p:nvPr/>
        </p:nvCxnSpPr>
        <p:spPr>
          <a:xfrm flipV="1">
            <a:off x="8511897" y="4297338"/>
            <a:ext cx="309974" cy="491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114DE68-26C4-48BB-B7D7-C709FF73EA8F}"/>
              </a:ext>
            </a:extLst>
          </p:cNvPr>
          <p:cNvCxnSpPr>
            <a:cxnSpLocks/>
          </p:cNvCxnSpPr>
          <p:nvPr/>
        </p:nvCxnSpPr>
        <p:spPr>
          <a:xfrm flipV="1">
            <a:off x="8417031" y="5072249"/>
            <a:ext cx="546634" cy="246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1419AC77-0449-4E79-883E-EF9CAD6638EC}"/>
              </a:ext>
            </a:extLst>
          </p:cNvPr>
          <p:cNvSpPr/>
          <p:nvPr/>
        </p:nvSpPr>
        <p:spPr>
          <a:xfrm>
            <a:off x="9111704" y="4772604"/>
            <a:ext cx="1115988" cy="485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a:t>
            </a:r>
          </a:p>
        </p:txBody>
      </p:sp>
      <p:sp>
        <p:nvSpPr>
          <p:cNvPr id="61" name="Arc 60">
            <a:extLst>
              <a:ext uri="{FF2B5EF4-FFF2-40B4-BE49-F238E27FC236}">
                <a16:creationId xmlns:a16="http://schemas.microsoft.com/office/drawing/2014/main" id="{D793FCB1-C6BA-4912-A90A-D8BAE6A0099D}"/>
              </a:ext>
            </a:extLst>
          </p:cNvPr>
          <p:cNvSpPr/>
          <p:nvPr/>
        </p:nvSpPr>
        <p:spPr>
          <a:xfrm>
            <a:off x="8010145" y="4394736"/>
            <a:ext cx="989556" cy="276997"/>
          </a:xfrm>
          <a:prstGeom prst="arc">
            <a:avLst>
              <a:gd name="adj1" fmla="val 16200000"/>
              <a:gd name="adj2" fmla="val 3187826"/>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FE336C55-21E6-42F2-9A5A-C3C982BD0EBD}"/>
              </a:ext>
            </a:extLst>
          </p:cNvPr>
          <p:cNvSpPr/>
          <p:nvPr/>
        </p:nvSpPr>
        <p:spPr>
          <a:xfrm rot="2515728">
            <a:off x="8017118" y="4933750"/>
            <a:ext cx="989556" cy="276997"/>
          </a:xfrm>
          <a:prstGeom prst="arc">
            <a:avLst>
              <a:gd name="adj1" fmla="val 16200000"/>
              <a:gd name="adj2" fmla="val 3187826"/>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E96DC896-BAAC-4986-B062-CA519D6348DA}"/>
              </a:ext>
            </a:extLst>
          </p:cNvPr>
          <p:cNvCxnSpPr>
            <a:cxnSpLocks/>
          </p:cNvCxnSpPr>
          <p:nvPr/>
        </p:nvCxnSpPr>
        <p:spPr>
          <a:xfrm flipV="1">
            <a:off x="10378366" y="4788483"/>
            <a:ext cx="617785" cy="7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9806641-B649-4504-B25B-E2EFA8908EDF}"/>
              </a:ext>
            </a:extLst>
          </p:cNvPr>
          <p:cNvSpPr txBox="1"/>
          <p:nvPr/>
        </p:nvSpPr>
        <p:spPr>
          <a:xfrm>
            <a:off x="6596898" y="2053759"/>
            <a:ext cx="665527" cy="276999"/>
          </a:xfrm>
          <a:prstGeom prst="rect">
            <a:avLst/>
          </a:prstGeom>
          <a:noFill/>
        </p:spPr>
        <p:txBody>
          <a:bodyPr wrap="square" rtlCol="0">
            <a:spAutoFit/>
          </a:bodyPr>
          <a:lstStyle/>
          <a:p>
            <a:r>
              <a:rPr lang="en-US" sz="1200" dirty="0"/>
              <a:t>Sum</a:t>
            </a:r>
          </a:p>
        </p:txBody>
      </p:sp>
      <p:sp>
        <p:nvSpPr>
          <p:cNvPr id="93" name="TextBox 92">
            <a:extLst>
              <a:ext uri="{FF2B5EF4-FFF2-40B4-BE49-F238E27FC236}">
                <a16:creationId xmlns:a16="http://schemas.microsoft.com/office/drawing/2014/main" id="{D6AB1EDA-BC6A-443B-876D-2734D059E80F}"/>
              </a:ext>
            </a:extLst>
          </p:cNvPr>
          <p:cNvSpPr txBox="1"/>
          <p:nvPr/>
        </p:nvSpPr>
        <p:spPr>
          <a:xfrm>
            <a:off x="10378366" y="4992407"/>
            <a:ext cx="665527" cy="276999"/>
          </a:xfrm>
          <a:prstGeom prst="rect">
            <a:avLst/>
          </a:prstGeom>
          <a:noFill/>
        </p:spPr>
        <p:txBody>
          <a:bodyPr wrap="square" rtlCol="0">
            <a:spAutoFit/>
          </a:bodyPr>
          <a:lstStyle/>
          <a:p>
            <a:r>
              <a:rPr lang="en-US" sz="1200" dirty="0"/>
              <a:t>1</a:t>
            </a:r>
          </a:p>
        </p:txBody>
      </p:sp>
      <p:cxnSp>
        <p:nvCxnSpPr>
          <p:cNvPr id="94" name="Straight Connector 93">
            <a:extLst>
              <a:ext uri="{FF2B5EF4-FFF2-40B4-BE49-F238E27FC236}">
                <a16:creationId xmlns:a16="http://schemas.microsoft.com/office/drawing/2014/main" id="{2B5BE007-D8BE-4040-9F60-9D0625FC574E}"/>
              </a:ext>
            </a:extLst>
          </p:cNvPr>
          <p:cNvCxnSpPr>
            <a:cxnSpLocks/>
          </p:cNvCxnSpPr>
          <p:nvPr/>
        </p:nvCxnSpPr>
        <p:spPr>
          <a:xfrm flipV="1">
            <a:off x="10378366" y="5333072"/>
            <a:ext cx="617785" cy="7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C71F2B-02CF-4A17-A515-AD075B1D2C82}"/>
              </a:ext>
            </a:extLst>
          </p:cNvPr>
          <p:cNvCxnSpPr>
            <a:cxnSpLocks/>
          </p:cNvCxnSpPr>
          <p:nvPr/>
        </p:nvCxnSpPr>
        <p:spPr>
          <a:xfrm flipH="1" flipV="1">
            <a:off x="8659936" y="4600652"/>
            <a:ext cx="30412" cy="624287"/>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16858BD-3609-4103-A634-F0F784875FA6}"/>
              </a:ext>
            </a:extLst>
          </p:cNvPr>
          <p:cNvPicPr>
            <a:picLocks noChangeAspect="1"/>
          </p:cNvPicPr>
          <p:nvPr/>
        </p:nvPicPr>
        <p:blipFill>
          <a:blip r:embed="rId2"/>
          <a:stretch>
            <a:fillRect/>
          </a:stretch>
        </p:blipFill>
        <p:spPr>
          <a:xfrm>
            <a:off x="8557134" y="2006843"/>
            <a:ext cx="2598420" cy="1318260"/>
          </a:xfrm>
          <a:prstGeom prst="rect">
            <a:avLst/>
          </a:prstGeom>
        </p:spPr>
      </p:pic>
      <p:sp>
        <p:nvSpPr>
          <p:cNvPr id="62" name="TextBox 61">
            <a:extLst>
              <a:ext uri="{FF2B5EF4-FFF2-40B4-BE49-F238E27FC236}">
                <a16:creationId xmlns:a16="http://schemas.microsoft.com/office/drawing/2014/main" id="{61AE88D6-6FC7-424D-B8D1-69B77A647AE2}"/>
              </a:ext>
            </a:extLst>
          </p:cNvPr>
          <p:cNvSpPr txBox="1"/>
          <p:nvPr/>
        </p:nvSpPr>
        <p:spPr>
          <a:xfrm>
            <a:off x="8457534" y="3384296"/>
            <a:ext cx="3271299" cy="369332"/>
          </a:xfrm>
          <a:prstGeom prst="rect">
            <a:avLst/>
          </a:prstGeom>
          <a:noFill/>
        </p:spPr>
        <p:txBody>
          <a:bodyPr wrap="square" rtlCol="0">
            <a:spAutoFit/>
          </a:bodyPr>
          <a:lstStyle/>
          <a:p>
            <a:r>
              <a:rPr lang="en-US" dirty="0"/>
              <a:t>Hadamard CNOT combo</a:t>
            </a:r>
          </a:p>
        </p:txBody>
      </p:sp>
    </p:spTree>
    <p:extLst>
      <p:ext uri="{BB962C8B-B14F-4D97-AF65-F5344CB8AC3E}">
        <p14:creationId xmlns:p14="http://schemas.microsoft.com/office/powerpoint/2010/main" val="123995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500" fill="hold"/>
                                        <p:tgtEl>
                                          <p:spTgt spid="84"/>
                                        </p:tgtEl>
                                        <p:attrNameLst>
                                          <p:attrName>ppt_x</p:attrName>
                                        </p:attrNameLst>
                                      </p:cBhvr>
                                      <p:tavLst>
                                        <p:tav tm="0">
                                          <p:val>
                                            <p:strVal val="#ppt_x"/>
                                          </p:val>
                                        </p:tav>
                                        <p:tav tm="100000">
                                          <p:val>
                                            <p:strVal val="#ppt_x"/>
                                          </p:val>
                                        </p:tav>
                                      </p:tavLst>
                                    </p:anim>
                                    <p:anim calcmode="lin" valueType="num">
                                      <p:cBhvr additive="base">
                                        <p:cTn id="36" dur="500" fill="hold"/>
                                        <p:tgtEl>
                                          <p:spTgt spid="8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ppt_x"/>
                                          </p:val>
                                        </p:tav>
                                        <p:tav tm="100000">
                                          <p:val>
                                            <p:strVal val="#ppt_x"/>
                                          </p:val>
                                        </p:tav>
                                      </p:tavLst>
                                    </p:anim>
                                    <p:anim calcmode="lin" valueType="num">
                                      <p:cBhvr additive="base">
                                        <p:cTn id="4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000"/>
                                        <p:tgtEl>
                                          <p:spTgt spid="46"/>
                                        </p:tgtEl>
                                      </p:cBhvr>
                                    </p:animEffect>
                                    <p:anim calcmode="lin" valueType="num">
                                      <p:cBhvr>
                                        <p:cTn id="46" dur="2000" fill="hold"/>
                                        <p:tgtEl>
                                          <p:spTgt spid="46"/>
                                        </p:tgtEl>
                                        <p:attrNameLst>
                                          <p:attrName>ppt_w</p:attrName>
                                        </p:attrNameLst>
                                      </p:cBhvr>
                                      <p:tavLst>
                                        <p:tav tm="0" fmla="#ppt_w*sin(2.5*pi*$)">
                                          <p:val>
                                            <p:fltVal val="0"/>
                                          </p:val>
                                        </p:tav>
                                        <p:tav tm="100000">
                                          <p:val>
                                            <p:fltVal val="1"/>
                                          </p:val>
                                        </p:tav>
                                      </p:tavLst>
                                    </p:anim>
                                    <p:anim calcmode="lin" valueType="num">
                                      <p:cBhvr>
                                        <p:cTn id="47" dur="20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89"/>
                                        </p:tgtEl>
                                        <p:attrNameLst>
                                          <p:attrName>style.visibility</p:attrName>
                                        </p:attrNameLst>
                                      </p:cBhvr>
                                      <p:to>
                                        <p:strVal val="visible"/>
                                      </p:to>
                                    </p:set>
                                    <p:anim calcmode="lin" valueType="num">
                                      <p:cBhvr additive="base">
                                        <p:cTn id="52" dur="500" fill="hold"/>
                                        <p:tgtEl>
                                          <p:spTgt spid="89"/>
                                        </p:tgtEl>
                                        <p:attrNameLst>
                                          <p:attrName>ppt_x</p:attrName>
                                        </p:attrNameLst>
                                      </p:cBhvr>
                                      <p:tavLst>
                                        <p:tav tm="0">
                                          <p:val>
                                            <p:strVal val="1+#ppt_w/2"/>
                                          </p:val>
                                        </p:tav>
                                        <p:tav tm="100000">
                                          <p:val>
                                            <p:strVal val="#ppt_x"/>
                                          </p:val>
                                        </p:tav>
                                      </p:tavLst>
                                    </p:anim>
                                    <p:anim calcmode="lin" valueType="num">
                                      <p:cBhvr additive="base">
                                        <p:cTn id="53" dur="500" fill="hold"/>
                                        <p:tgtEl>
                                          <p:spTgt spid="89"/>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6"/>
                                        </p:tgtEl>
                                        <p:attrNameLst>
                                          <p:attrName>style.visibility</p:attrName>
                                        </p:attrNameLst>
                                      </p:cBhvr>
                                      <p:to>
                                        <p:strVal val="visible"/>
                                      </p:to>
                                    </p:set>
                                    <p:anim calcmode="lin" valueType="num">
                                      <p:cBhvr additive="base">
                                        <p:cTn id="56" dur="500" fill="hold"/>
                                        <p:tgtEl>
                                          <p:spTgt spid="86"/>
                                        </p:tgtEl>
                                        <p:attrNameLst>
                                          <p:attrName>ppt_x</p:attrName>
                                        </p:attrNameLst>
                                      </p:cBhvr>
                                      <p:tavLst>
                                        <p:tav tm="0">
                                          <p:val>
                                            <p:strVal val="1+#ppt_w/2"/>
                                          </p:val>
                                        </p:tav>
                                        <p:tav tm="100000">
                                          <p:val>
                                            <p:strVal val="#ppt_x"/>
                                          </p:val>
                                        </p:tav>
                                      </p:tavLst>
                                    </p:anim>
                                    <p:anim calcmode="lin" valueType="num">
                                      <p:cBhvr additive="base">
                                        <p:cTn id="57" dur="500" fill="hold"/>
                                        <p:tgtEl>
                                          <p:spTgt spid="8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anim calcmode="lin" valueType="num">
                                      <p:cBhvr additive="base">
                                        <p:cTn id="60" dur="500" fill="hold"/>
                                        <p:tgtEl>
                                          <p:spTgt spid="93"/>
                                        </p:tgtEl>
                                        <p:attrNameLst>
                                          <p:attrName>ppt_x</p:attrName>
                                        </p:attrNameLst>
                                      </p:cBhvr>
                                      <p:tavLst>
                                        <p:tav tm="0">
                                          <p:val>
                                            <p:strVal val="1+#ppt_w/2"/>
                                          </p:val>
                                        </p:tav>
                                        <p:tav tm="100000">
                                          <p:val>
                                            <p:strVal val="#ppt_x"/>
                                          </p:val>
                                        </p:tav>
                                      </p:tavLst>
                                    </p:anim>
                                    <p:anim calcmode="lin" valueType="num">
                                      <p:cBhvr additive="base">
                                        <p:cTn id="61" dur="500" fill="hold"/>
                                        <p:tgtEl>
                                          <p:spTgt spid="93"/>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94"/>
                                        </p:tgtEl>
                                        <p:attrNameLst>
                                          <p:attrName>style.visibility</p:attrName>
                                        </p:attrNameLst>
                                      </p:cBhvr>
                                      <p:to>
                                        <p:strVal val="visible"/>
                                      </p:to>
                                    </p:set>
                                    <p:anim calcmode="lin" valueType="num">
                                      <p:cBhvr additive="base">
                                        <p:cTn id="64" dur="500" fill="hold"/>
                                        <p:tgtEl>
                                          <p:spTgt spid="94"/>
                                        </p:tgtEl>
                                        <p:attrNameLst>
                                          <p:attrName>ppt_x</p:attrName>
                                        </p:attrNameLst>
                                      </p:cBhvr>
                                      <p:tavLst>
                                        <p:tav tm="0">
                                          <p:val>
                                            <p:strVal val="1+#ppt_w/2"/>
                                          </p:val>
                                        </p:tav>
                                        <p:tav tm="100000">
                                          <p:val>
                                            <p:strVal val="#ppt_x"/>
                                          </p:val>
                                        </p:tav>
                                      </p:tavLst>
                                    </p:anim>
                                    <p:anim calcmode="lin" valueType="num">
                                      <p:cBhvr additive="base">
                                        <p:cTn id="65"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72" grpId="0"/>
      <p:bldP spid="46" grpId="0" animBg="1"/>
      <p:bldP spid="61" grpId="0" animBg="1"/>
      <p:bldP spid="84" grpId="0" animBg="1"/>
      <p:bldP spid="93"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2412721" y="1380344"/>
            <a:ext cx="5577036" cy="5477656"/>
          </a:xfrm>
        </p:spPr>
        <p:txBody>
          <a:bodyPr>
            <a:normAutofit lnSpcReduction="10000"/>
          </a:bodyPr>
          <a:lstStyle/>
          <a:p>
            <a:pPr>
              <a:spcBef>
                <a:spcPts val="600"/>
              </a:spcBef>
            </a:pPr>
            <a:r>
              <a:rPr lang="en-US" dirty="0"/>
              <a:t>Introduction: Different types of computing</a:t>
            </a:r>
          </a:p>
          <a:p>
            <a:pPr>
              <a:spcBef>
                <a:spcPts val="600"/>
              </a:spcBef>
            </a:pPr>
            <a:r>
              <a:rPr lang="en-US" dirty="0"/>
              <a:t>The basics What is quantum computing anyway?</a:t>
            </a:r>
          </a:p>
          <a:p>
            <a:pPr lvl="1">
              <a:spcBef>
                <a:spcPts val="600"/>
              </a:spcBef>
            </a:pPr>
            <a:r>
              <a:rPr lang="en-US" dirty="0"/>
              <a:t>qubits</a:t>
            </a:r>
          </a:p>
          <a:p>
            <a:pPr lvl="1">
              <a:spcBef>
                <a:spcPts val="600"/>
              </a:spcBef>
            </a:pPr>
            <a:r>
              <a:rPr lang="en-US" dirty="0"/>
              <a:t>Quantum entanglement</a:t>
            </a:r>
          </a:p>
          <a:p>
            <a:pPr lvl="1">
              <a:spcBef>
                <a:spcPts val="600"/>
              </a:spcBef>
            </a:pPr>
            <a:r>
              <a:rPr lang="en-US" dirty="0"/>
              <a:t>Quantum information exchange</a:t>
            </a:r>
          </a:p>
          <a:p>
            <a:pPr lvl="1">
              <a:spcBef>
                <a:spcPts val="600"/>
              </a:spcBef>
            </a:pPr>
            <a:r>
              <a:rPr lang="en-US" dirty="0"/>
              <a:t>Difficulties with quantum computing</a:t>
            </a:r>
          </a:p>
          <a:p>
            <a:pPr>
              <a:spcBef>
                <a:spcPts val="600"/>
              </a:spcBef>
            </a:pPr>
            <a:r>
              <a:rPr lang="en-US" dirty="0"/>
              <a:t>What exists now</a:t>
            </a:r>
          </a:p>
          <a:p>
            <a:pPr lvl="1">
              <a:spcBef>
                <a:spcPts val="600"/>
              </a:spcBef>
            </a:pPr>
            <a:r>
              <a:rPr lang="en-US" dirty="0"/>
              <a:t>Quantum key exchange</a:t>
            </a:r>
          </a:p>
          <a:p>
            <a:pPr lvl="1">
              <a:spcBef>
                <a:spcPts val="600"/>
              </a:spcBef>
            </a:pPr>
            <a:r>
              <a:rPr lang="en-US" dirty="0"/>
              <a:t>Secure Quantum network communications</a:t>
            </a:r>
          </a:p>
          <a:p>
            <a:pPr lvl="1">
              <a:spcBef>
                <a:spcPts val="600"/>
              </a:spcBef>
            </a:pPr>
            <a:r>
              <a:rPr lang="en-US" dirty="0"/>
              <a:t>Quantum annealing</a:t>
            </a:r>
          </a:p>
          <a:p>
            <a:pPr>
              <a:spcBef>
                <a:spcPts val="600"/>
              </a:spcBef>
            </a:pPr>
            <a:r>
              <a:rPr lang="en-US" dirty="0"/>
              <a:t>What to expect in the next several years</a:t>
            </a:r>
          </a:p>
          <a:p>
            <a:pPr lvl="1">
              <a:spcBef>
                <a:spcPts val="600"/>
              </a:spcBef>
            </a:pPr>
            <a:r>
              <a:rPr lang="en-US" dirty="0"/>
              <a:t>First commercial quantum computers</a:t>
            </a:r>
          </a:p>
          <a:p>
            <a:pPr lvl="1">
              <a:spcBef>
                <a:spcPts val="600"/>
              </a:spcBef>
            </a:pPr>
            <a:r>
              <a:rPr lang="en-US" dirty="0"/>
              <a:t>Expansion of quantum networks</a:t>
            </a:r>
          </a:p>
          <a:p>
            <a:pPr lvl="1">
              <a:spcBef>
                <a:spcPts val="600"/>
              </a:spcBef>
            </a:pPr>
            <a:r>
              <a:rPr lang="en-US" dirty="0"/>
              <a:t>Expansion of quantum key exchanges</a:t>
            </a:r>
          </a:p>
          <a:p>
            <a:pPr>
              <a:spcBef>
                <a:spcPts val="600"/>
              </a:spcBef>
            </a:pPr>
            <a:r>
              <a:rPr lang="en-US" dirty="0"/>
              <a:t>What it all means</a:t>
            </a:r>
          </a:p>
          <a:p>
            <a:pPr lvl="1">
              <a:spcBef>
                <a:spcPts val="600"/>
              </a:spcBef>
            </a:pPr>
            <a:r>
              <a:rPr lang="en-US" dirty="0"/>
              <a:t>Re-think encryption</a:t>
            </a:r>
          </a:p>
          <a:p>
            <a:pPr lvl="1">
              <a:spcBef>
                <a:spcPts val="600"/>
              </a:spcBef>
            </a:pPr>
            <a:r>
              <a:rPr lang="en-US" dirty="0"/>
              <a:t>Use quantum networks</a:t>
            </a:r>
          </a:p>
        </p:txBody>
      </p:sp>
    </p:spTree>
    <p:extLst>
      <p:ext uri="{BB962C8B-B14F-4D97-AF65-F5344CB8AC3E}">
        <p14:creationId xmlns:p14="http://schemas.microsoft.com/office/powerpoint/2010/main" val="8257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Quantum computers do?</a:t>
            </a:r>
          </a:p>
        </p:txBody>
      </p:sp>
      <mc:AlternateContent xmlns:mc="http://schemas.openxmlformats.org/markup-compatibility/2006" xmlns:a14="http://schemas.microsoft.com/office/drawing/2010/main">
        <mc:Choice Requires="a14">
          <p:sp>
            <p:nvSpPr>
              <p:cNvPr id="111" name="Rectangle 110"/>
              <p:cNvSpPr/>
              <p:nvPr/>
            </p:nvSpPr>
            <p:spPr>
              <a:xfrm>
                <a:off x="2414345" y="1548915"/>
                <a:ext cx="8316408" cy="4704301"/>
              </a:xfrm>
              <a:prstGeom prst="rect">
                <a:avLst/>
              </a:prstGeom>
            </p:spPr>
            <p:txBody>
              <a:bodyPr wrap="square">
                <a:spAutoFit/>
              </a:bodyPr>
              <a:lstStyle/>
              <a:p>
                <a:r>
                  <a:rPr lang="en-US" b="1" dirty="0"/>
                  <a:t>Example 1: </a:t>
                </a:r>
                <a:r>
                  <a:rPr lang="en-US" dirty="0"/>
                  <a:t>Shor’s algorithm</a:t>
                </a:r>
              </a:p>
              <a:p>
                <a:r>
                  <a:rPr lang="en-US" dirty="0"/>
                  <a:t>An algorithm that runs on a quantum computer that finds the prime factors of a number N and does it in polynomial time (rather than exponential time as on a digital computer). </a:t>
                </a:r>
                <a:r>
                  <a:rPr lang="en-US" b="1" dirty="0"/>
                  <a:t>What would take a normal supercomputer tens of millions of years can be done in minutes on a quantum computer.</a:t>
                </a:r>
              </a:p>
              <a:p>
                <a:endParaRPr lang="en-US" dirty="0"/>
              </a:p>
              <a:p>
                <a:pPr lvl="1"/>
                <a:r>
                  <a:rPr lang="en-US" sz="1600" i="1" dirty="0"/>
                  <a:t>Note: Since most encryption algorithms such as PGP and RSA rely on a public key N which is composed of two large primes, quantum computers could crack that encryption in minutes rather than millions of years on a digital computer.</a:t>
                </a:r>
              </a:p>
              <a:p>
                <a:endParaRPr lang="en-US" dirty="0"/>
              </a:p>
              <a:p>
                <a:r>
                  <a:rPr lang="en-US" b="1" dirty="0"/>
                  <a:t>Example 2: </a:t>
                </a:r>
                <a:r>
                  <a:rPr lang="en-US" dirty="0"/>
                  <a:t>Grover’s algorithm</a:t>
                </a:r>
              </a:p>
              <a:p>
                <a:r>
                  <a:rPr lang="en-US" dirty="0"/>
                  <a:t>Grover's algorithm searches an unstructured database (or an unordered list) with N entries, for a marked entry, using only O(</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r>
                  <a:rPr lang="en-US" dirty="0"/>
                  <a:t>) queries instead of the </a:t>
                </a:r>
                <a:r>
                  <a:rPr lang="el-GR" dirty="0"/>
                  <a:t>Ω(</a:t>
                </a:r>
                <a:r>
                  <a:rPr lang="en-US" dirty="0"/>
                  <a:t>N) queries required classically.</a:t>
                </a:r>
              </a:p>
              <a:p>
                <a:endParaRPr lang="en-US" dirty="0"/>
              </a:p>
            </p:txBody>
          </p:sp>
        </mc:Choice>
        <mc:Fallback xmlns="">
          <p:sp>
            <p:nvSpPr>
              <p:cNvPr id="111" name="Rectangle 110"/>
              <p:cNvSpPr>
                <a:spLocks noRot="1" noChangeAspect="1" noMove="1" noResize="1" noEditPoints="1" noAdjustHandles="1" noChangeArrowheads="1" noChangeShapeType="1" noTextEdit="1"/>
              </p:cNvSpPr>
              <p:nvPr/>
            </p:nvSpPr>
            <p:spPr>
              <a:xfrm>
                <a:off x="2414345" y="1548915"/>
                <a:ext cx="8316408" cy="4704301"/>
              </a:xfrm>
              <a:prstGeom prst="rect">
                <a:avLst/>
              </a:prstGeom>
              <a:blipFill>
                <a:blip r:embed="rId2"/>
                <a:stretch>
                  <a:fillRect l="-587" t="-648" r="-367"/>
                </a:stretch>
              </a:blipFill>
            </p:spPr>
            <p:txBody>
              <a:bodyPr/>
              <a:lstStyle/>
              <a:p>
                <a:r>
                  <a:rPr lang="en-US">
                    <a:noFill/>
                  </a:rPr>
                  <a:t> </a:t>
                </a:r>
              </a:p>
            </p:txBody>
          </p:sp>
        </mc:Fallback>
      </mc:AlternateContent>
    </p:spTree>
    <p:extLst>
      <p:ext uri="{BB962C8B-B14F-4D97-AF65-F5344CB8AC3E}">
        <p14:creationId xmlns:p14="http://schemas.microsoft.com/office/powerpoint/2010/main" val="283235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communication</a:t>
            </a:r>
          </a:p>
        </p:txBody>
      </p:sp>
      <p:sp>
        <p:nvSpPr>
          <p:cNvPr id="111" name="Rectangle 110"/>
          <p:cNvSpPr/>
          <p:nvPr/>
        </p:nvSpPr>
        <p:spPr>
          <a:xfrm>
            <a:off x="2414345" y="1548915"/>
            <a:ext cx="8316408" cy="2862322"/>
          </a:xfrm>
          <a:prstGeom prst="rect">
            <a:avLst/>
          </a:prstGeom>
        </p:spPr>
        <p:txBody>
          <a:bodyPr wrap="square">
            <a:spAutoFit/>
          </a:bodyPr>
          <a:lstStyle/>
          <a:p>
            <a:r>
              <a:rPr lang="en-US" sz="2000" b="1" dirty="0" err="1"/>
              <a:t>Unhackable</a:t>
            </a:r>
            <a:r>
              <a:rPr lang="en-US" sz="2000" b="1" dirty="0"/>
              <a:t> Communication</a:t>
            </a:r>
          </a:p>
          <a:p>
            <a:endParaRPr lang="en-US" sz="2000" dirty="0"/>
          </a:p>
          <a:p>
            <a:r>
              <a:rPr lang="en-US" sz="2000" dirty="0"/>
              <a:t>Using the properties of quantum entanglement, quantum communication is immune to “man-in-the-middle” eavesdropping.</a:t>
            </a:r>
          </a:p>
          <a:p>
            <a:endParaRPr lang="en-US" sz="2000" dirty="0"/>
          </a:p>
          <a:p>
            <a:r>
              <a:rPr lang="en-US" sz="2000" dirty="0"/>
              <a:t>Anyone trying to listen to the communication breaks the entanglement, rendering the eavesdropping useless.</a:t>
            </a:r>
          </a:p>
          <a:p>
            <a:endParaRPr lang="en-US" sz="2000" dirty="0"/>
          </a:p>
        </p:txBody>
      </p:sp>
    </p:spTree>
    <p:extLst>
      <p:ext uri="{BB962C8B-B14F-4D97-AF65-F5344CB8AC3E}">
        <p14:creationId xmlns:p14="http://schemas.microsoft.com/office/powerpoint/2010/main" val="2900001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Quantum communication (BB84 algorithm)</a:t>
            </a:r>
          </a:p>
        </p:txBody>
      </p:sp>
      <p:pic>
        <p:nvPicPr>
          <p:cNvPr id="5" name="Content Placeholder 4"/>
          <p:cNvPicPr>
            <a:picLocks noGrp="1" noChangeAspect="1"/>
          </p:cNvPicPr>
          <p:nvPr>
            <p:ph idx="1"/>
          </p:nvPr>
        </p:nvPicPr>
        <p:blipFill>
          <a:blip r:embed="rId2"/>
          <a:stretch>
            <a:fillRect/>
          </a:stretch>
        </p:blipFill>
        <p:spPr>
          <a:xfrm>
            <a:off x="3046691" y="3430841"/>
            <a:ext cx="7069418" cy="3425065"/>
          </a:xfrm>
          <a:prstGeom prst="rect">
            <a:avLst/>
          </a:prstGeom>
        </p:spPr>
      </p:pic>
      <p:sp>
        <p:nvSpPr>
          <p:cNvPr id="7" name="TextBox 6"/>
          <p:cNvSpPr txBox="1"/>
          <p:nvPr/>
        </p:nvSpPr>
        <p:spPr>
          <a:xfrm>
            <a:off x="2299447" y="1705386"/>
            <a:ext cx="900953" cy="369332"/>
          </a:xfrm>
          <a:prstGeom prst="rect">
            <a:avLst/>
          </a:prstGeom>
          <a:noFill/>
        </p:spPr>
        <p:txBody>
          <a:bodyPr wrap="square" rtlCol="0">
            <a:spAutoFit/>
          </a:bodyPr>
          <a:lstStyle/>
          <a:p>
            <a:r>
              <a:rPr lang="en-US" dirty="0"/>
              <a:t>Alice</a:t>
            </a:r>
          </a:p>
        </p:txBody>
      </p:sp>
      <p:cxnSp>
        <p:nvCxnSpPr>
          <p:cNvPr id="9" name="Straight Connector 8"/>
          <p:cNvCxnSpPr>
            <a:stCxn id="10" idx="3"/>
            <a:endCxn id="48" idx="1"/>
          </p:cNvCxnSpPr>
          <p:nvPr/>
        </p:nvCxnSpPr>
        <p:spPr>
          <a:xfrm flipV="1">
            <a:off x="3361765" y="2234856"/>
            <a:ext cx="6835589" cy="76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99447" y="2044569"/>
            <a:ext cx="1062318" cy="39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Laser</a:t>
            </a:r>
          </a:p>
        </p:txBody>
      </p:sp>
      <p:sp>
        <p:nvSpPr>
          <p:cNvPr id="46" name="TextBox 45"/>
          <p:cNvSpPr txBox="1"/>
          <p:nvPr/>
        </p:nvSpPr>
        <p:spPr>
          <a:xfrm>
            <a:off x="5497978" y="1895746"/>
            <a:ext cx="2166845" cy="369332"/>
          </a:xfrm>
          <a:prstGeom prst="rect">
            <a:avLst/>
          </a:prstGeom>
          <a:noFill/>
        </p:spPr>
        <p:txBody>
          <a:bodyPr wrap="square" rtlCol="0">
            <a:spAutoFit/>
          </a:bodyPr>
          <a:lstStyle/>
          <a:p>
            <a:r>
              <a:rPr lang="en-US" dirty="0"/>
              <a:t>Optical channel</a:t>
            </a:r>
          </a:p>
        </p:txBody>
      </p:sp>
      <p:sp>
        <p:nvSpPr>
          <p:cNvPr id="47" name="TextBox 46"/>
          <p:cNvSpPr txBox="1"/>
          <p:nvPr/>
        </p:nvSpPr>
        <p:spPr>
          <a:xfrm>
            <a:off x="3361765" y="2445989"/>
            <a:ext cx="1169894" cy="369332"/>
          </a:xfrm>
          <a:prstGeom prst="rect">
            <a:avLst/>
          </a:prstGeom>
          <a:noFill/>
        </p:spPr>
        <p:txBody>
          <a:bodyPr wrap="square" rtlCol="0">
            <a:spAutoFit/>
          </a:bodyPr>
          <a:lstStyle/>
          <a:p>
            <a:r>
              <a:rPr lang="en-US" dirty="0"/>
              <a:t>Polarizer</a:t>
            </a:r>
          </a:p>
        </p:txBody>
      </p:sp>
      <p:sp>
        <p:nvSpPr>
          <p:cNvPr id="48" name="Rectangle 47"/>
          <p:cNvSpPr/>
          <p:nvPr/>
        </p:nvSpPr>
        <p:spPr>
          <a:xfrm>
            <a:off x="10197354" y="2036956"/>
            <a:ext cx="1488140" cy="39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Detector</a:t>
            </a:r>
          </a:p>
        </p:txBody>
      </p:sp>
      <p:sp>
        <p:nvSpPr>
          <p:cNvPr id="52" name="TextBox 51"/>
          <p:cNvSpPr txBox="1"/>
          <p:nvPr/>
        </p:nvSpPr>
        <p:spPr>
          <a:xfrm>
            <a:off x="10603659" y="1699408"/>
            <a:ext cx="900953" cy="369332"/>
          </a:xfrm>
          <a:prstGeom prst="rect">
            <a:avLst/>
          </a:prstGeom>
          <a:noFill/>
        </p:spPr>
        <p:txBody>
          <a:bodyPr wrap="square" rtlCol="0">
            <a:spAutoFit/>
          </a:bodyPr>
          <a:lstStyle/>
          <a:p>
            <a:r>
              <a:rPr lang="en-US" dirty="0"/>
              <a:t>Bob</a:t>
            </a:r>
          </a:p>
        </p:txBody>
      </p:sp>
      <p:sp>
        <p:nvSpPr>
          <p:cNvPr id="6" name="Oval 5"/>
          <p:cNvSpPr/>
          <p:nvPr/>
        </p:nvSpPr>
        <p:spPr>
          <a:xfrm>
            <a:off x="3576918" y="2036956"/>
            <a:ext cx="165100" cy="416859"/>
          </a:xfrm>
          <a:prstGeom prst="ellipse">
            <a:avLst/>
          </a:prstGeom>
          <a:gradFill flip="none" rotWithShape="1">
            <a:gsLst>
              <a:gs pos="0">
                <a:schemeClr val="bg1">
                  <a:lumMod val="50000"/>
                </a:schemeClr>
              </a:gs>
              <a:gs pos="50000">
                <a:schemeClr val="bg1">
                  <a:lumMod val="65000"/>
                  <a:tint val="44500"/>
                  <a:satMod val="160000"/>
                </a:schemeClr>
              </a:gs>
              <a:gs pos="100000">
                <a:schemeClr val="bg1">
                  <a:lumMod val="65000"/>
                  <a:tint val="23500"/>
                  <a:satMod val="160000"/>
                </a:schemeClr>
              </a:gs>
            </a:gsLst>
            <a:lin ang="135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9655736" y="2034038"/>
            <a:ext cx="165100" cy="416859"/>
          </a:xfrm>
          <a:prstGeom prst="ellipse">
            <a:avLst/>
          </a:prstGeom>
          <a:gradFill flip="none" rotWithShape="1">
            <a:gsLst>
              <a:gs pos="0">
                <a:schemeClr val="bg1">
                  <a:lumMod val="50000"/>
                </a:schemeClr>
              </a:gs>
              <a:gs pos="50000">
                <a:schemeClr val="bg1">
                  <a:lumMod val="65000"/>
                  <a:tint val="44500"/>
                  <a:satMod val="160000"/>
                </a:schemeClr>
              </a:gs>
              <a:gs pos="100000">
                <a:schemeClr val="bg1">
                  <a:lumMod val="65000"/>
                  <a:tint val="23500"/>
                  <a:satMod val="160000"/>
                </a:schemeClr>
              </a:gs>
            </a:gsLst>
            <a:lin ang="135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235889" y="2440368"/>
            <a:ext cx="1169894" cy="369332"/>
          </a:xfrm>
          <a:prstGeom prst="rect">
            <a:avLst/>
          </a:prstGeom>
          <a:noFill/>
        </p:spPr>
        <p:txBody>
          <a:bodyPr wrap="square" rtlCol="0">
            <a:spAutoFit/>
          </a:bodyPr>
          <a:lstStyle/>
          <a:p>
            <a:r>
              <a:rPr lang="en-US" dirty="0"/>
              <a:t>Polarizer</a:t>
            </a:r>
          </a:p>
        </p:txBody>
      </p:sp>
      <p:grpSp>
        <p:nvGrpSpPr>
          <p:cNvPr id="19" name="Group 18"/>
          <p:cNvGrpSpPr/>
          <p:nvPr/>
        </p:nvGrpSpPr>
        <p:grpSpPr>
          <a:xfrm>
            <a:off x="5702687" y="1962544"/>
            <a:ext cx="2579667" cy="1214092"/>
            <a:chOff x="5702687" y="1962544"/>
            <a:chExt cx="2579667" cy="1214092"/>
          </a:xfrm>
        </p:grpSpPr>
        <p:sp>
          <p:nvSpPr>
            <p:cNvPr id="16" name="Oval 15"/>
            <p:cNvSpPr/>
            <p:nvPr/>
          </p:nvSpPr>
          <p:spPr>
            <a:xfrm>
              <a:off x="7633207" y="1962544"/>
              <a:ext cx="244115" cy="54462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702687" y="2807304"/>
              <a:ext cx="2579667" cy="369332"/>
            </a:xfrm>
            <a:prstGeom prst="rect">
              <a:avLst/>
            </a:prstGeom>
            <a:noFill/>
          </p:spPr>
          <p:txBody>
            <a:bodyPr wrap="square" rtlCol="0">
              <a:spAutoFit/>
            </a:bodyPr>
            <a:lstStyle/>
            <a:p>
              <a:r>
                <a:rPr lang="en-US" dirty="0">
                  <a:solidFill>
                    <a:srgbClr val="002060"/>
                  </a:solidFill>
                </a:rPr>
                <a:t>Eve (Eavesdropper)</a:t>
              </a:r>
            </a:p>
          </p:txBody>
        </p:sp>
        <p:cxnSp>
          <p:nvCxnSpPr>
            <p:cNvPr id="18" name="Straight Connector 17"/>
            <p:cNvCxnSpPr>
              <a:stCxn id="16" idx="3"/>
              <a:endCxn id="56" idx="0"/>
            </p:cNvCxnSpPr>
            <p:nvPr/>
          </p:nvCxnSpPr>
          <p:spPr>
            <a:xfrm flipH="1">
              <a:off x="6992521" y="2427408"/>
              <a:ext cx="676436" cy="37989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0" name="&quot;Not Allowed&quot; Symbol 19"/>
          <p:cNvSpPr/>
          <p:nvPr/>
        </p:nvSpPr>
        <p:spPr>
          <a:xfrm>
            <a:off x="6212259" y="5398477"/>
            <a:ext cx="369141" cy="369277"/>
          </a:xfrm>
          <a:prstGeom prst="noSmoking">
            <a:avLst>
              <a:gd name="adj" fmla="val 89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quot;Not Allowed&quot; Symbol 60"/>
          <p:cNvSpPr/>
          <p:nvPr/>
        </p:nvSpPr>
        <p:spPr>
          <a:xfrm>
            <a:off x="8133769" y="5398477"/>
            <a:ext cx="369141" cy="369277"/>
          </a:xfrm>
          <a:prstGeom prst="noSmoking">
            <a:avLst>
              <a:gd name="adj" fmla="val 89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 name="Group 27"/>
          <p:cNvGrpSpPr/>
          <p:nvPr/>
        </p:nvGrpSpPr>
        <p:grpSpPr>
          <a:xfrm>
            <a:off x="3383078" y="1472120"/>
            <a:ext cx="600146" cy="531829"/>
            <a:chOff x="1022398" y="4447530"/>
            <a:chExt cx="1113201" cy="818618"/>
          </a:xfrm>
        </p:grpSpPr>
        <p:cxnSp>
          <p:nvCxnSpPr>
            <p:cNvPr id="26" name="Straight Arrow Connector 25"/>
            <p:cNvCxnSpPr/>
            <p:nvPr/>
          </p:nvCxnSpPr>
          <p:spPr>
            <a:xfrm flipV="1">
              <a:off x="1031704" y="5250996"/>
              <a:ext cx="1103895" cy="1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022398" y="4447530"/>
              <a:ext cx="760051" cy="80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438213" y="1456030"/>
            <a:ext cx="600146" cy="531829"/>
            <a:chOff x="1022398" y="4447530"/>
            <a:chExt cx="1113201" cy="818618"/>
          </a:xfrm>
        </p:grpSpPr>
        <p:cxnSp>
          <p:nvCxnSpPr>
            <p:cNvPr id="43" name="Straight Arrow Connector 42"/>
            <p:cNvCxnSpPr/>
            <p:nvPr/>
          </p:nvCxnSpPr>
          <p:spPr>
            <a:xfrm flipV="1">
              <a:off x="1031704" y="5250996"/>
              <a:ext cx="1103895" cy="1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022398" y="4447530"/>
              <a:ext cx="760051" cy="80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926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27575" cy="1407890"/>
          </a:xfrm>
        </p:spPr>
        <p:txBody>
          <a:bodyPr>
            <a:normAutofit/>
          </a:bodyPr>
          <a:lstStyle/>
          <a:p>
            <a:r>
              <a:rPr lang="en-US" dirty="0"/>
              <a:t>Is this just Science Fiction?</a:t>
            </a:r>
            <a:br>
              <a:rPr lang="en-US" dirty="0"/>
            </a:br>
            <a:endParaRPr lang="en-US" dirty="0"/>
          </a:p>
        </p:txBody>
      </p:sp>
      <p:sp>
        <p:nvSpPr>
          <p:cNvPr id="3" name="Content Placeholder 2"/>
          <p:cNvSpPr>
            <a:spLocks noGrp="1"/>
          </p:cNvSpPr>
          <p:nvPr>
            <p:ph idx="1"/>
          </p:nvPr>
        </p:nvSpPr>
        <p:spPr>
          <a:xfrm>
            <a:off x="2233612" y="3080378"/>
            <a:ext cx="8915400" cy="3777622"/>
          </a:xfrm>
        </p:spPr>
        <p:txBody>
          <a:bodyPr/>
          <a:lstStyle/>
          <a:p>
            <a:r>
              <a:rPr lang="en-US" dirty="0"/>
              <a:t>Several companies are offering commercial quantum key distribution systems:  </a:t>
            </a:r>
            <a:r>
              <a:rPr lang="en-US" dirty="0">
                <a:hlinkClick r:id="rId2" tooltip="ID Quantique"/>
              </a:rPr>
              <a:t>ID </a:t>
            </a:r>
            <a:r>
              <a:rPr lang="en-US" dirty="0" err="1">
                <a:hlinkClick r:id="rId2" tooltip="ID Quantique"/>
              </a:rPr>
              <a:t>Quantique</a:t>
            </a:r>
            <a:r>
              <a:rPr lang="en-US" dirty="0"/>
              <a:t> (Geneva), </a:t>
            </a:r>
            <a:r>
              <a:rPr lang="en-US" dirty="0" err="1">
                <a:hlinkClick r:id="rId3" tooltip="MagiQ Technologies, Inc."/>
              </a:rPr>
              <a:t>MagiQ</a:t>
            </a:r>
            <a:r>
              <a:rPr lang="en-US" dirty="0">
                <a:hlinkClick r:id="rId3" tooltip="MagiQ Technologies, Inc."/>
              </a:rPr>
              <a:t> Technologies, Inc.</a:t>
            </a:r>
            <a:r>
              <a:rPr lang="en-US" dirty="0"/>
              <a:t>(New York), </a:t>
            </a:r>
            <a:r>
              <a:rPr lang="en-US" dirty="0" err="1"/>
              <a:t>QuintessenceLabs</a:t>
            </a:r>
            <a:r>
              <a:rPr lang="en-US" dirty="0"/>
              <a:t> (Australia) and </a:t>
            </a:r>
            <a:r>
              <a:rPr lang="en-US" dirty="0" err="1"/>
              <a:t>SeQureNet</a:t>
            </a:r>
            <a:r>
              <a:rPr lang="en-US" dirty="0"/>
              <a:t> (Paris). </a:t>
            </a:r>
          </a:p>
          <a:p>
            <a:r>
              <a:rPr lang="en-US" dirty="0"/>
              <a:t>Several other companies also have active research programs, including </a:t>
            </a:r>
            <a:r>
              <a:rPr lang="en-US" dirty="0">
                <a:hlinkClick r:id="rId4" tooltip="Toshiba"/>
              </a:rPr>
              <a:t>Toshiba</a:t>
            </a:r>
            <a:r>
              <a:rPr lang="en-US" dirty="0"/>
              <a:t>, </a:t>
            </a:r>
            <a:r>
              <a:rPr lang="en-US" dirty="0">
                <a:hlinkClick r:id="rId5" tooltip="Hewlett-Packard"/>
              </a:rPr>
              <a:t>HP</a:t>
            </a:r>
            <a:r>
              <a:rPr lang="en-US" dirty="0"/>
              <a:t>, </a:t>
            </a:r>
            <a:r>
              <a:rPr lang="en-US" dirty="0">
                <a:hlinkClick r:id="rId6" tooltip="IBM"/>
              </a:rPr>
              <a:t>IBM</a:t>
            </a:r>
            <a:r>
              <a:rPr lang="en-US" dirty="0"/>
              <a:t>, </a:t>
            </a:r>
            <a:r>
              <a:rPr lang="en-US" dirty="0">
                <a:hlinkClick r:id="rId7" tooltip="Mitsubishi"/>
              </a:rPr>
              <a:t>Mitsubishi</a:t>
            </a:r>
            <a:r>
              <a:rPr lang="en-US" dirty="0"/>
              <a:t>, </a:t>
            </a:r>
            <a:r>
              <a:rPr lang="en-US" dirty="0">
                <a:hlinkClick r:id="rId8" tooltip="NEC"/>
              </a:rPr>
              <a:t>NEC</a:t>
            </a:r>
            <a:r>
              <a:rPr lang="en-US" dirty="0"/>
              <a:t> and </a:t>
            </a:r>
            <a:r>
              <a:rPr lang="en-US" dirty="0">
                <a:hlinkClick r:id="rId9" tooltip="Nippon Telegraph and Telephone"/>
              </a:rPr>
              <a:t>NTT</a:t>
            </a:r>
            <a:r>
              <a:rPr lang="en-US" dirty="0"/>
              <a:t> </a:t>
            </a:r>
          </a:p>
          <a:p>
            <a:r>
              <a:rPr lang="en-US" b="1" dirty="0"/>
              <a:t>In 2004, </a:t>
            </a:r>
            <a:r>
              <a:rPr lang="en-US" dirty="0"/>
              <a:t>the world's first bank transfer using quantum key distribution was carried out in Vienna Austria using ID </a:t>
            </a:r>
            <a:r>
              <a:rPr lang="en-US" dirty="0" err="1"/>
              <a:t>Quantique</a:t>
            </a:r>
            <a:r>
              <a:rPr lang="en-US" dirty="0"/>
              <a:t> systems.</a:t>
            </a:r>
          </a:p>
          <a:p>
            <a:pPr marL="0" indent="0">
              <a:buNone/>
            </a:pPr>
            <a:endParaRPr lang="en-US" dirty="0"/>
          </a:p>
        </p:txBody>
      </p:sp>
      <p:sp>
        <p:nvSpPr>
          <p:cNvPr id="4" name="Title 1"/>
          <p:cNvSpPr txBox="1">
            <a:spLocks/>
          </p:cNvSpPr>
          <p:nvPr/>
        </p:nvSpPr>
        <p:spPr>
          <a:xfrm>
            <a:off x="2592925" y="1511577"/>
            <a:ext cx="7655975" cy="1407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Commercial QKD is more than a decade old</a:t>
            </a:r>
          </a:p>
        </p:txBody>
      </p:sp>
    </p:spTree>
    <p:extLst>
      <p:ext uri="{BB962C8B-B14F-4D97-AF65-F5344CB8AC3E}">
        <p14:creationId xmlns:p14="http://schemas.microsoft.com/office/powerpoint/2010/main" val="98863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3914" y="279053"/>
            <a:ext cx="8911687" cy="1280890"/>
          </a:xfrm>
        </p:spPr>
        <p:txBody>
          <a:bodyPr/>
          <a:lstStyle/>
          <a:p>
            <a:r>
              <a:rPr lang="en-US" dirty="0"/>
              <a:t>Is this just science fiction?</a:t>
            </a:r>
          </a:p>
        </p:txBody>
      </p:sp>
      <p:sp>
        <p:nvSpPr>
          <p:cNvPr id="5" name="Content Placeholder 2"/>
          <p:cNvSpPr txBox="1">
            <a:spLocks/>
          </p:cNvSpPr>
          <p:nvPr/>
        </p:nvSpPr>
        <p:spPr>
          <a:xfrm>
            <a:off x="2050459" y="1124802"/>
            <a:ext cx="8964813" cy="121351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400" b="1" dirty="0"/>
              <a:t>D-wave already has quantum annealing computers</a:t>
            </a:r>
          </a:p>
          <a:p>
            <a:r>
              <a:rPr lang="en-US" sz="1600" dirty="0"/>
              <a:t>2000 qubit available now and 4000 bit available soon: </a:t>
            </a:r>
            <a:r>
              <a:rPr lang="en-US" sz="1400" dirty="0">
                <a:hlinkClick r:id="rId2"/>
              </a:rPr>
              <a:t>http://www.nature.com/news/d-wave-upgrade-how-scientists-are-using-the-world-s-most-controversial-quantum-computer-1.21353</a:t>
            </a:r>
            <a:endParaRPr lang="en-US" sz="1400" dirty="0"/>
          </a:p>
          <a:p>
            <a:endParaRPr lang="en-US" sz="1600" dirty="0"/>
          </a:p>
          <a:p>
            <a:pPr marL="0" indent="0">
              <a:spcBef>
                <a:spcPts val="600"/>
              </a:spcBef>
              <a:buFont typeface="Wingdings 3" charset="2"/>
              <a:buNone/>
            </a:pPr>
            <a:endParaRPr lang="en-US" sz="1600" dirty="0"/>
          </a:p>
        </p:txBody>
      </p:sp>
      <p:sp>
        <p:nvSpPr>
          <p:cNvPr id="6" name="Content Placeholder 2"/>
          <p:cNvSpPr txBox="1">
            <a:spLocks/>
          </p:cNvSpPr>
          <p:nvPr/>
        </p:nvSpPr>
        <p:spPr>
          <a:xfrm>
            <a:off x="2050458" y="2405692"/>
            <a:ext cx="8964813" cy="10849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000" b="1" dirty="0"/>
              <a:t>IBM, Google, Microsoft, Intel and others are all in a race for the quantum computer</a:t>
            </a:r>
          </a:p>
          <a:p>
            <a:pPr>
              <a:spcBef>
                <a:spcPts val="600"/>
              </a:spcBef>
            </a:pPr>
            <a:r>
              <a:rPr lang="en-US" sz="2000" b="1" dirty="0"/>
              <a:t>Intel announced 49-qbit chip in January 2018</a:t>
            </a:r>
          </a:p>
          <a:p>
            <a:pPr lvl="1">
              <a:spcBef>
                <a:spcPts val="600"/>
              </a:spcBef>
            </a:pPr>
            <a:r>
              <a:rPr lang="en-US" sz="1200" dirty="0">
                <a:hlinkClick r:id="rId3"/>
              </a:rPr>
              <a:t>https://spectrum.ieee.org/tech-talk/computing/hardware/intels-49qubit-chip-aims-for-quantum-supremacy</a:t>
            </a:r>
            <a:r>
              <a:rPr lang="en-US" sz="1200" dirty="0"/>
              <a:t> </a:t>
            </a:r>
          </a:p>
          <a:p>
            <a:pPr>
              <a:spcBef>
                <a:spcPts val="600"/>
              </a:spcBef>
            </a:pPr>
            <a:r>
              <a:rPr lang="en-US" sz="2000" b="1" dirty="0"/>
              <a:t>Google a 72-qbit quantum computer in March 2018</a:t>
            </a:r>
          </a:p>
          <a:p>
            <a:pPr>
              <a:spcBef>
                <a:spcPts val="600"/>
              </a:spcBef>
            </a:pPr>
            <a:r>
              <a:rPr lang="en-US" sz="1400" dirty="0">
                <a:hlinkClick r:id="rId4"/>
              </a:rPr>
              <a:t>https://www.sciencenews.org/article/google-moves-toward-quantum-supremacy-72-qubit-computer</a:t>
            </a:r>
            <a:r>
              <a:rPr lang="en-US" sz="1400" dirty="0"/>
              <a:t> </a:t>
            </a:r>
          </a:p>
        </p:txBody>
      </p:sp>
      <p:sp>
        <p:nvSpPr>
          <p:cNvPr id="7" name="Content Placeholder 2"/>
          <p:cNvSpPr txBox="1">
            <a:spLocks/>
          </p:cNvSpPr>
          <p:nvPr/>
        </p:nvSpPr>
        <p:spPr>
          <a:xfrm>
            <a:off x="2177458" y="4806230"/>
            <a:ext cx="8964813" cy="12624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000" b="1" dirty="0"/>
              <a:t>China and others are working on satellite-based Quantum Key Distribution. Demonstrated &gt; 1,000KM this year.</a:t>
            </a:r>
          </a:p>
          <a:p>
            <a:pPr>
              <a:spcBef>
                <a:spcPts val="600"/>
              </a:spcBef>
            </a:pPr>
            <a:r>
              <a:rPr lang="en-US" sz="1400" dirty="0">
                <a:hlinkClick r:id="rId5"/>
              </a:rPr>
              <a:t>http://www.nature.com/news/chinese-satellite-is-one-giant-step-for-the-quantum-internet-1.20329</a:t>
            </a:r>
            <a:endParaRPr lang="en-US" sz="1400" dirty="0"/>
          </a:p>
          <a:p>
            <a:endParaRPr lang="en-US" sz="1400" dirty="0"/>
          </a:p>
        </p:txBody>
      </p:sp>
    </p:spTree>
    <p:extLst>
      <p:ext uri="{BB962C8B-B14F-4D97-AF65-F5344CB8AC3E}">
        <p14:creationId xmlns:p14="http://schemas.microsoft.com/office/powerpoint/2010/main" val="287447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 calcmode="lin" valueType="num">
                                      <p:cBhvr additive="base">
                                        <p:cTn id="5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D-wave quantum computer</a:t>
            </a:r>
          </a:p>
        </p:txBody>
      </p:sp>
      <p:pic>
        <p:nvPicPr>
          <p:cNvPr id="1026" name="Picture 2" descr="Image result for quantum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677" y="1905000"/>
            <a:ext cx="4122352" cy="33043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antum 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317" y="1905000"/>
            <a:ext cx="5358041" cy="39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Atlas quantum computer</a:t>
            </a:r>
          </a:p>
        </p:txBody>
      </p:sp>
      <p:pic>
        <p:nvPicPr>
          <p:cNvPr id="2050" name="Picture 2" descr="Image result for quantum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905000"/>
            <a:ext cx="7219950" cy="481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49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54" y="175536"/>
            <a:ext cx="8911687" cy="1280890"/>
          </a:xfrm>
        </p:spPr>
        <p:txBody>
          <a:bodyPr>
            <a:normAutofit/>
          </a:bodyPr>
          <a:lstStyle/>
          <a:p>
            <a:r>
              <a:rPr lang="en-US" sz="2400" dirty="0"/>
              <a:t>IBM Free Quantum computer in the cloud</a:t>
            </a:r>
            <a:br>
              <a:rPr lang="en-US" sz="2400" dirty="0"/>
            </a:br>
            <a:r>
              <a:rPr lang="en-US" sz="2400" dirty="0">
                <a:hlinkClick r:id="rId2"/>
              </a:rPr>
              <a:t>https://quantumexperience.ng.bluemix.net/qx/experience</a:t>
            </a:r>
            <a:r>
              <a:rPr lang="en-US" sz="2400" dirty="0"/>
              <a:t> </a:t>
            </a:r>
          </a:p>
        </p:txBody>
      </p:sp>
      <p:pic>
        <p:nvPicPr>
          <p:cNvPr id="3" name="Picture 2">
            <a:extLst>
              <a:ext uri="{FF2B5EF4-FFF2-40B4-BE49-F238E27FC236}">
                <a16:creationId xmlns:a16="http://schemas.microsoft.com/office/drawing/2014/main" id="{36E2DC1B-7B0A-46E4-81FB-1D717D55350B}"/>
              </a:ext>
            </a:extLst>
          </p:cNvPr>
          <p:cNvPicPr>
            <a:picLocks noChangeAspect="1"/>
          </p:cNvPicPr>
          <p:nvPr/>
        </p:nvPicPr>
        <p:blipFill>
          <a:blip r:embed="rId3"/>
          <a:stretch>
            <a:fillRect/>
          </a:stretch>
        </p:blipFill>
        <p:spPr>
          <a:xfrm>
            <a:off x="1645825" y="1026543"/>
            <a:ext cx="8418975" cy="5831457"/>
          </a:xfrm>
          <a:prstGeom prst="rect">
            <a:avLst/>
          </a:prstGeom>
        </p:spPr>
      </p:pic>
    </p:spTree>
    <p:extLst>
      <p:ext uri="{BB962C8B-B14F-4D97-AF65-F5344CB8AC3E}">
        <p14:creationId xmlns:p14="http://schemas.microsoft.com/office/powerpoint/2010/main" val="102629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types of quantum computers</a:t>
            </a:r>
          </a:p>
        </p:txBody>
      </p:sp>
      <p:sp>
        <p:nvSpPr>
          <p:cNvPr id="3" name="Content Placeholder 2"/>
          <p:cNvSpPr txBox="1">
            <a:spLocks/>
          </p:cNvSpPr>
          <p:nvPr/>
        </p:nvSpPr>
        <p:spPr>
          <a:xfrm>
            <a:off x="2589212" y="2133600"/>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t>Not all quantum computers are equal</a:t>
            </a:r>
          </a:p>
          <a:p>
            <a:pPr>
              <a:buFont typeface="+mj-lt"/>
              <a:buAutoNum type="arabicPeriod"/>
            </a:pPr>
            <a:r>
              <a:rPr lang="en-US" sz="2000" dirty="0"/>
              <a:t>Quantum Annealing computer</a:t>
            </a:r>
          </a:p>
          <a:p>
            <a:pPr>
              <a:buFont typeface="+mj-lt"/>
              <a:buAutoNum type="arabicPeriod"/>
            </a:pPr>
            <a:r>
              <a:rPr lang="en-US" sz="2000" dirty="0"/>
              <a:t>Analog Quantum Computer</a:t>
            </a:r>
          </a:p>
          <a:p>
            <a:pPr>
              <a:buFont typeface="+mj-lt"/>
              <a:buAutoNum type="arabicPeriod"/>
            </a:pPr>
            <a:r>
              <a:rPr lang="en-US" sz="2000" dirty="0"/>
              <a:t>Universal Quantum Computer</a:t>
            </a:r>
          </a:p>
        </p:txBody>
      </p:sp>
    </p:spTree>
    <p:extLst>
      <p:ext uri="{BB962C8B-B14F-4D97-AF65-F5344CB8AC3E}">
        <p14:creationId xmlns:p14="http://schemas.microsoft.com/office/powerpoint/2010/main" val="3653550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566" y="223878"/>
            <a:ext cx="8911687" cy="1280890"/>
          </a:xfrm>
        </p:spPr>
        <p:txBody>
          <a:bodyPr/>
          <a:lstStyle/>
          <a:p>
            <a:r>
              <a:rPr lang="en-US" dirty="0"/>
              <a:t>1: Quantum Annealing</a:t>
            </a:r>
          </a:p>
        </p:txBody>
      </p:sp>
      <p:sp>
        <p:nvSpPr>
          <p:cNvPr id="4" name="TextBox 3"/>
          <p:cNvSpPr txBox="1"/>
          <p:nvPr/>
        </p:nvSpPr>
        <p:spPr>
          <a:xfrm>
            <a:off x="2469810" y="6553379"/>
            <a:ext cx="8683622" cy="523220"/>
          </a:xfrm>
          <a:prstGeom prst="rect">
            <a:avLst/>
          </a:prstGeom>
          <a:noFill/>
        </p:spPr>
        <p:txBody>
          <a:bodyPr wrap="square" rtlCol="0">
            <a:spAutoFit/>
          </a:bodyPr>
          <a:lstStyle/>
          <a:p>
            <a:r>
              <a:rPr lang="en-US" sz="1400" dirty="0"/>
              <a:t>From: </a:t>
            </a:r>
            <a:r>
              <a:rPr lang="en-US" sz="1400" dirty="0">
                <a:hlinkClick r:id="rId2"/>
              </a:rPr>
              <a:t>http://www.visualcapitalist.com/three-types-quantum-computers/</a:t>
            </a:r>
            <a:endParaRPr lang="en-US" sz="1400" dirty="0"/>
          </a:p>
          <a:p>
            <a:endParaRPr lang="en-US" sz="1400" dirty="0"/>
          </a:p>
        </p:txBody>
      </p:sp>
      <p:sp>
        <p:nvSpPr>
          <p:cNvPr id="8" name="Rectangle 7"/>
          <p:cNvSpPr/>
          <p:nvPr/>
        </p:nvSpPr>
        <p:spPr>
          <a:xfrm>
            <a:off x="1827603" y="5356628"/>
            <a:ext cx="9973333" cy="923330"/>
          </a:xfrm>
          <a:prstGeom prst="rect">
            <a:avLst/>
          </a:prstGeom>
        </p:spPr>
        <p:txBody>
          <a:bodyPr wrap="square">
            <a:spAutoFit/>
          </a:bodyPr>
          <a:lstStyle/>
          <a:p>
            <a:r>
              <a:rPr lang="en-US" b="1" dirty="0"/>
              <a:t>Bottom Line: </a:t>
            </a:r>
            <a:r>
              <a:rPr lang="en-US" dirty="0"/>
              <a:t>A very specialized form of quantum computing with unproven advantages over conventional computing. D-Wave is one example. Google claimed a particular problem was solved 3000 times faster than conventional computers in a demo.</a:t>
            </a:r>
          </a:p>
        </p:txBody>
      </p:sp>
      <p:sp>
        <p:nvSpPr>
          <p:cNvPr id="9" name="Title 1"/>
          <p:cNvSpPr txBox="1">
            <a:spLocks/>
          </p:cNvSpPr>
          <p:nvPr/>
        </p:nvSpPr>
        <p:spPr>
          <a:xfrm>
            <a:off x="1745717" y="2406063"/>
            <a:ext cx="1846065" cy="69442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Generality of Applications</a:t>
            </a:r>
          </a:p>
        </p:txBody>
      </p:sp>
      <p:grpSp>
        <p:nvGrpSpPr>
          <p:cNvPr id="10" name="Group 9"/>
          <p:cNvGrpSpPr/>
          <p:nvPr/>
        </p:nvGrpSpPr>
        <p:grpSpPr>
          <a:xfrm>
            <a:off x="1175534" y="3185006"/>
            <a:ext cx="3100494" cy="1513116"/>
            <a:chOff x="7882318" y="391884"/>
            <a:chExt cx="3100494" cy="1513116"/>
          </a:xfrm>
        </p:grpSpPr>
        <p:grpSp>
          <p:nvGrpSpPr>
            <p:cNvPr id="11" name="Group 10"/>
            <p:cNvGrpSpPr/>
            <p:nvPr/>
          </p:nvGrpSpPr>
          <p:grpSpPr>
            <a:xfrm>
              <a:off x="8769247" y="624110"/>
              <a:ext cx="1304144" cy="1280890"/>
              <a:chOff x="8799227" y="624110"/>
              <a:chExt cx="1304144" cy="1280890"/>
            </a:xfrm>
          </p:grpSpPr>
          <p:sp>
            <p:nvSpPr>
              <p:cNvPr id="16" name="Partial Circle 1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Partial Circle 1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artial Circle 1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2" name="Straight Arrow Connector 11"/>
            <p:cNvCxnSpPr/>
            <p:nvPr/>
          </p:nvCxnSpPr>
          <p:spPr>
            <a:xfrm flipH="1" flipV="1">
              <a:off x="8769247" y="1126056"/>
              <a:ext cx="652075" cy="1385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82318" y="849057"/>
              <a:ext cx="1010510" cy="276999"/>
            </a:xfrm>
            <a:prstGeom prst="rect">
              <a:avLst/>
            </a:prstGeom>
            <a:noFill/>
          </p:spPr>
          <p:txBody>
            <a:bodyPr wrap="square" rtlCol="0">
              <a:spAutoFit/>
            </a:bodyPr>
            <a:lstStyle/>
            <a:p>
              <a:r>
                <a:rPr lang="en-US" sz="1200" dirty="0"/>
                <a:t>Restricted</a:t>
              </a:r>
            </a:p>
          </p:txBody>
        </p:sp>
        <p:sp>
          <p:nvSpPr>
            <p:cNvPr id="14" name="TextBox 13"/>
            <p:cNvSpPr txBox="1"/>
            <p:nvPr/>
          </p:nvSpPr>
          <p:spPr>
            <a:xfrm>
              <a:off x="9112101" y="391884"/>
              <a:ext cx="810733" cy="276999"/>
            </a:xfrm>
            <a:prstGeom prst="rect">
              <a:avLst/>
            </a:prstGeom>
            <a:noFill/>
          </p:spPr>
          <p:txBody>
            <a:bodyPr wrap="square" rtlCol="0">
              <a:spAutoFit/>
            </a:bodyPr>
            <a:lstStyle/>
            <a:p>
              <a:r>
                <a:rPr lang="en-US" sz="1200" dirty="0"/>
                <a:t>Partial</a:t>
              </a:r>
            </a:p>
          </p:txBody>
        </p:sp>
        <p:sp>
          <p:nvSpPr>
            <p:cNvPr id="15" name="TextBox 14"/>
            <p:cNvSpPr txBox="1"/>
            <p:nvPr/>
          </p:nvSpPr>
          <p:spPr>
            <a:xfrm>
              <a:off x="9989348" y="850778"/>
              <a:ext cx="993464" cy="276999"/>
            </a:xfrm>
            <a:prstGeom prst="rect">
              <a:avLst/>
            </a:prstGeom>
            <a:noFill/>
          </p:spPr>
          <p:txBody>
            <a:bodyPr wrap="square" rtlCol="0">
              <a:spAutoFit/>
            </a:bodyPr>
            <a:lstStyle/>
            <a:p>
              <a:r>
                <a:rPr lang="en-US" sz="1200" dirty="0"/>
                <a:t>Universal</a:t>
              </a:r>
            </a:p>
          </p:txBody>
        </p:sp>
      </p:grpSp>
      <p:sp>
        <p:nvSpPr>
          <p:cNvPr id="29" name="Title 1"/>
          <p:cNvSpPr txBox="1">
            <a:spLocks/>
          </p:cNvSpPr>
          <p:nvPr/>
        </p:nvSpPr>
        <p:spPr>
          <a:xfrm>
            <a:off x="5468837" y="2406063"/>
            <a:ext cx="2155281" cy="69442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Computational Power</a:t>
            </a:r>
          </a:p>
        </p:txBody>
      </p:sp>
      <p:grpSp>
        <p:nvGrpSpPr>
          <p:cNvPr id="30" name="Group 29"/>
          <p:cNvGrpSpPr/>
          <p:nvPr/>
        </p:nvGrpSpPr>
        <p:grpSpPr>
          <a:xfrm>
            <a:off x="5414488" y="3185006"/>
            <a:ext cx="2209630" cy="1513116"/>
            <a:chOff x="8398152" y="391884"/>
            <a:chExt cx="2209630" cy="1513116"/>
          </a:xfrm>
        </p:grpSpPr>
        <p:grpSp>
          <p:nvGrpSpPr>
            <p:cNvPr id="31" name="Group 30"/>
            <p:cNvGrpSpPr/>
            <p:nvPr/>
          </p:nvGrpSpPr>
          <p:grpSpPr>
            <a:xfrm>
              <a:off x="8769247" y="624110"/>
              <a:ext cx="1304144" cy="1280890"/>
              <a:chOff x="8799227" y="624110"/>
              <a:chExt cx="1304144" cy="1280890"/>
            </a:xfrm>
          </p:grpSpPr>
          <p:sp>
            <p:nvSpPr>
              <p:cNvPr id="36" name="Partial Circle 3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Partial Circle 3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Partial Circle 3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2" name="Straight Arrow Connector 31"/>
            <p:cNvCxnSpPr/>
            <p:nvPr/>
          </p:nvCxnSpPr>
          <p:spPr>
            <a:xfrm flipH="1" flipV="1">
              <a:off x="8765999" y="1103156"/>
              <a:ext cx="655323" cy="1614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8152" y="849057"/>
              <a:ext cx="494676" cy="276999"/>
            </a:xfrm>
            <a:prstGeom prst="rect">
              <a:avLst/>
            </a:prstGeom>
            <a:noFill/>
          </p:spPr>
          <p:txBody>
            <a:bodyPr wrap="square" rtlCol="0">
              <a:spAutoFit/>
            </a:bodyPr>
            <a:lstStyle/>
            <a:p>
              <a:r>
                <a:rPr lang="en-US" sz="1200" dirty="0"/>
                <a:t>Low</a:t>
              </a:r>
            </a:p>
          </p:txBody>
        </p:sp>
        <p:sp>
          <p:nvSpPr>
            <p:cNvPr id="34" name="TextBox 33"/>
            <p:cNvSpPr txBox="1"/>
            <p:nvPr/>
          </p:nvSpPr>
          <p:spPr>
            <a:xfrm>
              <a:off x="9112102" y="391884"/>
              <a:ext cx="618434" cy="276999"/>
            </a:xfrm>
            <a:prstGeom prst="rect">
              <a:avLst/>
            </a:prstGeom>
            <a:noFill/>
          </p:spPr>
          <p:txBody>
            <a:bodyPr wrap="square" rtlCol="0">
              <a:spAutoFit/>
            </a:bodyPr>
            <a:lstStyle/>
            <a:p>
              <a:r>
                <a:rPr lang="en-US" sz="1200" dirty="0"/>
                <a:t>Med</a:t>
              </a:r>
            </a:p>
          </p:txBody>
        </p:sp>
        <p:sp>
          <p:nvSpPr>
            <p:cNvPr id="35" name="TextBox 34"/>
            <p:cNvSpPr txBox="1"/>
            <p:nvPr/>
          </p:nvSpPr>
          <p:spPr>
            <a:xfrm>
              <a:off x="9989348" y="850778"/>
              <a:ext cx="618434" cy="276999"/>
            </a:xfrm>
            <a:prstGeom prst="rect">
              <a:avLst/>
            </a:prstGeom>
            <a:noFill/>
          </p:spPr>
          <p:txBody>
            <a:bodyPr wrap="square" rtlCol="0">
              <a:spAutoFit/>
            </a:bodyPr>
            <a:lstStyle/>
            <a:p>
              <a:r>
                <a:rPr lang="en-US" sz="1200" dirty="0"/>
                <a:t>High</a:t>
              </a:r>
            </a:p>
          </p:txBody>
        </p:sp>
      </p:grpSp>
      <p:sp>
        <p:nvSpPr>
          <p:cNvPr id="39" name="Title 1"/>
          <p:cNvSpPr txBox="1">
            <a:spLocks/>
          </p:cNvSpPr>
          <p:nvPr/>
        </p:nvSpPr>
        <p:spPr>
          <a:xfrm>
            <a:off x="8941516" y="2479759"/>
            <a:ext cx="1846065" cy="620726"/>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Difficulty</a:t>
            </a:r>
          </a:p>
          <a:p>
            <a:r>
              <a:rPr lang="en-US" sz="2000" b="1" dirty="0"/>
              <a:t>Level</a:t>
            </a:r>
          </a:p>
        </p:txBody>
      </p:sp>
      <p:grpSp>
        <p:nvGrpSpPr>
          <p:cNvPr id="40" name="Group 39"/>
          <p:cNvGrpSpPr/>
          <p:nvPr/>
        </p:nvGrpSpPr>
        <p:grpSpPr>
          <a:xfrm>
            <a:off x="8844219" y="3185006"/>
            <a:ext cx="2252578" cy="1513116"/>
            <a:chOff x="8355204" y="391884"/>
            <a:chExt cx="2252578" cy="1513116"/>
          </a:xfrm>
        </p:grpSpPr>
        <p:grpSp>
          <p:nvGrpSpPr>
            <p:cNvPr id="41" name="Group 40"/>
            <p:cNvGrpSpPr/>
            <p:nvPr/>
          </p:nvGrpSpPr>
          <p:grpSpPr>
            <a:xfrm>
              <a:off x="8769247" y="624110"/>
              <a:ext cx="1304144" cy="1280890"/>
              <a:chOff x="8799227" y="624110"/>
              <a:chExt cx="1304144" cy="1280890"/>
            </a:xfrm>
          </p:grpSpPr>
          <p:sp>
            <p:nvSpPr>
              <p:cNvPr id="46" name="Partial Circle 4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Partial Circle 4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Partial Circle 4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2" name="Straight Arrow Connector 41"/>
            <p:cNvCxnSpPr/>
            <p:nvPr/>
          </p:nvCxnSpPr>
          <p:spPr>
            <a:xfrm flipH="1" flipV="1">
              <a:off x="8769247" y="1126056"/>
              <a:ext cx="652075" cy="1385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355204" y="849057"/>
              <a:ext cx="537624" cy="276999"/>
            </a:xfrm>
            <a:prstGeom prst="rect">
              <a:avLst/>
            </a:prstGeom>
            <a:noFill/>
          </p:spPr>
          <p:txBody>
            <a:bodyPr wrap="square" rtlCol="0">
              <a:spAutoFit/>
            </a:bodyPr>
            <a:lstStyle/>
            <a:p>
              <a:r>
                <a:rPr lang="en-US" sz="1200" dirty="0"/>
                <a:t>Easy</a:t>
              </a:r>
            </a:p>
          </p:txBody>
        </p:sp>
        <p:sp>
          <p:nvSpPr>
            <p:cNvPr id="44" name="TextBox 43"/>
            <p:cNvSpPr txBox="1"/>
            <p:nvPr/>
          </p:nvSpPr>
          <p:spPr>
            <a:xfrm>
              <a:off x="9112102" y="391884"/>
              <a:ext cx="618434" cy="276999"/>
            </a:xfrm>
            <a:prstGeom prst="rect">
              <a:avLst/>
            </a:prstGeom>
            <a:noFill/>
          </p:spPr>
          <p:txBody>
            <a:bodyPr wrap="square" rtlCol="0">
              <a:spAutoFit/>
            </a:bodyPr>
            <a:lstStyle/>
            <a:p>
              <a:r>
                <a:rPr lang="en-US" sz="1200" dirty="0"/>
                <a:t>Med</a:t>
              </a:r>
            </a:p>
          </p:txBody>
        </p:sp>
        <p:sp>
          <p:nvSpPr>
            <p:cNvPr id="45" name="TextBox 44"/>
            <p:cNvSpPr txBox="1"/>
            <p:nvPr/>
          </p:nvSpPr>
          <p:spPr>
            <a:xfrm>
              <a:off x="9989348" y="850778"/>
              <a:ext cx="618434" cy="276999"/>
            </a:xfrm>
            <a:prstGeom prst="rect">
              <a:avLst/>
            </a:prstGeom>
            <a:noFill/>
          </p:spPr>
          <p:txBody>
            <a:bodyPr wrap="square" rtlCol="0">
              <a:spAutoFit/>
            </a:bodyPr>
            <a:lstStyle/>
            <a:p>
              <a:r>
                <a:rPr lang="en-US" sz="1200" dirty="0"/>
                <a:t>Hard</a:t>
              </a:r>
            </a:p>
          </p:txBody>
        </p:sp>
      </p:grpSp>
      <p:sp>
        <p:nvSpPr>
          <p:cNvPr id="50" name="TextBox 49"/>
          <p:cNvSpPr txBox="1"/>
          <p:nvPr/>
        </p:nvSpPr>
        <p:spPr>
          <a:xfrm>
            <a:off x="1827603" y="4213376"/>
            <a:ext cx="3426140" cy="369332"/>
          </a:xfrm>
          <a:prstGeom prst="rect">
            <a:avLst/>
          </a:prstGeom>
          <a:noFill/>
        </p:spPr>
        <p:txBody>
          <a:bodyPr wrap="square" rtlCol="0">
            <a:spAutoFit/>
          </a:bodyPr>
          <a:lstStyle/>
          <a:p>
            <a:r>
              <a:rPr lang="en-US" dirty="0"/>
              <a:t>Optimization Problems</a:t>
            </a:r>
          </a:p>
        </p:txBody>
      </p:sp>
      <p:sp>
        <p:nvSpPr>
          <p:cNvPr id="53" name="Rectangle 52"/>
          <p:cNvSpPr/>
          <p:nvPr/>
        </p:nvSpPr>
        <p:spPr>
          <a:xfrm>
            <a:off x="2027129" y="880791"/>
            <a:ext cx="8701256" cy="1477328"/>
          </a:xfrm>
          <a:prstGeom prst="rect">
            <a:avLst/>
          </a:prstGeom>
        </p:spPr>
        <p:txBody>
          <a:bodyPr wrap="square">
            <a:spAutoFit/>
          </a:bodyPr>
          <a:lstStyle/>
          <a:p>
            <a:r>
              <a:rPr lang="en-US" b="1" dirty="0"/>
              <a:t>Quantum </a:t>
            </a:r>
            <a:r>
              <a:rPr lang="en-US" b="1" dirty="0" err="1"/>
              <a:t>Annealer</a:t>
            </a:r>
            <a:endParaRPr lang="en-US" dirty="0"/>
          </a:p>
          <a:p>
            <a:r>
              <a:rPr lang="en-US" dirty="0"/>
              <a:t>The quantum </a:t>
            </a:r>
            <a:r>
              <a:rPr lang="en-US" dirty="0" err="1"/>
              <a:t>annealer</a:t>
            </a:r>
            <a:r>
              <a:rPr lang="en-US" dirty="0"/>
              <a:t> is the least powerful and most restrictive form of quantum computers. It is the easiest to build, yet can only perform one specific function. The consensus is that a quantum </a:t>
            </a:r>
            <a:r>
              <a:rPr lang="en-US" dirty="0" err="1"/>
              <a:t>annealer</a:t>
            </a:r>
            <a:r>
              <a:rPr lang="en-US" dirty="0"/>
              <a:t> has no known advantages over conventional computing.</a:t>
            </a:r>
          </a:p>
        </p:txBody>
      </p:sp>
      <p:sp>
        <p:nvSpPr>
          <p:cNvPr id="54" name="TextBox 53"/>
          <p:cNvSpPr txBox="1"/>
          <p:nvPr/>
        </p:nvSpPr>
        <p:spPr>
          <a:xfrm>
            <a:off x="4812658" y="4235925"/>
            <a:ext cx="3628532" cy="369332"/>
          </a:xfrm>
          <a:prstGeom prst="rect">
            <a:avLst/>
          </a:prstGeom>
          <a:noFill/>
        </p:spPr>
        <p:txBody>
          <a:bodyPr wrap="square" rtlCol="0">
            <a:spAutoFit/>
          </a:bodyPr>
          <a:lstStyle/>
          <a:p>
            <a:r>
              <a:rPr lang="en-US" dirty="0"/>
              <a:t>Similar to traditional computers</a:t>
            </a:r>
          </a:p>
        </p:txBody>
      </p:sp>
      <p:sp>
        <p:nvSpPr>
          <p:cNvPr id="55" name="TextBox 54"/>
          <p:cNvSpPr txBox="1"/>
          <p:nvPr/>
        </p:nvSpPr>
        <p:spPr>
          <a:xfrm>
            <a:off x="8831773" y="4218254"/>
            <a:ext cx="2775555" cy="369332"/>
          </a:xfrm>
          <a:prstGeom prst="rect">
            <a:avLst/>
          </a:prstGeom>
          <a:noFill/>
        </p:spPr>
        <p:txBody>
          <a:bodyPr wrap="square" rtlCol="0">
            <a:spAutoFit/>
          </a:bodyPr>
          <a:lstStyle/>
          <a:p>
            <a:r>
              <a:rPr lang="en-US" dirty="0"/>
              <a:t>Easiest to build</a:t>
            </a:r>
          </a:p>
        </p:txBody>
      </p:sp>
      <p:grpSp>
        <p:nvGrpSpPr>
          <p:cNvPr id="3" name="Group 2"/>
          <p:cNvGrpSpPr/>
          <p:nvPr/>
        </p:nvGrpSpPr>
        <p:grpSpPr>
          <a:xfrm>
            <a:off x="2955219" y="6209642"/>
            <a:ext cx="6464140" cy="343737"/>
            <a:chOff x="2955219" y="6209642"/>
            <a:chExt cx="6464140" cy="343737"/>
          </a:xfrm>
        </p:grpSpPr>
        <p:sp>
          <p:nvSpPr>
            <p:cNvPr id="56" name="Rectangle: Rounded Corners 55"/>
            <p:cNvSpPr/>
            <p:nvPr/>
          </p:nvSpPr>
          <p:spPr>
            <a:xfrm>
              <a:off x="2955219" y="6209642"/>
              <a:ext cx="6464140" cy="343737"/>
            </a:xfrm>
            <a:prstGeom prst="roundRect">
              <a:avLst/>
            </a:prstGeom>
            <a:gradFill flip="none" rotWithShape="1">
              <a:gsLst>
                <a:gs pos="0">
                  <a:schemeClr val="tx1">
                    <a:lumMod val="75000"/>
                    <a:lumOff val="25000"/>
                  </a:schemeClr>
                </a:gs>
                <a:gs pos="88000">
                  <a:schemeClr val="bg1">
                    <a:lumMod val="50000"/>
                  </a:schemeClr>
                </a:gs>
                <a:gs pos="100000">
                  <a:schemeClr val="tx1">
                    <a:lumMod val="75000"/>
                    <a:lumOff val="25000"/>
                    <a:tint val="23500"/>
                    <a:satMod val="16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p:cNvSpPr/>
            <p:nvPr/>
          </p:nvSpPr>
          <p:spPr>
            <a:xfrm>
              <a:off x="300293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p:cNvSpPr/>
            <p:nvPr/>
          </p:nvSpPr>
          <p:spPr>
            <a:xfrm>
              <a:off x="318583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p:cNvSpPr/>
            <p:nvPr/>
          </p:nvSpPr>
          <p:spPr>
            <a:xfrm>
              <a:off x="336873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69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9" grpId="0"/>
      <p:bldP spid="39" grpId="0"/>
      <p:bldP spid="50"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2412721" y="1905000"/>
            <a:ext cx="8964813" cy="4300928"/>
          </a:xfrm>
        </p:spPr>
        <p:txBody>
          <a:bodyPr>
            <a:normAutofit fontScale="92500" lnSpcReduction="20000"/>
          </a:bodyPr>
          <a:lstStyle/>
          <a:p>
            <a:pPr>
              <a:spcBef>
                <a:spcPts val="600"/>
              </a:spcBef>
            </a:pPr>
            <a:r>
              <a:rPr lang="en-US" sz="2800" b="1" dirty="0"/>
              <a:t>Quantum and promises to change the computing landscape in the near future. For example, cracking encryption that would take millions of years on a current supercomputer could be done in seconds on a quantum computer. This is no longer science fiction. D-Wave has shipped several quantum computers and IBM announced that they will have a quantum computer within two years. Quantum network encryption and quantum key exchange is available today via various companies. This presentation will help people understand quantum computing, how it works, what is available now and what the future may bring.</a:t>
            </a:r>
            <a:endParaRPr lang="en-US" dirty="0"/>
          </a:p>
        </p:txBody>
      </p:sp>
    </p:spTree>
    <p:extLst>
      <p:ext uri="{BB962C8B-B14F-4D97-AF65-F5344CB8AC3E}">
        <p14:creationId xmlns:p14="http://schemas.microsoft.com/office/powerpoint/2010/main" val="203939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566" y="223878"/>
            <a:ext cx="8911687" cy="1280890"/>
          </a:xfrm>
        </p:spPr>
        <p:txBody>
          <a:bodyPr/>
          <a:lstStyle/>
          <a:p>
            <a:r>
              <a:rPr lang="en-US" dirty="0"/>
              <a:t>2: Analog Quantum</a:t>
            </a:r>
          </a:p>
        </p:txBody>
      </p:sp>
      <p:sp>
        <p:nvSpPr>
          <p:cNvPr id="4" name="TextBox 3"/>
          <p:cNvSpPr txBox="1"/>
          <p:nvPr/>
        </p:nvSpPr>
        <p:spPr>
          <a:xfrm>
            <a:off x="2469810" y="6553379"/>
            <a:ext cx="8683622" cy="523220"/>
          </a:xfrm>
          <a:prstGeom prst="rect">
            <a:avLst/>
          </a:prstGeom>
          <a:noFill/>
        </p:spPr>
        <p:txBody>
          <a:bodyPr wrap="square" rtlCol="0">
            <a:spAutoFit/>
          </a:bodyPr>
          <a:lstStyle/>
          <a:p>
            <a:r>
              <a:rPr lang="en-US" sz="1400" dirty="0"/>
              <a:t>From: </a:t>
            </a:r>
            <a:r>
              <a:rPr lang="en-US" sz="1400" dirty="0">
                <a:hlinkClick r:id="rId2"/>
              </a:rPr>
              <a:t>http://www.visualcapitalist.com/three-types-quantum-computers/</a:t>
            </a:r>
            <a:endParaRPr lang="en-US" sz="1400" dirty="0"/>
          </a:p>
          <a:p>
            <a:endParaRPr lang="en-US" sz="1400" dirty="0"/>
          </a:p>
        </p:txBody>
      </p:sp>
      <p:sp>
        <p:nvSpPr>
          <p:cNvPr id="8" name="Rectangle 7"/>
          <p:cNvSpPr/>
          <p:nvPr/>
        </p:nvSpPr>
        <p:spPr>
          <a:xfrm>
            <a:off x="1827603" y="5356628"/>
            <a:ext cx="9973333" cy="923330"/>
          </a:xfrm>
          <a:prstGeom prst="rect">
            <a:avLst/>
          </a:prstGeom>
        </p:spPr>
        <p:txBody>
          <a:bodyPr wrap="square">
            <a:spAutoFit/>
          </a:bodyPr>
          <a:lstStyle/>
          <a:p>
            <a:r>
              <a:rPr lang="en-US" b="1" dirty="0"/>
              <a:t>Bottom Line: </a:t>
            </a:r>
            <a:r>
              <a:rPr lang="en-US" dirty="0"/>
              <a:t>The most likely form of quantum computing that will first show a true quantum speedup over conventional computing. This could happen within the next five years.</a:t>
            </a:r>
          </a:p>
        </p:txBody>
      </p:sp>
      <p:sp>
        <p:nvSpPr>
          <p:cNvPr id="9" name="Title 1"/>
          <p:cNvSpPr txBox="1">
            <a:spLocks/>
          </p:cNvSpPr>
          <p:nvPr/>
        </p:nvSpPr>
        <p:spPr>
          <a:xfrm>
            <a:off x="1745717" y="2406063"/>
            <a:ext cx="1846065" cy="69442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Generality of Applications</a:t>
            </a:r>
          </a:p>
        </p:txBody>
      </p:sp>
      <p:grpSp>
        <p:nvGrpSpPr>
          <p:cNvPr id="10" name="Group 9"/>
          <p:cNvGrpSpPr/>
          <p:nvPr/>
        </p:nvGrpSpPr>
        <p:grpSpPr>
          <a:xfrm>
            <a:off x="1234683" y="3185006"/>
            <a:ext cx="3041345" cy="1513116"/>
            <a:chOff x="7941467" y="391884"/>
            <a:chExt cx="3041345" cy="1513116"/>
          </a:xfrm>
        </p:grpSpPr>
        <p:grpSp>
          <p:nvGrpSpPr>
            <p:cNvPr id="11" name="Group 10"/>
            <p:cNvGrpSpPr/>
            <p:nvPr/>
          </p:nvGrpSpPr>
          <p:grpSpPr>
            <a:xfrm>
              <a:off x="8769247" y="624110"/>
              <a:ext cx="1304144" cy="1280890"/>
              <a:chOff x="8799227" y="624110"/>
              <a:chExt cx="1304144" cy="1280890"/>
            </a:xfrm>
          </p:grpSpPr>
          <p:sp>
            <p:nvSpPr>
              <p:cNvPr id="16" name="Partial Circle 1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Partial Circle 1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artial Circle 1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2" name="Straight Arrow Connector 11"/>
            <p:cNvCxnSpPr/>
            <p:nvPr/>
          </p:nvCxnSpPr>
          <p:spPr>
            <a:xfrm flipH="1" flipV="1">
              <a:off x="9112101" y="668883"/>
              <a:ext cx="309222" cy="5956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41467" y="849057"/>
              <a:ext cx="951361" cy="276999"/>
            </a:xfrm>
            <a:prstGeom prst="rect">
              <a:avLst/>
            </a:prstGeom>
            <a:noFill/>
          </p:spPr>
          <p:txBody>
            <a:bodyPr wrap="square" rtlCol="0">
              <a:spAutoFit/>
            </a:bodyPr>
            <a:lstStyle/>
            <a:p>
              <a:r>
                <a:rPr lang="en-US" sz="1200" dirty="0"/>
                <a:t>Restricted</a:t>
              </a:r>
            </a:p>
          </p:txBody>
        </p:sp>
        <p:sp>
          <p:nvSpPr>
            <p:cNvPr id="14" name="TextBox 13"/>
            <p:cNvSpPr txBox="1"/>
            <p:nvPr/>
          </p:nvSpPr>
          <p:spPr>
            <a:xfrm>
              <a:off x="9112101" y="391884"/>
              <a:ext cx="810733" cy="276999"/>
            </a:xfrm>
            <a:prstGeom prst="rect">
              <a:avLst/>
            </a:prstGeom>
            <a:noFill/>
          </p:spPr>
          <p:txBody>
            <a:bodyPr wrap="square" rtlCol="0">
              <a:spAutoFit/>
            </a:bodyPr>
            <a:lstStyle/>
            <a:p>
              <a:r>
                <a:rPr lang="en-US" sz="1200" dirty="0"/>
                <a:t>Partial</a:t>
              </a:r>
            </a:p>
          </p:txBody>
        </p:sp>
        <p:sp>
          <p:nvSpPr>
            <p:cNvPr id="15" name="TextBox 14"/>
            <p:cNvSpPr txBox="1"/>
            <p:nvPr/>
          </p:nvSpPr>
          <p:spPr>
            <a:xfrm>
              <a:off x="9989348" y="850778"/>
              <a:ext cx="993464" cy="276999"/>
            </a:xfrm>
            <a:prstGeom prst="rect">
              <a:avLst/>
            </a:prstGeom>
            <a:noFill/>
          </p:spPr>
          <p:txBody>
            <a:bodyPr wrap="square" rtlCol="0">
              <a:spAutoFit/>
            </a:bodyPr>
            <a:lstStyle/>
            <a:p>
              <a:r>
                <a:rPr lang="en-US" sz="1200" dirty="0"/>
                <a:t>Universal</a:t>
              </a:r>
            </a:p>
          </p:txBody>
        </p:sp>
      </p:grpSp>
      <p:sp>
        <p:nvSpPr>
          <p:cNvPr id="29" name="Title 1"/>
          <p:cNvSpPr txBox="1">
            <a:spLocks/>
          </p:cNvSpPr>
          <p:nvPr/>
        </p:nvSpPr>
        <p:spPr>
          <a:xfrm>
            <a:off x="5468837" y="2406063"/>
            <a:ext cx="2155281" cy="69442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Computational Power</a:t>
            </a:r>
          </a:p>
        </p:txBody>
      </p:sp>
      <p:grpSp>
        <p:nvGrpSpPr>
          <p:cNvPr id="30" name="Group 29"/>
          <p:cNvGrpSpPr/>
          <p:nvPr/>
        </p:nvGrpSpPr>
        <p:grpSpPr>
          <a:xfrm>
            <a:off x="5414488" y="3185006"/>
            <a:ext cx="2209630" cy="1513116"/>
            <a:chOff x="8398152" y="391884"/>
            <a:chExt cx="2209630" cy="1513116"/>
          </a:xfrm>
        </p:grpSpPr>
        <p:grpSp>
          <p:nvGrpSpPr>
            <p:cNvPr id="31" name="Group 30"/>
            <p:cNvGrpSpPr/>
            <p:nvPr/>
          </p:nvGrpSpPr>
          <p:grpSpPr>
            <a:xfrm>
              <a:off x="8769247" y="624110"/>
              <a:ext cx="1304144" cy="1280890"/>
              <a:chOff x="8799227" y="624110"/>
              <a:chExt cx="1304144" cy="1280890"/>
            </a:xfrm>
          </p:grpSpPr>
          <p:sp>
            <p:nvSpPr>
              <p:cNvPr id="36" name="Partial Circle 3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Partial Circle 3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Partial Circle 3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2" name="Straight Arrow Connector 31"/>
            <p:cNvCxnSpPr/>
            <p:nvPr/>
          </p:nvCxnSpPr>
          <p:spPr>
            <a:xfrm flipV="1">
              <a:off x="9421323" y="668883"/>
              <a:ext cx="373962" cy="5956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8152" y="849057"/>
              <a:ext cx="494676" cy="276999"/>
            </a:xfrm>
            <a:prstGeom prst="rect">
              <a:avLst/>
            </a:prstGeom>
            <a:noFill/>
          </p:spPr>
          <p:txBody>
            <a:bodyPr wrap="square" rtlCol="0">
              <a:spAutoFit/>
            </a:bodyPr>
            <a:lstStyle/>
            <a:p>
              <a:r>
                <a:rPr lang="en-US" sz="1200" dirty="0"/>
                <a:t>Low</a:t>
              </a:r>
            </a:p>
          </p:txBody>
        </p:sp>
        <p:sp>
          <p:nvSpPr>
            <p:cNvPr id="34" name="TextBox 33"/>
            <p:cNvSpPr txBox="1"/>
            <p:nvPr/>
          </p:nvSpPr>
          <p:spPr>
            <a:xfrm>
              <a:off x="9112102" y="391884"/>
              <a:ext cx="618434" cy="276999"/>
            </a:xfrm>
            <a:prstGeom prst="rect">
              <a:avLst/>
            </a:prstGeom>
            <a:noFill/>
          </p:spPr>
          <p:txBody>
            <a:bodyPr wrap="square" rtlCol="0">
              <a:spAutoFit/>
            </a:bodyPr>
            <a:lstStyle/>
            <a:p>
              <a:r>
                <a:rPr lang="en-US" sz="1200" dirty="0"/>
                <a:t>Med</a:t>
              </a:r>
            </a:p>
          </p:txBody>
        </p:sp>
        <p:sp>
          <p:nvSpPr>
            <p:cNvPr id="35" name="TextBox 34"/>
            <p:cNvSpPr txBox="1"/>
            <p:nvPr/>
          </p:nvSpPr>
          <p:spPr>
            <a:xfrm>
              <a:off x="9989348" y="850778"/>
              <a:ext cx="618434" cy="276999"/>
            </a:xfrm>
            <a:prstGeom prst="rect">
              <a:avLst/>
            </a:prstGeom>
            <a:noFill/>
          </p:spPr>
          <p:txBody>
            <a:bodyPr wrap="square" rtlCol="0">
              <a:spAutoFit/>
            </a:bodyPr>
            <a:lstStyle/>
            <a:p>
              <a:r>
                <a:rPr lang="en-US" sz="1200" dirty="0"/>
                <a:t>High</a:t>
              </a:r>
            </a:p>
          </p:txBody>
        </p:sp>
      </p:grpSp>
      <p:sp>
        <p:nvSpPr>
          <p:cNvPr id="39" name="Title 1"/>
          <p:cNvSpPr txBox="1">
            <a:spLocks/>
          </p:cNvSpPr>
          <p:nvPr/>
        </p:nvSpPr>
        <p:spPr>
          <a:xfrm>
            <a:off x="8941516" y="2479759"/>
            <a:ext cx="1846065" cy="620726"/>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Difficulty</a:t>
            </a:r>
          </a:p>
          <a:p>
            <a:r>
              <a:rPr lang="en-US" sz="2000" b="1" dirty="0"/>
              <a:t>Level</a:t>
            </a:r>
          </a:p>
        </p:txBody>
      </p:sp>
      <p:grpSp>
        <p:nvGrpSpPr>
          <p:cNvPr id="40" name="Group 39"/>
          <p:cNvGrpSpPr/>
          <p:nvPr/>
        </p:nvGrpSpPr>
        <p:grpSpPr>
          <a:xfrm>
            <a:off x="8844219" y="3185006"/>
            <a:ext cx="2252578" cy="1513116"/>
            <a:chOff x="8355204" y="391884"/>
            <a:chExt cx="2252578" cy="1513116"/>
          </a:xfrm>
        </p:grpSpPr>
        <p:grpSp>
          <p:nvGrpSpPr>
            <p:cNvPr id="41" name="Group 40"/>
            <p:cNvGrpSpPr/>
            <p:nvPr/>
          </p:nvGrpSpPr>
          <p:grpSpPr>
            <a:xfrm>
              <a:off x="8769247" y="624110"/>
              <a:ext cx="1304144" cy="1280890"/>
              <a:chOff x="8799227" y="624110"/>
              <a:chExt cx="1304144" cy="1280890"/>
            </a:xfrm>
          </p:grpSpPr>
          <p:sp>
            <p:nvSpPr>
              <p:cNvPr id="46" name="Partial Circle 4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Partial Circle 4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Partial Circle 4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2" name="Straight Arrow Connector 41"/>
            <p:cNvCxnSpPr/>
            <p:nvPr/>
          </p:nvCxnSpPr>
          <p:spPr>
            <a:xfrm flipH="1" flipV="1">
              <a:off x="9226485" y="668883"/>
              <a:ext cx="194838" cy="5956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355204" y="849057"/>
              <a:ext cx="537624" cy="276999"/>
            </a:xfrm>
            <a:prstGeom prst="rect">
              <a:avLst/>
            </a:prstGeom>
            <a:noFill/>
          </p:spPr>
          <p:txBody>
            <a:bodyPr wrap="square" rtlCol="0">
              <a:spAutoFit/>
            </a:bodyPr>
            <a:lstStyle/>
            <a:p>
              <a:r>
                <a:rPr lang="en-US" sz="1200" dirty="0"/>
                <a:t>Easy</a:t>
              </a:r>
            </a:p>
          </p:txBody>
        </p:sp>
        <p:sp>
          <p:nvSpPr>
            <p:cNvPr id="44" name="TextBox 43"/>
            <p:cNvSpPr txBox="1"/>
            <p:nvPr/>
          </p:nvSpPr>
          <p:spPr>
            <a:xfrm>
              <a:off x="9112102" y="391884"/>
              <a:ext cx="618434" cy="276999"/>
            </a:xfrm>
            <a:prstGeom prst="rect">
              <a:avLst/>
            </a:prstGeom>
            <a:noFill/>
          </p:spPr>
          <p:txBody>
            <a:bodyPr wrap="square" rtlCol="0">
              <a:spAutoFit/>
            </a:bodyPr>
            <a:lstStyle/>
            <a:p>
              <a:r>
                <a:rPr lang="en-US" sz="1200" dirty="0"/>
                <a:t>Med</a:t>
              </a:r>
            </a:p>
          </p:txBody>
        </p:sp>
        <p:sp>
          <p:nvSpPr>
            <p:cNvPr id="45" name="TextBox 44"/>
            <p:cNvSpPr txBox="1"/>
            <p:nvPr/>
          </p:nvSpPr>
          <p:spPr>
            <a:xfrm>
              <a:off x="9989348" y="850778"/>
              <a:ext cx="618434" cy="276999"/>
            </a:xfrm>
            <a:prstGeom prst="rect">
              <a:avLst/>
            </a:prstGeom>
            <a:noFill/>
          </p:spPr>
          <p:txBody>
            <a:bodyPr wrap="square" rtlCol="0">
              <a:spAutoFit/>
            </a:bodyPr>
            <a:lstStyle/>
            <a:p>
              <a:r>
                <a:rPr lang="en-US" sz="1200" dirty="0"/>
                <a:t>Hard</a:t>
              </a:r>
            </a:p>
          </p:txBody>
        </p:sp>
      </p:grpSp>
      <p:sp>
        <p:nvSpPr>
          <p:cNvPr id="50" name="TextBox 49"/>
          <p:cNvSpPr txBox="1"/>
          <p:nvPr/>
        </p:nvSpPr>
        <p:spPr>
          <a:xfrm>
            <a:off x="1827603" y="4213376"/>
            <a:ext cx="3426140" cy="1169551"/>
          </a:xfrm>
          <a:prstGeom prst="rect">
            <a:avLst/>
          </a:prstGeom>
          <a:noFill/>
        </p:spPr>
        <p:txBody>
          <a:bodyPr wrap="square" rtlCol="0">
            <a:spAutoFit/>
          </a:bodyPr>
          <a:lstStyle/>
          <a:p>
            <a:r>
              <a:rPr lang="en-US" sz="1400" dirty="0"/>
              <a:t>Quantum chemistry</a:t>
            </a:r>
          </a:p>
          <a:p>
            <a:r>
              <a:rPr lang="en-US" sz="1400" dirty="0"/>
              <a:t>Material science</a:t>
            </a:r>
          </a:p>
          <a:p>
            <a:r>
              <a:rPr lang="en-US" sz="1400" dirty="0"/>
              <a:t>Optimization Problems</a:t>
            </a:r>
          </a:p>
          <a:p>
            <a:r>
              <a:rPr lang="en-US" sz="1400" dirty="0"/>
              <a:t>Sampling</a:t>
            </a:r>
          </a:p>
          <a:p>
            <a:r>
              <a:rPr lang="en-US" sz="1400" dirty="0"/>
              <a:t>Quantum Dynamics</a:t>
            </a:r>
          </a:p>
        </p:txBody>
      </p:sp>
      <p:sp>
        <p:nvSpPr>
          <p:cNvPr id="53" name="Rectangle 52"/>
          <p:cNvSpPr/>
          <p:nvPr/>
        </p:nvSpPr>
        <p:spPr>
          <a:xfrm>
            <a:off x="2027129" y="880791"/>
            <a:ext cx="8701256" cy="1477328"/>
          </a:xfrm>
          <a:prstGeom prst="rect">
            <a:avLst/>
          </a:prstGeom>
        </p:spPr>
        <p:txBody>
          <a:bodyPr wrap="square">
            <a:spAutoFit/>
          </a:bodyPr>
          <a:lstStyle/>
          <a:p>
            <a:r>
              <a:rPr lang="en-US" b="1" dirty="0"/>
              <a:t>Analog Quantum</a:t>
            </a:r>
            <a:endParaRPr lang="en-US" dirty="0"/>
          </a:p>
          <a:p>
            <a:r>
              <a:rPr lang="en-US" dirty="0"/>
              <a:t>The analog quantum computer will be able to simulate complex quantum interactions that are intractable for any known conventional computer. It is conjectured that the analog quantum computer will contain between 50 and 100 qubits.</a:t>
            </a:r>
          </a:p>
        </p:txBody>
      </p:sp>
      <p:sp>
        <p:nvSpPr>
          <p:cNvPr id="54" name="TextBox 53"/>
          <p:cNvSpPr txBox="1"/>
          <p:nvPr/>
        </p:nvSpPr>
        <p:spPr>
          <a:xfrm>
            <a:off x="4812658" y="4235925"/>
            <a:ext cx="3628532" cy="923330"/>
          </a:xfrm>
          <a:prstGeom prst="rect">
            <a:avLst/>
          </a:prstGeom>
          <a:noFill/>
        </p:spPr>
        <p:txBody>
          <a:bodyPr wrap="square" rtlCol="0">
            <a:spAutoFit/>
          </a:bodyPr>
          <a:lstStyle/>
          <a:p>
            <a:r>
              <a:rPr lang="en-US" dirty="0"/>
              <a:t>Millions of times faster than conventional computers on special problems</a:t>
            </a:r>
          </a:p>
        </p:txBody>
      </p:sp>
      <p:sp>
        <p:nvSpPr>
          <p:cNvPr id="55" name="TextBox 54"/>
          <p:cNvSpPr txBox="1"/>
          <p:nvPr/>
        </p:nvSpPr>
        <p:spPr>
          <a:xfrm>
            <a:off x="8831773" y="4218254"/>
            <a:ext cx="2775555" cy="646331"/>
          </a:xfrm>
          <a:prstGeom prst="rect">
            <a:avLst/>
          </a:prstGeom>
          <a:noFill/>
        </p:spPr>
        <p:txBody>
          <a:bodyPr wrap="square" rtlCol="0">
            <a:spAutoFit/>
          </a:bodyPr>
          <a:lstStyle/>
          <a:p>
            <a:r>
              <a:rPr lang="en-US" dirty="0"/>
              <a:t>Moderately hard to build</a:t>
            </a:r>
          </a:p>
        </p:txBody>
      </p:sp>
      <p:grpSp>
        <p:nvGrpSpPr>
          <p:cNvPr id="3" name="Group 2"/>
          <p:cNvGrpSpPr/>
          <p:nvPr/>
        </p:nvGrpSpPr>
        <p:grpSpPr>
          <a:xfrm>
            <a:off x="2955219" y="6209642"/>
            <a:ext cx="6464140" cy="343737"/>
            <a:chOff x="2955219" y="6209642"/>
            <a:chExt cx="6464140" cy="343737"/>
          </a:xfrm>
        </p:grpSpPr>
        <p:sp>
          <p:nvSpPr>
            <p:cNvPr id="56" name="Rectangle: Rounded Corners 55"/>
            <p:cNvSpPr/>
            <p:nvPr/>
          </p:nvSpPr>
          <p:spPr>
            <a:xfrm>
              <a:off x="2955219" y="6209642"/>
              <a:ext cx="6464140" cy="343737"/>
            </a:xfrm>
            <a:prstGeom prst="roundRect">
              <a:avLst/>
            </a:prstGeom>
            <a:gradFill flip="none" rotWithShape="1">
              <a:gsLst>
                <a:gs pos="0">
                  <a:schemeClr val="tx1">
                    <a:lumMod val="75000"/>
                    <a:lumOff val="25000"/>
                  </a:schemeClr>
                </a:gs>
                <a:gs pos="88000">
                  <a:schemeClr val="bg1">
                    <a:lumMod val="50000"/>
                  </a:schemeClr>
                </a:gs>
                <a:gs pos="100000">
                  <a:schemeClr val="tx1">
                    <a:lumMod val="75000"/>
                    <a:lumOff val="25000"/>
                    <a:tint val="23500"/>
                    <a:satMod val="16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p:cNvSpPr/>
            <p:nvPr/>
          </p:nvSpPr>
          <p:spPr>
            <a:xfrm>
              <a:off x="300293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p:cNvSpPr/>
            <p:nvPr/>
          </p:nvSpPr>
          <p:spPr>
            <a:xfrm>
              <a:off x="318583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p:cNvSpPr/>
            <p:nvPr/>
          </p:nvSpPr>
          <p:spPr>
            <a:xfrm>
              <a:off x="336873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p:cNvSpPr/>
            <p:nvPr/>
          </p:nvSpPr>
          <p:spPr>
            <a:xfrm>
              <a:off x="3551629"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p:cNvSpPr/>
            <p:nvPr/>
          </p:nvSpPr>
          <p:spPr>
            <a:xfrm>
              <a:off x="3734528"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p:cNvSpPr/>
            <p:nvPr/>
          </p:nvSpPr>
          <p:spPr>
            <a:xfrm>
              <a:off x="3917427"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p:cNvSpPr/>
            <p:nvPr/>
          </p:nvSpPr>
          <p:spPr>
            <a:xfrm>
              <a:off x="4100326"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p:cNvSpPr/>
            <p:nvPr/>
          </p:nvSpPr>
          <p:spPr>
            <a:xfrm>
              <a:off x="4283225"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p:cNvSpPr/>
            <p:nvPr/>
          </p:nvSpPr>
          <p:spPr>
            <a:xfrm>
              <a:off x="4466124"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p:cNvSpPr/>
            <p:nvPr/>
          </p:nvSpPr>
          <p:spPr>
            <a:xfrm>
              <a:off x="4649023"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p:cNvSpPr/>
            <p:nvPr/>
          </p:nvSpPr>
          <p:spPr>
            <a:xfrm>
              <a:off x="483192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p:cNvSpPr/>
            <p:nvPr/>
          </p:nvSpPr>
          <p:spPr>
            <a:xfrm>
              <a:off x="501482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p:cNvSpPr/>
            <p:nvPr/>
          </p:nvSpPr>
          <p:spPr>
            <a:xfrm>
              <a:off x="519772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p:cNvSpPr/>
            <p:nvPr/>
          </p:nvSpPr>
          <p:spPr>
            <a:xfrm>
              <a:off x="5380619"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p:cNvSpPr/>
            <p:nvPr/>
          </p:nvSpPr>
          <p:spPr>
            <a:xfrm>
              <a:off x="5563518"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p:cNvSpPr/>
            <p:nvPr/>
          </p:nvSpPr>
          <p:spPr>
            <a:xfrm>
              <a:off x="5746417"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011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9" grpId="0"/>
      <p:bldP spid="39" grpId="0"/>
      <p:bldP spid="50" grpId="0"/>
      <p:bldP spid="54" grpId="0"/>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566" y="223878"/>
            <a:ext cx="8911687" cy="1280890"/>
          </a:xfrm>
        </p:spPr>
        <p:txBody>
          <a:bodyPr/>
          <a:lstStyle/>
          <a:p>
            <a:r>
              <a:rPr lang="en-US" dirty="0"/>
              <a:t>3: Universal Quantum</a:t>
            </a:r>
          </a:p>
        </p:txBody>
      </p:sp>
      <p:sp>
        <p:nvSpPr>
          <p:cNvPr id="4" name="TextBox 3"/>
          <p:cNvSpPr txBox="1"/>
          <p:nvPr/>
        </p:nvSpPr>
        <p:spPr>
          <a:xfrm>
            <a:off x="2469810" y="6553379"/>
            <a:ext cx="8683622" cy="523220"/>
          </a:xfrm>
          <a:prstGeom prst="rect">
            <a:avLst/>
          </a:prstGeom>
          <a:noFill/>
        </p:spPr>
        <p:txBody>
          <a:bodyPr wrap="square" rtlCol="0">
            <a:spAutoFit/>
          </a:bodyPr>
          <a:lstStyle/>
          <a:p>
            <a:r>
              <a:rPr lang="en-US" sz="1400" dirty="0"/>
              <a:t>From: </a:t>
            </a:r>
            <a:r>
              <a:rPr lang="en-US" sz="1400" dirty="0">
                <a:hlinkClick r:id="rId2"/>
              </a:rPr>
              <a:t>http://www.visualcapitalist.com/three-types-quantum-computers/</a:t>
            </a:r>
            <a:endParaRPr lang="en-US" sz="1400" dirty="0"/>
          </a:p>
          <a:p>
            <a:endParaRPr lang="en-US" sz="1400" dirty="0"/>
          </a:p>
        </p:txBody>
      </p:sp>
      <p:sp>
        <p:nvSpPr>
          <p:cNvPr id="8" name="Rectangle 7"/>
          <p:cNvSpPr/>
          <p:nvPr/>
        </p:nvSpPr>
        <p:spPr>
          <a:xfrm>
            <a:off x="1827603" y="5356628"/>
            <a:ext cx="9973333" cy="646331"/>
          </a:xfrm>
          <a:prstGeom prst="rect">
            <a:avLst/>
          </a:prstGeom>
        </p:spPr>
        <p:txBody>
          <a:bodyPr wrap="square">
            <a:spAutoFit/>
          </a:bodyPr>
          <a:lstStyle/>
          <a:p>
            <a:r>
              <a:rPr lang="en-US" b="1" dirty="0"/>
              <a:t>Bottom Line: </a:t>
            </a:r>
            <a:r>
              <a:rPr lang="en-US" dirty="0"/>
              <a:t>This is the “holy grail” of quantum computing, offering the potential to be exponentially faster than traditional computers for a number of important problems.</a:t>
            </a:r>
          </a:p>
        </p:txBody>
      </p:sp>
      <p:sp>
        <p:nvSpPr>
          <p:cNvPr id="9" name="Title 1"/>
          <p:cNvSpPr txBox="1">
            <a:spLocks/>
          </p:cNvSpPr>
          <p:nvPr/>
        </p:nvSpPr>
        <p:spPr>
          <a:xfrm>
            <a:off x="1745717" y="2406063"/>
            <a:ext cx="1846065" cy="69442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Generality of Applications</a:t>
            </a:r>
          </a:p>
        </p:txBody>
      </p:sp>
      <p:grpSp>
        <p:nvGrpSpPr>
          <p:cNvPr id="10" name="Group 9"/>
          <p:cNvGrpSpPr/>
          <p:nvPr/>
        </p:nvGrpSpPr>
        <p:grpSpPr>
          <a:xfrm>
            <a:off x="1234683" y="3185006"/>
            <a:ext cx="3041345" cy="1513116"/>
            <a:chOff x="7941467" y="391884"/>
            <a:chExt cx="3041345" cy="1513116"/>
          </a:xfrm>
        </p:grpSpPr>
        <p:grpSp>
          <p:nvGrpSpPr>
            <p:cNvPr id="11" name="Group 10"/>
            <p:cNvGrpSpPr/>
            <p:nvPr/>
          </p:nvGrpSpPr>
          <p:grpSpPr>
            <a:xfrm>
              <a:off x="8769247" y="624110"/>
              <a:ext cx="1304144" cy="1280890"/>
              <a:chOff x="8799227" y="624110"/>
              <a:chExt cx="1304144" cy="1280890"/>
            </a:xfrm>
          </p:grpSpPr>
          <p:sp>
            <p:nvSpPr>
              <p:cNvPr id="16" name="Partial Circle 1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Partial Circle 1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artial Circle 1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2" name="Straight Arrow Connector 11"/>
            <p:cNvCxnSpPr>
              <a:endCxn id="18" idx="0"/>
            </p:cNvCxnSpPr>
            <p:nvPr/>
          </p:nvCxnSpPr>
          <p:spPr>
            <a:xfrm flipV="1">
              <a:off x="9421323" y="1264555"/>
              <a:ext cx="652068" cy="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41467" y="849057"/>
              <a:ext cx="951361" cy="276999"/>
            </a:xfrm>
            <a:prstGeom prst="rect">
              <a:avLst/>
            </a:prstGeom>
            <a:noFill/>
          </p:spPr>
          <p:txBody>
            <a:bodyPr wrap="square" rtlCol="0">
              <a:spAutoFit/>
            </a:bodyPr>
            <a:lstStyle/>
            <a:p>
              <a:r>
                <a:rPr lang="en-US" sz="1200" dirty="0"/>
                <a:t>Restricted</a:t>
              </a:r>
            </a:p>
          </p:txBody>
        </p:sp>
        <p:sp>
          <p:nvSpPr>
            <p:cNvPr id="14" name="TextBox 13"/>
            <p:cNvSpPr txBox="1"/>
            <p:nvPr/>
          </p:nvSpPr>
          <p:spPr>
            <a:xfrm>
              <a:off x="9112101" y="391884"/>
              <a:ext cx="810733" cy="276999"/>
            </a:xfrm>
            <a:prstGeom prst="rect">
              <a:avLst/>
            </a:prstGeom>
            <a:noFill/>
          </p:spPr>
          <p:txBody>
            <a:bodyPr wrap="square" rtlCol="0">
              <a:spAutoFit/>
            </a:bodyPr>
            <a:lstStyle/>
            <a:p>
              <a:r>
                <a:rPr lang="en-US" sz="1200" dirty="0"/>
                <a:t>Partial</a:t>
              </a:r>
            </a:p>
          </p:txBody>
        </p:sp>
        <p:sp>
          <p:nvSpPr>
            <p:cNvPr id="15" name="TextBox 14"/>
            <p:cNvSpPr txBox="1"/>
            <p:nvPr/>
          </p:nvSpPr>
          <p:spPr>
            <a:xfrm>
              <a:off x="9989348" y="850778"/>
              <a:ext cx="993464" cy="276999"/>
            </a:xfrm>
            <a:prstGeom prst="rect">
              <a:avLst/>
            </a:prstGeom>
            <a:noFill/>
          </p:spPr>
          <p:txBody>
            <a:bodyPr wrap="square" rtlCol="0">
              <a:spAutoFit/>
            </a:bodyPr>
            <a:lstStyle/>
            <a:p>
              <a:r>
                <a:rPr lang="en-US" sz="1200" dirty="0"/>
                <a:t>Universal</a:t>
              </a:r>
            </a:p>
          </p:txBody>
        </p:sp>
      </p:grpSp>
      <p:sp>
        <p:nvSpPr>
          <p:cNvPr id="29" name="Title 1"/>
          <p:cNvSpPr txBox="1">
            <a:spLocks/>
          </p:cNvSpPr>
          <p:nvPr/>
        </p:nvSpPr>
        <p:spPr>
          <a:xfrm>
            <a:off x="5468837" y="2406063"/>
            <a:ext cx="2155281" cy="69442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Computational Power</a:t>
            </a:r>
          </a:p>
        </p:txBody>
      </p:sp>
      <p:grpSp>
        <p:nvGrpSpPr>
          <p:cNvPr id="30" name="Group 29"/>
          <p:cNvGrpSpPr/>
          <p:nvPr/>
        </p:nvGrpSpPr>
        <p:grpSpPr>
          <a:xfrm>
            <a:off x="5414488" y="3185006"/>
            <a:ext cx="2209630" cy="1513116"/>
            <a:chOff x="8398152" y="391884"/>
            <a:chExt cx="2209630" cy="1513116"/>
          </a:xfrm>
        </p:grpSpPr>
        <p:grpSp>
          <p:nvGrpSpPr>
            <p:cNvPr id="31" name="Group 30"/>
            <p:cNvGrpSpPr/>
            <p:nvPr/>
          </p:nvGrpSpPr>
          <p:grpSpPr>
            <a:xfrm>
              <a:off x="8769247" y="624110"/>
              <a:ext cx="1304144" cy="1280890"/>
              <a:chOff x="8799227" y="624110"/>
              <a:chExt cx="1304144" cy="1280890"/>
            </a:xfrm>
          </p:grpSpPr>
          <p:sp>
            <p:nvSpPr>
              <p:cNvPr id="36" name="Partial Circle 3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Partial Circle 3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Partial Circle 3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2" name="Straight Arrow Connector 31"/>
            <p:cNvCxnSpPr>
              <a:endCxn id="38" idx="0"/>
            </p:cNvCxnSpPr>
            <p:nvPr/>
          </p:nvCxnSpPr>
          <p:spPr>
            <a:xfrm flipV="1">
              <a:off x="9421323" y="1264555"/>
              <a:ext cx="652068" cy="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8152" y="849057"/>
              <a:ext cx="494676" cy="276999"/>
            </a:xfrm>
            <a:prstGeom prst="rect">
              <a:avLst/>
            </a:prstGeom>
            <a:noFill/>
          </p:spPr>
          <p:txBody>
            <a:bodyPr wrap="square" rtlCol="0">
              <a:spAutoFit/>
            </a:bodyPr>
            <a:lstStyle/>
            <a:p>
              <a:r>
                <a:rPr lang="en-US" sz="1200" dirty="0"/>
                <a:t>Low</a:t>
              </a:r>
            </a:p>
          </p:txBody>
        </p:sp>
        <p:sp>
          <p:nvSpPr>
            <p:cNvPr id="34" name="TextBox 33"/>
            <p:cNvSpPr txBox="1"/>
            <p:nvPr/>
          </p:nvSpPr>
          <p:spPr>
            <a:xfrm>
              <a:off x="9112102" y="391884"/>
              <a:ext cx="618434" cy="276999"/>
            </a:xfrm>
            <a:prstGeom prst="rect">
              <a:avLst/>
            </a:prstGeom>
            <a:noFill/>
          </p:spPr>
          <p:txBody>
            <a:bodyPr wrap="square" rtlCol="0">
              <a:spAutoFit/>
            </a:bodyPr>
            <a:lstStyle/>
            <a:p>
              <a:r>
                <a:rPr lang="en-US" sz="1200" dirty="0"/>
                <a:t>Med</a:t>
              </a:r>
            </a:p>
          </p:txBody>
        </p:sp>
        <p:sp>
          <p:nvSpPr>
            <p:cNvPr id="35" name="TextBox 34"/>
            <p:cNvSpPr txBox="1"/>
            <p:nvPr/>
          </p:nvSpPr>
          <p:spPr>
            <a:xfrm>
              <a:off x="9989348" y="850778"/>
              <a:ext cx="618434" cy="276999"/>
            </a:xfrm>
            <a:prstGeom prst="rect">
              <a:avLst/>
            </a:prstGeom>
            <a:noFill/>
          </p:spPr>
          <p:txBody>
            <a:bodyPr wrap="square" rtlCol="0">
              <a:spAutoFit/>
            </a:bodyPr>
            <a:lstStyle/>
            <a:p>
              <a:r>
                <a:rPr lang="en-US" sz="1200" dirty="0"/>
                <a:t>High</a:t>
              </a:r>
            </a:p>
          </p:txBody>
        </p:sp>
      </p:grpSp>
      <p:sp>
        <p:nvSpPr>
          <p:cNvPr id="39" name="Title 1"/>
          <p:cNvSpPr txBox="1">
            <a:spLocks/>
          </p:cNvSpPr>
          <p:nvPr/>
        </p:nvSpPr>
        <p:spPr>
          <a:xfrm>
            <a:off x="8941516" y="2479759"/>
            <a:ext cx="1846065" cy="620726"/>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Difficulty</a:t>
            </a:r>
          </a:p>
          <a:p>
            <a:r>
              <a:rPr lang="en-US" sz="2000" b="1" dirty="0"/>
              <a:t>Level</a:t>
            </a:r>
          </a:p>
        </p:txBody>
      </p:sp>
      <p:grpSp>
        <p:nvGrpSpPr>
          <p:cNvPr id="40" name="Group 39"/>
          <p:cNvGrpSpPr/>
          <p:nvPr/>
        </p:nvGrpSpPr>
        <p:grpSpPr>
          <a:xfrm>
            <a:off x="8844219" y="3185006"/>
            <a:ext cx="2252578" cy="1513116"/>
            <a:chOff x="8355204" y="391884"/>
            <a:chExt cx="2252578" cy="1513116"/>
          </a:xfrm>
        </p:grpSpPr>
        <p:grpSp>
          <p:nvGrpSpPr>
            <p:cNvPr id="41" name="Group 40"/>
            <p:cNvGrpSpPr/>
            <p:nvPr/>
          </p:nvGrpSpPr>
          <p:grpSpPr>
            <a:xfrm>
              <a:off x="8769247" y="624110"/>
              <a:ext cx="1304144" cy="1280890"/>
              <a:chOff x="8799227" y="624110"/>
              <a:chExt cx="1304144" cy="1280890"/>
            </a:xfrm>
          </p:grpSpPr>
          <p:sp>
            <p:nvSpPr>
              <p:cNvPr id="46" name="Partial Circle 45"/>
              <p:cNvSpPr/>
              <p:nvPr/>
            </p:nvSpPr>
            <p:spPr>
              <a:xfrm>
                <a:off x="8799227" y="624110"/>
                <a:ext cx="1304144" cy="1280890"/>
              </a:xfrm>
              <a:prstGeom prst="pie">
                <a:avLst>
                  <a:gd name="adj1" fmla="val 10800000"/>
                  <a:gd name="adj2" fmla="val 1620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Partial Circle 46"/>
              <p:cNvSpPr/>
              <p:nvPr/>
            </p:nvSpPr>
            <p:spPr>
              <a:xfrm>
                <a:off x="8799227" y="624110"/>
                <a:ext cx="1304144" cy="1280890"/>
              </a:xfrm>
              <a:prstGeom prst="pie">
                <a:avLst>
                  <a:gd name="adj1" fmla="val 14106425"/>
                  <a:gd name="adj2" fmla="val 1859201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Partial Circle 47"/>
              <p:cNvSpPr/>
              <p:nvPr/>
            </p:nvSpPr>
            <p:spPr>
              <a:xfrm>
                <a:off x="8799227" y="624110"/>
                <a:ext cx="1304144" cy="1280890"/>
              </a:xfrm>
              <a:prstGeom prst="pie">
                <a:avLst>
                  <a:gd name="adj1" fmla="val 17925734"/>
                  <a:gd name="adj2" fmla="val 2159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2" name="Straight Arrow Connector 41"/>
            <p:cNvCxnSpPr>
              <a:endCxn id="48" idx="0"/>
            </p:cNvCxnSpPr>
            <p:nvPr/>
          </p:nvCxnSpPr>
          <p:spPr>
            <a:xfrm flipV="1">
              <a:off x="9421323" y="1264555"/>
              <a:ext cx="652068" cy="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355204" y="849057"/>
              <a:ext cx="537624" cy="276999"/>
            </a:xfrm>
            <a:prstGeom prst="rect">
              <a:avLst/>
            </a:prstGeom>
            <a:noFill/>
          </p:spPr>
          <p:txBody>
            <a:bodyPr wrap="square" rtlCol="0">
              <a:spAutoFit/>
            </a:bodyPr>
            <a:lstStyle/>
            <a:p>
              <a:r>
                <a:rPr lang="en-US" sz="1200" dirty="0"/>
                <a:t>Easy</a:t>
              </a:r>
            </a:p>
          </p:txBody>
        </p:sp>
        <p:sp>
          <p:nvSpPr>
            <p:cNvPr id="44" name="TextBox 43"/>
            <p:cNvSpPr txBox="1"/>
            <p:nvPr/>
          </p:nvSpPr>
          <p:spPr>
            <a:xfrm>
              <a:off x="9112102" y="391884"/>
              <a:ext cx="618434" cy="276999"/>
            </a:xfrm>
            <a:prstGeom prst="rect">
              <a:avLst/>
            </a:prstGeom>
            <a:noFill/>
          </p:spPr>
          <p:txBody>
            <a:bodyPr wrap="square" rtlCol="0">
              <a:spAutoFit/>
            </a:bodyPr>
            <a:lstStyle/>
            <a:p>
              <a:r>
                <a:rPr lang="en-US" sz="1200" dirty="0"/>
                <a:t>Med</a:t>
              </a:r>
            </a:p>
          </p:txBody>
        </p:sp>
        <p:sp>
          <p:nvSpPr>
            <p:cNvPr id="45" name="TextBox 44"/>
            <p:cNvSpPr txBox="1"/>
            <p:nvPr/>
          </p:nvSpPr>
          <p:spPr>
            <a:xfrm>
              <a:off x="9989348" y="850778"/>
              <a:ext cx="618434" cy="276999"/>
            </a:xfrm>
            <a:prstGeom prst="rect">
              <a:avLst/>
            </a:prstGeom>
            <a:noFill/>
          </p:spPr>
          <p:txBody>
            <a:bodyPr wrap="square" rtlCol="0">
              <a:spAutoFit/>
            </a:bodyPr>
            <a:lstStyle/>
            <a:p>
              <a:r>
                <a:rPr lang="en-US" sz="1200" dirty="0"/>
                <a:t>Hard</a:t>
              </a:r>
            </a:p>
          </p:txBody>
        </p:sp>
      </p:grpSp>
      <p:sp>
        <p:nvSpPr>
          <p:cNvPr id="50" name="TextBox 49"/>
          <p:cNvSpPr txBox="1"/>
          <p:nvPr/>
        </p:nvSpPr>
        <p:spPr>
          <a:xfrm>
            <a:off x="1827603" y="4213376"/>
            <a:ext cx="3426140" cy="1169551"/>
          </a:xfrm>
          <a:prstGeom prst="rect">
            <a:avLst/>
          </a:prstGeom>
          <a:noFill/>
        </p:spPr>
        <p:txBody>
          <a:bodyPr wrap="square" rtlCol="0">
            <a:spAutoFit/>
          </a:bodyPr>
          <a:lstStyle/>
          <a:p>
            <a:r>
              <a:rPr lang="en-US" sz="1400" dirty="0"/>
              <a:t>Secure computing</a:t>
            </a:r>
          </a:p>
          <a:p>
            <a:r>
              <a:rPr lang="en-US" sz="1400" dirty="0"/>
              <a:t>Machine Learning</a:t>
            </a:r>
          </a:p>
          <a:p>
            <a:r>
              <a:rPr lang="en-US" sz="1400" dirty="0"/>
              <a:t>Cryptography</a:t>
            </a:r>
          </a:p>
          <a:p>
            <a:r>
              <a:rPr lang="en-US" sz="1400" dirty="0"/>
              <a:t>Searching </a:t>
            </a:r>
          </a:p>
          <a:p>
            <a:r>
              <a:rPr lang="en-US" sz="1400" dirty="0"/>
              <a:t>+ all of Analog Quantum.</a:t>
            </a:r>
          </a:p>
        </p:txBody>
      </p:sp>
      <p:sp>
        <p:nvSpPr>
          <p:cNvPr id="53" name="Rectangle 52"/>
          <p:cNvSpPr/>
          <p:nvPr/>
        </p:nvSpPr>
        <p:spPr>
          <a:xfrm>
            <a:off x="2027129" y="855033"/>
            <a:ext cx="8701256" cy="1200329"/>
          </a:xfrm>
          <a:prstGeom prst="rect">
            <a:avLst/>
          </a:prstGeom>
        </p:spPr>
        <p:txBody>
          <a:bodyPr wrap="square">
            <a:spAutoFit/>
          </a:bodyPr>
          <a:lstStyle/>
          <a:p>
            <a:r>
              <a:rPr lang="en-US" b="1" dirty="0"/>
              <a:t>Universal Quantum</a:t>
            </a:r>
            <a:endParaRPr lang="en-US" dirty="0"/>
          </a:p>
          <a:p>
            <a:r>
              <a:rPr lang="en-US" dirty="0"/>
              <a:t>The universal quantum computer is the most powerful, the most general, and the hardest to build. It poses a tremendous number of technical challenges. Only about 8,000 is estimated to crack RSA-2048).</a:t>
            </a:r>
          </a:p>
        </p:txBody>
      </p:sp>
      <p:sp>
        <p:nvSpPr>
          <p:cNvPr id="54" name="TextBox 53"/>
          <p:cNvSpPr txBox="1"/>
          <p:nvPr/>
        </p:nvSpPr>
        <p:spPr>
          <a:xfrm>
            <a:off x="4812658" y="4235925"/>
            <a:ext cx="3628532" cy="646331"/>
          </a:xfrm>
          <a:prstGeom prst="rect">
            <a:avLst/>
          </a:prstGeom>
          <a:noFill/>
        </p:spPr>
        <p:txBody>
          <a:bodyPr wrap="square" rtlCol="0">
            <a:spAutoFit/>
          </a:bodyPr>
          <a:lstStyle/>
          <a:p>
            <a:r>
              <a:rPr lang="en-US" dirty="0"/>
              <a:t>Many trillions of times faster than conventional computers</a:t>
            </a:r>
          </a:p>
        </p:txBody>
      </p:sp>
      <p:sp>
        <p:nvSpPr>
          <p:cNvPr id="55" name="TextBox 54"/>
          <p:cNvSpPr txBox="1"/>
          <p:nvPr/>
        </p:nvSpPr>
        <p:spPr>
          <a:xfrm>
            <a:off x="8831773" y="4218254"/>
            <a:ext cx="2775555" cy="369332"/>
          </a:xfrm>
          <a:prstGeom prst="rect">
            <a:avLst/>
          </a:prstGeom>
          <a:noFill/>
        </p:spPr>
        <p:txBody>
          <a:bodyPr wrap="square" rtlCol="0">
            <a:spAutoFit/>
          </a:bodyPr>
          <a:lstStyle/>
          <a:p>
            <a:r>
              <a:rPr lang="en-US" dirty="0"/>
              <a:t>Extremely hard to build </a:t>
            </a:r>
          </a:p>
        </p:txBody>
      </p:sp>
      <p:grpSp>
        <p:nvGrpSpPr>
          <p:cNvPr id="3" name="Group 2"/>
          <p:cNvGrpSpPr/>
          <p:nvPr/>
        </p:nvGrpSpPr>
        <p:grpSpPr>
          <a:xfrm>
            <a:off x="2955219" y="6209642"/>
            <a:ext cx="6464140" cy="343737"/>
            <a:chOff x="2955219" y="6209642"/>
            <a:chExt cx="6464140" cy="343737"/>
          </a:xfrm>
        </p:grpSpPr>
        <p:sp>
          <p:nvSpPr>
            <p:cNvPr id="56" name="Rectangle: Rounded Corners 55"/>
            <p:cNvSpPr/>
            <p:nvPr/>
          </p:nvSpPr>
          <p:spPr>
            <a:xfrm>
              <a:off x="2955219" y="6209642"/>
              <a:ext cx="6464140" cy="343737"/>
            </a:xfrm>
            <a:prstGeom prst="roundRect">
              <a:avLst/>
            </a:prstGeom>
            <a:gradFill flip="none" rotWithShape="1">
              <a:gsLst>
                <a:gs pos="0">
                  <a:schemeClr val="tx1">
                    <a:lumMod val="75000"/>
                    <a:lumOff val="25000"/>
                  </a:schemeClr>
                </a:gs>
                <a:gs pos="88000">
                  <a:schemeClr val="bg1">
                    <a:lumMod val="50000"/>
                  </a:schemeClr>
                </a:gs>
                <a:gs pos="100000">
                  <a:schemeClr val="tx1">
                    <a:lumMod val="75000"/>
                    <a:lumOff val="25000"/>
                    <a:tint val="23500"/>
                    <a:satMod val="16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p:cNvSpPr/>
            <p:nvPr/>
          </p:nvSpPr>
          <p:spPr>
            <a:xfrm>
              <a:off x="300293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p:cNvSpPr/>
            <p:nvPr/>
          </p:nvSpPr>
          <p:spPr>
            <a:xfrm>
              <a:off x="318583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p:cNvSpPr/>
            <p:nvPr/>
          </p:nvSpPr>
          <p:spPr>
            <a:xfrm>
              <a:off x="336873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p:cNvSpPr/>
            <p:nvPr/>
          </p:nvSpPr>
          <p:spPr>
            <a:xfrm>
              <a:off x="3551629"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p:cNvSpPr/>
            <p:nvPr/>
          </p:nvSpPr>
          <p:spPr>
            <a:xfrm>
              <a:off x="3734528"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p:cNvSpPr/>
            <p:nvPr/>
          </p:nvSpPr>
          <p:spPr>
            <a:xfrm>
              <a:off x="3917427"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p:cNvSpPr/>
            <p:nvPr/>
          </p:nvSpPr>
          <p:spPr>
            <a:xfrm>
              <a:off x="4100326"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p:cNvSpPr/>
            <p:nvPr/>
          </p:nvSpPr>
          <p:spPr>
            <a:xfrm>
              <a:off x="4283225"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p:cNvSpPr/>
            <p:nvPr/>
          </p:nvSpPr>
          <p:spPr>
            <a:xfrm>
              <a:off x="4466124"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p:cNvSpPr/>
            <p:nvPr/>
          </p:nvSpPr>
          <p:spPr>
            <a:xfrm>
              <a:off x="4649023"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p:cNvSpPr/>
            <p:nvPr/>
          </p:nvSpPr>
          <p:spPr>
            <a:xfrm>
              <a:off x="483192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p:cNvSpPr/>
            <p:nvPr/>
          </p:nvSpPr>
          <p:spPr>
            <a:xfrm>
              <a:off x="501482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p:cNvSpPr/>
            <p:nvPr/>
          </p:nvSpPr>
          <p:spPr>
            <a:xfrm>
              <a:off x="519772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p:cNvSpPr/>
            <p:nvPr/>
          </p:nvSpPr>
          <p:spPr>
            <a:xfrm>
              <a:off x="5380619"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p:cNvSpPr/>
            <p:nvPr/>
          </p:nvSpPr>
          <p:spPr>
            <a:xfrm>
              <a:off x="5563518"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p:cNvSpPr/>
            <p:nvPr/>
          </p:nvSpPr>
          <p:spPr>
            <a:xfrm>
              <a:off x="5746417"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p:cNvSpPr/>
            <p:nvPr/>
          </p:nvSpPr>
          <p:spPr>
            <a:xfrm>
              <a:off x="5929316"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p:cNvSpPr/>
            <p:nvPr/>
          </p:nvSpPr>
          <p:spPr>
            <a:xfrm>
              <a:off x="6112215"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p:cNvSpPr/>
            <p:nvPr/>
          </p:nvSpPr>
          <p:spPr>
            <a:xfrm>
              <a:off x="6295114"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p:cNvSpPr/>
            <p:nvPr/>
          </p:nvSpPr>
          <p:spPr>
            <a:xfrm>
              <a:off x="6478013"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p:cNvSpPr/>
            <p:nvPr/>
          </p:nvSpPr>
          <p:spPr>
            <a:xfrm>
              <a:off x="666091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p:cNvSpPr/>
            <p:nvPr/>
          </p:nvSpPr>
          <p:spPr>
            <a:xfrm>
              <a:off x="684381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p:cNvSpPr/>
            <p:nvPr/>
          </p:nvSpPr>
          <p:spPr>
            <a:xfrm>
              <a:off x="702671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p:cNvSpPr/>
            <p:nvPr/>
          </p:nvSpPr>
          <p:spPr>
            <a:xfrm>
              <a:off x="7209609"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p:cNvSpPr/>
            <p:nvPr/>
          </p:nvSpPr>
          <p:spPr>
            <a:xfrm>
              <a:off x="7392508"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p:cNvSpPr/>
            <p:nvPr/>
          </p:nvSpPr>
          <p:spPr>
            <a:xfrm>
              <a:off x="7575407"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p:cNvSpPr/>
            <p:nvPr/>
          </p:nvSpPr>
          <p:spPr>
            <a:xfrm>
              <a:off x="7758306"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p:cNvSpPr/>
            <p:nvPr/>
          </p:nvSpPr>
          <p:spPr>
            <a:xfrm>
              <a:off x="7941205"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p:cNvSpPr/>
            <p:nvPr/>
          </p:nvSpPr>
          <p:spPr>
            <a:xfrm>
              <a:off x="8124104"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p:cNvSpPr/>
            <p:nvPr/>
          </p:nvSpPr>
          <p:spPr>
            <a:xfrm>
              <a:off x="8307003"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86"/>
            <p:cNvSpPr/>
            <p:nvPr/>
          </p:nvSpPr>
          <p:spPr>
            <a:xfrm>
              <a:off x="8489902"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p:cNvSpPr/>
            <p:nvPr/>
          </p:nvSpPr>
          <p:spPr>
            <a:xfrm>
              <a:off x="8672801"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88"/>
            <p:cNvSpPr/>
            <p:nvPr/>
          </p:nvSpPr>
          <p:spPr>
            <a:xfrm>
              <a:off x="8855700"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p:cNvSpPr/>
            <p:nvPr/>
          </p:nvSpPr>
          <p:spPr>
            <a:xfrm>
              <a:off x="9038599"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90"/>
            <p:cNvSpPr/>
            <p:nvPr/>
          </p:nvSpPr>
          <p:spPr>
            <a:xfrm>
              <a:off x="9221498" y="6242649"/>
              <a:ext cx="150709" cy="267255"/>
            </a:xfrm>
            <a:prstGeom prst="roundRect">
              <a:avLst/>
            </a:prstGeom>
            <a:solidFill>
              <a:srgbClr val="00DA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703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9" grpId="0"/>
      <p:bldP spid="39" grpId="0"/>
      <p:bldP spid="50" grpId="0"/>
      <p:bldP spid="54"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3100387" y="0"/>
            <a:ext cx="9091613" cy="6861845"/>
          </a:xfrm>
          <a:prstGeom prst="rect">
            <a:avLst/>
          </a:prstGeom>
        </p:spPr>
      </p:pic>
      <p:sp>
        <p:nvSpPr>
          <p:cNvPr id="4" name="TextBox 3"/>
          <p:cNvSpPr txBox="1"/>
          <p:nvPr/>
        </p:nvSpPr>
        <p:spPr>
          <a:xfrm>
            <a:off x="542264" y="2368168"/>
            <a:ext cx="2392005" cy="1569660"/>
          </a:xfrm>
          <a:prstGeom prst="rect">
            <a:avLst/>
          </a:prstGeom>
          <a:noFill/>
        </p:spPr>
        <p:txBody>
          <a:bodyPr wrap="square" rtlCol="0">
            <a:spAutoFit/>
          </a:bodyPr>
          <a:lstStyle/>
          <a:p>
            <a:r>
              <a:rPr lang="en-US" sz="1600" dirty="0"/>
              <a:t>Gartner Hype Cycle.</a:t>
            </a:r>
          </a:p>
          <a:p>
            <a:r>
              <a:rPr lang="en-US" sz="1600" dirty="0"/>
              <a:t>Gartner projects a $5B market by 2020 worth perhaps &gt;$100B in ten years</a:t>
            </a:r>
          </a:p>
          <a:p>
            <a:endParaRPr lang="en-US" sz="1600" dirty="0"/>
          </a:p>
        </p:txBody>
      </p:sp>
      <p:sp>
        <p:nvSpPr>
          <p:cNvPr id="6" name="Oval 5"/>
          <p:cNvSpPr/>
          <p:nvPr/>
        </p:nvSpPr>
        <p:spPr>
          <a:xfrm>
            <a:off x="3441732" y="3430922"/>
            <a:ext cx="1763314" cy="536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9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2C9AC72-DF18-4359-8525-D6539143445F}"/>
              </a:ext>
            </a:extLst>
          </p:cNvPr>
          <p:cNvPicPr>
            <a:picLocks noChangeAspect="1"/>
          </p:cNvPicPr>
          <p:nvPr/>
        </p:nvPicPr>
        <p:blipFill>
          <a:blip r:embed="rId2"/>
          <a:stretch>
            <a:fillRect/>
          </a:stretch>
        </p:blipFill>
        <p:spPr>
          <a:xfrm>
            <a:off x="1352901" y="877297"/>
            <a:ext cx="9486198" cy="5980694"/>
          </a:xfrm>
          <a:prstGeom prst="rect">
            <a:avLst/>
          </a:prstGeom>
        </p:spPr>
      </p:pic>
      <p:sp>
        <p:nvSpPr>
          <p:cNvPr id="2" name="Title 1">
            <a:extLst>
              <a:ext uri="{FF2B5EF4-FFF2-40B4-BE49-F238E27FC236}">
                <a16:creationId xmlns:a16="http://schemas.microsoft.com/office/drawing/2014/main" id="{9C97106C-DA9B-4903-AF8F-D7028124ED08}"/>
              </a:ext>
            </a:extLst>
          </p:cNvPr>
          <p:cNvSpPr>
            <a:spLocks noGrp="1"/>
          </p:cNvSpPr>
          <p:nvPr>
            <p:ph type="title"/>
          </p:nvPr>
        </p:nvSpPr>
        <p:spPr>
          <a:xfrm>
            <a:off x="2075339" y="273440"/>
            <a:ext cx="8911687" cy="1280890"/>
          </a:xfrm>
        </p:spPr>
        <p:txBody>
          <a:bodyPr/>
          <a:lstStyle/>
          <a:p>
            <a:r>
              <a:rPr lang="en-US" dirty="0"/>
              <a:t>Scaling in quantum computing</a:t>
            </a:r>
          </a:p>
        </p:txBody>
      </p:sp>
      <p:sp>
        <p:nvSpPr>
          <p:cNvPr id="14" name="Rectangle 13">
            <a:extLst>
              <a:ext uri="{FF2B5EF4-FFF2-40B4-BE49-F238E27FC236}">
                <a16:creationId xmlns:a16="http://schemas.microsoft.com/office/drawing/2014/main" id="{17A52694-411E-49F6-9633-6AE7120E11EB}"/>
              </a:ext>
            </a:extLst>
          </p:cNvPr>
          <p:cNvSpPr/>
          <p:nvPr/>
        </p:nvSpPr>
        <p:spPr>
          <a:xfrm>
            <a:off x="1878904" y="6501008"/>
            <a:ext cx="8530219" cy="356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Qubits in computers announced over the past 5 years</a:t>
            </a:r>
          </a:p>
        </p:txBody>
      </p:sp>
      <p:pic>
        <p:nvPicPr>
          <p:cNvPr id="13" name="Picture 12">
            <a:extLst>
              <a:ext uri="{FF2B5EF4-FFF2-40B4-BE49-F238E27FC236}">
                <a16:creationId xmlns:a16="http://schemas.microsoft.com/office/drawing/2014/main" id="{6CDAFE75-0202-4210-BD24-FCA86EF4C29E}"/>
              </a:ext>
            </a:extLst>
          </p:cNvPr>
          <p:cNvPicPr>
            <a:picLocks noChangeAspect="1"/>
          </p:cNvPicPr>
          <p:nvPr/>
        </p:nvPicPr>
        <p:blipFill>
          <a:blip r:embed="rId3"/>
          <a:stretch>
            <a:fillRect/>
          </a:stretch>
        </p:blipFill>
        <p:spPr>
          <a:xfrm>
            <a:off x="1352901" y="877297"/>
            <a:ext cx="9486198" cy="5980694"/>
          </a:xfrm>
          <a:prstGeom prst="rect">
            <a:avLst/>
          </a:prstGeom>
        </p:spPr>
      </p:pic>
      <p:grpSp>
        <p:nvGrpSpPr>
          <p:cNvPr id="24" name="Group 23">
            <a:extLst>
              <a:ext uri="{FF2B5EF4-FFF2-40B4-BE49-F238E27FC236}">
                <a16:creationId xmlns:a16="http://schemas.microsoft.com/office/drawing/2014/main" id="{592809C0-0DCC-4C5E-BBE1-C9A35BE6BE88}"/>
              </a:ext>
            </a:extLst>
          </p:cNvPr>
          <p:cNvGrpSpPr/>
          <p:nvPr/>
        </p:nvGrpSpPr>
        <p:grpSpPr>
          <a:xfrm>
            <a:off x="2173442" y="1360026"/>
            <a:ext cx="8267378" cy="1552754"/>
            <a:chOff x="2173442" y="1360026"/>
            <a:chExt cx="8267378" cy="1552754"/>
          </a:xfrm>
        </p:grpSpPr>
        <p:sp>
          <p:nvSpPr>
            <p:cNvPr id="4" name="Rectangle 3">
              <a:extLst>
                <a:ext uri="{FF2B5EF4-FFF2-40B4-BE49-F238E27FC236}">
                  <a16:creationId xmlns:a16="http://schemas.microsoft.com/office/drawing/2014/main" id="{5A30375C-7D92-44D8-B2FB-83DE7FDFEA34}"/>
                </a:ext>
              </a:extLst>
            </p:cNvPr>
            <p:cNvSpPr/>
            <p:nvPr/>
          </p:nvSpPr>
          <p:spPr>
            <a:xfrm>
              <a:off x="2173442" y="1360026"/>
              <a:ext cx="4133689" cy="1552754"/>
            </a:xfrm>
            <a:prstGeom prst="rect">
              <a:avLst/>
            </a:prstGeom>
            <a:gradFill flip="none" rotWithShape="1">
              <a:gsLst>
                <a:gs pos="21000">
                  <a:schemeClr val="accent1">
                    <a:alpha val="57000"/>
                  </a:schemeClr>
                </a:gs>
                <a:gs pos="97000">
                  <a:schemeClr val="accent1">
                    <a:alpha val="13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Danger zone:</a:t>
              </a:r>
            </a:p>
            <a:p>
              <a:pPr algn="ctr"/>
              <a:r>
                <a:rPr lang="en-US" b="1" dirty="0">
                  <a:solidFill>
                    <a:schemeClr val="tx1"/>
                  </a:solidFill>
                </a:rPr>
                <a:t>2048 bit encryption</a:t>
              </a:r>
            </a:p>
            <a:p>
              <a:pPr algn="ctr"/>
              <a:r>
                <a:rPr lang="en-US" b="1" dirty="0">
                  <a:solidFill>
                    <a:schemeClr val="tx1"/>
                  </a:solidFill>
                </a:rPr>
                <a:t>Can be cracked</a:t>
              </a:r>
            </a:p>
          </p:txBody>
        </p:sp>
        <p:sp>
          <p:nvSpPr>
            <p:cNvPr id="23" name="Rectangle 22">
              <a:extLst>
                <a:ext uri="{FF2B5EF4-FFF2-40B4-BE49-F238E27FC236}">
                  <a16:creationId xmlns:a16="http://schemas.microsoft.com/office/drawing/2014/main" id="{9EFD8AEF-4FAD-4DF9-A096-2C4E281837C5}"/>
                </a:ext>
              </a:extLst>
            </p:cNvPr>
            <p:cNvSpPr/>
            <p:nvPr/>
          </p:nvSpPr>
          <p:spPr>
            <a:xfrm>
              <a:off x="6307131" y="1360026"/>
              <a:ext cx="4133689" cy="1552754"/>
            </a:xfrm>
            <a:prstGeom prst="rect">
              <a:avLst/>
            </a:prstGeom>
            <a:gradFill flip="none" rotWithShape="1">
              <a:gsLst>
                <a:gs pos="21000">
                  <a:schemeClr val="accent1">
                    <a:alpha val="57000"/>
                  </a:schemeClr>
                </a:gs>
                <a:gs pos="97000">
                  <a:schemeClr val="accent1">
                    <a:alpha val="13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cxnSp>
        <p:nvCxnSpPr>
          <p:cNvPr id="27" name="Straight Connector 26">
            <a:extLst>
              <a:ext uri="{FF2B5EF4-FFF2-40B4-BE49-F238E27FC236}">
                <a16:creationId xmlns:a16="http://schemas.microsoft.com/office/drawing/2014/main" id="{0B0B3929-4772-4227-A38D-454513AF3734}"/>
              </a:ext>
            </a:extLst>
          </p:cNvPr>
          <p:cNvCxnSpPr>
            <a:cxnSpLocks/>
          </p:cNvCxnSpPr>
          <p:nvPr/>
        </p:nvCxnSpPr>
        <p:spPr>
          <a:xfrm flipV="1">
            <a:off x="2125700" y="1386751"/>
            <a:ext cx="7640424" cy="418900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AD05AF-5F67-4A5E-A3AB-79372ED62FC3}"/>
              </a:ext>
            </a:extLst>
          </p:cNvPr>
          <p:cNvCxnSpPr>
            <a:cxnSpLocks/>
          </p:cNvCxnSpPr>
          <p:nvPr/>
        </p:nvCxnSpPr>
        <p:spPr>
          <a:xfrm flipV="1">
            <a:off x="3726480" y="1360026"/>
            <a:ext cx="5170154" cy="3346869"/>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0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Post-Quantum world</a:t>
            </a:r>
          </a:p>
        </p:txBody>
      </p:sp>
      <p:sp>
        <p:nvSpPr>
          <p:cNvPr id="111" name="Rectangle 110"/>
          <p:cNvSpPr/>
          <p:nvPr/>
        </p:nvSpPr>
        <p:spPr>
          <a:xfrm>
            <a:off x="2324193" y="1355732"/>
            <a:ext cx="8316408" cy="5355312"/>
          </a:xfrm>
          <a:prstGeom prst="rect">
            <a:avLst/>
          </a:prstGeom>
        </p:spPr>
        <p:txBody>
          <a:bodyPr wrap="square">
            <a:spAutoFit/>
          </a:bodyPr>
          <a:lstStyle/>
          <a:p>
            <a:r>
              <a:rPr lang="en-US" b="1" dirty="0"/>
              <a:t>There is a good chance that quantum computers will be able to crack RSA-2048 within five-ten years (need about 8,000 qubits in a universal computer to do this).</a:t>
            </a:r>
          </a:p>
          <a:p>
            <a:r>
              <a:rPr lang="en-US" dirty="0"/>
              <a:t>Some encrypted data has a shelf-life of more than ten years. It may take ten years to cut over to a new encryption scheme, so companies and governments are scrambling to figure out what to do.</a:t>
            </a:r>
          </a:p>
          <a:p>
            <a:endParaRPr lang="en-US" b="1" dirty="0"/>
          </a:p>
          <a:p>
            <a:r>
              <a:rPr lang="en-US" b="1" dirty="0"/>
              <a:t>Most encryption used today is not safe in a quantum world. </a:t>
            </a:r>
            <a:endParaRPr lang="en-US" dirty="0"/>
          </a:p>
          <a:p>
            <a:r>
              <a:rPr lang="en-US" dirty="0"/>
              <a:t>If someone has been recording a https session, say, they may not be able to decrypt it now, but a few years from now, who knows.</a:t>
            </a:r>
          </a:p>
          <a:p>
            <a:endParaRPr lang="en-US" dirty="0"/>
          </a:p>
          <a:p>
            <a:r>
              <a:rPr lang="en-US" b="1" dirty="0"/>
              <a:t>There are encryption algorithms that are safe:</a:t>
            </a:r>
          </a:p>
          <a:p>
            <a:r>
              <a:rPr lang="en-US" dirty="0"/>
              <a:t>Secure communications will move to symmetric encryption or hash algorithms, or perhaps lattice algorithms.</a:t>
            </a:r>
          </a:p>
          <a:p>
            <a:endParaRPr lang="en-US" dirty="0"/>
          </a:p>
          <a:p>
            <a:r>
              <a:rPr lang="en-US" b="1" dirty="0"/>
              <a:t>QKD will likely be more popular for the most sensitive communications</a:t>
            </a:r>
          </a:p>
          <a:p>
            <a:r>
              <a:rPr lang="en-US" dirty="0"/>
              <a:t>Some governments and banks are already starting to use “Quantum Safe” algorithms, and this is expected to increase over the next decade.</a:t>
            </a:r>
          </a:p>
          <a:p>
            <a:endParaRPr lang="en-US" dirty="0"/>
          </a:p>
        </p:txBody>
      </p:sp>
    </p:spTree>
    <p:extLst>
      <p:ext uri="{BB962C8B-B14F-4D97-AF65-F5344CB8AC3E}">
        <p14:creationId xmlns:p14="http://schemas.microsoft.com/office/powerpoint/2010/main" val="43418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83AB-BA84-4D35-BD35-3B32FF14653E}"/>
              </a:ext>
            </a:extLst>
          </p:cNvPr>
          <p:cNvSpPr>
            <a:spLocks noGrp="1"/>
          </p:cNvSpPr>
          <p:nvPr>
            <p:ph type="title"/>
          </p:nvPr>
        </p:nvSpPr>
        <p:spPr/>
        <p:txBody>
          <a:bodyPr/>
          <a:lstStyle/>
          <a:p>
            <a:r>
              <a:rPr lang="en-US" dirty="0"/>
              <a:t>Post-Quantum Algorithm Assessment </a:t>
            </a:r>
          </a:p>
        </p:txBody>
      </p:sp>
      <p:pic>
        <p:nvPicPr>
          <p:cNvPr id="5" name="Picture 4">
            <a:extLst>
              <a:ext uri="{FF2B5EF4-FFF2-40B4-BE49-F238E27FC236}">
                <a16:creationId xmlns:a16="http://schemas.microsoft.com/office/drawing/2014/main" id="{DFC9F2F5-E66C-4EC2-BA63-0EEE3150D893}"/>
              </a:ext>
            </a:extLst>
          </p:cNvPr>
          <p:cNvPicPr>
            <a:picLocks noChangeAspect="1"/>
          </p:cNvPicPr>
          <p:nvPr/>
        </p:nvPicPr>
        <p:blipFill>
          <a:blip r:embed="rId2"/>
          <a:stretch>
            <a:fillRect/>
          </a:stretch>
        </p:blipFill>
        <p:spPr>
          <a:xfrm>
            <a:off x="2473281" y="1764272"/>
            <a:ext cx="6670720" cy="4900414"/>
          </a:xfrm>
          <a:prstGeom prst="rect">
            <a:avLst/>
          </a:prstGeom>
        </p:spPr>
      </p:pic>
      <p:grpSp>
        <p:nvGrpSpPr>
          <p:cNvPr id="9" name="Group 8">
            <a:extLst>
              <a:ext uri="{FF2B5EF4-FFF2-40B4-BE49-F238E27FC236}">
                <a16:creationId xmlns:a16="http://schemas.microsoft.com/office/drawing/2014/main" id="{F44B1F25-1C27-41B3-917A-DF39C6FAC537}"/>
              </a:ext>
            </a:extLst>
          </p:cNvPr>
          <p:cNvGrpSpPr/>
          <p:nvPr/>
        </p:nvGrpSpPr>
        <p:grpSpPr>
          <a:xfrm>
            <a:off x="9171646" y="2562114"/>
            <a:ext cx="2367821" cy="2034862"/>
            <a:chOff x="9171646" y="2562114"/>
            <a:chExt cx="2367821" cy="2034862"/>
          </a:xfrm>
        </p:grpSpPr>
        <p:sp>
          <p:nvSpPr>
            <p:cNvPr id="7" name="Right Brace 6">
              <a:extLst>
                <a:ext uri="{FF2B5EF4-FFF2-40B4-BE49-F238E27FC236}">
                  <a16:creationId xmlns:a16="http://schemas.microsoft.com/office/drawing/2014/main" id="{E178C73A-E163-40DD-BE94-5BB490FF2788}"/>
                </a:ext>
              </a:extLst>
            </p:cNvPr>
            <p:cNvSpPr/>
            <p:nvPr/>
          </p:nvSpPr>
          <p:spPr>
            <a:xfrm>
              <a:off x="9171646" y="2562114"/>
              <a:ext cx="253799" cy="20348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3EF2783-5756-4F03-B1B8-A968F2B92C52}"/>
                </a:ext>
              </a:extLst>
            </p:cNvPr>
            <p:cNvSpPr txBox="1"/>
            <p:nvPr/>
          </p:nvSpPr>
          <p:spPr>
            <a:xfrm>
              <a:off x="9453090" y="3117880"/>
              <a:ext cx="2086377" cy="923330"/>
            </a:xfrm>
            <a:prstGeom prst="rect">
              <a:avLst/>
            </a:prstGeom>
            <a:noFill/>
          </p:spPr>
          <p:txBody>
            <a:bodyPr wrap="square" rtlCol="0">
              <a:spAutoFit/>
            </a:bodyPr>
            <a:lstStyle/>
            <a:p>
              <a:r>
                <a:rPr lang="en-US" dirty="0"/>
                <a:t>Grover’s Algorithm cuts these in 1/2</a:t>
              </a:r>
            </a:p>
          </p:txBody>
        </p:sp>
      </p:grpSp>
      <p:grpSp>
        <p:nvGrpSpPr>
          <p:cNvPr id="10" name="Group 9">
            <a:extLst>
              <a:ext uri="{FF2B5EF4-FFF2-40B4-BE49-F238E27FC236}">
                <a16:creationId xmlns:a16="http://schemas.microsoft.com/office/drawing/2014/main" id="{4FF08A61-BDC2-429A-AD3B-281167C90D18}"/>
              </a:ext>
            </a:extLst>
          </p:cNvPr>
          <p:cNvGrpSpPr/>
          <p:nvPr/>
        </p:nvGrpSpPr>
        <p:grpSpPr>
          <a:xfrm>
            <a:off x="9136791" y="4803820"/>
            <a:ext cx="2367821" cy="1532586"/>
            <a:chOff x="9171646" y="2768958"/>
            <a:chExt cx="2367821" cy="1532586"/>
          </a:xfrm>
        </p:grpSpPr>
        <p:sp>
          <p:nvSpPr>
            <p:cNvPr id="11" name="Right Brace 10">
              <a:extLst>
                <a:ext uri="{FF2B5EF4-FFF2-40B4-BE49-F238E27FC236}">
                  <a16:creationId xmlns:a16="http://schemas.microsoft.com/office/drawing/2014/main" id="{CE3C8E47-1299-45F7-87CB-A12B409359B9}"/>
                </a:ext>
              </a:extLst>
            </p:cNvPr>
            <p:cNvSpPr/>
            <p:nvPr/>
          </p:nvSpPr>
          <p:spPr>
            <a:xfrm>
              <a:off x="9171646" y="2768958"/>
              <a:ext cx="288654" cy="15325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41D7EAD-9F0A-4B7E-A7A6-6429CD3AD5C1}"/>
                </a:ext>
              </a:extLst>
            </p:cNvPr>
            <p:cNvSpPr txBox="1"/>
            <p:nvPr/>
          </p:nvSpPr>
          <p:spPr>
            <a:xfrm>
              <a:off x="9453090" y="3117880"/>
              <a:ext cx="2086377" cy="923330"/>
            </a:xfrm>
            <a:prstGeom prst="rect">
              <a:avLst/>
            </a:prstGeom>
            <a:noFill/>
          </p:spPr>
          <p:txBody>
            <a:bodyPr wrap="square" rtlCol="0">
              <a:spAutoFit/>
            </a:bodyPr>
            <a:lstStyle/>
            <a:p>
              <a:r>
                <a:rPr lang="en-US" dirty="0"/>
                <a:t>Shor’s Algorithm blasts these apart</a:t>
              </a:r>
            </a:p>
          </p:txBody>
        </p:sp>
      </p:grpSp>
    </p:spTree>
    <p:extLst>
      <p:ext uri="{BB962C8B-B14F-4D97-AF65-F5344CB8AC3E}">
        <p14:creationId xmlns:p14="http://schemas.microsoft.com/office/powerpoint/2010/main" val="297533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thinking post-quantum now</a:t>
            </a:r>
          </a:p>
        </p:txBody>
      </p:sp>
      <p:sp>
        <p:nvSpPr>
          <p:cNvPr id="111" name="Rectangle 110"/>
          <p:cNvSpPr/>
          <p:nvPr/>
        </p:nvSpPr>
        <p:spPr>
          <a:xfrm>
            <a:off x="2272435" y="1905000"/>
            <a:ext cx="8316408" cy="2985433"/>
          </a:xfrm>
          <a:prstGeom prst="rect">
            <a:avLst/>
          </a:prstGeom>
        </p:spPr>
        <p:txBody>
          <a:bodyPr wrap="square">
            <a:spAutoFit/>
          </a:bodyPr>
          <a:lstStyle/>
          <a:p>
            <a:pPr marL="342900" indent="-342900">
              <a:buFont typeface="Wingdings" panose="05000000000000000000" pitchFamily="2" charset="2"/>
              <a:buChar char="Ø"/>
            </a:pPr>
            <a:r>
              <a:rPr lang="en-US" sz="2400" b="1" dirty="0"/>
              <a:t>It may take 5-10 years to replace infrastructure &amp; software</a:t>
            </a:r>
          </a:p>
          <a:p>
            <a:pPr marL="342900" indent="-342900">
              <a:buFont typeface="Wingdings" panose="05000000000000000000" pitchFamily="2" charset="2"/>
              <a:buChar char="Ø"/>
            </a:pPr>
            <a:r>
              <a:rPr lang="en-US" sz="2400" dirty="0"/>
              <a:t>It is good advice, I think, to start moving to a post-quantum secure world now.</a:t>
            </a:r>
          </a:p>
          <a:p>
            <a:endParaRPr lang="en-US" sz="2400" dirty="0"/>
          </a:p>
          <a:p>
            <a:r>
              <a:rPr lang="en-US" sz="2400" dirty="0"/>
              <a:t>Here is a good place to start</a:t>
            </a:r>
          </a:p>
          <a:p>
            <a:r>
              <a:rPr lang="en-US" dirty="0">
                <a:hlinkClick r:id="rId2"/>
              </a:rPr>
              <a:t>https://csrc.nist.gov/Projects/Post-Quantum-Cryptography</a:t>
            </a:r>
            <a:r>
              <a:rPr lang="en-US" dirty="0"/>
              <a:t> </a:t>
            </a:r>
          </a:p>
          <a:p>
            <a:endParaRPr lang="en-US" sz="2400" dirty="0"/>
          </a:p>
        </p:txBody>
      </p:sp>
    </p:spTree>
    <p:extLst>
      <p:ext uri="{BB962C8B-B14F-4D97-AF65-F5344CB8AC3E}">
        <p14:creationId xmlns:p14="http://schemas.microsoft.com/office/powerpoint/2010/main" val="11165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912" y="204550"/>
            <a:ext cx="8915399" cy="1468800"/>
          </a:xfrm>
        </p:spPr>
        <p:txBody>
          <a:bodyPr/>
          <a:lstStyle/>
          <a:p>
            <a:r>
              <a:rPr lang="en-US" dirty="0"/>
              <a:t>Questions?</a:t>
            </a:r>
          </a:p>
        </p:txBody>
      </p:sp>
      <p:sp>
        <p:nvSpPr>
          <p:cNvPr id="3" name="Text Placeholder 2"/>
          <p:cNvSpPr>
            <a:spLocks noGrp="1"/>
          </p:cNvSpPr>
          <p:nvPr>
            <p:ph type="body" idx="1"/>
          </p:nvPr>
        </p:nvSpPr>
        <p:spPr>
          <a:xfrm>
            <a:off x="2436812" y="2196628"/>
            <a:ext cx="8915399" cy="3048472"/>
          </a:xfrm>
        </p:spPr>
        <p:txBody>
          <a:bodyPr>
            <a:normAutofit fontScale="77500" lnSpcReduction="20000"/>
          </a:bodyPr>
          <a:lstStyle/>
          <a:p>
            <a:r>
              <a:rPr lang="en-US" dirty="0"/>
              <a:t>Some of the best videos explaining quantum computers:</a:t>
            </a:r>
          </a:p>
          <a:p>
            <a:r>
              <a:rPr lang="en-US" dirty="0">
                <a:hlinkClick r:id="rId2"/>
              </a:rPr>
              <a:t>https://www.youtube.com/watch?v=JRIPV0dPAd4</a:t>
            </a:r>
            <a:r>
              <a:rPr lang="en-US" dirty="0"/>
              <a:t> </a:t>
            </a:r>
          </a:p>
          <a:p>
            <a:r>
              <a:rPr lang="en-US" dirty="0">
                <a:hlinkClick r:id="rId3"/>
              </a:rPr>
              <a:t>https://www.youtube.com/watch?v=zNzzGgr2mhk</a:t>
            </a:r>
            <a:r>
              <a:rPr lang="en-US" dirty="0"/>
              <a:t> </a:t>
            </a:r>
          </a:p>
          <a:p>
            <a:r>
              <a:rPr lang="en-US" dirty="0"/>
              <a:t>Some other links:</a:t>
            </a:r>
          </a:p>
          <a:p>
            <a:r>
              <a:rPr lang="en-US" dirty="0">
                <a:hlinkClick r:id="rId4"/>
              </a:rPr>
              <a:t>https://www.technologyreview.com/s/603495/10-breakthrough-technologies-2017-practical-quantum-computers/</a:t>
            </a:r>
            <a:endParaRPr lang="en-US" dirty="0"/>
          </a:p>
          <a:p>
            <a:r>
              <a:rPr lang="en-US" dirty="0">
                <a:hlinkClick r:id="rId5"/>
              </a:rPr>
              <a:t>https://www.technologyreview.com/s/604242/googles-new-chip-is-a-stepping-stone-to-quantum-computing-supremacy/</a:t>
            </a:r>
            <a:endParaRPr lang="en-US" dirty="0"/>
          </a:p>
          <a:p>
            <a:endParaRPr lang="en-US" dirty="0"/>
          </a:p>
          <a:p>
            <a:r>
              <a:rPr lang="en-US" dirty="0"/>
              <a:t>E-mail me if you have any questions/comments: dr.jkeeler@gmail.com</a:t>
            </a:r>
          </a:p>
        </p:txBody>
      </p:sp>
    </p:spTree>
    <p:extLst>
      <p:ext uri="{BB962C8B-B14F-4D97-AF65-F5344CB8AC3E}">
        <p14:creationId xmlns:p14="http://schemas.microsoft.com/office/powerpoint/2010/main" val="147149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572" y="192823"/>
            <a:ext cx="8911687" cy="1280890"/>
          </a:xfrm>
        </p:spPr>
        <p:txBody>
          <a:bodyPr/>
          <a:lstStyle/>
          <a:p>
            <a:r>
              <a:rPr lang="en-US" dirty="0"/>
              <a:t>Four types of computers</a:t>
            </a:r>
          </a:p>
        </p:txBody>
      </p:sp>
      <p:sp>
        <p:nvSpPr>
          <p:cNvPr id="3" name="Content Placeholder 2"/>
          <p:cNvSpPr>
            <a:spLocks noGrp="1"/>
          </p:cNvSpPr>
          <p:nvPr>
            <p:ph idx="1"/>
          </p:nvPr>
        </p:nvSpPr>
        <p:spPr>
          <a:xfrm>
            <a:off x="1223298" y="1325205"/>
            <a:ext cx="5218445" cy="1520589"/>
          </a:xfrm>
        </p:spPr>
        <p:txBody>
          <a:bodyPr>
            <a:normAutofit/>
          </a:bodyPr>
          <a:lstStyle/>
          <a:p>
            <a:pPr marL="0" indent="0">
              <a:spcBef>
                <a:spcPts val="600"/>
              </a:spcBef>
              <a:buNone/>
            </a:pPr>
            <a:r>
              <a:rPr lang="en-US" sz="1600" b="1" dirty="0"/>
              <a:t>Digital Computer (Von Neumann Architecture)</a:t>
            </a:r>
          </a:p>
          <a:p>
            <a:pPr marL="0" indent="0">
              <a:buNone/>
            </a:pPr>
            <a:r>
              <a:rPr lang="en-US" sz="1200" dirty="0"/>
              <a:t>Works on binary units, the type of computer that we all use.</a:t>
            </a:r>
          </a:p>
          <a:p>
            <a:pPr marL="0" indent="0">
              <a:spcBef>
                <a:spcPts val="600"/>
              </a:spcBef>
              <a:buNone/>
            </a:pPr>
            <a:endParaRPr lang="en-US" sz="1200" dirty="0"/>
          </a:p>
        </p:txBody>
      </p:sp>
      <p:pic>
        <p:nvPicPr>
          <p:cNvPr id="1026" name="Picture 2" descr="https://upload.wikimedia.org/wikipedia/commons/thumb/e/e5/Von_Neumann_Architecture.svg/510px-Von_Neumann_Architectu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993" y="1989180"/>
            <a:ext cx="3555507" cy="2056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5/50/X-15_Analog_computer.jpg/800px-X-15_Analog_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608" y="2108483"/>
            <a:ext cx="2757000" cy="182651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441743" y="1288620"/>
            <a:ext cx="5218445" cy="1520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600"/>
              </a:spcBef>
              <a:buFont typeface="Wingdings 3" charset="2"/>
              <a:buNone/>
            </a:pPr>
            <a:r>
              <a:rPr lang="en-US" sz="1600" b="1" dirty="0"/>
              <a:t>Analog computer</a:t>
            </a:r>
          </a:p>
          <a:p>
            <a:pPr marL="0" indent="0">
              <a:buFont typeface="Wingdings 3" charset="2"/>
              <a:buNone/>
            </a:pPr>
            <a:r>
              <a:rPr lang="en-US" sz="1200" dirty="0"/>
              <a:t>Works on analog signals using resistors, capacitors &amp; inductors to solve differential equations.</a:t>
            </a:r>
          </a:p>
          <a:p>
            <a:pPr marL="0" indent="0">
              <a:spcBef>
                <a:spcPts val="600"/>
              </a:spcBef>
              <a:buFont typeface="Wingdings 3" charset="2"/>
              <a:buNone/>
            </a:pPr>
            <a:endParaRPr lang="en-US" sz="1200" dirty="0"/>
          </a:p>
        </p:txBody>
      </p:sp>
      <p:sp>
        <p:nvSpPr>
          <p:cNvPr id="8" name="Content Placeholder 2"/>
          <p:cNvSpPr txBox="1">
            <a:spLocks/>
          </p:cNvSpPr>
          <p:nvPr/>
        </p:nvSpPr>
        <p:spPr>
          <a:xfrm>
            <a:off x="1416642" y="4188850"/>
            <a:ext cx="5218445" cy="1520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600"/>
              </a:spcBef>
              <a:buFont typeface="Wingdings 3" charset="2"/>
              <a:buNone/>
            </a:pPr>
            <a:r>
              <a:rPr lang="en-US" sz="1600" b="1" dirty="0"/>
              <a:t>Quantum Computer</a:t>
            </a:r>
          </a:p>
          <a:p>
            <a:pPr marL="0" indent="0">
              <a:buFont typeface="Wingdings 3" charset="2"/>
              <a:buNone/>
            </a:pPr>
            <a:r>
              <a:rPr lang="en-US" sz="1200" dirty="0"/>
              <a:t>Works on qubits, quantum-entangled bits of information.</a:t>
            </a:r>
          </a:p>
          <a:p>
            <a:pPr marL="0" indent="0">
              <a:spcBef>
                <a:spcPts val="600"/>
              </a:spcBef>
              <a:buFont typeface="Wingdings 3" charset="2"/>
              <a:buNone/>
            </a:pPr>
            <a:endParaRPr lang="en-US" sz="1200" dirty="0"/>
          </a:p>
        </p:txBody>
      </p:sp>
      <p:pic>
        <p:nvPicPr>
          <p:cNvPr id="1030" name="Picture 6" descr="https://upload.wikimedia.org/wikipedia/commons/thumb/5/53/Quantum_computer.svg/307px-Quantum_computer.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275" y="4846984"/>
            <a:ext cx="1978788" cy="2011016"/>
          </a:xfrm>
          <a:prstGeom prst="rect">
            <a:avLst/>
          </a:prstGeom>
          <a:solidFill>
            <a:schemeClr val="bg1"/>
          </a:solidFill>
        </p:spPr>
      </p:pic>
      <p:pic>
        <p:nvPicPr>
          <p:cNvPr id="1032" name="Picture 8" descr="Image result for bra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7063" y="4804914"/>
            <a:ext cx="2740545" cy="205308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6635087" y="4188850"/>
            <a:ext cx="5443182" cy="1520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600"/>
              </a:spcBef>
              <a:buFont typeface="Wingdings 3" charset="2"/>
              <a:buNone/>
            </a:pPr>
            <a:r>
              <a:rPr lang="en-US" sz="1600" b="1" dirty="0"/>
              <a:t>Parallel Distributed Processor (Neural Network/Brain)</a:t>
            </a:r>
          </a:p>
          <a:p>
            <a:pPr marL="0" indent="0">
              <a:buFont typeface="Wingdings 3" charset="2"/>
              <a:buNone/>
            </a:pPr>
            <a:r>
              <a:rPr lang="en-US" sz="1200" dirty="0"/>
              <a:t>Memory, processing &amp; connectivity are all massively distributed.</a:t>
            </a:r>
          </a:p>
          <a:p>
            <a:pPr marL="0" indent="0">
              <a:spcBef>
                <a:spcPts val="600"/>
              </a:spcBef>
              <a:buFont typeface="Wingdings 3" charset="2"/>
              <a:buNone/>
            </a:pPr>
            <a:endParaRPr lang="en-US" sz="1200" dirty="0"/>
          </a:p>
        </p:txBody>
      </p:sp>
    </p:spTree>
    <p:extLst>
      <p:ext uri="{BB962C8B-B14F-4D97-AF65-F5344CB8AC3E}">
        <p14:creationId xmlns:p14="http://schemas.microsoft.com/office/powerpoint/2010/main" val="32437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anim calcmode="lin" valueType="num">
                                      <p:cBhvr additive="base">
                                        <p:cTn id="27" dur="500" fill="hold"/>
                                        <p:tgtEl>
                                          <p:spTgt spid="1030"/>
                                        </p:tgtEl>
                                        <p:attrNameLst>
                                          <p:attrName>ppt_x</p:attrName>
                                        </p:attrNameLst>
                                      </p:cBhvr>
                                      <p:tavLst>
                                        <p:tav tm="0">
                                          <p:val>
                                            <p:strVal val="#ppt_x"/>
                                          </p:val>
                                        </p:tav>
                                        <p:tav tm="100000">
                                          <p:val>
                                            <p:strVal val="#ppt_x"/>
                                          </p:val>
                                        </p:tav>
                                      </p:tavLst>
                                    </p:anim>
                                    <p:anim calcmode="lin" valueType="num">
                                      <p:cBhvr additive="base">
                                        <p:cTn id="2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 calcmode="lin" valueType="num">
                                      <p:cBhvr additive="base">
                                        <p:cTn id="33" dur="500" fill="hold"/>
                                        <p:tgtEl>
                                          <p:spTgt spid="1028"/>
                                        </p:tgtEl>
                                        <p:attrNameLst>
                                          <p:attrName>ppt_x</p:attrName>
                                        </p:attrNameLst>
                                      </p:cBhvr>
                                      <p:tavLst>
                                        <p:tav tm="0">
                                          <p:val>
                                            <p:strVal val="#ppt_x"/>
                                          </p:val>
                                        </p:tav>
                                        <p:tav tm="100000">
                                          <p:val>
                                            <p:strVal val="#ppt_x"/>
                                          </p:val>
                                        </p:tav>
                                      </p:tavLst>
                                    </p:anim>
                                    <p:anim calcmode="lin" valueType="num">
                                      <p:cBhvr additive="base">
                                        <p:cTn id="34" dur="500" fill="hold"/>
                                        <p:tgtEl>
                                          <p:spTgt spid="102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2"/>
                                        </p:tgtEl>
                                        <p:attrNameLst>
                                          <p:attrName>style.visibility</p:attrName>
                                        </p:attrNameLst>
                                      </p:cBhvr>
                                      <p:to>
                                        <p:strVal val="visible"/>
                                      </p:to>
                                    </p:set>
                                    <p:anim calcmode="lin" valueType="num">
                                      <p:cBhvr additive="base">
                                        <p:cTn id="43" dur="500" fill="hold"/>
                                        <p:tgtEl>
                                          <p:spTgt spid="1032"/>
                                        </p:tgtEl>
                                        <p:attrNameLst>
                                          <p:attrName>ppt_x</p:attrName>
                                        </p:attrNameLst>
                                      </p:cBhvr>
                                      <p:tavLst>
                                        <p:tav tm="0">
                                          <p:val>
                                            <p:strVal val="#ppt_x"/>
                                          </p:val>
                                        </p:tav>
                                        <p:tav tm="100000">
                                          <p:val>
                                            <p:strVal val="#ppt_x"/>
                                          </p:val>
                                        </p:tav>
                                      </p:tavLst>
                                    </p:anim>
                                    <p:anim calcmode="lin" valueType="num">
                                      <p:cBhvr additive="base">
                                        <p:cTn id="44" dur="500" fill="hold"/>
                                        <p:tgtEl>
                                          <p:spTgt spid="103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computers (continued)</a:t>
            </a:r>
          </a:p>
        </p:txBody>
      </p:sp>
      <p:sp>
        <p:nvSpPr>
          <p:cNvPr id="3" name="Content Placeholder 2"/>
          <p:cNvSpPr>
            <a:spLocks noGrp="1"/>
          </p:cNvSpPr>
          <p:nvPr>
            <p:ph idx="1"/>
          </p:nvPr>
        </p:nvSpPr>
        <p:spPr>
          <a:xfrm>
            <a:off x="2202859" y="1410325"/>
            <a:ext cx="8964813" cy="1470489"/>
          </a:xfrm>
        </p:spPr>
        <p:txBody>
          <a:bodyPr>
            <a:normAutofit fontScale="92500"/>
          </a:bodyPr>
          <a:lstStyle/>
          <a:p>
            <a:pPr>
              <a:spcBef>
                <a:spcPts val="600"/>
              </a:spcBef>
            </a:pPr>
            <a:r>
              <a:rPr lang="en-US" sz="2400" b="1" dirty="0"/>
              <a:t>Digital computers</a:t>
            </a:r>
          </a:p>
          <a:p>
            <a:r>
              <a:rPr lang="en-US" sz="1600" dirty="0"/>
              <a:t>Good at integer-based math, rule-based expert systems, digital image processing, logic.</a:t>
            </a:r>
          </a:p>
          <a:p>
            <a:r>
              <a:rPr lang="en-US" sz="1600" dirty="0"/>
              <a:t>Not good at things like: </a:t>
            </a:r>
            <a:r>
              <a:rPr lang="en-US" sz="1600" b="1" i="1" dirty="0"/>
              <a:t>factoring large primes</a:t>
            </a:r>
            <a:r>
              <a:rPr lang="en-US" sz="1600" dirty="0"/>
              <a:t>, travelling salesman problems, solving distributed differential equations, pattern recognition, unconstrained control problems, etc. </a:t>
            </a:r>
          </a:p>
          <a:p>
            <a:pPr marL="0" indent="0">
              <a:spcBef>
                <a:spcPts val="600"/>
              </a:spcBef>
              <a:buNone/>
            </a:pPr>
            <a:endParaRPr lang="en-US" sz="1600" dirty="0"/>
          </a:p>
        </p:txBody>
      </p:sp>
      <p:sp>
        <p:nvSpPr>
          <p:cNvPr id="5" name="Content Placeholder 2"/>
          <p:cNvSpPr txBox="1">
            <a:spLocks/>
          </p:cNvSpPr>
          <p:nvPr/>
        </p:nvSpPr>
        <p:spPr>
          <a:xfrm>
            <a:off x="2202859" y="2880814"/>
            <a:ext cx="8964813" cy="121351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400" b="1" dirty="0"/>
              <a:t>Analog computers</a:t>
            </a:r>
          </a:p>
          <a:p>
            <a:r>
              <a:rPr lang="en-US" sz="1600" dirty="0"/>
              <a:t>Good at simulating differential equations. </a:t>
            </a:r>
          </a:p>
          <a:p>
            <a:r>
              <a:rPr lang="en-US" sz="1600" dirty="0"/>
              <a:t>Not good at things like: exact answers, logic, pattern recognition, unconstrained control problems. </a:t>
            </a:r>
          </a:p>
          <a:p>
            <a:pPr marL="0" indent="0">
              <a:spcBef>
                <a:spcPts val="600"/>
              </a:spcBef>
              <a:buFont typeface="Wingdings 3" charset="2"/>
              <a:buNone/>
            </a:pPr>
            <a:endParaRPr lang="en-US" sz="1600" dirty="0"/>
          </a:p>
        </p:txBody>
      </p:sp>
      <p:sp>
        <p:nvSpPr>
          <p:cNvPr id="6" name="Content Placeholder 2"/>
          <p:cNvSpPr txBox="1">
            <a:spLocks/>
          </p:cNvSpPr>
          <p:nvPr/>
        </p:nvSpPr>
        <p:spPr>
          <a:xfrm>
            <a:off x="2202858" y="3985147"/>
            <a:ext cx="8964813" cy="10849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000" b="1" dirty="0"/>
              <a:t>Quantum computers</a:t>
            </a:r>
          </a:p>
          <a:p>
            <a:r>
              <a:rPr lang="en-US" sz="1400" dirty="0"/>
              <a:t>Good at solving certain classes of problems like </a:t>
            </a:r>
            <a:r>
              <a:rPr lang="en-US" sz="1400" b="1" dirty="0"/>
              <a:t>factoring large primes</a:t>
            </a:r>
            <a:r>
              <a:rPr lang="en-US" sz="1400" dirty="0"/>
              <a:t>, random walks, unordered data retrieval, etc. </a:t>
            </a:r>
          </a:p>
          <a:p>
            <a:r>
              <a:rPr lang="en-US" sz="1400" dirty="0"/>
              <a:t>Not good at things like: exact answers, logic, pattern recognition, unconstrained control problems. </a:t>
            </a:r>
          </a:p>
          <a:p>
            <a:pPr marL="0" indent="0">
              <a:spcBef>
                <a:spcPts val="600"/>
              </a:spcBef>
              <a:buFont typeface="Wingdings 3" charset="2"/>
              <a:buNone/>
            </a:pPr>
            <a:endParaRPr lang="en-US" sz="1400" dirty="0"/>
          </a:p>
        </p:txBody>
      </p:sp>
      <p:sp>
        <p:nvSpPr>
          <p:cNvPr id="7" name="Content Placeholder 2"/>
          <p:cNvSpPr txBox="1">
            <a:spLocks/>
          </p:cNvSpPr>
          <p:nvPr/>
        </p:nvSpPr>
        <p:spPr>
          <a:xfrm>
            <a:off x="2202858" y="5298600"/>
            <a:ext cx="8964813" cy="12624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000" b="1" dirty="0"/>
              <a:t>Parallel distributed processors</a:t>
            </a:r>
          </a:p>
          <a:p>
            <a:r>
              <a:rPr lang="en-US" sz="1400" dirty="0"/>
              <a:t>Good at: Pattern recognition, unconstrained control problems, imagination, innovation, etc. </a:t>
            </a:r>
          </a:p>
          <a:p>
            <a:r>
              <a:rPr lang="en-US" sz="1400" dirty="0"/>
              <a:t>Not good at things like: Math, logic, reasoning, etc.</a:t>
            </a:r>
          </a:p>
          <a:p>
            <a:pPr marL="0" indent="0">
              <a:spcBef>
                <a:spcPts val="600"/>
              </a:spcBef>
              <a:buFont typeface="Wingdings 3" charset="2"/>
              <a:buNone/>
            </a:pPr>
            <a:endParaRPr lang="en-US" sz="1400" dirty="0"/>
          </a:p>
        </p:txBody>
      </p:sp>
    </p:spTree>
    <p:extLst>
      <p:ext uri="{BB962C8B-B14F-4D97-AF65-F5344CB8AC3E}">
        <p14:creationId xmlns:p14="http://schemas.microsoft.com/office/powerpoint/2010/main" val="125488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Quantum Computing can do</a:t>
            </a:r>
          </a:p>
        </p:txBody>
      </p:sp>
      <p:sp>
        <p:nvSpPr>
          <p:cNvPr id="3" name="Content Placeholder 2"/>
          <p:cNvSpPr>
            <a:spLocks noGrp="1"/>
          </p:cNvSpPr>
          <p:nvPr>
            <p:ph idx="1"/>
          </p:nvPr>
        </p:nvSpPr>
        <p:spPr>
          <a:xfrm>
            <a:off x="2202859" y="1410325"/>
            <a:ext cx="8964813" cy="1470489"/>
          </a:xfrm>
        </p:spPr>
        <p:txBody>
          <a:bodyPr>
            <a:normAutofit/>
          </a:bodyPr>
          <a:lstStyle/>
          <a:p>
            <a:pPr>
              <a:spcBef>
                <a:spcPts val="600"/>
              </a:spcBef>
            </a:pPr>
            <a:r>
              <a:rPr lang="en-US" sz="2400" b="1" dirty="0"/>
              <a:t>Factor primes</a:t>
            </a:r>
          </a:p>
          <a:p>
            <a:r>
              <a:rPr lang="en-US" sz="1600" dirty="0"/>
              <a:t>Encryption algorithms like RSA, SSL, etc. are based on the fact that factoring large primes (say 2048 bit) would take millions of years on a super computer.</a:t>
            </a:r>
          </a:p>
          <a:p>
            <a:r>
              <a:rPr lang="en-US" sz="1600" dirty="0"/>
              <a:t>Quantum computers could do this in minutes. (Yikes!)</a:t>
            </a:r>
          </a:p>
          <a:p>
            <a:pPr marL="0" indent="0">
              <a:spcBef>
                <a:spcPts val="600"/>
              </a:spcBef>
              <a:buNone/>
            </a:pPr>
            <a:endParaRPr lang="en-US" sz="1600" dirty="0"/>
          </a:p>
        </p:txBody>
      </p:sp>
      <p:sp>
        <p:nvSpPr>
          <p:cNvPr id="5" name="Content Placeholder 2"/>
          <p:cNvSpPr txBox="1">
            <a:spLocks/>
          </p:cNvSpPr>
          <p:nvPr/>
        </p:nvSpPr>
        <p:spPr>
          <a:xfrm>
            <a:off x="2202859" y="2880814"/>
            <a:ext cx="8964813" cy="121351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400" b="1" dirty="0"/>
              <a:t>Secure communications</a:t>
            </a:r>
          </a:p>
          <a:p>
            <a:r>
              <a:rPr lang="en-US" sz="1600" dirty="0"/>
              <a:t>Quantum-based networking allows perfectly secure communications. Any eaves-dropping on the signal destroys the signal, hence quantum networks are perfectly secure and invulnerable to hijacking.</a:t>
            </a:r>
          </a:p>
          <a:p>
            <a:pPr marL="0" indent="0">
              <a:spcBef>
                <a:spcPts val="600"/>
              </a:spcBef>
              <a:buFont typeface="Wingdings 3" charset="2"/>
              <a:buNone/>
            </a:pPr>
            <a:endParaRPr lang="en-US" sz="1600" dirty="0"/>
          </a:p>
        </p:txBody>
      </p:sp>
      <p:sp>
        <p:nvSpPr>
          <p:cNvPr id="6" name="Content Placeholder 2"/>
          <p:cNvSpPr txBox="1">
            <a:spLocks/>
          </p:cNvSpPr>
          <p:nvPr/>
        </p:nvSpPr>
        <p:spPr>
          <a:xfrm>
            <a:off x="2202858" y="4088179"/>
            <a:ext cx="8964813" cy="10849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000" b="1" dirty="0"/>
              <a:t>Solve a variety of problems that are hard for digital computers</a:t>
            </a:r>
          </a:p>
          <a:p>
            <a:r>
              <a:rPr lang="en-US" sz="1400" dirty="0"/>
              <a:t>Random walk problems &amp; classes of NP problems may be tractable with quantum computers.</a:t>
            </a:r>
          </a:p>
        </p:txBody>
      </p:sp>
      <p:sp>
        <p:nvSpPr>
          <p:cNvPr id="7" name="Content Placeholder 2"/>
          <p:cNvSpPr txBox="1">
            <a:spLocks/>
          </p:cNvSpPr>
          <p:nvPr/>
        </p:nvSpPr>
        <p:spPr>
          <a:xfrm>
            <a:off x="2202854" y="5821743"/>
            <a:ext cx="8964813" cy="12624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000" b="1" dirty="0"/>
              <a:t>But, they are not a panacea </a:t>
            </a:r>
          </a:p>
          <a:p>
            <a:r>
              <a:rPr lang="en-US" sz="1400" dirty="0"/>
              <a:t>They will not replace digital computers for day-to-day tasks. We will still need digital computers.</a:t>
            </a:r>
          </a:p>
          <a:p>
            <a:pPr marL="0" indent="0">
              <a:spcBef>
                <a:spcPts val="600"/>
              </a:spcBef>
              <a:buFont typeface="Wingdings 3" charset="2"/>
              <a:buNone/>
            </a:pPr>
            <a:endParaRPr lang="en-US" sz="1400" dirty="0"/>
          </a:p>
        </p:txBody>
      </p:sp>
      <p:sp>
        <p:nvSpPr>
          <p:cNvPr id="8" name="Content Placeholder 2"/>
          <p:cNvSpPr txBox="1">
            <a:spLocks/>
          </p:cNvSpPr>
          <p:nvPr/>
        </p:nvSpPr>
        <p:spPr>
          <a:xfrm>
            <a:off x="2202853" y="4948423"/>
            <a:ext cx="8964813" cy="9677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pPr>
            <a:r>
              <a:rPr lang="en-US" sz="2400" b="1" dirty="0"/>
              <a:t>Solve quantum-mechanics/material science problems</a:t>
            </a:r>
          </a:p>
          <a:p>
            <a:r>
              <a:rPr lang="en-US" sz="1600" dirty="0"/>
              <a:t>What better to solve quantum mechanics problems than a quantum computer?</a:t>
            </a:r>
          </a:p>
          <a:p>
            <a:pPr marL="0" indent="0">
              <a:spcBef>
                <a:spcPts val="600"/>
              </a:spcBef>
              <a:buFont typeface="Wingdings 3" charset="2"/>
              <a:buNone/>
            </a:pPr>
            <a:endParaRPr lang="en-US" sz="1600" dirty="0"/>
          </a:p>
        </p:txBody>
      </p:sp>
    </p:spTree>
    <p:extLst>
      <p:ext uri="{BB962C8B-B14F-4D97-AF65-F5344CB8AC3E}">
        <p14:creationId xmlns:p14="http://schemas.microsoft.com/office/powerpoint/2010/main" val="4574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quantum computing works</a:t>
            </a:r>
          </a:p>
        </p:txBody>
      </p:sp>
      <p:sp>
        <p:nvSpPr>
          <p:cNvPr id="3" name="Text Placeholder 2"/>
          <p:cNvSpPr>
            <a:spLocks noGrp="1"/>
          </p:cNvSpPr>
          <p:nvPr>
            <p:ph type="body" idx="1"/>
          </p:nvPr>
        </p:nvSpPr>
        <p:spPr/>
        <p:txBody>
          <a:bodyPr/>
          <a:lstStyle/>
          <a:p>
            <a:r>
              <a:rPr lang="en-US" dirty="0"/>
              <a:t>The mysterious, magical qubits</a:t>
            </a:r>
          </a:p>
        </p:txBody>
      </p:sp>
    </p:spTree>
    <p:extLst>
      <p:ext uri="{BB962C8B-B14F-4D97-AF65-F5344CB8AC3E}">
        <p14:creationId xmlns:p14="http://schemas.microsoft.com/office/powerpoint/2010/main" val="185652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436" y="521007"/>
            <a:ext cx="9184176" cy="1280890"/>
          </a:xfrm>
        </p:spPr>
        <p:txBody>
          <a:bodyPr/>
          <a:lstStyle/>
          <a:p>
            <a:r>
              <a:rPr lang="en-US" dirty="0"/>
              <a:t>Qubits rely on Quantum entanglement</a:t>
            </a:r>
            <a:br>
              <a:rPr lang="en-US" dirty="0"/>
            </a:br>
            <a:endParaRPr lang="en-US" dirty="0"/>
          </a:p>
        </p:txBody>
      </p:sp>
      <p:pic>
        <p:nvPicPr>
          <p:cNvPr id="6" name="Picture 5"/>
          <p:cNvPicPr>
            <a:picLocks noChangeAspect="1"/>
          </p:cNvPicPr>
          <p:nvPr/>
        </p:nvPicPr>
        <p:blipFill>
          <a:blip r:embed="rId2"/>
          <a:stretch>
            <a:fillRect/>
          </a:stretch>
        </p:blipFill>
        <p:spPr>
          <a:xfrm>
            <a:off x="7821305" y="2110716"/>
            <a:ext cx="3962668" cy="3962668"/>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2495439" y="2295382"/>
                <a:ext cx="3493827" cy="54303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Ĥ</m:t>
                    </m:r>
                    <m:r>
                      <a:rPr lang="en-US" sz="2400" i="1">
                        <a:latin typeface="Cambria Math" panose="02040503050406030204" pitchFamily="18" charset="0"/>
                      </a:rPr>
                      <m:t>|</m:t>
                    </m:r>
                    <m:r>
                      <m:rPr>
                        <m:sty m:val="p"/>
                      </m:rPr>
                      <a:rPr lang="el-GR" sz="2400" i="1">
                        <a:latin typeface="Cambria Math" panose="02040503050406030204" pitchFamily="18" charset="0"/>
                      </a:rPr>
                      <m:t>Ψ</m:t>
                    </m:r>
                    <m:d>
                      <m:dPr>
                        <m:ctrlPr>
                          <a:rPr lang="en-US" sz="2400" i="1">
                            <a:latin typeface="Cambria Math" panose="02040503050406030204" pitchFamily="18" charset="0"/>
                          </a:rPr>
                        </m:ctrlPr>
                      </m:dPr>
                      <m:e>
                        <m:r>
                          <m:rPr>
                            <m:sty m:val="p"/>
                          </m:rPr>
                          <a:rPr lang="en-US" sz="2400">
                            <a:latin typeface="Cambria Math" panose="02040503050406030204" pitchFamily="18" charset="0"/>
                          </a:rPr>
                          <m:t>t</m:t>
                        </m:r>
                      </m:e>
                    </m:d>
                    <m:r>
                      <a:rPr lang="en-US" sz="2400">
                        <a:latin typeface="Cambria Math" panose="02040503050406030204" pitchFamily="18" charset="0"/>
                      </a:rPr>
                      <m:t>&gt;</m:t>
                    </m:r>
                    <m:r>
                      <a:rPr lang="en-US" sz="2400" i="1">
                        <a:latin typeface="Cambria Math" panose="02040503050406030204" pitchFamily="18" charset="0"/>
                      </a:rPr>
                      <m:t> </m:t>
                    </m:r>
                  </m:oMath>
                </a14:m>
                <a:r>
                  <a:rPr lang="en-US" sz="2400" b="0" dirty="0"/>
                  <a:t>=</a:t>
                </a:r>
                <a14:m>
                  <m:oMath xmlns:m="http://schemas.openxmlformats.org/officeDocument/2006/math">
                    <m:r>
                      <m:rPr>
                        <m:sty m:val="p"/>
                      </m:rPr>
                      <a:rPr lang="en-US" sz="2400" b="0" i="0" smtClean="0">
                        <a:latin typeface="Cambria Math" panose="02040503050406030204" pitchFamily="18" charset="0"/>
                      </a:rPr>
                      <m:t>i</m:t>
                    </m:r>
                    <m:r>
                      <a:rPr lang="en-US" sz="2400" b="0" i="0" smtClean="0">
                        <a:latin typeface="Cambria Math" panose="02040503050406030204" pitchFamily="18" charset="0"/>
                      </a:rPr>
                      <m:t>ħ</m:t>
                    </m:r>
                    <m:f>
                      <m:fPr>
                        <m:ctrlPr>
                          <a:rPr lang="en-US" sz="2400" b="0" i="1" smtClean="0">
                            <a:latin typeface="Cambria Math" panose="02040503050406030204" pitchFamily="18" charset="0"/>
                          </a:rPr>
                        </m:ctrlPr>
                      </m:fPr>
                      <m:num>
                        <m:r>
                          <a:rPr lang="el-GR" sz="2400" b="0" i="1" smtClean="0">
                            <a:latin typeface="Cambria Math" panose="02040503050406030204" pitchFamily="18" charset="0"/>
                          </a:rPr>
                          <m:t>𝛿</m:t>
                        </m:r>
                      </m:num>
                      <m:den>
                        <m:r>
                          <a:rPr lang="el-GR" sz="2400" b="0" i="1" smtClean="0">
                            <a:latin typeface="Cambria Math" panose="02040503050406030204" pitchFamily="18" charset="0"/>
                          </a:rPr>
                          <m:t>𝛿</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r>
                      <m:rPr>
                        <m:sty m:val="p"/>
                      </m:rPr>
                      <a:rPr lang="el-GR" sz="2400" b="0" i="1" smtClean="0">
                        <a:latin typeface="Cambria Math" panose="02040503050406030204" pitchFamily="18" charset="0"/>
                      </a:rPr>
                      <m:t>Ψ</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t</m:t>
                        </m:r>
                      </m:e>
                    </m:d>
                    <m:r>
                      <a:rPr lang="en-US" sz="2400" b="0" i="0" smtClean="0">
                        <a:latin typeface="Cambria Math" panose="02040503050406030204" pitchFamily="18" charset="0"/>
                      </a:rPr>
                      <m:t>&gt;</m:t>
                    </m:r>
                  </m:oMath>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495439" y="2295382"/>
                <a:ext cx="3493827" cy="543034"/>
              </a:xfrm>
              <a:prstGeom prst="rect">
                <a:avLst/>
              </a:prstGeom>
              <a:blipFill>
                <a:blip r:embed="rId3"/>
                <a:stretch>
                  <a:fillRect t="-2247" b="-16854"/>
                </a:stretch>
              </a:blipFill>
            </p:spPr>
            <p:txBody>
              <a:bodyPr/>
              <a:lstStyle/>
              <a:p>
                <a:r>
                  <a:rPr lang="en-US">
                    <a:noFill/>
                  </a:rPr>
                  <a:t> </a:t>
                </a:r>
              </a:p>
            </p:txBody>
          </p:sp>
        </mc:Fallback>
      </mc:AlternateContent>
      <p:sp>
        <p:nvSpPr>
          <p:cNvPr id="12" name="TextBox 11"/>
          <p:cNvSpPr txBox="1"/>
          <p:nvPr/>
        </p:nvSpPr>
        <p:spPr>
          <a:xfrm>
            <a:off x="2320436" y="1340232"/>
            <a:ext cx="5500869" cy="923330"/>
          </a:xfrm>
          <a:prstGeom prst="rect">
            <a:avLst/>
          </a:prstGeom>
          <a:noFill/>
        </p:spPr>
        <p:txBody>
          <a:bodyPr wrap="square" rtlCol="0">
            <a:spAutoFit/>
          </a:bodyPr>
          <a:lstStyle/>
          <a:p>
            <a:r>
              <a:rPr lang="en-US" dirty="0"/>
              <a:t>First we need to talk about superposition of quantum states.</a:t>
            </a:r>
          </a:p>
          <a:p>
            <a:r>
              <a:rPr lang="en-US" dirty="0"/>
              <a:t>Let’s start with Schrödinger’s Wave Equation:</a:t>
            </a:r>
          </a:p>
        </p:txBody>
      </p:sp>
      <p:grpSp>
        <p:nvGrpSpPr>
          <p:cNvPr id="15" name="Group 14"/>
          <p:cNvGrpSpPr/>
          <p:nvPr/>
        </p:nvGrpSpPr>
        <p:grpSpPr>
          <a:xfrm>
            <a:off x="1873504" y="3170341"/>
            <a:ext cx="5048250" cy="3071424"/>
            <a:chOff x="2165160" y="3001960"/>
            <a:chExt cx="5048250" cy="3071424"/>
          </a:xfrm>
        </p:grpSpPr>
        <p:pic>
          <p:nvPicPr>
            <p:cNvPr id="5" name="Picture 4"/>
            <p:cNvPicPr>
              <a:picLocks noChangeAspect="1"/>
            </p:cNvPicPr>
            <p:nvPr/>
          </p:nvPicPr>
          <p:blipFill>
            <a:blip r:embed="rId4"/>
            <a:stretch>
              <a:fillRect/>
            </a:stretch>
          </p:blipFill>
          <p:spPr>
            <a:xfrm>
              <a:off x="2165160" y="3606409"/>
              <a:ext cx="5048250" cy="2466975"/>
            </a:xfrm>
            <a:prstGeom prst="rect">
              <a:avLst/>
            </a:prstGeom>
          </p:spPr>
        </p:pic>
        <p:sp>
          <p:nvSpPr>
            <p:cNvPr id="14" name="TextBox 13"/>
            <p:cNvSpPr txBox="1"/>
            <p:nvPr/>
          </p:nvSpPr>
          <p:spPr>
            <a:xfrm>
              <a:off x="2371722" y="3001960"/>
              <a:ext cx="3998794" cy="369332"/>
            </a:xfrm>
            <a:prstGeom prst="rect">
              <a:avLst/>
            </a:prstGeom>
            <a:noFill/>
          </p:spPr>
          <p:txBody>
            <a:bodyPr wrap="square" rtlCol="0">
              <a:spAutoFit/>
            </a:bodyPr>
            <a:lstStyle/>
            <a:p>
              <a:r>
                <a:rPr lang="en-US" dirty="0"/>
                <a:t>Schrödinger’s Cat</a:t>
              </a:r>
            </a:p>
          </p:txBody>
        </p:sp>
      </p:grpSp>
    </p:spTree>
    <p:extLst>
      <p:ext uri="{BB962C8B-B14F-4D97-AF65-F5344CB8AC3E}">
        <p14:creationId xmlns:p14="http://schemas.microsoft.com/office/powerpoint/2010/main" val="60229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Quantum superposition and project management</a:t>
            </a:r>
          </a:p>
        </p:txBody>
      </p:sp>
      <p:pic>
        <p:nvPicPr>
          <p:cNvPr id="3074" name="Picture 2" descr="https://www.ias.edu/sites/default/files/styles/grid_feature_teaser/public/images/featured-thumbnails/ideas/dt_c120417.jpg?itok=_AqJ9M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19" y="2053883"/>
            <a:ext cx="11026242" cy="343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02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33560</TotalTime>
  <Words>2293</Words>
  <Application>Microsoft Office PowerPoint</Application>
  <PresentationFormat>Widescreen</PresentationFormat>
  <Paragraphs>318</Paragraphs>
  <Slides>37</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Century Gothic</vt:lpstr>
      <vt:lpstr>Wingdings</vt:lpstr>
      <vt:lpstr>Wingdings 3</vt:lpstr>
      <vt:lpstr>Wisp</vt:lpstr>
      <vt:lpstr>Quantum Computing and its security implications</vt:lpstr>
      <vt:lpstr>Outline</vt:lpstr>
      <vt:lpstr>Abstract</vt:lpstr>
      <vt:lpstr>Four types of computers</vt:lpstr>
      <vt:lpstr>Types of computers (continued)</vt:lpstr>
      <vt:lpstr>What Quantum Computing can do</vt:lpstr>
      <vt:lpstr>How quantum computing works</vt:lpstr>
      <vt:lpstr>Qubits rely on Quantum entanglement </vt:lpstr>
      <vt:lpstr>Quantum superposition and project management</vt:lpstr>
      <vt:lpstr>Quantum entanglement</vt:lpstr>
      <vt:lpstr>Quantum entanglement</vt:lpstr>
      <vt:lpstr>Quantum entanglement</vt:lpstr>
      <vt:lpstr>2 qubit example</vt:lpstr>
      <vt:lpstr>Enormous quantum power</vt:lpstr>
      <vt:lpstr>Standard computing versus Quantum</vt:lpstr>
      <vt:lpstr>Standard computing versus Quantum</vt:lpstr>
      <vt:lpstr>Standard computing versus Quantum</vt:lpstr>
      <vt:lpstr>Standard computing versus Quantum</vt:lpstr>
      <vt:lpstr>Standard computing versus Quantum</vt:lpstr>
      <vt:lpstr>So what can Quantum computers do?</vt:lpstr>
      <vt:lpstr>Quantum communication</vt:lpstr>
      <vt:lpstr>Quantum communication (BB84 algorithm)</vt:lpstr>
      <vt:lpstr>Is this just Science Fiction? </vt:lpstr>
      <vt:lpstr>Is this just science fiction?</vt:lpstr>
      <vt:lpstr>D-wave quantum computer</vt:lpstr>
      <vt:lpstr>IBM Atlas quantum computer</vt:lpstr>
      <vt:lpstr>IBM Free Quantum computer in the cloud https://quantumexperience.ng.bluemix.net/qx/experience </vt:lpstr>
      <vt:lpstr>3 types of quantum computers</vt:lpstr>
      <vt:lpstr>1: Quantum Annealing</vt:lpstr>
      <vt:lpstr>2: Analog Quantum</vt:lpstr>
      <vt:lpstr>3: Universal Quantum</vt:lpstr>
      <vt:lpstr>PowerPoint Presentation</vt:lpstr>
      <vt:lpstr>Scaling in quantum computing</vt:lpstr>
      <vt:lpstr>Post-Quantum world</vt:lpstr>
      <vt:lpstr>Post-Quantum Algorithm Assessment </vt:lpstr>
      <vt:lpstr>Start thinking post-quantum now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Keeler</dc:creator>
  <cp:lastModifiedBy>Jim Keeler</cp:lastModifiedBy>
  <cp:revision>165</cp:revision>
  <cp:lastPrinted>2016-11-12T21:47:04Z</cp:lastPrinted>
  <dcterms:created xsi:type="dcterms:W3CDTF">2016-10-27T18:47:00Z</dcterms:created>
  <dcterms:modified xsi:type="dcterms:W3CDTF">2018-11-01T12:40:20Z</dcterms:modified>
</cp:coreProperties>
</file>