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96"/>
  </p:notesMasterIdLst>
  <p:sldIdLst>
    <p:sldId id="256" r:id="rId2"/>
    <p:sldId id="429" r:id="rId3"/>
    <p:sldId id="383" r:id="rId4"/>
    <p:sldId id="341" r:id="rId5"/>
    <p:sldId id="430" r:id="rId6"/>
    <p:sldId id="342" r:id="rId7"/>
    <p:sldId id="343" r:id="rId8"/>
    <p:sldId id="344" r:id="rId9"/>
    <p:sldId id="345" r:id="rId10"/>
    <p:sldId id="346" r:id="rId11"/>
    <p:sldId id="348" r:id="rId12"/>
    <p:sldId id="349" r:id="rId13"/>
    <p:sldId id="350" r:id="rId14"/>
    <p:sldId id="426" r:id="rId15"/>
    <p:sldId id="351" r:id="rId16"/>
    <p:sldId id="352" r:id="rId17"/>
    <p:sldId id="353" r:id="rId18"/>
    <p:sldId id="354" r:id="rId19"/>
    <p:sldId id="355" r:id="rId20"/>
    <p:sldId id="356" r:id="rId21"/>
    <p:sldId id="357" r:id="rId22"/>
    <p:sldId id="291" r:id="rId23"/>
    <p:sldId id="292" r:id="rId24"/>
    <p:sldId id="293" r:id="rId25"/>
    <p:sldId id="294" r:id="rId26"/>
    <p:sldId id="295" r:id="rId27"/>
    <p:sldId id="297" r:id="rId28"/>
    <p:sldId id="298" r:id="rId29"/>
    <p:sldId id="299" r:id="rId30"/>
    <p:sldId id="300" r:id="rId31"/>
    <p:sldId id="301" r:id="rId32"/>
    <p:sldId id="302" r:id="rId33"/>
    <p:sldId id="303" r:id="rId34"/>
    <p:sldId id="317" r:id="rId35"/>
    <p:sldId id="318" r:id="rId36"/>
    <p:sldId id="319" r:id="rId37"/>
    <p:sldId id="320" r:id="rId38"/>
    <p:sldId id="321" r:id="rId39"/>
    <p:sldId id="322" r:id="rId40"/>
    <p:sldId id="323" r:id="rId41"/>
    <p:sldId id="324" r:id="rId42"/>
    <p:sldId id="325" r:id="rId43"/>
    <p:sldId id="326" r:id="rId44"/>
    <p:sldId id="327" r:id="rId45"/>
    <p:sldId id="328" r:id="rId46"/>
    <p:sldId id="329" r:id="rId47"/>
    <p:sldId id="330" r:id="rId48"/>
    <p:sldId id="333" r:id="rId49"/>
    <p:sldId id="334" r:id="rId50"/>
    <p:sldId id="335" r:id="rId51"/>
    <p:sldId id="427" r:id="rId52"/>
    <p:sldId id="428" r:id="rId53"/>
    <p:sldId id="336" r:id="rId54"/>
    <p:sldId id="337" r:id="rId55"/>
    <p:sldId id="384" r:id="rId56"/>
    <p:sldId id="385" r:id="rId57"/>
    <p:sldId id="386" r:id="rId58"/>
    <p:sldId id="387" r:id="rId59"/>
    <p:sldId id="388" r:id="rId60"/>
    <p:sldId id="389" r:id="rId61"/>
    <p:sldId id="390" r:id="rId62"/>
    <p:sldId id="391" r:id="rId63"/>
    <p:sldId id="405" r:id="rId64"/>
    <p:sldId id="406" r:id="rId65"/>
    <p:sldId id="424" r:id="rId66"/>
    <p:sldId id="305" r:id="rId67"/>
    <p:sldId id="306" r:id="rId68"/>
    <p:sldId id="307" r:id="rId69"/>
    <p:sldId id="308" r:id="rId70"/>
    <p:sldId id="309" r:id="rId71"/>
    <p:sldId id="310" r:id="rId72"/>
    <p:sldId id="311" r:id="rId73"/>
    <p:sldId id="312" r:id="rId74"/>
    <p:sldId id="313" r:id="rId75"/>
    <p:sldId id="314" r:id="rId76"/>
    <p:sldId id="315" r:id="rId77"/>
    <p:sldId id="425" r:id="rId78"/>
    <p:sldId id="421" r:id="rId79"/>
    <p:sldId id="422" r:id="rId80"/>
    <p:sldId id="423" r:id="rId81"/>
    <p:sldId id="408" r:id="rId82"/>
    <p:sldId id="409" r:id="rId83"/>
    <p:sldId id="410" r:id="rId84"/>
    <p:sldId id="411" r:id="rId85"/>
    <p:sldId id="412" r:id="rId86"/>
    <p:sldId id="414" r:id="rId87"/>
    <p:sldId id="415" r:id="rId88"/>
    <p:sldId id="416" r:id="rId89"/>
    <p:sldId id="417" r:id="rId90"/>
    <p:sldId id="418" r:id="rId91"/>
    <p:sldId id="419" r:id="rId92"/>
    <p:sldId id="265" r:id="rId93"/>
    <p:sldId id="266" r:id="rId94"/>
    <p:sldId id="267" r:id="rId9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e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image" Target="../media/image38.wmf"/><Relationship Id="rId7" Type="http://schemas.openxmlformats.org/officeDocument/2006/relationships/image" Target="../media/image42.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11" Type="http://schemas.openxmlformats.org/officeDocument/2006/relationships/image" Target="../media/image46.wmf"/><Relationship Id="rId5" Type="http://schemas.openxmlformats.org/officeDocument/2006/relationships/image" Target="../media/image40.wmf"/><Relationship Id="rId10" Type="http://schemas.openxmlformats.org/officeDocument/2006/relationships/image" Target="../media/image45.wmf"/><Relationship Id="rId4" Type="http://schemas.openxmlformats.org/officeDocument/2006/relationships/image" Target="../media/image39.wmf"/><Relationship Id="rId9" Type="http://schemas.openxmlformats.org/officeDocument/2006/relationships/image" Target="../media/image4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7.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8.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7.png"/></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png"/></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image" Target="../media/image58.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DF3938-A59C-4130-8839-E990B95F53F3}" type="datetimeFigureOut">
              <a:rPr lang="en-US" smtClean="0"/>
              <a:t>3/19/2017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894568-BFF0-463A-9035-77F25B26C0F7}" type="slidenum">
              <a:rPr lang="en-US" smtClean="0"/>
              <a:t>‹#›</a:t>
            </a:fld>
            <a:endParaRPr lang="en-US"/>
          </a:p>
        </p:txBody>
      </p:sp>
    </p:spTree>
    <p:extLst>
      <p:ext uri="{BB962C8B-B14F-4D97-AF65-F5344CB8AC3E}">
        <p14:creationId xmlns:p14="http://schemas.microsoft.com/office/powerpoint/2010/main" val="3856058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DB3CC504-CB61-475A-B981-80ABBEC08B29}" type="slidenum">
              <a:rPr lang="en-US" altLang="en-US" sz="1200"/>
              <a:pPr/>
              <a:t>26</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728315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smtClean="0"/>
              <a:pPr/>
              <a:t>3/19/2017</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smtClean="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65248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3/19/2017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813352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3/19/2017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723055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600201"/>
            <a:ext cx="53848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3941763"/>
            <a:ext cx="53848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609600" y="6248400"/>
            <a:ext cx="2844800" cy="457200"/>
          </a:xfrm>
        </p:spPr>
        <p:txBody>
          <a:bodyPr/>
          <a:lstStyle>
            <a:lvl1pPr>
              <a:defRPr/>
            </a:lvl1pPr>
          </a:lstStyle>
          <a:p>
            <a:endParaRPr lang="en-US" altLang="en-US"/>
          </a:p>
        </p:txBody>
      </p:sp>
      <p:sp>
        <p:nvSpPr>
          <p:cNvPr id="7" name="Footer Placeholder 6"/>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8" name="Slide Number Placeholder 7"/>
          <p:cNvSpPr>
            <a:spLocks noGrp="1"/>
          </p:cNvSpPr>
          <p:nvPr>
            <p:ph type="sldNum" sz="quarter" idx="12"/>
          </p:nvPr>
        </p:nvSpPr>
        <p:spPr>
          <a:xfrm>
            <a:off x="8737600" y="6248400"/>
            <a:ext cx="2844800" cy="457200"/>
          </a:xfrm>
        </p:spPr>
        <p:txBody>
          <a:bodyPr/>
          <a:lstStyle>
            <a:lvl1pPr>
              <a:defRPr/>
            </a:lvl1pPr>
          </a:lstStyle>
          <a:p>
            <a:fld id="{2976229B-39B6-455A-8D26-AFDE9B9B507A}" type="slidenum">
              <a:rPr lang="en-US" altLang="en-US"/>
              <a:pPr/>
              <a:t>‹#›</a:t>
            </a:fld>
            <a:endParaRPr lang="en-US" altLang="en-US"/>
          </a:p>
        </p:txBody>
      </p:sp>
    </p:spTree>
    <p:extLst>
      <p:ext uri="{BB962C8B-B14F-4D97-AF65-F5344CB8AC3E}">
        <p14:creationId xmlns:p14="http://schemas.microsoft.com/office/powerpoint/2010/main" val="1923982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600201"/>
            <a:ext cx="53848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3941763"/>
            <a:ext cx="53848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609600" y="6248400"/>
            <a:ext cx="2844800" cy="457200"/>
          </a:xfrm>
        </p:spPr>
        <p:txBody>
          <a:bodyPr/>
          <a:lstStyle>
            <a:lvl1pPr>
              <a:defRPr/>
            </a:lvl1pPr>
          </a:lstStyle>
          <a:p>
            <a:endParaRPr lang="en-US" altLang="en-US"/>
          </a:p>
        </p:txBody>
      </p:sp>
      <p:sp>
        <p:nvSpPr>
          <p:cNvPr id="7" name="Footer Placeholder 6"/>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8" name="Slide Number Placeholder 7"/>
          <p:cNvSpPr>
            <a:spLocks noGrp="1"/>
          </p:cNvSpPr>
          <p:nvPr>
            <p:ph type="sldNum" sz="quarter" idx="12"/>
          </p:nvPr>
        </p:nvSpPr>
        <p:spPr>
          <a:xfrm>
            <a:off x="8737600" y="6248400"/>
            <a:ext cx="2844800" cy="457200"/>
          </a:xfrm>
        </p:spPr>
        <p:txBody>
          <a:bodyPr/>
          <a:lstStyle>
            <a:lvl1pPr>
              <a:defRPr/>
            </a:lvl1pPr>
          </a:lstStyle>
          <a:p>
            <a:fld id="{88A6D299-C3DD-4054-AFCF-2F63EF77EAC5}" type="slidenum">
              <a:rPr lang="en-US" altLang="en-US"/>
              <a:pPr/>
              <a:t>‹#›</a:t>
            </a:fld>
            <a:endParaRPr lang="en-US" altLang="en-US"/>
          </a:p>
        </p:txBody>
      </p:sp>
    </p:spTree>
    <p:extLst>
      <p:ext uri="{BB962C8B-B14F-4D97-AF65-F5344CB8AC3E}">
        <p14:creationId xmlns:p14="http://schemas.microsoft.com/office/powerpoint/2010/main" val="3696827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3/19/2017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56126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smtClean="0"/>
              <a:pPr/>
              <a:t>3/19/2017</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smtClean="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5992682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t>3/19/2017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453639430"/>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3/19/2017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544907284"/>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t>3/19/2017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059759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t>3/19/2017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476875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smtClean="0"/>
              <a:t>3/19/2017</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539553"/>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smtClean="0"/>
              <a:t>3/19/2017</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4018148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smtClean="0"/>
              <a:pPr/>
              <a:t>3/19/2017</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74595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oleObject" Target="../embeddings/oleObject1.bin"/><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video" Target="https://www.youtube.com/embed/rUWfod_8Js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ideo" Target="https://www.youtube.com/embed/Eak_ogYMprk"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10.png"/><Relationship Id="rId7"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7.png"/><Relationship Id="rId5" Type="http://schemas.openxmlformats.org/officeDocument/2006/relationships/oleObject" Target="../embeddings/oleObject2.bin"/><Relationship Id="rId10" Type="http://schemas.openxmlformats.org/officeDocument/2006/relationships/image" Target="../media/image9.png"/><Relationship Id="rId4" Type="http://schemas.openxmlformats.org/officeDocument/2006/relationships/image" Target="../media/image6.jpeg"/><Relationship Id="rId9"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5.wmf"/><Relationship Id="rId5" Type="http://schemas.openxmlformats.org/officeDocument/2006/relationships/oleObject" Target="../embeddings/oleObject7.bin"/><Relationship Id="rId4" Type="http://schemas.openxmlformats.org/officeDocument/2006/relationships/image" Target="../media/image14.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6.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7.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9.wmf"/><Relationship Id="rId5" Type="http://schemas.openxmlformats.org/officeDocument/2006/relationships/oleObject" Target="../embeddings/oleObject11.bin"/><Relationship Id="rId4" Type="http://schemas.openxmlformats.org/officeDocument/2006/relationships/image" Target="../media/image18.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0.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1.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3.wmf"/><Relationship Id="rId5" Type="http://schemas.openxmlformats.org/officeDocument/2006/relationships/oleObject" Target="../embeddings/oleObject15.bin"/><Relationship Id="rId4" Type="http://schemas.openxmlformats.org/officeDocument/2006/relationships/image" Target="../media/image22.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4.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6.wmf"/><Relationship Id="rId5" Type="http://schemas.openxmlformats.org/officeDocument/2006/relationships/oleObject" Target="../embeddings/oleObject18.bin"/><Relationship Id="rId4" Type="http://schemas.openxmlformats.org/officeDocument/2006/relationships/image" Target="../media/image25.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7.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9.wmf"/><Relationship Id="rId5" Type="http://schemas.openxmlformats.org/officeDocument/2006/relationships/oleObject" Target="../embeddings/oleObject21.bin"/><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g_IaVepNDT4"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slideLayout" Target="../slideLayouts/slideLayout2.xml"/><Relationship Id="rId1" Type="http://schemas.openxmlformats.org/officeDocument/2006/relationships/video" Target="https://www.youtube.com/embed/CMdHDHEuOUE"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27.bin"/><Relationship Id="rId18" Type="http://schemas.openxmlformats.org/officeDocument/2006/relationships/image" Target="../media/image43.wmf"/><Relationship Id="rId3" Type="http://schemas.openxmlformats.org/officeDocument/2006/relationships/oleObject" Target="../embeddings/oleObject22.bin"/><Relationship Id="rId21" Type="http://schemas.openxmlformats.org/officeDocument/2006/relationships/oleObject" Target="../embeddings/oleObject31.bin"/><Relationship Id="rId7" Type="http://schemas.openxmlformats.org/officeDocument/2006/relationships/oleObject" Target="../embeddings/oleObject24.bin"/><Relationship Id="rId12" Type="http://schemas.openxmlformats.org/officeDocument/2006/relationships/image" Target="../media/image40.wmf"/><Relationship Id="rId17" Type="http://schemas.openxmlformats.org/officeDocument/2006/relationships/oleObject" Target="../embeddings/oleObject29.bin"/><Relationship Id="rId2" Type="http://schemas.openxmlformats.org/officeDocument/2006/relationships/slideLayout" Target="../slideLayouts/slideLayout6.xml"/><Relationship Id="rId16" Type="http://schemas.openxmlformats.org/officeDocument/2006/relationships/image" Target="../media/image42.wmf"/><Relationship Id="rId20" Type="http://schemas.openxmlformats.org/officeDocument/2006/relationships/image" Target="../media/image44.wmf"/><Relationship Id="rId1" Type="http://schemas.openxmlformats.org/officeDocument/2006/relationships/vmlDrawing" Target="../drawings/vmlDrawing14.vml"/><Relationship Id="rId6" Type="http://schemas.openxmlformats.org/officeDocument/2006/relationships/image" Target="../media/image37.wmf"/><Relationship Id="rId11" Type="http://schemas.openxmlformats.org/officeDocument/2006/relationships/oleObject" Target="../embeddings/oleObject26.bin"/><Relationship Id="rId24" Type="http://schemas.openxmlformats.org/officeDocument/2006/relationships/image" Target="../media/image46.wmf"/><Relationship Id="rId5" Type="http://schemas.openxmlformats.org/officeDocument/2006/relationships/oleObject" Target="../embeddings/oleObject23.bin"/><Relationship Id="rId15" Type="http://schemas.openxmlformats.org/officeDocument/2006/relationships/oleObject" Target="../embeddings/oleObject28.bin"/><Relationship Id="rId23" Type="http://schemas.openxmlformats.org/officeDocument/2006/relationships/oleObject" Target="../embeddings/oleObject32.bin"/><Relationship Id="rId10" Type="http://schemas.openxmlformats.org/officeDocument/2006/relationships/image" Target="../media/image39.wmf"/><Relationship Id="rId19" Type="http://schemas.openxmlformats.org/officeDocument/2006/relationships/oleObject" Target="../embeddings/oleObject30.bin"/><Relationship Id="rId4" Type="http://schemas.openxmlformats.org/officeDocument/2006/relationships/image" Target="../media/image36.wmf"/><Relationship Id="rId9" Type="http://schemas.openxmlformats.org/officeDocument/2006/relationships/oleObject" Target="../embeddings/oleObject25.bin"/><Relationship Id="rId14" Type="http://schemas.openxmlformats.org/officeDocument/2006/relationships/image" Target="../media/image41.wmf"/><Relationship Id="rId22" Type="http://schemas.openxmlformats.org/officeDocument/2006/relationships/image" Target="../media/image45.wmf"/></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6.xml"/><Relationship Id="rId1" Type="http://schemas.openxmlformats.org/officeDocument/2006/relationships/vmlDrawing" Target="../drawings/vmlDrawing15.vml"/><Relationship Id="rId4" Type="http://schemas.openxmlformats.org/officeDocument/2006/relationships/image" Target="../media/image4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6.xml"/><Relationship Id="rId1" Type="http://schemas.openxmlformats.org/officeDocument/2006/relationships/vmlDrawing" Target="../drawings/vmlDrawing16.vml"/><Relationship Id="rId5" Type="http://schemas.openxmlformats.org/officeDocument/2006/relationships/oleObject" Target="../embeddings/oleObject35.bin"/><Relationship Id="rId4" Type="http://schemas.openxmlformats.org/officeDocument/2006/relationships/image" Target="../media/image4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49.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50.w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6.xml"/><Relationship Id="rId1" Type="http://schemas.openxmlformats.org/officeDocument/2006/relationships/vmlDrawing" Target="../drawings/vmlDrawing19.vml"/><Relationship Id="rId4" Type="http://schemas.openxmlformats.org/officeDocument/2006/relationships/image" Target="../media/image54.wmf"/></Relationships>
</file>

<file path=ppt/slides/_rels/slide89.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image" Target="../media/image56.wmf"/><Relationship Id="rId5" Type="http://schemas.openxmlformats.org/officeDocument/2006/relationships/oleObject" Target="../embeddings/oleObject40.bin"/><Relationship Id="rId4" Type="http://schemas.openxmlformats.org/officeDocument/2006/relationships/image" Target="../media/image5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6.xml"/><Relationship Id="rId1" Type="http://schemas.openxmlformats.org/officeDocument/2006/relationships/vmlDrawing" Target="../drawings/vmlDrawing21.vml"/><Relationship Id="rId6" Type="http://schemas.openxmlformats.org/officeDocument/2006/relationships/image" Target="../media/image59.png"/><Relationship Id="rId5" Type="http://schemas.openxmlformats.org/officeDocument/2006/relationships/oleObject" Target="../embeddings/oleObject43.bin"/><Relationship Id="rId4" Type="http://schemas.openxmlformats.org/officeDocument/2006/relationships/image" Target="../media/image58.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Quantum</a:t>
            </a:r>
            <a:br>
              <a:rPr lang="en-US" dirty="0" smtClean="0"/>
            </a:br>
            <a:r>
              <a:rPr lang="en-US" dirty="0" smtClean="0"/>
              <a:t>Computing</a:t>
            </a:r>
            <a:endParaRPr lang="en-US" dirty="0"/>
          </a:p>
        </p:txBody>
      </p:sp>
      <p:sp>
        <p:nvSpPr>
          <p:cNvPr id="3" name="Subtitle 2"/>
          <p:cNvSpPr>
            <a:spLocks noGrp="1"/>
          </p:cNvSpPr>
          <p:nvPr>
            <p:ph type="subTitle" idx="1"/>
          </p:nvPr>
        </p:nvSpPr>
        <p:spPr/>
        <p:txBody>
          <a:bodyPr>
            <a:normAutofit/>
          </a:bodyPr>
          <a:lstStyle/>
          <a:p>
            <a:r>
              <a:rPr lang="en-US" dirty="0" smtClean="0"/>
              <a:t>An exploration through experiments</a:t>
            </a:r>
            <a:endParaRPr lang="en-US" dirty="0"/>
          </a:p>
        </p:txBody>
      </p:sp>
    </p:spTree>
    <p:extLst>
      <p:ext uri="{BB962C8B-B14F-4D97-AF65-F5344CB8AC3E}">
        <p14:creationId xmlns:p14="http://schemas.microsoft.com/office/powerpoint/2010/main" val="3588291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en-US"/>
              <a:t>Classical Computation Theory</a:t>
            </a:r>
          </a:p>
        </p:txBody>
      </p:sp>
      <p:pic>
        <p:nvPicPr>
          <p:cNvPr id="78854" name="Picture 6"/>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462214" y="2681289"/>
            <a:ext cx="1743075" cy="1038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8853" name="Text Box 5"/>
          <p:cNvSpPr txBox="1">
            <a:spLocks noChangeArrowheads="1"/>
          </p:cNvSpPr>
          <p:nvPr/>
        </p:nvSpPr>
        <p:spPr bwMode="auto">
          <a:xfrm>
            <a:off x="2028825" y="1503363"/>
            <a:ext cx="607326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t>What kind of systems can perform </a:t>
            </a:r>
          </a:p>
          <a:p>
            <a:r>
              <a:rPr lang="en-US" altLang="en-US" sz="3200"/>
              <a:t>universal computation?</a:t>
            </a:r>
          </a:p>
        </p:txBody>
      </p:sp>
      <p:sp>
        <p:nvSpPr>
          <p:cNvPr id="78856" name="Text Box 8"/>
          <p:cNvSpPr txBox="1">
            <a:spLocks noChangeArrowheads="1"/>
          </p:cNvSpPr>
          <p:nvPr/>
        </p:nvSpPr>
        <p:spPr bwMode="auto">
          <a:xfrm>
            <a:off x="2216151" y="3863975"/>
            <a:ext cx="2053767"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Desktop computers</a:t>
            </a:r>
          </a:p>
        </p:txBody>
      </p:sp>
      <p:sp>
        <p:nvSpPr>
          <p:cNvPr id="78857" name="Oval 9"/>
          <p:cNvSpPr>
            <a:spLocks noChangeArrowheads="1"/>
          </p:cNvSpPr>
          <p:nvPr/>
        </p:nvSpPr>
        <p:spPr bwMode="auto">
          <a:xfrm>
            <a:off x="5341939" y="3208339"/>
            <a:ext cx="333375" cy="33337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8" name="Oval 10"/>
          <p:cNvSpPr>
            <a:spLocks noChangeArrowheads="1"/>
          </p:cNvSpPr>
          <p:nvPr/>
        </p:nvSpPr>
        <p:spPr bwMode="auto">
          <a:xfrm>
            <a:off x="6146801" y="2982914"/>
            <a:ext cx="333375" cy="33337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9" name="Oval 11"/>
          <p:cNvSpPr>
            <a:spLocks noChangeArrowheads="1"/>
          </p:cNvSpPr>
          <p:nvPr/>
        </p:nvSpPr>
        <p:spPr bwMode="auto">
          <a:xfrm>
            <a:off x="6684964" y="3286126"/>
            <a:ext cx="333375" cy="33337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60" name="Oval 12"/>
          <p:cNvSpPr>
            <a:spLocks noChangeArrowheads="1"/>
          </p:cNvSpPr>
          <p:nvPr/>
        </p:nvSpPr>
        <p:spPr bwMode="auto">
          <a:xfrm>
            <a:off x="6789739" y="2728914"/>
            <a:ext cx="333375" cy="33337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61" name="Line 13"/>
          <p:cNvSpPr>
            <a:spLocks noChangeShapeType="1"/>
          </p:cNvSpPr>
          <p:nvPr/>
        </p:nvSpPr>
        <p:spPr bwMode="auto">
          <a:xfrm flipV="1">
            <a:off x="5718175" y="3222626"/>
            <a:ext cx="319088" cy="730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2" name="Text Box 14"/>
          <p:cNvSpPr txBox="1">
            <a:spLocks noChangeArrowheads="1"/>
          </p:cNvSpPr>
          <p:nvPr/>
        </p:nvSpPr>
        <p:spPr bwMode="auto">
          <a:xfrm>
            <a:off x="5459414" y="3857625"/>
            <a:ext cx="1290481"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Billiard balls</a:t>
            </a:r>
          </a:p>
        </p:txBody>
      </p:sp>
      <p:pic>
        <p:nvPicPr>
          <p:cNvPr id="78864" name="Picture 16" descr="DNA"/>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7940676" y="2270126"/>
            <a:ext cx="1139825" cy="1495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8866" name="Text Box 18"/>
          <p:cNvSpPr txBox="1">
            <a:spLocks noChangeArrowheads="1"/>
          </p:cNvSpPr>
          <p:nvPr/>
        </p:nvSpPr>
        <p:spPr bwMode="auto">
          <a:xfrm>
            <a:off x="8237539" y="3836988"/>
            <a:ext cx="691215"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DNA</a:t>
            </a:r>
          </a:p>
        </p:txBody>
      </p:sp>
      <p:sp>
        <p:nvSpPr>
          <p:cNvPr id="78867" name="Rectangle 19"/>
          <p:cNvSpPr>
            <a:spLocks noChangeArrowheads="1"/>
          </p:cNvSpPr>
          <p:nvPr/>
        </p:nvSpPr>
        <p:spPr bwMode="auto">
          <a:xfrm>
            <a:off x="2671763" y="4665663"/>
            <a:ext cx="214312" cy="2286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68" name="Rectangle 20"/>
          <p:cNvSpPr>
            <a:spLocks noChangeArrowheads="1"/>
          </p:cNvSpPr>
          <p:nvPr/>
        </p:nvSpPr>
        <p:spPr bwMode="auto">
          <a:xfrm>
            <a:off x="2887664" y="4665663"/>
            <a:ext cx="225425" cy="228600"/>
          </a:xfrm>
          <a:prstGeom prst="rect">
            <a:avLst/>
          </a:prstGeom>
          <a:solidFill>
            <a:srgbClr val="33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69" name="Rectangle 21"/>
          <p:cNvSpPr>
            <a:spLocks noChangeArrowheads="1"/>
          </p:cNvSpPr>
          <p:nvPr/>
        </p:nvSpPr>
        <p:spPr bwMode="auto">
          <a:xfrm>
            <a:off x="3111500" y="4665663"/>
            <a:ext cx="234950" cy="2286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70" name="Rectangle 22"/>
          <p:cNvSpPr>
            <a:spLocks noChangeArrowheads="1"/>
          </p:cNvSpPr>
          <p:nvPr/>
        </p:nvSpPr>
        <p:spPr bwMode="auto">
          <a:xfrm>
            <a:off x="3109914" y="4892675"/>
            <a:ext cx="236537" cy="222250"/>
          </a:xfrm>
          <a:prstGeom prst="rect">
            <a:avLst/>
          </a:prstGeom>
          <a:solidFill>
            <a:srgbClr val="33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71" name="Rectangle 23"/>
          <p:cNvSpPr>
            <a:spLocks noChangeArrowheads="1"/>
          </p:cNvSpPr>
          <p:nvPr/>
        </p:nvSpPr>
        <p:spPr bwMode="auto">
          <a:xfrm>
            <a:off x="2892425" y="5116514"/>
            <a:ext cx="217488" cy="217487"/>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72" name="Rectangle 24"/>
          <p:cNvSpPr>
            <a:spLocks noChangeArrowheads="1"/>
          </p:cNvSpPr>
          <p:nvPr/>
        </p:nvSpPr>
        <p:spPr bwMode="auto">
          <a:xfrm>
            <a:off x="3344864" y="5114925"/>
            <a:ext cx="217487" cy="217488"/>
          </a:xfrm>
          <a:prstGeom prst="rect">
            <a:avLst/>
          </a:prstGeom>
          <a:solidFill>
            <a:srgbClr val="33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73" name="Text Box 25"/>
          <p:cNvSpPr txBox="1">
            <a:spLocks noChangeArrowheads="1"/>
          </p:cNvSpPr>
          <p:nvPr/>
        </p:nvSpPr>
        <p:spPr bwMode="auto">
          <a:xfrm>
            <a:off x="2206626" y="5457825"/>
            <a:ext cx="1848583"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Cellular automata</a:t>
            </a:r>
          </a:p>
        </p:txBody>
      </p:sp>
      <p:sp>
        <p:nvSpPr>
          <p:cNvPr id="78874" name="Text Box 26"/>
          <p:cNvSpPr txBox="1">
            <a:spLocks noChangeArrowheads="1"/>
          </p:cNvSpPr>
          <p:nvPr/>
        </p:nvSpPr>
        <p:spPr bwMode="auto">
          <a:xfrm>
            <a:off x="5062539" y="4570414"/>
            <a:ext cx="420499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These can all be shown to be </a:t>
            </a:r>
          </a:p>
          <a:p>
            <a:r>
              <a:rPr lang="en-US" altLang="en-US" sz="2400"/>
              <a:t>equivalent to each other and to </a:t>
            </a:r>
          </a:p>
          <a:p>
            <a:r>
              <a:rPr lang="en-US" altLang="en-US" sz="2400"/>
              <a:t>a Turing machine!</a:t>
            </a:r>
          </a:p>
        </p:txBody>
      </p:sp>
      <p:sp>
        <p:nvSpPr>
          <p:cNvPr id="78877" name="Text Box 29"/>
          <p:cNvSpPr txBox="1">
            <a:spLocks noChangeArrowheads="1"/>
          </p:cNvSpPr>
          <p:nvPr/>
        </p:nvSpPr>
        <p:spPr bwMode="auto">
          <a:xfrm>
            <a:off x="3548063" y="6061075"/>
            <a:ext cx="3903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The Big Question: What next?</a:t>
            </a:r>
          </a:p>
        </p:txBody>
      </p:sp>
    </p:spTree>
    <p:extLst>
      <p:ext uri="{BB962C8B-B14F-4D97-AF65-F5344CB8AC3E}">
        <p14:creationId xmlns:p14="http://schemas.microsoft.com/office/powerpoint/2010/main" val="2396768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en-US"/>
              <a:t>What Is Quantum Computation?</a:t>
            </a:r>
          </a:p>
        </p:txBody>
      </p:sp>
      <p:pic>
        <p:nvPicPr>
          <p:cNvPr id="931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789" y="1819276"/>
            <a:ext cx="1743075"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90" name="Oval 6"/>
          <p:cNvSpPr>
            <a:spLocks noChangeArrowheads="1"/>
          </p:cNvSpPr>
          <p:nvPr/>
        </p:nvSpPr>
        <p:spPr bwMode="auto">
          <a:xfrm>
            <a:off x="4152901" y="2333626"/>
            <a:ext cx="333375" cy="33337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91" name="Oval 7"/>
          <p:cNvSpPr>
            <a:spLocks noChangeArrowheads="1"/>
          </p:cNvSpPr>
          <p:nvPr/>
        </p:nvSpPr>
        <p:spPr bwMode="auto">
          <a:xfrm>
            <a:off x="4957764" y="2108201"/>
            <a:ext cx="333375" cy="33337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92" name="Oval 8"/>
          <p:cNvSpPr>
            <a:spLocks noChangeArrowheads="1"/>
          </p:cNvSpPr>
          <p:nvPr/>
        </p:nvSpPr>
        <p:spPr bwMode="auto">
          <a:xfrm>
            <a:off x="5495926" y="2411414"/>
            <a:ext cx="333375" cy="33337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93" name="Oval 9"/>
          <p:cNvSpPr>
            <a:spLocks noChangeArrowheads="1"/>
          </p:cNvSpPr>
          <p:nvPr/>
        </p:nvSpPr>
        <p:spPr bwMode="auto">
          <a:xfrm>
            <a:off x="5600701" y="1854201"/>
            <a:ext cx="333375" cy="33337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94" name="Line 10"/>
          <p:cNvSpPr>
            <a:spLocks noChangeShapeType="1"/>
          </p:cNvSpPr>
          <p:nvPr/>
        </p:nvSpPr>
        <p:spPr bwMode="auto">
          <a:xfrm flipV="1">
            <a:off x="4529139" y="2347914"/>
            <a:ext cx="319087" cy="730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93196" name="Picture 12" descr="DN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6651" y="1708151"/>
            <a:ext cx="1139825"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98" name="Rectangle 14"/>
          <p:cNvSpPr>
            <a:spLocks noChangeArrowheads="1"/>
          </p:cNvSpPr>
          <p:nvPr/>
        </p:nvSpPr>
        <p:spPr bwMode="auto">
          <a:xfrm>
            <a:off x="7632700" y="2157414"/>
            <a:ext cx="217488" cy="231775"/>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99" name="Rectangle 15"/>
          <p:cNvSpPr>
            <a:spLocks noChangeArrowheads="1"/>
          </p:cNvSpPr>
          <p:nvPr/>
        </p:nvSpPr>
        <p:spPr bwMode="auto">
          <a:xfrm>
            <a:off x="7842250" y="2166939"/>
            <a:ext cx="217488" cy="217487"/>
          </a:xfrm>
          <a:prstGeom prst="rect">
            <a:avLst/>
          </a:prstGeom>
          <a:solidFill>
            <a:srgbClr val="33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00" name="Rectangle 16"/>
          <p:cNvSpPr>
            <a:spLocks noChangeArrowheads="1"/>
          </p:cNvSpPr>
          <p:nvPr/>
        </p:nvSpPr>
        <p:spPr bwMode="auto">
          <a:xfrm>
            <a:off x="8066089" y="2162175"/>
            <a:ext cx="217487" cy="217488"/>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01" name="Rectangle 17"/>
          <p:cNvSpPr>
            <a:spLocks noChangeArrowheads="1"/>
          </p:cNvSpPr>
          <p:nvPr/>
        </p:nvSpPr>
        <p:spPr bwMode="auto">
          <a:xfrm>
            <a:off x="8061325" y="2386014"/>
            <a:ext cx="217488" cy="217487"/>
          </a:xfrm>
          <a:prstGeom prst="rect">
            <a:avLst/>
          </a:prstGeom>
          <a:solidFill>
            <a:srgbClr val="33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02" name="Rectangle 18"/>
          <p:cNvSpPr>
            <a:spLocks noChangeArrowheads="1"/>
          </p:cNvSpPr>
          <p:nvPr/>
        </p:nvSpPr>
        <p:spPr bwMode="auto">
          <a:xfrm>
            <a:off x="7842250" y="2595564"/>
            <a:ext cx="217488" cy="217487"/>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03" name="Rectangle 19"/>
          <p:cNvSpPr>
            <a:spLocks noChangeArrowheads="1"/>
          </p:cNvSpPr>
          <p:nvPr/>
        </p:nvSpPr>
        <p:spPr bwMode="auto">
          <a:xfrm>
            <a:off x="8280400" y="2576514"/>
            <a:ext cx="217488" cy="217487"/>
          </a:xfrm>
          <a:prstGeom prst="rect">
            <a:avLst/>
          </a:prstGeom>
          <a:solidFill>
            <a:srgbClr val="33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06" name="Text Box 22"/>
          <p:cNvSpPr txBox="1">
            <a:spLocks noChangeArrowheads="1"/>
          </p:cNvSpPr>
          <p:nvPr/>
        </p:nvSpPr>
        <p:spPr bwMode="auto">
          <a:xfrm>
            <a:off x="2084389" y="3494089"/>
            <a:ext cx="659411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Conventional computers, no matter how exotic, all obey the laws of </a:t>
            </a:r>
          </a:p>
          <a:p>
            <a:r>
              <a:rPr lang="en-US" altLang="en-US"/>
              <a:t>classical physics.</a:t>
            </a:r>
          </a:p>
        </p:txBody>
      </p:sp>
      <p:graphicFrame>
        <p:nvGraphicFramePr>
          <p:cNvPr id="93207" name="Object 23"/>
          <p:cNvGraphicFramePr>
            <a:graphicFrameLocks noChangeAspect="1"/>
          </p:cNvGraphicFramePr>
          <p:nvPr/>
        </p:nvGraphicFramePr>
        <p:xfrm>
          <a:off x="5053013" y="4141789"/>
          <a:ext cx="1555750" cy="1577975"/>
        </p:xfrm>
        <a:graphic>
          <a:graphicData uri="http://schemas.openxmlformats.org/presentationml/2006/ole">
            <mc:AlternateContent xmlns:mc="http://schemas.openxmlformats.org/markup-compatibility/2006">
              <mc:Choice xmlns:v="urn:schemas-microsoft-com:vml" Requires="v">
                <p:oleObj spid="_x0000_s25609" name="Bitmap Image" r:id="rId5" imgW="1467055" imgH="1486107" progId="Paint.Picture">
                  <p:embed/>
                </p:oleObj>
              </mc:Choice>
              <mc:Fallback>
                <p:oleObj name="Bitmap Image" r:id="rId5" imgW="1467055" imgH="1486107"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53013" y="4141789"/>
                        <a:ext cx="1555750" cy="157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208" name="Text Box 24"/>
          <p:cNvSpPr txBox="1">
            <a:spLocks noChangeArrowheads="1"/>
          </p:cNvSpPr>
          <p:nvPr/>
        </p:nvSpPr>
        <p:spPr bwMode="auto">
          <a:xfrm>
            <a:off x="2060575" y="5897563"/>
            <a:ext cx="73248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On the other hand, a quantum computer obeys the laws of quantum physics.</a:t>
            </a:r>
          </a:p>
        </p:txBody>
      </p:sp>
    </p:spTree>
    <p:extLst>
      <p:ext uri="{BB962C8B-B14F-4D97-AF65-F5344CB8AC3E}">
        <p14:creationId xmlns:p14="http://schemas.microsoft.com/office/powerpoint/2010/main" val="15348672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en-US"/>
              <a:t>The Bit</a:t>
            </a:r>
          </a:p>
        </p:txBody>
      </p:sp>
      <p:sp>
        <p:nvSpPr>
          <p:cNvPr id="70659" name="Text Box 3"/>
          <p:cNvSpPr txBox="1">
            <a:spLocks noChangeArrowheads="1"/>
          </p:cNvSpPr>
          <p:nvPr/>
        </p:nvSpPr>
        <p:spPr bwMode="auto">
          <a:xfrm>
            <a:off x="1960563" y="1737153"/>
            <a:ext cx="80281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400">
                <a:latin typeface="Times New Roman" panose="02020603050405020304" pitchFamily="18" charset="0"/>
              </a:rPr>
              <a:t>The basic component of a classical computer is the bit, a single </a:t>
            </a:r>
          </a:p>
          <a:p>
            <a:r>
              <a:rPr lang="en-US" altLang="en-US" sz="2400">
                <a:latin typeface="Times New Roman" panose="02020603050405020304" pitchFamily="18" charset="0"/>
              </a:rPr>
              <a:t>binary variable of value 0 or 1.</a:t>
            </a:r>
          </a:p>
        </p:txBody>
      </p:sp>
      <p:grpSp>
        <p:nvGrpSpPr>
          <p:cNvPr id="70660" name="Group 4"/>
          <p:cNvGrpSpPr>
            <a:grpSpLocks/>
          </p:cNvGrpSpPr>
          <p:nvPr/>
        </p:nvGrpSpPr>
        <p:grpSpPr bwMode="auto">
          <a:xfrm>
            <a:off x="2057400" y="2622551"/>
            <a:ext cx="1282700" cy="1281113"/>
            <a:chOff x="336" y="1652"/>
            <a:chExt cx="808" cy="807"/>
          </a:xfrm>
        </p:grpSpPr>
        <p:grpSp>
          <p:nvGrpSpPr>
            <p:cNvPr id="70661" name="Group 5"/>
            <p:cNvGrpSpPr>
              <a:grpSpLocks/>
            </p:cNvGrpSpPr>
            <p:nvPr/>
          </p:nvGrpSpPr>
          <p:grpSpPr bwMode="auto">
            <a:xfrm>
              <a:off x="336" y="1689"/>
              <a:ext cx="330" cy="770"/>
              <a:chOff x="336" y="1689"/>
              <a:chExt cx="330" cy="770"/>
            </a:xfrm>
          </p:grpSpPr>
          <p:sp>
            <p:nvSpPr>
              <p:cNvPr id="70662" name="Oval 6"/>
              <p:cNvSpPr>
                <a:spLocks noChangeArrowheads="1"/>
              </p:cNvSpPr>
              <p:nvPr/>
            </p:nvSpPr>
            <p:spPr bwMode="auto">
              <a:xfrm>
                <a:off x="364" y="1689"/>
                <a:ext cx="198" cy="18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3" name="Line 7"/>
              <p:cNvSpPr>
                <a:spLocks noChangeShapeType="1"/>
              </p:cNvSpPr>
              <p:nvPr/>
            </p:nvSpPr>
            <p:spPr bwMode="auto">
              <a:xfrm>
                <a:off x="463" y="1872"/>
                <a:ext cx="0" cy="35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4" name="Line 8"/>
              <p:cNvSpPr>
                <a:spLocks noChangeShapeType="1"/>
              </p:cNvSpPr>
              <p:nvPr/>
            </p:nvSpPr>
            <p:spPr bwMode="auto">
              <a:xfrm flipH="1">
                <a:off x="336" y="2231"/>
                <a:ext cx="127" cy="2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5" name="Line 9"/>
              <p:cNvSpPr>
                <a:spLocks noChangeShapeType="1"/>
              </p:cNvSpPr>
              <p:nvPr/>
            </p:nvSpPr>
            <p:spPr bwMode="auto">
              <a:xfrm>
                <a:off x="463" y="2238"/>
                <a:ext cx="127" cy="2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6" name="Line 10"/>
              <p:cNvSpPr>
                <a:spLocks noChangeShapeType="1"/>
              </p:cNvSpPr>
              <p:nvPr/>
            </p:nvSpPr>
            <p:spPr bwMode="auto">
              <a:xfrm>
                <a:off x="336" y="1999"/>
                <a:ext cx="20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7" name="Oval 11"/>
              <p:cNvSpPr>
                <a:spLocks noChangeAspect="1" noChangeArrowheads="1"/>
              </p:cNvSpPr>
              <p:nvPr/>
            </p:nvSpPr>
            <p:spPr bwMode="auto">
              <a:xfrm>
                <a:off x="414" y="1756"/>
                <a:ext cx="17" cy="1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8" name="Oval 12"/>
              <p:cNvSpPr>
                <a:spLocks noChangeAspect="1" noChangeArrowheads="1"/>
              </p:cNvSpPr>
              <p:nvPr/>
            </p:nvSpPr>
            <p:spPr bwMode="auto">
              <a:xfrm>
                <a:off x="484" y="1756"/>
                <a:ext cx="18" cy="1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9" name="Line 13"/>
              <p:cNvSpPr>
                <a:spLocks noChangeShapeType="1"/>
              </p:cNvSpPr>
              <p:nvPr/>
            </p:nvSpPr>
            <p:spPr bwMode="auto">
              <a:xfrm flipV="1">
                <a:off x="543" y="1882"/>
                <a:ext cx="123" cy="1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0670" name="Line 14"/>
            <p:cNvSpPr>
              <a:spLocks noChangeShapeType="1"/>
            </p:cNvSpPr>
            <p:nvPr/>
          </p:nvSpPr>
          <p:spPr bwMode="auto">
            <a:xfrm>
              <a:off x="986" y="1652"/>
              <a:ext cx="0" cy="79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0671" name="Group 15"/>
            <p:cNvGrpSpPr>
              <a:grpSpLocks/>
            </p:cNvGrpSpPr>
            <p:nvPr/>
          </p:nvGrpSpPr>
          <p:grpSpPr bwMode="auto">
            <a:xfrm>
              <a:off x="631" y="1854"/>
              <a:ext cx="363" cy="174"/>
              <a:chOff x="631" y="1854"/>
              <a:chExt cx="363" cy="174"/>
            </a:xfrm>
          </p:grpSpPr>
          <p:sp>
            <p:nvSpPr>
              <p:cNvPr id="70672" name="Line 16"/>
              <p:cNvSpPr>
                <a:spLocks noChangeShapeType="1"/>
              </p:cNvSpPr>
              <p:nvPr/>
            </p:nvSpPr>
            <p:spPr bwMode="auto">
              <a:xfrm rot="643287" flipH="1" flipV="1">
                <a:off x="699" y="1924"/>
                <a:ext cx="295" cy="1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73" name="AutoShape 17"/>
              <p:cNvSpPr>
                <a:spLocks noChangeArrowheads="1"/>
              </p:cNvSpPr>
              <p:nvPr/>
            </p:nvSpPr>
            <p:spPr bwMode="auto">
              <a:xfrm rot="-3796808">
                <a:off x="655" y="1830"/>
                <a:ext cx="47" cy="96"/>
              </a:xfrm>
              <a:prstGeom prst="can">
                <a:avLst>
                  <a:gd name="adj" fmla="val 51064"/>
                </a:avLst>
              </a:prstGeom>
              <a:solidFill>
                <a:srgbClr val="808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0674" name="Text Box 18"/>
            <p:cNvSpPr txBox="1">
              <a:spLocks noChangeArrowheads="1"/>
            </p:cNvSpPr>
            <p:nvPr/>
          </p:nvSpPr>
          <p:spPr bwMode="auto">
            <a:xfrm>
              <a:off x="1011" y="1741"/>
              <a:ext cx="132" cy="213"/>
            </a:xfrm>
            <a:prstGeom prst="rect">
              <a:avLst/>
            </a:prstGeom>
            <a:solidFill>
              <a:schemeClr val="bg1"/>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1600">
                  <a:latin typeface="Times New Roman" panose="02020603050405020304" pitchFamily="18" charset="0"/>
                </a:rPr>
                <a:t>1</a:t>
              </a:r>
            </a:p>
          </p:txBody>
        </p:sp>
        <p:sp>
          <p:nvSpPr>
            <p:cNvPr id="70675" name="Text Box 19"/>
            <p:cNvSpPr txBox="1">
              <a:spLocks noChangeArrowheads="1"/>
            </p:cNvSpPr>
            <p:nvPr/>
          </p:nvSpPr>
          <p:spPr bwMode="auto">
            <a:xfrm>
              <a:off x="1022" y="2081"/>
              <a:ext cx="122"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1600">
                  <a:latin typeface="Times New Roman" panose="02020603050405020304" pitchFamily="18" charset="0"/>
                </a:rPr>
                <a:t>0</a:t>
              </a:r>
            </a:p>
          </p:txBody>
        </p:sp>
      </p:grpSp>
      <p:grpSp>
        <p:nvGrpSpPr>
          <p:cNvPr id="70676" name="Group 20"/>
          <p:cNvGrpSpPr>
            <a:grpSpLocks/>
          </p:cNvGrpSpPr>
          <p:nvPr/>
        </p:nvGrpSpPr>
        <p:grpSpPr bwMode="auto">
          <a:xfrm>
            <a:off x="4067175" y="2709864"/>
            <a:ext cx="501650" cy="1222375"/>
            <a:chOff x="1602" y="1707"/>
            <a:chExt cx="316" cy="770"/>
          </a:xfrm>
        </p:grpSpPr>
        <p:sp>
          <p:nvSpPr>
            <p:cNvPr id="70677" name="Oval 21"/>
            <p:cNvSpPr>
              <a:spLocks noChangeArrowheads="1"/>
            </p:cNvSpPr>
            <p:nvPr/>
          </p:nvSpPr>
          <p:spPr bwMode="auto">
            <a:xfrm>
              <a:off x="1630" y="1707"/>
              <a:ext cx="198" cy="18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78" name="Line 22"/>
            <p:cNvSpPr>
              <a:spLocks noChangeShapeType="1"/>
            </p:cNvSpPr>
            <p:nvPr/>
          </p:nvSpPr>
          <p:spPr bwMode="auto">
            <a:xfrm>
              <a:off x="1729" y="1890"/>
              <a:ext cx="0" cy="35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79" name="Line 23"/>
            <p:cNvSpPr>
              <a:spLocks noChangeShapeType="1"/>
            </p:cNvSpPr>
            <p:nvPr/>
          </p:nvSpPr>
          <p:spPr bwMode="auto">
            <a:xfrm flipH="1">
              <a:off x="1602" y="2249"/>
              <a:ext cx="127" cy="2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80" name="Line 24"/>
            <p:cNvSpPr>
              <a:spLocks noChangeShapeType="1"/>
            </p:cNvSpPr>
            <p:nvPr/>
          </p:nvSpPr>
          <p:spPr bwMode="auto">
            <a:xfrm>
              <a:off x="1729" y="2256"/>
              <a:ext cx="127" cy="2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81" name="Line 25"/>
            <p:cNvSpPr>
              <a:spLocks noChangeShapeType="1"/>
            </p:cNvSpPr>
            <p:nvPr/>
          </p:nvSpPr>
          <p:spPr bwMode="auto">
            <a:xfrm>
              <a:off x="1602" y="2017"/>
              <a:ext cx="20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82" name="Oval 26"/>
            <p:cNvSpPr>
              <a:spLocks noChangeAspect="1" noChangeArrowheads="1"/>
            </p:cNvSpPr>
            <p:nvPr/>
          </p:nvSpPr>
          <p:spPr bwMode="auto">
            <a:xfrm>
              <a:off x="1680" y="1774"/>
              <a:ext cx="17" cy="1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83" name="Oval 27"/>
            <p:cNvSpPr>
              <a:spLocks noChangeAspect="1" noChangeArrowheads="1"/>
            </p:cNvSpPr>
            <p:nvPr/>
          </p:nvSpPr>
          <p:spPr bwMode="auto">
            <a:xfrm>
              <a:off x="1750" y="1774"/>
              <a:ext cx="18" cy="1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84" name="Line 28"/>
            <p:cNvSpPr>
              <a:spLocks noChangeShapeType="1"/>
            </p:cNvSpPr>
            <p:nvPr/>
          </p:nvSpPr>
          <p:spPr bwMode="auto">
            <a:xfrm>
              <a:off x="1807" y="2015"/>
              <a:ext cx="111" cy="17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0685" name="Line 29"/>
          <p:cNvSpPr>
            <a:spLocks noChangeShapeType="1"/>
          </p:cNvSpPr>
          <p:nvPr/>
        </p:nvSpPr>
        <p:spPr bwMode="auto">
          <a:xfrm>
            <a:off x="5099050" y="2651125"/>
            <a:ext cx="0" cy="1265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0686" name="Group 30"/>
          <p:cNvGrpSpPr>
            <a:grpSpLocks/>
          </p:cNvGrpSpPr>
          <p:nvPr/>
        </p:nvGrpSpPr>
        <p:grpSpPr bwMode="auto">
          <a:xfrm flipV="1">
            <a:off x="4535488" y="3286126"/>
            <a:ext cx="576262" cy="276225"/>
            <a:chOff x="1897" y="1878"/>
            <a:chExt cx="363" cy="174"/>
          </a:xfrm>
        </p:grpSpPr>
        <p:sp>
          <p:nvSpPr>
            <p:cNvPr id="70687" name="Line 31"/>
            <p:cNvSpPr>
              <a:spLocks noChangeShapeType="1"/>
            </p:cNvSpPr>
            <p:nvPr/>
          </p:nvSpPr>
          <p:spPr bwMode="auto">
            <a:xfrm rot="643287" flipH="1" flipV="1">
              <a:off x="1965" y="1948"/>
              <a:ext cx="295" cy="1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88" name="AutoShape 32"/>
            <p:cNvSpPr>
              <a:spLocks noChangeArrowheads="1"/>
            </p:cNvSpPr>
            <p:nvPr/>
          </p:nvSpPr>
          <p:spPr bwMode="auto">
            <a:xfrm rot="-3796808">
              <a:off x="1921" y="1854"/>
              <a:ext cx="47" cy="96"/>
            </a:xfrm>
            <a:prstGeom prst="can">
              <a:avLst>
                <a:gd name="adj" fmla="val 51064"/>
              </a:avLst>
            </a:prstGeom>
            <a:solidFill>
              <a:srgbClr val="808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0689" name="Text Box 33"/>
          <p:cNvSpPr txBox="1">
            <a:spLocks noChangeArrowheads="1"/>
          </p:cNvSpPr>
          <p:nvPr/>
        </p:nvSpPr>
        <p:spPr bwMode="auto">
          <a:xfrm>
            <a:off x="5146675" y="2789239"/>
            <a:ext cx="234950" cy="3460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1600">
                <a:latin typeface="Times New Roman" panose="02020603050405020304" pitchFamily="18" charset="0"/>
              </a:rPr>
              <a:t>0</a:t>
            </a:r>
          </a:p>
        </p:txBody>
      </p:sp>
      <p:sp>
        <p:nvSpPr>
          <p:cNvPr id="70690" name="Text Box 34"/>
          <p:cNvSpPr txBox="1">
            <a:spLocks noChangeArrowheads="1"/>
          </p:cNvSpPr>
          <p:nvPr/>
        </p:nvSpPr>
        <p:spPr bwMode="auto">
          <a:xfrm>
            <a:off x="5148264" y="3335923"/>
            <a:ext cx="236537" cy="338554"/>
          </a:xfrm>
          <a:prstGeom prst="rect">
            <a:avLst/>
          </a:prstGeom>
          <a:solidFill>
            <a:schemeClr val="bg1"/>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1600">
                <a:latin typeface="Times New Roman" panose="02020603050405020304" pitchFamily="18" charset="0"/>
              </a:rPr>
              <a:t>1</a:t>
            </a:r>
          </a:p>
        </p:txBody>
      </p:sp>
      <p:sp>
        <p:nvSpPr>
          <p:cNvPr id="70691" name="Text Box 35"/>
          <p:cNvSpPr txBox="1">
            <a:spLocks noChangeArrowheads="1"/>
          </p:cNvSpPr>
          <p:nvPr/>
        </p:nvSpPr>
        <p:spPr bwMode="auto">
          <a:xfrm>
            <a:off x="1993900" y="4115228"/>
            <a:ext cx="69285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400">
                <a:latin typeface="Times New Roman" panose="02020603050405020304" pitchFamily="18" charset="0"/>
              </a:rPr>
              <a:t>The state of a classical computer is described by some </a:t>
            </a:r>
          </a:p>
          <a:p>
            <a:r>
              <a:rPr lang="en-US" altLang="en-US" sz="2400">
                <a:latin typeface="Times New Roman" panose="02020603050405020304" pitchFamily="18" charset="0"/>
              </a:rPr>
              <a:t>long bit string of 0s and 1s.</a:t>
            </a:r>
          </a:p>
        </p:txBody>
      </p:sp>
      <p:sp>
        <p:nvSpPr>
          <p:cNvPr id="70692" name="Text Box 36"/>
          <p:cNvSpPr txBox="1">
            <a:spLocks noChangeArrowheads="1"/>
          </p:cNvSpPr>
          <p:nvPr/>
        </p:nvSpPr>
        <p:spPr bwMode="auto">
          <a:xfrm>
            <a:off x="2068513" y="5202238"/>
            <a:ext cx="5594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400">
                <a:latin typeface="Times New Roman" panose="02020603050405020304" pitchFamily="18" charset="0"/>
              </a:rPr>
              <a:t>0001010110110101000100110101110110...</a:t>
            </a:r>
          </a:p>
        </p:txBody>
      </p:sp>
      <p:sp>
        <p:nvSpPr>
          <p:cNvPr id="70693" name="Text Box 37"/>
          <p:cNvSpPr txBox="1">
            <a:spLocks noChangeArrowheads="1"/>
          </p:cNvSpPr>
          <p:nvPr/>
        </p:nvSpPr>
        <p:spPr bwMode="auto">
          <a:xfrm>
            <a:off x="5922964" y="2875648"/>
            <a:ext cx="280076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a:latin typeface="Times New Roman" panose="02020603050405020304" pitchFamily="18" charset="0"/>
              </a:rPr>
              <a:t>At any given time, the value</a:t>
            </a:r>
          </a:p>
          <a:p>
            <a:r>
              <a:rPr lang="en-US" altLang="en-US">
                <a:latin typeface="Times New Roman" panose="02020603050405020304" pitchFamily="18" charset="0"/>
              </a:rPr>
              <a:t>of a bit is either ‘0’ or ‘1’.</a:t>
            </a:r>
          </a:p>
        </p:txBody>
      </p:sp>
    </p:spTree>
    <p:extLst>
      <p:ext uri="{BB962C8B-B14F-4D97-AF65-F5344CB8AC3E}">
        <p14:creationId xmlns:p14="http://schemas.microsoft.com/office/powerpoint/2010/main" val="26954675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en-US"/>
              <a:t>The Qubit</a:t>
            </a:r>
          </a:p>
        </p:txBody>
      </p:sp>
      <p:sp>
        <p:nvSpPr>
          <p:cNvPr id="81923" name="Text Box 3"/>
          <p:cNvSpPr txBox="1">
            <a:spLocks noChangeArrowheads="1"/>
          </p:cNvSpPr>
          <p:nvPr/>
        </p:nvSpPr>
        <p:spPr bwMode="auto">
          <a:xfrm>
            <a:off x="2032001" y="1451403"/>
            <a:ext cx="667586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400">
                <a:latin typeface="Times New Roman" panose="02020603050405020304" pitchFamily="18" charset="0"/>
              </a:rPr>
              <a:t>A quantum bit, or qubit, is a two-state system which </a:t>
            </a:r>
          </a:p>
          <a:p>
            <a:r>
              <a:rPr lang="en-US" altLang="en-US" sz="2400">
                <a:latin typeface="Times New Roman" panose="02020603050405020304" pitchFamily="18" charset="0"/>
              </a:rPr>
              <a:t>obeys the laws of quantum mechanics.</a:t>
            </a:r>
          </a:p>
        </p:txBody>
      </p:sp>
      <p:sp>
        <p:nvSpPr>
          <p:cNvPr id="81924" name="Oval 4"/>
          <p:cNvSpPr>
            <a:spLocks noChangeArrowheads="1"/>
          </p:cNvSpPr>
          <p:nvPr/>
        </p:nvSpPr>
        <p:spPr bwMode="auto">
          <a:xfrm>
            <a:off x="2360613" y="3235325"/>
            <a:ext cx="457200" cy="457200"/>
          </a:xfrm>
          <a:prstGeom prst="ellipse">
            <a:avLst/>
          </a:prstGeom>
          <a:gradFill rotWithShape="0">
            <a:gsLst>
              <a:gs pos="0">
                <a:srgbClr val="8488C4"/>
              </a:gs>
              <a:gs pos="53000">
                <a:srgbClr val="D4DEFF"/>
              </a:gs>
              <a:gs pos="83000">
                <a:srgbClr val="D4DEFF"/>
              </a:gs>
              <a:gs pos="100000">
                <a:srgbClr val="96AB94"/>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25" name="AutoShape 5"/>
          <p:cNvSpPr>
            <a:spLocks noChangeArrowheads="1"/>
          </p:cNvSpPr>
          <p:nvPr/>
        </p:nvSpPr>
        <p:spPr bwMode="auto">
          <a:xfrm>
            <a:off x="2503489" y="3246439"/>
            <a:ext cx="168275" cy="403225"/>
          </a:xfrm>
          <a:prstGeom prst="upArrow">
            <a:avLst>
              <a:gd name="adj1" fmla="val 50000"/>
              <a:gd name="adj2" fmla="val 59906"/>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26" name="Oval 6"/>
          <p:cNvSpPr>
            <a:spLocks noChangeArrowheads="1"/>
          </p:cNvSpPr>
          <p:nvPr/>
        </p:nvSpPr>
        <p:spPr bwMode="auto">
          <a:xfrm>
            <a:off x="4117975" y="3219450"/>
            <a:ext cx="457200" cy="457200"/>
          </a:xfrm>
          <a:prstGeom prst="ellipse">
            <a:avLst/>
          </a:prstGeom>
          <a:gradFill rotWithShape="0">
            <a:gsLst>
              <a:gs pos="0">
                <a:srgbClr val="8488C4"/>
              </a:gs>
              <a:gs pos="53000">
                <a:srgbClr val="D4DEFF"/>
              </a:gs>
              <a:gs pos="83000">
                <a:srgbClr val="D4DEFF"/>
              </a:gs>
              <a:gs pos="100000">
                <a:srgbClr val="96AB94"/>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27" name="AutoShape 7"/>
          <p:cNvSpPr>
            <a:spLocks noChangeArrowheads="1"/>
          </p:cNvSpPr>
          <p:nvPr/>
        </p:nvSpPr>
        <p:spPr bwMode="auto">
          <a:xfrm flipV="1">
            <a:off x="4260851" y="3255964"/>
            <a:ext cx="168275" cy="403225"/>
          </a:xfrm>
          <a:prstGeom prst="upArrow">
            <a:avLst>
              <a:gd name="adj1" fmla="val 50000"/>
              <a:gd name="adj2" fmla="val 59906"/>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28" name="Text Box 8"/>
          <p:cNvSpPr txBox="1">
            <a:spLocks noChangeArrowheads="1"/>
          </p:cNvSpPr>
          <p:nvPr/>
        </p:nvSpPr>
        <p:spPr bwMode="auto">
          <a:xfrm>
            <a:off x="2803525" y="3217863"/>
            <a:ext cx="668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a:latin typeface="Times New Roman" panose="02020603050405020304" pitchFamily="18" charset="0"/>
              </a:rPr>
              <a:t>=|1</a:t>
            </a:r>
            <a:r>
              <a:rPr lang="en-US" altLang="en-US" sz="2400">
                <a:latin typeface="Times New Roman" panose="02020603050405020304" pitchFamily="18" charset="0"/>
                <a:sym typeface="Symbol" panose="05050102010706020507" pitchFamily="18" charset="2"/>
              </a:rPr>
              <a:t></a:t>
            </a:r>
            <a:endParaRPr lang="en-US" altLang="en-US" sz="2400">
              <a:latin typeface="Times New Roman" panose="02020603050405020304" pitchFamily="18" charset="0"/>
            </a:endParaRPr>
          </a:p>
        </p:txBody>
      </p:sp>
      <p:sp>
        <p:nvSpPr>
          <p:cNvPr id="81929" name="Text Box 9"/>
          <p:cNvSpPr txBox="1">
            <a:spLocks noChangeArrowheads="1"/>
          </p:cNvSpPr>
          <p:nvPr/>
        </p:nvSpPr>
        <p:spPr bwMode="auto">
          <a:xfrm>
            <a:off x="4564064" y="3200400"/>
            <a:ext cx="668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a:latin typeface="Times New Roman" panose="02020603050405020304" pitchFamily="18" charset="0"/>
              </a:rPr>
              <a:t>=|0</a:t>
            </a:r>
            <a:r>
              <a:rPr lang="en-US" altLang="en-US" sz="2400">
                <a:latin typeface="Times New Roman" panose="02020603050405020304" pitchFamily="18" charset="0"/>
                <a:sym typeface="Symbol" panose="05050102010706020507" pitchFamily="18" charset="2"/>
              </a:rPr>
              <a:t></a:t>
            </a:r>
            <a:endParaRPr lang="en-US" altLang="en-US" sz="2400">
              <a:latin typeface="Times New Roman" panose="02020603050405020304" pitchFamily="18" charset="0"/>
            </a:endParaRPr>
          </a:p>
        </p:txBody>
      </p:sp>
      <p:grpSp>
        <p:nvGrpSpPr>
          <p:cNvPr id="81943" name="Group 23"/>
          <p:cNvGrpSpPr>
            <a:grpSpLocks/>
          </p:cNvGrpSpPr>
          <p:nvPr/>
        </p:nvGrpSpPr>
        <p:grpSpPr bwMode="auto">
          <a:xfrm>
            <a:off x="6602413" y="2265364"/>
            <a:ext cx="3478212" cy="2179637"/>
            <a:chOff x="3199" y="1427"/>
            <a:chExt cx="2191" cy="1373"/>
          </a:xfrm>
        </p:grpSpPr>
        <p:sp>
          <p:nvSpPr>
            <p:cNvPr id="81930" name="Text Box 10"/>
            <p:cNvSpPr txBox="1">
              <a:spLocks noChangeArrowheads="1"/>
            </p:cNvSpPr>
            <p:nvPr/>
          </p:nvSpPr>
          <p:spPr bwMode="auto">
            <a:xfrm>
              <a:off x="3199" y="1427"/>
              <a:ext cx="155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400">
                  <a:latin typeface="Times New Roman" panose="02020603050405020304" pitchFamily="18" charset="0"/>
                </a:rPr>
                <a:t>Valid qubit states</a:t>
              </a:r>
              <a:r>
                <a:rPr lang="en-US" altLang="en-US" sz="2400">
                  <a:latin typeface="Times New Roman" panose="02020603050405020304" pitchFamily="18" charset="0"/>
                  <a:sym typeface="Symbol" panose="05050102010706020507" pitchFamily="18" charset="2"/>
                </a:rPr>
                <a:t>: </a:t>
              </a:r>
            </a:p>
          </p:txBody>
        </p:sp>
        <p:sp>
          <p:nvSpPr>
            <p:cNvPr id="81931" name="Rectangle 11"/>
            <p:cNvSpPr>
              <a:spLocks noChangeArrowheads="1"/>
            </p:cNvSpPr>
            <p:nvPr/>
          </p:nvSpPr>
          <p:spPr bwMode="auto">
            <a:xfrm>
              <a:off x="3235" y="1774"/>
              <a:ext cx="7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a:latin typeface="Times New Roman" panose="02020603050405020304" pitchFamily="18" charset="0"/>
                </a:rPr>
                <a:t>|</a:t>
              </a:r>
              <a:r>
                <a:rPr lang="en-US" altLang="en-US" sz="2400">
                  <a:latin typeface="Times New Roman" panose="02020603050405020304" pitchFamily="18" charset="0"/>
                  <a:sym typeface="Symbol" panose="05050102010706020507" pitchFamily="18" charset="2"/>
                </a:rPr>
                <a:t> = </a:t>
              </a:r>
              <a:r>
                <a:rPr lang="en-US" altLang="en-US" sz="2400">
                  <a:latin typeface="Times New Roman" panose="02020603050405020304" pitchFamily="18" charset="0"/>
                </a:rPr>
                <a:t>|</a:t>
              </a:r>
              <a:r>
                <a:rPr lang="en-US" altLang="en-US" sz="2400">
                  <a:latin typeface="Times New Roman" panose="02020603050405020304" pitchFamily="18" charset="0"/>
                  <a:sym typeface="Symbol" panose="05050102010706020507" pitchFamily="18" charset="2"/>
                </a:rPr>
                <a:t>0 </a:t>
              </a:r>
            </a:p>
          </p:txBody>
        </p:sp>
        <p:sp>
          <p:nvSpPr>
            <p:cNvPr id="81932" name="Rectangle 12"/>
            <p:cNvSpPr>
              <a:spLocks noChangeArrowheads="1"/>
            </p:cNvSpPr>
            <p:nvPr/>
          </p:nvSpPr>
          <p:spPr bwMode="auto">
            <a:xfrm>
              <a:off x="3241" y="2017"/>
              <a:ext cx="7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a:latin typeface="Times New Roman" panose="02020603050405020304" pitchFamily="18" charset="0"/>
                </a:rPr>
                <a:t>|</a:t>
              </a:r>
              <a:r>
                <a:rPr lang="en-US" altLang="en-US" sz="2400">
                  <a:latin typeface="Times New Roman" panose="02020603050405020304" pitchFamily="18" charset="0"/>
                  <a:sym typeface="Symbol" panose="05050102010706020507" pitchFamily="18" charset="2"/>
                </a:rPr>
                <a:t> = </a:t>
              </a:r>
              <a:r>
                <a:rPr lang="en-US" altLang="en-US" sz="2400">
                  <a:latin typeface="Times New Roman" panose="02020603050405020304" pitchFamily="18" charset="0"/>
                </a:rPr>
                <a:t>|</a:t>
              </a:r>
              <a:r>
                <a:rPr lang="en-US" altLang="en-US" sz="2400">
                  <a:latin typeface="Times New Roman" panose="02020603050405020304" pitchFamily="18" charset="0"/>
                  <a:sym typeface="Symbol" panose="05050102010706020507" pitchFamily="18" charset="2"/>
                </a:rPr>
                <a:t>1</a:t>
              </a:r>
            </a:p>
          </p:txBody>
        </p:sp>
        <p:sp>
          <p:nvSpPr>
            <p:cNvPr id="81933" name="Rectangle 13"/>
            <p:cNvSpPr>
              <a:spLocks noChangeArrowheads="1"/>
            </p:cNvSpPr>
            <p:nvPr/>
          </p:nvSpPr>
          <p:spPr bwMode="auto">
            <a:xfrm>
              <a:off x="3233" y="2256"/>
              <a:ext cx="18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a:latin typeface="Times New Roman" panose="02020603050405020304" pitchFamily="18" charset="0"/>
                </a:rPr>
                <a:t>|</a:t>
              </a:r>
              <a:r>
                <a:rPr lang="en-US" altLang="en-US" sz="2400">
                  <a:latin typeface="Times New Roman" panose="02020603050405020304" pitchFamily="18" charset="0"/>
                  <a:sym typeface="Symbol" panose="05050102010706020507" pitchFamily="18" charset="2"/>
                </a:rPr>
                <a:t> = (</a:t>
              </a:r>
              <a:r>
                <a:rPr lang="en-US" altLang="en-US" sz="2400">
                  <a:latin typeface="Times New Roman" panose="02020603050405020304" pitchFamily="18" charset="0"/>
                </a:rPr>
                <a:t>|</a:t>
              </a:r>
              <a:r>
                <a:rPr lang="en-US" altLang="en-US" sz="2400">
                  <a:latin typeface="Times New Roman" panose="02020603050405020304" pitchFamily="18" charset="0"/>
                  <a:sym typeface="Symbol" panose="05050102010706020507" pitchFamily="18" charset="2"/>
                </a:rPr>
                <a:t>0- e</a:t>
              </a:r>
              <a:r>
                <a:rPr lang="en-US" altLang="en-US" sz="2400" baseline="30000">
                  <a:latin typeface="Times New Roman" panose="02020603050405020304" pitchFamily="18" charset="0"/>
                  <a:sym typeface="Symbol" panose="05050102010706020507" pitchFamily="18" charset="2"/>
                </a:rPr>
                <a:t>i/4 </a:t>
              </a:r>
              <a:r>
                <a:rPr lang="en-US" altLang="en-US" sz="2400">
                  <a:latin typeface="Times New Roman" panose="02020603050405020304" pitchFamily="18" charset="0"/>
                </a:rPr>
                <a:t>|</a:t>
              </a:r>
              <a:r>
                <a:rPr lang="en-US" altLang="en-US" sz="2400">
                  <a:latin typeface="Times New Roman" panose="02020603050405020304" pitchFamily="18" charset="0"/>
                  <a:sym typeface="Symbol" panose="05050102010706020507" pitchFamily="18" charset="2"/>
                </a:rPr>
                <a:t>1)/2 </a:t>
              </a:r>
            </a:p>
          </p:txBody>
        </p:sp>
        <p:sp>
          <p:nvSpPr>
            <p:cNvPr id="81934" name="Rectangle 14"/>
            <p:cNvSpPr>
              <a:spLocks noChangeArrowheads="1"/>
            </p:cNvSpPr>
            <p:nvPr/>
          </p:nvSpPr>
          <p:spPr bwMode="auto">
            <a:xfrm>
              <a:off x="3226" y="2512"/>
              <a:ext cx="21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a:latin typeface="Times New Roman" panose="02020603050405020304" pitchFamily="18" charset="0"/>
                </a:rPr>
                <a:t>|</a:t>
              </a:r>
              <a:r>
                <a:rPr lang="en-US" altLang="en-US" sz="2400">
                  <a:latin typeface="Times New Roman" panose="02020603050405020304" pitchFamily="18" charset="0"/>
                  <a:sym typeface="Symbol" panose="05050102010706020507" pitchFamily="18" charset="2"/>
                </a:rPr>
                <a:t> = (2</a:t>
              </a:r>
              <a:r>
                <a:rPr lang="en-US" altLang="en-US" sz="2400">
                  <a:latin typeface="Times New Roman" panose="02020603050405020304" pitchFamily="18" charset="0"/>
                </a:rPr>
                <a:t>|</a:t>
              </a:r>
              <a:r>
                <a:rPr lang="en-US" altLang="en-US" sz="2400">
                  <a:latin typeface="Times New Roman" panose="02020603050405020304" pitchFamily="18" charset="0"/>
                  <a:sym typeface="Symbol" panose="05050102010706020507" pitchFamily="18" charset="2"/>
                </a:rPr>
                <a:t>0- 3e</a:t>
              </a:r>
              <a:r>
                <a:rPr lang="en-US" altLang="en-US" sz="2400" baseline="30000">
                  <a:latin typeface="Times New Roman" panose="02020603050405020304" pitchFamily="18" charset="0"/>
                  <a:sym typeface="Symbol" panose="05050102010706020507" pitchFamily="18" charset="2"/>
                </a:rPr>
                <a:t>i5/6 </a:t>
              </a:r>
              <a:r>
                <a:rPr lang="en-US" altLang="en-US" sz="2400">
                  <a:latin typeface="Times New Roman" panose="02020603050405020304" pitchFamily="18" charset="0"/>
                </a:rPr>
                <a:t>|</a:t>
              </a:r>
              <a:r>
                <a:rPr lang="en-US" altLang="en-US" sz="2400">
                  <a:latin typeface="Times New Roman" panose="02020603050405020304" pitchFamily="18" charset="0"/>
                  <a:sym typeface="Symbol" panose="05050102010706020507" pitchFamily="18" charset="2"/>
                </a:rPr>
                <a:t>1)/13 </a:t>
              </a:r>
            </a:p>
          </p:txBody>
        </p:sp>
      </p:grpSp>
      <p:sp>
        <p:nvSpPr>
          <p:cNvPr id="81941" name="Text Box 21"/>
          <p:cNvSpPr txBox="1">
            <a:spLocks noChangeArrowheads="1"/>
          </p:cNvSpPr>
          <p:nvPr/>
        </p:nvSpPr>
        <p:spPr bwMode="auto">
          <a:xfrm>
            <a:off x="2608263" y="2314576"/>
            <a:ext cx="20775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Spin-½ particle</a:t>
            </a:r>
          </a:p>
        </p:txBody>
      </p:sp>
      <p:sp>
        <p:nvSpPr>
          <p:cNvPr id="81942" name="Text Box 22"/>
          <p:cNvSpPr txBox="1">
            <a:spLocks noChangeArrowheads="1"/>
          </p:cNvSpPr>
          <p:nvPr/>
        </p:nvSpPr>
        <p:spPr bwMode="auto">
          <a:xfrm>
            <a:off x="2316164" y="4764089"/>
            <a:ext cx="721088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The state of a qubit |</a:t>
            </a:r>
            <a:r>
              <a:rPr lang="en-US" altLang="en-US" sz="2400">
                <a:sym typeface="Symbol" panose="05050102010706020507" pitchFamily="18" charset="2"/>
              </a:rPr>
              <a:t> can be thought of as a vector in </a:t>
            </a:r>
          </a:p>
          <a:p>
            <a:r>
              <a:rPr lang="en-US" altLang="en-US" sz="2400">
                <a:sym typeface="Symbol" panose="05050102010706020507" pitchFamily="18" charset="2"/>
              </a:rPr>
              <a:t>a two-dimensional Hilbert Space, </a:t>
            </a:r>
            <a:r>
              <a:rPr lang="en-US" altLang="en-US" sz="2400" i="1">
                <a:latin typeface="Monotype Corsiva" panose="03010101010201010101" pitchFamily="66" charset="0"/>
                <a:sym typeface="Symbol" panose="05050102010706020507" pitchFamily="18" charset="2"/>
              </a:rPr>
              <a:t>H</a:t>
            </a:r>
            <a:r>
              <a:rPr lang="en-US" altLang="en-US" sz="2400" i="1" baseline="-25000">
                <a:latin typeface="Monotype Corsiva" panose="03010101010201010101" pitchFamily="66" charset="0"/>
                <a:sym typeface="Symbol" panose="05050102010706020507" pitchFamily="18" charset="2"/>
              </a:rPr>
              <a:t>2</a:t>
            </a:r>
            <a:r>
              <a:rPr lang="en-US" altLang="en-US" sz="2400" i="1">
                <a:sym typeface="Symbol" panose="05050102010706020507" pitchFamily="18" charset="2"/>
              </a:rPr>
              <a:t>, </a:t>
            </a:r>
            <a:r>
              <a:rPr lang="en-US" altLang="en-US" sz="2400">
                <a:sym typeface="Symbol" panose="05050102010706020507" pitchFamily="18" charset="2"/>
              </a:rPr>
              <a:t>spanned by the</a:t>
            </a:r>
          </a:p>
          <a:p>
            <a:r>
              <a:rPr lang="en-US" altLang="en-US" sz="2400">
                <a:sym typeface="Symbol" panose="05050102010706020507" pitchFamily="18" charset="2"/>
              </a:rPr>
              <a:t>Basis vectors </a:t>
            </a:r>
            <a:r>
              <a:rPr lang="en-US" altLang="en-US" sz="2400"/>
              <a:t>|</a:t>
            </a:r>
            <a:r>
              <a:rPr lang="en-US" altLang="en-US" sz="2400">
                <a:sym typeface="Symbol" panose="05050102010706020507" pitchFamily="18" charset="2"/>
              </a:rPr>
              <a:t>0 and </a:t>
            </a:r>
            <a:r>
              <a:rPr lang="en-US" altLang="en-US" sz="2400"/>
              <a:t>|</a:t>
            </a:r>
            <a:r>
              <a:rPr lang="en-US" altLang="en-US" sz="2400">
                <a:sym typeface="Symbol" panose="05050102010706020507" pitchFamily="18" charset="2"/>
              </a:rPr>
              <a:t>1.</a:t>
            </a:r>
          </a:p>
        </p:txBody>
      </p:sp>
    </p:spTree>
    <p:extLst>
      <p:ext uri="{BB962C8B-B14F-4D97-AF65-F5344CB8AC3E}">
        <p14:creationId xmlns:p14="http://schemas.microsoft.com/office/powerpoint/2010/main" val="33902087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400" dirty="0" smtClean="0"/>
              <a:t>How to program a quantum computer</a:t>
            </a:r>
            <a:endParaRPr lang="en-US" sz="4400" dirty="0"/>
          </a:p>
        </p:txBody>
      </p:sp>
      <p:pic>
        <p:nvPicPr>
          <p:cNvPr id="5" name="rUWfod_8JsM"/>
          <p:cNvPicPr>
            <a:picLocks noGrp="1" noRot="1" noChangeAspect="1"/>
          </p:cNvPicPr>
          <p:nvPr>
            <p:ph idx="1"/>
            <a:videoFile r:link="rId1"/>
          </p:nvPr>
        </p:nvPicPr>
        <p:blipFill>
          <a:blip r:embed="rId3"/>
          <a:stretch>
            <a:fillRect/>
          </a:stretch>
        </p:blipFill>
        <p:spPr>
          <a:xfrm>
            <a:off x="2975020" y="2217626"/>
            <a:ext cx="6465194" cy="4127087"/>
          </a:xfrm>
          <a:prstGeom prst="rect">
            <a:avLst/>
          </a:prstGeom>
        </p:spPr>
      </p:pic>
    </p:spTree>
    <p:extLst>
      <p:ext uri="{BB962C8B-B14F-4D97-AF65-F5344CB8AC3E}">
        <p14:creationId xmlns:p14="http://schemas.microsoft.com/office/powerpoint/2010/main" val="1215921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en-US"/>
              <a:t>Computation with Qubits</a:t>
            </a:r>
          </a:p>
        </p:txBody>
      </p:sp>
      <p:sp>
        <p:nvSpPr>
          <p:cNvPr id="82966" name="Text Box 22"/>
          <p:cNvSpPr txBox="1">
            <a:spLocks noChangeArrowheads="1"/>
          </p:cNvSpPr>
          <p:nvPr/>
        </p:nvSpPr>
        <p:spPr bwMode="auto">
          <a:xfrm>
            <a:off x="1966913" y="1489075"/>
            <a:ext cx="599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How does the use of qubits affect computation?</a:t>
            </a:r>
          </a:p>
        </p:txBody>
      </p:sp>
      <p:sp>
        <p:nvSpPr>
          <p:cNvPr id="82973" name="Text Box 29"/>
          <p:cNvSpPr txBox="1">
            <a:spLocks noChangeArrowheads="1"/>
          </p:cNvSpPr>
          <p:nvPr/>
        </p:nvSpPr>
        <p:spPr bwMode="auto">
          <a:xfrm>
            <a:off x="3101975" y="3775076"/>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82974" name="Text Box 30"/>
          <p:cNvSpPr txBox="1">
            <a:spLocks noChangeArrowheads="1"/>
          </p:cNvSpPr>
          <p:nvPr/>
        </p:nvSpPr>
        <p:spPr bwMode="auto">
          <a:xfrm>
            <a:off x="1697039" y="2279650"/>
            <a:ext cx="22829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Classical Computation</a:t>
            </a:r>
          </a:p>
        </p:txBody>
      </p:sp>
      <p:sp>
        <p:nvSpPr>
          <p:cNvPr id="82976" name="Text Box 32"/>
          <p:cNvSpPr txBox="1">
            <a:spLocks noChangeArrowheads="1"/>
          </p:cNvSpPr>
          <p:nvPr/>
        </p:nvSpPr>
        <p:spPr bwMode="auto">
          <a:xfrm>
            <a:off x="1925639" y="2954339"/>
            <a:ext cx="17889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Data unit: bit</a:t>
            </a:r>
          </a:p>
        </p:txBody>
      </p:sp>
      <p:sp>
        <p:nvSpPr>
          <p:cNvPr id="82977" name="Text Box 33"/>
          <p:cNvSpPr txBox="1">
            <a:spLocks noChangeArrowheads="1"/>
          </p:cNvSpPr>
          <p:nvPr/>
        </p:nvSpPr>
        <p:spPr bwMode="auto">
          <a:xfrm>
            <a:off x="1949450" y="4733926"/>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x = 0</a:t>
            </a:r>
          </a:p>
        </p:txBody>
      </p:sp>
      <p:sp>
        <p:nvSpPr>
          <p:cNvPr id="82978" name="Text Box 34"/>
          <p:cNvSpPr txBox="1">
            <a:spLocks noChangeArrowheads="1"/>
          </p:cNvSpPr>
          <p:nvPr/>
        </p:nvSpPr>
        <p:spPr bwMode="auto">
          <a:xfrm>
            <a:off x="3552825" y="4699001"/>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x = 1</a:t>
            </a:r>
          </a:p>
        </p:txBody>
      </p:sp>
      <p:grpSp>
        <p:nvGrpSpPr>
          <p:cNvPr id="83035" name="Group 91"/>
          <p:cNvGrpSpPr>
            <a:grpSpLocks/>
          </p:cNvGrpSpPr>
          <p:nvPr/>
        </p:nvGrpSpPr>
        <p:grpSpPr bwMode="auto">
          <a:xfrm>
            <a:off x="2008189" y="5210176"/>
            <a:ext cx="936625" cy="874713"/>
            <a:chOff x="1501" y="2937"/>
            <a:chExt cx="590" cy="551"/>
          </a:xfrm>
        </p:grpSpPr>
        <p:grpSp>
          <p:nvGrpSpPr>
            <p:cNvPr id="83012" name="Group 68"/>
            <p:cNvGrpSpPr>
              <a:grpSpLocks/>
            </p:cNvGrpSpPr>
            <p:nvPr/>
          </p:nvGrpSpPr>
          <p:grpSpPr bwMode="auto">
            <a:xfrm>
              <a:off x="1501" y="2937"/>
              <a:ext cx="449" cy="551"/>
              <a:chOff x="880" y="2809"/>
              <a:chExt cx="658" cy="807"/>
            </a:xfrm>
          </p:grpSpPr>
          <p:grpSp>
            <p:nvGrpSpPr>
              <p:cNvPr id="82980" name="Group 36"/>
              <p:cNvGrpSpPr>
                <a:grpSpLocks/>
              </p:cNvGrpSpPr>
              <p:nvPr/>
            </p:nvGrpSpPr>
            <p:grpSpPr bwMode="auto">
              <a:xfrm>
                <a:off x="880" y="2846"/>
                <a:ext cx="330" cy="770"/>
                <a:chOff x="336" y="1689"/>
                <a:chExt cx="330" cy="770"/>
              </a:xfrm>
            </p:grpSpPr>
            <p:sp>
              <p:nvSpPr>
                <p:cNvPr id="82981" name="Oval 37"/>
                <p:cNvSpPr>
                  <a:spLocks noChangeArrowheads="1"/>
                </p:cNvSpPr>
                <p:nvPr/>
              </p:nvSpPr>
              <p:spPr bwMode="auto">
                <a:xfrm>
                  <a:off x="364" y="1689"/>
                  <a:ext cx="198" cy="18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82" name="Line 38"/>
                <p:cNvSpPr>
                  <a:spLocks noChangeShapeType="1"/>
                </p:cNvSpPr>
                <p:nvPr/>
              </p:nvSpPr>
              <p:spPr bwMode="auto">
                <a:xfrm>
                  <a:off x="463" y="1872"/>
                  <a:ext cx="0" cy="35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83" name="Line 39"/>
                <p:cNvSpPr>
                  <a:spLocks noChangeShapeType="1"/>
                </p:cNvSpPr>
                <p:nvPr/>
              </p:nvSpPr>
              <p:spPr bwMode="auto">
                <a:xfrm flipH="1">
                  <a:off x="336" y="2231"/>
                  <a:ext cx="127" cy="2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84" name="Line 40"/>
                <p:cNvSpPr>
                  <a:spLocks noChangeShapeType="1"/>
                </p:cNvSpPr>
                <p:nvPr/>
              </p:nvSpPr>
              <p:spPr bwMode="auto">
                <a:xfrm>
                  <a:off x="463" y="2238"/>
                  <a:ext cx="127" cy="2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85" name="Line 41"/>
                <p:cNvSpPr>
                  <a:spLocks noChangeShapeType="1"/>
                </p:cNvSpPr>
                <p:nvPr/>
              </p:nvSpPr>
              <p:spPr bwMode="auto">
                <a:xfrm>
                  <a:off x="336" y="1999"/>
                  <a:ext cx="20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86" name="Oval 42"/>
                <p:cNvSpPr>
                  <a:spLocks noChangeAspect="1" noChangeArrowheads="1"/>
                </p:cNvSpPr>
                <p:nvPr/>
              </p:nvSpPr>
              <p:spPr bwMode="auto">
                <a:xfrm>
                  <a:off x="414" y="1756"/>
                  <a:ext cx="17" cy="1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87" name="Oval 43"/>
                <p:cNvSpPr>
                  <a:spLocks noChangeAspect="1" noChangeArrowheads="1"/>
                </p:cNvSpPr>
                <p:nvPr/>
              </p:nvSpPr>
              <p:spPr bwMode="auto">
                <a:xfrm>
                  <a:off x="484" y="1756"/>
                  <a:ext cx="18" cy="1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88" name="Line 44"/>
                <p:cNvSpPr>
                  <a:spLocks noChangeShapeType="1"/>
                </p:cNvSpPr>
                <p:nvPr/>
              </p:nvSpPr>
              <p:spPr bwMode="auto">
                <a:xfrm flipV="1">
                  <a:off x="543" y="1882"/>
                  <a:ext cx="123" cy="1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2989" name="Line 45"/>
              <p:cNvSpPr>
                <a:spLocks noChangeShapeType="1"/>
              </p:cNvSpPr>
              <p:nvPr/>
            </p:nvSpPr>
            <p:spPr bwMode="auto">
              <a:xfrm>
                <a:off x="1530" y="2809"/>
                <a:ext cx="0" cy="79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2990" name="Group 46"/>
              <p:cNvGrpSpPr>
                <a:grpSpLocks/>
              </p:cNvGrpSpPr>
              <p:nvPr/>
            </p:nvGrpSpPr>
            <p:grpSpPr bwMode="auto">
              <a:xfrm>
                <a:off x="1175" y="3011"/>
                <a:ext cx="363" cy="174"/>
                <a:chOff x="631" y="1854"/>
                <a:chExt cx="363" cy="174"/>
              </a:xfrm>
            </p:grpSpPr>
            <p:sp>
              <p:nvSpPr>
                <p:cNvPr id="82991" name="Line 47"/>
                <p:cNvSpPr>
                  <a:spLocks noChangeShapeType="1"/>
                </p:cNvSpPr>
                <p:nvPr/>
              </p:nvSpPr>
              <p:spPr bwMode="auto">
                <a:xfrm rot="643287" flipH="1" flipV="1">
                  <a:off x="699" y="1924"/>
                  <a:ext cx="295" cy="1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92" name="AutoShape 48"/>
                <p:cNvSpPr>
                  <a:spLocks noChangeArrowheads="1"/>
                </p:cNvSpPr>
                <p:nvPr/>
              </p:nvSpPr>
              <p:spPr bwMode="auto">
                <a:xfrm rot="-3796808">
                  <a:off x="655" y="1830"/>
                  <a:ext cx="47" cy="96"/>
                </a:xfrm>
                <a:prstGeom prst="can">
                  <a:avLst>
                    <a:gd name="adj" fmla="val 51064"/>
                  </a:avLst>
                </a:prstGeom>
                <a:solidFill>
                  <a:srgbClr val="808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83013" name="Text Box 69"/>
            <p:cNvSpPr txBox="1">
              <a:spLocks noChangeArrowheads="1"/>
            </p:cNvSpPr>
            <p:nvPr/>
          </p:nvSpPr>
          <p:spPr bwMode="auto">
            <a:xfrm>
              <a:off x="1935" y="2999"/>
              <a:ext cx="1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t>0</a:t>
              </a:r>
            </a:p>
          </p:txBody>
        </p:sp>
        <p:sp>
          <p:nvSpPr>
            <p:cNvPr id="83014" name="Rectangle 70"/>
            <p:cNvSpPr>
              <a:spLocks noChangeArrowheads="1"/>
            </p:cNvSpPr>
            <p:nvPr/>
          </p:nvSpPr>
          <p:spPr bwMode="auto">
            <a:xfrm>
              <a:off x="1957" y="2999"/>
              <a:ext cx="128" cy="174"/>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015" name="Text Box 71"/>
            <p:cNvSpPr txBox="1">
              <a:spLocks noChangeArrowheads="1"/>
            </p:cNvSpPr>
            <p:nvPr/>
          </p:nvSpPr>
          <p:spPr bwMode="auto">
            <a:xfrm>
              <a:off x="1932" y="3212"/>
              <a:ext cx="1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t>1</a:t>
              </a:r>
            </a:p>
          </p:txBody>
        </p:sp>
        <p:sp>
          <p:nvSpPr>
            <p:cNvPr id="83016" name="Rectangle 72"/>
            <p:cNvSpPr>
              <a:spLocks noChangeArrowheads="1"/>
            </p:cNvSpPr>
            <p:nvPr/>
          </p:nvSpPr>
          <p:spPr bwMode="auto">
            <a:xfrm>
              <a:off x="1963" y="3212"/>
              <a:ext cx="128" cy="1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3036" name="Group 92"/>
          <p:cNvGrpSpPr>
            <a:grpSpLocks/>
          </p:cNvGrpSpPr>
          <p:nvPr/>
        </p:nvGrpSpPr>
        <p:grpSpPr bwMode="auto">
          <a:xfrm>
            <a:off x="3455989" y="5189538"/>
            <a:ext cx="936625" cy="874712"/>
            <a:chOff x="2767" y="3307"/>
            <a:chExt cx="590" cy="551"/>
          </a:xfrm>
        </p:grpSpPr>
        <p:sp>
          <p:nvSpPr>
            <p:cNvPr id="83019" name="Oval 75"/>
            <p:cNvSpPr>
              <a:spLocks noChangeArrowheads="1"/>
            </p:cNvSpPr>
            <p:nvPr/>
          </p:nvSpPr>
          <p:spPr bwMode="auto">
            <a:xfrm>
              <a:off x="2786" y="3332"/>
              <a:ext cx="135" cy="1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020" name="Line 76"/>
            <p:cNvSpPr>
              <a:spLocks noChangeShapeType="1"/>
            </p:cNvSpPr>
            <p:nvPr/>
          </p:nvSpPr>
          <p:spPr bwMode="auto">
            <a:xfrm>
              <a:off x="2854" y="3457"/>
              <a:ext cx="0" cy="2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021" name="Line 77"/>
            <p:cNvSpPr>
              <a:spLocks noChangeShapeType="1"/>
            </p:cNvSpPr>
            <p:nvPr/>
          </p:nvSpPr>
          <p:spPr bwMode="auto">
            <a:xfrm flipH="1">
              <a:off x="2767" y="3702"/>
              <a:ext cx="87" cy="1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022" name="Line 78"/>
            <p:cNvSpPr>
              <a:spLocks noChangeShapeType="1"/>
            </p:cNvSpPr>
            <p:nvPr/>
          </p:nvSpPr>
          <p:spPr bwMode="auto">
            <a:xfrm>
              <a:off x="2854" y="3707"/>
              <a:ext cx="86" cy="1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023" name="Line 79"/>
            <p:cNvSpPr>
              <a:spLocks noChangeShapeType="1"/>
            </p:cNvSpPr>
            <p:nvPr/>
          </p:nvSpPr>
          <p:spPr bwMode="auto">
            <a:xfrm>
              <a:off x="2767" y="3544"/>
              <a:ext cx="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024" name="Oval 80"/>
            <p:cNvSpPr>
              <a:spLocks noChangeAspect="1" noChangeArrowheads="1"/>
            </p:cNvSpPr>
            <p:nvPr/>
          </p:nvSpPr>
          <p:spPr bwMode="auto">
            <a:xfrm>
              <a:off x="2820" y="3378"/>
              <a:ext cx="12" cy="12"/>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025" name="Oval 81"/>
            <p:cNvSpPr>
              <a:spLocks noChangeAspect="1" noChangeArrowheads="1"/>
            </p:cNvSpPr>
            <p:nvPr/>
          </p:nvSpPr>
          <p:spPr bwMode="auto">
            <a:xfrm>
              <a:off x="2868" y="3378"/>
              <a:ext cx="12" cy="12"/>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026" name="Line 82"/>
            <p:cNvSpPr>
              <a:spLocks noChangeShapeType="1"/>
            </p:cNvSpPr>
            <p:nvPr/>
          </p:nvSpPr>
          <p:spPr bwMode="auto">
            <a:xfrm>
              <a:off x="2908" y="3542"/>
              <a:ext cx="130" cy="12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027" name="Line 83"/>
            <p:cNvSpPr>
              <a:spLocks noChangeShapeType="1"/>
            </p:cNvSpPr>
            <p:nvPr/>
          </p:nvSpPr>
          <p:spPr bwMode="auto">
            <a:xfrm>
              <a:off x="3211" y="3307"/>
              <a:ext cx="0" cy="5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3028" name="Group 84"/>
            <p:cNvGrpSpPr>
              <a:grpSpLocks/>
            </p:cNvGrpSpPr>
            <p:nvPr/>
          </p:nvGrpSpPr>
          <p:grpSpPr bwMode="auto">
            <a:xfrm flipV="1">
              <a:off x="2968" y="3598"/>
              <a:ext cx="248" cy="119"/>
              <a:chOff x="631" y="1854"/>
              <a:chExt cx="363" cy="174"/>
            </a:xfrm>
          </p:grpSpPr>
          <p:sp>
            <p:nvSpPr>
              <p:cNvPr id="83029" name="Line 85"/>
              <p:cNvSpPr>
                <a:spLocks noChangeShapeType="1"/>
              </p:cNvSpPr>
              <p:nvPr/>
            </p:nvSpPr>
            <p:spPr bwMode="auto">
              <a:xfrm rot="643287" flipH="1" flipV="1">
                <a:off x="699" y="1924"/>
                <a:ext cx="295" cy="1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030" name="AutoShape 86"/>
              <p:cNvSpPr>
                <a:spLocks noChangeArrowheads="1"/>
              </p:cNvSpPr>
              <p:nvPr/>
            </p:nvSpPr>
            <p:spPr bwMode="auto">
              <a:xfrm rot="-3796808">
                <a:off x="655" y="1830"/>
                <a:ext cx="47" cy="96"/>
              </a:xfrm>
              <a:prstGeom prst="can">
                <a:avLst>
                  <a:gd name="adj" fmla="val 51064"/>
                </a:avLst>
              </a:prstGeom>
              <a:solidFill>
                <a:srgbClr val="808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3031" name="Text Box 87"/>
            <p:cNvSpPr txBox="1">
              <a:spLocks noChangeArrowheads="1"/>
            </p:cNvSpPr>
            <p:nvPr/>
          </p:nvSpPr>
          <p:spPr bwMode="auto">
            <a:xfrm>
              <a:off x="3201" y="3369"/>
              <a:ext cx="1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t>0</a:t>
              </a:r>
            </a:p>
          </p:txBody>
        </p:sp>
        <p:sp>
          <p:nvSpPr>
            <p:cNvPr id="83032" name="Rectangle 88"/>
            <p:cNvSpPr>
              <a:spLocks noChangeArrowheads="1"/>
            </p:cNvSpPr>
            <p:nvPr/>
          </p:nvSpPr>
          <p:spPr bwMode="auto">
            <a:xfrm>
              <a:off x="3223" y="3369"/>
              <a:ext cx="128" cy="1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033" name="Text Box 89"/>
            <p:cNvSpPr txBox="1">
              <a:spLocks noChangeArrowheads="1"/>
            </p:cNvSpPr>
            <p:nvPr/>
          </p:nvSpPr>
          <p:spPr bwMode="auto">
            <a:xfrm>
              <a:off x="3198" y="3582"/>
              <a:ext cx="1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t>1</a:t>
              </a:r>
            </a:p>
          </p:txBody>
        </p:sp>
        <p:sp>
          <p:nvSpPr>
            <p:cNvPr id="83034" name="Rectangle 90"/>
            <p:cNvSpPr>
              <a:spLocks noChangeArrowheads="1"/>
            </p:cNvSpPr>
            <p:nvPr/>
          </p:nvSpPr>
          <p:spPr bwMode="auto">
            <a:xfrm>
              <a:off x="3229" y="3582"/>
              <a:ext cx="128" cy="174"/>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3038" name="Text Box 94"/>
          <p:cNvSpPr txBox="1">
            <a:spLocks noChangeArrowheads="1"/>
          </p:cNvSpPr>
          <p:nvPr/>
        </p:nvSpPr>
        <p:spPr bwMode="auto">
          <a:xfrm>
            <a:off x="1920875" y="3792539"/>
            <a:ext cx="16489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Valid states:</a:t>
            </a:r>
          </a:p>
        </p:txBody>
      </p:sp>
      <p:sp>
        <p:nvSpPr>
          <p:cNvPr id="83046" name="Text Box 102"/>
          <p:cNvSpPr txBox="1">
            <a:spLocks noChangeArrowheads="1"/>
          </p:cNvSpPr>
          <p:nvPr/>
        </p:nvSpPr>
        <p:spPr bwMode="auto">
          <a:xfrm>
            <a:off x="2128838" y="4206876"/>
            <a:ext cx="1346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x = ‘0’ or ‘1’</a:t>
            </a:r>
          </a:p>
        </p:txBody>
      </p:sp>
      <p:sp>
        <p:nvSpPr>
          <p:cNvPr id="83067" name="Rectangle 123"/>
          <p:cNvSpPr>
            <a:spLocks noChangeArrowheads="1"/>
          </p:cNvSpPr>
          <p:nvPr/>
        </p:nvSpPr>
        <p:spPr bwMode="auto">
          <a:xfrm>
            <a:off x="1727201" y="4697414"/>
            <a:ext cx="1450975" cy="1639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068" name="Rectangle 124"/>
          <p:cNvSpPr>
            <a:spLocks noChangeArrowheads="1"/>
          </p:cNvSpPr>
          <p:nvPr/>
        </p:nvSpPr>
        <p:spPr bwMode="auto">
          <a:xfrm>
            <a:off x="3170239" y="4691064"/>
            <a:ext cx="1450975" cy="1639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3091" name="Group 147"/>
          <p:cNvGrpSpPr>
            <a:grpSpLocks/>
          </p:cNvGrpSpPr>
          <p:nvPr/>
        </p:nvGrpSpPr>
        <p:grpSpPr bwMode="auto">
          <a:xfrm>
            <a:off x="5929314" y="2284414"/>
            <a:ext cx="4548187" cy="4054475"/>
            <a:chOff x="2775" y="1439"/>
            <a:chExt cx="2865" cy="2554"/>
          </a:xfrm>
        </p:grpSpPr>
        <p:sp>
          <p:nvSpPr>
            <p:cNvPr id="82972" name="Rectangle 28"/>
            <p:cNvSpPr>
              <a:spLocks noChangeArrowheads="1"/>
            </p:cNvSpPr>
            <p:nvPr/>
          </p:nvSpPr>
          <p:spPr bwMode="auto">
            <a:xfrm>
              <a:off x="2826" y="2637"/>
              <a:ext cx="171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a:latin typeface="Times New Roman" panose="02020603050405020304" pitchFamily="18" charset="0"/>
                </a:rPr>
                <a:t>|</a:t>
              </a:r>
              <a:r>
                <a:rPr lang="en-US" altLang="en-US">
                  <a:latin typeface="Times New Roman" panose="02020603050405020304" pitchFamily="18" charset="0"/>
                  <a:sym typeface="Symbol" panose="05050102010706020507" pitchFamily="18" charset="2"/>
                </a:rPr>
                <a:t> = c</a:t>
              </a:r>
              <a:r>
                <a:rPr lang="en-US" altLang="en-US" baseline="-25000">
                  <a:latin typeface="Times New Roman" panose="02020603050405020304" pitchFamily="18" charset="0"/>
                  <a:sym typeface="Symbol" panose="05050102010706020507" pitchFamily="18" charset="2"/>
                </a:rPr>
                <a:t>1</a:t>
              </a:r>
              <a:r>
                <a:rPr lang="en-US" altLang="en-US">
                  <a:latin typeface="Times New Roman" panose="02020603050405020304" pitchFamily="18" charset="0"/>
                </a:rPr>
                <a:t>|</a:t>
              </a:r>
              <a:r>
                <a:rPr lang="en-US" altLang="en-US">
                  <a:latin typeface="Times New Roman" panose="02020603050405020304" pitchFamily="18" charset="0"/>
                  <a:sym typeface="Symbol" panose="05050102010706020507" pitchFamily="18" charset="2"/>
                </a:rPr>
                <a:t>0 + c</a:t>
              </a:r>
              <a:r>
                <a:rPr lang="en-US" altLang="en-US" baseline="-25000">
                  <a:latin typeface="Times New Roman" panose="02020603050405020304" pitchFamily="18" charset="0"/>
                  <a:sym typeface="Symbol" panose="05050102010706020507" pitchFamily="18" charset="2"/>
                </a:rPr>
                <a:t>2</a:t>
              </a:r>
              <a:r>
                <a:rPr lang="en-US" altLang="en-US">
                  <a:latin typeface="Times New Roman" panose="02020603050405020304" pitchFamily="18" charset="0"/>
                </a:rPr>
                <a:t>|</a:t>
              </a:r>
              <a:r>
                <a:rPr lang="en-US" altLang="en-US">
                  <a:latin typeface="Times New Roman" panose="02020603050405020304" pitchFamily="18" charset="0"/>
                  <a:sym typeface="Symbol" panose="05050102010706020507" pitchFamily="18" charset="2"/>
                </a:rPr>
                <a:t>1 </a:t>
              </a:r>
            </a:p>
          </p:txBody>
        </p:sp>
        <p:sp>
          <p:nvSpPr>
            <p:cNvPr id="82975" name="Text Box 31"/>
            <p:cNvSpPr txBox="1">
              <a:spLocks noChangeArrowheads="1"/>
            </p:cNvSpPr>
            <p:nvPr/>
          </p:nvSpPr>
          <p:spPr bwMode="auto">
            <a:xfrm>
              <a:off x="2858" y="1439"/>
              <a:ext cx="150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Quantum Computation</a:t>
              </a:r>
            </a:p>
          </p:txBody>
        </p:sp>
        <p:sp>
          <p:nvSpPr>
            <p:cNvPr id="83037" name="Text Box 93"/>
            <p:cNvSpPr txBox="1">
              <a:spLocks noChangeArrowheads="1"/>
            </p:cNvSpPr>
            <p:nvPr/>
          </p:nvSpPr>
          <p:spPr bwMode="auto">
            <a:xfrm>
              <a:off x="2976" y="1838"/>
              <a:ext cx="132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Data unit: qubit</a:t>
              </a:r>
            </a:p>
          </p:txBody>
        </p:sp>
        <p:sp>
          <p:nvSpPr>
            <p:cNvPr id="83039" name="Text Box 95"/>
            <p:cNvSpPr txBox="1">
              <a:spLocks noChangeArrowheads="1"/>
            </p:cNvSpPr>
            <p:nvPr/>
          </p:nvSpPr>
          <p:spPr bwMode="auto">
            <a:xfrm>
              <a:off x="2992" y="2384"/>
              <a:ext cx="103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Valid states:</a:t>
              </a:r>
            </a:p>
          </p:txBody>
        </p:sp>
        <p:sp>
          <p:nvSpPr>
            <p:cNvPr id="83047" name="Oval 103"/>
            <p:cNvSpPr>
              <a:spLocks noChangeArrowheads="1"/>
            </p:cNvSpPr>
            <p:nvPr/>
          </p:nvSpPr>
          <p:spPr bwMode="auto">
            <a:xfrm>
              <a:off x="3050" y="3365"/>
              <a:ext cx="518" cy="51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051" name="Line 107"/>
            <p:cNvSpPr>
              <a:spLocks noChangeShapeType="1"/>
            </p:cNvSpPr>
            <p:nvPr/>
          </p:nvSpPr>
          <p:spPr bwMode="auto">
            <a:xfrm>
              <a:off x="3313" y="3633"/>
              <a:ext cx="9" cy="265"/>
            </a:xfrm>
            <a:prstGeom prst="line">
              <a:avLst/>
            </a:prstGeom>
            <a:noFill/>
            <a:ln w="381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056" name="Oval 112"/>
            <p:cNvSpPr>
              <a:spLocks noChangeArrowheads="1"/>
            </p:cNvSpPr>
            <p:nvPr/>
          </p:nvSpPr>
          <p:spPr bwMode="auto">
            <a:xfrm>
              <a:off x="3794" y="3378"/>
              <a:ext cx="518" cy="51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057" name="Oval 113"/>
            <p:cNvSpPr>
              <a:spLocks noChangeArrowheads="1"/>
            </p:cNvSpPr>
            <p:nvPr/>
          </p:nvSpPr>
          <p:spPr bwMode="auto">
            <a:xfrm>
              <a:off x="3806" y="3541"/>
              <a:ext cx="500" cy="2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059" name="Line 115"/>
            <p:cNvSpPr>
              <a:spLocks noChangeShapeType="1"/>
            </p:cNvSpPr>
            <p:nvPr/>
          </p:nvSpPr>
          <p:spPr bwMode="auto">
            <a:xfrm flipV="1">
              <a:off x="4057" y="3376"/>
              <a:ext cx="9" cy="265"/>
            </a:xfrm>
            <a:prstGeom prst="line">
              <a:avLst/>
            </a:prstGeom>
            <a:noFill/>
            <a:ln w="381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060" name="Oval 116"/>
            <p:cNvSpPr>
              <a:spLocks noChangeArrowheads="1"/>
            </p:cNvSpPr>
            <p:nvPr/>
          </p:nvSpPr>
          <p:spPr bwMode="auto">
            <a:xfrm>
              <a:off x="4786" y="3342"/>
              <a:ext cx="518" cy="51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061" name="Oval 117"/>
            <p:cNvSpPr>
              <a:spLocks noChangeArrowheads="1"/>
            </p:cNvSpPr>
            <p:nvPr/>
          </p:nvSpPr>
          <p:spPr bwMode="auto">
            <a:xfrm>
              <a:off x="4798" y="3505"/>
              <a:ext cx="500" cy="2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063" name="Line 119"/>
            <p:cNvSpPr>
              <a:spLocks noChangeShapeType="1"/>
            </p:cNvSpPr>
            <p:nvPr/>
          </p:nvSpPr>
          <p:spPr bwMode="auto">
            <a:xfrm>
              <a:off x="5058" y="3610"/>
              <a:ext cx="247" cy="0"/>
            </a:xfrm>
            <a:prstGeom prst="line">
              <a:avLst/>
            </a:prstGeom>
            <a:noFill/>
            <a:ln w="381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048" name="Oval 104"/>
            <p:cNvSpPr>
              <a:spLocks noChangeArrowheads="1"/>
            </p:cNvSpPr>
            <p:nvPr/>
          </p:nvSpPr>
          <p:spPr bwMode="auto">
            <a:xfrm>
              <a:off x="3062" y="3528"/>
              <a:ext cx="500" cy="209"/>
            </a:xfrm>
            <a:prstGeom prst="ellipse">
              <a:avLst/>
            </a:prstGeom>
            <a:solidFill>
              <a:schemeClr val="bg1">
                <a:alpha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064" name="Rectangle 120"/>
            <p:cNvSpPr>
              <a:spLocks noChangeArrowheads="1"/>
            </p:cNvSpPr>
            <p:nvPr/>
          </p:nvSpPr>
          <p:spPr bwMode="auto">
            <a:xfrm>
              <a:off x="2775" y="2982"/>
              <a:ext cx="98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a:latin typeface="Times New Roman" panose="02020603050405020304" pitchFamily="18" charset="0"/>
                </a:rPr>
                <a:t>|</a:t>
              </a:r>
              <a:r>
                <a:rPr lang="en-US" altLang="en-US">
                  <a:latin typeface="Times New Roman" panose="02020603050405020304" pitchFamily="18" charset="0"/>
                  <a:sym typeface="Symbol" panose="05050102010706020507" pitchFamily="18" charset="2"/>
                </a:rPr>
                <a:t> = </a:t>
              </a:r>
              <a:r>
                <a:rPr lang="en-US" altLang="en-US">
                  <a:latin typeface="Times New Roman" panose="02020603050405020304" pitchFamily="18" charset="0"/>
                </a:rPr>
                <a:t>|</a:t>
              </a:r>
              <a:r>
                <a:rPr lang="en-US" altLang="en-US">
                  <a:latin typeface="Times New Roman" panose="02020603050405020304" pitchFamily="18" charset="0"/>
                  <a:sym typeface="Symbol" panose="05050102010706020507" pitchFamily="18" charset="2"/>
                </a:rPr>
                <a:t>0</a:t>
              </a:r>
            </a:p>
          </p:txBody>
        </p:sp>
        <p:sp>
          <p:nvSpPr>
            <p:cNvPr id="83065" name="Rectangle 121"/>
            <p:cNvSpPr>
              <a:spLocks noChangeArrowheads="1"/>
            </p:cNvSpPr>
            <p:nvPr/>
          </p:nvSpPr>
          <p:spPr bwMode="auto">
            <a:xfrm>
              <a:off x="3598" y="2981"/>
              <a:ext cx="87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a:latin typeface="Times New Roman" panose="02020603050405020304" pitchFamily="18" charset="0"/>
                </a:rPr>
                <a:t>|</a:t>
              </a:r>
              <a:r>
                <a:rPr lang="en-US" altLang="en-US">
                  <a:latin typeface="Times New Roman" panose="02020603050405020304" pitchFamily="18" charset="0"/>
                  <a:sym typeface="Symbol" panose="05050102010706020507" pitchFamily="18" charset="2"/>
                </a:rPr>
                <a:t> = </a:t>
              </a:r>
              <a:r>
                <a:rPr lang="en-US" altLang="en-US">
                  <a:latin typeface="Times New Roman" panose="02020603050405020304" pitchFamily="18" charset="0"/>
                </a:rPr>
                <a:t>|</a:t>
              </a:r>
              <a:r>
                <a:rPr lang="en-US" altLang="en-US">
                  <a:latin typeface="Times New Roman" panose="02020603050405020304" pitchFamily="18" charset="0"/>
                  <a:sym typeface="Symbol" panose="05050102010706020507" pitchFamily="18" charset="2"/>
                </a:rPr>
                <a:t>1 </a:t>
              </a:r>
            </a:p>
          </p:txBody>
        </p:sp>
        <p:sp>
          <p:nvSpPr>
            <p:cNvPr id="83066" name="Rectangle 122"/>
            <p:cNvSpPr>
              <a:spLocks noChangeArrowheads="1"/>
            </p:cNvSpPr>
            <p:nvPr/>
          </p:nvSpPr>
          <p:spPr bwMode="auto">
            <a:xfrm>
              <a:off x="4378" y="2973"/>
              <a:ext cx="126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a:latin typeface="Times New Roman" panose="02020603050405020304" pitchFamily="18" charset="0"/>
                </a:rPr>
                <a:t>|</a:t>
              </a:r>
              <a:r>
                <a:rPr lang="en-US" altLang="en-US">
                  <a:latin typeface="Times New Roman" panose="02020603050405020304" pitchFamily="18" charset="0"/>
                  <a:sym typeface="Symbol" panose="05050102010706020507" pitchFamily="18" charset="2"/>
                </a:rPr>
                <a:t> = (</a:t>
              </a:r>
              <a:r>
                <a:rPr lang="en-US" altLang="en-US">
                  <a:latin typeface="Times New Roman" panose="02020603050405020304" pitchFamily="18" charset="0"/>
                </a:rPr>
                <a:t>|</a:t>
              </a:r>
              <a:r>
                <a:rPr lang="en-US" altLang="en-US">
                  <a:latin typeface="Times New Roman" panose="02020603050405020304" pitchFamily="18" charset="0"/>
                  <a:sym typeface="Symbol" panose="05050102010706020507" pitchFamily="18" charset="2"/>
                </a:rPr>
                <a:t>0 + </a:t>
              </a:r>
              <a:r>
                <a:rPr lang="en-US" altLang="en-US">
                  <a:latin typeface="Times New Roman" panose="02020603050405020304" pitchFamily="18" charset="0"/>
                </a:rPr>
                <a:t>|</a:t>
              </a:r>
              <a:r>
                <a:rPr lang="en-US" altLang="en-US">
                  <a:latin typeface="Times New Roman" panose="02020603050405020304" pitchFamily="18" charset="0"/>
                  <a:sym typeface="Symbol" panose="05050102010706020507" pitchFamily="18" charset="2"/>
                </a:rPr>
                <a:t>1)/</a:t>
              </a:r>
              <a:r>
                <a:rPr lang="en-US" altLang="en-US">
                  <a:latin typeface="Times New Roman" panose="02020603050405020304" pitchFamily="18" charset="0"/>
                  <a:cs typeface="Times New Roman" panose="02020603050405020304" pitchFamily="18" charset="0"/>
                  <a:sym typeface="Symbol" panose="05050102010706020507" pitchFamily="18" charset="2"/>
                </a:rPr>
                <a:t>√2</a:t>
              </a:r>
            </a:p>
          </p:txBody>
        </p:sp>
        <p:sp>
          <p:nvSpPr>
            <p:cNvPr id="83069" name="Rectangle 125"/>
            <p:cNvSpPr>
              <a:spLocks noChangeArrowheads="1"/>
            </p:cNvSpPr>
            <p:nvPr/>
          </p:nvSpPr>
          <p:spPr bwMode="auto">
            <a:xfrm>
              <a:off x="2929" y="2954"/>
              <a:ext cx="750" cy="10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071" name="Rectangle 127"/>
            <p:cNvSpPr>
              <a:spLocks noChangeArrowheads="1"/>
            </p:cNvSpPr>
            <p:nvPr/>
          </p:nvSpPr>
          <p:spPr bwMode="auto">
            <a:xfrm>
              <a:off x="3682" y="2960"/>
              <a:ext cx="750" cy="10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072" name="Rectangle 128"/>
            <p:cNvSpPr>
              <a:spLocks noChangeArrowheads="1"/>
            </p:cNvSpPr>
            <p:nvPr/>
          </p:nvSpPr>
          <p:spPr bwMode="auto">
            <a:xfrm>
              <a:off x="4435" y="2957"/>
              <a:ext cx="1152" cy="10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3081" name="Group 137"/>
            <p:cNvGrpSpPr>
              <a:grpSpLocks/>
            </p:cNvGrpSpPr>
            <p:nvPr/>
          </p:nvGrpSpPr>
          <p:grpSpPr bwMode="auto">
            <a:xfrm>
              <a:off x="3160" y="2163"/>
              <a:ext cx="219" cy="219"/>
              <a:chOff x="4490" y="1854"/>
              <a:chExt cx="288" cy="288"/>
            </a:xfrm>
          </p:grpSpPr>
          <p:sp>
            <p:nvSpPr>
              <p:cNvPr id="83073" name="Oval 129"/>
              <p:cNvSpPr>
                <a:spLocks noChangeArrowheads="1"/>
              </p:cNvSpPr>
              <p:nvPr/>
            </p:nvSpPr>
            <p:spPr bwMode="auto">
              <a:xfrm>
                <a:off x="4490" y="1854"/>
                <a:ext cx="288" cy="288"/>
              </a:xfrm>
              <a:prstGeom prst="ellipse">
                <a:avLst/>
              </a:prstGeom>
              <a:gradFill rotWithShape="0">
                <a:gsLst>
                  <a:gs pos="0">
                    <a:srgbClr val="8488C4"/>
                  </a:gs>
                  <a:gs pos="53000">
                    <a:srgbClr val="D4DEFF"/>
                  </a:gs>
                  <a:gs pos="83000">
                    <a:srgbClr val="D4DEFF"/>
                  </a:gs>
                  <a:gs pos="100000">
                    <a:srgbClr val="96AB94"/>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074" name="AutoShape 130"/>
              <p:cNvSpPr>
                <a:spLocks noChangeArrowheads="1"/>
              </p:cNvSpPr>
              <p:nvPr/>
            </p:nvSpPr>
            <p:spPr bwMode="auto">
              <a:xfrm>
                <a:off x="4580" y="1861"/>
                <a:ext cx="106" cy="254"/>
              </a:xfrm>
              <a:prstGeom prst="upArrow">
                <a:avLst>
                  <a:gd name="adj1" fmla="val 50000"/>
                  <a:gd name="adj2" fmla="val 59906"/>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3080" name="Group 136"/>
            <p:cNvGrpSpPr>
              <a:grpSpLocks/>
            </p:cNvGrpSpPr>
            <p:nvPr/>
          </p:nvGrpSpPr>
          <p:grpSpPr bwMode="auto">
            <a:xfrm>
              <a:off x="3793" y="2145"/>
              <a:ext cx="219" cy="219"/>
              <a:chOff x="5363" y="1844"/>
              <a:chExt cx="288" cy="288"/>
            </a:xfrm>
          </p:grpSpPr>
          <p:sp>
            <p:nvSpPr>
              <p:cNvPr id="83075" name="Oval 131"/>
              <p:cNvSpPr>
                <a:spLocks noChangeArrowheads="1"/>
              </p:cNvSpPr>
              <p:nvPr/>
            </p:nvSpPr>
            <p:spPr bwMode="auto">
              <a:xfrm>
                <a:off x="5363" y="1844"/>
                <a:ext cx="288" cy="288"/>
              </a:xfrm>
              <a:prstGeom prst="ellipse">
                <a:avLst/>
              </a:prstGeom>
              <a:gradFill rotWithShape="0">
                <a:gsLst>
                  <a:gs pos="0">
                    <a:srgbClr val="8488C4"/>
                  </a:gs>
                  <a:gs pos="53000">
                    <a:srgbClr val="D4DEFF"/>
                  </a:gs>
                  <a:gs pos="83000">
                    <a:srgbClr val="D4DEFF"/>
                  </a:gs>
                  <a:gs pos="100000">
                    <a:srgbClr val="96AB94"/>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076" name="AutoShape 132"/>
              <p:cNvSpPr>
                <a:spLocks noChangeArrowheads="1"/>
              </p:cNvSpPr>
              <p:nvPr/>
            </p:nvSpPr>
            <p:spPr bwMode="auto">
              <a:xfrm flipV="1">
                <a:off x="5453" y="1867"/>
                <a:ext cx="106" cy="254"/>
              </a:xfrm>
              <a:prstGeom prst="upArrow">
                <a:avLst>
                  <a:gd name="adj1" fmla="val 50000"/>
                  <a:gd name="adj2" fmla="val 59906"/>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3077" name="Text Box 133"/>
            <p:cNvSpPr txBox="1">
              <a:spLocks noChangeArrowheads="1"/>
            </p:cNvSpPr>
            <p:nvPr/>
          </p:nvSpPr>
          <p:spPr bwMode="auto">
            <a:xfrm>
              <a:off x="3360" y="215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latin typeface="Times New Roman" panose="02020603050405020304" pitchFamily="18" charset="0"/>
                </a:rPr>
                <a:t>=|1</a:t>
              </a:r>
              <a:r>
                <a:rPr lang="en-US" altLang="en-US">
                  <a:latin typeface="Times New Roman" panose="02020603050405020304" pitchFamily="18" charset="0"/>
                  <a:sym typeface="Symbol" panose="05050102010706020507" pitchFamily="18" charset="2"/>
                </a:rPr>
                <a:t></a:t>
              </a:r>
              <a:endParaRPr lang="en-US" altLang="en-US">
                <a:latin typeface="Times New Roman" panose="02020603050405020304" pitchFamily="18" charset="0"/>
              </a:endParaRPr>
            </a:p>
          </p:txBody>
        </p:sp>
        <p:sp>
          <p:nvSpPr>
            <p:cNvPr id="83078" name="Text Box 134"/>
            <p:cNvSpPr txBox="1">
              <a:spLocks noChangeArrowheads="1"/>
            </p:cNvSpPr>
            <p:nvPr/>
          </p:nvSpPr>
          <p:spPr bwMode="auto">
            <a:xfrm>
              <a:off x="3992" y="2142"/>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latin typeface="Times New Roman" panose="02020603050405020304" pitchFamily="18" charset="0"/>
                </a:rPr>
                <a:t>=|0</a:t>
              </a:r>
              <a:r>
                <a:rPr lang="en-US" altLang="en-US">
                  <a:latin typeface="Times New Roman" panose="02020603050405020304" pitchFamily="18" charset="0"/>
                  <a:sym typeface="Symbol" panose="05050102010706020507" pitchFamily="18" charset="2"/>
                </a:rPr>
                <a:t></a:t>
              </a:r>
              <a:endParaRPr lang="en-US" altLang="en-US">
                <a:latin typeface="Times New Roman" panose="02020603050405020304" pitchFamily="18" charset="0"/>
              </a:endParaRPr>
            </a:p>
          </p:txBody>
        </p:sp>
      </p:grpSp>
      <p:sp>
        <p:nvSpPr>
          <p:cNvPr id="83083" name="Oval 139"/>
          <p:cNvSpPr>
            <a:spLocks noChangeArrowheads="1"/>
          </p:cNvSpPr>
          <p:nvPr/>
        </p:nvSpPr>
        <p:spPr bwMode="auto">
          <a:xfrm>
            <a:off x="2174876" y="3435351"/>
            <a:ext cx="347663" cy="347663"/>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086" name="Oval 142"/>
          <p:cNvSpPr>
            <a:spLocks noChangeArrowheads="1"/>
          </p:cNvSpPr>
          <p:nvPr/>
        </p:nvSpPr>
        <p:spPr bwMode="auto">
          <a:xfrm>
            <a:off x="3179763" y="3421063"/>
            <a:ext cx="347662" cy="34766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088" name="Text Box 144"/>
          <p:cNvSpPr txBox="1">
            <a:spLocks noChangeArrowheads="1"/>
          </p:cNvSpPr>
          <p:nvPr/>
        </p:nvSpPr>
        <p:spPr bwMode="auto">
          <a:xfrm>
            <a:off x="2489200" y="3419476"/>
            <a:ext cx="6365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latin typeface="Times New Roman" panose="02020603050405020304" pitchFamily="18" charset="0"/>
              </a:rPr>
              <a:t>= ‘1</a:t>
            </a:r>
            <a:r>
              <a:rPr lang="en-US" altLang="en-US">
                <a:latin typeface="Times New Roman" panose="02020603050405020304" pitchFamily="18" charset="0"/>
                <a:sym typeface="Symbol" panose="05050102010706020507" pitchFamily="18" charset="2"/>
              </a:rPr>
              <a:t>’</a:t>
            </a:r>
            <a:endParaRPr lang="en-US" altLang="en-US">
              <a:latin typeface="Times New Roman" panose="02020603050405020304" pitchFamily="18" charset="0"/>
            </a:endParaRPr>
          </a:p>
        </p:txBody>
      </p:sp>
      <p:sp>
        <p:nvSpPr>
          <p:cNvPr id="83089" name="Text Box 145"/>
          <p:cNvSpPr txBox="1">
            <a:spLocks noChangeArrowheads="1"/>
          </p:cNvSpPr>
          <p:nvPr/>
        </p:nvSpPr>
        <p:spPr bwMode="auto">
          <a:xfrm>
            <a:off x="3478214" y="3416301"/>
            <a:ext cx="6365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latin typeface="Times New Roman" panose="02020603050405020304" pitchFamily="18" charset="0"/>
              </a:rPr>
              <a:t>= ‘0</a:t>
            </a:r>
            <a:r>
              <a:rPr lang="en-US" altLang="en-US">
                <a:latin typeface="Times New Roman" panose="02020603050405020304" pitchFamily="18" charset="0"/>
                <a:sym typeface="Symbol" panose="05050102010706020507" pitchFamily="18" charset="2"/>
              </a:rPr>
              <a:t>’</a:t>
            </a:r>
            <a:endParaRPr lang="en-US" altLang="en-US">
              <a:latin typeface="Times New Roman" panose="02020603050405020304" pitchFamily="18" charset="0"/>
            </a:endParaRPr>
          </a:p>
        </p:txBody>
      </p:sp>
      <p:sp>
        <p:nvSpPr>
          <p:cNvPr id="83090" name="Line 146"/>
          <p:cNvSpPr>
            <a:spLocks noChangeShapeType="1"/>
          </p:cNvSpPr>
          <p:nvPr/>
        </p:nvSpPr>
        <p:spPr bwMode="auto">
          <a:xfrm flipH="1">
            <a:off x="5689600" y="2503488"/>
            <a:ext cx="1588" cy="3821112"/>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9524631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30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en-US"/>
              <a:t>Computation with Qubits</a:t>
            </a:r>
          </a:p>
        </p:txBody>
      </p:sp>
      <p:graphicFrame>
        <p:nvGraphicFramePr>
          <p:cNvPr id="84430" name="Group 462"/>
          <p:cNvGraphicFramePr>
            <a:graphicFrameLocks noGrp="1"/>
          </p:cNvGraphicFramePr>
          <p:nvPr>
            <p:ph sz="half" idx="2"/>
          </p:nvPr>
        </p:nvGraphicFramePr>
        <p:xfrm>
          <a:off x="7745413" y="3867150"/>
          <a:ext cx="495618" cy="609600"/>
        </p:xfrm>
        <a:graphic>
          <a:graphicData uri="http://schemas.openxmlformats.org/drawingml/2006/table">
            <a:tbl>
              <a:tblPr/>
              <a:tblGrid>
                <a:gridCol w="208280"/>
                <a:gridCol w="287338"/>
              </a:tblGrid>
              <a:tr h="223838">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0</a:t>
                      </a:r>
                    </a:p>
                  </a:txBody>
                  <a:tcPr horzOverflow="overflow">
                    <a:lnL cap="flat">
                      <a:noFill/>
                    </a:lnL>
                    <a:lnR>
                      <a:noFill/>
                    </a:lnR>
                    <a:lnT cap="fla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1</a:t>
                      </a:r>
                    </a:p>
                  </a:txBody>
                  <a:tcPr horzOverflow="overflow">
                    <a:lnL>
                      <a:noFill/>
                    </a:lnL>
                    <a:lnR cap="flat">
                      <a:noFill/>
                    </a:lnR>
                    <a:lnT cap="flat">
                      <a:noFill/>
                    </a:lnT>
                    <a:lnB>
                      <a:noFill/>
                    </a:lnB>
                    <a:lnTlToBr>
                      <a:noFill/>
                    </a:lnTlToBr>
                    <a:lnBlToTr>
                      <a:noFill/>
                    </a:lnBlToTr>
                    <a:noFill/>
                  </a:tcPr>
                </a:tc>
              </a:tr>
              <a:tr h="22225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1</a:t>
                      </a:r>
                    </a:p>
                  </a:txBody>
                  <a:tcPr horzOverflow="overflow">
                    <a:lnL cap="flat">
                      <a:noFill/>
                    </a:lnL>
                    <a:lnR>
                      <a:noFill/>
                    </a:lnR>
                    <a:lnT>
                      <a:noFill/>
                    </a:lnT>
                    <a:lnB cap="flat">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0</a:t>
                      </a:r>
                    </a:p>
                  </a:txBody>
                  <a:tcPr horzOverflow="overflow">
                    <a:lnL>
                      <a:noFill/>
                    </a:lnL>
                    <a:lnR cap="flat">
                      <a:noFill/>
                    </a:lnR>
                    <a:lnT>
                      <a:noFill/>
                    </a:lnT>
                    <a:lnB cap="flat">
                      <a:noFill/>
                    </a:lnB>
                    <a:lnTlToBr>
                      <a:noFill/>
                    </a:lnTlToBr>
                    <a:lnBlToTr>
                      <a:noFill/>
                    </a:lnBlToTr>
                    <a:noFill/>
                  </a:tcPr>
                </a:tc>
              </a:tr>
            </a:tbl>
          </a:graphicData>
        </a:graphic>
      </p:graphicFrame>
      <p:sp>
        <p:nvSpPr>
          <p:cNvPr id="83971" name="Text Box 3"/>
          <p:cNvSpPr txBox="1">
            <a:spLocks noChangeArrowheads="1"/>
          </p:cNvSpPr>
          <p:nvPr/>
        </p:nvSpPr>
        <p:spPr bwMode="auto">
          <a:xfrm>
            <a:off x="1966913" y="1489075"/>
            <a:ext cx="599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How does the use of qubits affect computation?</a:t>
            </a:r>
          </a:p>
        </p:txBody>
      </p:sp>
      <p:sp>
        <p:nvSpPr>
          <p:cNvPr id="83974" name="Text Box 6"/>
          <p:cNvSpPr txBox="1">
            <a:spLocks noChangeArrowheads="1"/>
          </p:cNvSpPr>
          <p:nvPr/>
        </p:nvSpPr>
        <p:spPr bwMode="auto">
          <a:xfrm>
            <a:off x="1697039" y="2279650"/>
            <a:ext cx="22829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Classical Computation</a:t>
            </a:r>
          </a:p>
        </p:txBody>
      </p:sp>
      <p:sp>
        <p:nvSpPr>
          <p:cNvPr id="83976" name="Text Box 8"/>
          <p:cNvSpPr txBox="1">
            <a:spLocks noChangeArrowheads="1"/>
          </p:cNvSpPr>
          <p:nvPr/>
        </p:nvSpPr>
        <p:spPr bwMode="auto">
          <a:xfrm>
            <a:off x="2025650" y="2954339"/>
            <a:ext cx="24958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Operations: </a:t>
            </a:r>
            <a:r>
              <a:rPr lang="en-US" altLang="en-US" sz="2400">
                <a:solidFill>
                  <a:srgbClr val="996600"/>
                </a:solidFill>
              </a:rPr>
              <a:t>logical</a:t>
            </a:r>
          </a:p>
        </p:txBody>
      </p:sp>
      <p:sp>
        <p:nvSpPr>
          <p:cNvPr id="84016" name="Text Box 48"/>
          <p:cNvSpPr txBox="1">
            <a:spLocks noChangeArrowheads="1"/>
          </p:cNvSpPr>
          <p:nvPr/>
        </p:nvSpPr>
        <p:spPr bwMode="auto">
          <a:xfrm>
            <a:off x="2020889" y="3363914"/>
            <a:ext cx="22645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Valid operations:</a:t>
            </a:r>
          </a:p>
        </p:txBody>
      </p:sp>
      <p:sp>
        <p:nvSpPr>
          <p:cNvPr id="84132" name="Text Box 164"/>
          <p:cNvSpPr txBox="1">
            <a:spLocks noChangeArrowheads="1"/>
          </p:cNvSpPr>
          <p:nvPr/>
        </p:nvSpPr>
        <p:spPr bwMode="auto">
          <a:xfrm>
            <a:off x="1944689" y="5921375"/>
            <a:ext cx="8899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AND =</a:t>
            </a:r>
          </a:p>
        </p:txBody>
      </p:sp>
      <p:graphicFrame>
        <p:nvGraphicFramePr>
          <p:cNvPr id="84219" name="Group 251"/>
          <p:cNvGraphicFramePr>
            <a:graphicFrameLocks noGrp="1"/>
          </p:cNvGraphicFramePr>
          <p:nvPr/>
        </p:nvGraphicFramePr>
        <p:xfrm>
          <a:off x="7754938" y="4519613"/>
          <a:ext cx="596900" cy="609600"/>
        </p:xfrm>
        <a:graphic>
          <a:graphicData uri="http://schemas.openxmlformats.org/drawingml/2006/table">
            <a:tbl>
              <a:tblPr/>
              <a:tblGrid>
                <a:gridCol w="298450"/>
                <a:gridCol w="298450"/>
              </a:tblGrid>
              <a:tr h="223838">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0</a:t>
                      </a:r>
                    </a:p>
                  </a:txBody>
                  <a:tcPr horzOverflow="overflow">
                    <a:lnL cap="flat">
                      <a:noFill/>
                    </a:lnL>
                    <a:lnR>
                      <a:noFill/>
                    </a:lnR>
                    <a:lnT cap="fla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i</a:t>
                      </a:r>
                    </a:p>
                  </a:txBody>
                  <a:tcPr horzOverflow="overflow">
                    <a:lnL>
                      <a:noFill/>
                    </a:lnL>
                    <a:lnR cap="flat">
                      <a:noFill/>
                    </a:lnR>
                    <a:lnT cap="flat">
                      <a:noFill/>
                    </a:lnT>
                    <a:lnB>
                      <a:noFill/>
                    </a:lnB>
                    <a:lnTlToBr>
                      <a:noFill/>
                    </a:lnTlToBr>
                    <a:lnBlToTr>
                      <a:noFill/>
                    </a:lnBlToTr>
                    <a:noFill/>
                  </a:tcPr>
                </a:tc>
              </a:tr>
              <a:tr h="22225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-i</a:t>
                      </a:r>
                    </a:p>
                  </a:txBody>
                  <a:tcPr horzOverflow="overflow">
                    <a:lnL cap="flat">
                      <a:noFill/>
                    </a:lnL>
                    <a:lnR>
                      <a:noFill/>
                    </a:lnR>
                    <a:lnT>
                      <a:noFill/>
                    </a:lnT>
                    <a:lnB cap="flat">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0</a:t>
                      </a:r>
                    </a:p>
                  </a:txBody>
                  <a:tcPr horzOverflow="overflow">
                    <a:lnL>
                      <a:noFill/>
                    </a:lnL>
                    <a:lnR cap="flat">
                      <a:noFill/>
                    </a:lnR>
                    <a:lnT>
                      <a:noFill/>
                    </a:lnT>
                    <a:lnB cap="flat">
                      <a:noFill/>
                    </a:lnB>
                    <a:lnTlToBr>
                      <a:noFill/>
                    </a:lnTlToBr>
                    <a:lnBlToTr>
                      <a:noFill/>
                    </a:lnBlToTr>
                    <a:noFill/>
                  </a:tcPr>
                </a:tc>
              </a:tr>
            </a:tbl>
          </a:graphicData>
        </a:graphic>
      </p:graphicFrame>
      <p:graphicFrame>
        <p:nvGraphicFramePr>
          <p:cNvPr id="84240" name="Group 272"/>
          <p:cNvGraphicFramePr>
            <a:graphicFrameLocks noGrp="1"/>
          </p:cNvGraphicFramePr>
          <p:nvPr/>
        </p:nvGraphicFramePr>
        <p:xfrm>
          <a:off x="9186863" y="3832225"/>
          <a:ext cx="646430" cy="820738"/>
        </p:xfrm>
        <a:graphic>
          <a:graphicData uri="http://schemas.openxmlformats.org/drawingml/2006/table">
            <a:tbl>
              <a:tblPr/>
              <a:tblGrid>
                <a:gridCol w="208280"/>
                <a:gridCol w="438150"/>
              </a:tblGrid>
              <a:tr h="32385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1</a:t>
                      </a:r>
                    </a:p>
                  </a:txBody>
                  <a:tcPr horzOverflow="overflow">
                    <a:lnL cap="flat">
                      <a:noFill/>
                    </a:lnL>
                    <a:lnR>
                      <a:noFill/>
                    </a:lnR>
                    <a:lnT cap="fla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0</a:t>
                      </a:r>
                    </a:p>
                  </a:txBody>
                  <a:tcPr horzOverflow="overflow">
                    <a:lnL>
                      <a:noFill/>
                    </a:lnL>
                    <a:lnR cap="flat">
                      <a:noFill/>
                    </a:lnR>
                    <a:lnT cap="flat">
                      <a:noFill/>
                    </a:lnT>
                    <a:lnB>
                      <a:noFill/>
                    </a:lnB>
                    <a:lnTlToBr>
                      <a:noFill/>
                    </a:lnTlToBr>
                    <a:lnBlToTr>
                      <a:noFill/>
                    </a:lnBlToTr>
                    <a:noFill/>
                  </a:tcPr>
                </a:tc>
              </a:tr>
              <a:tr h="496888">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0</a:t>
                      </a:r>
                    </a:p>
                  </a:txBody>
                  <a:tcPr horzOverflow="overflow">
                    <a:lnL cap="flat">
                      <a:noFill/>
                    </a:lnL>
                    <a:lnR>
                      <a:noFill/>
                    </a:lnR>
                    <a:lnT>
                      <a:noFill/>
                    </a:lnT>
                    <a:lnB cap="flat">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-1</a:t>
                      </a:r>
                    </a:p>
                  </a:txBody>
                  <a:tcPr horzOverflow="overflow">
                    <a:lnL>
                      <a:noFill/>
                    </a:lnL>
                    <a:lnR cap="flat">
                      <a:noFill/>
                    </a:lnR>
                    <a:lnT>
                      <a:noFill/>
                    </a:lnT>
                    <a:lnB cap="flat">
                      <a:noFill/>
                    </a:lnB>
                    <a:lnTlToBr>
                      <a:noFill/>
                    </a:lnTlToBr>
                    <a:lnBlToTr>
                      <a:noFill/>
                    </a:lnBlToTr>
                    <a:noFill/>
                  </a:tcPr>
                </a:tc>
              </a:tr>
            </a:tbl>
          </a:graphicData>
        </a:graphic>
      </p:graphicFrame>
      <p:graphicFrame>
        <p:nvGraphicFramePr>
          <p:cNvPr id="84267" name="Group 299"/>
          <p:cNvGraphicFramePr>
            <a:graphicFrameLocks noGrp="1"/>
          </p:cNvGraphicFramePr>
          <p:nvPr/>
        </p:nvGraphicFramePr>
        <p:xfrm>
          <a:off x="9331326" y="4500563"/>
          <a:ext cx="841375" cy="609600"/>
        </p:xfrm>
        <a:graphic>
          <a:graphicData uri="http://schemas.openxmlformats.org/drawingml/2006/table">
            <a:tbl>
              <a:tblPr/>
              <a:tblGrid>
                <a:gridCol w="244475"/>
                <a:gridCol w="596900"/>
              </a:tblGrid>
              <a:tr h="295275">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1</a:t>
                      </a:r>
                    </a:p>
                  </a:txBody>
                  <a:tcPr horzOverflow="overflow">
                    <a:lnL cap="flat">
                      <a:noFill/>
                    </a:lnL>
                    <a:lnR>
                      <a:noFill/>
                    </a:lnR>
                    <a:lnT cap="fla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1</a:t>
                      </a:r>
                    </a:p>
                  </a:txBody>
                  <a:tcPr horzOverflow="overflow">
                    <a:lnL>
                      <a:noFill/>
                    </a:lnL>
                    <a:lnR cap="flat">
                      <a:noFill/>
                    </a:lnR>
                    <a:lnT cap="flat">
                      <a:noFill/>
                    </a:lnT>
                    <a:lnB>
                      <a:noFill/>
                    </a:lnB>
                    <a:lnTlToBr>
                      <a:noFill/>
                    </a:lnTlToBr>
                    <a:lnBlToTr>
                      <a:noFill/>
                    </a:lnBlToTr>
                    <a:noFill/>
                  </a:tcPr>
                </a:tc>
              </a:tr>
              <a:tr h="22225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1</a:t>
                      </a:r>
                    </a:p>
                  </a:txBody>
                  <a:tcPr horzOverflow="overflow">
                    <a:lnL cap="flat">
                      <a:noFill/>
                    </a:lnL>
                    <a:lnR>
                      <a:noFill/>
                    </a:lnR>
                    <a:lnT>
                      <a:noFill/>
                    </a:lnT>
                    <a:lnB cap="flat">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-1</a:t>
                      </a:r>
                    </a:p>
                  </a:txBody>
                  <a:tcPr horzOverflow="overflow">
                    <a:lnL>
                      <a:noFill/>
                    </a:lnL>
                    <a:lnR cap="flat">
                      <a:noFill/>
                    </a:lnR>
                    <a:lnT>
                      <a:noFill/>
                    </a:lnT>
                    <a:lnB cap="flat">
                      <a:noFill/>
                    </a:lnB>
                    <a:lnTlToBr>
                      <a:noFill/>
                    </a:lnTlToBr>
                    <a:lnBlToTr>
                      <a:noFill/>
                    </a:lnBlToTr>
                    <a:noFill/>
                  </a:tcPr>
                </a:tc>
              </a:tr>
            </a:tbl>
          </a:graphicData>
        </a:graphic>
      </p:graphicFrame>
      <p:graphicFrame>
        <p:nvGraphicFramePr>
          <p:cNvPr id="84285" name="Group 317"/>
          <p:cNvGraphicFramePr>
            <a:graphicFrameLocks noGrp="1"/>
          </p:cNvGraphicFramePr>
          <p:nvPr>
            <p:ph sz="half" idx="1"/>
          </p:nvPr>
        </p:nvGraphicFramePr>
        <p:xfrm>
          <a:off x="3127376" y="5638800"/>
          <a:ext cx="873125" cy="979488"/>
        </p:xfrm>
        <a:graphic>
          <a:graphicData uri="http://schemas.openxmlformats.org/drawingml/2006/table">
            <a:tbl>
              <a:tblPr/>
              <a:tblGrid>
                <a:gridCol w="290513"/>
                <a:gridCol w="292100"/>
                <a:gridCol w="290512"/>
              </a:tblGrid>
              <a:tr h="327025">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en-US" alt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0   1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25438">
                <a:tc rowSpan="2">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0</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vMerge="1">
                  <a:txBody>
                    <a:bodyPr/>
                    <a:lstStyle/>
                    <a:p>
                      <a:endParaRPr lang="en-US"/>
                    </a:p>
                  </a:txBody>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4302" name="Text Box 334"/>
          <p:cNvSpPr txBox="1">
            <a:spLocks noChangeArrowheads="1"/>
          </p:cNvSpPr>
          <p:nvPr/>
        </p:nvSpPr>
        <p:spPr bwMode="auto">
          <a:xfrm>
            <a:off x="1938339" y="4371975"/>
            <a:ext cx="8781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NOT =</a:t>
            </a:r>
          </a:p>
        </p:txBody>
      </p:sp>
      <p:graphicFrame>
        <p:nvGraphicFramePr>
          <p:cNvPr id="84320" name="Group 352"/>
          <p:cNvGraphicFramePr>
            <a:graphicFrameLocks noGrp="1"/>
          </p:cNvGraphicFramePr>
          <p:nvPr/>
        </p:nvGraphicFramePr>
        <p:xfrm>
          <a:off x="3076576" y="4264025"/>
          <a:ext cx="873125" cy="654050"/>
        </p:xfrm>
        <a:graphic>
          <a:graphicData uri="http://schemas.openxmlformats.org/drawingml/2006/table">
            <a:tbl>
              <a:tblPr/>
              <a:tblGrid>
                <a:gridCol w="292100"/>
                <a:gridCol w="290513"/>
                <a:gridCol w="290512"/>
              </a:tblGrid>
              <a:tr h="327025">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en-US" alt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0    1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27025">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en-US" alt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4336" name="Text Box 368"/>
          <p:cNvSpPr txBox="1">
            <a:spLocks noChangeArrowheads="1"/>
          </p:cNvSpPr>
          <p:nvPr/>
        </p:nvSpPr>
        <p:spPr bwMode="auto">
          <a:xfrm>
            <a:off x="3489325" y="3833813"/>
            <a:ext cx="374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in</a:t>
            </a:r>
          </a:p>
        </p:txBody>
      </p:sp>
      <p:sp>
        <p:nvSpPr>
          <p:cNvPr id="84337" name="Text Box 369"/>
          <p:cNvSpPr txBox="1">
            <a:spLocks noChangeArrowheads="1"/>
          </p:cNvSpPr>
          <p:nvPr/>
        </p:nvSpPr>
        <p:spPr bwMode="auto">
          <a:xfrm>
            <a:off x="4029075" y="4551363"/>
            <a:ext cx="501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out</a:t>
            </a:r>
          </a:p>
        </p:txBody>
      </p:sp>
      <p:sp>
        <p:nvSpPr>
          <p:cNvPr id="84338" name="AutoShape 370"/>
          <p:cNvSpPr>
            <a:spLocks/>
          </p:cNvSpPr>
          <p:nvPr/>
        </p:nvSpPr>
        <p:spPr bwMode="auto">
          <a:xfrm>
            <a:off x="3976688" y="4602164"/>
            <a:ext cx="88900" cy="300037"/>
          </a:xfrm>
          <a:prstGeom prst="rightBrace">
            <a:avLst>
              <a:gd name="adj1" fmla="val 28125"/>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339" name="Text Box 371"/>
          <p:cNvSpPr txBox="1">
            <a:spLocks noChangeArrowheads="1"/>
          </p:cNvSpPr>
          <p:nvPr/>
        </p:nvSpPr>
        <p:spPr bwMode="auto">
          <a:xfrm>
            <a:off x="4070350" y="6111876"/>
            <a:ext cx="50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out</a:t>
            </a:r>
          </a:p>
        </p:txBody>
      </p:sp>
      <p:sp>
        <p:nvSpPr>
          <p:cNvPr id="84340" name="AutoShape 372"/>
          <p:cNvSpPr>
            <a:spLocks/>
          </p:cNvSpPr>
          <p:nvPr/>
        </p:nvSpPr>
        <p:spPr bwMode="auto">
          <a:xfrm>
            <a:off x="4046538" y="5999163"/>
            <a:ext cx="61912" cy="641350"/>
          </a:xfrm>
          <a:prstGeom prst="rightBrace">
            <a:avLst>
              <a:gd name="adj1" fmla="val 86325"/>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341" name="Text Box 373"/>
          <p:cNvSpPr txBox="1">
            <a:spLocks noChangeArrowheads="1"/>
          </p:cNvSpPr>
          <p:nvPr/>
        </p:nvSpPr>
        <p:spPr bwMode="auto">
          <a:xfrm>
            <a:off x="3533775" y="5211763"/>
            <a:ext cx="361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in</a:t>
            </a:r>
          </a:p>
        </p:txBody>
      </p:sp>
      <p:sp>
        <p:nvSpPr>
          <p:cNvPr id="84342" name="Text Box 374"/>
          <p:cNvSpPr txBox="1">
            <a:spLocks noChangeArrowheads="1"/>
          </p:cNvSpPr>
          <p:nvPr/>
        </p:nvSpPr>
        <p:spPr bwMode="auto">
          <a:xfrm>
            <a:off x="2709863" y="6115051"/>
            <a:ext cx="361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in</a:t>
            </a:r>
          </a:p>
        </p:txBody>
      </p:sp>
      <p:sp>
        <p:nvSpPr>
          <p:cNvPr id="84343" name="AutoShape 375"/>
          <p:cNvSpPr>
            <a:spLocks/>
          </p:cNvSpPr>
          <p:nvPr/>
        </p:nvSpPr>
        <p:spPr bwMode="auto">
          <a:xfrm rot="-5400000">
            <a:off x="3624263" y="3883026"/>
            <a:ext cx="103188" cy="560387"/>
          </a:xfrm>
          <a:prstGeom prst="rightBrace">
            <a:avLst>
              <a:gd name="adj1" fmla="val 4525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344" name="AutoShape 376"/>
          <p:cNvSpPr>
            <a:spLocks/>
          </p:cNvSpPr>
          <p:nvPr/>
        </p:nvSpPr>
        <p:spPr bwMode="auto">
          <a:xfrm rot="-5400000">
            <a:off x="3668714" y="5278439"/>
            <a:ext cx="103187" cy="560387"/>
          </a:xfrm>
          <a:prstGeom prst="rightBrace">
            <a:avLst>
              <a:gd name="adj1" fmla="val 4525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345" name="AutoShape 377"/>
          <p:cNvSpPr>
            <a:spLocks/>
          </p:cNvSpPr>
          <p:nvPr/>
        </p:nvSpPr>
        <p:spPr bwMode="auto">
          <a:xfrm flipH="1">
            <a:off x="3014663" y="6002338"/>
            <a:ext cx="61912" cy="641350"/>
          </a:xfrm>
          <a:prstGeom prst="rightBrace">
            <a:avLst>
              <a:gd name="adj1" fmla="val 86325"/>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84415" name="Group 447"/>
          <p:cNvGraphicFramePr>
            <a:graphicFrameLocks noGrp="1"/>
          </p:cNvGraphicFramePr>
          <p:nvPr/>
        </p:nvGraphicFramePr>
        <p:xfrm>
          <a:off x="8183564" y="5422900"/>
          <a:ext cx="993775" cy="1219200"/>
        </p:xfrm>
        <a:graphic>
          <a:graphicData uri="http://schemas.openxmlformats.org/drawingml/2006/table">
            <a:tbl>
              <a:tblPr/>
              <a:tblGrid>
                <a:gridCol w="238125"/>
                <a:gridCol w="236537"/>
                <a:gridCol w="236538"/>
                <a:gridCol w="282575"/>
              </a:tblGrid>
              <a:tr h="238125">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1</a:t>
                      </a:r>
                    </a:p>
                  </a:txBody>
                  <a:tcPr horzOverflow="overflow">
                    <a:lnL cap="flat">
                      <a:noFill/>
                    </a:lnL>
                    <a:lnR>
                      <a:noFill/>
                    </a:lnR>
                    <a:lnT cap="fla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0</a:t>
                      </a:r>
                    </a:p>
                  </a:txBody>
                  <a:tcPr horzOverflow="overflow">
                    <a:lnL>
                      <a:noFill/>
                    </a:lnL>
                    <a:lnR>
                      <a:noFill/>
                    </a:lnR>
                    <a:lnT cap="fla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0</a:t>
                      </a:r>
                    </a:p>
                  </a:txBody>
                  <a:tcPr horzOverflow="overflow">
                    <a:lnL>
                      <a:noFill/>
                    </a:lnL>
                    <a:lnR>
                      <a:noFill/>
                    </a:lnR>
                    <a:lnT cap="fla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0</a:t>
                      </a:r>
                    </a:p>
                  </a:txBody>
                  <a:tcPr horzOverflow="overflow">
                    <a:lnL>
                      <a:noFill/>
                    </a:lnL>
                    <a:lnR cap="flat">
                      <a:noFill/>
                    </a:lnR>
                    <a:lnT cap="flat">
                      <a:noFill/>
                    </a:lnT>
                    <a:lnB>
                      <a:noFill/>
                    </a:lnB>
                    <a:lnTlToBr>
                      <a:noFill/>
                    </a:lnTlToBr>
                    <a:lnBlToTr>
                      <a:noFill/>
                    </a:lnBlToTr>
                    <a:noFill/>
                  </a:tcPr>
                </a:tc>
              </a:tr>
              <a:tr h="238125">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0</a:t>
                      </a:r>
                    </a:p>
                  </a:txBody>
                  <a:tcPr horzOverflow="overflow">
                    <a:lnL cap="flat">
                      <a:noFill/>
                    </a:lnL>
                    <a:lnR>
                      <a:noFill/>
                    </a:lnR>
                    <a:ln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1</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0</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0</a:t>
                      </a:r>
                    </a:p>
                  </a:txBody>
                  <a:tcPr horzOverflow="overflow">
                    <a:lnL>
                      <a:noFill/>
                    </a:lnL>
                    <a:lnR cap="flat">
                      <a:noFill/>
                    </a:lnR>
                    <a:lnT>
                      <a:noFill/>
                    </a:lnT>
                    <a:lnB>
                      <a:noFill/>
                    </a:lnB>
                    <a:lnTlToBr>
                      <a:noFill/>
                    </a:lnTlToBr>
                    <a:lnBlToTr>
                      <a:noFill/>
                    </a:lnBlToTr>
                    <a:noFill/>
                  </a:tcPr>
                </a:tc>
              </a:tr>
              <a:tr h="238125">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0</a:t>
                      </a:r>
                    </a:p>
                  </a:txBody>
                  <a:tcPr horzOverflow="overflow">
                    <a:lnL cap="flat">
                      <a:noFill/>
                    </a:lnL>
                    <a:lnR>
                      <a:noFill/>
                    </a:lnR>
                    <a:ln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0</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0</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1</a:t>
                      </a:r>
                    </a:p>
                  </a:txBody>
                  <a:tcPr horzOverflow="overflow">
                    <a:lnL>
                      <a:noFill/>
                    </a:lnL>
                    <a:lnR cap="flat">
                      <a:noFill/>
                    </a:lnR>
                    <a:lnT>
                      <a:noFill/>
                    </a:lnT>
                    <a:lnB>
                      <a:noFill/>
                    </a:lnB>
                    <a:lnTlToBr>
                      <a:noFill/>
                    </a:lnTlToBr>
                    <a:lnBlToTr>
                      <a:noFill/>
                    </a:lnBlToTr>
                    <a:noFill/>
                  </a:tcPr>
                </a:tc>
              </a:tr>
              <a:tr h="236538">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0</a:t>
                      </a:r>
                    </a:p>
                  </a:txBody>
                  <a:tcPr horzOverflow="overflow">
                    <a:lnL cap="flat">
                      <a:noFill/>
                    </a:lnL>
                    <a:lnR>
                      <a:noFill/>
                    </a:lnR>
                    <a:lnT>
                      <a:noFill/>
                    </a:lnT>
                    <a:lnB cap="flat">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0</a:t>
                      </a:r>
                    </a:p>
                  </a:txBody>
                  <a:tcPr horzOverflow="overflow">
                    <a:lnL>
                      <a:noFill/>
                    </a:lnL>
                    <a:lnR>
                      <a:noFill/>
                    </a:lnR>
                    <a:lnT>
                      <a:noFill/>
                    </a:lnT>
                    <a:lnB cap="flat">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1</a:t>
                      </a:r>
                    </a:p>
                  </a:txBody>
                  <a:tcPr horzOverflow="overflow">
                    <a:lnL>
                      <a:noFill/>
                    </a:lnL>
                    <a:lnR>
                      <a:noFill/>
                    </a:lnR>
                    <a:lnT>
                      <a:noFill/>
                    </a:lnT>
                    <a:lnB cap="flat">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0</a:t>
                      </a:r>
                    </a:p>
                  </a:txBody>
                  <a:tcPr horzOverflow="overflow">
                    <a:lnL>
                      <a:noFill/>
                    </a:lnL>
                    <a:lnR cap="flat">
                      <a:noFill/>
                    </a:lnR>
                    <a:lnT>
                      <a:noFill/>
                    </a:lnT>
                    <a:lnB cap="flat">
                      <a:noFill/>
                    </a:lnB>
                    <a:lnTlToBr>
                      <a:noFill/>
                    </a:lnTlToBr>
                    <a:lnBlToTr>
                      <a:noFill/>
                    </a:lnBlToTr>
                    <a:noFill/>
                  </a:tcPr>
                </a:tc>
              </a:tr>
            </a:tbl>
          </a:graphicData>
        </a:graphic>
      </p:graphicFrame>
      <p:sp>
        <p:nvSpPr>
          <p:cNvPr id="84420" name="Line 452"/>
          <p:cNvSpPr>
            <a:spLocks noChangeShapeType="1"/>
          </p:cNvSpPr>
          <p:nvPr/>
        </p:nvSpPr>
        <p:spPr bwMode="auto">
          <a:xfrm>
            <a:off x="1933576" y="5213350"/>
            <a:ext cx="3629025" cy="0"/>
          </a:xfrm>
          <a:prstGeom prst="line">
            <a:avLst/>
          </a:prstGeom>
          <a:noFill/>
          <a:ln w="254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423" name="Line 455"/>
          <p:cNvSpPr>
            <a:spLocks noChangeShapeType="1"/>
          </p:cNvSpPr>
          <p:nvPr/>
        </p:nvSpPr>
        <p:spPr bwMode="auto">
          <a:xfrm flipH="1">
            <a:off x="5846764" y="2503488"/>
            <a:ext cx="1587" cy="3821112"/>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426" name="Text Box 458"/>
          <p:cNvSpPr txBox="1">
            <a:spLocks noChangeArrowheads="1"/>
          </p:cNvSpPr>
          <p:nvPr/>
        </p:nvSpPr>
        <p:spPr bwMode="auto">
          <a:xfrm>
            <a:off x="4821238" y="4303713"/>
            <a:ext cx="628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1-bit</a:t>
            </a:r>
          </a:p>
        </p:txBody>
      </p:sp>
      <p:sp>
        <p:nvSpPr>
          <p:cNvPr id="84427" name="Text Box 459"/>
          <p:cNvSpPr txBox="1">
            <a:spLocks noChangeArrowheads="1"/>
          </p:cNvSpPr>
          <p:nvPr/>
        </p:nvSpPr>
        <p:spPr bwMode="auto">
          <a:xfrm>
            <a:off x="4864100" y="5818188"/>
            <a:ext cx="628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2-bit</a:t>
            </a:r>
          </a:p>
        </p:txBody>
      </p:sp>
      <p:grpSp>
        <p:nvGrpSpPr>
          <p:cNvPr id="84431" name="Group 463"/>
          <p:cNvGrpSpPr>
            <a:grpSpLocks/>
          </p:cNvGrpSpPr>
          <p:nvPr/>
        </p:nvGrpSpPr>
        <p:grpSpPr bwMode="auto">
          <a:xfrm>
            <a:off x="5945189" y="2284413"/>
            <a:ext cx="4283075" cy="4318000"/>
            <a:chOff x="2785" y="1439"/>
            <a:chExt cx="2698" cy="2720"/>
          </a:xfrm>
        </p:grpSpPr>
        <p:sp>
          <p:nvSpPr>
            <p:cNvPr id="83975" name="Text Box 7"/>
            <p:cNvSpPr txBox="1">
              <a:spLocks noChangeArrowheads="1"/>
            </p:cNvSpPr>
            <p:nvPr/>
          </p:nvSpPr>
          <p:spPr bwMode="auto">
            <a:xfrm>
              <a:off x="3200" y="1439"/>
              <a:ext cx="150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Quantum Computation</a:t>
              </a:r>
            </a:p>
          </p:txBody>
        </p:sp>
        <p:sp>
          <p:nvSpPr>
            <p:cNvPr id="84015" name="Text Box 47"/>
            <p:cNvSpPr txBox="1">
              <a:spLocks noChangeArrowheads="1"/>
            </p:cNvSpPr>
            <p:nvPr/>
          </p:nvSpPr>
          <p:spPr bwMode="auto">
            <a:xfrm>
              <a:off x="3453" y="1838"/>
              <a:ext cx="163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Operations: </a:t>
              </a:r>
              <a:r>
                <a:rPr lang="en-US" altLang="en-US" sz="2400">
                  <a:solidFill>
                    <a:srgbClr val="008000"/>
                  </a:solidFill>
                </a:rPr>
                <a:t>unitary</a:t>
              </a:r>
            </a:p>
          </p:txBody>
        </p:sp>
        <p:sp>
          <p:nvSpPr>
            <p:cNvPr id="84017" name="Text Box 49"/>
            <p:cNvSpPr txBox="1">
              <a:spLocks noChangeArrowheads="1"/>
            </p:cNvSpPr>
            <p:nvPr/>
          </p:nvSpPr>
          <p:spPr bwMode="auto">
            <a:xfrm>
              <a:off x="3469" y="2114"/>
              <a:ext cx="142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Valid operations:</a:t>
              </a:r>
            </a:p>
          </p:txBody>
        </p:sp>
        <p:sp>
          <p:nvSpPr>
            <p:cNvPr id="84151" name="Text Box 183"/>
            <p:cNvSpPr txBox="1">
              <a:spLocks noChangeArrowheads="1"/>
            </p:cNvSpPr>
            <p:nvPr/>
          </p:nvSpPr>
          <p:spPr bwMode="auto">
            <a:xfrm>
              <a:off x="3501" y="2494"/>
              <a:ext cx="43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l-GR" altLang="en-US">
                  <a:cs typeface="Arial" panose="020B0604020202020204" pitchFamily="34" charset="0"/>
                </a:rPr>
                <a:t>σ</a:t>
              </a:r>
              <a:r>
                <a:rPr lang="en-US" altLang="en-US" baseline="-25000">
                  <a:cs typeface="Arial" panose="020B0604020202020204" pitchFamily="34" charset="0"/>
                </a:rPr>
                <a:t>X</a:t>
              </a:r>
              <a:r>
                <a:rPr lang="en-US" altLang="en-US"/>
                <a:t> = </a:t>
              </a:r>
            </a:p>
          </p:txBody>
        </p:sp>
        <p:sp>
          <p:nvSpPr>
            <p:cNvPr id="84202" name="AutoShape 234"/>
            <p:cNvSpPr>
              <a:spLocks noChangeArrowheads="1"/>
            </p:cNvSpPr>
            <p:nvPr/>
          </p:nvSpPr>
          <p:spPr bwMode="auto">
            <a:xfrm>
              <a:off x="3915" y="2451"/>
              <a:ext cx="348" cy="339"/>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203" name="Text Box 235"/>
            <p:cNvSpPr txBox="1">
              <a:spLocks noChangeArrowheads="1"/>
            </p:cNvSpPr>
            <p:nvPr/>
          </p:nvSpPr>
          <p:spPr bwMode="auto">
            <a:xfrm>
              <a:off x="3507" y="2905"/>
              <a:ext cx="4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l-GR" altLang="en-US">
                  <a:cs typeface="Arial" panose="020B0604020202020204" pitchFamily="34" charset="0"/>
                </a:rPr>
                <a:t>σ</a:t>
              </a:r>
              <a:r>
                <a:rPr lang="en-US" altLang="en-US" baseline="-25000">
                  <a:cs typeface="Arial" panose="020B0604020202020204" pitchFamily="34" charset="0"/>
                </a:rPr>
                <a:t>y</a:t>
              </a:r>
              <a:r>
                <a:rPr lang="en-US" altLang="en-US"/>
                <a:t> = </a:t>
              </a:r>
            </a:p>
          </p:txBody>
        </p:sp>
        <p:sp>
          <p:nvSpPr>
            <p:cNvPr id="84217" name="AutoShape 249"/>
            <p:cNvSpPr>
              <a:spLocks noChangeArrowheads="1"/>
            </p:cNvSpPr>
            <p:nvPr/>
          </p:nvSpPr>
          <p:spPr bwMode="auto">
            <a:xfrm>
              <a:off x="3921" y="2862"/>
              <a:ext cx="348" cy="339"/>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220" name="Text Box 252"/>
            <p:cNvSpPr txBox="1">
              <a:spLocks noChangeArrowheads="1"/>
            </p:cNvSpPr>
            <p:nvPr/>
          </p:nvSpPr>
          <p:spPr bwMode="auto">
            <a:xfrm>
              <a:off x="4409" y="2481"/>
              <a:ext cx="4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l-GR" altLang="en-US">
                  <a:cs typeface="Arial" panose="020B0604020202020204" pitchFamily="34" charset="0"/>
                </a:rPr>
                <a:t>σ</a:t>
              </a:r>
              <a:r>
                <a:rPr lang="en-US" altLang="en-US" baseline="-25000">
                  <a:cs typeface="Arial" panose="020B0604020202020204" pitchFamily="34" charset="0"/>
                </a:rPr>
                <a:t>z</a:t>
              </a:r>
              <a:r>
                <a:rPr lang="en-US" altLang="en-US"/>
                <a:t> = </a:t>
              </a:r>
            </a:p>
          </p:txBody>
        </p:sp>
        <p:sp>
          <p:nvSpPr>
            <p:cNvPr id="84234" name="AutoShape 266"/>
            <p:cNvSpPr>
              <a:spLocks noChangeArrowheads="1"/>
            </p:cNvSpPr>
            <p:nvPr/>
          </p:nvSpPr>
          <p:spPr bwMode="auto">
            <a:xfrm>
              <a:off x="4823" y="2438"/>
              <a:ext cx="348" cy="339"/>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243" name="Text Box 275"/>
            <p:cNvSpPr txBox="1">
              <a:spLocks noChangeArrowheads="1"/>
            </p:cNvSpPr>
            <p:nvPr/>
          </p:nvSpPr>
          <p:spPr bwMode="auto">
            <a:xfrm>
              <a:off x="4415" y="2889"/>
              <a:ext cx="43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a:t>
              </a:r>
              <a:r>
                <a:rPr lang="en-US" altLang="en-US" baseline="-25000"/>
                <a:t>d</a:t>
              </a:r>
              <a:r>
                <a:rPr lang="en-US" altLang="en-US"/>
                <a:t>  =</a:t>
              </a:r>
            </a:p>
          </p:txBody>
        </p:sp>
        <p:sp>
          <p:nvSpPr>
            <p:cNvPr id="84258" name="AutoShape 290"/>
            <p:cNvSpPr>
              <a:spLocks noChangeArrowheads="1"/>
            </p:cNvSpPr>
            <p:nvPr/>
          </p:nvSpPr>
          <p:spPr bwMode="auto">
            <a:xfrm>
              <a:off x="4930" y="2850"/>
              <a:ext cx="348" cy="339"/>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416" name="Text Box 448"/>
            <p:cNvSpPr txBox="1">
              <a:spLocks noChangeArrowheads="1"/>
            </p:cNvSpPr>
            <p:nvPr/>
          </p:nvSpPr>
          <p:spPr bwMode="auto">
            <a:xfrm>
              <a:off x="3509" y="3694"/>
              <a:ext cx="65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CNOT =</a:t>
              </a:r>
            </a:p>
          </p:txBody>
        </p:sp>
        <p:sp>
          <p:nvSpPr>
            <p:cNvPr id="84417" name="AutoShape 449"/>
            <p:cNvSpPr>
              <a:spLocks noChangeArrowheads="1"/>
            </p:cNvSpPr>
            <p:nvPr/>
          </p:nvSpPr>
          <p:spPr bwMode="auto">
            <a:xfrm>
              <a:off x="4168" y="3428"/>
              <a:ext cx="671" cy="731"/>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421" name="Line 453"/>
            <p:cNvSpPr>
              <a:spLocks noChangeShapeType="1"/>
            </p:cNvSpPr>
            <p:nvPr/>
          </p:nvSpPr>
          <p:spPr bwMode="auto">
            <a:xfrm>
              <a:off x="2886" y="3282"/>
              <a:ext cx="2597" cy="0"/>
            </a:xfrm>
            <a:prstGeom prst="line">
              <a:avLst/>
            </a:prstGeom>
            <a:noFill/>
            <a:ln w="254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424" name="Rectangle 456"/>
            <p:cNvSpPr>
              <a:spLocks noChangeArrowheads="1"/>
            </p:cNvSpPr>
            <p:nvPr/>
          </p:nvSpPr>
          <p:spPr bwMode="auto">
            <a:xfrm>
              <a:off x="4687" y="2996"/>
              <a:ext cx="26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cs typeface="Times New Roman" panose="02020603050405020304" pitchFamily="18" charset="0"/>
                  <a:sym typeface="Symbol" panose="05050102010706020507" pitchFamily="18" charset="2"/>
                </a:rPr>
                <a:t>√2</a:t>
              </a:r>
            </a:p>
          </p:txBody>
        </p:sp>
        <p:sp>
          <p:nvSpPr>
            <p:cNvPr id="84425" name="Text Box 457"/>
            <p:cNvSpPr txBox="1">
              <a:spLocks noChangeArrowheads="1"/>
            </p:cNvSpPr>
            <p:nvPr/>
          </p:nvSpPr>
          <p:spPr bwMode="auto">
            <a:xfrm>
              <a:off x="4740" y="2830"/>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u="sng"/>
                <a:t>1</a:t>
              </a:r>
            </a:p>
          </p:txBody>
        </p:sp>
        <p:sp>
          <p:nvSpPr>
            <p:cNvPr id="84428" name="Text Box 460"/>
            <p:cNvSpPr txBox="1">
              <a:spLocks noChangeArrowheads="1"/>
            </p:cNvSpPr>
            <p:nvPr/>
          </p:nvSpPr>
          <p:spPr bwMode="auto">
            <a:xfrm>
              <a:off x="2785" y="2717"/>
              <a:ext cx="5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1-qubit</a:t>
              </a:r>
            </a:p>
          </p:txBody>
        </p:sp>
        <p:sp>
          <p:nvSpPr>
            <p:cNvPr id="84429" name="Text Box 461"/>
            <p:cNvSpPr txBox="1">
              <a:spLocks noChangeArrowheads="1"/>
            </p:cNvSpPr>
            <p:nvPr/>
          </p:nvSpPr>
          <p:spPr bwMode="auto">
            <a:xfrm>
              <a:off x="2812" y="3671"/>
              <a:ext cx="5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2-qubit</a:t>
              </a:r>
            </a:p>
          </p:txBody>
        </p:sp>
      </p:grpSp>
    </p:spTree>
    <p:extLst>
      <p:ext uri="{BB962C8B-B14F-4D97-AF65-F5344CB8AC3E}">
        <p14:creationId xmlns:p14="http://schemas.microsoft.com/office/powerpoint/2010/main" val="6055971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4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2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426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44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42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4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en-US"/>
              <a:t>Computation with Qubits</a:t>
            </a:r>
          </a:p>
        </p:txBody>
      </p:sp>
      <p:sp>
        <p:nvSpPr>
          <p:cNvPr id="90128" name="Text Box 16"/>
          <p:cNvSpPr txBox="1">
            <a:spLocks noChangeArrowheads="1"/>
          </p:cNvSpPr>
          <p:nvPr/>
        </p:nvSpPr>
        <p:spPr bwMode="auto">
          <a:xfrm>
            <a:off x="1966913" y="1489075"/>
            <a:ext cx="599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How does the use of qubits affect computation?</a:t>
            </a:r>
          </a:p>
        </p:txBody>
      </p:sp>
      <p:sp>
        <p:nvSpPr>
          <p:cNvPr id="90129" name="Text Box 17"/>
          <p:cNvSpPr txBox="1">
            <a:spLocks noChangeArrowheads="1"/>
          </p:cNvSpPr>
          <p:nvPr/>
        </p:nvSpPr>
        <p:spPr bwMode="auto">
          <a:xfrm>
            <a:off x="2859088" y="34036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90130" name="Text Box 18"/>
          <p:cNvSpPr txBox="1">
            <a:spLocks noChangeArrowheads="1"/>
          </p:cNvSpPr>
          <p:nvPr/>
        </p:nvSpPr>
        <p:spPr bwMode="auto">
          <a:xfrm>
            <a:off x="1697039" y="2279650"/>
            <a:ext cx="22829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Classical Computation</a:t>
            </a:r>
          </a:p>
        </p:txBody>
      </p:sp>
      <p:sp>
        <p:nvSpPr>
          <p:cNvPr id="90132" name="Text Box 20"/>
          <p:cNvSpPr txBox="1">
            <a:spLocks noChangeArrowheads="1"/>
          </p:cNvSpPr>
          <p:nvPr/>
        </p:nvSpPr>
        <p:spPr bwMode="auto">
          <a:xfrm>
            <a:off x="1682751" y="2954339"/>
            <a:ext cx="362785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Measurement: deterministic</a:t>
            </a:r>
          </a:p>
        </p:txBody>
      </p:sp>
      <p:sp>
        <p:nvSpPr>
          <p:cNvPr id="90226" name="Rectangle 114"/>
          <p:cNvSpPr>
            <a:spLocks noChangeArrowheads="1"/>
          </p:cNvSpPr>
          <p:nvPr/>
        </p:nvSpPr>
        <p:spPr bwMode="auto">
          <a:xfrm>
            <a:off x="1746250" y="3841751"/>
            <a:ext cx="787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x = ‘0’</a:t>
            </a:r>
          </a:p>
        </p:txBody>
      </p:sp>
      <p:sp>
        <p:nvSpPr>
          <p:cNvPr id="90227" name="Text Box 115"/>
          <p:cNvSpPr txBox="1">
            <a:spLocks noChangeArrowheads="1"/>
          </p:cNvSpPr>
          <p:nvPr/>
        </p:nvSpPr>
        <p:spPr bwMode="auto">
          <a:xfrm>
            <a:off x="1708151" y="3484563"/>
            <a:ext cx="6527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State</a:t>
            </a:r>
          </a:p>
        </p:txBody>
      </p:sp>
      <p:sp>
        <p:nvSpPr>
          <p:cNvPr id="90228" name="Text Box 116"/>
          <p:cNvSpPr txBox="1">
            <a:spLocks noChangeArrowheads="1"/>
          </p:cNvSpPr>
          <p:nvPr/>
        </p:nvSpPr>
        <p:spPr bwMode="auto">
          <a:xfrm>
            <a:off x="2952751" y="3444875"/>
            <a:ext cx="23473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Result of measurement</a:t>
            </a:r>
          </a:p>
        </p:txBody>
      </p:sp>
      <p:sp>
        <p:nvSpPr>
          <p:cNvPr id="90229" name="Text Box 117"/>
          <p:cNvSpPr txBox="1">
            <a:spLocks noChangeArrowheads="1"/>
          </p:cNvSpPr>
          <p:nvPr/>
        </p:nvSpPr>
        <p:spPr bwMode="auto">
          <a:xfrm>
            <a:off x="3978275" y="3825876"/>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a:t>
            </a:r>
          </a:p>
        </p:txBody>
      </p:sp>
      <p:sp>
        <p:nvSpPr>
          <p:cNvPr id="90230" name="Rectangle 118"/>
          <p:cNvSpPr>
            <a:spLocks noChangeArrowheads="1"/>
          </p:cNvSpPr>
          <p:nvPr/>
        </p:nvSpPr>
        <p:spPr bwMode="auto">
          <a:xfrm>
            <a:off x="1755775" y="4179888"/>
            <a:ext cx="787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x = ‘1’</a:t>
            </a:r>
          </a:p>
        </p:txBody>
      </p:sp>
      <p:sp>
        <p:nvSpPr>
          <p:cNvPr id="90231" name="Text Box 119"/>
          <p:cNvSpPr txBox="1">
            <a:spLocks noChangeArrowheads="1"/>
          </p:cNvSpPr>
          <p:nvPr/>
        </p:nvSpPr>
        <p:spPr bwMode="auto">
          <a:xfrm>
            <a:off x="3987800" y="4164013"/>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a:t>
            </a:r>
          </a:p>
        </p:txBody>
      </p:sp>
      <p:sp>
        <p:nvSpPr>
          <p:cNvPr id="90245" name="Line 133"/>
          <p:cNvSpPr>
            <a:spLocks noChangeShapeType="1"/>
          </p:cNvSpPr>
          <p:nvPr/>
        </p:nvSpPr>
        <p:spPr bwMode="auto">
          <a:xfrm flipH="1">
            <a:off x="5689600" y="2503488"/>
            <a:ext cx="1588" cy="3821112"/>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0247" name="Group 135"/>
          <p:cNvGrpSpPr>
            <a:grpSpLocks/>
          </p:cNvGrpSpPr>
          <p:nvPr/>
        </p:nvGrpSpPr>
        <p:grpSpPr bwMode="auto">
          <a:xfrm>
            <a:off x="5834063" y="2284414"/>
            <a:ext cx="4381500" cy="3138487"/>
            <a:chOff x="2715" y="1439"/>
            <a:chExt cx="2760" cy="1977"/>
          </a:xfrm>
        </p:grpSpPr>
        <p:sp>
          <p:nvSpPr>
            <p:cNvPr id="90131" name="Text Box 19"/>
            <p:cNvSpPr txBox="1">
              <a:spLocks noChangeArrowheads="1"/>
            </p:cNvSpPr>
            <p:nvPr/>
          </p:nvSpPr>
          <p:spPr bwMode="auto">
            <a:xfrm>
              <a:off x="2858" y="1439"/>
              <a:ext cx="150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Quantum Computation</a:t>
              </a:r>
            </a:p>
          </p:txBody>
        </p:sp>
        <p:sp>
          <p:nvSpPr>
            <p:cNvPr id="90133" name="Text Box 21"/>
            <p:cNvSpPr txBox="1">
              <a:spLocks noChangeArrowheads="1"/>
            </p:cNvSpPr>
            <p:nvPr/>
          </p:nvSpPr>
          <p:spPr bwMode="auto">
            <a:xfrm>
              <a:off x="2904" y="1856"/>
              <a:ext cx="203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Measurement: stochastic</a:t>
              </a:r>
            </a:p>
          </p:txBody>
        </p:sp>
        <p:sp>
          <p:nvSpPr>
            <p:cNvPr id="90232" name="Rectangle 120"/>
            <p:cNvSpPr>
              <a:spLocks noChangeArrowheads="1"/>
            </p:cNvSpPr>
            <p:nvPr/>
          </p:nvSpPr>
          <p:spPr bwMode="auto">
            <a:xfrm>
              <a:off x="2910" y="2404"/>
              <a:ext cx="5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latin typeface="Times New Roman" panose="02020603050405020304" pitchFamily="18" charset="0"/>
                </a:rPr>
                <a:t>|</a:t>
              </a:r>
              <a:r>
                <a:rPr lang="en-US" altLang="en-US">
                  <a:latin typeface="Times New Roman" panose="02020603050405020304" pitchFamily="18" charset="0"/>
                  <a:sym typeface="Symbol" panose="05050102010706020507" pitchFamily="18" charset="2"/>
                </a:rPr>
                <a:t> = </a:t>
              </a:r>
              <a:r>
                <a:rPr lang="en-US" altLang="en-US">
                  <a:latin typeface="Times New Roman" panose="02020603050405020304" pitchFamily="18" charset="0"/>
                </a:rPr>
                <a:t>|</a:t>
              </a:r>
              <a:r>
                <a:rPr lang="en-US" altLang="en-US">
                  <a:latin typeface="Times New Roman" panose="02020603050405020304" pitchFamily="18" charset="0"/>
                  <a:sym typeface="Symbol" panose="05050102010706020507" pitchFamily="18" charset="2"/>
                </a:rPr>
                <a:t>0</a:t>
              </a:r>
            </a:p>
          </p:txBody>
        </p:sp>
        <p:sp>
          <p:nvSpPr>
            <p:cNvPr id="90233" name="Rectangle 121"/>
            <p:cNvSpPr>
              <a:spLocks noChangeArrowheads="1"/>
            </p:cNvSpPr>
            <p:nvPr/>
          </p:nvSpPr>
          <p:spPr bwMode="auto">
            <a:xfrm>
              <a:off x="2923" y="2911"/>
              <a:ext cx="8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latin typeface="Times New Roman" panose="02020603050405020304" pitchFamily="18" charset="0"/>
                </a:rPr>
                <a:t>|</a:t>
              </a:r>
              <a:r>
                <a:rPr lang="en-US" altLang="en-US">
                  <a:latin typeface="Times New Roman" panose="02020603050405020304" pitchFamily="18" charset="0"/>
                  <a:sym typeface="Symbol" panose="05050102010706020507" pitchFamily="18" charset="2"/>
                </a:rPr>
                <a:t> = </a:t>
              </a:r>
              <a:r>
                <a:rPr lang="en-US" altLang="en-US" u="sng">
                  <a:latin typeface="Times New Roman" panose="02020603050405020304" pitchFamily="18" charset="0"/>
                </a:rPr>
                <a:t>|</a:t>
              </a:r>
              <a:r>
                <a:rPr lang="en-US" altLang="en-US" u="sng">
                  <a:latin typeface="Times New Roman" panose="02020603050405020304" pitchFamily="18" charset="0"/>
                  <a:sym typeface="Symbol" panose="05050102010706020507" pitchFamily="18" charset="2"/>
                </a:rPr>
                <a:t>0- </a:t>
              </a:r>
              <a:r>
                <a:rPr lang="en-US" altLang="en-US" u="sng">
                  <a:latin typeface="Times New Roman" panose="02020603050405020304" pitchFamily="18" charset="0"/>
                </a:rPr>
                <a:t>|</a:t>
              </a:r>
              <a:r>
                <a:rPr lang="en-US" altLang="en-US" u="sng">
                  <a:latin typeface="Times New Roman" panose="02020603050405020304" pitchFamily="18" charset="0"/>
                  <a:sym typeface="Symbol" panose="05050102010706020507" pitchFamily="18" charset="2"/>
                </a:rPr>
                <a:t>1</a:t>
              </a:r>
            </a:p>
          </p:txBody>
        </p:sp>
        <p:sp>
          <p:nvSpPr>
            <p:cNvPr id="90235" name="Text Box 123"/>
            <p:cNvSpPr txBox="1">
              <a:spLocks noChangeArrowheads="1"/>
            </p:cNvSpPr>
            <p:nvPr/>
          </p:nvSpPr>
          <p:spPr bwMode="auto">
            <a:xfrm>
              <a:off x="2915" y="2177"/>
              <a:ext cx="41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State</a:t>
              </a:r>
            </a:p>
          </p:txBody>
        </p:sp>
        <p:sp>
          <p:nvSpPr>
            <p:cNvPr id="90236" name="Text Box 124"/>
            <p:cNvSpPr txBox="1">
              <a:spLocks noChangeArrowheads="1"/>
            </p:cNvSpPr>
            <p:nvPr/>
          </p:nvSpPr>
          <p:spPr bwMode="auto">
            <a:xfrm>
              <a:off x="3699" y="2188"/>
              <a:ext cx="147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Result of measurement</a:t>
              </a:r>
            </a:p>
          </p:txBody>
        </p:sp>
        <p:sp>
          <p:nvSpPr>
            <p:cNvPr id="90237" name="Rectangle 125"/>
            <p:cNvSpPr>
              <a:spLocks noChangeArrowheads="1"/>
            </p:cNvSpPr>
            <p:nvPr/>
          </p:nvSpPr>
          <p:spPr bwMode="auto">
            <a:xfrm>
              <a:off x="2922" y="2640"/>
              <a:ext cx="5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latin typeface="Times New Roman" panose="02020603050405020304" pitchFamily="18" charset="0"/>
                </a:rPr>
                <a:t>|</a:t>
              </a:r>
              <a:r>
                <a:rPr lang="en-US" altLang="en-US">
                  <a:latin typeface="Times New Roman" panose="02020603050405020304" pitchFamily="18" charset="0"/>
                  <a:sym typeface="Symbol" panose="05050102010706020507" pitchFamily="18" charset="2"/>
                </a:rPr>
                <a:t> = </a:t>
              </a:r>
              <a:r>
                <a:rPr lang="en-US" altLang="en-US">
                  <a:latin typeface="Times New Roman" panose="02020603050405020304" pitchFamily="18" charset="0"/>
                </a:rPr>
                <a:t>|</a:t>
              </a:r>
              <a:r>
                <a:rPr lang="en-US" altLang="en-US">
                  <a:latin typeface="Times New Roman" panose="02020603050405020304" pitchFamily="18" charset="0"/>
                  <a:sym typeface="Symbol" panose="05050102010706020507" pitchFamily="18" charset="2"/>
                </a:rPr>
                <a:t>1</a:t>
              </a:r>
            </a:p>
          </p:txBody>
        </p:sp>
        <p:sp>
          <p:nvSpPr>
            <p:cNvPr id="90238" name="Rectangle 126"/>
            <p:cNvSpPr>
              <a:spLocks noChangeArrowheads="1"/>
            </p:cNvSpPr>
            <p:nvPr/>
          </p:nvSpPr>
          <p:spPr bwMode="auto">
            <a:xfrm>
              <a:off x="3336" y="3088"/>
              <a:ext cx="30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sym typeface="Symbol" panose="05050102010706020507" pitchFamily="18" charset="2"/>
                </a:rPr>
                <a:t>2 </a:t>
              </a:r>
            </a:p>
          </p:txBody>
        </p:sp>
        <p:sp>
          <p:nvSpPr>
            <p:cNvPr id="90239" name="Text Box 127"/>
            <p:cNvSpPr txBox="1">
              <a:spLocks noChangeArrowheads="1"/>
            </p:cNvSpPr>
            <p:nvPr/>
          </p:nvSpPr>
          <p:spPr bwMode="auto">
            <a:xfrm>
              <a:off x="4534" y="2446"/>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a:t>
              </a:r>
            </a:p>
          </p:txBody>
        </p:sp>
        <p:sp>
          <p:nvSpPr>
            <p:cNvPr id="90240" name="Text Box 128"/>
            <p:cNvSpPr txBox="1">
              <a:spLocks noChangeArrowheads="1"/>
            </p:cNvSpPr>
            <p:nvPr/>
          </p:nvSpPr>
          <p:spPr bwMode="auto">
            <a:xfrm>
              <a:off x="4540" y="2659"/>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a:t>
              </a:r>
            </a:p>
          </p:txBody>
        </p:sp>
        <p:sp>
          <p:nvSpPr>
            <p:cNvPr id="90241" name="Text Box 129"/>
            <p:cNvSpPr txBox="1">
              <a:spLocks noChangeArrowheads="1"/>
            </p:cNvSpPr>
            <p:nvPr/>
          </p:nvSpPr>
          <p:spPr bwMode="auto">
            <a:xfrm>
              <a:off x="4540" y="2868"/>
              <a:ext cx="65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    50%</a:t>
              </a:r>
            </a:p>
          </p:txBody>
        </p:sp>
        <p:sp>
          <p:nvSpPr>
            <p:cNvPr id="90242" name="Text Box 130"/>
            <p:cNvSpPr txBox="1">
              <a:spLocks noChangeArrowheads="1"/>
            </p:cNvSpPr>
            <p:nvPr/>
          </p:nvSpPr>
          <p:spPr bwMode="auto">
            <a:xfrm>
              <a:off x="4546" y="3081"/>
              <a:ext cx="65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    50%</a:t>
              </a:r>
            </a:p>
          </p:txBody>
        </p:sp>
        <p:sp>
          <p:nvSpPr>
            <p:cNvPr id="90243" name="AutoShape 131"/>
            <p:cNvSpPr>
              <a:spLocks/>
            </p:cNvSpPr>
            <p:nvPr/>
          </p:nvSpPr>
          <p:spPr bwMode="auto">
            <a:xfrm>
              <a:off x="4376" y="2909"/>
              <a:ext cx="103" cy="352"/>
            </a:xfrm>
            <a:prstGeom prst="leftBrace">
              <a:avLst>
                <a:gd name="adj1" fmla="val 28479"/>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246" name="Oval 134"/>
            <p:cNvSpPr>
              <a:spLocks noChangeArrowheads="1"/>
            </p:cNvSpPr>
            <p:nvPr/>
          </p:nvSpPr>
          <p:spPr bwMode="auto">
            <a:xfrm>
              <a:off x="2715" y="2831"/>
              <a:ext cx="2760" cy="585"/>
            </a:xfrm>
            <a:prstGeom prst="ellipse">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4946409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0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ltLang="en-US"/>
              <a:t>More than one qubit</a:t>
            </a:r>
          </a:p>
        </p:txBody>
      </p:sp>
      <p:graphicFrame>
        <p:nvGraphicFramePr>
          <p:cNvPr id="118150" name="Group 390"/>
          <p:cNvGraphicFramePr>
            <a:graphicFrameLocks noGrp="1"/>
          </p:cNvGraphicFramePr>
          <p:nvPr>
            <p:ph sz="half" idx="1"/>
          </p:nvPr>
        </p:nvGraphicFramePr>
        <p:xfrm>
          <a:off x="8434389" y="2359025"/>
          <a:ext cx="180975" cy="975360"/>
        </p:xfrm>
        <a:graphic>
          <a:graphicData uri="http://schemas.openxmlformats.org/drawingml/2006/table">
            <a:tbl>
              <a:tblPr/>
              <a:tblGrid>
                <a:gridCol w="180975"/>
              </a:tblGrid>
              <a:tr h="17145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1</a:t>
                      </a:r>
                    </a:p>
                  </a:txBody>
                  <a:tcPr marL="0" marR="0" marT="0" marB="0" horzOverflow="overflow">
                    <a:lnL cap="flat">
                      <a:noFill/>
                    </a:lnL>
                    <a:lnR cap="flat">
                      <a:noFill/>
                    </a:lnR>
                    <a:lnT cap="flat">
                      <a:noFill/>
                    </a:lnT>
                    <a:lnB>
                      <a:noFill/>
                    </a:lnB>
                    <a:lnTlToBr>
                      <a:noFill/>
                    </a:lnTlToBr>
                    <a:lnBlToTr>
                      <a:noFill/>
                    </a:lnBlToTr>
                    <a:noFill/>
                  </a:tcPr>
                </a:tc>
              </a:tr>
              <a:tr h="173038">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cap="flat">
                      <a:noFill/>
                    </a:lnL>
                    <a:lnR cap="flat">
                      <a:noFill/>
                    </a:lnR>
                    <a:lnT>
                      <a:noFill/>
                    </a:lnT>
                    <a:lnB>
                      <a:noFill/>
                    </a:lnB>
                    <a:lnTlToBr>
                      <a:noFill/>
                    </a:lnTlToBr>
                    <a:lnBlToTr>
                      <a:noFill/>
                    </a:lnBlToTr>
                    <a:noFill/>
                  </a:tcPr>
                </a:tc>
              </a:tr>
              <a:tr h="17145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cap="flat">
                      <a:noFill/>
                    </a:lnL>
                    <a:lnR cap="flat">
                      <a:noFill/>
                    </a:lnR>
                    <a:lnT>
                      <a:noFill/>
                    </a:lnT>
                    <a:lnB>
                      <a:noFill/>
                    </a:lnB>
                    <a:lnTlToBr>
                      <a:noFill/>
                    </a:lnTlToBr>
                    <a:lnBlToTr>
                      <a:noFill/>
                    </a:lnBlToTr>
                    <a:noFill/>
                  </a:tcPr>
                </a:tc>
              </a:tr>
              <a:tr h="17145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cap="flat">
                      <a:noFill/>
                    </a:lnL>
                    <a:lnR cap="flat">
                      <a:noFill/>
                    </a:lnR>
                    <a:lnT>
                      <a:noFill/>
                    </a:lnT>
                    <a:lnB cap="flat">
                      <a:noFill/>
                    </a:lnB>
                    <a:lnTlToBr>
                      <a:noFill/>
                    </a:lnTlToBr>
                    <a:lnBlToTr>
                      <a:noFill/>
                    </a:lnBlToTr>
                    <a:noFill/>
                  </a:tcPr>
                </a:tc>
              </a:tr>
            </a:tbl>
          </a:graphicData>
        </a:graphic>
      </p:graphicFrame>
      <p:graphicFrame>
        <p:nvGraphicFramePr>
          <p:cNvPr id="118157" name="Group 397"/>
          <p:cNvGraphicFramePr>
            <a:graphicFrameLocks noGrp="1"/>
          </p:cNvGraphicFramePr>
          <p:nvPr>
            <p:ph sz="quarter" idx="2"/>
          </p:nvPr>
        </p:nvGraphicFramePr>
        <p:xfrm>
          <a:off x="4027488" y="5010150"/>
          <a:ext cx="685800" cy="636588"/>
        </p:xfrm>
        <a:graphic>
          <a:graphicData uri="http://schemas.openxmlformats.org/drawingml/2006/table">
            <a:tbl>
              <a:tblPr/>
              <a:tblGrid>
                <a:gridCol w="344487"/>
                <a:gridCol w="341313"/>
              </a:tblGrid>
              <a:tr h="319088">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u</a:t>
                      </a:r>
                      <a:r>
                        <a:rPr kumimoji="0" lang="en-US" altLang="en-US" sz="2000" b="0" i="0" u="none" strike="noStrike" cap="none" normalizeH="0" baseline="-25000" smtClean="0">
                          <a:ln>
                            <a:noFill/>
                          </a:ln>
                          <a:solidFill>
                            <a:schemeClr val="tx1"/>
                          </a:solidFill>
                          <a:effectLst/>
                          <a:latin typeface="Arial" panose="020B0604020202020204" pitchFamily="34" charset="0"/>
                        </a:rPr>
                        <a:t>11</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marL="0" marR="0" marT="0" marB="0" horzOverflow="overflow">
                    <a:lnL cap="flat">
                      <a:noFill/>
                    </a:lnL>
                    <a:lnR>
                      <a:noFill/>
                    </a:lnR>
                    <a:lnT cap="fla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u</a:t>
                      </a:r>
                      <a:r>
                        <a:rPr kumimoji="0" lang="en-US" altLang="en-US" sz="2000" b="0" i="0" u="none" strike="noStrike" cap="none" normalizeH="0" baseline="-25000" smtClean="0">
                          <a:ln>
                            <a:noFill/>
                          </a:ln>
                          <a:solidFill>
                            <a:schemeClr val="tx1"/>
                          </a:solidFill>
                          <a:effectLst/>
                          <a:latin typeface="Arial" panose="020B0604020202020204" pitchFamily="34" charset="0"/>
                        </a:rPr>
                        <a:t>12</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marL="0" marR="0" marT="0" marB="0" horzOverflow="overflow">
                    <a:lnL>
                      <a:noFill/>
                    </a:lnL>
                    <a:lnR cap="flat">
                      <a:noFill/>
                    </a:lnR>
                    <a:lnT cap="flat">
                      <a:noFill/>
                    </a:lnT>
                    <a:lnB>
                      <a:noFill/>
                    </a:lnB>
                    <a:lnTlToBr>
                      <a:noFill/>
                    </a:lnTlToBr>
                    <a:lnBlToTr>
                      <a:noFill/>
                    </a:lnBlToTr>
                    <a:noFill/>
                  </a:tcPr>
                </a:tc>
              </a:tr>
              <a:tr h="31750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u</a:t>
                      </a:r>
                      <a:r>
                        <a:rPr kumimoji="0" lang="en-US" altLang="en-US" sz="2000" b="0" i="0" u="none" strike="noStrike" cap="none" normalizeH="0" baseline="-25000" smtClean="0">
                          <a:ln>
                            <a:noFill/>
                          </a:ln>
                          <a:solidFill>
                            <a:schemeClr val="tx1"/>
                          </a:solidFill>
                          <a:effectLst/>
                          <a:latin typeface="Arial" panose="020B0604020202020204" pitchFamily="34" charset="0"/>
                        </a:rPr>
                        <a:t>21</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marL="0" marR="0" marT="0" marB="0" horzOverflow="overflow">
                    <a:lnL cap="flat">
                      <a:noFill/>
                    </a:lnL>
                    <a:lnR>
                      <a:noFill/>
                    </a:lnR>
                    <a:lnT>
                      <a:noFill/>
                    </a:lnT>
                    <a:lnB cap="flat">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u</a:t>
                      </a:r>
                      <a:r>
                        <a:rPr kumimoji="0" lang="en-US" altLang="en-US" sz="2000" b="0" i="0" u="none" strike="noStrike" cap="none" normalizeH="0" baseline="-25000" smtClean="0">
                          <a:ln>
                            <a:noFill/>
                          </a:ln>
                          <a:solidFill>
                            <a:schemeClr val="tx1"/>
                          </a:solidFill>
                          <a:effectLst/>
                          <a:latin typeface="Arial" panose="020B0604020202020204" pitchFamily="34" charset="0"/>
                        </a:rPr>
                        <a:t>22</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marL="0" marR="0" marT="0" marB="0" horzOverflow="overflow">
                    <a:lnL>
                      <a:noFill/>
                    </a:lnL>
                    <a:lnR cap="flat">
                      <a:noFill/>
                    </a:lnR>
                    <a:lnT>
                      <a:noFill/>
                    </a:lnT>
                    <a:lnB cap="flat">
                      <a:noFill/>
                    </a:lnB>
                    <a:lnTlToBr>
                      <a:noFill/>
                    </a:lnTlToBr>
                    <a:lnBlToTr>
                      <a:noFill/>
                    </a:lnBlToTr>
                    <a:noFill/>
                  </a:tcPr>
                </a:tc>
              </a:tr>
            </a:tbl>
          </a:graphicData>
        </a:graphic>
      </p:graphicFrame>
      <p:sp>
        <p:nvSpPr>
          <p:cNvPr id="117768" name="Text Box 8"/>
          <p:cNvSpPr txBox="1">
            <a:spLocks noChangeArrowheads="1"/>
          </p:cNvSpPr>
          <p:nvPr/>
        </p:nvSpPr>
        <p:spPr bwMode="auto">
          <a:xfrm>
            <a:off x="2936875" y="1603375"/>
            <a:ext cx="13708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Single qubit</a:t>
            </a:r>
          </a:p>
        </p:txBody>
      </p:sp>
      <p:graphicFrame>
        <p:nvGraphicFramePr>
          <p:cNvPr id="117831" name="Group 71"/>
          <p:cNvGraphicFramePr>
            <a:graphicFrameLocks noGrp="1"/>
          </p:cNvGraphicFramePr>
          <p:nvPr/>
        </p:nvGraphicFramePr>
        <p:xfrm>
          <a:off x="4883150" y="5010150"/>
          <a:ext cx="279400" cy="638176"/>
        </p:xfrm>
        <a:graphic>
          <a:graphicData uri="http://schemas.openxmlformats.org/drawingml/2006/table">
            <a:tbl>
              <a:tblPr/>
              <a:tblGrid>
                <a:gridCol w="279400"/>
              </a:tblGrid>
              <a:tr h="319088">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c</a:t>
                      </a:r>
                      <a:r>
                        <a:rPr kumimoji="0" lang="en-US" altLang="en-US" sz="2000" b="0" i="0" u="none" strike="noStrike" cap="none" normalizeH="0" baseline="-25000" smtClean="0">
                          <a:ln>
                            <a:noFill/>
                          </a:ln>
                          <a:solidFill>
                            <a:schemeClr val="tx1"/>
                          </a:solidFill>
                          <a:effectLst/>
                          <a:latin typeface="Arial" panose="020B0604020202020204" pitchFamily="34" charset="0"/>
                        </a:rPr>
                        <a:t>1</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marL="0" marR="0" marT="0" marB="0" horzOverflow="overflow">
                    <a:lnL cap="flat">
                      <a:noFill/>
                    </a:lnL>
                    <a:lnR cap="flat">
                      <a:noFill/>
                    </a:lnR>
                    <a:lnT cap="flat">
                      <a:noFill/>
                    </a:lnT>
                    <a:lnB>
                      <a:noFill/>
                    </a:lnB>
                    <a:lnTlToBr>
                      <a:noFill/>
                    </a:lnTlToBr>
                    <a:lnBlToTr>
                      <a:noFill/>
                    </a:lnBlToTr>
                    <a:noFill/>
                  </a:tcPr>
                </a:tc>
              </a:tr>
              <a:tr h="319088">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c</a:t>
                      </a:r>
                      <a:r>
                        <a:rPr kumimoji="0" lang="en-US" altLang="en-US" sz="2000" b="0" i="0" u="none" strike="noStrike" cap="none" normalizeH="0" baseline="-25000" smtClean="0">
                          <a:ln>
                            <a:noFill/>
                          </a:ln>
                          <a:solidFill>
                            <a:schemeClr val="tx1"/>
                          </a:solidFill>
                          <a:effectLst/>
                          <a:latin typeface="Arial" panose="020B0604020202020204" pitchFamily="34" charset="0"/>
                        </a:rPr>
                        <a:t>2</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marL="0" marR="0" marT="0" marB="0" horzOverflow="overflow">
                    <a:lnL cap="flat">
                      <a:noFill/>
                    </a:lnL>
                    <a:lnR cap="flat">
                      <a:noFill/>
                    </a:lnR>
                    <a:lnT>
                      <a:noFill/>
                    </a:lnT>
                    <a:lnB cap="flat">
                      <a:noFill/>
                    </a:lnB>
                    <a:lnTlToBr>
                      <a:noFill/>
                    </a:lnTlToBr>
                    <a:lnBlToTr>
                      <a:noFill/>
                    </a:lnBlToTr>
                    <a:noFill/>
                  </a:tcPr>
                </a:tc>
              </a:tr>
            </a:tbl>
          </a:graphicData>
        </a:graphic>
      </p:graphicFrame>
      <p:graphicFrame>
        <p:nvGraphicFramePr>
          <p:cNvPr id="117842" name="Group 82"/>
          <p:cNvGraphicFramePr>
            <a:graphicFrameLocks noGrp="1"/>
          </p:cNvGraphicFramePr>
          <p:nvPr/>
        </p:nvGraphicFramePr>
        <p:xfrm>
          <a:off x="5280025" y="3765550"/>
          <a:ext cx="279400" cy="638176"/>
        </p:xfrm>
        <a:graphic>
          <a:graphicData uri="http://schemas.openxmlformats.org/drawingml/2006/table">
            <a:tbl>
              <a:tblPr/>
              <a:tblGrid>
                <a:gridCol w="279400"/>
              </a:tblGrid>
              <a:tr h="319088">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c</a:t>
                      </a:r>
                      <a:r>
                        <a:rPr kumimoji="0" lang="en-US" altLang="en-US" sz="2000" b="0" i="0" u="none" strike="noStrike" cap="none" normalizeH="0" baseline="-25000" smtClean="0">
                          <a:ln>
                            <a:noFill/>
                          </a:ln>
                          <a:solidFill>
                            <a:schemeClr val="tx1"/>
                          </a:solidFill>
                          <a:effectLst/>
                          <a:latin typeface="Arial" panose="020B0604020202020204" pitchFamily="34" charset="0"/>
                        </a:rPr>
                        <a:t>1</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marL="0" marR="0" marT="0" marB="0" horzOverflow="overflow">
                    <a:lnL cap="flat">
                      <a:noFill/>
                    </a:lnL>
                    <a:lnR cap="flat">
                      <a:noFill/>
                    </a:lnR>
                    <a:lnT cap="flat">
                      <a:noFill/>
                    </a:lnT>
                    <a:lnB>
                      <a:noFill/>
                    </a:lnB>
                    <a:lnTlToBr>
                      <a:noFill/>
                    </a:lnTlToBr>
                    <a:lnBlToTr>
                      <a:noFill/>
                    </a:lnBlToTr>
                    <a:noFill/>
                  </a:tcPr>
                </a:tc>
              </a:tr>
              <a:tr h="319088">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c</a:t>
                      </a:r>
                      <a:r>
                        <a:rPr kumimoji="0" lang="en-US" altLang="en-US" sz="2000" b="0" i="0" u="none" strike="noStrike" cap="none" normalizeH="0" baseline="-25000" smtClean="0">
                          <a:ln>
                            <a:noFill/>
                          </a:ln>
                          <a:solidFill>
                            <a:schemeClr val="tx1"/>
                          </a:solidFill>
                          <a:effectLst/>
                          <a:latin typeface="Arial" panose="020B0604020202020204" pitchFamily="34" charset="0"/>
                        </a:rPr>
                        <a:t>2</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marL="0" marR="0" marT="0" marB="0" horzOverflow="overflow">
                    <a:lnL cap="flat">
                      <a:noFill/>
                    </a:lnL>
                    <a:lnR cap="flat">
                      <a:noFill/>
                    </a:lnR>
                    <a:lnT>
                      <a:noFill/>
                    </a:lnT>
                    <a:lnB cap="flat">
                      <a:noFill/>
                    </a:lnB>
                    <a:lnTlToBr>
                      <a:noFill/>
                    </a:lnTlToBr>
                    <a:lnBlToTr>
                      <a:noFill/>
                    </a:lnBlToTr>
                    <a:noFill/>
                  </a:tcPr>
                </a:tc>
              </a:tr>
            </a:tbl>
          </a:graphicData>
        </a:graphic>
      </p:graphicFrame>
      <p:sp>
        <p:nvSpPr>
          <p:cNvPr id="117852" name="Text Box 92"/>
          <p:cNvSpPr txBox="1">
            <a:spLocks noChangeArrowheads="1"/>
          </p:cNvSpPr>
          <p:nvPr/>
        </p:nvSpPr>
        <p:spPr bwMode="auto">
          <a:xfrm>
            <a:off x="6303963" y="1584325"/>
            <a:ext cx="13176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Two qubits</a:t>
            </a:r>
          </a:p>
        </p:txBody>
      </p:sp>
      <p:sp>
        <p:nvSpPr>
          <p:cNvPr id="117890" name="Text Box 130"/>
          <p:cNvSpPr txBox="1">
            <a:spLocks noChangeArrowheads="1"/>
          </p:cNvSpPr>
          <p:nvPr/>
        </p:nvSpPr>
        <p:spPr bwMode="auto">
          <a:xfrm>
            <a:off x="2995613" y="2657475"/>
            <a:ext cx="7248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Monotype Corsiva" panose="03010101010201010101" pitchFamily="66" charset="0"/>
              </a:rPr>
              <a:t>H</a:t>
            </a:r>
            <a:r>
              <a:rPr lang="en-US" altLang="en-US" sz="2000" baseline="-25000">
                <a:latin typeface="Monotype Corsiva" panose="03010101010201010101" pitchFamily="66" charset="0"/>
              </a:rPr>
              <a:t>2</a:t>
            </a:r>
            <a:r>
              <a:rPr lang="en-US" altLang="en-US" sz="2000"/>
              <a:t> = </a:t>
            </a:r>
          </a:p>
        </p:txBody>
      </p:sp>
      <p:sp>
        <p:nvSpPr>
          <p:cNvPr id="117891" name="AutoShape 131"/>
          <p:cNvSpPr>
            <a:spLocks noChangeArrowheads="1"/>
          </p:cNvSpPr>
          <p:nvPr/>
        </p:nvSpPr>
        <p:spPr bwMode="auto">
          <a:xfrm>
            <a:off x="3668714" y="2465388"/>
            <a:ext cx="1131887" cy="741362"/>
          </a:xfrm>
          <a:prstGeom prst="bracePair">
            <a:avLst>
              <a:gd name="adj" fmla="val 8333"/>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17892" name="Group 132"/>
          <p:cNvGraphicFramePr>
            <a:graphicFrameLocks noGrp="1"/>
          </p:cNvGraphicFramePr>
          <p:nvPr/>
        </p:nvGraphicFramePr>
        <p:xfrm>
          <a:off x="3910013" y="2503488"/>
          <a:ext cx="279400" cy="638176"/>
        </p:xfrm>
        <a:graphic>
          <a:graphicData uri="http://schemas.openxmlformats.org/drawingml/2006/table">
            <a:tbl>
              <a:tblPr/>
              <a:tblGrid>
                <a:gridCol w="279400"/>
              </a:tblGrid>
              <a:tr h="319088">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1</a:t>
                      </a:r>
                    </a:p>
                  </a:txBody>
                  <a:tcPr marL="0" marR="0" marT="0" marB="0" horzOverflow="overflow">
                    <a:lnL cap="flat">
                      <a:noFill/>
                    </a:lnL>
                    <a:lnR cap="flat">
                      <a:noFill/>
                    </a:lnR>
                    <a:lnT cap="flat">
                      <a:noFill/>
                    </a:lnT>
                    <a:lnB>
                      <a:noFill/>
                    </a:lnB>
                    <a:lnTlToBr>
                      <a:noFill/>
                    </a:lnTlToBr>
                    <a:lnBlToTr>
                      <a:noFill/>
                    </a:lnBlToTr>
                    <a:noFill/>
                  </a:tcPr>
                </a:tc>
              </a:tr>
              <a:tr h="319088">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cap="flat">
                      <a:noFill/>
                    </a:lnL>
                    <a:lnR cap="flat">
                      <a:noFill/>
                    </a:lnR>
                    <a:lnT>
                      <a:noFill/>
                    </a:lnT>
                    <a:lnB cap="flat">
                      <a:noFill/>
                    </a:lnB>
                    <a:lnTlToBr>
                      <a:noFill/>
                    </a:lnTlToBr>
                    <a:lnBlToTr>
                      <a:noFill/>
                    </a:lnBlToTr>
                    <a:noFill/>
                  </a:tcPr>
                </a:tc>
              </a:tr>
            </a:tbl>
          </a:graphicData>
        </a:graphic>
      </p:graphicFrame>
      <p:sp>
        <p:nvSpPr>
          <p:cNvPr id="117901" name="AutoShape 141"/>
          <p:cNvSpPr>
            <a:spLocks noChangeArrowheads="1"/>
          </p:cNvSpPr>
          <p:nvPr/>
        </p:nvSpPr>
        <p:spPr bwMode="auto">
          <a:xfrm>
            <a:off x="3852863" y="2530476"/>
            <a:ext cx="304800" cy="638175"/>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17902" name="Group 142"/>
          <p:cNvGraphicFramePr>
            <a:graphicFrameLocks noGrp="1"/>
          </p:cNvGraphicFramePr>
          <p:nvPr/>
        </p:nvGraphicFramePr>
        <p:xfrm>
          <a:off x="4360863" y="2503488"/>
          <a:ext cx="279400" cy="638176"/>
        </p:xfrm>
        <a:graphic>
          <a:graphicData uri="http://schemas.openxmlformats.org/drawingml/2006/table">
            <a:tbl>
              <a:tblPr/>
              <a:tblGrid>
                <a:gridCol w="279400"/>
              </a:tblGrid>
              <a:tr h="319088">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cap="flat">
                      <a:noFill/>
                    </a:lnL>
                    <a:lnR cap="flat">
                      <a:noFill/>
                    </a:lnR>
                    <a:lnT cap="flat">
                      <a:noFill/>
                    </a:lnT>
                    <a:lnB>
                      <a:noFill/>
                    </a:lnB>
                    <a:lnTlToBr>
                      <a:noFill/>
                    </a:lnTlToBr>
                    <a:lnBlToTr>
                      <a:noFill/>
                    </a:lnBlToTr>
                    <a:noFill/>
                  </a:tcPr>
                </a:tc>
              </a:tr>
              <a:tr h="319088">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1</a:t>
                      </a:r>
                    </a:p>
                  </a:txBody>
                  <a:tcPr marL="0" marR="0" marT="0" marB="0" horzOverflow="overflow">
                    <a:lnL cap="flat">
                      <a:noFill/>
                    </a:lnL>
                    <a:lnR cap="flat">
                      <a:noFill/>
                    </a:lnR>
                    <a:lnT>
                      <a:noFill/>
                    </a:lnT>
                    <a:lnB cap="flat">
                      <a:noFill/>
                    </a:lnB>
                    <a:lnTlToBr>
                      <a:noFill/>
                    </a:lnTlToBr>
                    <a:lnBlToTr>
                      <a:noFill/>
                    </a:lnBlToTr>
                    <a:noFill/>
                  </a:tcPr>
                </a:tc>
              </a:tr>
            </a:tbl>
          </a:graphicData>
        </a:graphic>
      </p:graphicFrame>
      <p:sp>
        <p:nvSpPr>
          <p:cNvPr id="117911" name="AutoShape 151"/>
          <p:cNvSpPr>
            <a:spLocks noChangeArrowheads="1"/>
          </p:cNvSpPr>
          <p:nvPr/>
        </p:nvSpPr>
        <p:spPr bwMode="auto">
          <a:xfrm>
            <a:off x="4303713" y="2530476"/>
            <a:ext cx="304800" cy="638175"/>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12" name="Text Box 152"/>
          <p:cNvSpPr txBox="1">
            <a:spLocks noChangeArrowheads="1"/>
          </p:cNvSpPr>
          <p:nvPr/>
        </p:nvSpPr>
        <p:spPr bwMode="auto">
          <a:xfrm>
            <a:off x="4102100" y="2803526"/>
            <a:ext cx="2519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a:t>
            </a:r>
          </a:p>
        </p:txBody>
      </p:sp>
      <p:sp>
        <p:nvSpPr>
          <p:cNvPr id="117913" name="Rectangle 153"/>
          <p:cNvSpPr>
            <a:spLocks noChangeArrowheads="1"/>
          </p:cNvSpPr>
          <p:nvPr/>
        </p:nvSpPr>
        <p:spPr bwMode="auto">
          <a:xfrm>
            <a:off x="3797301" y="2046288"/>
            <a:ext cx="8723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a:t>
            </a:r>
            <a:r>
              <a:rPr lang="en-US" altLang="en-US" sz="2000">
                <a:sym typeface="Symbol" panose="05050102010706020507" pitchFamily="18" charset="2"/>
              </a:rPr>
              <a:t>0,</a:t>
            </a:r>
            <a:r>
              <a:rPr lang="en-US" altLang="en-US" sz="2000"/>
              <a:t>|</a:t>
            </a:r>
            <a:r>
              <a:rPr lang="en-US" altLang="en-US" sz="2000">
                <a:sym typeface="Symbol" panose="05050102010706020507" pitchFamily="18" charset="2"/>
              </a:rPr>
              <a:t>1 </a:t>
            </a:r>
          </a:p>
        </p:txBody>
      </p:sp>
      <p:sp>
        <p:nvSpPr>
          <p:cNvPr id="117950" name="Text Box 190"/>
          <p:cNvSpPr txBox="1">
            <a:spLocks noChangeArrowheads="1"/>
          </p:cNvSpPr>
          <p:nvPr/>
        </p:nvSpPr>
        <p:spPr bwMode="auto">
          <a:xfrm>
            <a:off x="6096000" y="2706689"/>
            <a:ext cx="20145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latin typeface="Monotype Corsiva" panose="03010101010201010101" pitchFamily="66" charset="0"/>
              </a:rPr>
              <a:t>H</a:t>
            </a:r>
            <a:r>
              <a:rPr lang="en-US" altLang="en-US" sz="2000" baseline="-25000">
                <a:latin typeface="Monotype Corsiva" panose="03010101010201010101" pitchFamily="66" charset="0"/>
              </a:rPr>
              <a:t>2</a:t>
            </a:r>
            <a:r>
              <a:rPr lang="en-US" altLang="en-US" sz="2000" baseline="-25000"/>
              <a:t> </a:t>
            </a:r>
            <a:r>
              <a:rPr lang="en-US" altLang="en-US" sz="2000" baseline="30000">
                <a:sym typeface="Symbol" panose="05050102010706020507" pitchFamily="18" charset="2"/>
              </a:rPr>
              <a:t>2 </a:t>
            </a:r>
            <a:r>
              <a:rPr lang="en-US" altLang="en-US" sz="2000"/>
              <a:t>= </a:t>
            </a:r>
            <a:r>
              <a:rPr lang="en-US" altLang="en-US" sz="2000">
                <a:latin typeface="Monotype Corsiva" panose="03010101010201010101" pitchFamily="66" charset="0"/>
              </a:rPr>
              <a:t>H</a:t>
            </a:r>
            <a:r>
              <a:rPr lang="en-US" altLang="en-US" sz="2000" baseline="-25000">
                <a:latin typeface="Monotype Corsiva" panose="03010101010201010101" pitchFamily="66" charset="0"/>
              </a:rPr>
              <a:t>2</a:t>
            </a:r>
            <a:r>
              <a:rPr lang="en-US" altLang="en-US" sz="2000">
                <a:sym typeface="Symbol" panose="05050102010706020507" pitchFamily="18" charset="2"/>
              </a:rPr>
              <a:t></a:t>
            </a:r>
            <a:r>
              <a:rPr lang="en-US" altLang="en-US" sz="2000">
                <a:latin typeface="Monotype Corsiva" panose="03010101010201010101" pitchFamily="66" charset="0"/>
                <a:sym typeface="Symbol" panose="05050102010706020507" pitchFamily="18" charset="2"/>
              </a:rPr>
              <a:t>H</a:t>
            </a:r>
            <a:r>
              <a:rPr lang="en-US" altLang="en-US" sz="2000" baseline="-25000">
                <a:latin typeface="Monotype Corsiva" panose="03010101010201010101" pitchFamily="66" charset="0"/>
                <a:sym typeface="Symbol" panose="05050102010706020507" pitchFamily="18" charset="2"/>
              </a:rPr>
              <a:t>2</a:t>
            </a:r>
            <a:r>
              <a:rPr lang="en-US" altLang="en-US" sz="2000"/>
              <a:t> = </a:t>
            </a:r>
          </a:p>
        </p:txBody>
      </p:sp>
      <p:sp>
        <p:nvSpPr>
          <p:cNvPr id="117951" name="AutoShape 191"/>
          <p:cNvSpPr>
            <a:spLocks noChangeArrowheads="1"/>
          </p:cNvSpPr>
          <p:nvPr/>
        </p:nvSpPr>
        <p:spPr bwMode="auto">
          <a:xfrm>
            <a:off x="8131175" y="2295525"/>
            <a:ext cx="1936750" cy="1111250"/>
          </a:xfrm>
          <a:prstGeom prst="bracePair">
            <a:avLst>
              <a:gd name="adj" fmla="val 8333"/>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1" name="AutoShape 201"/>
          <p:cNvSpPr>
            <a:spLocks noChangeArrowheads="1"/>
          </p:cNvSpPr>
          <p:nvPr/>
        </p:nvSpPr>
        <p:spPr bwMode="auto">
          <a:xfrm>
            <a:off x="8315325" y="2373314"/>
            <a:ext cx="304800" cy="942975"/>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72" name="Text Box 212"/>
          <p:cNvSpPr txBox="1">
            <a:spLocks noChangeArrowheads="1"/>
          </p:cNvSpPr>
          <p:nvPr/>
        </p:nvSpPr>
        <p:spPr bwMode="auto">
          <a:xfrm>
            <a:off x="8564563" y="2646364"/>
            <a:ext cx="2519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a:t>
            </a:r>
          </a:p>
        </p:txBody>
      </p:sp>
      <p:sp>
        <p:nvSpPr>
          <p:cNvPr id="117973" name="Rectangle 213"/>
          <p:cNvSpPr>
            <a:spLocks noChangeArrowheads="1"/>
          </p:cNvSpPr>
          <p:nvPr/>
        </p:nvSpPr>
        <p:spPr bwMode="auto">
          <a:xfrm>
            <a:off x="8234364" y="1963738"/>
            <a:ext cx="162095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a:t>
            </a:r>
            <a:r>
              <a:rPr lang="en-US" altLang="en-US" sz="1600">
                <a:sym typeface="Symbol" panose="05050102010706020507" pitchFamily="18" charset="2"/>
              </a:rPr>
              <a:t>00,</a:t>
            </a:r>
            <a:r>
              <a:rPr lang="en-US" altLang="en-US" sz="1600"/>
              <a:t>|0</a:t>
            </a:r>
            <a:r>
              <a:rPr lang="en-US" altLang="en-US" sz="1600">
                <a:sym typeface="Symbol" panose="05050102010706020507" pitchFamily="18" charset="2"/>
              </a:rPr>
              <a:t>1,</a:t>
            </a:r>
            <a:r>
              <a:rPr lang="en-US" altLang="en-US" sz="1600"/>
              <a:t>|</a:t>
            </a:r>
            <a:r>
              <a:rPr lang="en-US" altLang="en-US" sz="1600">
                <a:sym typeface="Symbol" panose="05050102010706020507" pitchFamily="18" charset="2"/>
              </a:rPr>
              <a:t>10,</a:t>
            </a:r>
            <a:r>
              <a:rPr lang="en-US" altLang="en-US" sz="1600"/>
              <a:t>|1</a:t>
            </a:r>
            <a:r>
              <a:rPr lang="en-US" altLang="en-US" sz="1600">
                <a:sym typeface="Symbol" panose="05050102010706020507" pitchFamily="18" charset="2"/>
              </a:rPr>
              <a:t>1</a:t>
            </a:r>
            <a:endParaRPr lang="en-US" altLang="en-US" sz="2000">
              <a:sym typeface="Symbol" panose="05050102010706020507" pitchFamily="18" charset="2"/>
            </a:endParaRPr>
          </a:p>
        </p:txBody>
      </p:sp>
      <p:sp>
        <p:nvSpPr>
          <p:cNvPr id="117999" name="AutoShape 239"/>
          <p:cNvSpPr>
            <a:spLocks noChangeArrowheads="1"/>
          </p:cNvSpPr>
          <p:nvPr/>
        </p:nvSpPr>
        <p:spPr bwMode="auto">
          <a:xfrm>
            <a:off x="8739188" y="2365376"/>
            <a:ext cx="304800" cy="942975"/>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18000" name="Group 240"/>
          <p:cNvGraphicFramePr>
            <a:graphicFrameLocks noGrp="1"/>
          </p:cNvGraphicFramePr>
          <p:nvPr/>
        </p:nvGraphicFramePr>
        <p:xfrm>
          <a:off x="8821739" y="2324100"/>
          <a:ext cx="193675" cy="975360"/>
        </p:xfrm>
        <a:graphic>
          <a:graphicData uri="http://schemas.openxmlformats.org/drawingml/2006/table">
            <a:tbl>
              <a:tblPr/>
              <a:tblGrid>
                <a:gridCol w="193675"/>
              </a:tblGrid>
              <a:tr h="182563">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cap="flat">
                      <a:noFill/>
                    </a:lnL>
                    <a:lnR cap="flat">
                      <a:noFill/>
                    </a:lnR>
                    <a:lnT cap="flat">
                      <a:noFill/>
                    </a:lnT>
                    <a:lnB>
                      <a:noFill/>
                    </a:lnB>
                    <a:lnTlToBr>
                      <a:noFill/>
                    </a:lnTlToBr>
                    <a:lnBlToTr>
                      <a:noFill/>
                    </a:lnBlToTr>
                    <a:noFill/>
                  </a:tcPr>
                </a:tc>
              </a:tr>
              <a:tr h="182563">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1</a:t>
                      </a:r>
                    </a:p>
                  </a:txBody>
                  <a:tcPr marL="0" marR="0" marT="0" marB="0" horzOverflow="overflow">
                    <a:lnL cap="flat">
                      <a:noFill/>
                    </a:lnL>
                    <a:lnR cap="flat">
                      <a:noFill/>
                    </a:lnR>
                    <a:lnT>
                      <a:noFill/>
                    </a:lnT>
                    <a:lnB>
                      <a:noFill/>
                    </a:lnB>
                    <a:lnTlToBr>
                      <a:noFill/>
                    </a:lnTlToBr>
                    <a:lnBlToTr>
                      <a:noFill/>
                    </a:lnBlToTr>
                    <a:noFill/>
                  </a:tcPr>
                </a:tc>
              </a:tr>
              <a:tr h="182563">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cap="flat">
                      <a:noFill/>
                    </a:lnL>
                    <a:lnR cap="flat">
                      <a:noFill/>
                    </a:lnR>
                    <a:lnT>
                      <a:noFill/>
                    </a:lnT>
                    <a:lnB>
                      <a:noFill/>
                    </a:lnB>
                    <a:lnTlToBr>
                      <a:noFill/>
                    </a:lnTlToBr>
                    <a:lnBlToTr>
                      <a:noFill/>
                    </a:lnBlToTr>
                    <a:noFill/>
                  </a:tcPr>
                </a:tc>
              </a:tr>
              <a:tr h="182563">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cap="flat">
                      <a:noFill/>
                    </a:lnL>
                    <a:lnR cap="flat">
                      <a:noFill/>
                    </a:lnR>
                    <a:lnT>
                      <a:noFill/>
                    </a:lnT>
                    <a:lnB cap="flat">
                      <a:noFill/>
                    </a:lnB>
                    <a:lnTlToBr>
                      <a:noFill/>
                    </a:lnTlToBr>
                    <a:lnBlToTr>
                      <a:noFill/>
                    </a:lnBlToTr>
                    <a:noFill/>
                  </a:tcPr>
                </a:tc>
              </a:tr>
            </a:tbl>
          </a:graphicData>
        </a:graphic>
      </p:graphicFrame>
      <p:sp>
        <p:nvSpPr>
          <p:cNvPr id="118015" name="Text Box 255"/>
          <p:cNvSpPr txBox="1">
            <a:spLocks noChangeArrowheads="1"/>
          </p:cNvSpPr>
          <p:nvPr/>
        </p:nvSpPr>
        <p:spPr bwMode="auto">
          <a:xfrm>
            <a:off x="8970963" y="2646364"/>
            <a:ext cx="2519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a:t>
            </a:r>
          </a:p>
        </p:txBody>
      </p:sp>
      <p:sp>
        <p:nvSpPr>
          <p:cNvPr id="118016" name="AutoShape 256"/>
          <p:cNvSpPr>
            <a:spLocks noChangeArrowheads="1"/>
          </p:cNvSpPr>
          <p:nvPr/>
        </p:nvSpPr>
        <p:spPr bwMode="auto">
          <a:xfrm>
            <a:off x="9158288" y="2365376"/>
            <a:ext cx="304800" cy="942975"/>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18017" name="Group 257"/>
          <p:cNvGraphicFramePr>
            <a:graphicFrameLocks noGrp="1"/>
          </p:cNvGraphicFramePr>
          <p:nvPr/>
        </p:nvGraphicFramePr>
        <p:xfrm>
          <a:off x="9240839" y="2324100"/>
          <a:ext cx="193675" cy="975360"/>
        </p:xfrm>
        <a:graphic>
          <a:graphicData uri="http://schemas.openxmlformats.org/drawingml/2006/table">
            <a:tbl>
              <a:tblPr/>
              <a:tblGrid>
                <a:gridCol w="193675"/>
              </a:tblGrid>
              <a:tr h="182563">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cap="flat">
                      <a:noFill/>
                    </a:lnL>
                    <a:lnR cap="flat">
                      <a:noFill/>
                    </a:lnR>
                    <a:lnT cap="flat">
                      <a:noFill/>
                    </a:lnT>
                    <a:lnB>
                      <a:noFill/>
                    </a:lnB>
                    <a:lnTlToBr>
                      <a:noFill/>
                    </a:lnTlToBr>
                    <a:lnBlToTr>
                      <a:noFill/>
                    </a:lnBlToTr>
                    <a:noFill/>
                  </a:tcPr>
                </a:tc>
              </a:tr>
              <a:tr h="182563">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cap="flat">
                      <a:noFill/>
                    </a:lnL>
                    <a:lnR cap="flat">
                      <a:noFill/>
                    </a:lnR>
                    <a:lnT>
                      <a:noFill/>
                    </a:lnT>
                    <a:lnB>
                      <a:noFill/>
                    </a:lnB>
                    <a:lnTlToBr>
                      <a:noFill/>
                    </a:lnTlToBr>
                    <a:lnBlToTr>
                      <a:noFill/>
                    </a:lnBlToTr>
                    <a:noFill/>
                  </a:tcPr>
                </a:tc>
              </a:tr>
              <a:tr h="182563">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1</a:t>
                      </a:r>
                    </a:p>
                  </a:txBody>
                  <a:tcPr marL="0" marR="0" marT="0" marB="0" horzOverflow="overflow">
                    <a:lnL cap="flat">
                      <a:noFill/>
                    </a:lnL>
                    <a:lnR cap="flat">
                      <a:noFill/>
                    </a:lnR>
                    <a:lnT>
                      <a:noFill/>
                    </a:lnT>
                    <a:lnB>
                      <a:noFill/>
                    </a:lnB>
                    <a:lnTlToBr>
                      <a:noFill/>
                    </a:lnTlToBr>
                    <a:lnBlToTr>
                      <a:noFill/>
                    </a:lnBlToTr>
                    <a:noFill/>
                  </a:tcPr>
                </a:tc>
              </a:tr>
              <a:tr h="182563">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cap="flat">
                      <a:noFill/>
                    </a:lnL>
                    <a:lnR cap="flat">
                      <a:noFill/>
                    </a:lnR>
                    <a:lnT>
                      <a:noFill/>
                    </a:lnT>
                    <a:lnB cap="flat">
                      <a:noFill/>
                    </a:lnB>
                    <a:lnTlToBr>
                      <a:noFill/>
                    </a:lnTlToBr>
                    <a:lnBlToTr>
                      <a:noFill/>
                    </a:lnBlToTr>
                    <a:noFill/>
                  </a:tcPr>
                </a:tc>
              </a:tr>
            </a:tbl>
          </a:graphicData>
        </a:graphic>
      </p:graphicFrame>
      <p:sp>
        <p:nvSpPr>
          <p:cNvPr id="118032" name="Text Box 272"/>
          <p:cNvSpPr txBox="1">
            <a:spLocks noChangeArrowheads="1"/>
          </p:cNvSpPr>
          <p:nvPr/>
        </p:nvSpPr>
        <p:spPr bwMode="auto">
          <a:xfrm>
            <a:off x="9377363" y="2646364"/>
            <a:ext cx="2519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a:t>
            </a:r>
          </a:p>
        </p:txBody>
      </p:sp>
      <p:sp>
        <p:nvSpPr>
          <p:cNvPr id="118033" name="AutoShape 273"/>
          <p:cNvSpPr>
            <a:spLocks noChangeArrowheads="1"/>
          </p:cNvSpPr>
          <p:nvPr/>
        </p:nvSpPr>
        <p:spPr bwMode="auto">
          <a:xfrm>
            <a:off x="9551988" y="2365376"/>
            <a:ext cx="304800" cy="942975"/>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18164" name="Group 404"/>
          <p:cNvGraphicFramePr>
            <a:graphicFrameLocks noGrp="1"/>
          </p:cNvGraphicFramePr>
          <p:nvPr/>
        </p:nvGraphicFramePr>
        <p:xfrm>
          <a:off x="9634539" y="2324100"/>
          <a:ext cx="193675" cy="975360"/>
        </p:xfrm>
        <a:graphic>
          <a:graphicData uri="http://schemas.openxmlformats.org/drawingml/2006/table">
            <a:tbl>
              <a:tblPr/>
              <a:tblGrid>
                <a:gridCol w="193675"/>
              </a:tblGrid>
              <a:tr h="182563">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cap="flat">
                      <a:noFill/>
                    </a:lnL>
                    <a:lnR cap="flat">
                      <a:noFill/>
                    </a:lnR>
                    <a:lnT cap="flat">
                      <a:noFill/>
                    </a:lnT>
                    <a:lnB>
                      <a:noFill/>
                    </a:lnB>
                    <a:lnTlToBr>
                      <a:noFill/>
                    </a:lnTlToBr>
                    <a:lnBlToTr>
                      <a:noFill/>
                    </a:lnBlToTr>
                    <a:noFill/>
                  </a:tcPr>
                </a:tc>
              </a:tr>
              <a:tr h="182563">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cap="flat">
                      <a:noFill/>
                    </a:lnL>
                    <a:lnR cap="flat">
                      <a:noFill/>
                    </a:lnR>
                    <a:lnT>
                      <a:noFill/>
                    </a:lnT>
                    <a:lnB>
                      <a:noFill/>
                    </a:lnB>
                    <a:lnTlToBr>
                      <a:noFill/>
                    </a:lnTlToBr>
                    <a:lnBlToTr>
                      <a:noFill/>
                    </a:lnBlToTr>
                    <a:noFill/>
                  </a:tcPr>
                </a:tc>
              </a:tr>
              <a:tr h="182563">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cap="flat">
                      <a:noFill/>
                    </a:lnL>
                    <a:lnR cap="flat">
                      <a:noFill/>
                    </a:lnR>
                    <a:lnT>
                      <a:noFill/>
                    </a:lnT>
                    <a:lnB>
                      <a:noFill/>
                    </a:lnB>
                    <a:lnTlToBr>
                      <a:noFill/>
                    </a:lnTlToBr>
                    <a:lnBlToTr>
                      <a:noFill/>
                    </a:lnBlToTr>
                    <a:noFill/>
                  </a:tcPr>
                </a:tc>
              </a:tr>
              <a:tr h="182563">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1</a:t>
                      </a:r>
                    </a:p>
                  </a:txBody>
                  <a:tcPr marL="0" marR="0" marT="0" marB="0" horzOverflow="overflow">
                    <a:lnL cap="flat">
                      <a:noFill/>
                    </a:lnL>
                    <a:lnR cap="flat">
                      <a:noFill/>
                    </a:lnR>
                    <a:lnT>
                      <a:noFill/>
                    </a:lnT>
                    <a:lnB cap="flat">
                      <a:noFill/>
                    </a:lnB>
                    <a:lnTlToBr>
                      <a:noFill/>
                    </a:lnTlToBr>
                    <a:lnBlToTr>
                      <a:noFill/>
                    </a:lnBlToTr>
                    <a:noFill/>
                  </a:tcPr>
                </a:tc>
              </a:tr>
            </a:tbl>
          </a:graphicData>
        </a:graphic>
      </p:graphicFrame>
      <p:graphicFrame>
        <p:nvGraphicFramePr>
          <p:cNvPr id="118052" name="Group 292"/>
          <p:cNvGraphicFramePr>
            <a:graphicFrameLocks noGrp="1"/>
          </p:cNvGraphicFramePr>
          <p:nvPr/>
        </p:nvGraphicFramePr>
        <p:xfrm>
          <a:off x="8983663" y="3557588"/>
          <a:ext cx="392112" cy="975360"/>
        </p:xfrm>
        <a:graphic>
          <a:graphicData uri="http://schemas.openxmlformats.org/drawingml/2006/table">
            <a:tbl>
              <a:tblPr/>
              <a:tblGrid>
                <a:gridCol w="392112"/>
              </a:tblGrid>
              <a:tr h="182563">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c</a:t>
                      </a:r>
                      <a:r>
                        <a:rPr kumimoji="0" lang="en-US" altLang="en-US" sz="1600" b="0" i="0" u="none" strike="noStrike" cap="none" normalizeH="0" baseline="-25000" smtClean="0">
                          <a:ln>
                            <a:noFill/>
                          </a:ln>
                          <a:solidFill>
                            <a:schemeClr val="tx1"/>
                          </a:solidFill>
                          <a:effectLst/>
                          <a:latin typeface="Arial" panose="020B0604020202020204" pitchFamily="34" charset="0"/>
                        </a:rPr>
                        <a:t>1</a:t>
                      </a:r>
                      <a:endParaRPr kumimoji="0" lang="en-US" altLang="en-US" sz="1600" b="0" i="0" u="none" strike="noStrike" cap="none" normalizeH="0" baseline="0" smtClean="0">
                        <a:ln>
                          <a:noFill/>
                        </a:ln>
                        <a:solidFill>
                          <a:schemeClr val="tx1"/>
                        </a:solidFill>
                        <a:effectLst/>
                        <a:latin typeface="Arial" panose="020B0604020202020204" pitchFamily="34" charset="0"/>
                      </a:endParaRPr>
                    </a:p>
                  </a:txBody>
                  <a:tcPr marL="0" marR="0" marT="0" marB="0" horzOverflow="overflow">
                    <a:lnL cap="flat">
                      <a:noFill/>
                    </a:lnL>
                    <a:lnR cap="flat">
                      <a:noFill/>
                    </a:lnR>
                    <a:lnT cap="flat">
                      <a:noFill/>
                    </a:lnT>
                    <a:lnB>
                      <a:noFill/>
                    </a:lnB>
                    <a:lnTlToBr>
                      <a:noFill/>
                    </a:lnTlToBr>
                    <a:lnBlToTr>
                      <a:noFill/>
                    </a:lnBlToTr>
                    <a:noFill/>
                  </a:tcPr>
                </a:tc>
              </a:tr>
              <a:tr h="182563">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c</a:t>
                      </a:r>
                      <a:r>
                        <a:rPr kumimoji="0" lang="en-US" altLang="en-US" sz="1600" b="0" i="0" u="none" strike="noStrike" cap="none" normalizeH="0" baseline="-25000" smtClean="0">
                          <a:ln>
                            <a:noFill/>
                          </a:ln>
                          <a:solidFill>
                            <a:schemeClr val="tx1"/>
                          </a:solidFill>
                          <a:effectLst/>
                          <a:latin typeface="Arial" panose="020B0604020202020204" pitchFamily="34" charset="0"/>
                        </a:rPr>
                        <a:t>2</a:t>
                      </a:r>
                      <a:endParaRPr kumimoji="0" lang="en-US" altLang="en-US" sz="1600" b="0" i="0" u="none" strike="noStrike" cap="none" normalizeH="0" baseline="0" smtClean="0">
                        <a:ln>
                          <a:noFill/>
                        </a:ln>
                        <a:solidFill>
                          <a:schemeClr val="tx1"/>
                        </a:solidFill>
                        <a:effectLst/>
                        <a:latin typeface="Arial" panose="020B0604020202020204" pitchFamily="34" charset="0"/>
                      </a:endParaRPr>
                    </a:p>
                  </a:txBody>
                  <a:tcPr marL="0" marR="0" marT="0" marB="0" horzOverflow="overflow">
                    <a:lnL cap="flat">
                      <a:noFill/>
                    </a:lnL>
                    <a:lnR cap="flat">
                      <a:noFill/>
                    </a:lnR>
                    <a:lnT>
                      <a:noFill/>
                    </a:lnT>
                    <a:lnB>
                      <a:noFill/>
                    </a:lnB>
                    <a:lnTlToBr>
                      <a:noFill/>
                    </a:lnTlToBr>
                    <a:lnBlToTr>
                      <a:noFill/>
                    </a:lnBlToTr>
                    <a:noFill/>
                  </a:tcPr>
                </a:tc>
              </a:tr>
              <a:tr h="182563">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c</a:t>
                      </a:r>
                      <a:r>
                        <a:rPr kumimoji="0" lang="en-US" altLang="en-US" sz="1600" b="0" i="0" u="none" strike="noStrike" cap="none" normalizeH="0" baseline="-25000" smtClean="0">
                          <a:ln>
                            <a:noFill/>
                          </a:ln>
                          <a:solidFill>
                            <a:schemeClr val="tx1"/>
                          </a:solidFill>
                          <a:effectLst/>
                          <a:latin typeface="Arial" panose="020B0604020202020204" pitchFamily="34" charset="0"/>
                        </a:rPr>
                        <a:t>3</a:t>
                      </a:r>
                      <a:endParaRPr kumimoji="0" lang="en-US" altLang="en-US" sz="1600" b="0" i="0" u="none" strike="noStrike" cap="none" normalizeH="0" baseline="0" smtClean="0">
                        <a:ln>
                          <a:noFill/>
                        </a:ln>
                        <a:solidFill>
                          <a:schemeClr val="tx1"/>
                        </a:solidFill>
                        <a:effectLst/>
                        <a:latin typeface="Arial" panose="020B0604020202020204" pitchFamily="34" charset="0"/>
                      </a:endParaRPr>
                    </a:p>
                  </a:txBody>
                  <a:tcPr marL="0" marR="0" marT="0" marB="0" horzOverflow="overflow">
                    <a:lnL cap="flat">
                      <a:noFill/>
                    </a:lnL>
                    <a:lnR cap="flat">
                      <a:noFill/>
                    </a:lnR>
                    <a:lnT>
                      <a:noFill/>
                    </a:lnT>
                    <a:lnB>
                      <a:noFill/>
                    </a:lnB>
                    <a:lnTlToBr>
                      <a:noFill/>
                    </a:lnTlToBr>
                    <a:lnBlToTr>
                      <a:noFill/>
                    </a:lnBlToTr>
                    <a:noFill/>
                  </a:tcPr>
                </a:tc>
              </a:tr>
              <a:tr h="182563">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c</a:t>
                      </a:r>
                      <a:r>
                        <a:rPr kumimoji="0" lang="en-US" altLang="en-US" sz="1600" b="0" i="0" u="none" strike="noStrike" cap="none" normalizeH="0" baseline="-25000" smtClean="0">
                          <a:ln>
                            <a:noFill/>
                          </a:ln>
                          <a:solidFill>
                            <a:schemeClr val="tx1"/>
                          </a:solidFill>
                          <a:effectLst/>
                          <a:latin typeface="Arial" panose="020B0604020202020204" pitchFamily="34" charset="0"/>
                        </a:rPr>
                        <a:t>4</a:t>
                      </a:r>
                      <a:endParaRPr kumimoji="0" lang="en-US" altLang="en-US" sz="1600" b="0" i="0" u="none" strike="noStrike" cap="none" normalizeH="0" baseline="0" smtClean="0">
                        <a:ln>
                          <a:noFill/>
                        </a:ln>
                        <a:solidFill>
                          <a:schemeClr val="tx1"/>
                        </a:solidFill>
                        <a:effectLst/>
                        <a:latin typeface="Arial" panose="020B0604020202020204" pitchFamily="34" charset="0"/>
                      </a:endParaRPr>
                    </a:p>
                  </a:txBody>
                  <a:tcPr marL="0" marR="0" marT="0" marB="0" horzOverflow="overflow">
                    <a:lnL cap="flat">
                      <a:noFill/>
                    </a:lnL>
                    <a:lnR cap="flat">
                      <a:noFill/>
                    </a:lnR>
                    <a:lnT>
                      <a:noFill/>
                    </a:lnT>
                    <a:lnB cap="flat">
                      <a:noFill/>
                    </a:lnB>
                    <a:lnTlToBr>
                      <a:noFill/>
                    </a:lnTlToBr>
                    <a:lnBlToTr>
                      <a:noFill/>
                    </a:lnBlToTr>
                    <a:noFill/>
                  </a:tcPr>
                </a:tc>
              </a:tr>
            </a:tbl>
          </a:graphicData>
        </a:graphic>
      </p:graphicFrame>
      <p:graphicFrame>
        <p:nvGraphicFramePr>
          <p:cNvPr id="118070" name="Group 310"/>
          <p:cNvGraphicFramePr>
            <a:graphicFrameLocks noGrp="1"/>
          </p:cNvGraphicFramePr>
          <p:nvPr/>
        </p:nvGraphicFramePr>
        <p:xfrm>
          <a:off x="8886826" y="4803775"/>
          <a:ext cx="392113" cy="975360"/>
        </p:xfrm>
        <a:graphic>
          <a:graphicData uri="http://schemas.openxmlformats.org/drawingml/2006/table">
            <a:tbl>
              <a:tblPr/>
              <a:tblGrid>
                <a:gridCol w="392113"/>
              </a:tblGrid>
              <a:tr h="182563">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c</a:t>
                      </a:r>
                      <a:r>
                        <a:rPr kumimoji="0" lang="en-US" altLang="en-US" sz="1600" b="0" i="0" u="none" strike="noStrike" cap="none" normalizeH="0" baseline="-25000" smtClean="0">
                          <a:ln>
                            <a:noFill/>
                          </a:ln>
                          <a:solidFill>
                            <a:schemeClr val="tx1"/>
                          </a:solidFill>
                          <a:effectLst/>
                          <a:latin typeface="Arial" panose="020B0604020202020204" pitchFamily="34" charset="0"/>
                        </a:rPr>
                        <a:t>1</a:t>
                      </a:r>
                      <a:endParaRPr kumimoji="0" lang="en-US" altLang="en-US" sz="1600" b="0" i="0" u="none" strike="noStrike" cap="none" normalizeH="0" baseline="0" smtClean="0">
                        <a:ln>
                          <a:noFill/>
                        </a:ln>
                        <a:solidFill>
                          <a:schemeClr val="tx1"/>
                        </a:solidFill>
                        <a:effectLst/>
                        <a:latin typeface="Arial" panose="020B0604020202020204" pitchFamily="34" charset="0"/>
                      </a:endParaRPr>
                    </a:p>
                  </a:txBody>
                  <a:tcPr marL="0" marR="0" marT="0" marB="0" horzOverflow="overflow">
                    <a:lnL cap="flat">
                      <a:noFill/>
                    </a:lnL>
                    <a:lnR cap="flat">
                      <a:noFill/>
                    </a:lnR>
                    <a:lnT cap="flat">
                      <a:noFill/>
                    </a:lnT>
                    <a:lnB>
                      <a:noFill/>
                    </a:lnB>
                    <a:lnTlToBr>
                      <a:noFill/>
                    </a:lnTlToBr>
                    <a:lnBlToTr>
                      <a:noFill/>
                    </a:lnBlToTr>
                    <a:noFill/>
                  </a:tcPr>
                </a:tc>
              </a:tr>
              <a:tr h="182563">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c</a:t>
                      </a:r>
                      <a:r>
                        <a:rPr kumimoji="0" lang="en-US" altLang="en-US" sz="1600" b="0" i="0" u="none" strike="noStrike" cap="none" normalizeH="0" baseline="-25000" smtClean="0">
                          <a:ln>
                            <a:noFill/>
                          </a:ln>
                          <a:solidFill>
                            <a:schemeClr val="tx1"/>
                          </a:solidFill>
                          <a:effectLst/>
                          <a:latin typeface="Arial" panose="020B0604020202020204" pitchFamily="34" charset="0"/>
                        </a:rPr>
                        <a:t>2</a:t>
                      </a:r>
                      <a:endParaRPr kumimoji="0" lang="en-US" altLang="en-US" sz="1600" b="0" i="0" u="none" strike="noStrike" cap="none" normalizeH="0" baseline="0" smtClean="0">
                        <a:ln>
                          <a:noFill/>
                        </a:ln>
                        <a:solidFill>
                          <a:schemeClr val="tx1"/>
                        </a:solidFill>
                        <a:effectLst/>
                        <a:latin typeface="Arial" panose="020B0604020202020204" pitchFamily="34" charset="0"/>
                      </a:endParaRPr>
                    </a:p>
                  </a:txBody>
                  <a:tcPr marL="0" marR="0" marT="0" marB="0" horzOverflow="overflow">
                    <a:lnL cap="flat">
                      <a:noFill/>
                    </a:lnL>
                    <a:lnR cap="flat">
                      <a:noFill/>
                    </a:lnR>
                    <a:lnT>
                      <a:noFill/>
                    </a:lnT>
                    <a:lnB>
                      <a:noFill/>
                    </a:lnB>
                    <a:lnTlToBr>
                      <a:noFill/>
                    </a:lnTlToBr>
                    <a:lnBlToTr>
                      <a:noFill/>
                    </a:lnBlToTr>
                    <a:noFill/>
                  </a:tcPr>
                </a:tc>
              </a:tr>
              <a:tr h="182563">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c</a:t>
                      </a:r>
                      <a:r>
                        <a:rPr kumimoji="0" lang="en-US" altLang="en-US" sz="1600" b="0" i="0" u="none" strike="noStrike" cap="none" normalizeH="0" baseline="-25000" smtClean="0">
                          <a:ln>
                            <a:noFill/>
                          </a:ln>
                          <a:solidFill>
                            <a:schemeClr val="tx1"/>
                          </a:solidFill>
                          <a:effectLst/>
                          <a:latin typeface="Arial" panose="020B0604020202020204" pitchFamily="34" charset="0"/>
                        </a:rPr>
                        <a:t>3</a:t>
                      </a:r>
                      <a:endParaRPr kumimoji="0" lang="en-US" altLang="en-US" sz="1600" b="0" i="0" u="none" strike="noStrike" cap="none" normalizeH="0" baseline="0" smtClean="0">
                        <a:ln>
                          <a:noFill/>
                        </a:ln>
                        <a:solidFill>
                          <a:schemeClr val="tx1"/>
                        </a:solidFill>
                        <a:effectLst/>
                        <a:latin typeface="Arial" panose="020B0604020202020204" pitchFamily="34" charset="0"/>
                      </a:endParaRPr>
                    </a:p>
                  </a:txBody>
                  <a:tcPr marL="0" marR="0" marT="0" marB="0" horzOverflow="overflow">
                    <a:lnL cap="flat">
                      <a:noFill/>
                    </a:lnL>
                    <a:lnR cap="flat">
                      <a:noFill/>
                    </a:lnR>
                    <a:lnT>
                      <a:noFill/>
                    </a:lnT>
                    <a:lnB>
                      <a:noFill/>
                    </a:lnB>
                    <a:lnTlToBr>
                      <a:noFill/>
                    </a:lnTlToBr>
                    <a:lnBlToTr>
                      <a:noFill/>
                    </a:lnBlToTr>
                    <a:noFill/>
                  </a:tcPr>
                </a:tc>
              </a:tr>
              <a:tr h="182563">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c</a:t>
                      </a:r>
                      <a:r>
                        <a:rPr kumimoji="0" lang="en-US" altLang="en-US" sz="1600" b="0" i="0" u="none" strike="noStrike" cap="none" normalizeH="0" baseline="-25000" smtClean="0">
                          <a:ln>
                            <a:noFill/>
                          </a:ln>
                          <a:solidFill>
                            <a:schemeClr val="tx1"/>
                          </a:solidFill>
                          <a:effectLst/>
                          <a:latin typeface="Arial" panose="020B0604020202020204" pitchFamily="34" charset="0"/>
                        </a:rPr>
                        <a:t>4</a:t>
                      </a:r>
                      <a:endParaRPr kumimoji="0" lang="en-US" altLang="en-US" sz="1600" b="0" i="0" u="none" strike="noStrike" cap="none" normalizeH="0" baseline="0" smtClean="0">
                        <a:ln>
                          <a:noFill/>
                        </a:ln>
                        <a:solidFill>
                          <a:schemeClr val="tx1"/>
                        </a:solidFill>
                        <a:effectLst/>
                        <a:latin typeface="Arial" panose="020B0604020202020204" pitchFamily="34" charset="0"/>
                      </a:endParaRPr>
                    </a:p>
                  </a:txBody>
                  <a:tcPr marL="0" marR="0" marT="0" marB="0" horzOverflow="overflow">
                    <a:lnL cap="flat">
                      <a:noFill/>
                    </a:lnL>
                    <a:lnR cap="flat">
                      <a:noFill/>
                    </a:lnR>
                    <a:lnT>
                      <a:noFill/>
                    </a:lnT>
                    <a:lnB cap="flat">
                      <a:noFill/>
                    </a:lnB>
                    <a:lnTlToBr>
                      <a:noFill/>
                    </a:lnTlToBr>
                    <a:lnBlToTr>
                      <a:noFill/>
                    </a:lnBlToTr>
                    <a:noFill/>
                  </a:tcPr>
                </a:tc>
              </a:tr>
            </a:tbl>
          </a:graphicData>
        </a:graphic>
      </p:graphicFrame>
      <p:graphicFrame>
        <p:nvGraphicFramePr>
          <p:cNvPr id="118158" name="Group 398"/>
          <p:cNvGraphicFramePr>
            <a:graphicFrameLocks noGrp="1"/>
          </p:cNvGraphicFramePr>
          <p:nvPr>
            <p:ph sz="quarter" idx="3"/>
          </p:nvPr>
        </p:nvGraphicFramePr>
        <p:xfrm>
          <a:off x="7378701" y="4810125"/>
          <a:ext cx="1400175" cy="975360"/>
        </p:xfrm>
        <a:graphic>
          <a:graphicData uri="http://schemas.openxmlformats.org/drawingml/2006/table">
            <a:tbl>
              <a:tblPr/>
              <a:tblGrid>
                <a:gridCol w="350838"/>
                <a:gridCol w="349250"/>
                <a:gridCol w="350837"/>
                <a:gridCol w="349250"/>
              </a:tblGrid>
              <a:tr h="180975">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u</a:t>
                      </a:r>
                      <a:r>
                        <a:rPr kumimoji="0" lang="en-US" altLang="en-US" sz="1600" b="0" i="0" u="none" strike="noStrike" cap="none" normalizeH="0" baseline="-25000" smtClean="0">
                          <a:ln>
                            <a:noFill/>
                          </a:ln>
                          <a:solidFill>
                            <a:schemeClr val="tx1"/>
                          </a:solidFill>
                          <a:effectLst/>
                          <a:latin typeface="Arial" panose="020B0604020202020204" pitchFamily="34" charset="0"/>
                        </a:rPr>
                        <a:t>11</a:t>
                      </a:r>
                      <a:endParaRPr kumimoji="0" lang="en-US" altLang="en-US" sz="1600" b="0" i="0" u="none" strike="noStrike" cap="none" normalizeH="0" baseline="0" smtClean="0">
                        <a:ln>
                          <a:noFill/>
                        </a:ln>
                        <a:solidFill>
                          <a:schemeClr val="tx1"/>
                        </a:solidFill>
                        <a:effectLst/>
                        <a:latin typeface="Arial" panose="020B0604020202020204" pitchFamily="34" charset="0"/>
                      </a:endParaRPr>
                    </a:p>
                  </a:txBody>
                  <a:tcPr marL="0" marR="0" marT="0" marB="0" horzOverflow="overflow">
                    <a:lnL cap="flat">
                      <a:noFill/>
                    </a:lnL>
                    <a:lnR>
                      <a:noFill/>
                    </a:lnR>
                    <a:lnT cap="fla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u</a:t>
                      </a:r>
                      <a:r>
                        <a:rPr kumimoji="0" lang="en-US" altLang="en-US" sz="1600" b="0" i="0" u="none" strike="noStrike" cap="none" normalizeH="0" baseline="-25000" smtClean="0">
                          <a:ln>
                            <a:noFill/>
                          </a:ln>
                          <a:solidFill>
                            <a:schemeClr val="tx1"/>
                          </a:solidFill>
                          <a:effectLst/>
                          <a:latin typeface="Arial" panose="020B0604020202020204" pitchFamily="34" charset="0"/>
                        </a:rPr>
                        <a:t>12</a:t>
                      </a:r>
                      <a:endParaRPr kumimoji="0" lang="en-US" altLang="en-US" sz="1600" b="0" i="0" u="none" strike="noStrike" cap="none" normalizeH="0" baseline="0" smtClean="0">
                        <a:ln>
                          <a:noFill/>
                        </a:ln>
                        <a:solidFill>
                          <a:schemeClr val="tx1"/>
                        </a:solidFill>
                        <a:effectLst/>
                        <a:latin typeface="Arial" panose="020B0604020202020204" pitchFamily="34" charset="0"/>
                      </a:endParaRPr>
                    </a:p>
                  </a:txBody>
                  <a:tcPr marL="0" marR="0" marT="0" marB="0" horzOverflow="overflow">
                    <a:lnL>
                      <a:noFill/>
                    </a:lnL>
                    <a:lnR>
                      <a:noFill/>
                    </a:lnR>
                    <a:lnT cap="fla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u</a:t>
                      </a:r>
                      <a:r>
                        <a:rPr kumimoji="0" lang="en-US" altLang="en-US" sz="1600" b="0" i="0" u="none" strike="noStrike" cap="none" normalizeH="0" baseline="-25000" smtClean="0">
                          <a:ln>
                            <a:noFill/>
                          </a:ln>
                          <a:solidFill>
                            <a:schemeClr val="tx1"/>
                          </a:solidFill>
                          <a:effectLst/>
                          <a:latin typeface="Arial" panose="020B0604020202020204" pitchFamily="34" charset="0"/>
                        </a:rPr>
                        <a:t>13</a:t>
                      </a:r>
                      <a:endParaRPr kumimoji="0" lang="en-US" altLang="en-US" sz="1600" b="0" i="0" u="none" strike="noStrike" cap="none" normalizeH="0" baseline="0" smtClean="0">
                        <a:ln>
                          <a:noFill/>
                        </a:ln>
                        <a:solidFill>
                          <a:schemeClr val="tx1"/>
                        </a:solidFill>
                        <a:effectLst/>
                        <a:latin typeface="Arial" panose="020B0604020202020204" pitchFamily="34" charset="0"/>
                      </a:endParaRPr>
                    </a:p>
                  </a:txBody>
                  <a:tcPr marL="0" marR="0" marT="0" marB="0" horzOverflow="overflow">
                    <a:lnL>
                      <a:noFill/>
                    </a:lnL>
                    <a:lnR>
                      <a:noFill/>
                    </a:lnR>
                    <a:lnT cap="fla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u</a:t>
                      </a:r>
                      <a:r>
                        <a:rPr kumimoji="0" lang="en-US" altLang="en-US" sz="1600" b="0" i="0" u="none" strike="noStrike" cap="none" normalizeH="0" baseline="-25000" smtClean="0">
                          <a:ln>
                            <a:noFill/>
                          </a:ln>
                          <a:solidFill>
                            <a:schemeClr val="tx1"/>
                          </a:solidFill>
                          <a:effectLst/>
                          <a:latin typeface="Arial" panose="020B0604020202020204" pitchFamily="34" charset="0"/>
                        </a:rPr>
                        <a:t>14</a:t>
                      </a:r>
                    </a:p>
                  </a:txBody>
                  <a:tcPr marL="0" marR="0" marT="0" marB="0" horzOverflow="overflow">
                    <a:lnL>
                      <a:noFill/>
                    </a:lnL>
                    <a:lnR cap="flat">
                      <a:noFill/>
                    </a:lnR>
                    <a:lnT cap="flat">
                      <a:noFill/>
                    </a:lnT>
                    <a:lnB>
                      <a:noFill/>
                    </a:lnB>
                    <a:lnTlToBr>
                      <a:noFill/>
                    </a:lnTlToBr>
                    <a:lnBlToTr>
                      <a:noFill/>
                    </a:lnBlToTr>
                    <a:noFill/>
                  </a:tcPr>
                </a:tc>
              </a:tr>
              <a:tr h="176213">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u</a:t>
                      </a:r>
                      <a:r>
                        <a:rPr kumimoji="0" lang="en-US" altLang="en-US" sz="1600" b="0" i="0" u="none" strike="noStrike" cap="none" normalizeH="0" baseline="-25000" smtClean="0">
                          <a:ln>
                            <a:noFill/>
                          </a:ln>
                          <a:solidFill>
                            <a:schemeClr val="tx1"/>
                          </a:solidFill>
                          <a:effectLst/>
                          <a:latin typeface="Arial" panose="020B0604020202020204" pitchFamily="34" charset="0"/>
                        </a:rPr>
                        <a:t>21</a:t>
                      </a:r>
                      <a:endParaRPr kumimoji="0" lang="en-US" altLang="en-US" sz="1600" b="0" i="0" u="none" strike="noStrike" cap="none" normalizeH="0" baseline="0" smtClean="0">
                        <a:ln>
                          <a:noFill/>
                        </a:ln>
                        <a:solidFill>
                          <a:schemeClr val="tx1"/>
                        </a:solidFill>
                        <a:effectLst/>
                        <a:latin typeface="Arial" panose="020B0604020202020204" pitchFamily="34" charset="0"/>
                      </a:endParaRPr>
                    </a:p>
                  </a:txBody>
                  <a:tcPr marL="0" marR="0" marT="0" marB="0" horzOverflow="overflow">
                    <a:lnL cap="flat">
                      <a:noFill/>
                    </a:lnL>
                    <a:lnR>
                      <a:noFill/>
                    </a:lnR>
                    <a:ln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u</a:t>
                      </a:r>
                      <a:r>
                        <a:rPr kumimoji="0" lang="en-US" altLang="en-US" sz="1600" b="0" i="0" u="none" strike="noStrike" cap="none" normalizeH="0" baseline="-25000" smtClean="0">
                          <a:ln>
                            <a:noFill/>
                          </a:ln>
                          <a:solidFill>
                            <a:schemeClr val="tx1"/>
                          </a:solidFill>
                          <a:effectLst/>
                          <a:latin typeface="Arial" panose="020B0604020202020204" pitchFamily="34" charset="0"/>
                        </a:rPr>
                        <a:t>22</a:t>
                      </a:r>
                      <a:endParaRPr kumimoji="0" lang="en-US" altLang="en-US" sz="1600" b="0" i="0" u="none" strike="noStrike" cap="none" normalizeH="0" baseline="0" smtClean="0">
                        <a:ln>
                          <a:noFill/>
                        </a:ln>
                        <a:solidFill>
                          <a:schemeClr val="tx1"/>
                        </a:solidFill>
                        <a:effectLst/>
                        <a:latin typeface="Arial" panose="020B0604020202020204" pitchFamily="34" charset="0"/>
                      </a:endParaRPr>
                    </a:p>
                  </a:txBody>
                  <a:tcPr marL="0" marR="0" marT="0" marB="0" horzOverflow="overflow">
                    <a:lnL>
                      <a:noFill/>
                    </a:lnL>
                    <a:lnR>
                      <a:noFill/>
                    </a:lnR>
                    <a:ln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u</a:t>
                      </a:r>
                      <a:r>
                        <a:rPr kumimoji="0" lang="en-US" altLang="en-US" sz="1600" b="0" i="0" u="none" strike="noStrike" cap="none" normalizeH="0" baseline="-25000" smtClean="0">
                          <a:ln>
                            <a:noFill/>
                          </a:ln>
                          <a:solidFill>
                            <a:schemeClr val="tx1"/>
                          </a:solidFill>
                          <a:effectLst/>
                          <a:latin typeface="Arial" panose="020B0604020202020204" pitchFamily="34" charset="0"/>
                        </a:rPr>
                        <a:t>23</a:t>
                      </a:r>
                      <a:endParaRPr kumimoji="0" lang="en-US" altLang="en-US" sz="1600" b="0" i="0" u="none" strike="noStrike" cap="none" normalizeH="0" baseline="0" smtClean="0">
                        <a:ln>
                          <a:noFill/>
                        </a:ln>
                        <a:solidFill>
                          <a:schemeClr val="tx1"/>
                        </a:solidFill>
                        <a:effectLst/>
                        <a:latin typeface="Arial" panose="020B0604020202020204" pitchFamily="34" charset="0"/>
                      </a:endParaRPr>
                    </a:p>
                  </a:txBody>
                  <a:tcPr marL="0" marR="0" marT="0" marB="0" horzOverflow="overflow">
                    <a:lnL>
                      <a:noFill/>
                    </a:lnL>
                    <a:lnR>
                      <a:noFill/>
                    </a:lnR>
                    <a:ln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u</a:t>
                      </a:r>
                      <a:r>
                        <a:rPr kumimoji="0" lang="en-US" altLang="en-US" sz="1600" b="0" i="0" u="none" strike="noStrike" cap="none" normalizeH="0" baseline="-25000" smtClean="0">
                          <a:ln>
                            <a:noFill/>
                          </a:ln>
                          <a:solidFill>
                            <a:schemeClr val="tx1"/>
                          </a:solidFill>
                          <a:effectLst/>
                          <a:latin typeface="Arial" panose="020B0604020202020204" pitchFamily="34" charset="0"/>
                        </a:rPr>
                        <a:t>24</a:t>
                      </a:r>
                      <a:endParaRPr kumimoji="0" lang="en-US" altLang="en-US" sz="1600" b="0" i="0" u="none" strike="noStrike" cap="none" normalizeH="0" baseline="0" smtClean="0">
                        <a:ln>
                          <a:noFill/>
                        </a:ln>
                        <a:solidFill>
                          <a:schemeClr val="tx1"/>
                        </a:solidFill>
                        <a:effectLst/>
                        <a:latin typeface="Arial" panose="020B0604020202020204" pitchFamily="34" charset="0"/>
                      </a:endParaRPr>
                    </a:p>
                  </a:txBody>
                  <a:tcPr marL="0" marR="0" marT="0" marB="0" horzOverflow="overflow">
                    <a:lnL>
                      <a:noFill/>
                    </a:lnL>
                    <a:lnR cap="flat">
                      <a:noFill/>
                    </a:lnR>
                    <a:lnT>
                      <a:noFill/>
                    </a:lnT>
                    <a:lnB>
                      <a:noFill/>
                    </a:lnB>
                    <a:lnTlToBr>
                      <a:noFill/>
                    </a:lnTlToBr>
                    <a:lnBlToTr>
                      <a:noFill/>
                    </a:lnBlToTr>
                    <a:noFill/>
                  </a:tcPr>
                </a:tc>
              </a:tr>
              <a:tr h="176213">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u</a:t>
                      </a:r>
                      <a:r>
                        <a:rPr kumimoji="0" lang="en-US" altLang="en-US" sz="1600" b="0" i="0" u="none" strike="noStrike" cap="none" normalizeH="0" baseline="-25000" smtClean="0">
                          <a:ln>
                            <a:noFill/>
                          </a:ln>
                          <a:solidFill>
                            <a:schemeClr val="tx1"/>
                          </a:solidFill>
                          <a:effectLst/>
                          <a:latin typeface="Arial" panose="020B0604020202020204" pitchFamily="34" charset="0"/>
                        </a:rPr>
                        <a:t>31</a:t>
                      </a:r>
                      <a:endParaRPr kumimoji="0" lang="en-US" altLang="en-US" sz="1600" b="0" i="0" u="none" strike="noStrike" cap="none" normalizeH="0" baseline="0" smtClean="0">
                        <a:ln>
                          <a:noFill/>
                        </a:ln>
                        <a:solidFill>
                          <a:schemeClr val="tx1"/>
                        </a:solidFill>
                        <a:effectLst/>
                        <a:latin typeface="Arial" panose="020B0604020202020204" pitchFamily="34" charset="0"/>
                      </a:endParaRPr>
                    </a:p>
                  </a:txBody>
                  <a:tcPr marL="0" marR="0" marT="0" marB="0" horzOverflow="overflow">
                    <a:lnL cap="flat">
                      <a:noFill/>
                    </a:lnL>
                    <a:lnR>
                      <a:noFill/>
                    </a:lnR>
                    <a:ln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u</a:t>
                      </a:r>
                      <a:r>
                        <a:rPr kumimoji="0" lang="en-US" altLang="en-US" sz="1600" b="0" i="0" u="none" strike="noStrike" cap="none" normalizeH="0" baseline="-25000" smtClean="0">
                          <a:ln>
                            <a:noFill/>
                          </a:ln>
                          <a:solidFill>
                            <a:schemeClr val="tx1"/>
                          </a:solidFill>
                          <a:effectLst/>
                          <a:latin typeface="Arial" panose="020B0604020202020204" pitchFamily="34" charset="0"/>
                        </a:rPr>
                        <a:t>32</a:t>
                      </a:r>
                      <a:endParaRPr kumimoji="0" lang="en-US" altLang="en-US" sz="1600" b="0" i="0" u="none" strike="noStrike" cap="none" normalizeH="0" baseline="0" smtClean="0">
                        <a:ln>
                          <a:noFill/>
                        </a:ln>
                        <a:solidFill>
                          <a:schemeClr val="tx1"/>
                        </a:solidFill>
                        <a:effectLst/>
                        <a:latin typeface="Arial" panose="020B0604020202020204" pitchFamily="34" charset="0"/>
                      </a:endParaRPr>
                    </a:p>
                  </a:txBody>
                  <a:tcPr marL="0" marR="0" marT="0" marB="0" horzOverflow="overflow">
                    <a:lnL>
                      <a:noFill/>
                    </a:lnL>
                    <a:lnR>
                      <a:noFill/>
                    </a:lnR>
                    <a:ln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u</a:t>
                      </a:r>
                      <a:r>
                        <a:rPr kumimoji="0" lang="en-US" altLang="en-US" sz="1600" b="0" i="0" u="none" strike="noStrike" cap="none" normalizeH="0" baseline="-25000" smtClean="0">
                          <a:ln>
                            <a:noFill/>
                          </a:ln>
                          <a:solidFill>
                            <a:schemeClr val="tx1"/>
                          </a:solidFill>
                          <a:effectLst/>
                          <a:latin typeface="Arial" panose="020B0604020202020204" pitchFamily="34" charset="0"/>
                        </a:rPr>
                        <a:t>33</a:t>
                      </a:r>
                      <a:endParaRPr kumimoji="0" lang="en-US" altLang="en-US" sz="1600" b="0" i="0" u="none" strike="noStrike" cap="none" normalizeH="0" baseline="0" smtClean="0">
                        <a:ln>
                          <a:noFill/>
                        </a:ln>
                        <a:solidFill>
                          <a:schemeClr val="tx1"/>
                        </a:solidFill>
                        <a:effectLst/>
                        <a:latin typeface="Arial" panose="020B0604020202020204" pitchFamily="34" charset="0"/>
                      </a:endParaRPr>
                    </a:p>
                  </a:txBody>
                  <a:tcPr marL="0" marR="0" marT="0" marB="0" horzOverflow="overflow">
                    <a:lnL>
                      <a:noFill/>
                    </a:lnL>
                    <a:lnR>
                      <a:noFill/>
                    </a:lnR>
                    <a:ln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u</a:t>
                      </a:r>
                      <a:r>
                        <a:rPr kumimoji="0" lang="en-US" altLang="en-US" sz="1600" b="0" i="0" u="none" strike="noStrike" cap="none" normalizeH="0" baseline="-25000" smtClean="0">
                          <a:ln>
                            <a:noFill/>
                          </a:ln>
                          <a:solidFill>
                            <a:schemeClr val="tx1"/>
                          </a:solidFill>
                          <a:effectLst/>
                          <a:latin typeface="Arial" panose="020B0604020202020204" pitchFamily="34" charset="0"/>
                        </a:rPr>
                        <a:t>34</a:t>
                      </a:r>
                      <a:endParaRPr kumimoji="0" lang="en-US" altLang="en-US" sz="1600" b="0" i="0" u="none" strike="noStrike" cap="none" normalizeH="0" baseline="0" smtClean="0">
                        <a:ln>
                          <a:noFill/>
                        </a:ln>
                        <a:solidFill>
                          <a:schemeClr val="tx1"/>
                        </a:solidFill>
                        <a:effectLst/>
                        <a:latin typeface="Arial" panose="020B0604020202020204" pitchFamily="34" charset="0"/>
                      </a:endParaRPr>
                    </a:p>
                  </a:txBody>
                  <a:tcPr marL="0" marR="0" marT="0" marB="0" horzOverflow="overflow">
                    <a:lnL>
                      <a:noFill/>
                    </a:lnL>
                    <a:lnR cap="flat">
                      <a:noFill/>
                    </a:lnR>
                    <a:lnT>
                      <a:noFill/>
                    </a:lnT>
                    <a:lnB>
                      <a:noFill/>
                    </a:lnB>
                    <a:lnTlToBr>
                      <a:noFill/>
                    </a:lnTlToBr>
                    <a:lnBlToTr>
                      <a:noFill/>
                    </a:lnBlToTr>
                    <a:noFill/>
                  </a:tcPr>
                </a:tc>
              </a:tr>
              <a:tr h="176213">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u</a:t>
                      </a:r>
                      <a:r>
                        <a:rPr kumimoji="0" lang="en-US" altLang="en-US" sz="1600" b="0" i="0" u="none" strike="noStrike" cap="none" normalizeH="0" baseline="-25000" smtClean="0">
                          <a:ln>
                            <a:noFill/>
                          </a:ln>
                          <a:solidFill>
                            <a:schemeClr val="tx1"/>
                          </a:solidFill>
                          <a:effectLst/>
                          <a:latin typeface="Arial" panose="020B0604020202020204" pitchFamily="34" charset="0"/>
                        </a:rPr>
                        <a:t>41</a:t>
                      </a:r>
                      <a:endParaRPr kumimoji="0" lang="en-US" altLang="en-US" sz="1600" b="0" i="0" u="none" strike="noStrike" cap="none" normalizeH="0" baseline="0" smtClean="0">
                        <a:ln>
                          <a:noFill/>
                        </a:ln>
                        <a:solidFill>
                          <a:schemeClr val="tx1"/>
                        </a:solidFill>
                        <a:effectLst/>
                        <a:latin typeface="Arial" panose="020B0604020202020204" pitchFamily="34" charset="0"/>
                      </a:endParaRPr>
                    </a:p>
                  </a:txBody>
                  <a:tcPr marL="0" marR="0" marT="0" marB="0" horzOverflow="overflow">
                    <a:lnL cap="flat">
                      <a:noFill/>
                    </a:lnL>
                    <a:lnR>
                      <a:noFill/>
                    </a:lnR>
                    <a:lnT>
                      <a:noFill/>
                    </a:lnT>
                    <a:lnB cap="flat">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u</a:t>
                      </a:r>
                      <a:r>
                        <a:rPr kumimoji="0" lang="en-US" altLang="en-US" sz="1600" b="0" i="0" u="none" strike="noStrike" cap="none" normalizeH="0" baseline="-25000" smtClean="0">
                          <a:ln>
                            <a:noFill/>
                          </a:ln>
                          <a:solidFill>
                            <a:schemeClr val="tx1"/>
                          </a:solidFill>
                          <a:effectLst/>
                          <a:latin typeface="Arial" panose="020B0604020202020204" pitchFamily="34" charset="0"/>
                        </a:rPr>
                        <a:t>42</a:t>
                      </a:r>
                      <a:endParaRPr kumimoji="0" lang="en-US" altLang="en-US" sz="1600" b="0" i="0" u="none" strike="noStrike" cap="none" normalizeH="0" baseline="0" smtClean="0">
                        <a:ln>
                          <a:noFill/>
                        </a:ln>
                        <a:solidFill>
                          <a:schemeClr val="tx1"/>
                        </a:solidFill>
                        <a:effectLst/>
                        <a:latin typeface="Arial" panose="020B0604020202020204" pitchFamily="34" charset="0"/>
                      </a:endParaRPr>
                    </a:p>
                  </a:txBody>
                  <a:tcPr marL="0" marR="0" marT="0" marB="0" horzOverflow="overflow">
                    <a:lnL>
                      <a:noFill/>
                    </a:lnL>
                    <a:lnR>
                      <a:noFill/>
                    </a:lnR>
                    <a:lnT>
                      <a:noFill/>
                    </a:lnT>
                    <a:lnB cap="flat">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u</a:t>
                      </a:r>
                      <a:r>
                        <a:rPr kumimoji="0" lang="en-US" altLang="en-US" sz="1600" b="0" i="0" u="none" strike="noStrike" cap="none" normalizeH="0" baseline="-25000" smtClean="0">
                          <a:ln>
                            <a:noFill/>
                          </a:ln>
                          <a:solidFill>
                            <a:schemeClr val="tx1"/>
                          </a:solidFill>
                          <a:effectLst/>
                          <a:latin typeface="Arial" panose="020B0604020202020204" pitchFamily="34" charset="0"/>
                        </a:rPr>
                        <a:t>43</a:t>
                      </a:r>
                      <a:endParaRPr kumimoji="0" lang="en-US" altLang="en-US" sz="1600" b="0" i="0" u="none" strike="noStrike" cap="none" normalizeH="0" baseline="0" smtClean="0">
                        <a:ln>
                          <a:noFill/>
                        </a:ln>
                        <a:solidFill>
                          <a:schemeClr val="tx1"/>
                        </a:solidFill>
                        <a:effectLst/>
                        <a:latin typeface="Arial" panose="020B0604020202020204" pitchFamily="34" charset="0"/>
                      </a:endParaRPr>
                    </a:p>
                  </a:txBody>
                  <a:tcPr marL="0" marR="0" marT="0" marB="0" horzOverflow="overflow">
                    <a:lnL>
                      <a:noFill/>
                    </a:lnL>
                    <a:lnR>
                      <a:noFill/>
                    </a:lnR>
                    <a:lnT>
                      <a:noFill/>
                    </a:lnT>
                    <a:lnB cap="flat">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u</a:t>
                      </a:r>
                      <a:r>
                        <a:rPr kumimoji="0" lang="en-US" altLang="en-US" sz="1600" b="0" i="0" u="none" strike="noStrike" cap="none" normalizeH="0" baseline="-25000" smtClean="0">
                          <a:ln>
                            <a:noFill/>
                          </a:ln>
                          <a:solidFill>
                            <a:schemeClr val="tx1"/>
                          </a:solidFill>
                          <a:effectLst/>
                          <a:latin typeface="Arial" panose="020B0604020202020204" pitchFamily="34" charset="0"/>
                        </a:rPr>
                        <a:t>44</a:t>
                      </a:r>
                      <a:endParaRPr kumimoji="0" lang="en-US" altLang="en-US" sz="1600" b="0" i="0" u="none" strike="noStrike" cap="none" normalizeH="0" baseline="0" smtClean="0">
                        <a:ln>
                          <a:noFill/>
                        </a:ln>
                        <a:solidFill>
                          <a:schemeClr val="tx1"/>
                        </a:solidFill>
                        <a:effectLst/>
                        <a:latin typeface="Arial" panose="020B0604020202020204" pitchFamily="34" charset="0"/>
                      </a:endParaRPr>
                    </a:p>
                  </a:txBody>
                  <a:tcPr marL="0" marR="0" marT="0" marB="0" horzOverflow="overflow">
                    <a:lnL>
                      <a:noFill/>
                    </a:lnL>
                    <a:lnR cap="flat">
                      <a:noFill/>
                    </a:lnR>
                    <a:lnT>
                      <a:noFill/>
                    </a:lnT>
                    <a:lnB cap="flat">
                      <a:noFill/>
                    </a:lnB>
                    <a:lnTlToBr>
                      <a:noFill/>
                    </a:lnTlToBr>
                    <a:lnBlToTr>
                      <a:noFill/>
                    </a:lnBlToTr>
                    <a:noFill/>
                  </a:tcPr>
                </a:tc>
              </a:tr>
            </a:tbl>
          </a:graphicData>
        </a:graphic>
      </p:graphicFrame>
      <p:sp>
        <p:nvSpPr>
          <p:cNvPr id="118162" name="Line 402"/>
          <p:cNvSpPr>
            <a:spLocks noChangeShapeType="1"/>
          </p:cNvSpPr>
          <p:nvPr/>
        </p:nvSpPr>
        <p:spPr bwMode="auto">
          <a:xfrm>
            <a:off x="5773738" y="1709739"/>
            <a:ext cx="0" cy="4346575"/>
          </a:xfrm>
          <a:prstGeom prst="line">
            <a:avLst/>
          </a:prstGeom>
          <a:noFill/>
          <a:ln w="254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165" name="Text Box 405"/>
          <p:cNvSpPr txBox="1">
            <a:spLocks noChangeArrowheads="1"/>
          </p:cNvSpPr>
          <p:nvPr/>
        </p:nvSpPr>
        <p:spPr bwMode="auto">
          <a:xfrm>
            <a:off x="1676401" y="2439989"/>
            <a:ext cx="9191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Hilbert</a:t>
            </a:r>
          </a:p>
          <a:p>
            <a:r>
              <a:rPr lang="en-US" altLang="en-US" sz="2000"/>
              <a:t>space</a:t>
            </a:r>
          </a:p>
        </p:txBody>
      </p:sp>
      <p:grpSp>
        <p:nvGrpSpPr>
          <p:cNvPr id="118174" name="Group 414"/>
          <p:cNvGrpSpPr>
            <a:grpSpLocks/>
          </p:cNvGrpSpPr>
          <p:nvPr/>
        </p:nvGrpSpPr>
        <p:grpSpPr bwMode="auto">
          <a:xfrm>
            <a:off x="1600201" y="4843464"/>
            <a:ext cx="7534275" cy="966787"/>
            <a:chOff x="48" y="3051"/>
            <a:chExt cx="4746" cy="609"/>
          </a:xfrm>
        </p:grpSpPr>
        <p:sp>
          <p:nvSpPr>
            <p:cNvPr id="117801" name="Rectangle 41"/>
            <p:cNvSpPr>
              <a:spLocks noChangeArrowheads="1"/>
            </p:cNvSpPr>
            <p:nvPr/>
          </p:nvSpPr>
          <p:spPr bwMode="auto">
            <a:xfrm>
              <a:off x="958" y="3241"/>
              <a:ext cx="57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U|</a:t>
              </a:r>
              <a:r>
                <a:rPr lang="en-US" altLang="en-US" sz="2000">
                  <a:sym typeface="Symbol" panose="05050102010706020507" pitchFamily="18" charset="2"/>
                </a:rPr>
                <a:t> =</a:t>
              </a:r>
            </a:p>
          </p:txBody>
        </p:sp>
        <p:sp>
          <p:nvSpPr>
            <p:cNvPr id="117830" name="AutoShape 70"/>
            <p:cNvSpPr>
              <a:spLocks noChangeArrowheads="1"/>
            </p:cNvSpPr>
            <p:nvPr/>
          </p:nvSpPr>
          <p:spPr bwMode="auto">
            <a:xfrm>
              <a:off x="1530" y="3169"/>
              <a:ext cx="512" cy="411"/>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40" name="AutoShape 80"/>
            <p:cNvSpPr>
              <a:spLocks noChangeArrowheads="1"/>
            </p:cNvSpPr>
            <p:nvPr/>
          </p:nvSpPr>
          <p:spPr bwMode="auto">
            <a:xfrm>
              <a:off x="2080" y="3173"/>
              <a:ext cx="192" cy="402"/>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15" name="Rectangle 155"/>
            <p:cNvSpPr>
              <a:spLocks noChangeArrowheads="1"/>
            </p:cNvSpPr>
            <p:nvPr/>
          </p:nvSpPr>
          <p:spPr bwMode="auto">
            <a:xfrm>
              <a:off x="3051" y="3211"/>
              <a:ext cx="59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U|</a:t>
              </a:r>
              <a:r>
                <a:rPr lang="en-US" altLang="en-US" sz="2000">
                  <a:sym typeface="Symbol" panose="05050102010706020507" pitchFamily="18" charset="2"/>
                </a:rPr>
                <a:t> =</a:t>
              </a:r>
            </a:p>
          </p:txBody>
        </p:sp>
        <p:sp>
          <p:nvSpPr>
            <p:cNvPr id="118069" name="AutoShape 309"/>
            <p:cNvSpPr>
              <a:spLocks noChangeArrowheads="1"/>
            </p:cNvSpPr>
            <p:nvPr/>
          </p:nvSpPr>
          <p:spPr bwMode="auto">
            <a:xfrm>
              <a:off x="4602" y="3052"/>
              <a:ext cx="192" cy="594"/>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161" name="AutoShape 401"/>
            <p:cNvSpPr>
              <a:spLocks noChangeArrowheads="1"/>
            </p:cNvSpPr>
            <p:nvPr/>
          </p:nvSpPr>
          <p:spPr bwMode="auto">
            <a:xfrm>
              <a:off x="3659" y="3051"/>
              <a:ext cx="911" cy="609"/>
            </a:xfrm>
            <a:prstGeom prst="bracketPair">
              <a:avLst>
                <a:gd name="adj" fmla="val 8954"/>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167" name="Text Box 407"/>
            <p:cNvSpPr txBox="1">
              <a:spLocks noChangeArrowheads="1"/>
            </p:cNvSpPr>
            <p:nvPr/>
          </p:nvSpPr>
          <p:spPr bwMode="auto">
            <a:xfrm>
              <a:off x="48" y="3235"/>
              <a:ext cx="7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Operator</a:t>
              </a:r>
            </a:p>
          </p:txBody>
        </p:sp>
      </p:grpSp>
      <p:sp>
        <p:nvSpPr>
          <p:cNvPr id="118168" name="Line 408"/>
          <p:cNvSpPr>
            <a:spLocks noChangeShapeType="1"/>
          </p:cNvSpPr>
          <p:nvPr/>
        </p:nvSpPr>
        <p:spPr bwMode="auto">
          <a:xfrm>
            <a:off x="2787650" y="1690689"/>
            <a:ext cx="0" cy="4346575"/>
          </a:xfrm>
          <a:prstGeom prst="line">
            <a:avLst/>
          </a:prstGeom>
          <a:noFill/>
          <a:ln w="254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169" name="Line 409"/>
          <p:cNvSpPr>
            <a:spLocks noChangeShapeType="1"/>
          </p:cNvSpPr>
          <p:nvPr/>
        </p:nvSpPr>
        <p:spPr bwMode="auto">
          <a:xfrm>
            <a:off x="1682751" y="3525838"/>
            <a:ext cx="8786813" cy="0"/>
          </a:xfrm>
          <a:prstGeom prst="line">
            <a:avLst/>
          </a:prstGeom>
          <a:noFill/>
          <a:ln w="254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8175" name="Group 415"/>
          <p:cNvGrpSpPr>
            <a:grpSpLocks/>
          </p:cNvGrpSpPr>
          <p:nvPr/>
        </p:nvGrpSpPr>
        <p:grpSpPr bwMode="auto">
          <a:xfrm>
            <a:off x="1604963" y="3598864"/>
            <a:ext cx="7626350" cy="942975"/>
            <a:chOff x="51" y="2267"/>
            <a:chExt cx="4804" cy="594"/>
          </a:xfrm>
        </p:grpSpPr>
        <p:sp>
          <p:nvSpPr>
            <p:cNvPr id="117770" name="Rectangle 10"/>
            <p:cNvSpPr>
              <a:spLocks noChangeArrowheads="1"/>
            </p:cNvSpPr>
            <p:nvPr/>
          </p:nvSpPr>
          <p:spPr bwMode="auto">
            <a:xfrm>
              <a:off x="898" y="2460"/>
              <a:ext cx="15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a:t>
              </a:r>
              <a:r>
                <a:rPr lang="en-US" altLang="en-US" sz="2000">
                  <a:sym typeface="Symbol" panose="05050102010706020507" pitchFamily="18" charset="2"/>
                </a:rPr>
                <a:t> = c</a:t>
              </a:r>
              <a:r>
                <a:rPr lang="en-US" altLang="en-US" sz="2000" baseline="-25000">
                  <a:sym typeface="Symbol" panose="05050102010706020507" pitchFamily="18" charset="2"/>
                </a:rPr>
                <a:t>1</a:t>
              </a:r>
              <a:r>
                <a:rPr lang="en-US" altLang="en-US" sz="2000"/>
                <a:t>|</a:t>
              </a:r>
              <a:r>
                <a:rPr lang="en-US" altLang="en-US" sz="2000">
                  <a:sym typeface="Symbol" panose="05050102010706020507" pitchFamily="18" charset="2"/>
                </a:rPr>
                <a:t>0 + c</a:t>
              </a:r>
              <a:r>
                <a:rPr lang="en-US" altLang="en-US" sz="2000" baseline="-25000">
                  <a:sym typeface="Symbol" panose="05050102010706020507" pitchFamily="18" charset="2"/>
                </a:rPr>
                <a:t>2</a:t>
              </a:r>
              <a:r>
                <a:rPr lang="en-US" altLang="en-US" sz="2000"/>
                <a:t>|</a:t>
              </a:r>
              <a:r>
                <a:rPr lang="en-US" altLang="en-US" sz="2000">
                  <a:sym typeface="Symbol" panose="05050102010706020507" pitchFamily="18" charset="2"/>
                </a:rPr>
                <a:t>1 = </a:t>
              </a:r>
            </a:p>
          </p:txBody>
        </p:sp>
        <p:sp>
          <p:nvSpPr>
            <p:cNvPr id="117851" name="AutoShape 91"/>
            <p:cNvSpPr>
              <a:spLocks noChangeArrowheads="1"/>
            </p:cNvSpPr>
            <p:nvPr/>
          </p:nvSpPr>
          <p:spPr bwMode="auto">
            <a:xfrm>
              <a:off x="2330" y="2389"/>
              <a:ext cx="192" cy="402"/>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14" name="Rectangle 154"/>
            <p:cNvSpPr>
              <a:spLocks noChangeArrowheads="1"/>
            </p:cNvSpPr>
            <p:nvPr/>
          </p:nvSpPr>
          <p:spPr bwMode="auto">
            <a:xfrm>
              <a:off x="2884" y="2429"/>
              <a:ext cx="3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a:t>
              </a:r>
              <a:r>
                <a:rPr lang="en-US" altLang="en-US" sz="2000">
                  <a:sym typeface="Symbol" panose="05050102010706020507" pitchFamily="18" charset="2"/>
                </a:rPr>
                <a:t> </a:t>
              </a:r>
            </a:p>
          </p:txBody>
        </p:sp>
        <p:sp>
          <p:nvSpPr>
            <p:cNvPr id="118049" name="Rectangle 289"/>
            <p:cNvSpPr>
              <a:spLocks noChangeArrowheads="1"/>
            </p:cNvSpPr>
            <p:nvPr/>
          </p:nvSpPr>
          <p:spPr bwMode="auto">
            <a:xfrm>
              <a:off x="3280" y="2333"/>
              <a:ext cx="130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sym typeface="Symbol" panose="05050102010706020507" pitchFamily="18" charset="2"/>
                </a:rPr>
                <a:t>c</a:t>
              </a:r>
              <a:r>
                <a:rPr lang="en-US" altLang="en-US" sz="2000" baseline="-25000">
                  <a:sym typeface="Symbol" panose="05050102010706020507" pitchFamily="18" charset="2"/>
                </a:rPr>
                <a:t>1</a:t>
              </a:r>
              <a:r>
                <a:rPr lang="en-US" altLang="en-US" sz="2000"/>
                <a:t>|</a:t>
              </a:r>
              <a:r>
                <a:rPr lang="en-US" altLang="en-US" sz="2000">
                  <a:sym typeface="Symbol" panose="05050102010706020507" pitchFamily="18" charset="2"/>
                </a:rPr>
                <a:t>00 + c</a:t>
              </a:r>
              <a:r>
                <a:rPr lang="en-US" altLang="en-US" sz="2000" baseline="-25000">
                  <a:sym typeface="Symbol" panose="05050102010706020507" pitchFamily="18" charset="2"/>
                </a:rPr>
                <a:t>2</a:t>
              </a:r>
              <a:r>
                <a:rPr lang="en-US" altLang="en-US" sz="2000"/>
                <a:t>|0</a:t>
              </a:r>
              <a:r>
                <a:rPr lang="en-US" altLang="en-US" sz="2000">
                  <a:sym typeface="Symbol" panose="05050102010706020507" pitchFamily="18" charset="2"/>
                </a:rPr>
                <a:t>1 +</a:t>
              </a:r>
            </a:p>
            <a:p>
              <a:r>
                <a:rPr lang="en-US" altLang="en-US" sz="2000">
                  <a:sym typeface="Symbol" panose="05050102010706020507" pitchFamily="18" charset="2"/>
                </a:rPr>
                <a:t>c</a:t>
              </a:r>
              <a:r>
                <a:rPr lang="en-US" altLang="en-US" sz="2000" baseline="-25000">
                  <a:sym typeface="Symbol" panose="05050102010706020507" pitchFamily="18" charset="2"/>
                </a:rPr>
                <a:t>3</a:t>
              </a:r>
              <a:r>
                <a:rPr lang="en-US" altLang="en-US" sz="2000"/>
                <a:t>|</a:t>
              </a:r>
              <a:r>
                <a:rPr lang="en-US" altLang="en-US" sz="2000">
                  <a:sym typeface="Symbol" panose="05050102010706020507" pitchFamily="18" charset="2"/>
                </a:rPr>
                <a:t>10 + c</a:t>
              </a:r>
              <a:r>
                <a:rPr lang="en-US" altLang="en-US" sz="2000" baseline="-25000">
                  <a:sym typeface="Symbol" panose="05050102010706020507" pitchFamily="18" charset="2"/>
                </a:rPr>
                <a:t>4</a:t>
              </a:r>
              <a:r>
                <a:rPr lang="en-US" altLang="en-US" sz="2000"/>
                <a:t>|1</a:t>
              </a:r>
              <a:r>
                <a:rPr lang="en-US" altLang="en-US" sz="2000">
                  <a:sym typeface="Symbol" panose="05050102010706020507" pitchFamily="18" charset="2"/>
                </a:rPr>
                <a:t>1</a:t>
              </a:r>
            </a:p>
          </p:txBody>
        </p:sp>
        <p:sp>
          <p:nvSpPr>
            <p:cNvPr id="118050" name="Rectangle 290"/>
            <p:cNvSpPr>
              <a:spLocks noChangeArrowheads="1"/>
            </p:cNvSpPr>
            <p:nvPr/>
          </p:nvSpPr>
          <p:spPr bwMode="auto">
            <a:xfrm>
              <a:off x="4471" y="2435"/>
              <a:ext cx="2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ym typeface="Symbol" panose="05050102010706020507" pitchFamily="18" charset="2"/>
                </a:rPr>
                <a:t>=</a:t>
              </a:r>
            </a:p>
          </p:txBody>
        </p:sp>
        <p:sp>
          <p:nvSpPr>
            <p:cNvPr id="118051" name="AutoShape 291"/>
            <p:cNvSpPr>
              <a:spLocks noChangeArrowheads="1"/>
            </p:cNvSpPr>
            <p:nvPr/>
          </p:nvSpPr>
          <p:spPr bwMode="auto">
            <a:xfrm>
              <a:off x="4663" y="2267"/>
              <a:ext cx="192" cy="594"/>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67" name="Rectangle 307"/>
            <p:cNvSpPr>
              <a:spLocks noChangeArrowheads="1"/>
            </p:cNvSpPr>
            <p:nvPr/>
          </p:nvSpPr>
          <p:spPr bwMode="auto">
            <a:xfrm>
              <a:off x="3142" y="2448"/>
              <a:ext cx="2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ym typeface="Symbol" panose="05050102010706020507" pitchFamily="18" charset="2"/>
                </a:rPr>
                <a:t>=</a:t>
              </a:r>
            </a:p>
          </p:txBody>
        </p:sp>
        <p:sp>
          <p:nvSpPr>
            <p:cNvPr id="118166" name="Text Box 406"/>
            <p:cNvSpPr txBox="1">
              <a:spLocks noChangeArrowheads="1"/>
            </p:cNvSpPr>
            <p:nvPr/>
          </p:nvSpPr>
          <p:spPr bwMode="auto">
            <a:xfrm>
              <a:off x="51" y="2352"/>
              <a:ext cx="729"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Arbitrary</a:t>
              </a:r>
            </a:p>
            <a:p>
              <a:r>
                <a:rPr lang="en-US" altLang="en-US" sz="2000"/>
                <a:t>state</a:t>
              </a:r>
            </a:p>
          </p:txBody>
        </p:sp>
      </p:grpSp>
      <p:sp>
        <p:nvSpPr>
          <p:cNvPr id="118170" name="Line 410"/>
          <p:cNvSpPr>
            <a:spLocks noChangeShapeType="1"/>
          </p:cNvSpPr>
          <p:nvPr/>
        </p:nvSpPr>
        <p:spPr bwMode="auto">
          <a:xfrm>
            <a:off x="1676401" y="4632325"/>
            <a:ext cx="8786813" cy="0"/>
          </a:xfrm>
          <a:prstGeom prst="line">
            <a:avLst/>
          </a:prstGeom>
          <a:noFill/>
          <a:ln w="254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171" name="Line 411"/>
          <p:cNvSpPr>
            <a:spLocks noChangeShapeType="1"/>
          </p:cNvSpPr>
          <p:nvPr/>
        </p:nvSpPr>
        <p:spPr bwMode="auto">
          <a:xfrm>
            <a:off x="1727201" y="2008188"/>
            <a:ext cx="8786813" cy="0"/>
          </a:xfrm>
          <a:prstGeom prst="line">
            <a:avLst/>
          </a:prstGeom>
          <a:noFill/>
          <a:ln w="254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604883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78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80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817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815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78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807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815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8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083" name="Rectangle 227"/>
          <p:cNvSpPr>
            <a:spLocks noChangeArrowheads="1"/>
          </p:cNvSpPr>
          <p:nvPr/>
        </p:nvSpPr>
        <p:spPr bwMode="auto">
          <a:xfrm>
            <a:off x="7550150" y="2390775"/>
            <a:ext cx="509588" cy="3175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58" name="Rectangle 2"/>
          <p:cNvSpPr>
            <a:spLocks noGrp="1" noChangeArrowheads="1"/>
          </p:cNvSpPr>
          <p:nvPr>
            <p:ph type="title"/>
          </p:nvPr>
        </p:nvSpPr>
        <p:spPr/>
        <p:txBody>
          <a:bodyPr/>
          <a:lstStyle/>
          <a:p>
            <a:r>
              <a:rPr lang="en-US" altLang="en-US"/>
              <a:t>Quantum Circuit Model</a:t>
            </a:r>
          </a:p>
        </p:txBody>
      </p:sp>
      <p:graphicFrame>
        <p:nvGraphicFramePr>
          <p:cNvPr id="122092" name="Group 236"/>
          <p:cNvGraphicFramePr>
            <a:graphicFrameLocks noGrp="1"/>
          </p:cNvGraphicFramePr>
          <p:nvPr>
            <p:ph sz="half" idx="1"/>
          </p:nvPr>
        </p:nvGraphicFramePr>
        <p:xfrm>
          <a:off x="2238376" y="3800475"/>
          <a:ext cx="180975" cy="975360"/>
        </p:xfrm>
        <a:graphic>
          <a:graphicData uri="http://schemas.openxmlformats.org/drawingml/2006/table">
            <a:tbl>
              <a:tblPr/>
              <a:tblGrid>
                <a:gridCol w="180975"/>
              </a:tblGrid>
              <a:tr h="17145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1</a:t>
                      </a:r>
                    </a:p>
                  </a:txBody>
                  <a:tcPr marL="0" marR="0" marT="0" marB="0" horzOverflow="overflow">
                    <a:lnL cap="flat">
                      <a:noFill/>
                    </a:lnL>
                    <a:lnR cap="flat">
                      <a:noFill/>
                    </a:lnR>
                    <a:lnT cap="flat">
                      <a:noFill/>
                    </a:lnT>
                    <a:lnB>
                      <a:noFill/>
                    </a:lnB>
                    <a:lnTlToBr>
                      <a:noFill/>
                    </a:lnTlToBr>
                    <a:lnBlToTr>
                      <a:noFill/>
                    </a:lnBlToTr>
                    <a:noFill/>
                  </a:tcPr>
                </a:tc>
              </a:tr>
              <a:tr h="173038">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cap="flat">
                      <a:noFill/>
                    </a:lnL>
                    <a:lnR cap="flat">
                      <a:noFill/>
                    </a:lnR>
                    <a:lnT>
                      <a:noFill/>
                    </a:lnT>
                    <a:lnB>
                      <a:noFill/>
                    </a:lnB>
                    <a:lnTlToBr>
                      <a:noFill/>
                    </a:lnTlToBr>
                    <a:lnBlToTr>
                      <a:noFill/>
                    </a:lnBlToTr>
                    <a:noFill/>
                  </a:tcPr>
                </a:tc>
              </a:tr>
              <a:tr h="17145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cap="flat">
                      <a:noFill/>
                    </a:lnL>
                    <a:lnR cap="flat">
                      <a:noFill/>
                    </a:lnR>
                    <a:lnT>
                      <a:noFill/>
                    </a:lnT>
                    <a:lnB>
                      <a:noFill/>
                    </a:lnB>
                    <a:lnTlToBr>
                      <a:noFill/>
                    </a:lnTlToBr>
                    <a:lnBlToTr>
                      <a:noFill/>
                    </a:lnBlToTr>
                    <a:noFill/>
                  </a:tcPr>
                </a:tc>
              </a:tr>
              <a:tr h="17145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cap="flat">
                      <a:noFill/>
                    </a:lnL>
                    <a:lnR cap="flat">
                      <a:noFill/>
                    </a:lnR>
                    <a:lnT>
                      <a:noFill/>
                    </a:lnT>
                    <a:lnB cap="flat">
                      <a:noFill/>
                    </a:lnB>
                    <a:lnTlToBr>
                      <a:noFill/>
                    </a:lnTlToBr>
                    <a:lnBlToTr>
                      <a:noFill/>
                    </a:lnBlToTr>
                    <a:noFill/>
                  </a:tcPr>
                </a:tc>
              </a:tr>
            </a:tbl>
          </a:graphicData>
        </a:graphic>
      </p:graphicFrame>
      <p:sp>
        <p:nvSpPr>
          <p:cNvPr id="122107" name="AutoShape 251"/>
          <p:cNvSpPr>
            <a:spLocks noChangeArrowheads="1"/>
          </p:cNvSpPr>
          <p:nvPr/>
        </p:nvSpPr>
        <p:spPr bwMode="auto">
          <a:xfrm>
            <a:off x="2119313" y="3814764"/>
            <a:ext cx="304800" cy="942975"/>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22196" name="Group 340"/>
          <p:cNvGraphicFramePr>
            <a:graphicFrameLocks noGrp="1"/>
          </p:cNvGraphicFramePr>
          <p:nvPr>
            <p:ph sz="quarter" idx="3"/>
          </p:nvPr>
        </p:nvGraphicFramePr>
        <p:xfrm>
          <a:off x="3805238" y="5092700"/>
          <a:ext cx="723900" cy="975360"/>
        </p:xfrm>
        <a:graphic>
          <a:graphicData uri="http://schemas.openxmlformats.org/drawingml/2006/table">
            <a:tbl>
              <a:tblPr/>
              <a:tblGrid>
                <a:gridCol w="180975"/>
                <a:gridCol w="168275"/>
                <a:gridCol w="193675"/>
                <a:gridCol w="180975"/>
              </a:tblGrid>
              <a:tr h="180975">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cap="flat">
                      <a:noFill/>
                    </a:lnL>
                    <a:lnR>
                      <a:noFill/>
                    </a:lnR>
                    <a:lnT cap="fla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a:noFill/>
                    </a:lnL>
                    <a:lnR>
                      <a:noFill/>
                    </a:lnR>
                    <a:lnT cap="fla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1</a:t>
                      </a:r>
                    </a:p>
                  </a:txBody>
                  <a:tcPr marL="0" marR="0" marT="0" marB="0" horzOverflow="overflow">
                    <a:lnL>
                      <a:noFill/>
                    </a:lnL>
                    <a:lnR>
                      <a:noFill/>
                    </a:lnR>
                    <a:lnT cap="fla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endParaRPr kumimoji="0" lang="en-US" altLang="en-US" sz="1600" b="0" i="0" u="none" strike="noStrike" cap="none" normalizeH="0" baseline="-25000" smtClean="0">
                        <a:ln>
                          <a:noFill/>
                        </a:ln>
                        <a:solidFill>
                          <a:schemeClr val="tx1"/>
                        </a:solidFill>
                        <a:effectLst/>
                        <a:latin typeface="Arial" panose="020B0604020202020204" pitchFamily="34" charset="0"/>
                      </a:endParaRPr>
                    </a:p>
                  </a:txBody>
                  <a:tcPr marL="0" marR="0" marT="0" marB="0" horzOverflow="overflow">
                    <a:lnL>
                      <a:noFill/>
                    </a:lnL>
                    <a:lnR cap="flat">
                      <a:noFill/>
                    </a:lnR>
                    <a:lnT cap="flat">
                      <a:noFill/>
                    </a:lnT>
                    <a:lnB>
                      <a:noFill/>
                    </a:lnB>
                    <a:lnTlToBr>
                      <a:noFill/>
                    </a:lnTlToBr>
                    <a:lnBlToTr>
                      <a:noFill/>
                    </a:lnBlToTr>
                    <a:noFill/>
                  </a:tcPr>
                </a:tc>
              </a:tr>
              <a:tr h="176213">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cap="flat">
                      <a:noFill/>
                    </a:lnL>
                    <a:lnR>
                      <a:noFill/>
                    </a:lnR>
                    <a:ln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a:noFill/>
                    </a:lnL>
                    <a:lnR>
                      <a:noFill/>
                    </a:lnR>
                    <a:ln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a:noFill/>
                    </a:lnL>
                    <a:lnR>
                      <a:noFill/>
                    </a:lnR>
                    <a:ln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1</a:t>
                      </a:r>
                    </a:p>
                  </a:txBody>
                  <a:tcPr marL="0" marR="0" marT="0" marB="0" horzOverflow="overflow">
                    <a:lnL>
                      <a:noFill/>
                    </a:lnL>
                    <a:lnR cap="flat">
                      <a:noFill/>
                    </a:lnR>
                    <a:lnT>
                      <a:noFill/>
                    </a:lnT>
                    <a:lnB>
                      <a:noFill/>
                    </a:lnB>
                    <a:lnTlToBr>
                      <a:noFill/>
                    </a:lnTlToBr>
                    <a:lnBlToTr>
                      <a:noFill/>
                    </a:lnBlToTr>
                    <a:noFill/>
                  </a:tcPr>
                </a:tc>
              </a:tr>
              <a:tr h="176213">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1</a:t>
                      </a:r>
                    </a:p>
                  </a:txBody>
                  <a:tcPr marL="0" marR="0" marT="0" marB="0" horzOverflow="overflow">
                    <a:lnL cap="flat">
                      <a:noFill/>
                    </a:lnL>
                    <a:lnR>
                      <a:noFill/>
                    </a:lnR>
                    <a:ln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a:noFill/>
                    </a:lnL>
                    <a:lnR>
                      <a:noFill/>
                    </a:lnR>
                    <a:ln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a:noFill/>
                    </a:lnL>
                    <a:lnR>
                      <a:noFill/>
                    </a:lnR>
                    <a:ln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a:noFill/>
                    </a:lnL>
                    <a:lnR cap="flat">
                      <a:noFill/>
                    </a:lnR>
                    <a:lnT>
                      <a:noFill/>
                    </a:lnT>
                    <a:lnB>
                      <a:noFill/>
                    </a:lnB>
                    <a:lnTlToBr>
                      <a:noFill/>
                    </a:lnTlToBr>
                    <a:lnBlToTr>
                      <a:noFill/>
                    </a:lnBlToTr>
                    <a:noFill/>
                  </a:tcPr>
                </a:tc>
              </a:tr>
              <a:tr h="176213">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cap="flat">
                      <a:noFill/>
                    </a:lnL>
                    <a:lnR>
                      <a:noFill/>
                    </a:lnR>
                    <a:lnT>
                      <a:noFill/>
                    </a:lnT>
                    <a:lnB cap="flat">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1</a:t>
                      </a:r>
                    </a:p>
                  </a:txBody>
                  <a:tcPr marL="0" marR="0" marT="0" marB="0" horzOverflow="overflow">
                    <a:lnL>
                      <a:noFill/>
                    </a:lnL>
                    <a:lnR>
                      <a:noFill/>
                    </a:lnR>
                    <a:lnT>
                      <a:noFill/>
                    </a:lnT>
                    <a:lnB cap="flat">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a:noFill/>
                    </a:lnL>
                    <a:lnR>
                      <a:noFill/>
                    </a:lnR>
                    <a:lnT>
                      <a:noFill/>
                    </a:lnT>
                    <a:lnB cap="flat">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a:noFill/>
                    </a:lnL>
                    <a:lnR cap="flat">
                      <a:noFill/>
                    </a:lnR>
                    <a:lnT>
                      <a:noFill/>
                    </a:lnT>
                    <a:lnB cap="flat">
                      <a:noFill/>
                    </a:lnB>
                    <a:lnTlToBr>
                      <a:noFill/>
                    </a:lnTlToBr>
                    <a:lnBlToTr>
                      <a:noFill/>
                    </a:lnBlToTr>
                    <a:noFill/>
                  </a:tcPr>
                </a:tc>
              </a:tr>
            </a:tbl>
          </a:graphicData>
        </a:graphic>
      </p:graphicFrame>
      <p:sp>
        <p:nvSpPr>
          <p:cNvPr id="122141" name="AutoShape 285"/>
          <p:cNvSpPr>
            <a:spLocks noChangeArrowheads="1"/>
          </p:cNvSpPr>
          <p:nvPr/>
        </p:nvSpPr>
        <p:spPr bwMode="auto">
          <a:xfrm>
            <a:off x="3721100" y="5126039"/>
            <a:ext cx="795338" cy="966787"/>
          </a:xfrm>
          <a:prstGeom prst="bracketPair">
            <a:avLst>
              <a:gd name="adj" fmla="val 8954"/>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142" name="Text Box 286"/>
          <p:cNvSpPr txBox="1">
            <a:spLocks noChangeArrowheads="1"/>
          </p:cNvSpPr>
          <p:nvPr/>
        </p:nvSpPr>
        <p:spPr bwMode="auto">
          <a:xfrm>
            <a:off x="2646364" y="5435601"/>
            <a:ext cx="11525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l-GR" altLang="en-US" sz="2000">
                <a:cs typeface="Arial" panose="020B0604020202020204" pitchFamily="34" charset="0"/>
              </a:rPr>
              <a:t>σ</a:t>
            </a:r>
            <a:r>
              <a:rPr lang="en-US" altLang="en-US" sz="2000" baseline="-25000">
                <a:cs typeface="Arial" panose="020B0604020202020204" pitchFamily="34" charset="0"/>
              </a:rPr>
              <a:t>x</a:t>
            </a:r>
            <a:r>
              <a:rPr lang="en-US" altLang="en-US" sz="2000">
                <a:cs typeface="Arial" panose="020B0604020202020204" pitchFamily="34" charset="0"/>
              </a:rPr>
              <a:t> </a:t>
            </a:r>
            <a:r>
              <a:rPr lang="en-US" altLang="en-US" sz="2000">
                <a:sym typeface="Symbol" panose="05050102010706020507" pitchFamily="18" charset="2"/>
              </a:rPr>
              <a:t> </a:t>
            </a:r>
            <a:r>
              <a:rPr lang="en-US" altLang="en-US" sz="2000">
                <a:latin typeface="Times New Roman" panose="02020603050405020304" pitchFamily="18" charset="0"/>
                <a:sym typeface="Symbol" panose="05050102010706020507" pitchFamily="18" charset="2"/>
              </a:rPr>
              <a:t>I</a:t>
            </a:r>
            <a:r>
              <a:rPr lang="en-US" altLang="en-US" sz="2000"/>
              <a:t> = </a:t>
            </a:r>
          </a:p>
        </p:txBody>
      </p:sp>
      <p:graphicFrame>
        <p:nvGraphicFramePr>
          <p:cNvPr id="122250" name="Group 394"/>
          <p:cNvGraphicFramePr>
            <a:graphicFrameLocks noGrp="1"/>
          </p:cNvGraphicFramePr>
          <p:nvPr/>
        </p:nvGraphicFramePr>
        <p:xfrm>
          <a:off x="4484689" y="3779838"/>
          <a:ext cx="166687" cy="975360"/>
        </p:xfrm>
        <a:graphic>
          <a:graphicData uri="http://schemas.openxmlformats.org/drawingml/2006/table">
            <a:tbl>
              <a:tblPr/>
              <a:tblGrid>
                <a:gridCol w="166687"/>
              </a:tblGrid>
              <a:tr h="17145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cap="flat">
                      <a:noFill/>
                    </a:lnL>
                    <a:lnR cap="flat">
                      <a:noFill/>
                    </a:lnR>
                    <a:lnT cap="flat">
                      <a:noFill/>
                    </a:lnT>
                    <a:lnB>
                      <a:noFill/>
                    </a:lnB>
                    <a:lnTlToBr>
                      <a:noFill/>
                    </a:lnTlToBr>
                    <a:lnBlToTr>
                      <a:noFill/>
                    </a:lnBlToTr>
                    <a:noFill/>
                  </a:tcPr>
                </a:tc>
              </a:tr>
              <a:tr h="173038">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cap="flat">
                      <a:noFill/>
                    </a:lnL>
                    <a:lnR cap="flat">
                      <a:noFill/>
                    </a:lnR>
                    <a:lnT>
                      <a:noFill/>
                    </a:lnT>
                    <a:lnB>
                      <a:noFill/>
                    </a:lnB>
                    <a:lnTlToBr>
                      <a:noFill/>
                    </a:lnTlToBr>
                    <a:lnBlToTr>
                      <a:noFill/>
                    </a:lnBlToTr>
                    <a:noFill/>
                  </a:tcPr>
                </a:tc>
              </a:tr>
              <a:tr h="17145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1</a:t>
                      </a:r>
                    </a:p>
                  </a:txBody>
                  <a:tcPr marL="0" marR="0" marT="0" marB="0" horzOverflow="overflow">
                    <a:lnL cap="flat">
                      <a:noFill/>
                    </a:lnL>
                    <a:lnR cap="flat">
                      <a:noFill/>
                    </a:lnR>
                    <a:lnT>
                      <a:noFill/>
                    </a:lnT>
                    <a:lnB>
                      <a:noFill/>
                    </a:lnB>
                    <a:lnTlToBr>
                      <a:noFill/>
                    </a:lnTlToBr>
                    <a:lnBlToTr>
                      <a:noFill/>
                    </a:lnBlToTr>
                    <a:noFill/>
                  </a:tcPr>
                </a:tc>
              </a:tr>
              <a:tr h="17145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cap="flat">
                      <a:noFill/>
                    </a:lnL>
                    <a:lnR cap="flat">
                      <a:noFill/>
                    </a:lnR>
                    <a:lnT>
                      <a:noFill/>
                    </a:lnT>
                    <a:lnB cap="flat">
                      <a:noFill/>
                    </a:lnB>
                    <a:lnTlToBr>
                      <a:noFill/>
                    </a:lnTlToBr>
                    <a:lnBlToTr>
                      <a:noFill/>
                    </a:lnBlToTr>
                    <a:noFill/>
                  </a:tcPr>
                </a:tc>
              </a:tr>
            </a:tbl>
          </a:graphicData>
        </a:graphic>
      </p:graphicFrame>
      <p:graphicFrame>
        <p:nvGraphicFramePr>
          <p:cNvPr id="122161" name="Group 305"/>
          <p:cNvGraphicFramePr>
            <a:graphicFrameLocks noGrp="1"/>
          </p:cNvGraphicFramePr>
          <p:nvPr/>
        </p:nvGraphicFramePr>
        <p:xfrm>
          <a:off x="6130925" y="5062538"/>
          <a:ext cx="750888" cy="975360"/>
        </p:xfrm>
        <a:graphic>
          <a:graphicData uri="http://schemas.openxmlformats.org/drawingml/2006/table">
            <a:tbl>
              <a:tblPr/>
              <a:tblGrid>
                <a:gridCol w="188913"/>
                <a:gridCol w="187325"/>
                <a:gridCol w="187325"/>
                <a:gridCol w="187325"/>
              </a:tblGrid>
              <a:tr h="180975">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1</a:t>
                      </a:r>
                    </a:p>
                  </a:txBody>
                  <a:tcPr marL="0" marR="0" marT="0" marB="0" horzOverflow="overflow">
                    <a:lnL cap="flat">
                      <a:noFill/>
                    </a:lnL>
                    <a:lnR>
                      <a:noFill/>
                    </a:lnR>
                    <a:lnT cap="fla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a:noFill/>
                    </a:lnL>
                    <a:lnR>
                      <a:noFill/>
                    </a:lnR>
                    <a:lnT cap="fla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a:noFill/>
                    </a:lnL>
                    <a:lnR>
                      <a:noFill/>
                    </a:lnR>
                    <a:lnT cap="fla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endParaRPr kumimoji="0" lang="en-US" altLang="en-US" sz="1600" b="0" i="0" u="none" strike="noStrike" cap="none" normalizeH="0" baseline="-25000" smtClean="0">
                        <a:ln>
                          <a:noFill/>
                        </a:ln>
                        <a:solidFill>
                          <a:schemeClr val="tx1"/>
                        </a:solidFill>
                        <a:effectLst/>
                        <a:latin typeface="Arial" panose="020B0604020202020204" pitchFamily="34" charset="0"/>
                      </a:endParaRPr>
                    </a:p>
                  </a:txBody>
                  <a:tcPr marL="0" marR="0" marT="0" marB="0" horzOverflow="overflow">
                    <a:lnL>
                      <a:noFill/>
                    </a:lnL>
                    <a:lnR cap="flat">
                      <a:noFill/>
                    </a:lnR>
                    <a:lnT cap="flat">
                      <a:noFill/>
                    </a:lnT>
                    <a:lnB>
                      <a:noFill/>
                    </a:lnB>
                    <a:lnTlToBr>
                      <a:noFill/>
                    </a:lnTlToBr>
                    <a:lnBlToTr>
                      <a:noFill/>
                    </a:lnBlToTr>
                    <a:noFill/>
                  </a:tcPr>
                </a:tc>
              </a:tr>
              <a:tr h="176213">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cap="flat">
                      <a:noFill/>
                    </a:lnL>
                    <a:lnR>
                      <a:noFill/>
                    </a:lnR>
                    <a:ln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1</a:t>
                      </a:r>
                    </a:p>
                  </a:txBody>
                  <a:tcPr marL="0" marR="0" marT="0" marB="0" horzOverflow="overflow">
                    <a:lnL>
                      <a:noFill/>
                    </a:lnL>
                    <a:lnR>
                      <a:noFill/>
                    </a:lnR>
                    <a:ln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a:noFill/>
                    </a:lnL>
                    <a:lnR>
                      <a:noFill/>
                    </a:lnR>
                    <a:ln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a:noFill/>
                    </a:lnL>
                    <a:lnR cap="flat">
                      <a:noFill/>
                    </a:lnR>
                    <a:lnT>
                      <a:noFill/>
                    </a:lnT>
                    <a:lnB>
                      <a:noFill/>
                    </a:lnB>
                    <a:lnTlToBr>
                      <a:noFill/>
                    </a:lnTlToBr>
                    <a:lnBlToTr>
                      <a:noFill/>
                    </a:lnBlToTr>
                    <a:noFill/>
                  </a:tcPr>
                </a:tc>
              </a:tr>
              <a:tr h="176213">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cap="flat">
                      <a:noFill/>
                    </a:lnL>
                    <a:lnR>
                      <a:noFill/>
                    </a:lnR>
                    <a:ln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a:noFill/>
                    </a:lnL>
                    <a:lnR>
                      <a:noFill/>
                    </a:lnR>
                    <a:ln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a:noFill/>
                    </a:lnL>
                    <a:lnR>
                      <a:noFill/>
                    </a:lnR>
                    <a:ln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1</a:t>
                      </a:r>
                    </a:p>
                  </a:txBody>
                  <a:tcPr marL="0" marR="0" marT="0" marB="0" horzOverflow="overflow">
                    <a:lnL>
                      <a:noFill/>
                    </a:lnL>
                    <a:lnR cap="flat">
                      <a:noFill/>
                    </a:lnR>
                    <a:lnT>
                      <a:noFill/>
                    </a:lnT>
                    <a:lnB>
                      <a:noFill/>
                    </a:lnB>
                    <a:lnTlToBr>
                      <a:noFill/>
                    </a:lnTlToBr>
                    <a:lnBlToTr>
                      <a:noFill/>
                    </a:lnBlToTr>
                    <a:noFill/>
                  </a:tcPr>
                </a:tc>
              </a:tr>
              <a:tr h="176213">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cap="flat">
                      <a:noFill/>
                    </a:lnL>
                    <a:lnR>
                      <a:noFill/>
                    </a:lnR>
                    <a:lnT>
                      <a:noFill/>
                    </a:lnT>
                    <a:lnB cap="flat">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a:noFill/>
                    </a:lnL>
                    <a:lnR>
                      <a:noFill/>
                    </a:lnR>
                    <a:lnT>
                      <a:noFill/>
                    </a:lnT>
                    <a:lnB cap="flat">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1</a:t>
                      </a:r>
                    </a:p>
                  </a:txBody>
                  <a:tcPr marL="0" marR="0" marT="0" marB="0" horzOverflow="overflow">
                    <a:lnL>
                      <a:noFill/>
                    </a:lnL>
                    <a:lnR>
                      <a:noFill/>
                    </a:lnR>
                    <a:lnT>
                      <a:noFill/>
                    </a:lnT>
                    <a:lnB cap="flat">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a:noFill/>
                    </a:lnL>
                    <a:lnR cap="flat">
                      <a:noFill/>
                    </a:lnR>
                    <a:lnT>
                      <a:noFill/>
                    </a:lnT>
                    <a:lnB cap="flat">
                      <a:noFill/>
                    </a:lnB>
                    <a:lnTlToBr>
                      <a:noFill/>
                    </a:lnTlToBr>
                    <a:lnBlToTr>
                      <a:noFill/>
                    </a:lnBlToTr>
                    <a:noFill/>
                  </a:tcPr>
                </a:tc>
              </a:tr>
            </a:tbl>
          </a:graphicData>
        </a:graphic>
      </p:graphicFrame>
      <p:sp>
        <p:nvSpPr>
          <p:cNvPr id="122194" name="AutoShape 338"/>
          <p:cNvSpPr>
            <a:spLocks noChangeArrowheads="1"/>
          </p:cNvSpPr>
          <p:nvPr/>
        </p:nvSpPr>
        <p:spPr bwMode="auto">
          <a:xfrm>
            <a:off x="6046789" y="5095875"/>
            <a:ext cx="822325" cy="966788"/>
          </a:xfrm>
          <a:prstGeom prst="bracketPair">
            <a:avLst>
              <a:gd name="adj" fmla="val 8954"/>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195" name="Text Box 339"/>
          <p:cNvSpPr txBox="1">
            <a:spLocks noChangeArrowheads="1"/>
          </p:cNvSpPr>
          <p:nvPr/>
        </p:nvSpPr>
        <p:spPr bwMode="auto">
          <a:xfrm>
            <a:off x="4972051" y="5405439"/>
            <a:ext cx="11525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cs typeface="Arial" panose="020B0604020202020204" pitchFamily="34" charset="0"/>
              </a:rPr>
              <a:t>CNOT</a:t>
            </a:r>
            <a:r>
              <a:rPr lang="en-US" altLang="en-US" sz="2000"/>
              <a:t> = </a:t>
            </a:r>
          </a:p>
        </p:txBody>
      </p:sp>
      <p:graphicFrame>
        <p:nvGraphicFramePr>
          <p:cNvPr id="122199" name="Group 343"/>
          <p:cNvGraphicFramePr>
            <a:graphicFrameLocks noGrp="1"/>
          </p:cNvGraphicFramePr>
          <p:nvPr/>
        </p:nvGraphicFramePr>
        <p:xfrm>
          <a:off x="6527801" y="3736975"/>
          <a:ext cx="180975" cy="975360"/>
        </p:xfrm>
        <a:graphic>
          <a:graphicData uri="http://schemas.openxmlformats.org/drawingml/2006/table">
            <a:tbl>
              <a:tblPr/>
              <a:tblGrid>
                <a:gridCol w="180975"/>
              </a:tblGrid>
              <a:tr h="17145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cap="flat">
                      <a:noFill/>
                    </a:lnL>
                    <a:lnR cap="flat">
                      <a:noFill/>
                    </a:lnR>
                    <a:lnT cap="flat">
                      <a:noFill/>
                    </a:lnT>
                    <a:lnB>
                      <a:noFill/>
                    </a:lnB>
                    <a:lnTlToBr>
                      <a:noFill/>
                    </a:lnTlToBr>
                    <a:lnBlToTr>
                      <a:noFill/>
                    </a:lnBlToTr>
                    <a:noFill/>
                  </a:tcPr>
                </a:tc>
              </a:tr>
              <a:tr h="173038">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cap="flat">
                      <a:noFill/>
                    </a:lnL>
                    <a:lnR cap="flat">
                      <a:noFill/>
                    </a:lnR>
                    <a:lnT>
                      <a:noFill/>
                    </a:lnT>
                    <a:lnB>
                      <a:noFill/>
                    </a:lnB>
                    <a:lnTlToBr>
                      <a:noFill/>
                    </a:lnTlToBr>
                    <a:lnBlToTr>
                      <a:noFill/>
                    </a:lnBlToTr>
                    <a:noFill/>
                  </a:tcPr>
                </a:tc>
              </a:tr>
              <a:tr h="17145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cap="flat">
                      <a:noFill/>
                    </a:lnL>
                    <a:lnR cap="flat">
                      <a:noFill/>
                    </a:lnR>
                    <a:lnT>
                      <a:noFill/>
                    </a:lnT>
                    <a:lnB>
                      <a:noFill/>
                    </a:lnB>
                    <a:lnTlToBr>
                      <a:noFill/>
                    </a:lnTlToBr>
                    <a:lnBlToTr>
                      <a:noFill/>
                    </a:lnBlToTr>
                    <a:noFill/>
                  </a:tcPr>
                </a:tc>
              </a:tr>
              <a:tr h="17145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1</a:t>
                      </a:r>
                    </a:p>
                  </a:txBody>
                  <a:tcPr marL="0" marR="0" marT="0" marB="0" horzOverflow="overflow">
                    <a:lnL cap="flat">
                      <a:noFill/>
                    </a:lnL>
                    <a:lnR cap="flat">
                      <a:noFill/>
                    </a:lnR>
                    <a:lnT>
                      <a:noFill/>
                    </a:lnT>
                    <a:lnB cap="flat">
                      <a:noFill/>
                    </a:lnB>
                    <a:lnTlToBr>
                      <a:noFill/>
                    </a:lnTlToBr>
                    <a:lnBlToTr>
                      <a:noFill/>
                    </a:lnBlToTr>
                    <a:noFill/>
                  </a:tcPr>
                </a:tc>
              </a:tr>
            </a:tbl>
          </a:graphicData>
        </a:graphic>
      </p:graphicFrame>
      <p:graphicFrame>
        <p:nvGraphicFramePr>
          <p:cNvPr id="122234" name="Group 378"/>
          <p:cNvGraphicFramePr>
            <a:graphicFrameLocks noGrp="1"/>
          </p:cNvGraphicFramePr>
          <p:nvPr/>
        </p:nvGraphicFramePr>
        <p:xfrm>
          <a:off x="8504239" y="3705225"/>
          <a:ext cx="180975" cy="975360"/>
        </p:xfrm>
        <a:graphic>
          <a:graphicData uri="http://schemas.openxmlformats.org/drawingml/2006/table">
            <a:tbl>
              <a:tblPr/>
              <a:tblGrid>
                <a:gridCol w="180975"/>
              </a:tblGrid>
              <a:tr h="17145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cap="flat">
                      <a:noFill/>
                    </a:lnL>
                    <a:lnR cap="flat">
                      <a:noFill/>
                    </a:lnR>
                    <a:lnT cap="flat">
                      <a:noFill/>
                    </a:lnT>
                    <a:lnB>
                      <a:noFill/>
                    </a:lnB>
                    <a:lnTlToBr>
                      <a:noFill/>
                    </a:lnTlToBr>
                    <a:lnBlToTr>
                      <a:noFill/>
                    </a:lnBlToTr>
                    <a:noFill/>
                  </a:tcPr>
                </a:tc>
              </a:tr>
              <a:tr h="239713">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cap="flat">
                      <a:noFill/>
                    </a:lnL>
                    <a:lnR cap="flat">
                      <a:noFill/>
                    </a:lnR>
                    <a:lnT>
                      <a:noFill/>
                    </a:lnT>
                    <a:lnB>
                      <a:noFill/>
                    </a:lnB>
                    <a:lnTlToBr>
                      <a:noFill/>
                    </a:lnTlToBr>
                    <a:lnBlToTr>
                      <a:noFill/>
                    </a:lnBlToTr>
                    <a:noFill/>
                  </a:tcPr>
                </a:tc>
              </a:tr>
              <a:tr h="17145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cap="flat">
                      <a:noFill/>
                    </a:lnL>
                    <a:lnR cap="flat">
                      <a:noFill/>
                    </a:lnR>
                    <a:lnT>
                      <a:noFill/>
                    </a:lnT>
                    <a:lnB>
                      <a:noFill/>
                    </a:lnB>
                    <a:lnTlToBr>
                      <a:noFill/>
                    </a:lnTlToBr>
                    <a:lnBlToTr>
                      <a:noFill/>
                    </a:lnBlToTr>
                    <a:noFill/>
                  </a:tcPr>
                </a:tc>
              </a:tr>
              <a:tr h="17145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1</a:t>
                      </a:r>
                    </a:p>
                  </a:txBody>
                  <a:tcPr marL="0" marR="0" marT="0" marB="0" horzOverflow="overflow">
                    <a:lnL cap="flat">
                      <a:noFill/>
                    </a:lnL>
                    <a:lnR cap="flat">
                      <a:noFill/>
                    </a:lnR>
                    <a:lnT>
                      <a:noFill/>
                    </a:lnT>
                    <a:lnB cap="flat">
                      <a:noFill/>
                    </a:lnB>
                    <a:lnTlToBr>
                      <a:noFill/>
                    </a:lnTlToBr>
                    <a:lnBlToTr>
                      <a:noFill/>
                    </a:lnBlToTr>
                    <a:noFill/>
                  </a:tcPr>
                </a:tc>
              </a:tr>
            </a:tbl>
          </a:graphicData>
        </a:graphic>
      </p:graphicFrame>
      <p:sp>
        <p:nvSpPr>
          <p:cNvPr id="122073" name="Line 217"/>
          <p:cNvSpPr>
            <a:spLocks noChangeShapeType="1"/>
          </p:cNvSpPr>
          <p:nvPr/>
        </p:nvSpPr>
        <p:spPr bwMode="auto">
          <a:xfrm>
            <a:off x="2405064" y="2573338"/>
            <a:ext cx="100647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074" name="Line 218"/>
          <p:cNvSpPr>
            <a:spLocks noChangeShapeType="1"/>
          </p:cNvSpPr>
          <p:nvPr/>
        </p:nvSpPr>
        <p:spPr bwMode="auto">
          <a:xfrm>
            <a:off x="2392363" y="3017838"/>
            <a:ext cx="288925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078" name="Line 222"/>
          <p:cNvSpPr>
            <a:spLocks noChangeShapeType="1"/>
          </p:cNvSpPr>
          <p:nvPr/>
        </p:nvSpPr>
        <p:spPr bwMode="auto">
          <a:xfrm>
            <a:off x="3817938" y="2560638"/>
            <a:ext cx="1447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080" name="Line 224"/>
          <p:cNvSpPr>
            <a:spLocks noChangeShapeType="1"/>
          </p:cNvSpPr>
          <p:nvPr/>
        </p:nvSpPr>
        <p:spPr bwMode="auto">
          <a:xfrm>
            <a:off x="6054726" y="2547938"/>
            <a:ext cx="149542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081" name="Line 225"/>
          <p:cNvSpPr>
            <a:spLocks noChangeShapeType="1"/>
          </p:cNvSpPr>
          <p:nvPr/>
        </p:nvSpPr>
        <p:spPr bwMode="auto">
          <a:xfrm>
            <a:off x="6048376" y="3005138"/>
            <a:ext cx="149542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084" name="Freeform 228"/>
          <p:cNvSpPr>
            <a:spLocks/>
          </p:cNvSpPr>
          <p:nvPr/>
        </p:nvSpPr>
        <p:spPr bwMode="auto">
          <a:xfrm>
            <a:off x="7561263" y="2547938"/>
            <a:ext cx="501650" cy="158750"/>
          </a:xfrm>
          <a:custGeom>
            <a:avLst/>
            <a:gdLst>
              <a:gd name="T0" fmla="*/ 0 w 476"/>
              <a:gd name="T1" fmla="*/ 125 h 125"/>
              <a:gd name="T2" fmla="*/ 242 w 476"/>
              <a:gd name="T3" fmla="*/ 8 h 125"/>
              <a:gd name="T4" fmla="*/ 476 w 476"/>
              <a:gd name="T5" fmla="*/ 125 h 125"/>
            </a:gdLst>
            <a:ahLst/>
            <a:cxnLst>
              <a:cxn ang="0">
                <a:pos x="T0" y="T1"/>
              </a:cxn>
              <a:cxn ang="0">
                <a:pos x="T2" y="T3"/>
              </a:cxn>
              <a:cxn ang="0">
                <a:pos x="T4" y="T5"/>
              </a:cxn>
            </a:cxnLst>
            <a:rect l="0" t="0" r="r" b="b"/>
            <a:pathLst>
              <a:path w="476" h="125">
                <a:moveTo>
                  <a:pt x="0" y="125"/>
                </a:moveTo>
                <a:cubicBezTo>
                  <a:pt x="40" y="106"/>
                  <a:pt x="84" y="0"/>
                  <a:pt x="242" y="8"/>
                </a:cubicBezTo>
                <a:cubicBezTo>
                  <a:pt x="409" y="8"/>
                  <a:pt x="427" y="101"/>
                  <a:pt x="476" y="125"/>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085" name="Line 229"/>
          <p:cNvSpPr>
            <a:spLocks noChangeShapeType="1"/>
          </p:cNvSpPr>
          <p:nvPr/>
        </p:nvSpPr>
        <p:spPr bwMode="auto">
          <a:xfrm flipH="1" flipV="1">
            <a:off x="7632701" y="2517776"/>
            <a:ext cx="193675" cy="18097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087" name="Rectangle 231"/>
          <p:cNvSpPr>
            <a:spLocks noChangeArrowheads="1"/>
          </p:cNvSpPr>
          <p:nvPr/>
        </p:nvSpPr>
        <p:spPr bwMode="auto">
          <a:xfrm>
            <a:off x="7545389" y="2835275"/>
            <a:ext cx="511175" cy="3175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089" name="Line 233"/>
          <p:cNvSpPr>
            <a:spLocks noChangeShapeType="1"/>
          </p:cNvSpPr>
          <p:nvPr/>
        </p:nvSpPr>
        <p:spPr bwMode="auto">
          <a:xfrm flipH="1" flipV="1">
            <a:off x="7629525" y="2962276"/>
            <a:ext cx="192088" cy="18097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090" name="Rectangle 234"/>
          <p:cNvSpPr>
            <a:spLocks noChangeArrowheads="1"/>
          </p:cNvSpPr>
          <p:nvPr/>
        </p:nvSpPr>
        <p:spPr bwMode="auto">
          <a:xfrm>
            <a:off x="2028825" y="2347914"/>
            <a:ext cx="476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a:t>
            </a:r>
            <a:r>
              <a:rPr lang="en-US" altLang="en-US" sz="2000">
                <a:sym typeface="Symbol" panose="05050102010706020507" pitchFamily="18" charset="2"/>
              </a:rPr>
              <a:t>0</a:t>
            </a:r>
          </a:p>
        </p:txBody>
      </p:sp>
      <p:sp>
        <p:nvSpPr>
          <p:cNvPr id="122091" name="Rectangle 235"/>
          <p:cNvSpPr>
            <a:spLocks noChangeArrowheads="1"/>
          </p:cNvSpPr>
          <p:nvPr/>
        </p:nvSpPr>
        <p:spPr bwMode="auto">
          <a:xfrm>
            <a:off x="2032000" y="2779714"/>
            <a:ext cx="476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a:t>
            </a:r>
            <a:r>
              <a:rPr lang="en-US" altLang="en-US" sz="2000">
                <a:sym typeface="Symbol" panose="05050102010706020507" pitchFamily="18" charset="2"/>
              </a:rPr>
              <a:t>0</a:t>
            </a:r>
          </a:p>
        </p:txBody>
      </p:sp>
      <p:grpSp>
        <p:nvGrpSpPr>
          <p:cNvPr id="122244" name="Group 388"/>
          <p:cNvGrpSpPr>
            <a:grpSpLocks/>
          </p:cNvGrpSpPr>
          <p:nvPr/>
        </p:nvGrpSpPr>
        <p:grpSpPr bwMode="auto">
          <a:xfrm>
            <a:off x="4271964" y="2354264"/>
            <a:ext cx="479425" cy="2382837"/>
            <a:chOff x="1731" y="1483"/>
            <a:chExt cx="302" cy="1501"/>
          </a:xfrm>
        </p:grpSpPr>
        <p:sp>
          <p:nvSpPr>
            <p:cNvPr id="122160" name="AutoShape 304"/>
            <p:cNvSpPr>
              <a:spLocks noChangeArrowheads="1"/>
            </p:cNvSpPr>
            <p:nvPr/>
          </p:nvSpPr>
          <p:spPr bwMode="auto">
            <a:xfrm>
              <a:off x="1781" y="2390"/>
              <a:ext cx="192" cy="594"/>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143" name="Rectangle 287"/>
            <p:cNvSpPr>
              <a:spLocks noChangeArrowheads="1"/>
            </p:cNvSpPr>
            <p:nvPr/>
          </p:nvSpPr>
          <p:spPr bwMode="auto">
            <a:xfrm>
              <a:off x="1731" y="1483"/>
              <a:ext cx="3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a:t>
              </a:r>
              <a:r>
                <a:rPr lang="en-US" altLang="en-US" sz="2000">
                  <a:sym typeface="Symbol" panose="05050102010706020507" pitchFamily="18" charset="2"/>
                </a:rPr>
                <a:t>1</a:t>
              </a:r>
            </a:p>
          </p:txBody>
        </p:sp>
        <p:sp>
          <p:nvSpPr>
            <p:cNvPr id="122144" name="Rectangle 288"/>
            <p:cNvSpPr>
              <a:spLocks noChangeArrowheads="1"/>
            </p:cNvSpPr>
            <p:nvPr/>
          </p:nvSpPr>
          <p:spPr bwMode="auto">
            <a:xfrm>
              <a:off x="1733" y="1779"/>
              <a:ext cx="3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a:t>
              </a:r>
              <a:r>
                <a:rPr lang="en-US" altLang="en-US" sz="2000">
                  <a:sym typeface="Symbol" panose="05050102010706020507" pitchFamily="18" charset="2"/>
                </a:rPr>
                <a:t>0</a:t>
              </a:r>
            </a:p>
          </p:txBody>
        </p:sp>
      </p:grpSp>
      <p:sp>
        <p:nvSpPr>
          <p:cNvPr id="122214" name="AutoShape 358"/>
          <p:cNvSpPr>
            <a:spLocks noChangeArrowheads="1"/>
          </p:cNvSpPr>
          <p:nvPr/>
        </p:nvSpPr>
        <p:spPr bwMode="auto">
          <a:xfrm>
            <a:off x="6408738" y="3751264"/>
            <a:ext cx="304800" cy="942975"/>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197" name="Rectangle 341"/>
          <p:cNvSpPr>
            <a:spLocks noChangeArrowheads="1"/>
          </p:cNvSpPr>
          <p:nvPr/>
        </p:nvSpPr>
        <p:spPr bwMode="auto">
          <a:xfrm>
            <a:off x="6348413" y="2322514"/>
            <a:ext cx="476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a:t>
            </a:r>
            <a:r>
              <a:rPr lang="en-US" altLang="en-US" sz="2000">
                <a:sym typeface="Symbol" panose="05050102010706020507" pitchFamily="18" charset="2"/>
              </a:rPr>
              <a:t>1</a:t>
            </a:r>
          </a:p>
        </p:txBody>
      </p:sp>
      <p:sp>
        <p:nvSpPr>
          <p:cNvPr id="122198" name="Rectangle 342"/>
          <p:cNvSpPr>
            <a:spLocks noChangeArrowheads="1"/>
          </p:cNvSpPr>
          <p:nvPr/>
        </p:nvSpPr>
        <p:spPr bwMode="auto">
          <a:xfrm>
            <a:off x="6351588" y="2792414"/>
            <a:ext cx="476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a:t>
            </a:r>
            <a:r>
              <a:rPr lang="en-US" altLang="en-US" sz="2000">
                <a:sym typeface="Symbol" panose="05050102010706020507" pitchFamily="18" charset="2"/>
              </a:rPr>
              <a:t>1</a:t>
            </a:r>
          </a:p>
        </p:txBody>
      </p:sp>
      <p:grpSp>
        <p:nvGrpSpPr>
          <p:cNvPr id="122248" name="Group 392"/>
          <p:cNvGrpSpPr>
            <a:grpSpLocks/>
          </p:cNvGrpSpPr>
          <p:nvPr/>
        </p:nvGrpSpPr>
        <p:grpSpPr bwMode="auto">
          <a:xfrm>
            <a:off x="8304213" y="2319338"/>
            <a:ext cx="442912" cy="2343150"/>
            <a:chOff x="4271" y="1461"/>
            <a:chExt cx="279" cy="1476"/>
          </a:xfrm>
        </p:grpSpPr>
        <p:sp>
          <p:nvSpPr>
            <p:cNvPr id="122230" name="AutoShape 374"/>
            <p:cNvSpPr>
              <a:spLocks noChangeArrowheads="1"/>
            </p:cNvSpPr>
            <p:nvPr/>
          </p:nvSpPr>
          <p:spPr bwMode="auto">
            <a:xfrm>
              <a:off x="4322" y="2343"/>
              <a:ext cx="192" cy="594"/>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231" name="Rectangle 375"/>
            <p:cNvSpPr>
              <a:spLocks noChangeArrowheads="1"/>
            </p:cNvSpPr>
            <p:nvPr/>
          </p:nvSpPr>
          <p:spPr bwMode="auto">
            <a:xfrm>
              <a:off x="4271" y="1461"/>
              <a:ext cx="27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a:t>
              </a:r>
              <a:r>
                <a:rPr lang="en-US" altLang="en-US" sz="2000">
                  <a:sym typeface="Symbol" panose="05050102010706020507" pitchFamily="18" charset="2"/>
                </a:rPr>
                <a:t>1’</a:t>
              </a:r>
            </a:p>
          </p:txBody>
        </p:sp>
        <p:sp>
          <p:nvSpPr>
            <p:cNvPr id="122232" name="Rectangle 376"/>
            <p:cNvSpPr>
              <a:spLocks noChangeArrowheads="1"/>
            </p:cNvSpPr>
            <p:nvPr/>
          </p:nvSpPr>
          <p:spPr bwMode="auto">
            <a:xfrm>
              <a:off x="4273" y="1757"/>
              <a:ext cx="27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a:t>
              </a:r>
              <a:r>
                <a:rPr lang="en-US" altLang="en-US" sz="2000">
                  <a:sym typeface="Symbol" panose="05050102010706020507" pitchFamily="18" charset="2"/>
                </a:rPr>
                <a:t>1’</a:t>
              </a:r>
            </a:p>
          </p:txBody>
        </p:sp>
      </p:grpSp>
      <p:sp>
        <p:nvSpPr>
          <p:cNvPr id="122235" name="Text Box 379"/>
          <p:cNvSpPr txBox="1">
            <a:spLocks noChangeArrowheads="1"/>
          </p:cNvSpPr>
          <p:nvPr/>
        </p:nvSpPr>
        <p:spPr bwMode="auto">
          <a:xfrm>
            <a:off x="2028826" y="1290638"/>
            <a:ext cx="18389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Example Circuit</a:t>
            </a:r>
          </a:p>
        </p:txBody>
      </p:sp>
      <p:sp>
        <p:nvSpPr>
          <p:cNvPr id="122076" name="Rectangle 220"/>
          <p:cNvSpPr>
            <a:spLocks noChangeArrowheads="1"/>
          </p:cNvSpPr>
          <p:nvPr/>
        </p:nvSpPr>
        <p:spPr bwMode="auto">
          <a:xfrm>
            <a:off x="3411538" y="2352676"/>
            <a:ext cx="406400" cy="449263"/>
          </a:xfrm>
          <a:prstGeom prst="rect">
            <a:avLst/>
          </a:prstGeom>
          <a:solidFill>
            <a:srgbClr val="3399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077" name="Text Box 221"/>
          <p:cNvSpPr txBox="1">
            <a:spLocks noChangeArrowheads="1"/>
          </p:cNvSpPr>
          <p:nvPr/>
        </p:nvSpPr>
        <p:spPr bwMode="auto">
          <a:xfrm>
            <a:off x="3435351" y="2373314"/>
            <a:ext cx="423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l-GR" altLang="en-US" sz="2000">
                <a:cs typeface="Arial" panose="020B0604020202020204" pitchFamily="34" charset="0"/>
              </a:rPr>
              <a:t>σ</a:t>
            </a:r>
            <a:r>
              <a:rPr lang="en-US" altLang="en-US" sz="2000" baseline="-25000">
                <a:cs typeface="Arial" panose="020B0604020202020204" pitchFamily="34" charset="0"/>
              </a:rPr>
              <a:t>x</a:t>
            </a:r>
            <a:endParaRPr lang="el-GR" altLang="en-US" sz="2000">
              <a:cs typeface="Arial" panose="020B0604020202020204" pitchFamily="34" charset="0"/>
            </a:endParaRPr>
          </a:p>
        </p:txBody>
      </p:sp>
      <p:sp>
        <p:nvSpPr>
          <p:cNvPr id="122237" name="AutoShape 381"/>
          <p:cNvSpPr>
            <a:spLocks noChangeArrowheads="1"/>
          </p:cNvSpPr>
          <p:nvPr/>
        </p:nvSpPr>
        <p:spPr bwMode="auto">
          <a:xfrm>
            <a:off x="2941638" y="4121151"/>
            <a:ext cx="1047750" cy="358775"/>
          </a:xfrm>
          <a:prstGeom prst="rightArrow">
            <a:avLst>
              <a:gd name="adj1" fmla="val 50000"/>
              <a:gd name="adj2" fmla="val 73009"/>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240" name="Text Box 384"/>
          <p:cNvSpPr txBox="1">
            <a:spLocks noChangeArrowheads="1"/>
          </p:cNvSpPr>
          <p:nvPr/>
        </p:nvSpPr>
        <p:spPr bwMode="auto">
          <a:xfrm>
            <a:off x="3100389" y="1755776"/>
            <a:ext cx="11334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One-qubit </a:t>
            </a:r>
          </a:p>
          <a:p>
            <a:r>
              <a:rPr lang="en-US" altLang="en-US" sz="1600"/>
              <a:t>operation</a:t>
            </a:r>
          </a:p>
        </p:txBody>
      </p:sp>
      <p:sp>
        <p:nvSpPr>
          <p:cNvPr id="122079" name="Rectangle 223"/>
          <p:cNvSpPr>
            <a:spLocks noChangeArrowheads="1"/>
          </p:cNvSpPr>
          <p:nvPr/>
        </p:nvSpPr>
        <p:spPr bwMode="auto">
          <a:xfrm>
            <a:off x="5276851" y="2335214"/>
            <a:ext cx="766763" cy="847725"/>
          </a:xfrm>
          <a:prstGeom prst="rect">
            <a:avLst/>
          </a:prstGeom>
          <a:solidFill>
            <a:srgbClr val="3399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CNOT</a:t>
            </a:r>
          </a:p>
        </p:txBody>
      </p:sp>
      <p:sp>
        <p:nvSpPr>
          <p:cNvPr id="122238" name="AutoShape 382"/>
          <p:cNvSpPr>
            <a:spLocks noChangeArrowheads="1"/>
          </p:cNvSpPr>
          <p:nvPr/>
        </p:nvSpPr>
        <p:spPr bwMode="auto">
          <a:xfrm>
            <a:off x="5024438" y="4113214"/>
            <a:ext cx="1047750" cy="358775"/>
          </a:xfrm>
          <a:prstGeom prst="rightArrow">
            <a:avLst>
              <a:gd name="adj1" fmla="val 50000"/>
              <a:gd name="adj2" fmla="val 73009"/>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241" name="Text Box 385"/>
          <p:cNvSpPr txBox="1">
            <a:spLocks noChangeArrowheads="1"/>
          </p:cNvSpPr>
          <p:nvPr/>
        </p:nvSpPr>
        <p:spPr bwMode="auto">
          <a:xfrm>
            <a:off x="5132388" y="1722439"/>
            <a:ext cx="107952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Two-qubit </a:t>
            </a:r>
          </a:p>
          <a:p>
            <a:r>
              <a:rPr lang="en-US" altLang="en-US" sz="1600"/>
              <a:t>operation</a:t>
            </a:r>
          </a:p>
        </p:txBody>
      </p:sp>
      <p:sp>
        <p:nvSpPr>
          <p:cNvPr id="122088" name="Freeform 232"/>
          <p:cNvSpPr>
            <a:spLocks/>
          </p:cNvSpPr>
          <p:nvPr/>
        </p:nvSpPr>
        <p:spPr bwMode="auto">
          <a:xfrm>
            <a:off x="7556500" y="2992438"/>
            <a:ext cx="503238" cy="158750"/>
          </a:xfrm>
          <a:custGeom>
            <a:avLst/>
            <a:gdLst>
              <a:gd name="T0" fmla="*/ 0 w 476"/>
              <a:gd name="T1" fmla="*/ 125 h 125"/>
              <a:gd name="T2" fmla="*/ 242 w 476"/>
              <a:gd name="T3" fmla="*/ 8 h 125"/>
              <a:gd name="T4" fmla="*/ 476 w 476"/>
              <a:gd name="T5" fmla="*/ 125 h 125"/>
            </a:gdLst>
            <a:ahLst/>
            <a:cxnLst>
              <a:cxn ang="0">
                <a:pos x="T0" y="T1"/>
              </a:cxn>
              <a:cxn ang="0">
                <a:pos x="T2" y="T3"/>
              </a:cxn>
              <a:cxn ang="0">
                <a:pos x="T4" y="T5"/>
              </a:cxn>
            </a:cxnLst>
            <a:rect l="0" t="0" r="r" b="b"/>
            <a:pathLst>
              <a:path w="476" h="125">
                <a:moveTo>
                  <a:pt x="0" y="125"/>
                </a:moveTo>
                <a:cubicBezTo>
                  <a:pt x="40" y="106"/>
                  <a:pt x="84" y="0"/>
                  <a:pt x="242" y="8"/>
                </a:cubicBezTo>
                <a:cubicBezTo>
                  <a:pt x="409" y="8"/>
                  <a:pt x="427" y="101"/>
                  <a:pt x="476" y="125"/>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239" name="AutoShape 383"/>
          <p:cNvSpPr>
            <a:spLocks noChangeArrowheads="1"/>
          </p:cNvSpPr>
          <p:nvPr/>
        </p:nvSpPr>
        <p:spPr bwMode="auto">
          <a:xfrm>
            <a:off x="7005638" y="4094164"/>
            <a:ext cx="1047750" cy="358775"/>
          </a:xfrm>
          <a:prstGeom prst="rightArrow">
            <a:avLst>
              <a:gd name="adj1" fmla="val 50000"/>
              <a:gd name="adj2" fmla="val 73009"/>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242" name="Text Box 386"/>
          <p:cNvSpPr txBox="1">
            <a:spLocks noChangeArrowheads="1"/>
          </p:cNvSpPr>
          <p:nvPr/>
        </p:nvSpPr>
        <p:spPr bwMode="auto">
          <a:xfrm>
            <a:off x="7088188" y="1914525"/>
            <a:ext cx="13154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Measurement</a:t>
            </a:r>
          </a:p>
        </p:txBody>
      </p:sp>
    </p:spTree>
    <p:extLst>
      <p:ext uri="{BB962C8B-B14F-4D97-AF65-F5344CB8AC3E}">
        <p14:creationId xmlns:p14="http://schemas.microsoft.com/office/powerpoint/2010/main" val="3418654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2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2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223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219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22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22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219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219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22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223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22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214" grpId="0" animBg="1"/>
      <p:bldP spid="122197" grpId="0"/>
      <p:bldP spid="122198" grpId="0"/>
      <p:bldP spid="122237" grpId="0" animBg="1"/>
      <p:bldP spid="122238" grpId="0" animBg="1"/>
      <p:bldP spid="12223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body can compute quantum?</a:t>
            </a:r>
            <a:endParaRPr lang="en-US" dirty="0"/>
          </a:p>
        </p:txBody>
      </p:sp>
      <p:pic>
        <p:nvPicPr>
          <p:cNvPr id="4" name="Eak_ogYMprk"/>
          <p:cNvPicPr>
            <a:picLocks noGrp="1" noRot="1" noChangeAspect="1"/>
          </p:cNvPicPr>
          <p:nvPr>
            <p:ph idx="1"/>
            <a:videoFile r:link="rId1"/>
          </p:nvPr>
        </p:nvPicPr>
        <p:blipFill>
          <a:blip r:embed="rId3"/>
          <a:stretch>
            <a:fillRect/>
          </a:stretch>
        </p:blipFill>
        <p:spPr>
          <a:xfrm>
            <a:off x="3371895" y="2513840"/>
            <a:ext cx="5591801" cy="3732414"/>
          </a:xfrm>
          <a:prstGeom prst="rect">
            <a:avLst/>
          </a:prstGeom>
        </p:spPr>
      </p:pic>
    </p:spTree>
    <p:extLst>
      <p:ext uri="{BB962C8B-B14F-4D97-AF65-F5344CB8AC3E}">
        <p14:creationId xmlns:p14="http://schemas.microsoft.com/office/powerpoint/2010/main" val="3614049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ltLang="en-US"/>
              <a:t>Quantum Circuit Model</a:t>
            </a:r>
          </a:p>
        </p:txBody>
      </p:sp>
      <p:graphicFrame>
        <p:nvGraphicFramePr>
          <p:cNvPr id="123046" name="Group 166"/>
          <p:cNvGraphicFramePr>
            <a:graphicFrameLocks noGrp="1"/>
          </p:cNvGraphicFramePr>
          <p:nvPr>
            <p:ph sz="half" idx="1"/>
          </p:nvPr>
        </p:nvGraphicFramePr>
        <p:xfrm>
          <a:off x="1778001" y="3722688"/>
          <a:ext cx="631825" cy="975360"/>
        </p:xfrm>
        <a:graphic>
          <a:graphicData uri="http://schemas.openxmlformats.org/drawingml/2006/table">
            <a:tbl>
              <a:tblPr/>
              <a:tblGrid>
                <a:gridCol w="631825"/>
              </a:tblGrid>
              <a:tr h="17145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1/</a:t>
                      </a:r>
                      <a:r>
                        <a:rPr kumimoji="0" lang="en-US" altLang="en-US" sz="1600" b="0" i="0" u="none" strike="noStrike" cap="none" normalizeH="0" baseline="0" smtClean="0">
                          <a:ln>
                            <a:noFill/>
                          </a:ln>
                          <a:solidFill>
                            <a:schemeClr val="tx1"/>
                          </a:solidFill>
                          <a:effectLst/>
                          <a:latin typeface="Arial" panose="020B0604020202020204" pitchFamily="34" charset="0"/>
                          <a:sym typeface="Symbol" panose="05050102010706020507" pitchFamily="18" charset="2"/>
                        </a:rPr>
                        <a:t>√2</a:t>
                      </a:r>
                      <a:endParaRPr kumimoji="0" lang="en-US" altLang="en-US" sz="1600" b="0" i="0" u="none" strike="noStrike" cap="none" normalizeH="0" baseline="0" smtClean="0">
                        <a:ln>
                          <a:noFill/>
                        </a:ln>
                        <a:solidFill>
                          <a:schemeClr val="tx1"/>
                        </a:solidFill>
                        <a:effectLst/>
                        <a:latin typeface="Arial" panose="020B0604020202020204" pitchFamily="34" charset="0"/>
                      </a:endParaRPr>
                    </a:p>
                  </a:txBody>
                  <a:tcPr marL="0" marR="0" marT="0" marB="0" horzOverflow="overflow">
                    <a:lnL cap="flat">
                      <a:noFill/>
                    </a:lnL>
                    <a:lnR cap="flat">
                      <a:noFill/>
                    </a:lnR>
                    <a:lnT cap="flat">
                      <a:noFill/>
                    </a:lnT>
                    <a:lnB>
                      <a:noFill/>
                    </a:lnB>
                    <a:lnTlToBr>
                      <a:noFill/>
                    </a:lnTlToBr>
                    <a:lnBlToTr>
                      <a:noFill/>
                    </a:lnBlToTr>
                    <a:noFill/>
                  </a:tcPr>
                </a:tc>
              </a:tr>
              <a:tr h="173038">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   0</a:t>
                      </a:r>
                    </a:p>
                  </a:txBody>
                  <a:tcPr marL="0" marR="0" marT="0" marB="0" horzOverflow="overflow">
                    <a:lnL cap="flat">
                      <a:noFill/>
                    </a:lnL>
                    <a:lnR cap="flat">
                      <a:noFill/>
                    </a:lnR>
                    <a:lnT>
                      <a:noFill/>
                    </a:lnT>
                    <a:lnB>
                      <a:noFill/>
                    </a:lnB>
                    <a:lnTlToBr>
                      <a:noFill/>
                    </a:lnTlToBr>
                    <a:lnBlToTr>
                      <a:noFill/>
                    </a:lnBlToTr>
                    <a:noFill/>
                  </a:tcPr>
                </a:tc>
              </a:tr>
              <a:tr h="17145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1/</a:t>
                      </a:r>
                      <a:r>
                        <a:rPr kumimoji="0" lang="en-US" altLang="en-US" sz="1600" b="0" i="0" u="none" strike="noStrike" cap="none" normalizeH="0" baseline="0" smtClean="0">
                          <a:ln>
                            <a:noFill/>
                          </a:ln>
                          <a:solidFill>
                            <a:schemeClr val="tx1"/>
                          </a:solidFill>
                          <a:effectLst/>
                          <a:latin typeface="Arial" panose="020B0604020202020204" pitchFamily="34" charset="0"/>
                          <a:sym typeface="Symbol" panose="05050102010706020507" pitchFamily="18" charset="2"/>
                        </a:rPr>
                        <a:t>√2</a:t>
                      </a:r>
                    </a:p>
                  </a:txBody>
                  <a:tcPr marL="0" marR="0" marT="0" marB="0" horzOverflow="overflow">
                    <a:lnL cap="flat">
                      <a:noFill/>
                    </a:lnL>
                    <a:lnR cap="flat">
                      <a:noFill/>
                    </a:lnR>
                    <a:lnT>
                      <a:noFill/>
                    </a:lnT>
                    <a:lnB>
                      <a:noFill/>
                    </a:lnB>
                    <a:lnTlToBr>
                      <a:noFill/>
                    </a:lnTlToBr>
                    <a:lnBlToTr>
                      <a:noFill/>
                    </a:lnBlToTr>
                    <a:noFill/>
                  </a:tcPr>
                </a:tc>
              </a:tr>
              <a:tr h="17145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   0</a:t>
                      </a:r>
                    </a:p>
                  </a:txBody>
                  <a:tcPr marL="0" marR="0" marT="0" marB="0" horzOverflow="overflow">
                    <a:lnL cap="flat">
                      <a:noFill/>
                    </a:lnL>
                    <a:lnR cap="flat">
                      <a:noFill/>
                    </a:lnR>
                    <a:lnT>
                      <a:noFill/>
                    </a:lnT>
                    <a:lnB cap="flat">
                      <a:noFill/>
                    </a:lnB>
                    <a:lnTlToBr>
                      <a:noFill/>
                    </a:lnTlToBr>
                    <a:lnBlToTr>
                      <a:noFill/>
                    </a:lnBlToTr>
                    <a:noFill/>
                  </a:tcPr>
                </a:tc>
              </a:tr>
            </a:tbl>
          </a:graphicData>
        </a:graphic>
      </p:graphicFrame>
      <p:sp>
        <p:nvSpPr>
          <p:cNvPr id="122898" name="AutoShape 18"/>
          <p:cNvSpPr>
            <a:spLocks noChangeArrowheads="1"/>
          </p:cNvSpPr>
          <p:nvPr/>
        </p:nvSpPr>
        <p:spPr bwMode="auto">
          <a:xfrm>
            <a:off x="1773238" y="3736976"/>
            <a:ext cx="450850" cy="942975"/>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23001" name="Group 121"/>
          <p:cNvGraphicFramePr>
            <a:graphicFrameLocks noGrp="1"/>
          </p:cNvGraphicFramePr>
          <p:nvPr/>
        </p:nvGraphicFramePr>
        <p:xfrm>
          <a:off x="8631239" y="3654425"/>
          <a:ext cx="180975" cy="975360"/>
        </p:xfrm>
        <a:graphic>
          <a:graphicData uri="http://schemas.openxmlformats.org/drawingml/2006/table">
            <a:tbl>
              <a:tblPr/>
              <a:tblGrid>
                <a:gridCol w="180975"/>
              </a:tblGrid>
              <a:tr h="17145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1</a:t>
                      </a:r>
                    </a:p>
                  </a:txBody>
                  <a:tcPr marL="0" marR="0" marT="0" marB="0" horzOverflow="overflow">
                    <a:lnL cap="flat">
                      <a:noFill/>
                    </a:lnL>
                    <a:lnR cap="flat">
                      <a:noFill/>
                    </a:lnR>
                    <a:lnT cap="flat">
                      <a:noFill/>
                    </a:lnT>
                    <a:lnB>
                      <a:noFill/>
                    </a:lnB>
                    <a:lnTlToBr>
                      <a:noFill/>
                    </a:lnTlToBr>
                    <a:lnBlToTr>
                      <a:noFill/>
                    </a:lnBlToTr>
                    <a:noFill/>
                  </a:tcPr>
                </a:tc>
              </a:tr>
              <a:tr h="239713">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cap="flat">
                      <a:noFill/>
                    </a:lnL>
                    <a:lnR cap="flat">
                      <a:noFill/>
                    </a:lnR>
                    <a:lnT>
                      <a:noFill/>
                    </a:lnT>
                    <a:lnB>
                      <a:noFill/>
                    </a:lnB>
                    <a:lnTlToBr>
                      <a:noFill/>
                    </a:lnTlToBr>
                    <a:lnBlToTr>
                      <a:noFill/>
                    </a:lnBlToTr>
                    <a:noFill/>
                  </a:tcPr>
                </a:tc>
              </a:tr>
              <a:tr h="17145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cap="flat">
                      <a:noFill/>
                    </a:lnL>
                    <a:lnR cap="flat">
                      <a:noFill/>
                    </a:lnR>
                    <a:lnT>
                      <a:noFill/>
                    </a:lnT>
                    <a:lnB>
                      <a:noFill/>
                    </a:lnB>
                    <a:lnTlToBr>
                      <a:noFill/>
                    </a:lnTlToBr>
                    <a:lnBlToTr>
                      <a:noFill/>
                    </a:lnBlToTr>
                    <a:noFill/>
                  </a:tcPr>
                </a:tc>
              </a:tr>
              <a:tr h="17145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cap="flat">
                      <a:noFill/>
                    </a:lnL>
                    <a:lnR cap="flat">
                      <a:noFill/>
                    </a:lnR>
                    <a:lnT>
                      <a:noFill/>
                    </a:lnT>
                    <a:lnB cap="flat">
                      <a:noFill/>
                    </a:lnB>
                    <a:lnTlToBr>
                      <a:noFill/>
                    </a:lnTlToBr>
                    <a:lnBlToTr>
                      <a:noFill/>
                    </a:lnBlToTr>
                    <a:noFill/>
                  </a:tcPr>
                </a:tc>
              </a:tr>
            </a:tbl>
          </a:graphicData>
        </a:graphic>
      </p:graphicFrame>
      <p:sp>
        <p:nvSpPr>
          <p:cNvPr id="123018" name="Line 138"/>
          <p:cNvSpPr>
            <a:spLocks noChangeShapeType="1"/>
          </p:cNvSpPr>
          <p:nvPr/>
        </p:nvSpPr>
        <p:spPr bwMode="auto">
          <a:xfrm>
            <a:off x="2536826" y="2520950"/>
            <a:ext cx="100647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19" name="Line 139"/>
          <p:cNvSpPr>
            <a:spLocks noChangeShapeType="1"/>
          </p:cNvSpPr>
          <p:nvPr/>
        </p:nvSpPr>
        <p:spPr bwMode="auto">
          <a:xfrm>
            <a:off x="2524125" y="2965450"/>
            <a:ext cx="288925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20" name="Rectangle 140"/>
          <p:cNvSpPr>
            <a:spLocks noChangeArrowheads="1"/>
          </p:cNvSpPr>
          <p:nvPr/>
        </p:nvSpPr>
        <p:spPr bwMode="auto">
          <a:xfrm>
            <a:off x="3543300" y="2300288"/>
            <a:ext cx="406400" cy="449262"/>
          </a:xfrm>
          <a:prstGeom prst="rect">
            <a:avLst/>
          </a:prstGeom>
          <a:solidFill>
            <a:srgbClr val="3399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21" name="Text Box 141"/>
          <p:cNvSpPr txBox="1">
            <a:spLocks noChangeArrowheads="1"/>
          </p:cNvSpPr>
          <p:nvPr/>
        </p:nvSpPr>
        <p:spPr bwMode="auto">
          <a:xfrm>
            <a:off x="3567113" y="2320926"/>
            <a:ext cx="4238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l-GR" altLang="en-US" sz="2000">
                <a:cs typeface="Arial" panose="020B0604020202020204" pitchFamily="34" charset="0"/>
              </a:rPr>
              <a:t>σ</a:t>
            </a:r>
            <a:r>
              <a:rPr lang="en-US" altLang="en-US" sz="2000" baseline="-25000">
                <a:cs typeface="Arial" panose="020B0604020202020204" pitchFamily="34" charset="0"/>
              </a:rPr>
              <a:t>x</a:t>
            </a:r>
            <a:endParaRPr lang="el-GR" altLang="en-US" sz="2000">
              <a:cs typeface="Arial" panose="020B0604020202020204" pitchFamily="34" charset="0"/>
            </a:endParaRPr>
          </a:p>
        </p:txBody>
      </p:sp>
      <p:sp>
        <p:nvSpPr>
          <p:cNvPr id="123022" name="Line 142"/>
          <p:cNvSpPr>
            <a:spLocks noChangeShapeType="1"/>
          </p:cNvSpPr>
          <p:nvPr/>
        </p:nvSpPr>
        <p:spPr bwMode="auto">
          <a:xfrm>
            <a:off x="3949700" y="2508250"/>
            <a:ext cx="1447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23" name="Rectangle 143"/>
          <p:cNvSpPr>
            <a:spLocks noChangeArrowheads="1"/>
          </p:cNvSpPr>
          <p:nvPr/>
        </p:nvSpPr>
        <p:spPr bwMode="auto">
          <a:xfrm>
            <a:off x="5408613" y="2282826"/>
            <a:ext cx="766762" cy="847725"/>
          </a:xfrm>
          <a:prstGeom prst="rect">
            <a:avLst/>
          </a:prstGeom>
          <a:solidFill>
            <a:srgbClr val="3399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CNOT</a:t>
            </a:r>
          </a:p>
        </p:txBody>
      </p:sp>
      <p:sp>
        <p:nvSpPr>
          <p:cNvPr id="123024" name="Line 144"/>
          <p:cNvSpPr>
            <a:spLocks noChangeShapeType="1"/>
          </p:cNvSpPr>
          <p:nvPr/>
        </p:nvSpPr>
        <p:spPr bwMode="auto">
          <a:xfrm>
            <a:off x="6186489" y="2495550"/>
            <a:ext cx="149542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25" name="Line 145"/>
          <p:cNvSpPr>
            <a:spLocks noChangeShapeType="1"/>
          </p:cNvSpPr>
          <p:nvPr/>
        </p:nvSpPr>
        <p:spPr bwMode="auto">
          <a:xfrm>
            <a:off x="6180139" y="2952750"/>
            <a:ext cx="149542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26" name="Rectangle 146"/>
          <p:cNvSpPr>
            <a:spLocks noChangeArrowheads="1"/>
          </p:cNvSpPr>
          <p:nvPr/>
        </p:nvSpPr>
        <p:spPr bwMode="auto">
          <a:xfrm>
            <a:off x="7681914" y="2338388"/>
            <a:ext cx="509587" cy="3175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27" name="Freeform 147"/>
          <p:cNvSpPr>
            <a:spLocks/>
          </p:cNvSpPr>
          <p:nvPr/>
        </p:nvSpPr>
        <p:spPr bwMode="auto">
          <a:xfrm>
            <a:off x="7693025" y="2495550"/>
            <a:ext cx="501650" cy="158750"/>
          </a:xfrm>
          <a:custGeom>
            <a:avLst/>
            <a:gdLst>
              <a:gd name="T0" fmla="*/ 0 w 476"/>
              <a:gd name="T1" fmla="*/ 125 h 125"/>
              <a:gd name="T2" fmla="*/ 242 w 476"/>
              <a:gd name="T3" fmla="*/ 8 h 125"/>
              <a:gd name="T4" fmla="*/ 476 w 476"/>
              <a:gd name="T5" fmla="*/ 125 h 125"/>
            </a:gdLst>
            <a:ahLst/>
            <a:cxnLst>
              <a:cxn ang="0">
                <a:pos x="T0" y="T1"/>
              </a:cxn>
              <a:cxn ang="0">
                <a:pos x="T2" y="T3"/>
              </a:cxn>
              <a:cxn ang="0">
                <a:pos x="T4" y="T5"/>
              </a:cxn>
            </a:cxnLst>
            <a:rect l="0" t="0" r="r" b="b"/>
            <a:pathLst>
              <a:path w="476" h="125">
                <a:moveTo>
                  <a:pt x="0" y="125"/>
                </a:moveTo>
                <a:cubicBezTo>
                  <a:pt x="40" y="106"/>
                  <a:pt x="84" y="0"/>
                  <a:pt x="242" y="8"/>
                </a:cubicBezTo>
                <a:cubicBezTo>
                  <a:pt x="409" y="8"/>
                  <a:pt x="427" y="101"/>
                  <a:pt x="476" y="125"/>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28" name="Line 148"/>
          <p:cNvSpPr>
            <a:spLocks noChangeShapeType="1"/>
          </p:cNvSpPr>
          <p:nvPr/>
        </p:nvSpPr>
        <p:spPr bwMode="auto">
          <a:xfrm flipH="1" flipV="1">
            <a:off x="7764464" y="2465389"/>
            <a:ext cx="193675" cy="18097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29" name="Rectangle 149"/>
          <p:cNvSpPr>
            <a:spLocks noChangeArrowheads="1"/>
          </p:cNvSpPr>
          <p:nvPr/>
        </p:nvSpPr>
        <p:spPr bwMode="auto">
          <a:xfrm>
            <a:off x="7677151" y="2782888"/>
            <a:ext cx="511175" cy="3175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30" name="Freeform 150"/>
          <p:cNvSpPr>
            <a:spLocks/>
          </p:cNvSpPr>
          <p:nvPr/>
        </p:nvSpPr>
        <p:spPr bwMode="auto">
          <a:xfrm>
            <a:off x="7688264" y="2940050"/>
            <a:ext cx="503237" cy="158750"/>
          </a:xfrm>
          <a:custGeom>
            <a:avLst/>
            <a:gdLst>
              <a:gd name="T0" fmla="*/ 0 w 476"/>
              <a:gd name="T1" fmla="*/ 125 h 125"/>
              <a:gd name="T2" fmla="*/ 242 w 476"/>
              <a:gd name="T3" fmla="*/ 8 h 125"/>
              <a:gd name="T4" fmla="*/ 476 w 476"/>
              <a:gd name="T5" fmla="*/ 125 h 125"/>
            </a:gdLst>
            <a:ahLst/>
            <a:cxnLst>
              <a:cxn ang="0">
                <a:pos x="T0" y="T1"/>
              </a:cxn>
              <a:cxn ang="0">
                <a:pos x="T2" y="T3"/>
              </a:cxn>
              <a:cxn ang="0">
                <a:pos x="T4" y="T5"/>
              </a:cxn>
            </a:cxnLst>
            <a:rect l="0" t="0" r="r" b="b"/>
            <a:pathLst>
              <a:path w="476" h="125">
                <a:moveTo>
                  <a:pt x="0" y="125"/>
                </a:moveTo>
                <a:cubicBezTo>
                  <a:pt x="40" y="106"/>
                  <a:pt x="84" y="0"/>
                  <a:pt x="242" y="8"/>
                </a:cubicBezTo>
                <a:cubicBezTo>
                  <a:pt x="409" y="8"/>
                  <a:pt x="427" y="101"/>
                  <a:pt x="476" y="125"/>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31" name="Line 151"/>
          <p:cNvSpPr>
            <a:spLocks noChangeShapeType="1"/>
          </p:cNvSpPr>
          <p:nvPr/>
        </p:nvSpPr>
        <p:spPr bwMode="auto">
          <a:xfrm flipH="1" flipV="1">
            <a:off x="7761289" y="2909889"/>
            <a:ext cx="192087" cy="18097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32" name="Rectangle 152"/>
          <p:cNvSpPr>
            <a:spLocks noChangeArrowheads="1"/>
          </p:cNvSpPr>
          <p:nvPr/>
        </p:nvSpPr>
        <p:spPr bwMode="auto">
          <a:xfrm>
            <a:off x="1536700" y="2092326"/>
            <a:ext cx="1055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a:t>
            </a:r>
            <a:r>
              <a:rPr lang="en-US" altLang="en-US" sz="2000">
                <a:sym typeface="Symbol" panose="05050102010706020507" pitchFamily="18" charset="2"/>
              </a:rPr>
              <a:t>0 + </a:t>
            </a:r>
            <a:r>
              <a:rPr lang="en-US" altLang="en-US" sz="2000"/>
              <a:t>|</a:t>
            </a:r>
            <a:r>
              <a:rPr lang="en-US" altLang="en-US" sz="2000">
                <a:sym typeface="Symbol" panose="05050102010706020507" pitchFamily="18" charset="2"/>
              </a:rPr>
              <a:t>1</a:t>
            </a:r>
          </a:p>
        </p:txBody>
      </p:sp>
      <p:sp>
        <p:nvSpPr>
          <p:cNvPr id="123033" name="Rectangle 153"/>
          <p:cNvSpPr>
            <a:spLocks noChangeArrowheads="1"/>
          </p:cNvSpPr>
          <p:nvPr/>
        </p:nvSpPr>
        <p:spPr bwMode="auto">
          <a:xfrm>
            <a:off x="1854200" y="2767014"/>
            <a:ext cx="476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a:t>
            </a:r>
            <a:r>
              <a:rPr lang="en-US" altLang="en-US" sz="2000">
                <a:sym typeface="Symbol" panose="05050102010706020507" pitchFamily="18" charset="2"/>
              </a:rPr>
              <a:t>0</a:t>
            </a:r>
          </a:p>
        </p:txBody>
      </p:sp>
      <p:sp>
        <p:nvSpPr>
          <p:cNvPr id="123040" name="Text Box 160"/>
          <p:cNvSpPr txBox="1">
            <a:spLocks noChangeArrowheads="1"/>
          </p:cNvSpPr>
          <p:nvPr/>
        </p:nvSpPr>
        <p:spPr bwMode="auto">
          <a:xfrm>
            <a:off x="2028826" y="1493838"/>
            <a:ext cx="18389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Example Circuit</a:t>
            </a:r>
          </a:p>
        </p:txBody>
      </p:sp>
      <p:sp>
        <p:nvSpPr>
          <p:cNvPr id="123041" name="Rectangle 161"/>
          <p:cNvSpPr>
            <a:spLocks noChangeArrowheads="1"/>
          </p:cNvSpPr>
          <p:nvPr/>
        </p:nvSpPr>
        <p:spPr bwMode="auto">
          <a:xfrm>
            <a:off x="1781175" y="2411414"/>
            <a:ext cx="465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ym typeface="Symbol" panose="05050102010706020507" pitchFamily="18" charset="2"/>
              </a:rPr>
              <a:t>√2</a:t>
            </a:r>
          </a:p>
        </p:txBody>
      </p:sp>
      <p:sp>
        <p:nvSpPr>
          <p:cNvPr id="123042" name="Text Box 162"/>
          <p:cNvSpPr txBox="1">
            <a:spLocks noChangeArrowheads="1"/>
          </p:cNvSpPr>
          <p:nvPr/>
        </p:nvSpPr>
        <p:spPr bwMode="auto">
          <a:xfrm>
            <a:off x="1549401" y="2132014"/>
            <a:ext cx="1031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______</a:t>
            </a:r>
          </a:p>
        </p:txBody>
      </p:sp>
      <p:graphicFrame>
        <p:nvGraphicFramePr>
          <p:cNvPr id="123048" name="Group 168"/>
          <p:cNvGraphicFramePr>
            <a:graphicFrameLocks noGrp="1"/>
          </p:cNvGraphicFramePr>
          <p:nvPr/>
        </p:nvGraphicFramePr>
        <p:xfrm>
          <a:off x="4429126" y="3738563"/>
          <a:ext cx="631825" cy="975360"/>
        </p:xfrm>
        <a:graphic>
          <a:graphicData uri="http://schemas.openxmlformats.org/drawingml/2006/table">
            <a:tbl>
              <a:tblPr/>
              <a:tblGrid>
                <a:gridCol w="631825"/>
              </a:tblGrid>
              <a:tr h="17145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1/</a:t>
                      </a:r>
                      <a:r>
                        <a:rPr kumimoji="0" lang="en-US" altLang="en-US" sz="1600" b="0" i="0" u="none" strike="noStrike" cap="none" normalizeH="0" baseline="0" smtClean="0">
                          <a:ln>
                            <a:noFill/>
                          </a:ln>
                          <a:solidFill>
                            <a:schemeClr val="tx1"/>
                          </a:solidFill>
                          <a:effectLst/>
                          <a:latin typeface="Arial" panose="020B0604020202020204" pitchFamily="34" charset="0"/>
                          <a:sym typeface="Symbol" panose="05050102010706020507" pitchFamily="18" charset="2"/>
                        </a:rPr>
                        <a:t>√2</a:t>
                      </a:r>
                      <a:endParaRPr kumimoji="0" lang="en-US" altLang="en-US" sz="1600" b="0" i="0" u="none" strike="noStrike" cap="none" normalizeH="0" baseline="0" smtClean="0">
                        <a:ln>
                          <a:noFill/>
                        </a:ln>
                        <a:solidFill>
                          <a:schemeClr val="tx1"/>
                        </a:solidFill>
                        <a:effectLst/>
                        <a:latin typeface="Arial" panose="020B0604020202020204" pitchFamily="34" charset="0"/>
                      </a:endParaRPr>
                    </a:p>
                  </a:txBody>
                  <a:tcPr marL="0" marR="0" marT="0" marB="0" horzOverflow="overflow">
                    <a:lnL cap="flat">
                      <a:noFill/>
                    </a:lnL>
                    <a:lnR cap="flat">
                      <a:noFill/>
                    </a:lnR>
                    <a:lnT cap="flat">
                      <a:noFill/>
                    </a:lnT>
                    <a:lnB>
                      <a:noFill/>
                    </a:lnB>
                    <a:lnTlToBr>
                      <a:noFill/>
                    </a:lnTlToBr>
                    <a:lnBlToTr>
                      <a:noFill/>
                    </a:lnBlToTr>
                    <a:noFill/>
                  </a:tcPr>
                </a:tc>
              </a:tr>
              <a:tr h="173038">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   0</a:t>
                      </a:r>
                    </a:p>
                  </a:txBody>
                  <a:tcPr marL="0" marR="0" marT="0" marB="0" horzOverflow="overflow">
                    <a:lnL cap="flat">
                      <a:noFill/>
                    </a:lnL>
                    <a:lnR cap="flat">
                      <a:noFill/>
                    </a:lnR>
                    <a:lnT>
                      <a:noFill/>
                    </a:lnT>
                    <a:lnB>
                      <a:noFill/>
                    </a:lnB>
                    <a:lnTlToBr>
                      <a:noFill/>
                    </a:lnTlToBr>
                    <a:lnBlToTr>
                      <a:noFill/>
                    </a:lnBlToTr>
                    <a:noFill/>
                  </a:tcPr>
                </a:tc>
              </a:tr>
              <a:tr h="17145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1/</a:t>
                      </a:r>
                      <a:r>
                        <a:rPr kumimoji="0" lang="en-US" altLang="en-US" sz="1600" b="0" i="0" u="none" strike="noStrike" cap="none" normalizeH="0" baseline="0" smtClean="0">
                          <a:ln>
                            <a:noFill/>
                          </a:ln>
                          <a:solidFill>
                            <a:schemeClr val="tx1"/>
                          </a:solidFill>
                          <a:effectLst/>
                          <a:latin typeface="Arial" panose="020B0604020202020204" pitchFamily="34" charset="0"/>
                          <a:sym typeface="Symbol" panose="05050102010706020507" pitchFamily="18" charset="2"/>
                        </a:rPr>
                        <a:t>√2</a:t>
                      </a:r>
                    </a:p>
                  </a:txBody>
                  <a:tcPr marL="0" marR="0" marT="0" marB="0" horzOverflow="overflow">
                    <a:lnL cap="flat">
                      <a:noFill/>
                    </a:lnL>
                    <a:lnR cap="flat">
                      <a:noFill/>
                    </a:lnR>
                    <a:lnT>
                      <a:noFill/>
                    </a:lnT>
                    <a:lnB>
                      <a:noFill/>
                    </a:lnB>
                    <a:lnTlToBr>
                      <a:noFill/>
                    </a:lnTlToBr>
                    <a:lnBlToTr>
                      <a:noFill/>
                    </a:lnBlToTr>
                    <a:noFill/>
                  </a:tcPr>
                </a:tc>
              </a:tr>
              <a:tr h="17145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   0</a:t>
                      </a:r>
                    </a:p>
                  </a:txBody>
                  <a:tcPr marL="0" marR="0" marT="0" marB="0" horzOverflow="overflow">
                    <a:lnL cap="flat">
                      <a:noFill/>
                    </a:lnL>
                    <a:lnR cap="flat">
                      <a:noFill/>
                    </a:lnR>
                    <a:lnT>
                      <a:noFill/>
                    </a:lnT>
                    <a:lnB cap="flat">
                      <a:noFill/>
                    </a:lnB>
                    <a:lnTlToBr>
                      <a:noFill/>
                    </a:lnTlToBr>
                    <a:lnBlToTr>
                      <a:noFill/>
                    </a:lnBlToTr>
                    <a:noFill/>
                  </a:tcPr>
                </a:tc>
              </a:tr>
            </a:tbl>
          </a:graphicData>
        </a:graphic>
      </p:graphicFrame>
      <p:graphicFrame>
        <p:nvGraphicFramePr>
          <p:cNvPr id="123064" name="Group 184"/>
          <p:cNvGraphicFramePr>
            <a:graphicFrameLocks noGrp="1"/>
          </p:cNvGraphicFramePr>
          <p:nvPr/>
        </p:nvGraphicFramePr>
        <p:xfrm>
          <a:off x="6542089" y="3679825"/>
          <a:ext cx="631825" cy="975360"/>
        </p:xfrm>
        <a:graphic>
          <a:graphicData uri="http://schemas.openxmlformats.org/drawingml/2006/table">
            <a:tbl>
              <a:tblPr/>
              <a:tblGrid>
                <a:gridCol w="631825"/>
              </a:tblGrid>
              <a:tr h="17145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1/</a:t>
                      </a:r>
                      <a:r>
                        <a:rPr kumimoji="0" lang="en-US" altLang="en-US" sz="1600" b="0" i="0" u="none" strike="noStrike" cap="none" normalizeH="0" baseline="0" smtClean="0">
                          <a:ln>
                            <a:noFill/>
                          </a:ln>
                          <a:solidFill>
                            <a:schemeClr val="tx1"/>
                          </a:solidFill>
                          <a:effectLst/>
                          <a:latin typeface="Arial" panose="020B0604020202020204" pitchFamily="34" charset="0"/>
                          <a:sym typeface="Symbol" panose="05050102010706020507" pitchFamily="18" charset="2"/>
                        </a:rPr>
                        <a:t>√2</a:t>
                      </a:r>
                      <a:endParaRPr kumimoji="0" lang="en-US" altLang="en-US" sz="1600" b="0" i="0" u="none" strike="noStrike" cap="none" normalizeH="0" baseline="0" smtClean="0">
                        <a:ln>
                          <a:noFill/>
                        </a:ln>
                        <a:solidFill>
                          <a:schemeClr val="tx1"/>
                        </a:solidFill>
                        <a:effectLst/>
                        <a:latin typeface="Arial" panose="020B0604020202020204" pitchFamily="34" charset="0"/>
                      </a:endParaRPr>
                    </a:p>
                  </a:txBody>
                  <a:tcPr marL="0" marR="0" marT="0" marB="0" horzOverflow="overflow">
                    <a:lnL cap="flat">
                      <a:noFill/>
                    </a:lnL>
                    <a:lnR cap="flat">
                      <a:noFill/>
                    </a:lnR>
                    <a:lnT cap="flat">
                      <a:noFill/>
                    </a:lnT>
                    <a:lnB>
                      <a:noFill/>
                    </a:lnB>
                    <a:lnTlToBr>
                      <a:noFill/>
                    </a:lnTlToBr>
                    <a:lnBlToTr>
                      <a:noFill/>
                    </a:lnBlToTr>
                    <a:noFill/>
                  </a:tcPr>
                </a:tc>
              </a:tr>
              <a:tr h="173038">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   0</a:t>
                      </a:r>
                    </a:p>
                  </a:txBody>
                  <a:tcPr marL="0" marR="0" marT="0" marB="0" horzOverflow="overflow">
                    <a:lnL cap="flat">
                      <a:noFill/>
                    </a:lnL>
                    <a:lnR cap="flat">
                      <a:noFill/>
                    </a:lnR>
                    <a:lnT>
                      <a:noFill/>
                    </a:lnT>
                    <a:lnB>
                      <a:noFill/>
                    </a:lnB>
                    <a:lnTlToBr>
                      <a:noFill/>
                    </a:lnTlToBr>
                    <a:lnBlToTr>
                      <a:noFill/>
                    </a:lnBlToTr>
                    <a:noFill/>
                  </a:tcPr>
                </a:tc>
              </a:tr>
              <a:tr h="17145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   0</a:t>
                      </a:r>
                      <a:endParaRPr kumimoji="0" lang="en-US" altLang="en-US" sz="1600" b="0" i="0" u="none" strike="noStrike" cap="none" normalizeH="0" baseline="0" smtClean="0">
                        <a:ln>
                          <a:noFill/>
                        </a:ln>
                        <a:solidFill>
                          <a:schemeClr val="tx1"/>
                        </a:solidFill>
                        <a:effectLst/>
                        <a:latin typeface="Arial" panose="020B0604020202020204" pitchFamily="34" charset="0"/>
                        <a:sym typeface="Symbol" panose="05050102010706020507" pitchFamily="18" charset="2"/>
                      </a:endParaRPr>
                    </a:p>
                  </a:txBody>
                  <a:tcPr marL="0" marR="0" marT="0" marB="0" horzOverflow="overflow">
                    <a:lnL cap="flat">
                      <a:noFill/>
                    </a:lnL>
                    <a:lnR cap="flat">
                      <a:noFill/>
                    </a:lnR>
                    <a:lnT>
                      <a:noFill/>
                    </a:lnT>
                    <a:lnB>
                      <a:noFill/>
                    </a:lnB>
                    <a:lnTlToBr>
                      <a:noFill/>
                    </a:lnTlToBr>
                    <a:lnBlToTr>
                      <a:noFill/>
                    </a:lnBlToTr>
                    <a:noFill/>
                  </a:tcPr>
                </a:tc>
              </a:tr>
              <a:tr h="17145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1/</a:t>
                      </a:r>
                      <a:r>
                        <a:rPr kumimoji="0" lang="en-US" altLang="en-US" sz="1600" b="0" i="0" u="none" strike="noStrike" cap="none" normalizeH="0" baseline="0" smtClean="0">
                          <a:ln>
                            <a:noFill/>
                          </a:ln>
                          <a:solidFill>
                            <a:schemeClr val="tx1"/>
                          </a:solidFill>
                          <a:effectLst/>
                          <a:latin typeface="Arial" panose="020B0604020202020204" pitchFamily="34" charset="0"/>
                          <a:sym typeface="Symbol" panose="05050102010706020507" pitchFamily="18" charset="2"/>
                        </a:rPr>
                        <a:t>√2</a:t>
                      </a:r>
                    </a:p>
                  </a:txBody>
                  <a:tcPr marL="0" marR="0" marT="0" marB="0" horzOverflow="overflow">
                    <a:lnL cap="flat">
                      <a:noFill/>
                    </a:lnL>
                    <a:lnR cap="flat">
                      <a:noFill/>
                    </a:lnR>
                    <a:lnT>
                      <a:noFill/>
                    </a:lnT>
                    <a:lnB cap="flat">
                      <a:noFill/>
                    </a:lnB>
                    <a:lnTlToBr>
                      <a:noFill/>
                    </a:lnTlToBr>
                    <a:lnBlToTr>
                      <a:noFill/>
                    </a:lnBlToTr>
                    <a:noFill/>
                  </a:tcPr>
                </a:tc>
              </a:tr>
            </a:tbl>
          </a:graphicData>
        </a:graphic>
      </p:graphicFrame>
      <p:graphicFrame>
        <p:nvGraphicFramePr>
          <p:cNvPr id="123102" name="Group 222"/>
          <p:cNvGraphicFramePr>
            <a:graphicFrameLocks noGrp="1"/>
          </p:cNvGraphicFramePr>
          <p:nvPr/>
        </p:nvGraphicFramePr>
        <p:xfrm>
          <a:off x="9605964" y="3646488"/>
          <a:ext cx="180975" cy="975360"/>
        </p:xfrm>
        <a:graphic>
          <a:graphicData uri="http://schemas.openxmlformats.org/drawingml/2006/table">
            <a:tbl>
              <a:tblPr/>
              <a:tblGrid>
                <a:gridCol w="180975"/>
              </a:tblGrid>
              <a:tr h="17145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cap="flat">
                      <a:noFill/>
                    </a:lnL>
                    <a:lnR cap="flat">
                      <a:noFill/>
                    </a:lnR>
                    <a:lnT cap="flat">
                      <a:noFill/>
                    </a:lnT>
                    <a:lnB>
                      <a:noFill/>
                    </a:lnB>
                    <a:lnTlToBr>
                      <a:noFill/>
                    </a:lnTlToBr>
                    <a:lnBlToTr>
                      <a:noFill/>
                    </a:lnBlToTr>
                    <a:noFill/>
                  </a:tcPr>
                </a:tc>
              </a:tr>
              <a:tr h="239713">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cap="flat">
                      <a:noFill/>
                    </a:lnL>
                    <a:lnR cap="flat">
                      <a:noFill/>
                    </a:lnR>
                    <a:lnT>
                      <a:noFill/>
                    </a:lnT>
                    <a:lnB>
                      <a:noFill/>
                    </a:lnB>
                    <a:lnTlToBr>
                      <a:noFill/>
                    </a:lnTlToBr>
                    <a:lnBlToTr>
                      <a:noFill/>
                    </a:lnBlToTr>
                    <a:noFill/>
                  </a:tcPr>
                </a:tc>
              </a:tr>
              <a:tr h="17145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0</a:t>
                      </a:r>
                    </a:p>
                  </a:txBody>
                  <a:tcPr marL="0" marR="0" marT="0" marB="0" horzOverflow="overflow">
                    <a:lnL cap="flat">
                      <a:noFill/>
                    </a:lnL>
                    <a:lnR cap="flat">
                      <a:noFill/>
                    </a:lnR>
                    <a:lnT>
                      <a:noFill/>
                    </a:lnT>
                    <a:lnB>
                      <a:noFill/>
                    </a:lnB>
                    <a:lnTlToBr>
                      <a:noFill/>
                    </a:lnTlToBr>
                    <a:lnBlToTr>
                      <a:noFill/>
                    </a:lnBlToTr>
                    <a:noFill/>
                  </a:tcPr>
                </a:tc>
              </a:tr>
              <a:tr h="17145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1</a:t>
                      </a:r>
                    </a:p>
                  </a:txBody>
                  <a:tcPr marL="0" marR="0" marT="0" marB="0" horzOverflow="overflow">
                    <a:lnL cap="flat">
                      <a:noFill/>
                    </a:lnL>
                    <a:lnR cap="flat">
                      <a:noFill/>
                    </a:lnR>
                    <a:lnT>
                      <a:noFill/>
                    </a:lnT>
                    <a:lnB cap="flat">
                      <a:noFill/>
                    </a:lnB>
                    <a:lnTlToBr>
                      <a:noFill/>
                    </a:lnTlToBr>
                    <a:lnBlToTr>
                      <a:noFill/>
                    </a:lnBlToTr>
                    <a:noFill/>
                  </a:tcPr>
                </a:tc>
              </a:tr>
            </a:tbl>
          </a:graphicData>
        </a:graphic>
      </p:graphicFrame>
      <p:grpSp>
        <p:nvGrpSpPr>
          <p:cNvPr id="123145" name="Group 265"/>
          <p:cNvGrpSpPr>
            <a:grpSpLocks/>
          </p:cNvGrpSpPr>
          <p:nvPr/>
        </p:nvGrpSpPr>
        <p:grpSpPr bwMode="auto">
          <a:xfrm>
            <a:off x="2763839" y="2089151"/>
            <a:ext cx="2447925" cy="2606675"/>
            <a:chOff x="781" y="1316"/>
            <a:chExt cx="1542" cy="1642"/>
          </a:xfrm>
        </p:grpSpPr>
        <p:sp>
          <p:nvSpPr>
            <p:cNvPr id="123063" name="AutoShape 183"/>
            <p:cNvSpPr>
              <a:spLocks noChangeArrowheads="1"/>
            </p:cNvSpPr>
            <p:nvPr/>
          </p:nvSpPr>
          <p:spPr bwMode="auto">
            <a:xfrm>
              <a:off x="1827" y="2364"/>
              <a:ext cx="284" cy="594"/>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97" name="Rectangle 217"/>
            <p:cNvSpPr>
              <a:spLocks noChangeArrowheads="1"/>
            </p:cNvSpPr>
            <p:nvPr/>
          </p:nvSpPr>
          <p:spPr bwMode="auto">
            <a:xfrm>
              <a:off x="1658" y="1316"/>
              <a:ext cx="66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a:t>
              </a:r>
              <a:r>
                <a:rPr lang="en-US" altLang="en-US" sz="2000">
                  <a:sym typeface="Symbol" panose="05050102010706020507" pitchFamily="18" charset="2"/>
                </a:rPr>
                <a:t>0 + </a:t>
              </a:r>
              <a:r>
                <a:rPr lang="en-US" altLang="en-US" sz="2000"/>
                <a:t>|</a:t>
              </a:r>
              <a:r>
                <a:rPr lang="en-US" altLang="en-US" sz="2000">
                  <a:sym typeface="Symbol" panose="05050102010706020507" pitchFamily="18" charset="2"/>
                </a:rPr>
                <a:t>1</a:t>
              </a:r>
            </a:p>
          </p:txBody>
        </p:sp>
        <p:sp>
          <p:nvSpPr>
            <p:cNvPr id="123098" name="Rectangle 218"/>
            <p:cNvSpPr>
              <a:spLocks noChangeArrowheads="1"/>
            </p:cNvSpPr>
            <p:nvPr/>
          </p:nvSpPr>
          <p:spPr bwMode="auto">
            <a:xfrm>
              <a:off x="1826" y="1741"/>
              <a:ext cx="3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a:t>
              </a:r>
              <a:r>
                <a:rPr lang="en-US" altLang="en-US" sz="2000">
                  <a:sym typeface="Symbol" panose="05050102010706020507" pitchFamily="18" charset="2"/>
                </a:rPr>
                <a:t>0</a:t>
              </a:r>
            </a:p>
          </p:txBody>
        </p:sp>
        <p:sp>
          <p:nvSpPr>
            <p:cNvPr id="123099" name="Rectangle 219"/>
            <p:cNvSpPr>
              <a:spLocks noChangeArrowheads="1"/>
            </p:cNvSpPr>
            <p:nvPr/>
          </p:nvSpPr>
          <p:spPr bwMode="auto">
            <a:xfrm>
              <a:off x="1812" y="1517"/>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ym typeface="Symbol" panose="05050102010706020507" pitchFamily="18" charset="2"/>
                </a:rPr>
                <a:t>√2</a:t>
              </a:r>
            </a:p>
          </p:txBody>
        </p:sp>
        <p:sp>
          <p:nvSpPr>
            <p:cNvPr id="123100" name="Text Box 220"/>
            <p:cNvSpPr txBox="1">
              <a:spLocks noChangeArrowheads="1"/>
            </p:cNvSpPr>
            <p:nvPr/>
          </p:nvSpPr>
          <p:spPr bwMode="auto">
            <a:xfrm>
              <a:off x="1666" y="1341"/>
              <a:ext cx="65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______</a:t>
              </a:r>
            </a:p>
          </p:txBody>
        </p:sp>
        <p:sp>
          <p:nvSpPr>
            <p:cNvPr id="123135" name="AutoShape 255"/>
            <p:cNvSpPr>
              <a:spLocks noChangeArrowheads="1"/>
            </p:cNvSpPr>
            <p:nvPr/>
          </p:nvSpPr>
          <p:spPr bwMode="auto">
            <a:xfrm>
              <a:off x="781" y="2564"/>
              <a:ext cx="660" cy="226"/>
            </a:xfrm>
            <a:prstGeom prst="rightArrow">
              <a:avLst>
                <a:gd name="adj1" fmla="val 50000"/>
                <a:gd name="adj2" fmla="val 73009"/>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3141" name="Group 261"/>
          <p:cNvGrpSpPr>
            <a:grpSpLocks/>
          </p:cNvGrpSpPr>
          <p:nvPr/>
        </p:nvGrpSpPr>
        <p:grpSpPr bwMode="auto">
          <a:xfrm>
            <a:off x="7196140" y="1727200"/>
            <a:ext cx="2714625" cy="2884488"/>
            <a:chOff x="3573" y="1088"/>
            <a:chExt cx="1710" cy="1817"/>
          </a:xfrm>
        </p:grpSpPr>
        <p:sp>
          <p:nvSpPr>
            <p:cNvPr id="123016" name="AutoShape 136"/>
            <p:cNvSpPr>
              <a:spLocks noChangeArrowheads="1"/>
            </p:cNvSpPr>
            <p:nvPr/>
          </p:nvSpPr>
          <p:spPr bwMode="auto">
            <a:xfrm>
              <a:off x="4402" y="2311"/>
              <a:ext cx="192" cy="594"/>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38" name="Rectangle 158"/>
            <p:cNvSpPr>
              <a:spLocks noChangeArrowheads="1"/>
            </p:cNvSpPr>
            <p:nvPr/>
          </p:nvSpPr>
          <p:spPr bwMode="auto">
            <a:xfrm>
              <a:off x="4354" y="1428"/>
              <a:ext cx="27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a:t>
              </a:r>
              <a:r>
                <a:rPr lang="en-US" altLang="en-US" sz="2000">
                  <a:sym typeface="Symbol" panose="05050102010706020507" pitchFamily="18" charset="2"/>
                </a:rPr>
                <a:t>0’</a:t>
              </a:r>
            </a:p>
          </p:txBody>
        </p:sp>
        <p:sp>
          <p:nvSpPr>
            <p:cNvPr id="123039" name="Rectangle 159"/>
            <p:cNvSpPr>
              <a:spLocks noChangeArrowheads="1"/>
            </p:cNvSpPr>
            <p:nvPr/>
          </p:nvSpPr>
          <p:spPr bwMode="auto">
            <a:xfrm>
              <a:off x="4356" y="1724"/>
              <a:ext cx="27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a:t>
              </a:r>
              <a:r>
                <a:rPr lang="en-US" altLang="en-US" sz="2000">
                  <a:sym typeface="Symbol" panose="05050102010706020507" pitchFamily="18" charset="2"/>
                </a:rPr>
                <a:t>0’</a:t>
              </a:r>
            </a:p>
          </p:txBody>
        </p:sp>
        <p:sp>
          <p:nvSpPr>
            <p:cNvPr id="123101" name="Text Box 221"/>
            <p:cNvSpPr txBox="1">
              <a:spLocks noChangeArrowheads="1"/>
            </p:cNvSpPr>
            <p:nvPr/>
          </p:nvSpPr>
          <p:spPr bwMode="auto">
            <a:xfrm>
              <a:off x="4659" y="1568"/>
              <a:ext cx="26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or</a:t>
              </a:r>
            </a:p>
          </p:txBody>
        </p:sp>
        <p:sp>
          <p:nvSpPr>
            <p:cNvPr id="123117" name="AutoShape 237"/>
            <p:cNvSpPr>
              <a:spLocks noChangeArrowheads="1"/>
            </p:cNvSpPr>
            <p:nvPr/>
          </p:nvSpPr>
          <p:spPr bwMode="auto">
            <a:xfrm>
              <a:off x="5016" y="2306"/>
              <a:ext cx="192" cy="594"/>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18" name="Rectangle 238"/>
            <p:cNvSpPr>
              <a:spLocks noChangeArrowheads="1"/>
            </p:cNvSpPr>
            <p:nvPr/>
          </p:nvSpPr>
          <p:spPr bwMode="auto">
            <a:xfrm>
              <a:off x="4968" y="1423"/>
              <a:ext cx="27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a:t>
              </a:r>
              <a:r>
                <a:rPr lang="en-US" altLang="en-US" sz="2000">
                  <a:sym typeface="Symbol" panose="05050102010706020507" pitchFamily="18" charset="2"/>
                </a:rPr>
                <a:t>1’</a:t>
              </a:r>
            </a:p>
          </p:txBody>
        </p:sp>
        <p:sp>
          <p:nvSpPr>
            <p:cNvPr id="123119" name="Rectangle 239"/>
            <p:cNvSpPr>
              <a:spLocks noChangeArrowheads="1"/>
            </p:cNvSpPr>
            <p:nvPr/>
          </p:nvSpPr>
          <p:spPr bwMode="auto">
            <a:xfrm>
              <a:off x="4970" y="1719"/>
              <a:ext cx="27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a:t>
              </a:r>
              <a:r>
                <a:rPr lang="en-US" altLang="en-US" sz="2000">
                  <a:sym typeface="Symbol" panose="05050102010706020507" pitchFamily="18" charset="2"/>
                </a:rPr>
                <a:t>1’</a:t>
              </a:r>
            </a:p>
          </p:txBody>
        </p:sp>
        <p:sp>
          <p:nvSpPr>
            <p:cNvPr id="123120" name="Text Box 240"/>
            <p:cNvSpPr txBox="1">
              <a:spLocks noChangeArrowheads="1"/>
            </p:cNvSpPr>
            <p:nvPr/>
          </p:nvSpPr>
          <p:spPr bwMode="auto">
            <a:xfrm>
              <a:off x="4687" y="2457"/>
              <a:ext cx="26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or</a:t>
              </a:r>
            </a:p>
          </p:txBody>
        </p:sp>
        <p:sp>
          <p:nvSpPr>
            <p:cNvPr id="123130" name="Text Box 250"/>
            <p:cNvSpPr txBox="1">
              <a:spLocks noChangeArrowheads="1"/>
            </p:cNvSpPr>
            <p:nvPr/>
          </p:nvSpPr>
          <p:spPr bwMode="auto">
            <a:xfrm>
              <a:off x="4326" y="1092"/>
              <a:ext cx="38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50%</a:t>
              </a:r>
            </a:p>
          </p:txBody>
        </p:sp>
        <p:sp>
          <p:nvSpPr>
            <p:cNvPr id="123131" name="Text Box 251"/>
            <p:cNvSpPr txBox="1">
              <a:spLocks noChangeArrowheads="1"/>
            </p:cNvSpPr>
            <p:nvPr/>
          </p:nvSpPr>
          <p:spPr bwMode="auto">
            <a:xfrm>
              <a:off x="4896" y="1088"/>
              <a:ext cx="38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50%</a:t>
              </a:r>
            </a:p>
          </p:txBody>
        </p:sp>
        <p:sp>
          <p:nvSpPr>
            <p:cNvPr id="123137" name="AutoShape 257"/>
            <p:cNvSpPr>
              <a:spLocks noChangeArrowheads="1"/>
            </p:cNvSpPr>
            <p:nvPr/>
          </p:nvSpPr>
          <p:spPr bwMode="auto">
            <a:xfrm>
              <a:off x="3573" y="2547"/>
              <a:ext cx="660" cy="226"/>
            </a:xfrm>
            <a:prstGeom prst="rightArrow">
              <a:avLst>
                <a:gd name="adj1" fmla="val 50000"/>
                <a:gd name="adj2" fmla="val 73009"/>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3144" name="Group 264"/>
          <p:cNvGrpSpPr>
            <a:grpSpLocks/>
          </p:cNvGrpSpPr>
          <p:nvPr/>
        </p:nvGrpSpPr>
        <p:grpSpPr bwMode="auto">
          <a:xfrm>
            <a:off x="2279651" y="4656139"/>
            <a:ext cx="5580063" cy="1647825"/>
            <a:chOff x="476" y="2933"/>
            <a:chExt cx="3515" cy="1038"/>
          </a:xfrm>
        </p:grpSpPr>
        <p:sp>
          <p:nvSpPr>
            <p:cNvPr id="123123" name="Text Box 243"/>
            <p:cNvSpPr txBox="1">
              <a:spLocks noChangeArrowheads="1"/>
            </p:cNvSpPr>
            <p:nvPr/>
          </p:nvSpPr>
          <p:spPr bwMode="auto">
            <a:xfrm>
              <a:off x="575" y="3115"/>
              <a:ext cx="1129"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Separable state:</a:t>
              </a:r>
            </a:p>
            <a:p>
              <a:r>
                <a:rPr lang="en-US" altLang="en-US"/>
                <a:t>can be written as</a:t>
              </a:r>
            </a:p>
            <a:p>
              <a:r>
                <a:rPr lang="en-US" altLang="en-US"/>
                <a:t>tensor product</a:t>
              </a:r>
            </a:p>
          </p:txBody>
        </p:sp>
        <p:sp>
          <p:nvSpPr>
            <p:cNvPr id="123126" name="Line 246"/>
            <p:cNvSpPr>
              <a:spLocks noChangeShapeType="1"/>
            </p:cNvSpPr>
            <p:nvPr/>
          </p:nvSpPr>
          <p:spPr bwMode="auto">
            <a:xfrm flipH="1" flipV="1">
              <a:off x="476" y="2947"/>
              <a:ext cx="626" cy="14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127" name="Line 247"/>
            <p:cNvSpPr>
              <a:spLocks noChangeShapeType="1"/>
            </p:cNvSpPr>
            <p:nvPr/>
          </p:nvSpPr>
          <p:spPr bwMode="auto">
            <a:xfrm flipV="1">
              <a:off x="1102" y="2955"/>
              <a:ext cx="676" cy="13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128" name="Rectangle 248"/>
            <p:cNvSpPr>
              <a:spLocks noChangeArrowheads="1"/>
            </p:cNvSpPr>
            <p:nvPr/>
          </p:nvSpPr>
          <p:spPr bwMode="auto">
            <a:xfrm>
              <a:off x="575" y="3721"/>
              <a:ext cx="109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a:t>
              </a:r>
              <a:r>
                <a:rPr lang="en-US" altLang="en-US" sz="2000">
                  <a:sym typeface="Symbol" panose="05050102010706020507" pitchFamily="18" charset="2"/>
                </a:rPr>
                <a:t> = </a:t>
              </a:r>
              <a:r>
                <a:rPr lang="en-US" altLang="en-US" sz="2000"/>
                <a:t>|</a:t>
              </a:r>
              <a:r>
                <a:rPr lang="en-US" altLang="en-US" sz="2000">
                  <a:sym typeface="Symbol" panose="05050102010706020507" pitchFamily="18" charset="2"/>
                </a:rPr>
                <a:t>  </a:t>
              </a:r>
              <a:r>
                <a:rPr lang="en-US" altLang="en-US" sz="2000"/>
                <a:t>|</a:t>
              </a:r>
              <a:r>
                <a:rPr lang="en-US" altLang="en-US" sz="2000">
                  <a:sym typeface="Symbol" panose="05050102010706020507" pitchFamily="18" charset="2"/>
                </a:rPr>
                <a:t></a:t>
              </a:r>
            </a:p>
          </p:txBody>
        </p:sp>
        <p:sp>
          <p:nvSpPr>
            <p:cNvPr id="123124" name="Text Box 244"/>
            <p:cNvSpPr txBox="1">
              <a:spLocks noChangeArrowheads="1"/>
            </p:cNvSpPr>
            <p:nvPr/>
          </p:nvSpPr>
          <p:spPr bwMode="auto">
            <a:xfrm>
              <a:off x="2739" y="3089"/>
              <a:ext cx="1252"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Entangled state:</a:t>
              </a:r>
            </a:p>
            <a:p>
              <a:r>
                <a:rPr lang="en-US" altLang="en-US"/>
                <a:t>cannot be written </a:t>
              </a:r>
            </a:p>
            <a:p>
              <a:r>
                <a:rPr lang="en-US" altLang="en-US"/>
                <a:t>as tensor product</a:t>
              </a:r>
            </a:p>
          </p:txBody>
        </p:sp>
        <p:sp>
          <p:nvSpPr>
            <p:cNvPr id="123125" name="Line 245"/>
            <p:cNvSpPr>
              <a:spLocks noChangeShapeType="1"/>
            </p:cNvSpPr>
            <p:nvPr/>
          </p:nvSpPr>
          <p:spPr bwMode="auto">
            <a:xfrm flipV="1">
              <a:off x="3298" y="2933"/>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129" name="Rectangle 249"/>
            <p:cNvSpPr>
              <a:spLocks noChangeArrowheads="1"/>
            </p:cNvSpPr>
            <p:nvPr/>
          </p:nvSpPr>
          <p:spPr bwMode="auto">
            <a:xfrm>
              <a:off x="2755" y="3679"/>
              <a:ext cx="110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a:t>
              </a:r>
              <a:r>
                <a:rPr lang="en-US" altLang="en-US" sz="2000">
                  <a:sym typeface="Symbol" panose="05050102010706020507" pitchFamily="18" charset="2"/>
                </a:rPr>
                <a:t> </a:t>
              </a:r>
              <a:r>
                <a:rPr lang="en-US" altLang="en-US" sz="2000">
                  <a:cs typeface="Arial" panose="020B0604020202020204" pitchFamily="34" charset="0"/>
                  <a:sym typeface="Symbol" panose="05050102010706020507" pitchFamily="18" charset="2"/>
                </a:rPr>
                <a:t>≠</a:t>
              </a:r>
              <a:r>
                <a:rPr lang="en-US" altLang="en-US" sz="2000">
                  <a:sym typeface="Symbol" panose="05050102010706020507" pitchFamily="18" charset="2"/>
                </a:rPr>
                <a:t> </a:t>
              </a:r>
              <a:r>
                <a:rPr lang="en-US" altLang="en-US" sz="2000"/>
                <a:t>|</a:t>
              </a:r>
              <a:r>
                <a:rPr lang="en-US" altLang="en-US" sz="2000">
                  <a:sym typeface="Symbol" panose="05050102010706020507" pitchFamily="18" charset="2"/>
                </a:rPr>
                <a:t>  </a:t>
              </a:r>
              <a:r>
                <a:rPr lang="en-US" altLang="en-US" sz="2000"/>
                <a:t>|</a:t>
              </a:r>
              <a:r>
                <a:rPr lang="en-US" altLang="en-US" sz="2000">
                  <a:sym typeface="Symbol" panose="05050102010706020507" pitchFamily="18" charset="2"/>
                </a:rPr>
                <a:t></a:t>
              </a:r>
            </a:p>
          </p:txBody>
        </p:sp>
      </p:grpSp>
      <p:grpSp>
        <p:nvGrpSpPr>
          <p:cNvPr id="123143" name="Group 263"/>
          <p:cNvGrpSpPr>
            <a:grpSpLocks/>
          </p:cNvGrpSpPr>
          <p:nvPr/>
        </p:nvGrpSpPr>
        <p:grpSpPr bwMode="auto">
          <a:xfrm>
            <a:off x="5227639" y="2185988"/>
            <a:ext cx="1760538" cy="2451100"/>
            <a:chOff x="2333" y="1377"/>
            <a:chExt cx="1109" cy="1544"/>
          </a:xfrm>
        </p:grpSpPr>
        <p:sp>
          <p:nvSpPr>
            <p:cNvPr id="123036" name="Rectangle 156"/>
            <p:cNvSpPr>
              <a:spLocks noChangeArrowheads="1"/>
            </p:cNvSpPr>
            <p:nvPr/>
          </p:nvSpPr>
          <p:spPr bwMode="auto">
            <a:xfrm>
              <a:off x="3189" y="1377"/>
              <a:ext cx="224"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4000"/>
                <a:t>?</a:t>
              </a:r>
              <a:endParaRPr lang="en-US" altLang="en-US" sz="4000">
                <a:sym typeface="Symbol" panose="05050102010706020507" pitchFamily="18" charset="2"/>
              </a:endParaRPr>
            </a:p>
          </p:txBody>
        </p:sp>
        <p:sp>
          <p:nvSpPr>
            <p:cNvPr id="123079" name="AutoShape 199"/>
            <p:cNvSpPr>
              <a:spLocks noChangeArrowheads="1"/>
            </p:cNvSpPr>
            <p:nvPr/>
          </p:nvSpPr>
          <p:spPr bwMode="auto">
            <a:xfrm>
              <a:off x="3158" y="2327"/>
              <a:ext cx="284" cy="594"/>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36" name="AutoShape 256"/>
            <p:cNvSpPr>
              <a:spLocks noChangeArrowheads="1"/>
            </p:cNvSpPr>
            <p:nvPr/>
          </p:nvSpPr>
          <p:spPr bwMode="auto">
            <a:xfrm>
              <a:off x="2333" y="2559"/>
              <a:ext cx="660" cy="226"/>
            </a:xfrm>
            <a:prstGeom prst="rightArrow">
              <a:avLst>
                <a:gd name="adj1" fmla="val 50000"/>
                <a:gd name="adj2" fmla="val 73009"/>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38" name="Rectangle 258"/>
            <p:cNvSpPr>
              <a:spLocks noChangeArrowheads="1"/>
            </p:cNvSpPr>
            <p:nvPr/>
          </p:nvSpPr>
          <p:spPr bwMode="auto">
            <a:xfrm>
              <a:off x="3184" y="1666"/>
              <a:ext cx="224"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4000"/>
                <a:t>?</a:t>
              </a:r>
              <a:endParaRPr lang="en-US" altLang="en-US" sz="4000">
                <a:sym typeface="Symbol" panose="05050102010706020507" pitchFamily="18" charset="2"/>
              </a:endParaRPr>
            </a:p>
          </p:txBody>
        </p:sp>
      </p:grpSp>
    </p:spTree>
    <p:extLst>
      <p:ext uri="{BB962C8B-B14F-4D97-AF65-F5344CB8AC3E}">
        <p14:creationId xmlns:p14="http://schemas.microsoft.com/office/powerpoint/2010/main" val="30638363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30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14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2306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314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310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31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300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3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en-US"/>
              <a:t>Some Interesting Consequences</a:t>
            </a:r>
          </a:p>
        </p:txBody>
      </p:sp>
      <p:grpSp>
        <p:nvGrpSpPr>
          <p:cNvPr id="91214" name="Group 78"/>
          <p:cNvGrpSpPr>
            <a:grpSpLocks/>
          </p:cNvGrpSpPr>
          <p:nvPr/>
        </p:nvGrpSpPr>
        <p:grpSpPr bwMode="auto">
          <a:xfrm>
            <a:off x="2041526" y="3209925"/>
            <a:ext cx="6850063" cy="1747838"/>
            <a:chOff x="326" y="2022"/>
            <a:chExt cx="4315" cy="1101"/>
          </a:xfrm>
        </p:grpSpPr>
        <p:pic>
          <p:nvPicPr>
            <p:cNvPr id="91185" name="Picture 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5" y="2703"/>
              <a:ext cx="621" cy="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1191" name="Picture 55" descr="DN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7" y="2566"/>
              <a:ext cx="384" cy="5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1167" name="Text Box 31"/>
            <p:cNvSpPr txBox="1">
              <a:spLocks noChangeArrowheads="1"/>
            </p:cNvSpPr>
            <p:nvPr/>
          </p:nvSpPr>
          <p:spPr bwMode="auto">
            <a:xfrm>
              <a:off x="326" y="2022"/>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2400"/>
            </a:p>
          </p:txBody>
        </p:sp>
        <p:sp>
          <p:nvSpPr>
            <p:cNvPr id="91168" name="Text Box 32"/>
            <p:cNvSpPr txBox="1">
              <a:spLocks noChangeArrowheads="1"/>
            </p:cNvSpPr>
            <p:nvPr/>
          </p:nvSpPr>
          <p:spPr bwMode="auto">
            <a:xfrm>
              <a:off x="326" y="2022"/>
              <a:ext cx="20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Quantum Superordinacy</a:t>
              </a:r>
            </a:p>
          </p:txBody>
        </p:sp>
        <p:sp>
          <p:nvSpPr>
            <p:cNvPr id="91169" name="Text Box 33"/>
            <p:cNvSpPr txBox="1">
              <a:spLocks noChangeArrowheads="1"/>
            </p:cNvSpPr>
            <p:nvPr/>
          </p:nvSpPr>
          <p:spPr bwMode="auto">
            <a:xfrm>
              <a:off x="551" y="2332"/>
              <a:ext cx="409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All classical quantum computations can be performed by a quantum</a:t>
              </a:r>
            </a:p>
            <a:p>
              <a:r>
                <a:rPr lang="en-US" altLang="en-US"/>
                <a:t>computer.</a:t>
              </a:r>
            </a:p>
          </p:txBody>
        </p:sp>
        <p:grpSp>
          <p:nvGrpSpPr>
            <p:cNvPr id="91198" name="Group 62"/>
            <p:cNvGrpSpPr>
              <a:grpSpLocks/>
            </p:cNvGrpSpPr>
            <p:nvPr/>
          </p:nvGrpSpPr>
          <p:grpSpPr bwMode="auto">
            <a:xfrm>
              <a:off x="1602" y="2583"/>
              <a:ext cx="656" cy="328"/>
              <a:chOff x="1923" y="2493"/>
              <a:chExt cx="1122" cy="561"/>
            </a:xfrm>
          </p:grpSpPr>
          <p:sp>
            <p:nvSpPr>
              <p:cNvPr id="91186" name="Oval 50"/>
              <p:cNvSpPr>
                <a:spLocks noChangeArrowheads="1"/>
              </p:cNvSpPr>
              <p:nvPr/>
            </p:nvSpPr>
            <p:spPr bwMode="auto">
              <a:xfrm>
                <a:off x="1923" y="2795"/>
                <a:ext cx="210" cy="21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87" name="Oval 51"/>
              <p:cNvSpPr>
                <a:spLocks noChangeArrowheads="1"/>
              </p:cNvSpPr>
              <p:nvPr/>
            </p:nvSpPr>
            <p:spPr bwMode="auto">
              <a:xfrm>
                <a:off x="2430" y="2653"/>
                <a:ext cx="210" cy="21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88" name="Oval 52"/>
              <p:cNvSpPr>
                <a:spLocks noChangeArrowheads="1"/>
              </p:cNvSpPr>
              <p:nvPr/>
            </p:nvSpPr>
            <p:spPr bwMode="auto">
              <a:xfrm>
                <a:off x="2769" y="2844"/>
                <a:ext cx="210" cy="21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89" name="Oval 53"/>
              <p:cNvSpPr>
                <a:spLocks noChangeArrowheads="1"/>
              </p:cNvSpPr>
              <p:nvPr/>
            </p:nvSpPr>
            <p:spPr bwMode="auto">
              <a:xfrm>
                <a:off x="2835" y="2493"/>
                <a:ext cx="210" cy="21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90" name="Line 54"/>
              <p:cNvSpPr>
                <a:spLocks noChangeShapeType="1"/>
              </p:cNvSpPr>
              <p:nvPr/>
            </p:nvSpPr>
            <p:spPr bwMode="auto">
              <a:xfrm flipV="1">
                <a:off x="2160" y="2804"/>
                <a:ext cx="201" cy="4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1200" name="Text Box 64"/>
            <p:cNvSpPr txBox="1">
              <a:spLocks noChangeArrowheads="1"/>
            </p:cNvSpPr>
            <p:nvPr/>
          </p:nvSpPr>
          <p:spPr bwMode="auto">
            <a:xfrm rot="5400000">
              <a:off x="2805" y="2605"/>
              <a:ext cx="393"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4800"/>
                <a:t>U</a:t>
              </a:r>
            </a:p>
          </p:txBody>
        </p:sp>
        <p:graphicFrame>
          <p:nvGraphicFramePr>
            <p:cNvPr id="91201" name="Object 65"/>
            <p:cNvGraphicFramePr>
              <a:graphicFrameLocks noChangeAspect="1"/>
            </p:cNvGraphicFramePr>
            <p:nvPr/>
          </p:nvGraphicFramePr>
          <p:xfrm>
            <a:off x="3396" y="2613"/>
            <a:ext cx="503" cy="510"/>
          </p:xfrm>
          <a:graphic>
            <a:graphicData uri="http://schemas.openxmlformats.org/presentationml/2006/ole">
              <mc:AlternateContent xmlns:mc="http://schemas.openxmlformats.org/markup-compatibility/2006">
                <mc:Choice xmlns:v="urn:schemas-microsoft-com:vml" Requires="v">
                  <p:oleObj spid="_x0000_s26654" name="Bitmap Image" r:id="rId5" imgW="1467055" imgH="1486107" progId="Paint.Picture">
                    <p:embed/>
                  </p:oleObj>
                </mc:Choice>
                <mc:Fallback>
                  <p:oleObj name="Bitmap Image" r:id="rId5" imgW="1467055" imgH="1486107"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6" y="2613"/>
                          <a:ext cx="503" cy="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91215" name="Group 79"/>
          <p:cNvGrpSpPr>
            <a:grpSpLocks/>
          </p:cNvGrpSpPr>
          <p:nvPr/>
        </p:nvGrpSpPr>
        <p:grpSpPr bwMode="auto">
          <a:xfrm>
            <a:off x="2027238" y="4913313"/>
            <a:ext cx="6032500" cy="1725612"/>
            <a:chOff x="317" y="3095"/>
            <a:chExt cx="3800" cy="1087"/>
          </a:xfrm>
        </p:grpSpPr>
        <p:sp>
          <p:nvSpPr>
            <p:cNvPr id="91170" name="Text Box 34"/>
            <p:cNvSpPr txBox="1">
              <a:spLocks noChangeArrowheads="1"/>
            </p:cNvSpPr>
            <p:nvPr/>
          </p:nvSpPr>
          <p:spPr bwMode="auto">
            <a:xfrm>
              <a:off x="317" y="3095"/>
              <a:ext cx="171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No cloning theorem</a:t>
              </a:r>
            </a:p>
          </p:txBody>
        </p:sp>
        <p:sp>
          <p:nvSpPr>
            <p:cNvPr id="91171" name="Text Box 35"/>
            <p:cNvSpPr txBox="1">
              <a:spLocks noChangeArrowheads="1"/>
            </p:cNvSpPr>
            <p:nvPr/>
          </p:nvSpPr>
          <p:spPr bwMode="auto">
            <a:xfrm>
              <a:off x="561" y="3374"/>
              <a:ext cx="355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It is impossible to exactly copy an unknown quantum state</a:t>
              </a:r>
            </a:p>
          </p:txBody>
        </p:sp>
        <p:sp>
          <p:nvSpPr>
            <p:cNvPr id="91172" name="Rectangle 36"/>
            <p:cNvSpPr>
              <a:spLocks noChangeArrowheads="1"/>
            </p:cNvSpPr>
            <p:nvPr/>
          </p:nvSpPr>
          <p:spPr bwMode="auto">
            <a:xfrm>
              <a:off x="871" y="3713"/>
              <a:ext cx="29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latin typeface="Times New Roman" panose="02020603050405020304" pitchFamily="18" charset="0"/>
                </a:rPr>
                <a:t>|</a:t>
              </a:r>
              <a:r>
                <a:rPr lang="en-US" altLang="en-US">
                  <a:latin typeface="Times New Roman" panose="02020603050405020304" pitchFamily="18" charset="0"/>
                  <a:sym typeface="Symbol" panose="05050102010706020507" pitchFamily="18" charset="2"/>
                </a:rPr>
                <a:t></a:t>
              </a:r>
            </a:p>
          </p:txBody>
        </p:sp>
        <p:sp>
          <p:nvSpPr>
            <p:cNvPr id="91173" name="Line 37"/>
            <p:cNvSpPr>
              <a:spLocks noChangeShapeType="1"/>
            </p:cNvSpPr>
            <p:nvPr/>
          </p:nvSpPr>
          <p:spPr bwMode="auto">
            <a:xfrm>
              <a:off x="1169" y="3841"/>
              <a:ext cx="49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77" name="Rectangle 41"/>
            <p:cNvSpPr>
              <a:spLocks noChangeArrowheads="1"/>
            </p:cNvSpPr>
            <p:nvPr/>
          </p:nvSpPr>
          <p:spPr bwMode="auto">
            <a:xfrm>
              <a:off x="872" y="3845"/>
              <a:ext cx="2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latin typeface="Times New Roman" panose="02020603050405020304" pitchFamily="18" charset="0"/>
                </a:rPr>
                <a:t>|</a:t>
              </a:r>
              <a:r>
                <a:rPr lang="en-US" altLang="en-US">
                  <a:latin typeface="Times New Roman" panose="02020603050405020304" pitchFamily="18" charset="0"/>
                  <a:sym typeface="Symbol" panose="05050102010706020507" pitchFamily="18" charset="2"/>
                </a:rPr>
                <a:t>0</a:t>
              </a:r>
            </a:p>
          </p:txBody>
        </p:sp>
        <p:sp>
          <p:nvSpPr>
            <p:cNvPr id="91178" name="Line 42"/>
            <p:cNvSpPr>
              <a:spLocks noChangeShapeType="1"/>
            </p:cNvSpPr>
            <p:nvPr/>
          </p:nvSpPr>
          <p:spPr bwMode="auto">
            <a:xfrm>
              <a:off x="1166" y="3973"/>
              <a:ext cx="49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79" name="Rectangle 43"/>
            <p:cNvSpPr>
              <a:spLocks noChangeArrowheads="1"/>
            </p:cNvSpPr>
            <p:nvPr/>
          </p:nvSpPr>
          <p:spPr bwMode="auto">
            <a:xfrm>
              <a:off x="2866" y="3697"/>
              <a:ext cx="29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latin typeface="Times New Roman" panose="02020603050405020304" pitchFamily="18" charset="0"/>
                </a:rPr>
                <a:t>|</a:t>
              </a:r>
              <a:r>
                <a:rPr lang="en-US" altLang="en-US">
                  <a:latin typeface="Times New Roman" panose="02020603050405020304" pitchFamily="18" charset="0"/>
                  <a:sym typeface="Symbol" panose="05050102010706020507" pitchFamily="18" charset="2"/>
                </a:rPr>
                <a:t></a:t>
              </a:r>
            </a:p>
          </p:txBody>
        </p:sp>
        <p:sp>
          <p:nvSpPr>
            <p:cNvPr id="91180" name="Line 44"/>
            <p:cNvSpPr>
              <a:spLocks noChangeShapeType="1"/>
            </p:cNvSpPr>
            <p:nvPr/>
          </p:nvSpPr>
          <p:spPr bwMode="auto">
            <a:xfrm>
              <a:off x="2363" y="3825"/>
              <a:ext cx="49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81" name="Rectangle 45"/>
            <p:cNvSpPr>
              <a:spLocks noChangeArrowheads="1"/>
            </p:cNvSpPr>
            <p:nvPr/>
          </p:nvSpPr>
          <p:spPr bwMode="auto">
            <a:xfrm>
              <a:off x="2872" y="3829"/>
              <a:ext cx="29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latin typeface="Times New Roman" panose="02020603050405020304" pitchFamily="18" charset="0"/>
                </a:rPr>
                <a:t>|</a:t>
              </a:r>
              <a:r>
                <a:rPr lang="en-US" altLang="en-US">
                  <a:latin typeface="Times New Roman" panose="02020603050405020304" pitchFamily="18" charset="0"/>
                  <a:sym typeface="Symbol" panose="05050102010706020507" pitchFamily="18" charset="2"/>
                </a:rPr>
                <a:t></a:t>
              </a:r>
            </a:p>
          </p:txBody>
        </p:sp>
        <p:sp>
          <p:nvSpPr>
            <p:cNvPr id="91182" name="Line 46"/>
            <p:cNvSpPr>
              <a:spLocks noChangeShapeType="1"/>
            </p:cNvSpPr>
            <p:nvPr/>
          </p:nvSpPr>
          <p:spPr bwMode="auto">
            <a:xfrm>
              <a:off x="2360" y="3957"/>
              <a:ext cx="49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83" name="Line 47"/>
            <p:cNvSpPr>
              <a:spLocks noChangeShapeType="1"/>
            </p:cNvSpPr>
            <p:nvPr/>
          </p:nvSpPr>
          <p:spPr bwMode="auto">
            <a:xfrm>
              <a:off x="2393" y="3688"/>
              <a:ext cx="266" cy="43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84" name="Line 48"/>
            <p:cNvSpPr>
              <a:spLocks noChangeShapeType="1"/>
            </p:cNvSpPr>
            <p:nvPr/>
          </p:nvSpPr>
          <p:spPr bwMode="auto">
            <a:xfrm flipH="1">
              <a:off x="2401" y="3680"/>
              <a:ext cx="241" cy="429"/>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91202" name="Object 66"/>
            <p:cNvGraphicFramePr>
              <a:graphicFrameLocks noChangeAspect="1"/>
            </p:cNvGraphicFramePr>
            <p:nvPr/>
          </p:nvGraphicFramePr>
          <p:xfrm>
            <a:off x="1756" y="3672"/>
            <a:ext cx="503" cy="510"/>
          </p:xfrm>
          <a:graphic>
            <a:graphicData uri="http://schemas.openxmlformats.org/presentationml/2006/ole">
              <mc:AlternateContent xmlns:mc="http://schemas.openxmlformats.org/markup-compatibility/2006">
                <mc:Choice xmlns:v="urn:schemas-microsoft-com:vml" Requires="v">
                  <p:oleObj spid="_x0000_s26655" name="Bitmap Image" r:id="rId7" imgW="1467055" imgH="1486107" progId="Paint.Picture">
                    <p:embed/>
                  </p:oleObj>
                </mc:Choice>
                <mc:Fallback>
                  <p:oleObj name="Bitmap Image" r:id="rId7" imgW="1467055" imgH="1486107"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6" y="3672"/>
                          <a:ext cx="503" cy="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91213" name="Group 77"/>
          <p:cNvGrpSpPr>
            <a:grpSpLocks/>
          </p:cNvGrpSpPr>
          <p:nvPr/>
        </p:nvGrpSpPr>
        <p:grpSpPr bwMode="auto">
          <a:xfrm>
            <a:off x="2046289" y="1357314"/>
            <a:ext cx="7032625" cy="1849437"/>
            <a:chOff x="329" y="855"/>
            <a:chExt cx="4430" cy="1165"/>
          </a:xfrm>
        </p:grpSpPr>
        <p:sp>
          <p:nvSpPr>
            <p:cNvPr id="91163" name="Text Box 27"/>
            <p:cNvSpPr txBox="1">
              <a:spLocks noChangeArrowheads="1"/>
            </p:cNvSpPr>
            <p:nvPr/>
          </p:nvSpPr>
          <p:spPr bwMode="auto">
            <a:xfrm>
              <a:off x="329" y="855"/>
              <a:ext cx="106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Reversibility</a:t>
              </a:r>
            </a:p>
          </p:txBody>
        </p:sp>
        <p:sp>
          <p:nvSpPr>
            <p:cNvPr id="91164" name="Text Box 28"/>
            <p:cNvSpPr txBox="1">
              <a:spLocks noChangeArrowheads="1"/>
            </p:cNvSpPr>
            <p:nvPr/>
          </p:nvSpPr>
          <p:spPr bwMode="auto">
            <a:xfrm>
              <a:off x="507" y="1094"/>
              <a:ext cx="3743"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Since quantum mechanics is reversible (dynamics are unitary),</a:t>
              </a:r>
            </a:p>
            <a:p>
              <a:r>
                <a:rPr lang="en-US" altLang="en-US"/>
                <a:t>quantum computation is reversible.</a:t>
              </a:r>
            </a:p>
          </p:txBody>
        </p:sp>
        <p:sp>
          <p:nvSpPr>
            <p:cNvPr id="91203" name="Rectangle 67"/>
            <p:cNvSpPr>
              <a:spLocks noChangeArrowheads="1"/>
            </p:cNvSpPr>
            <p:nvPr/>
          </p:nvSpPr>
          <p:spPr bwMode="auto">
            <a:xfrm>
              <a:off x="553" y="1576"/>
              <a:ext cx="7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latin typeface="Times New Roman" panose="02020603050405020304" pitchFamily="18" charset="0"/>
                </a:rPr>
                <a:t>|</a:t>
              </a:r>
              <a:r>
                <a:rPr lang="en-US" altLang="en-US">
                  <a:latin typeface="Times New Roman" panose="02020603050405020304" pitchFamily="18" charset="0"/>
                  <a:sym typeface="Symbol" panose="05050102010706020507" pitchFamily="18" charset="2"/>
                </a:rPr>
                <a:t>00000000</a:t>
              </a:r>
            </a:p>
          </p:txBody>
        </p:sp>
        <p:sp>
          <p:nvSpPr>
            <p:cNvPr id="91204" name="Line 68"/>
            <p:cNvSpPr>
              <a:spLocks noChangeShapeType="1"/>
            </p:cNvSpPr>
            <p:nvPr/>
          </p:nvSpPr>
          <p:spPr bwMode="auto">
            <a:xfrm>
              <a:off x="1351" y="1702"/>
              <a:ext cx="1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91206" name="Object 70"/>
            <p:cNvGraphicFramePr>
              <a:graphicFrameLocks noChangeAspect="1"/>
            </p:cNvGraphicFramePr>
            <p:nvPr/>
          </p:nvGraphicFramePr>
          <p:xfrm>
            <a:off x="1582" y="1506"/>
            <a:ext cx="503" cy="510"/>
          </p:xfrm>
          <a:graphic>
            <a:graphicData uri="http://schemas.openxmlformats.org/presentationml/2006/ole">
              <mc:AlternateContent xmlns:mc="http://schemas.openxmlformats.org/markup-compatibility/2006">
                <mc:Choice xmlns:v="urn:schemas-microsoft-com:vml" Requires="v">
                  <p:oleObj spid="_x0000_s26656" name="Bitmap Image" r:id="rId8" imgW="1467055" imgH="1486107" progId="Paint.Picture">
                    <p:embed/>
                  </p:oleObj>
                </mc:Choice>
                <mc:Fallback>
                  <p:oleObj name="Bitmap Image" r:id="rId8" imgW="1467055" imgH="1486107"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2" y="1506"/>
                          <a:ext cx="503" cy="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207" name="Line 71"/>
            <p:cNvSpPr>
              <a:spLocks noChangeShapeType="1"/>
            </p:cNvSpPr>
            <p:nvPr/>
          </p:nvSpPr>
          <p:spPr bwMode="auto">
            <a:xfrm>
              <a:off x="2113" y="1699"/>
              <a:ext cx="1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208" name="Rectangle 72"/>
            <p:cNvSpPr>
              <a:spLocks noChangeArrowheads="1"/>
            </p:cNvSpPr>
            <p:nvPr/>
          </p:nvSpPr>
          <p:spPr bwMode="auto">
            <a:xfrm>
              <a:off x="2350" y="1586"/>
              <a:ext cx="70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latin typeface="Times New Roman" panose="02020603050405020304" pitchFamily="18" charset="0"/>
                </a:rPr>
                <a:t>|</a:t>
              </a:r>
              <a:r>
                <a:rPr lang="en-US" altLang="en-US">
                  <a:latin typeface="Times New Roman" panose="02020603050405020304" pitchFamily="18" charset="0"/>
                  <a:sym typeface="Symbol" panose="05050102010706020507" pitchFamily="18" charset="2"/>
                </a:rPr>
                <a:t></a:t>
              </a:r>
            </a:p>
          </p:txBody>
        </p:sp>
        <p:graphicFrame>
          <p:nvGraphicFramePr>
            <p:cNvPr id="91209" name="Object 73"/>
            <p:cNvGraphicFramePr>
              <a:graphicFrameLocks noChangeAspect="1"/>
            </p:cNvGraphicFramePr>
            <p:nvPr/>
          </p:nvGraphicFramePr>
          <p:xfrm>
            <a:off x="3229" y="1522"/>
            <a:ext cx="532" cy="498"/>
          </p:xfrm>
          <a:graphic>
            <a:graphicData uri="http://schemas.openxmlformats.org/presentationml/2006/ole">
              <mc:AlternateContent xmlns:mc="http://schemas.openxmlformats.org/markup-compatibility/2006">
                <mc:Choice xmlns:v="urn:schemas-microsoft-com:vml" Requires="v">
                  <p:oleObj spid="_x0000_s26657" name="Bitmap Image" r:id="rId9" imgW="1467055" imgH="1486107" progId="Paint.Picture">
                    <p:embed/>
                  </p:oleObj>
                </mc:Choice>
                <mc:Fallback>
                  <p:oleObj name="Bitmap Image" r:id="rId9" imgW="1467055" imgH="1486107" progId="Paint.Picture">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29" y="1522"/>
                          <a:ext cx="532" cy="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210" name="Line 74"/>
            <p:cNvSpPr>
              <a:spLocks noChangeShapeType="1"/>
            </p:cNvSpPr>
            <p:nvPr/>
          </p:nvSpPr>
          <p:spPr bwMode="auto">
            <a:xfrm>
              <a:off x="3040" y="1696"/>
              <a:ext cx="1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211" name="Rectangle 75"/>
            <p:cNvSpPr>
              <a:spLocks noChangeArrowheads="1"/>
            </p:cNvSpPr>
            <p:nvPr/>
          </p:nvSpPr>
          <p:spPr bwMode="auto">
            <a:xfrm>
              <a:off x="3991" y="1582"/>
              <a:ext cx="7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latin typeface="Times New Roman" panose="02020603050405020304" pitchFamily="18" charset="0"/>
                </a:rPr>
                <a:t>|</a:t>
              </a:r>
              <a:r>
                <a:rPr lang="en-US" altLang="en-US">
                  <a:latin typeface="Times New Roman" panose="02020603050405020304" pitchFamily="18" charset="0"/>
                  <a:sym typeface="Symbol" panose="05050102010706020507" pitchFamily="18" charset="2"/>
                </a:rPr>
                <a:t>00000000</a:t>
              </a:r>
            </a:p>
          </p:txBody>
        </p:sp>
        <p:sp>
          <p:nvSpPr>
            <p:cNvPr id="91212" name="Line 76"/>
            <p:cNvSpPr>
              <a:spLocks noChangeShapeType="1"/>
            </p:cNvSpPr>
            <p:nvPr/>
          </p:nvSpPr>
          <p:spPr bwMode="auto">
            <a:xfrm>
              <a:off x="3770" y="1702"/>
              <a:ext cx="1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0284431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12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12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1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133600" y="533400"/>
            <a:ext cx="7010400" cy="488950"/>
          </a:xfrm>
        </p:spPr>
        <p:txBody>
          <a:bodyPr/>
          <a:lstStyle/>
          <a:p>
            <a:pPr eaLnBrk="1" hangingPunct="1"/>
            <a:r>
              <a:rPr lang="en-US" altLang="en-US" sz="2400"/>
              <a:t>Representation of Data  - Qubits</a:t>
            </a:r>
            <a:endParaRPr lang="en-US" altLang="en-US" smtClean="0"/>
          </a:p>
        </p:txBody>
      </p:sp>
      <p:sp>
        <p:nvSpPr>
          <p:cNvPr id="10243" name="Text Box 5"/>
          <p:cNvSpPr txBox="1">
            <a:spLocks noChangeArrowheads="1"/>
          </p:cNvSpPr>
          <p:nvPr/>
        </p:nvSpPr>
        <p:spPr bwMode="auto">
          <a:xfrm>
            <a:off x="2209800" y="1143000"/>
            <a:ext cx="7848600"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a:t>A bit of data is represented by a single atom that is in one of two states denoted by </a:t>
            </a:r>
            <a:r>
              <a:rPr lang="en-US" altLang="en-US" b="1">
                <a:solidFill>
                  <a:schemeClr val="accent1"/>
                </a:solidFill>
              </a:rPr>
              <a:t>|0&gt;</a:t>
            </a:r>
            <a:r>
              <a:rPr lang="en-US" altLang="en-US"/>
              <a:t> and </a:t>
            </a:r>
            <a:r>
              <a:rPr lang="en-US" altLang="en-US" b="1">
                <a:solidFill>
                  <a:schemeClr val="accent1"/>
                </a:solidFill>
              </a:rPr>
              <a:t>|1&gt;</a:t>
            </a:r>
            <a:r>
              <a:rPr lang="en-US" altLang="en-US"/>
              <a:t>.  A single bit of this form is known as a </a:t>
            </a:r>
            <a:r>
              <a:rPr lang="en-US" altLang="en-US" b="1" i="1"/>
              <a:t>qubit</a:t>
            </a:r>
          </a:p>
          <a:p>
            <a:pPr>
              <a:spcBef>
                <a:spcPct val="50000"/>
              </a:spcBef>
            </a:pPr>
            <a:r>
              <a:rPr lang="en-US" altLang="en-US"/>
              <a:t>A physical implementation of a qubit could use the two energy levels of an atom.  An excited state representing |1&gt; and a ground state representing |0&gt;.		</a:t>
            </a:r>
          </a:p>
        </p:txBody>
      </p:sp>
      <p:pic>
        <p:nvPicPr>
          <p:cNvPr id="10244" name="Picture 11" descr="qubit-representation-light.gif                                 00014CB1Joe's HD                       B9A819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992563"/>
            <a:ext cx="2617788" cy="195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Line 12"/>
          <p:cNvSpPr>
            <a:spLocks noChangeShapeType="1"/>
          </p:cNvSpPr>
          <p:nvPr/>
        </p:nvSpPr>
        <p:spPr bwMode="auto">
          <a:xfrm flipH="1" flipV="1">
            <a:off x="2971800" y="4602163"/>
            <a:ext cx="381000" cy="3048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6" name="Line 13"/>
          <p:cNvSpPr>
            <a:spLocks noChangeShapeType="1"/>
          </p:cNvSpPr>
          <p:nvPr/>
        </p:nvSpPr>
        <p:spPr bwMode="auto">
          <a:xfrm flipH="1">
            <a:off x="2819400" y="5440363"/>
            <a:ext cx="609600" cy="3048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7" name="Text Box 14"/>
          <p:cNvSpPr txBox="1">
            <a:spLocks noChangeArrowheads="1"/>
          </p:cNvSpPr>
          <p:nvPr/>
        </p:nvSpPr>
        <p:spPr bwMode="auto">
          <a:xfrm>
            <a:off x="2590800" y="414496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spcBef>
                <a:spcPct val="50000"/>
              </a:spcBef>
            </a:pPr>
            <a:r>
              <a:rPr lang="en-US" altLang="en-US" sz="1200" b="1"/>
              <a:t>Excited State</a:t>
            </a:r>
            <a:endParaRPr lang="en-US" altLang="en-US"/>
          </a:p>
        </p:txBody>
      </p:sp>
      <p:sp>
        <p:nvSpPr>
          <p:cNvPr id="10248" name="Text Box 15"/>
          <p:cNvSpPr txBox="1">
            <a:spLocks noChangeArrowheads="1"/>
          </p:cNvSpPr>
          <p:nvPr/>
        </p:nvSpPr>
        <p:spPr bwMode="auto">
          <a:xfrm>
            <a:off x="2133600" y="559276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spcBef>
                <a:spcPct val="50000"/>
              </a:spcBef>
            </a:pPr>
            <a:r>
              <a:rPr lang="en-US" altLang="en-US" sz="1200" b="1"/>
              <a:t>Ground State</a:t>
            </a:r>
            <a:endParaRPr lang="en-US" altLang="en-US"/>
          </a:p>
        </p:txBody>
      </p:sp>
      <p:sp>
        <p:nvSpPr>
          <p:cNvPr id="10249" name="Text Box 16"/>
          <p:cNvSpPr txBox="1">
            <a:spLocks noChangeArrowheads="1"/>
          </p:cNvSpPr>
          <p:nvPr/>
        </p:nvSpPr>
        <p:spPr bwMode="auto">
          <a:xfrm>
            <a:off x="3886200" y="5470525"/>
            <a:ext cx="762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spcBef>
                <a:spcPct val="50000"/>
              </a:spcBef>
            </a:pPr>
            <a:r>
              <a:rPr lang="en-US" altLang="en-US" sz="1200" b="1"/>
              <a:t>Nucleus</a:t>
            </a:r>
            <a:endParaRPr lang="en-US" altLang="en-US"/>
          </a:p>
        </p:txBody>
      </p:sp>
      <p:sp>
        <p:nvSpPr>
          <p:cNvPr id="10250" name="Text Box 17"/>
          <p:cNvSpPr txBox="1">
            <a:spLocks noChangeArrowheads="1"/>
          </p:cNvSpPr>
          <p:nvPr/>
        </p:nvSpPr>
        <p:spPr bwMode="auto">
          <a:xfrm>
            <a:off x="5105400" y="3810001"/>
            <a:ext cx="14478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spcBef>
                <a:spcPct val="50000"/>
              </a:spcBef>
            </a:pPr>
            <a:r>
              <a:rPr lang="en-US" altLang="en-US" sz="1200" b="1"/>
              <a:t>Light pulse of frequency </a:t>
            </a:r>
            <a:r>
              <a:rPr lang="en-US" altLang="en-US" sz="1200" b="1">
                <a:sym typeface="Symbol" panose="05050102010706020507" pitchFamily="18" charset="2"/>
              </a:rPr>
              <a:t> </a:t>
            </a:r>
            <a:r>
              <a:rPr lang="en-US" altLang="en-US" sz="1200" b="1"/>
              <a:t>for time interval t</a:t>
            </a:r>
            <a:endParaRPr lang="en-US" altLang="en-US"/>
          </a:p>
        </p:txBody>
      </p:sp>
      <p:pic>
        <p:nvPicPr>
          <p:cNvPr id="10251" name="Picture 18" descr="qubit-representation-excite.gif                                00014CB1Joe's HD                       B9A8196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1" y="3992563"/>
            <a:ext cx="2689225" cy="195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2" name="Line 19"/>
          <p:cNvSpPr>
            <a:spLocks noChangeShapeType="1"/>
          </p:cNvSpPr>
          <p:nvPr/>
        </p:nvSpPr>
        <p:spPr bwMode="auto">
          <a:xfrm flipH="1">
            <a:off x="5448300" y="5440363"/>
            <a:ext cx="0" cy="6096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3" name="Text Box 20"/>
          <p:cNvSpPr txBox="1">
            <a:spLocks noChangeArrowheads="1"/>
          </p:cNvSpPr>
          <p:nvPr/>
        </p:nvSpPr>
        <p:spPr bwMode="auto">
          <a:xfrm>
            <a:off x="5105400" y="6003925"/>
            <a:ext cx="762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spcBef>
                <a:spcPct val="50000"/>
              </a:spcBef>
            </a:pPr>
            <a:r>
              <a:rPr lang="en-US" altLang="en-US" sz="1200" b="1"/>
              <a:t>Electron</a:t>
            </a:r>
            <a:endParaRPr lang="en-US" altLang="en-US"/>
          </a:p>
        </p:txBody>
      </p:sp>
      <p:sp>
        <p:nvSpPr>
          <p:cNvPr id="10254" name="AutoShape 23"/>
          <p:cNvSpPr>
            <a:spLocks noChangeArrowheads="1"/>
          </p:cNvSpPr>
          <p:nvPr/>
        </p:nvSpPr>
        <p:spPr bwMode="auto">
          <a:xfrm>
            <a:off x="3810000" y="6202363"/>
            <a:ext cx="1066800" cy="381000"/>
          </a:xfrm>
          <a:prstGeom prst="roundRect">
            <a:avLst>
              <a:gd name="adj" fmla="val 16667"/>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10255" name="Text Box 24"/>
          <p:cNvSpPr txBox="1">
            <a:spLocks noChangeArrowheads="1"/>
          </p:cNvSpPr>
          <p:nvPr/>
        </p:nvSpPr>
        <p:spPr bwMode="auto">
          <a:xfrm>
            <a:off x="3911600" y="6253163"/>
            <a:ext cx="965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400" b="1"/>
              <a:t>State |0&gt;</a:t>
            </a:r>
            <a:endParaRPr lang="en-US" altLang="en-US"/>
          </a:p>
        </p:txBody>
      </p:sp>
      <p:sp>
        <p:nvSpPr>
          <p:cNvPr id="10256" name="AutoShape 25"/>
          <p:cNvSpPr>
            <a:spLocks noChangeArrowheads="1"/>
          </p:cNvSpPr>
          <p:nvPr/>
        </p:nvSpPr>
        <p:spPr bwMode="auto">
          <a:xfrm>
            <a:off x="8077200" y="6202363"/>
            <a:ext cx="1066800" cy="381000"/>
          </a:xfrm>
          <a:prstGeom prst="roundRect">
            <a:avLst>
              <a:gd name="adj" fmla="val 16667"/>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10257" name="Text Box 26"/>
          <p:cNvSpPr txBox="1">
            <a:spLocks noChangeArrowheads="1"/>
          </p:cNvSpPr>
          <p:nvPr/>
        </p:nvSpPr>
        <p:spPr bwMode="auto">
          <a:xfrm>
            <a:off x="8178800" y="6253163"/>
            <a:ext cx="965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400" b="1"/>
              <a:t>State |1&gt;</a:t>
            </a:r>
            <a:endParaRPr lang="en-US" altLang="en-US"/>
          </a:p>
        </p:txBody>
      </p:sp>
      <p:sp>
        <p:nvSpPr>
          <p:cNvPr id="10258" name="Line 27"/>
          <p:cNvSpPr>
            <a:spLocks noChangeShapeType="1"/>
          </p:cNvSpPr>
          <p:nvPr/>
        </p:nvSpPr>
        <p:spPr bwMode="auto">
          <a:xfrm>
            <a:off x="6096000" y="5257800"/>
            <a:ext cx="838200" cy="0"/>
          </a:xfrm>
          <a:prstGeom prst="line">
            <a:avLst/>
          </a:prstGeom>
          <a:noFill/>
          <a:ln w="1079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213842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438400" y="533400"/>
            <a:ext cx="7239000" cy="533400"/>
          </a:xfrm>
        </p:spPr>
        <p:txBody>
          <a:bodyPr/>
          <a:lstStyle/>
          <a:p>
            <a:pPr eaLnBrk="1" hangingPunct="1"/>
            <a:r>
              <a:rPr lang="en-US" altLang="en-US" sz="2400"/>
              <a:t>Representation of Data - </a:t>
            </a:r>
            <a:r>
              <a:rPr lang="en-US" altLang="en-US" sz="2400" b="1"/>
              <a:t>Superposition</a:t>
            </a:r>
            <a:endParaRPr lang="en-US" altLang="en-US" smtClean="0"/>
          </a:p>
        </p:txBody>
      </p:sp>
      <p:sp>
        <p:nvSpPr>
          <p:cNvPr id="11267" name="Text Box 4"/>
          <p:cNvSpPr txBox="1">
            <a:spLocks noChangeArrowheads="1"/>
          </p:cNvSpPr>
          <p:nvPr/>
        </p:nvSpPr>
        <p:spPr bwMode="auto">
          <a:xfrm>
            <a:off x="1930400" y="1600201"/>
            <a:ext cx="83058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a:t>A single qubit can be forced into a </a:t>
            </a:r>
            <a:r>
              <a:rPr lang="en-US" altLang="en-US" b="1" i="1"/>
              <a:t>superposition</a:t>
            </a:r>
            <a:r>
              <a:rPr lang="en-US" altLang="en-US"/>
              <a:t> of the two states denoted by the addition of the state vectors:</a:t>
            </a:r>
          </a:p>
          <a:p>
            <a:pPr algn="ctr">
              <a:spcBef>
                <a:spcPct val="50000"/>
              </a:spcBef>
            </a:pPr>
            <a:endParaRPr lang="en-US" altLang="en-US" sz="2800" b="1"/>
          </a:p>
          <a:p>
            <a:pPr algn="ctr">
              <a:spcBef>
                <a:spcPct val="50000"/>
              </a:spcBef>
            </a:pPr>
            <a:r>
              <a:rPr lang="en-US" altLang="en-US" sz="2800" b="1">
                <a:solidFill>
                  <a:schemeClr val="accent1"/>
                </a:solidFill>
              </a:rPr>
              <a:t>|</a:t>
            </a:r>
            <a:r>
              <a:rPr lang="en-US" altLang="en-US" sz="2800" b="1">
                <a:solidFill>
                  <a:schemeClr val="accent1"/>
                </a:solidFill>
                <a:sym typeface="Symbol" panose="05050102010706020507" pitchFamily="18" charset="2"/>
              </a:rPr>
              <a:t>&gt; =   </a:t>
            </a:r>
            <a:r>
              <a:rPr lang="en-US" altLang="en-US" sz="2800" b="1">
                <a:solidFill>
                  <a:schemeClr val="accent1"/>
                </a:solidFill>
              </a:rPr>
              <a:t>|0&gt; + </a:t>
            </a:r>
            <a:r>
              <a:rPr lang="en-US" altLang="en-US" sz="2800" b="1">
                <a:solidFill>
                  <a:schemeClr val="accent1"/>
                </a:solidFill>
                <a:sym typeface="Symbol" panose="05050102010706020507" pitchFamily="18" charset="2"/>
              </a:rPr>
              <a:t></a:t>
            </a:r>
            <a:r>
              <a:rPr lang="en-US" altLang="en-US" sz="2800" b="1">
                <a:solidFill>
                  <a:schemeClr val="accent1"/>
                </a:solidFill>
              </a:rPr>
              <a:t>  |1&gt;</a:t>
            </a:r>
            <a:endParaRPr lang="en-US" altLang="en-US" sz="2800" b="1"/>
          </a:p>
          <a:p>
            <a:pPr>
              <a:spcBef>
                <a:spcPct val="50000"/>
              </a:spcBef>
            </a:pPr>
            <a:endParaRPr lang="en-US" altLang="en-US"/>
          </a:p>
          <a:p>
            <a:pPr>
              <a:spcBef>
                <a:spcPct val="50000"/>
              </a:spcBef>
            </a:pPr>
            <a:r>
              <a:rPr lang="en-US" altLang="en-US"/>
              <a:t>Where </a:t>
            </a:r>
            <a:r>
              <a:rPr lang="en-US" altLang="en-US" b="1">
                <a:sym typeface="Symbol" panose="05050102010706020507" pitchFamily="18" charset="2"/>
              </a:rPr>
              <a:t>   and    </a:t>
            </a:r>
            <a:r>
              <a:rPr lang="en-US" altLang="en-US">
                <a:sym typeface="Symbol" panose="05050102010706020507" pitchFamily="18" charset="2"/>
              </a:rPr>
              <a:t>are complex numbers and </a:t>
            </a:r>
            <a:r>
              <a:rPr lang="en-US" altLang="en-US" b="1">
                <a:sym typeface="Symbol" panose="05050102010706020507" pitchFamily="18" charset="2"/>
              </a:rPr>
              <a:t>|  |   +  |   |   = 1</a:t>
            </a:r>
            <a:r>
              <a:rPr lang="en-US" altLang="en-US" sz="2800" b="1">
                <a:sym typeface="Symbol" panose="05050102010706020507" pitchFamily="18" charset="2"/>
              </a:rPr>
              <a:t> </a:t>
            </a:r>
            <a:endParaRPr lang="en-US" altLang="en-US"/>
          </a:p>
        </p:txBody>
      </p:sp>
      <p:grpSp>
        <p:nvGrpSpPr>
          <p:cNvPr id="11268" name="Group 31"/>
          <p:cNvGrpSpPr>
            <a:grpSpLocks/>
          </p:cNvGrpSpPr>
          <p:nvPr/>
        </p:nvGrpSpPr>
        <p:grpSpPr bwMode="auto">
          <a:xfrm>
            <a:off x="5638800" y="3354388"/>
            <a:ext cx="1447800" cy="379412"/>
            <a:chOff x="1884" y="1584"/>
            <a:chExt cx="912" cy="239"/>
          </a:xfrm>
        </p:grpSpPr>
        <p:sp>
          <p:nvSpPr>
            <p:cNvPr id="11278" name="Text Box 21"/>
            <p:cNvSpPr txBox="1">
              <a:spLocks noChangeArrowheads="1"/>
            </p:cNvSpPr>
            <p:nvPr/>
          </p:nvSpPr>
          <p:spPr bwMode="auto">
            <a:xfrm>
              <a:off x="1884" y="1592"/>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800" b="1">
                  <a:solidFill>
                    <a:schemeClr val="accent1"/>
                  </a:solidFill>
                </a:rPr>
                <a:t>1</a:t>
              </a:r>
              <a:endParaRPr lang="en-US" altLang="en-US"/>
            </a:p>
          </p:txBody>
        </p:sp>
        <p:sp>
          <p:nvSpPr>
            <p:cNvPr id="11279" name="Text Box 22"/>
            <p:cNvSpPr txBox="1">
              <a:spLocks noChangeArrowheads="1"/>
            </p:cNvSpPr>
            <p:nvPr/>
          </p:nvSpPr>
          <p:spPr bwMode="auto">
            <a:xfrm>
              <a:off x="2680" y="1584"/>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800" b="1">
                  <a:solidFill>
                    <a:schemeClr val="accent1"/>
                  </a:solidFill>
                </a:rPr>
                <a:t>2</a:t>
              </a:r>
              <a:endParaRPr lang="en-US" altLang="en-US"/>
            </a:p>
          </p:txBody>
        </p:sp>
      </p:grpSp>
      <p:grpSp>
        <p:nvGrpSpPr>
          <p:cNvPr id="11269" name="Group 32"/>
          <p:cNvGrpSpPr>
            <a:grpSpLocks/>
          </p:cNvGrpSpPr>
          <p:nvPr/>
        </p:nvGrpSpPr>
        <p:grpSpPr bwMode="auto">
          <a:xfrm>
            <a:off x="3028950" y="4446588"/>
            <a:ext cx="1174750" cy="379412"/>
            <a:chOff x="1008" y="2305"/>
            <a:chExt cx="740" cy="239"/>
          </a:xfrm>
        </p:grpSpPr>
        <p:sp>
          <p:nvSpPr>
            <p:cNvPr id="11276" name="Text Box 24"/>
            <p:cNvSpPr txBox="1">
              <a:spLocks noChangeArrowheads="1"/>
            </p:cNvSpPr>
            <p:nvPr/>
          </p:nvSpPr>
          <p:spPr bwMode="auto">
            <a:xfrm>
              <a:off x="1008" y="2313"/>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800" b="1"/>
                <a:t>1</a:t>
              </a:r>
              <a:endParaRPr lang="en-US" altLang="en-US"/>
            </a:p>
          </p:txBody>
        </p:sp>
        <p:sp>
          <p:nvSpPr>
            <p:cNvPr id="11277" name="Text Box 25"/>
            <p:cNvSpPr txBox="1">
              <a:spLocks noChangeArrowheads="1"/>
            </p:cNvSpPr>
            <p:nvPr/>
          </p:nvSpPr>
          <p:spPr bwMode="auto">
            <a:xfrm>
              <a:off x="1632" y="2305"/>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800" b="1"/>
                <a:t>2</a:t>
              </a:r>
              <a:endParaRPr lang="en-US" altLang="en-US"/>
            </a:p>
          </p:txBody>
        </p:sp>
      </p:grpSp>
      <p:grpSp>
        <p:nvGrpSpPr>
          <p:cNvPr id="11270" name="Group 34"/>
          <p:cNvGrpSpPr>
            <a:grpSpLocks/>
          </p:cNvGrpSpPr>
          <p:nvPr/>
        </p:nvGrpSpPr>
        <p:grpSpPr bwMode="auto">
          <a:xfrm>
            <a:off x="7734300" y="4256088"/>
            <a:ext cx="1524000" cy="582612"/>
            <a:chOff x="3912" y="2537"/>
            <a:chExt cx="960" cy="367"/>
          </a:xfrm>
        </p:grpSpPr>
        <p:sp>
          <p:nvSpPr>
            <p:cNvPr id="11272" name="Text Box 26"/>
            <p:cNvSpPr txBox="1">
              <a:spLocks noChangeArrowheads="1"/>
            </p:cNvSpPr>
            <p:nvPr/>
          </p:nvSpPr>
          <p:spPr bwMode="auto">
            <a:xfrm>
              <a:off x="3912" y="2673"/>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800" b="1"/>
                <a:t>1</a:t>
              </a:r>
              <a:endParaRPr lang="en-US" altLang="en-US"/>
            </a:p>
          </p:txBody>
        </p:sp>
        <p:sp>
          <p:nvSpPr>
            <p:cNvPr id="11273" name="Text Box 27"/>
            <p:cNvSpPr txBox="1">
              <a:spLocks noChangeArrowheads="1"/>
            </p:cNvSpPr>
            <p:nvPr/>
          </p:nvSpPr>
          <p:spPr bwMode="auto">
            <a:xfrm>
              <a:off x="4600" y="2673"/>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800" b="1"/>
                <a:t>2</a:t>
              </a:r>
              <a:endParaRPr lang="en-US" altLang="en-US"/>
            </a:p>
          </p:txBody>
        </p:sp>
        <p:sp>
          <p:nvSpPr>
            <p:cNvPr id="11274" name="Text Box 28"/>
            <p:cNvSpPr txBox="1">
              <a:spLocks noChangeArrowheads="1"/>
            </p:cNvSpPr>
            <p:nvPr/>
          </p:nvSpPr>
          <p:spPr bwMode="auto">
            <a:xfrm>
              <a:off x="4052" y="2537"/>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800" b="1"/>
                <a:t>2</a:t>
              </a:r>
              <a:endParaRPr lang="en-US" altLang="en-US"/>
            </a:p>
          </p:txBody>
        </p:sp>
        <p:sp>
          <p:nvSpPr>
            <p:cNvPr id="11275" name="Text Box 29"/>
            <p:cNvSpPr txBox="1">
              <a:spLocks noChangeArrowheads="1"/>
            </p:cNvSpPr>
            <p:nvPr/>
          </p:nvSpPr>
          <p:spPr bwMode="auto">
            <a:xfrm>
              <a:off x="4756" y="2537"/>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800" b="1"/>
                <a:t>2</a:t>
              </a:r>
              <a:endParaRPr lang="en-US" altLang="en-US"/>
            </a:p>
          </p:txBody>
        </p:sp>
      </p:grpSp>
      <p:sp>
        <p:nvSpPr>
          <p:cNvPr id="11271" name="Text Box 35"/>
          <p:cNvSpPr txBox="1">
            <a:spLocks noChangeArrowheads="1"/>
          </p:cNvSpPr>
          <p:nvPr/>
        </p:nvSpPr>
        <p:spPr bwMode="auto">
          <a:xfrm>
            <a:off x="3429000" y="5502275"/>
            <a:ext cx="5334000" cy="83185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spcBef>
                <a:spcPct val="50000"/>
              </a:spcBef>
            </a:pPr>
            <a:r>
              <a:rPr lang="en-US" altLang="en-US"/>
              <a:t>A qubit in superposition is in both of the states |1&gt; and |0 at the same time </a:t>
            </a:r>
          </a:p>
        </p:txBody>
      </p:sp>
    </p:spTree>
    <p:extLst>
      <p:ext uri="{BB962C8B-B14F-4D97-AF65-F5344CB8AC3E}">
        <p14:creationId xmlns:p14="http://schemas.microsoft.com/office/powerpoint/2010/main" val="1243410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981200" y="533400"/>
            <a:ext cx="8229600" cy="457200"/>
          </a:xfrm>
        </p:spPr>
        <p:txBody>
          <a:bodyPr/>
          <a:lstStyle/>
          <a:p>
            <a:pPr eaLnBrk="1" hangingPunct="1"/>
            <a:r>
              <a:rPr lang="en-US" altLang="en-US" sz="2400"/>
              <a:t>Representation of Data - Superposition</a:t>
            </a:r>
            <a:endParaRPr lang="en-US" altLang="en-US" smtClean="0"/>
          </a:p>
        </p:txBody>
      </p:sp>
      <p:pic>
        <p:nvPicPr>
          <p:cNvPr id="12291" name="Picture 4" descr="qubit-representation-light.gif                                 00014CB1Joe's HD                       B9A819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0975" y="1447801"/>
            <a:ext cx="2617788" cy="195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Text Box 5"/>
          <p:cNvSpPr txBox="1">
            <a:spLocks noChangeArrowheads="1"/>
          </p:cNvSpPr>
          <p:nvPr/>
        </p:nvSpPr>
        <p:spPr bwMode="auto">
          <a:xfrm>
            <a:off x="2949575" y="1219201"/>
            <a:ext cx="1600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spcBef>
                <a:spcPct val="50000"/>
              </a:spcBef>
            </a:pPr>
            <a:r>
              <a:rPr lang="en-US" altLang="en-US" sz="1200" b="1"/>
              <a:t>Light pulse of frequency </a:t>
            </a:r>
            <a:r>
              <a:rPr lang="en-US" altLang="en-US" sz="1200" b="1">
                <a:sym typeface="Symbol" panose="05050102010706020507" pitchFamily="18" charset="2"/>
              </a:rPr>
              <a:t></a:t>
            </a:r>
            <a:r>
              <a:rPr lang="en-US" altLang="en-US" sz="1200" b="1"/>
              <a:t> for time interval t/2</a:t>
            </a:r>
            <a:endParaRPr lang="en-US" altLang="en-US"/>
          </a:p>
        </p:txBody>
      </p:sp>
      <p:sp>
        <p:nvSpPr>
          <p:cNvPr id="12293" name="Line 6"/>
          <p:cNvSpPr>
            <a:spLocks noChangeShapeType="1"/>
          </p:cNvSpPr>
          <p:nvPr/>
        </p:nvSpPr>
        <p:spPr bwMode="auto">
          <a:xfrm>
            <a:off x="5768975" y="2819400"/>
            <a:ext cx="838200" cy="0"/>
          </a:xfrm>
          <a:prstGeom prst="line">
            <a:avLst/>
          </a:prstGeom>
          <a:noFill/>
          <a:ln w="1079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4" name="AutoShape 7"/>
          <p:cNvSpPr>
            <a:spLocks noChangeArrowheads="1"/>
          </p:cNvSpPr>
          <p:nvPr/>
        </p:nvSpPr>
        <p:spPr bwMode="auto">
          <a:xfrm>
            <a:off x="3406775" y="3657600"/>
            <a:ext cx="1066800" cy="381000"/>
          </a:xfrm>
          <a:prstGeom prst="roundRect">
            <a:avLst>
              <a:gd name="adj" fmla="val 16667"/>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12295" name="Text Box 8"/>
          <p:cNvSpPr txBox="1">
            <a:spLocks noChangeArrowheads="1"/>
          </p:cNvSpPr>
          <p:nvPr/>
        </p:nvSpPr>
        <p:spPr bwMode="auto">
          <a:xfrm>
            <a:off x="3508375" y="3708400"/>
            <a:ext cx="965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400" b="1"/>
              <a:t>State |0&gt;</a:t>
            </a:r>
            <a:endParaRPr lang="en-US" altLang="en-US"/>
          </a:p>
        </p:txBody>
      </p:sp>
      <p:sp>
        <p:nvSpPr>
          <p:cNvPr id="12296" name="AutoShape 9"/>
          <p:cNvSpPr>
            <a:spLocks noChangeArrowheads="1"/>
          </p:cNvSpPr>
          <p:nvPr/>
        </p:nvSpPr>
        <p:spPr bwMode="auto">
          <a:xfrm>
            <a:off x="7558089" y="3657600"/>
            <a:ext cx="1487487" cy="381000"/>
          </a:xfrm>
          <a:prstGeom prst="roundRect">
            <a:avLst>
              <a:gd name="adj" fmla="val 16667"/>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12297" name="Text Box 10"/>
          <p:cNvSpPr txBox="1">
            <a:spLocks noChangeArrowheads="1"/>
          </p:cNvSpPr>
          <p:nvPr/>
        </p:nvSpPr>
        <p:spPr bwMode="auto">
          <a:xfrm>
            <a:off x="7659688" y="3708400"/>
            <a:ext cx="1346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400" b="1"/>
              <a:t>State |0&gt; + |1&gt;</a:t>
            </a:r>
            <a:endParaRPr lang="en-US" altLang="en-US"/>
          </a:p>
        </p:txBody>
      </p:sp>
      <p:pic>
        <p:nvPicPr>
          <p:cNvPr id="12298" name="Picture 11" descr="qubit-representation-super.gif                                 00014CB1Joe's HD                       B9A8196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1976" y="1447801"/>
            <a:ext cx="2689225" cy="195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9" name="Text Box 13"/>
          <p:cNvSpPr txBox="1">
            <a:spLocks noChangeArrowheads="1"/>
          </p:cNvSpPr>
          <p:nvPr/>
        </p:nvSpPr>
        <p:spPr bwMode="auto">
          <a:xfrm>
            <a:off x="2438400" y="4724401"/>
            <a:ext cx="72390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buClr>
                <a:schemeClr val="accent2"/>
              </a:buClr>
              <a:buFont typeface="Wingdings" panose="05000000000000000000" pitchFamily="2" charset="2"/>
              <a:buChar char="§"/>
            </a:pPr>
            <a:r>
              <a:rPr lang="en-US" altLang="en-US"/>
              <a:t>Consider a 3 bit qubit register.  An equally weighted superposition of all possible states would be denoted by:</a:t>
            </a:r>
            <a:endParaRPr lang="en-US" altLang="en-US" b="1"/>
          </a:p>
          <a:p>
            <a:pPr algn="ctr">
              <a:spcBef>
                <a:spcPct val="50000"/>
              </a:spcBef>
              <a:buClr>
                <a:schemeClr val="accent2"/>
              </a:buClr>
              <a:buFont typeface="Wingdings" panose="05000000000000000000" pitchFamily="2" charset="2"/>
              <a:buNone/>
            </a:pPr>
            <a:r>
              <a:rPr lang="en-US" altLang="en-US" b="1"/>
              <a:t>|</a:t>
            </a:r>
            <a:r>
              <a:rPr lang="en-US" altLang="en-US" b="1">
                <a:sym typeface="Symbol" panose="05050102010706020507" pitchFamily="18" charset="2"/>
              </a:rPr>
              <a:t>&gt; =     </a:t>
            </a:r>
            <a:r>
              <a:rPr lang="en-US" altLang="en-US" b="1"/>
              <a:t>|000&gt; + </a:t>
            </a:r>
            <a:r>
              <a:rPr lang="en-US" altLang="en-US" b="1">
                <a:sym typeface="Symbol" panose="05050102010706020507" pitchFamily="18" charset="2"/>
              </a:rPr>
              <a:t> </a:t>
            </a:r>
            <a:r>
              <a:rPr lang="en-US" altLang="en-US" b="1"/>
              <a:t>   |001&gt; + . . . +     |111&gt;</a:t>
            </a:r>
          </a:p>
        </p:txBody>
      </p:sp>
      <p:grpSp>
        <p:nvGrpSpPr>
          <p:cNvPr id="12300" name="Group 17"/>
          <p:cNvGrpSpPr>
            <a:grpSpLocks/>
          </p:cNvGrpSpPr>
          <p:nvPr/>
        </p:nvGrpSpPr>
        <p:grpSpPr bwMode="auto">
          <a:xfrm>
            <a:off x="4165600" y="5499100"/>
            <a:ext cx="533400" cy="800100"/>
            <a:chOff x="2208" y="2208"/>
            <a:chExt cx="336" cy="504"/>
          </a:xfrm>
        </p:grpSpPr>
        <p:sp>
          <p:nvSpPr>
            <p:cNvPr id="12309" name="Text Box 14"/>
            <p:cNvSpPr txBox="1">
              <a:spLocks noChangeArrowheads="1"/>
            </p:cNvSpPr>
            <p:nvPr/>
          </p:nvSpPr>
          <p:spPr bwMode="auto">
            <a:xfrm>
              <a:off x="2256" y="2208"/>
              <a:ext cx="1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2000" b="1"/>
                <a:t>1</a:t>
              </a:r>
              <a:endParaRPr lang="en-US" altLang="en-US"/>
            </a:p>
          </p:txBody>
        </p:sp>
        <p:sp>
          <p:nvSpPr>
            <p:cNvPr id="12310" name="Line 15"/>
            <p:cNvSpPr>
              <a:spLocks noChangeShapeType="1"/>
            </p:cNvSpPr>
            <p:nvPr/>
          </p:nvSpPr>
          <p:spPr bwMode="auto">
            <a:xfrm>
              <a:off x="2280" y="2432"/>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1" name="Text Box 16"/>
            <p:cNvSpPr txBox="1">
              <a:spLocks noChangeArrowheads="1"/>
            </p:cNvSpPr>
            <p:nvPr/>
          </p:nvSpPr>
          <p:spPr bwMode="auto">
            <a:xfrm>
              <a:off x="2208" y="2462"/>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2000" b="1"/>
                <a:t>√8</a:t>
              </a:r>
              <a:endParaRPr lang="en-US" altLang="en-US"/>
            </a:p>
          </p:txBody>
        </p:sp>
      </p:grpSp>
      <p:grpSp>
        <p:nvGrpSpPr>
          <p:cNvPr id="12301" name="Group 18"/>
          <p:cNvGrpSpPr>
            <a:grpSpLocks/>
          </p:cNvGrpSpPr>
          <p:nvPr/>
        </p:nvGrpSpPr>
        <p:grpSpPr bwMode="auto">
          <a:xfrm>
            <a:off x="5473700" y="5511800"/>
            <a:ext cx="533400" cy="800100"/>
            <a:chOff x="2208" y="2208"/>
            <a:chExt cx="336" cy="504"/>
          </a:xfrm>
        </p:grpSpPr>
        <p:sp>
          <p:nvSpPr>
            <p:cNvPr id="12306" name="Text Box 19"/>
            <p:cNvSpPr txBox="1">
              <a:spLocks noChangeArrowheads="1"/>
            </p:cNvSpPr>
            <p:nvPr/>
          </p:nvSpPr>
          <p:spPr bwMode="auto">
            <a:xfrm>
              <a:off x="2256" y="2208"/>
              <a:ext cx="1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2000" b="1"/>
                <a:t>1</a:t>
              </a:r>
              <a:endParaRPr lang="en-US" altLang="en-US"/>
            </a:p>
          </p:txBody>
        </p:sp>
        <p:sp>
          <p:nvSpPr>
            <p:cNvPr id="12307" name="Line 20"/>
            <p:cNvSpPr>
              <a:spLocks noChangeShapeType="1"/>
            </p:cNvSpPr>
            <p:nvPr/>
          </p:nvSpPr>
          <p:spPr bwMode="auto">
            <a:xfrm>
              <a:off x="2280" y="2432"/>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8" name="Text Box 21"/>
            <p:cNvSpPr txBox="1">
              <a:spLocks noChangeArrowheads="1"/>
            </p:cNvSpPr>
            <p:nvPr/>
          </p:nvSpPr>
          <p:spPr bwMode="auto">
            <a:xfrm>
              <a:off x="2208" y="2462"/>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2000" b="1"/>
                <a:t>√8</a:t>
              </a:r>
              <a:endParaRPr lang="en-US" altLang="en-US"/>
            </a:p>
          </p:txBody>
        </p:sp>
      </p:grpSp>
      <p:grpSp>
        <p:nvGrpSpPr>
          <p:cNvPr id="12302" name="Group 22"/>
          <p:cNvGrpSpPr>
            <a:grpSpLocks/>
          </p:cNvGrpSpPr>
          <p:nvPr/>
        </p:nvGrpSpPr>
        <p:grpSpPr bwMode="auto">
          <a:xfrm>
            <a:off x="7505700" y="5511800"/>
            <a:ext cx="533400" cy="800100"/>
            <a:chOff x="2208" y="2208"/>
            <a:chExt cx="336" cy="504"/>
          </a:xfrm>
        </p:grpSpPr>
        <p:sp>
          <p:nvSpPr>
            <p:cNvPr id="12303" name="Text Box 23"/>
            <p:cNvSpPr txBox="1">
              <a:spLocks noChangeArrowheads="1"/>
            </p:cNvSpPr>
            <p:nvPr/>
          </p:nvSpPr>
          <p:spPr bwMode="auto">
            <a:xfrm>
              <a:off x="2256" y="2208"/>
              <a:ext cx="1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2000" b="1"/>
                <a:t>1</a:t>
              </a:r>
              <a:endParaRPr lang="en-US" altLang="en-US"/>
            </a:p>
          </p:txBody>
        </p:sp>
        <p:sp>
          <p:nvSpPr>
            <p:cNvPr id="12304" name="Line 24"/>
            <p:cNvSpPr>
              <a:spLocks noChangeShapeType="1"/>
            </p:cNvSpPr>
            <p:nvPr/>
          </p:nvSpPr>
          <p:spPr bwMode="auto">
            <a:xfrm>
              <a:off x="2280" y="2432"/>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5" name="Text Box 25"/>
            <p:cNvSpPr txBox="1">
              <a:spLocks noChangeArrowheads="1"/>
            </p:cNvSpPr>
            <p:nvPr/>
          </p:nvSpPr>
          <p:spPr bwMode="auto">
            <a:xfrm>
              <a:off x="2208" y="2462"/>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2000" b="1"/>
                <a:t>√8</a:t>
              </a:r>
              <a:endParaRPr lang="en-US" altLang="en-US"/>
            </a:p>
          </p:txBody>
        </p:sp>
      </p:grpSp>
    </p:spTree>
    <p:extLst>
      <p:ext uri="{BB962C8B-B14F-4D97-AF65-F5344CB8AC3E}">
        <p14:creationId xmlns:p14="http://schemas.microsoft.com/office/powerpoint/2010/main" val="1679901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86000" y="685800"/>
            <a:ext cx="7772400" cy="381000"/>
          </a:xfrm>
        </p:spPr>
        <p:txBody>
          <a:bodyPr>
            <a:normAutofit fontScale="90000"/>
          </a:bodyPr>
          <a:lstStyle/>
          <a:p>
            <a:pPr eaLnBrk="1" hangingPunct="1"/>
            <a:r>
              <a:rPr lang="en-US" altLang="en-US" sz="2400"/>
              <a:t>Data Retrieval</a:t>
            </a:r>
            <a:endParaRPr lang="en-US" altLang="en-US" smtClean="0"/>
          </a:p>
        </p:txBody>
      </p:sp>
      <p:sp>
        <p:nvSpPr>
          <p:cNvPr id="13315" name="Text Box 4"/>
          <p:cNvSpPr txBox="1">
            <a:spLocks noChangeArrowheads="1"/>
          </p:cNvSpPr>
          <p:nvPr/>
        </p:nvSpPr>
        <p:spPr bwMode="auto">
          <a:xfrm>
            <a:off x="2057400" y="1570038"/>
            <a:ext cx="80010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buClr>
                <a:schemeClr val="accent2"/>
              </a:buClr>
              <a:buFont typeface="Wingdings" panose="05000000000000000000" pitchFamily="2" charset="2"/>
              <a:buChar char="§"/>
            </a:pPr>
            <a:r>
              <a:rPr lang="en-US" altLang="en-US"/>
              <a:t> In general, an n qubit register can represent the numbers 0 through 2^n-1 simultaneously.</a:t>
            </a:r>
          </a:p>
          <a:p>
            <a:pPr algn="ctr">
              <a:spcBef>
                <a:spcPct val="50000"/>
              </a:spcBef>
            </a:pPr>
            <a:r>
              <a:rPr lang="en-US" altLang="en-US" sz="2800" b="1">
                <a:solidFill>
                  <a:schemeClr val="accent1"/>
                </a:solidFill>
              </a:rPr>
              <a:t>Sound too good to be true?…It is!</a:t>
            </a:r>
            <a:endParaRPr lang="en-US" altLang="en-US"/>
          </a:p>
          <a:p>
            <a:pPr>
              <a:spcBef>
                <a:spcPct val="50000"/>
              </a:spcBef>
              <a:buClr>
                <a:schemeClr val="accent2"/>
              </a:buClr>
              <a:buFont typeface="Wingdings" panose="05000000000000000000" pitchFamily="2" charset="2"/>
              <a:buChar char="§"/>
            </a:pPr>
            <a:r>
              <a:rPr lang="en-US" altLang="en-US"/>
              <a:t> If we attempt to retrieve the values represented within a superposition, the </a:t>
            </a:r>
            <a:r>
              <a:rPr lang="en-US" altLang="en-US" b="1"/>
              <a:t>superposition randomly collapses</a:t>
            </a:r>
            <a:r>
              <a:rPr lang="en-US" altLang="en-US"/>
              <a:t> to represent just one of the original values. </a:t>
            </a:r>
          </a:p>
          <a:p>
            <a:pPr>
              <a:spcBef>
                <a:spcPct val="50000"/>
              </a:spcBef>
            </a:pPr>
            <a:endParaRPr lang="en-US" altLang="en-US" sz="2800">
              <a:sym typeface="Symbol" panose="05050102010706020507" pitchFamily="18" charset="2"/>
            </a:endParaRPr>
          </a:p>
        </p:txBody>
      </p:sp>
      <p:sp>
        <p:nvSpPr>
          <p:cNvPr id="13316" name="Text Box 9"/>
          <p:cNvSpPr txBox="1">
            <a:spLocks noChangeArrowheads="1"/>
          </p:cNvSpPr>
          <p:nvPr/>
        </p:nvSpPr>
        <p:spPr bwMode="auto">
          <a:xfrm>
            <a:off x="2286000" y="4953000"/>
            <a:ext cx="7620000" cy="15621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a:t>In our equation:  |</a:t>
            </a:r>
            <a:r>
              <a:rPr lang="en-US" altLang="en-US">
                <a:sym typeface="Symbol" panose="05050102010706020507" pitchFamily="18" charset="2"/>
              </a:rPr>
              <a:t>&gt; =   </a:t>
            </a:r>
            <a:r>
              <a:rPr lang="en-US" altLang="en-US"/>
              <a:t>|0&gt; + </a:t>
            </a:r>
            <a:r>
              <a:rPr lang="en-US" altLang="en-US">
                <a:sym typeface="Symbol" panose="05050102010706020507" pitchFamily="18" charset="2"/>
              </a:rPr>
              <a:t></a:t>
            </a:r>
            <a:r>
              <a:rPr lang="en-US" altLang="en-US"/>
              <a:t>  |1&gt; , </a:t>
            </a:r>
            <a:r>
              <a:rPr lang="en-US" altLang="en-US">
                <a:sym typeface="Symbol" panose="05050102010706020507" pitchFamily="18" charset="2"/>
              </a:rPr>
              <a:t>  represents the probability of the superposition collapsing to |0&gt;.  The ’s are called probability amplitudes.  In a balanced superposition,  = 1/√2   where n is the number of qubits.</a:t>
            </a:r>
          </a:p>
        </p:txBody>
      </p:sp>
      <p:sp>
        <p:nvSpPr>
          <p:cNvPr id="13317" name="Text Box 5"/>
          <p:cNvSpPr txBox="1">
            <a:spLocks noChangeArrowheads="1"/>
          </p:cNvSpPr>
          <p:nvPr/>
        </p:nvSpPr>
        <p:spPr bwMode="auto">
          <a:xfrm>
            <a:off x="5372101" y="5094288"/>
            <a:ext cx="1809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800"/>
              <a:t>1</a:t>
            </a:r>
            <a:endParaRPr lang="en-US" altLang="en-US"/>
          </a:p>
        </p:txBody>
      </p:sp>
      <p:sp>
        <p:nvSpPr>
          <p:cNvPr id="13318" name="Text Box 6"/>
          <p:cNvSpPr txBox="1">
            <a:spLocks noChangeArrowheads="1"/>
          </p:cNvSpPr>
          <p:nvPr/>
        </p:nvSpPr>
        <p:spPr bwMode="auto">
          <a:xfrm>
            <a:off x="6415089" y="5068888"/>
            <a:ext cx="1809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800"/>
              <a:t>2</a:t>
            </a:r>
            <a:endParaRPr lang="en-US" altLang="en-US"/>
          </a:p>
        </p:txBody>
      </p:sp>
      <p:sp>
        <p:nvSpPr>
          <p:cNvPr id="13319" name="Text Box 7"/>
          <p:cNvSpPr txBox="1">
            <a:spLocks noChangeArrowheads="1"/>
          </p:cNvSpPr>
          <p:nvPr/>
        </p:nvSpPr>
        <p:spPr bwMode="auto">
          <a:xfrm>
            <a:off x="7364414" y="5094288"/>
            <a:ext cx="1809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800"/>
              <a:t>1</a:t>
            </a:r>
            <a:endParaRPr lang="en-US" altLang="en-US"/>
          </a:p>
        </p:txBody>
      </p:sp>
      <p:sp>
        <p:nvSpPr>
          <p:cNvPr id="13320" name="Text Box 11"/>
          <p:cNvSpPr txBox="1">
            <a:spLocks noChangeArrowheads="1"/>
          </p:cNvSpPr>
          <p:nvPr/>
        </p:nvSpPr>
        <p:spPr bwMode="auto">
          <a:xfrm>
            <a:off x="3359150" y="5956301"/>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2000"/>
              <a:t>n</a:t>
            </a:r>
            <a:endParaRPr lang="en-US" altLang="en-US"/>
          </a:p>
        </p:txBody>
      </p:sp>
    </p:spTree>
    <p:extLst>
      <p:ext uri="{BB962C8B-B14F-4D97-AF65-F5344CB8AC3E}">
        <p14:creationId xmlns:p14="http://schemas.microsoft.com/office/powerpoint/2010/main" val="1525959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09800" y="533400"/>
            <a:ext cx="7772400" cy="533400"/>
          </a:xfrm>
        </p:spPr>
        <p:txBody>
          <a:bodyPr/>
          <a:lstStyle/>
          <a:p>
            <a:pPr eaLnBrk="1" hangingPunct="1"/>
            <a:r>
              <a:rPr lang="en-US" altLang="en-US" sz="2400"/>
              <a:t>Relationships among data - </a:t>
            </a:r>
            <a:r>
              <a:rPr lang="en-US" altLang="en-US" sz="2400" b="1"/>
              <a:t>Entanglement</a:t>
            </a:r>
            <a:endParaRPr lang="en-US" altLang="en-US" smtClean="0"/>
          </a:p>
        </p:txBody>
      </p:sp>
      <p:sp>
        <p:nvSpPr>
          <p:cNvPr id="14339" name="Text Box 4"/>
          <p:cNvSpPr txBox="1">
            <a:spLocks noChangeArrowheads="1"/>
          </p:cNvSpPr>
          <p:nvPr/>
        </p:nvSpPr>
        <p:spPr bwMode="auto">
          <a:xfrm>
            <a:off x="2057400" y="1925638"/>
            <a:ext cx="8077200"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buClr>
                <a:schemeClr val="accent2"/>
              </a:buClr>
              <a:buFont typeface="Wingdings" panose="05000000000000000000" pitchFamily="2" charset="2"/>
              <a:buChar char="§"/>
            </a:pPr>
            <a:r>
              <a:rPr lang="en-US" altLang="en-US" b="1" i="1"/>
              <a:t>Entanglement</a:t>
            </a:r>
            <a:r>
              <a:rPr lang="en-US" altLang="en-US"/>
              <a:t> is the ability of quantum systems to exhibit correlations between states within a superposition.</a:t>
            </a:r>
          </a:p>
          <a:p>
            <a:pPr>
              <a:spcBef>
                <a:spcPct val="50000"/>
              </a:spcBef>
              <a:buClr>
                <a:schemeClr val="accent2"/>
              </a:buClr>
              <a:buFont typeface="Wingdings" panose="05000000000000000000" pitchFamily="2" charset="2"/>
              <a:buChar char="§"/>
            </a:pPr>
            <a:r>
              <a:rPr lang="en-US" altLang="en-US"/>
              <a:t>Imagine two qubits, each in the state |0&gt; + |1&gt; (a superposition of the 0 and 1.)  We can entangle the two qubits such that the measurement of one qubit is always correlated to the measurement of the other qubit.</a:t>
            </a:r>
          </a:p>
          <a:p>
            <a:pPr>
              <a:spcBef>
                <a:spcPct val="50000"/>
              </a:spcBef>
            </a:pPr>
            <a:endParaRPr lang="en-US" altLang="en-US"/>
          </a:p>
          <a:p>
            <a:pPr>
              <a:spcBef>
                <a:spcPct val="50000"/>
              </a:spcBef>
            </a:pPr>
            <a:endParaRPr lang="en-US" altLang="en-US"/>
          </a:p>
        </p:txBody>
      </p:sp>
    </p:spTree>
    <p:extLst>
      <p:ext uri="{BB962C8B-B14F-4D97-AF65-F5344CB8AC3E}">
        <p14:creationId xmlns:p14="http://schemas.microsoft.com/office/powerpoint/2010/main" val="29044317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5"/>
          <p:cNvSpPr txBox="1">
            <a:spLocks noChangeArrowheads="1"/>
          </p:cNvSpPr>
          <p:nvPr/>
        </p:nvSpPr>
        <p:spPr bwMode="auto">
          <a:xfrm>
            <a:off x="2133600" y="1403351"/>
            <a:ext cx="7696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buClr>
                <a:schemeClr val="accent2"/>
              </a:buClr>
              <a:buFont typeface="Wingdings" panose="05000000000000000000" pitchFamily="2" charset="2"/>
              <a:buChar char="§"/>
            </a:pPr>
            <a:r>
              <a:rPr lang="en-US" altLang="en-US"/>
              <a:t>Due to the nature of quantum physics, the destruction of information in a gate will cause heat to be evolved which can destroy the superposition of qubits.</a:t>
            </a:r>
          </a:p>
        </p:txBody>
      </p:sp>
      <p:sp>
        <p:nvSpPr>
          <p:cNvPr id="17411" name="Rectangle 6"/>
          <p:cNvSpPr>
            <a:spLocks noGrp="1" noChangeArrowheads="1"/>
          </p:cNvSpPr>
          <p:nvPr>
            <p:ph type="title"/>
          </p:nvPr>
        </p:nvSpPr>
        <p:spPr>
          <a:xfrm>
            <a:off x="2057400" y="533400"/>
            <a:ext cx="8229600" cy="457200"/>
          </a:xfrm>
        </p:spPr>
        <p:txBody>
          <a:bodyPr/>
          <a:lstStyle/>
          <a:p>
            <a:pPr eaLnBrk="1" hangingPunct="1"/>
            <a:r>
              <a:rPr lang="en-US" altLang="en-US" sz="2400"/>
              <a:t>Operations on Qubits - Reversible Logic</a:t>
            </a:r>
            <a:endParaRPr lang="en-US" altLang="en-US" smtClean="0"/>
          </a:p>
        </p:txBody>
      </p:sp>
      <p:sp>
        <p:nvSpPr>
          <p:cNvPr id="17412" name="AutoShape 7"/>
          <p:cNvSpPr>
            <a:spLocks noChangeArrowheads="1"/>
          </p:cNvSpPr>
          <p:nvPr/>
        </p:nvSpPr>
        <p:spPr bwMode="auto">
          <a:xfrm>
            <a:off x="3124200" y="4191000"/>
            <a:ext cx="914400" cy="762000"/>
          </a:xfrm>
          <a:prstGeom prst="flowChartDelay">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17413" name="Line 8"/>
          <p:cNvSpPr>
            <a:spLocks noChangeShapeType="1"/>
          </p:cNvSpPr>
          <p:nvPr/>
        </p:nvSpPr>
        <p:spPr bwMode="auto">
          <a:xfrm flipH="1">
            <a:off x="2362200" y="4343400"/>
            <a:ext cx="762000" cy="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4" name="Line 9"/>
          <p:cNvSpPr>
            <a:spLocks noChangeShapeType="1"/>
          </p:cNvSpPr>
          <p:nvPr/>
        </p:nvSpPr>
        <p:spPr bwMode="auto">
          <a:xfrm flipH="1">
            <a:off x="2362200" y="4800600"/>
            <a:ext cx="762000" cy="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5" name="Line 10"/>
          <p:cNvSpPr>
            <a:spLocks noChangeShapeType="1"/>
          </p:cNvSpPr>
          <p:nvPr/>
        </p:nvSpPr>
        <p:spPr bwMode="auto">
          <a:xfrm>
            <a:off x="4038600" y="4572000"/>
            <a:ext cx="762000" cy="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5470" name="Group 110"/>
          <p:cNvGraphicFramePr>
            <a:graphicFrameLocks noGrp="1"/>
          </p:cNvGraphicFramePr>
          <p:nvPr/>
        </p:nvGraphicFramePr>
        <p:xfrm>
          <a:off x="6108700" y="3657601"/>
          <a:ext cx="1930400" cy="1584326"/>
        </p:xfrm>
        <a:graphic>
          <a:graphicData uri="http://schemas.openxmlformats.org/drawingml/2006/table">
            <a:tbl>
              <a:tblPr/>
              <a:tblGrid>
                <a:gridCol w="482600"/>
                <a:gridCol w="482600"/>
                <a:gridCol w="965200"/>
              </a:tblGrid>
              <a:tr h="304800">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B   </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20675">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19088">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20675">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19088">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r>
            </a:tbl>
          </a:graphicData>
        </a:graphic>
      </p:graphicFrame>
      <p:sp>
        <p:nvSpPr>
          <p:cNvPr id="17441" name="Text Box 79"/>
          <p:cNvSpPr txBox="1">
            <a:spLocks noChangeArrowheads="1"/>
          </p:cNvSpPr>
          <p:nvPr/>
        </p:nvSpPr>
        <p:spPr bwMode="auto">
          <a:xfrm flipH="1">
            <a:off x="6337301" y="3352800"/>
            <a:ext cx="663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400" b="1"/>
              <a:t>Input</a:t>
            </a:r>
            <a:endParaRPr lang="en-US" altLang="en-US"/>
          </a:p>
        </p:txBody>
      </p:sp>
      <p:sp>
        <p:nvSpPr>
          <p:cNvPr id="17442" name="Text Box 80"/>
          <p:cNvSpPr txBox="1">
            <a:spLocks noChangeArrowheads="1"/>
          </p:cNvSpPr>
          <p:nvPr/>
        </p:nvSpPr>
        <p:spPr bwMode="auto">
          <a:xfrm flipH="1">
            <a:off x="7175500" y="33528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400" b="1"/>
              <a:t>Output</a:t>
            </a:r>
            <a:endParaRPr lang="en-US" altLang="en-US"/>
          </a:p>
        </p:txBody>
      </p:sp>
      <p:sp>
        <p:nvSpPr>
          <p:cNvPr id="17443" name="Text Box 107"/>
          <p:cNvSpPr txBox="1">
            <a:spLocks noChangeArrowheads="1"/>
          </p:cNvSpPr>
          <p:nvPr/>
        </p:nvSpPr>
        <p:spPr bwMode="auto">
          <a:xfrm>
            <a:off x="1981200" y="41910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400" b="1"/>
              <a:t>A</a:t>
            </a:r>
            <a:endParaRPr lang="en-US" altLang="en-US"/>
          </a:p>
        </p:txBody>
      </p:sp>
      <p:sp>
        <p:nvSpPr>
          <p:cNvPr id="17444" name="Text Box 108"/>
          <p:cNvSpPr txBox="1">
            <a:spLocks noChangeArrowheads="1"/>
          </p:cNvSpPr>
          <p:nvPr/>
        </p:nvSpPr>
        <p:spPr bwMode="auto">
          <a:xfrm>
            <a:off x="1981200" y="46482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400" b="1"/>
              <a:t>B</a:t>
            </a:r>
            <a:endParaRPr lang="en-US" altLang="en-US"/>
          </a:p>
        </p:txBody>
      </p:sp>
      <p:sp>
        <p:nvSpPr>
          <p:cNvPr id="17445" name="Text Box 109"/>
          <p:cNvSpPr txBox="1">
            <a:spLocks noChangeArrowheads="1"/>
          </p:cNvSpPr>
          <p:nvPr/>
        </p:nvSpPr>
        <p:spPr bwMode="auto">
          <a:xfrm>
            <a:off x="4876800" y="4419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400" b="1"/>
              <a:t>C</a:t>
            </a:r>
            <a:endParaRPr lang="en-US" altLang="en-US"/>
          </a:p>
        </p:txBody>
      </p:sp>
      <p:sp>
        <p:nvSpPr>
          <p:cNvPr id="17446" name="Line 114"/>
          <p:cNvSpPr>
            <a:spLocks noChangeShapeType="1"/>
          </p:cNvSpPr>
          <p:nvPr/>
        </p:nvSpPr>
        <p:spPr bwMode="auto">
          <a:xfrm flipV="1">
            <a:off x="8026400" y="3886200"/>
            <a:ext cx="596900" cy="622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47" name="Line 118"/>
          <p:cNvSpPr>
            <a:spLocks noChangeShapeType="1"/>
          </p:cNvSpPr>
          <p:nvPr/>
        </p:nvSpPr>
        <p:spPr bwMode="auto">
          <a:xfrm flipV="1">
            <a:off x="8013700" y="4191000"/>
            <a:ext cx="596900" cy="622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48" name="Line 119"/>
          <p:cNvSpPr>
            <a:spLocks noChangeShapeType="1"/>
          </p:cNvSpPr>
          <p:nvPr/>
        </p:nvSpPr>
        <p:spPr bwMode="auto">
          <a:xfrm flipV="1">
            <a:off x="8013700" y="3568700"/>
            <a:ext cx="596900" cy="622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49" name="Rectangle 121"/>
          <p:cNvSpPr>
            <a:spLocks noChangeArrowheads="1"/>
          </p:cNvSpPr>
          <p:nvPr/>
        </p:nvSpPr>
        <p:spPr bwMode="auto">
          <a:xfrm>
            <a:off x="8620126" y="3505201"/>
            <a:ext cx="1666875" cy="739775"/>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b="1"/>
              <a:t>In these 3 cases, information is being destroyed</a:t>
            </a:r>
            <a:endParaRPr lang="en-US" altLang="en-US"/>
          </a:p>
        </p:txBody>
      </p:sp>
      <p:sp>
        <p:nvSpPr>
          <p:cNvPr id="17450" name="Text Box 122"/>
          <p:cNvSpPr txBox="1">
            <a:spLocks noChangeArrowheads="1"/>
          </p:cNvSpPr>
          <p:nvPr/>
        </p:nvSpPr>
        <p:spPr bwMode="auto">
          <a:xfrm>
            <a:off x="2362200" y="3182938"/>
            <a:ext cx="1524000" cy="70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600" b="1" u="sng">
                <a:solidFill>
                  <a:schemeClr val="accent1"/>
                </a:solidFill>
              </a:rPr>
              <a:t>Ex.</a:t>
            </a:r>
            <a:r>
              <a:rPr lang="en-US" altLang="en-US" sz="1600"/>
              <a:t> </a:t>
            </a:r>
          </a:p>
          <a:p>
            <a:pPr>
              <a:spcBef>
                <a:spcPct val="50000"/>
              </a:spcBef>
            </a:pPr>
            <a:r>
              <a:rPr lang="en-US" altLang="en-US" sz="1600"/>
              <a:t>The AND Gate</a:t>
            </a:r>
            <a:endParaRPr lang="en-US" altLang="en-US"/>
          </a:p>
        </p:txBody>
      </p:sp>
      <p:sp>
        <p:nvSpPr>
          <p:cNvPr id="17451" name="Text Box 123"/>
          <p:cNvSpPr txBox="1">
            <a:spLocks noChangeArrowheads="1"/>
          </p:cNvSpPr>
          <p:nvPr/>
        </p:nvSpPr>
        <p:spPr bwMode="auto">
          <a:xfrm>
            <a:off x="2514600" y="5715001"/>
            <a:ext cx="7086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spcBef>
                <a:spcPct val="50000"/>
              </a:spcBef>
              <a:buClr>
                <a:schemeClr val="accent2"/>
              </a:buClr>
              <a:buFont typeface="Wingdings" panose="05000000000000000000" pitchFamily="2" charset="2"/>
              <a:buChar char="§"/>
            </a:pPr>
            <a:r>
              <a:rPr lang="en-US" altLang="en-US"/>
              <a:t>This type of gate cannot be used.  We must use </a:t>
            </a:r>
            <a:r>
              <a:rPr lang="en-US" altLang="en-US" b="1" i="1"/>
              <a:t>Quantum Gates</a:t>
            </a:r>
            <a:r>
              <a:rPr lang="en-US" altLang="en-US"/>
              <a:t>.</a:t>
            </a:r>
          </a:p>
        </p:txBody>
      </p:sp>
    </p:spTree>
    <p:extLst>
      <p:ext uri="{BB962C8B-B14F-4D97-AF65-F5344CB8AC3E}">
        <p14:creationId xmlns:p14="http://schemas.microsoft.com/office/powerpoint/2010/main" val="1658978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981200" y="533400"/>
            <a:ext cx="8229600" cy="457200"/>
          </a:xfrm>
        </p:spPr>
        <p:txBody>
          <a:bodyPr/>
          <a:lstStyle/>
          <a:p>
            <a:pPr eaLnBrk="1" hangingPunct="1"/>
            <a:r>
              <a:rPr lang="en-US" altLang="en-US" sz="2400"/>
              <a:t>Quantum Gates</a:t>
            </a:r>
            <a:endParaRPr lang="en-US" altLang="en-US" smtClean="0"/>
          </a:p>
        </p:txBody>
      </p:sp>
      <p:sp>
        <p:nvSpPr>
          <p:cNvPr id="18435" name="Rectangle 4"/>
          <p:cNvSpPr>
            <a:spLocks noChangeArrowheads="1"/>
          </p:cNvSpPr>
          <p:nvPr/>
        </p:nvSpPr>
        <p:spPr bwMode="auto">
          <a:xfrm>
            <a:off x="2133600" y="1219200"/>
            <a:ext cx="80010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buClr>
                <a:schemeClr val="accent2"/>
              </a:buClr>
              <a:buFont typeface="Wingdings" panose="05000000000000000000" pitchFamily="2" charset="2"/>
              <a:buChar char="§"/>
            </a:pPr>
            <a:r>
              <a:rPr lang="en-US" altLang="en-US"/>
              <a:t>  Quantum Gates are similar to classical gates, but do not have a degenerate output. i.e. their original input state can be derived from their output state, uniquely.  </a:t>
            </a:r>
            <a:r>
              <a:rPr lang="en-US" altLang="en-US" b="1" i="1"/>
              <a:t>They must be reversible.</a:t>
            </a:r>
          </a:p>
          <a:p>
            <a:pPr>
              <a:buClr>
                <a:schemeClr val="accent2"/>
              </a:buClr>
              <a:buFont typeface="Wingdings" panose="05000000000000000000" pitchFamily="2" charset="2"/>
              <a:buNone/>
            </a:pPr>
            <a:r>
              <a:rPr lang="en-US" altLang="en-US" b="1" i="1"/>
              <a:t>  </a:t>
            </a:r>
          </a:p>
          <a:p>
            <a:pPr>
              <a:buClr>
                <a:schemeClr val="accent2"/>
              </a:buClr>
              <a:buFont typeface="Wingdings" panose="05000000000000000000" pitchFamily="2" charset="2"/>
              <a:buChar char="§"/>
            </a:pPr>
            <a:r>
              <a:rPr lang="en-US" altLang="en-US"/>
              <a:t>This means that a deterministic computation can be performed on a quantum computer only if it is reversible.  Luckily, it has been shown that any deterministic computation can be made reversible.(Charles Bennet, 1973)</a:t>
            </a:r>
            <a:endParaRPr lang="en-US" altLang="en-US" b="1" i="1"/>
          </a:p>
          <a:p>
            <a:pPr>
              <a:buClr>
                <a:schemeClr val="accent2"/>
              </a:buClr>
              <a:buFont typeface="Wingdings" panose="05000000000000000000" pitchFamily="2" charset="2"/>
              <a:buChar char="§"/>
            </a:pPr>
            <a:endParaRPr lang="en-US" altLang="en-US"/>
          </a:p>
          <a:p>
            <a:pPr>
              <a:buClr>
                <a:schemeClr val="accent2"/>
              </a:buClr>
              <a:buFont typeface="Wingdings" panose="05000000000000000000" pitchFamily="2" charset="2"/>
              <a:buChar char="§"/>
            </a:pPr>
            <a:endParaRPr lang="en-US" altLang="en-US"/>
          </a:p>
        </p:txBody>
      </p:sp>
    </p:spTree>
    <p:extLst>
      <p:ext uri="{BB962C8B-B14F-4D97-AF65-F5344CB8AC3E}">
        <p14:creationId xmlns:p14="http://schemas.microsoft.com/office/powerpoint/2010/main" val="8280274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Line 7"/>
          <p:cNvSpPr>
            <a:spLocks noChangeShapeType="1"/>
          </p:cNvSpPr>
          <p:nvPr/>
        </p:nvSpPr>
        <p:spPr bwMode="auto">
          <a:xfrm flipH="1">
            <a:off x="3733800" y="38862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59" name="Rectangle 2"/>
          <p:cNvSpPr>
            <a:spLocks noGrp="1" noChangeArrowheads="1"/>
          </p:cNvSpPr>
          <p:nvPr>
            <p:ph type="title"/>
          </p:nvPr>
        </p:nvSpPr>
        <p:spPr>
          <a:xfrm>
            <a:off x="1981200" y="533400"/>
            <a:ext cx="8229600" cy="533400"/>
          </a:xfrm>
        </p:spPr>
        <p:txBody>
          <a:bodyPr/>
          <a:lstStyle/>
          <a:p>
            <a:pPr eaLnBrk="1" hangingPunct="1"/>
            <a:r>
              <a:rPr lang="en-US" altLang="en-US" sz="2400"/>
              <a:t>Quantum Gates - Hadamard</a:t>
            </a:r>
            <a:endParaRPr lang="en-US" altLang="en-US" smtClean="0"/>
          </a:p>
        </p:txBody>
      </p:sp>
      <p:sp>
        <p:nvSpPr>
          <p:cNvPr id="19460" name="Text Box 4"/>
          <p:cNvSpPr txBox="1">
            <a:spLocks noChangeArrowheads="1"/>
          </p:cNvSpPr>
          <p:nvPr/>
        </p:nvSpPr>
        <p:spPr bwMode="auto">
          <a:xfrm>
            <a:off x="2133600" y="1524001"/>
            <a:ext cx="7924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buClr>
                <a:schemeClr val="accent2"/>
              </a:buClr>
              <a:buFont typeface="Wingdings" panose="05000000000000000000" pitchFamily="2" charset="2"/>
              <a:buChar char="§"/>
            </a:pPr>
            <a:r>
              <a:rPr lang="en-US" altLang="en-US"/>
              <a:t>Simplest gate involves one qubit and is called a </a:t>
            </a:r>
            <a:r>
              <a:rPr lang="en-US" altLang="en-US" b="1" i="1"/>
              <a:t>Hadamard Gate (</a:t>
            </a:r>
            <a:r>
              <a:rPr lang="en-US" altLang="en-US"/>
              <a:t>also known as a square-root of NOT gate.)  Used to put qubits into superposition.</a:t>
            </a:r>
          </a:p>
        </p:txBody>
      </p:sp>
      <p:sp>
        <p:nvSpPr>
          <p:cNvPr id="19461" name="Rectangle 5"/>
          <p:cNvSpPr>
            <a:spLocks noChangeArrowheads="1"/>
          </p:cNvSpPr>
          <p:nvPr/>
        </p:nvSpPr>
        <p:spPr bwMode="auto">
          <a:xfrm>
            <a:off x="4876800" y="3581400"/>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19462" name="Text Box 6"/>
          <p:cNvSpPr txBox="1">
            <a:spLocks noChangeArrowheads="1"/>
          </p:cNvSpPr>
          <p:nvPr/>
        </p:nvSpPr>
        <p:spPr bwMode="auto">
          <a:xfrm>
            <a:off x="5003800" y="36322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spcBef>
                <a:spcPct val="50000"/>
              </a:spcBef>
            </a:pPr>
            <a:r>
              <a:rPr lang="en-US" altLang="en-US" b="1"/>
              <a:t>H</a:t>
            </a:r>
            <a:endParaRPr lang="en-US" altLang="en-US"/>
          </a:p>
        </p:txBody>
      </p:sp>
      <p:sp>
        <p:nvSpPr>
          <p:cNvPr id="19463" name="Line 8"/>
          <p:cNvSpPr>
            <a:spLocks noChangeShapeType="1"/>
          </p:cNvSpPr>
          <p:nvPr/>
        </p:nvSpPr>
        <p:spPr bwMode="auto">
          <a:xfrm flipH="1">
            <a:off x="5410200" y="38862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4" name="Text Box 9"/>
          <p:cNvSpPr txBox="1">
            <a:spLocks noChangeArrowheads="1"/>
          </p:cNvSpPr>
          <p:nvPr/>
        </p:nvSpPr>
        <p:spPr bwMode="auto">
          <a:xfrm>
            <a:off x="3810000" y="4191001"/>
            <a:ext cx="762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600" b="1"/>
              <a:t>State                 |0&gt;</a:t>
            </a:r>
            <a:endParaRPr lang="en-US" altLang="en-US"/>
          </a:p>
        </p:txBody>
      </p:sp>
      <p:sp>
        <p:nvSpPr>
          <p:cNvPr id="19465" name="Text Box 10"/>
          <p:cNvSpPr txBox="1">
            <a:spLocks noChangeArrowheads="1"/>
          </p:cNvSpPr>
          <p:nvPr/>
        </p:nvSpPr>
        <p:spPr bwMode="auto">
          <a:xfrm>
            <a:off x="5638800" y="4191001"/>
            <a:ext cx="990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600" b="1"/>
              <a:t>State   |0&gt; + |1&gt;</a:t>
            </a:r>
            <a:endParaRPr lang="en-US" altLang="en-US"/>
          </a:p>
        </p:txBody>
      </p:sp>
      <p:sp>
        <p:nvSpPr>
          <p:cNvPr id="19466" name="Line 11"/>
          <p:cNvSpPr>
            <a:spLocks noChangeShapeType="1"/>
          </p:cNvSpPr>
          <p:nvPr/>
        </p:nvSpPr>
        <p:spPr bwMode="auto">
          <a:xfrm flipV="1">
            <a:off x="4038600" y="3886200"/>
            <a:ext cx="762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7" name="Line 12"/>
          <p:cNvSpPr>
            <a:spLocks noChangeShapeType="1"/>
          </p:cNvSpPr>
          <p:nvPr/>
        </p:nvSpPr>
        <p:spPr bwMode="auto">
          <a:xfrm flipH="1" flipV="1">
            <a:off x="5943600" y="38862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8" name="Rectangle 13"/>
          <p:cNvSpPr>
            <a:spLocks noChangeArrowheads="1"/>
          </p:cNvSpPr>
          <p:nvPr/>
        </p:nvSpPr>
        <p:spPr bwMode="auto">
          <a:xfrm>
            <a:off x="6578600" y="3581400"/>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19469" name="Text Box 14"/>
          <p:cNvSpPr txBox="1">
            <a:spLocks noChangeArrowheads="1"/>
          </p:cNvSpPr>
          <p:nvPr/>
        </p:nvSpPr>
        <p:spPr bwMode="auto">
          <a:xfrm>
            <a:off x="6705600" y="36322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spcBef>
                <a:spcPct val="50000"/>
              </a:spcBef>
            </a:pPr>
            <a:r>
              <a:rPr lang="en-US" altLang="en-US" b="1"/>
              <a:t>H</a:t>
            </a:r>
            <a:endParaRPr lang="en-US" altLang="en-US"/>
          </a:p>
        </p:txBody>
      </p:sp>
      <p:sp>
        <p:nvSpPr>
          <p:cNvPr id="19470" name="Line 15"/>
          <p:cNvSpPr>
            <a:spLocks noChangeShapeType="1"/>
          </p:cNvSpPr>
          <p:nvPr/>
        </p:nvSpPr>
        <p:spPr bwMode="auto">
          <a:xfrm flipH="1">
            <a:off x="7112000" y="38862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1" name="Line 16"/>
          <p:cNvSpPr>
            <a:spLocks noChangeShapeType="1"/>
          </p:cNvSpPr>
          <p:nvPr/>
        </p:nvSpPr>
        <p:spPr bwMode="auto">
          <a:xfrm flipH="1" flipV="1">
            <a:off x="7797800" y="3886200"/>
            <a:ext cx="12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2" name="Text Box 17"/>
          <p:cNvSpPr txBox="1">
            <a:spLocks noChangeArrowheads="1"/>
          </p:cNvSpPr>
          <p:nvPr/>
        </p:nvSpPr>
        <p:spPr bwMode="auto">
          <a:xfrm>
            <a:off x="7620000" y="4181476"/>
            <a:ext cx="762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600" b="1"/>
              <a:t>State   |1&gt;</a:t>
            </a:r>
            <a:endParaRPr lang="en-US" altLang="en-US"/>
          </a:p>
        </p:txBody>
      </p:sp>
      <p:sp>
        <p:nvSpPr>
          <p:cNvPr id="19473" name="Text Box 19"/>
          <p:cNvSpPr txBox="1">
            <a:spLocks noChangeArrowheads="1"/>
          </p:cNvSpPr>
          <p:nvPr/>
        </p:nvSpPr>
        <p:spPr bwMode="auto">
          <a:xfrm>
            <a:off x="3810000" y="5410200"/>
            <a:ext cx="4343400" cy="7112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2000" b="1"/>
              <a:t>Note:</a:t>
            </a:r>
            <a:r>
              <a:rPr lang="en-US" altLang="en-US" sz="2000"/>
              <a:t> Two Hadamard gates used in succession can be used as a NOT gate</a:t>
            </a:r>
            <a:endParaRPr lang="en-US" altLang="en-US"/>
          </a:p>
        </p:txBody>
      </p:sp>
    </p:spTree>
    <p:extLst>
      <p:ext uri="{BB962C8B-B14F-4D97-AF65-F5344CB8AC3E}">
        <p14:creationId xmlns:p14="http://schemas.microsoft.com/office/powerpoint/2010/main" val="357428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981200" y="533400"/>
            <a:ext cx="8229600" cy="381000"/>
          </a:xfrm>
        </p:spPr>
        <p:txBody>
          <a:bodyPr>
            <a:normAutofit fontScale="90000"/>
          </a:bodyPr>
          <a:lstStyle/>
          <a:p>
            <a:pPr eaLnBrk="1" hangingPunct="1"/>
            <a:r>
              <a:rPr lang="en-US" altLang="en-US" sz="2400"/>
              <a:t>Introduction</a:t>
            </a:r>
            <a:endParaRPr lang="en-US" altLang="en-US" smtClean="0"/>
          </a:p>
        </p:txBody>
      </p:sp>
      <p:sp>
        <p:nvSpPr>
          <p:cNvPr id="8195" name="Text Box 3"/>
          <p:cNvSpPr txBox="1">
            <a:spLocks noChangeArrowheads="1"/>
          </p:cNvSpPr>
          <p:nvPr/>
        </p:nvSpPr>
        <p:spPr bwMode="auto">
          <a:xfrm>
            <a:off x="2057400" y="1143000"/>
            <a:ext cx="6172200"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buClr>
                <a:schemeClr val="accent2"/>
              </a:buClr>
              <a:buFont typeface="Wingdings" panose="05000000000000000000" pitchFamily="2" charset="2"/>
              <a:buChar char="§"/>
            </a:pPr>
            <a:r>
              <a:rPr lang="en-US" altLang="en-US"/>
              <a:t> “I think I can safely say that nobody understands quantum mechanics” - Feynman</a:t>
            </a:r>
          </a:p>
          <a:p>
            <a:pPr>
              <a:spcBef>
                <a:spcPct val="50000"/>
              </a:spcBef>
              <a:buClr>
                <a:schemeClr val="accent2"/>
              </a:buClr>
              <a:buFont typeface="Wingdings" panose="05000000000000000000" pitchFamily="2" charset="2"/>
              <a:buChar char="§"/>
            </a:pPr>
            <a:r>
              <a:rPr lang="en-US" altLang="en-US"/>
              <a:t> 1982 - Feynman proposed the idea of creating machines based on the laws of quantum mechanics instead of the laws of classical physics.</a:t>
            </a:r>
          </a:p>
        </p:txBody>
      </p:sp>
      <p:pic>
        <p:nvPicPr>
          <p:cNvPr id="8196" name="Picture 4" descr="&#10;feynapple.jpg                                                  00014CB1Joe's HD                       B9A819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0" y="1066800"/>
            <a:ext cx="1828800" cy="244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 Box 5"/>
          <p:cNvSpPr txBox="1">
            <a:spLocks noChangeArrowheads="1"/>
          </p:cNvSpPr>
          <p:nvPr/>
        </p:nvSpPr>
        <p:spPr bwMode="auto">
          <a:xfrm>
            <a:off x="2057400" y="3657600"/>
            <a:ext cx="68580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buClr>
                <a:schemeClr val="accent2"/>
              </a:buClr>
              <a:buFont typeface="Wingdings" panose="05000000000000000000" pitchFamily="2" charset="2"/>
              <a:buChar char="§"/>
            </a:pPr>
            <a:r>
              <a:rPr lang="en-US" altLang="en-US"/>
              <a:t> 1985 - David Deutsch developed the quantum turing machine, showing that quantum circuits are universal.</a:t>
            </a:r>
          </a:p>
          <a:p>
            <a:pPr>
              <a:spcBef>
                <a:spcPct val="50000"/>
              </a:spcBef>
              <a:buClr>
                <a:schemeClr val="accent2"/>
              </a:buClr>
              <a:buFont typeface="Wingdings" panose="05000000000000000000" pitchFamily="2" charset="2"/>
              <a:buChar char="§"/>
            </a:pPr>
            <a:r>
              <a:rPr lang="en-US" altLang="en-US"/>
              <a:t> 1994 - Peter Shor came up with a quantum algorithm to factor very large numbers in polynomial time.</a:t>
            </a:r>
          </a:p>
          <a:p>
            <a:pPr>
              <a:spcBef>
                <a:spcPct val="50000"/>
              </a:spcBef>
              <a:buClr>
                <a:schemeClr val="accent2"/>
              </a:buClr>
              <a:buFont typeface="Wingdings" panose="05000000000000000000" pitchFamily="2" charset="2"/>
              <a:buChar char="§"/>
            </a:pPr>
            <a:r>
              <a:rPr lang="en-US" altLang="en-US"/>
              <a:t>1997 - Lov Grover develops a quantum search algorithm with O(√N) complexity</a:t>
            </a:r>
          </a:p>
        </p:txBody>
      </p:sp>
    </p:spTree>
    <p:extLst>
      <p:ext uri="{BB962C8B-B14F-4D97-AF65-F5344CB8AC3E}">
        <p14:creationId xmlns:p14="http://schemas.microsoft.com/office/powerpoint/2010/main" val="11805954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57400" y="609600"/>
            <a:ext cx="8229600" cy="381000"/>
          </a:xfrm>
        </p:spPr>
        <p:txBody>
          <a:bodyPr>
            <a:normAutofit fontScale="90000"/>
          </a:bodyPr>
          <a:lstStyle/>
          <a:p>
            <a:pPr eaLnBrk="1" hangingPunct="1"/>
            <a:r>
              <a:rPr lang="en-US" altLang="en-US" sz="2400"/>
              <a:t>Quantum Gates - Controlled NOT  </a:t>
            </a:r>
            <a:endParaRPr lang="en-US" altLang="en-US" smtClean="0"/>
          </a:p>
        </p:txBody>
      </p:sp>
      <p:sp>
        <p:nvSpPr>
          <p:cNvPr id="20483" name="Text Box 4"/>
          <p:cNvSpPr txBox="1">
            <a:spLocks noChangeArrowheads="1"/>
          </p:cNvSpPr>
          <p:nvPr/>
        </p:nvSpPr>
        <p:spPr bwMode="auto">
          <a:xfrm>
            <a:off x="2057400" y="1371600"/>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endParaRPr lang="en-US" altLang="en-US"/>
          </a:p>
        </p:txBody>
      </p:sp>
      <p:sp>
        <p:nvSpPr>
          <p:cNvPr id="20484" name="Rectangle 5"/>
          <p:cNvSpPr>
            <a:spLocks noChangeArrowheads="1"/>
          </p:cNvSpPr>
          <p:nvPr/>
        </p:nvSpPr>
        <p:spPr bwMode="auto">
          <a:xfrm>
            <a:off x="2587625" y="117792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20485" name="Rectangle 6"/>
          <p:cNvSpPr>
            <a:spLocks noChangeArrowheads="1"/>
          </p:cNvSpPr>
          <p:nvPr/>
        </p:nvSpPr>
        <p:spPr bwMode="auto">
          <a:xfrm>
            <a:off x="2209801" y="1327151"/>
            <a:ext cx="757237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buClr>
                <a:schemeClr val="accent2"/>
              </a:buClr>
              <a:buFont typeface="Wingdings" panose="05000000000000000000" pitchFamily="2" charset="2"/>
              <a:buChar char="§"/>
            </a:pPr>
            <a:r>
              <a:rPr lang="en-US" altLang="en-US"/>
              <a:t>A gate which operates on two qubits is called a </a:t>
            </a:r>
            <a:r>
              <a:rPr lang="en-US" altLang="en-US" b="1" i="1"/>
              <a:t>Controlled-NOT (CN) Gate.  </a:t>
            </a:r>
            <a:r>
              <a:rPr lang="en-US" altLang="en-US"/>
              <a:t>If the bit on the control line is 1, invert the bit on the target line.</a:t>
            </a:r>
            <a:r>
              <a:rPr lang="en-US" altLang="en-US" b="1" i="1"/>
              <a:t>   </a:t>
            </a:r>
            <a:endParaRPr lang="en-US" altLang="en-US"/>
          </a:p>
        </p:txBody>
      </p:sp>
      <p:sp>
        <p:nvSpPr>
          <p:cNvPr id="20486" name="AutoShape 7"/>
          <p:cNvSpPr>
            <a:spLocks noChangeArrowheads="1"/>
          </p:cNvSpPr>
          <p:nvPr/>
        </p:nvSpPr>
        <p:spPr bwMode="auto">
          <a:xfrm>
            <a:off x="4419600" y="3370263"/>
            <a:ext cx="304800" cy="304800"/>
          </a:xfrm>
          <a:prstGeom prst="flowChar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20487" name="Line 8"/>
          <p:cNvSpPr>
            <a:spLocks noChangeShapeType="1"/>
          </p:cNvSpPr>
          <p:nvPr/>
        </p:nvSpPr>
        <p:spPr bwMode="auto">
          <a:xfrm flipH="1">
            <a:off x="2971800" y="3522663"/>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8" name="Line 9"/>
          <p:cNvSpPr>
            <a:spLocks noChangeShapeType="1"/>
          </p:cNvSpPr>
          <p:nvPr/>
        </p:nvSpPr>
        <p:spPr bwMode="auto">
          <a:xfrm flipH="1">
            <a:off x="4724400" y="3522663"/>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9" name="Line 10"/>
          <p:cNvSpPr>
            <a:spLocks noChangeShapeType="1"/>
          </p:cNvSpPr>
          <p:nvPr/>
        </p:nvSpPr>
        <p:spPr bwMode="auto">
          <a:xfrm>
            <a:off x="2971800" y="4437063"/>
            <a:ext cx="3200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0" name="Line 11"/>
          <p:cNvSpPr>
            <a:spLocks noChangeShapeType="1"/>
          </p:cNvSpPr>
          <p:nvPr/>
        </p:nvSpPr>
        <p:spPr bwMode="auto">
          <a:xfrm>
            <a:off x="4572000" y="3675063"/>
            <a:ext cx="0" cy="76200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1" name="Text Box 12"/>
          <p:cNvSpPr txBox="1">
            <a:spLocks noChangeArrowheads="1"/>
          </p:cNvSpPr>
          <p:nvPr/>
        </p:nvSpPr>
        <p:spPr bwMode="auto">
          <a:xfrm>
            <a:off x="2895600" y="3217863"/>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400" b="1"/>
              <a:t>A - Target</a:t>
            </a:r>
            <a:endParaRPr lang="en-US" altLang="en-US" sz="1400"/>
          </a:p>
        </p:txBody>
      </p:sp>
      <p:sp>
        <p:nvSpPr>
          <p:cNvPr id="20492" name="Text Box 13"/>
          <p:cNvSpPr txBox="1">
            <a:spLocks noChangeArrowheads="1"/>
          </p:cNvSpPr>
          <p:nvPr/>
        </p:nvSpPr>
        <p:spPr bwMode="auto">
          <a:xfrm>
            <a:off x="2895600" y="4132263"/>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400" b="1"/>
              <a:t>B - Control</a:t>
            </a:r>
            <a:endParaRPr lang="en-US" altLang="en-US" sz="1400"/>
          </a:p>
        </p:txBody>
      </p:sp>
      <p:graphicFrame>
        <p:nvGraphicFramePr>
          <p:cNvPr id="17492" name="Group 84"/>
          <p:cNvGraphicFramePr>
            <a:graphicFrameLocks noGrp="1"/>
          </p:cNvGraphicFramePr>
          <p:nvPr/>
        </p:nvGraphicFramePr>
        <p:xfrm>
          <a:off x="7086600" y="3217864"/>
          <a:ext cx="1930400" cy="1584326"/>
        </p:xfrm>
        <a:graphic>
          <a:graphicData uri="http://schemas.openxmlformats.org/drawingml/2006/table">
            <a:tbl>
              <a:tblPr/>
              <a:tblGrid>
                <a:gridCol w="482600"/>
                <a:gridCol w="482600"/>
                <a:gridCol w="482600"/>
                <a:gridCol w="482600"/>
              </a:tblGrid>
              <a:tr h="304800">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B   </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B’</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20675">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19088">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320675">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319088">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r>
            </a:tbl>
          </a:graphicData>
        </a:graphic>
      </p:graphicFrame>
      <p:sp>
        <p:nvSpPr>
          <p:cNvPr id="20523" name="Text Box 41"/>
          <p:cNvSpPr txBox="1">
            <a:spLocks noChangeArrowheads="1"/>
          </p:cNvSpPr>
          <p:nvPr/>
        </p:nvSpPr>
        <p:spPr bwMode="auto">
          <a:xfrm flipH="1">
            <a:off x="7315201" y="2913063"/>
            <a:ext cx="663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400" b="1"/>
              <a:t>Input</a:t>
            </a:r>
            <a:endParaRPr lang="en-US" altLang="en-US"/>
          </a:p>
        </p:txBody>
      </p:sp>
      <p:sp>
        <p:nvSpPr>
          <p:cNvPr id="20524" name="Text Box 42"/>
          <p:cNvSpPr txBox="1">
            <a:spLocks noChangeArrowheads="1"/>
          </p:cNvSpPr>
          <p:nvPr/>
        </p:nvSpPr>
        <p:spPr bwMode="auto">
          <a:xfrm flipH="1">
            <a:off x="8153400" y="2913063"/>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400" b="1"/>
              <a:t>Output</a:t>
            </a:r>
            <a:endParaRPr lang="en-US" altLang="en-US"/>
          </a:p>
        </p:txBody>
      </p:sp>
      <p:sp>
        <p:nvSpPr>
          <p:cNvPr id="20525" name="Rectangle 77"/>
          <p:cNvSpPr>
            <a:spLocks noChangeArrowheads="1"/>
          </p:cNvSpPr>
          <p:nvPr/>
        </p:nvSpPr>
        <p:spPr bwMode="auto">
          <a:xfrm>
            <a:off x="3581400" y="5334000"/>
            <a:ext cx="4419600" cy="1077218"/>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2000" b="1"/>
              <a:t>Note:</a:t>
            </a:r>
            <a:r>
              <a:rPr lang="en-US" altLang="en-US" sz="2000"/>
              <a:t> The CN gate has a similar behavior to the XOR gate with some extra information to make it reversible.</a:t>
            </a:r>
            <a:r>
              <a:rPr lang="en-US" altLang="en-US" b="1" i="1"/>
              <a:t>   </a:t>
            </a:r>
            <a:endParaRPr lang="en-US" altLang="en-US"/>
          </a:p>
        </p:txBody>
      </p:sp>
      <p:sp>
        <p:nvSpPr>
          <p:cNvPr id="20526" name="Text Box 85"/>
          <p:cNvSpPr txBox="1">
            <a:spLocks noChangeArrowheads="1"/>
          </p:cNvSpPr>
          <p:nvPr/>
        </p:nvSpPr>
        <p:spPr bwMode="auto">
          <a:xfrm>
            <a:off x="5943601" y="3200400"/>
            <a:ext cx="473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400" b="1"/>
              <a:t>A’</a:t>
            </a:r>
            <a:endParaRPr lang="en-US" altLang="en-US" sz="1400"/>
          </a:p>
        </p:txBody>
      </p:sp>
      <p:sp>
        <p:nvSpPr>
          <p:cNvPr id="20527" name="Text Box 86"/>
          <p:cNvSpPr txBox="1">
            <a:spLocks noChangeArrowheads="1"/>
          </p:cNvSpPr>
          <p:nvPr/>
        </p:nvSpPr>
        <p:spPr bwMode="auto">
          <a:xfrm>
            <a:off x="5943601" y="4114800"/>
            <a:ext cx="473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400" b="1"/>
              <a:t>B’</a:t>
            </a:r>
            <a:endParaRPr lang="en-US" altLang="en-US" sz="1400"/>
          </a:p>
        </p:txBody>
      </p:sp>
    </p:spTree>
    <p:extLst>
      <p:ext uri="{BB962C8B-B14F-4D97-AF65-F5344CB8AC3E}">
        <p14:creationId xmlns:p14="http://schemas.microsoft.com/office/powerpoint/2010/main" val="32620432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057400" y="533400"/>
            <a:ext cx="8229600" cy="381000"/>
          </a:xfrm>
        </p:spPr>
        <p:txBody>
          <a:bodyPr>
            <a:normAutofit fontScale="90000"/>
          </a:bodyPr>
          <a:lstStyle/>
          <a:p>
            <a:pPr eaLnBrk="1" hangingPunct="1"/>
            <a:r>
              <a:rPr lang="en-US" altLang="en-US" sz="2400"/>
              <a:t>Example Operation - Multiplication By 2</a:t>
            </a:r>
            <a:r>
              <a:rPr lang="en-US" altLang="en-US" smtClean="0"/>
              <a:t> </a:t>
            </a:r>
          </a:p>
        </p:txBody>
      </p:sp>
      <p:sp>
        <p:nvSpPr>
          <p:cNvPr id="21507" name="AutoShape 4"/>
          <p:cNvSpPr>
            <a:spLocks noChangeArrowheads="1"/>
          </p:cNvSpPr>
          <p:nvPr/>
        </p:nvSpPr>
        <p:spPr bwMode="auto">
          <a:xfrm>
            <a:off x="4114800" y="4927600"/>
            <a:ext cx="304800" cy="304800"/>
          </a:xfrm>
          <a:prstGeom prst="flowChar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21508" name="Line 5"/>
          <p:cNvSpPr>
            <a:spLocks noChangeShapeType="1"/>
          </p:cNvSpPr>
          <p:nvPr/>
        </p:nvSpPr>
        <p:spPr bwMode="auto">
          <a:xfrm flipH="1">
            <a:off x="3124200" y="50800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9" name="Line 6"/>
          <p:cNvSpPr>
            <a:spLocks noChangeShapeType="1"/>
          </p:cNvSpPr>
          <p:nvPr/>
        </p:nvSpPr>
        <p:spPr bwMode="auto">
          <a:xfrm flipH="1">
            <a:off x="4267200" y="5080000"/>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0" name="Line 7"/>
          <p:cNvSpPr>
            <a:spLocks noChangeShapeType="1"/>
          </p:cNvSpPr>
          <p:nvPr/>
        </p:nvSpPr>
        <p:spPr bwMode="auto">
          <a:xfrm>
            <a:off x="3124200" y="5994400"/>
            <a:ext cx="2362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1" name="Line 8"/>
          <p:cNvSpPr>
            <a:spLocks noChangeShapeType="1"/>
          </p:cNvSpPr>
          <p:nvPr/>
        </p:nvSpPr>
        <p:spPr bwMode="auto">
          <a:xfrm>
            <a:off x="4267200" y="5232400"/>
            <a:ext cx="0" cy="76200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2" name="Text Box 9"/>
          <p:cNvSpPr txBox="1">
            <a:spLocks noChangeArrowheads="1"/>
          </p:cNvSpPr>
          <p:nvPr/>
        </p:nvSpPr>
        <p:spPr bwMode="auto">
          <a:xfrm>
            <a:off x="7848600" y="4775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400" b="1"/>
              <a:t>Carry Bit</a:t>
            </a:r>
            <a:endParaRPr lang="en-US" altLang="en-US" sz="1400"/>
          </a:p>
        </p:txBody>
      </p:sp>
      <p:sp>
        <p:nvSpPr>
          <p:cNvPr id="21513" name="AutoShape 13"/>
          <p:cNvSpPr>
            <a:spLocks noChangeArrowheads="1"/>
          </p:cNvSpPr>
          <p:nvPr/>
        </p:nvSpPr>
        <p:spPr bwMode="auto">
          <a:xfrm>
            <a:off x="7391400" y="4927600"/>
            <a:ext cx="304800" cy="304800"/>
          </a:xfrm>
          <a:prstGeom prst="flowChar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21514" name="Line 14"/>
          <p:cNvSpPr>
            <a:spLocks noChangeShapeType="1"/>
          </p:cNvSpPr>
          <p:nvPr/>
        </p:nvSpPr>
        <p:spPr bwMode="auto">
          <a:xfrm flipH="1">
            <a:off x="6400800" y="50800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5" name="Line 15"/>
          <p:cNvSpPr>
            <a:spLocks noChangeShapeType="1"/>
          </p:cNvSpPr>
          <p:nvPr/>
        </p:nvSpPr>
        <p:spPr bwMode="auto">
          <a:xfrm flipH="1">
            <a:off x="7696200" y="50800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6" name="Line 16"/>
          <p:cNvSpPr>
            <a:spLocks noChangeShapeType="1"/>
          </p:cNvSpPr>
          <p:nvPr/>
        </p:nvSpPr>
        <p:spPr bwMode="auto">
          <a:xfrm>
            <a:off x="6400800" y="5994400"/>
            <a:ext cx="2362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7" name="Line 17"/>
          <p:cNvSpPr>
            <a:spLocks noChangeShapeType="1"/>
          </p:cNvSpPr>
          <p:nvPr/>
        </p:nvSpPr>
        <p:spPr bwMode="auto">
          <a:xfrm>
            <a:off x="7543800" y="5232400"/>
            <a:ext cx="0" cy="76200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8" name="Line 20"/>
          <p:cNvSpPr>
            <a:spLocks noChangeShapeType="1"/>
          </p:cNvSpPr>
          <p:nvPr/>
        </p:nvSpPr>
        <p:spPr bwMode="auto">
          <a:xfrm>
            <a:off x="5486400" y="5080000"/>
            <a:ext cx="914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9" name="Line 21"/>
          <p:cNvSpPr>
            <a:spLocks noChangeShapeType="1"/>
          </p:cNvSpPr>
          <p:nvPr/>
        </p:nvSpPr>
        <p:spPr bwMode="auto">
          <a:xfrm flipV="1">
            <a:off x="5486400" y="5080000"/>
            <a:ext cx="914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0571" name="Group 91"/>
          <p:cNvGraphicFramePr>
            <a:graphicFrameLocks noGrp="1"/>
          </p:cNvGraphicFramePr>
          <p:nvPr/>
        </p:nvGraphicFramePr>
        <p:xfrm>
          <a:off x="4648200" y="2806700"/>
          <a:ext cx="2590800" cy="1157522"/>
        </p:xfrm>
        <a:graphic>
          <a:graphicData uri="http://schemas.openxmlformats.org/drawingml/2006/table">
            <a:tbl>
              <a:tblPr/>
              <a:tblGrid>
                <a:gridCol w="685800"/>
                <a:gridCol w="581025"/>
                <a:gridCol w="714375"/>
                <a:gridCol w="609600"/>
              </a:tblGrid>
              <a:tr h="517876">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Carry Bit</a:t>
                      </a:r>
                    </a:p>
                  </a:txBody>
                  <a:tcPr marT="45695" marB="45695"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Ones Bit   </a:t>
                      </a:r>
                    </a:p>
                  </a:txBody>
                  <a:tcPr marT="45695" marB="45695"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Carry Bit</a:t>
                      </a:r>
                    </a:p>
                  </a:txBody>
                  <a:tcPr marT="45695" marB="45695"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Ones Bit</a:t>
                      </a:r>
                    </a:p>
                  </a:txBody>
                  <a:tcPr marT="45695" marB="45695"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20499">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marT="45695" marB="4569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marT="45695" marB="4569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marT="45695" marB="4569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marT="45695" marB="45695"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18913">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marT="45695" marB="4569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marT="45695" marB="4569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marT="45695" marB="4569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marT="45695" marB="45695"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r>
            </a:tbl>
          </a:graphicData>
        </a:graphic>
      </p:graphicFrame>
      <p:sp>
        <p:nvSpPr>
          <p:cNvPr id="21540" name="Text Box 54"/>
          <p:cNvSpPr txBox="1">
            <a:spLocks noChangeArrowheads="1"/>
          </p:cNvSpPr>
          <p:nvPr/>
        </p:nvSpPr>
        <p:spPr bwMode="auto">
          <a:xfrm flipH="1">
            <a:off x="4953001" y="2501900"/>
            <a:ext cx="663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400" b="1"/>
              <a:t>Input</a:t>
            </a:r>
            <a:endParaRPr lang="en-US" altLang="en-US"/>
          </a:p>
        </p:txBody>
      </p:sp>
      <p:sp>
        <p:nvSpPr>
          <p:cNvPr id="21541" name="Text Box 55"/>
          <p:cNvSpPr txBox="1">
            <a:spLocks noChangeArrowheads="1"/>
          </p:cNvSpPr>
          <p:nvPr/>
        </p:nvSpPr>
        <p:spPr bwMode="auto">
          <a:xfrm flipH="1">
            <a:off x="6172200" y="25019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400" b="1"/>
              <a:t>Output</a:t>
            </a:r>
            <a:endParaRPr lang="en-US" altLang="en-US"/>
          </a:p>
        </p:txBody>
      </p:sp>
      <p:sp>
        <p:nvSpPr>
          <p:cNvPr id="21542" name="Text Box 57"/>
          <p:cNvSpPr txBox="1">
            <a:spLocks noChangeArrowheads="1"/>
          </p:cNvSpPr>
          <p:nvPr/>
        </p:nvSpPr>
        <p:spPr bwMode="auto">
          <a:xfrm>
            <a:off x="7924800" y="5689600"/>
            <a:ext cx="99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400" b="1"/>
              <a:t>Ones Bit</a:t>
            </a:r>
            <a:endParaRPr lang="en-US" altLang="en-US" sz="1400"/>
          </a:p>
        </p:txBody>
      </p:sp>
      <p:sp>
        <p:nvSpPr>
          <p:cNvPr id="21543" name="Text Box 90"/>
          <p:cNvSpPr txBox="1">
            <a:spLocks noChangeArrowheads="1"/>
          </p:cNvSpPr>
          <p:nvPr/>
        </p:nvSpPr>
        <p:spPr bwMode="auto">
          <a:xfrm>
            <a:off x="1905000" y="1311276"/>
            <a:ext cx="8382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buClr>
                <a:schemeClr val="accent2"/>
              </a:buClr>
              <a:buFont typeface="Wingdings" panose="05000000000000000000" pitchFamily="2" charset="2"/>
              <a:buChar char="§"/>
            </a:pPr>
            <a:r>
              <a:rPr lang="en-US" altLang="en-US"/>
              <a:t> We can build a reversible logic circuit to calculate multiplication by 2 using CN gates arranged in the following manner:</a:t>
            </a:r>
          </a:p>
        </p:txBody>
      </p:sp>
      <p:sp>
        <p:nvSpPr>
          <p:cNvPr id="21544" name="Text Box 92"/>
          <p:cNvSpPr txBox="1">
            <a:spLocks noChangeArrowheads="1"/>
          </p:cNvSpPr>
          <p:nvPr/>
        </p:nvSpPr>
        <p:spPr bwMode="auto">
          <a:xfrm>
            <a:off x="2895600" y="46228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a:t>0</a:t>
            </a:r>
          </a:p>
        </p:txBody>
      </p:sp>
      <p:grpSp>
        <p:nvGrpSpPr>
          <p:cNvPr id="20575" name="Group 95"/>
          <p:cNvGrpSpPr>
            <a:grpSpLocks/>
          </p:cNvGrpSpPr>
          <p:nvPr/>
        </p:nvGrpSpPr>
        <p:grpSpPr bwMode="auto">
          <a:xfrm>
            <a:off x="3378200" y="5715000"/>
            <a:ext cx="533400" cy="533400"/>
            <a:chOff x="1024" y="2320"/>
            <a:chExt cx="336" cy="336"/>
          </a:xfrm>
        </p:grpSpPr>
        <p:sp>
          <p:nvSpPr>
            <p:cNvPr id="21546" name="Rectangle 93"/>
            <p:cNvSpPr>
              <a:spLocks noChangeArrowheads="1"/>
            </p:cNvSpPr>
            <p:nvPr/>
          </p:nvSpPr>
          <p:spPr bwMode="auto">
            <a:xfrm>
              <a:off x="1024" y="2320"/>
              <a:ext cx="336"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21547" name="Text Box 94"/>
            <p:cNvSpPr txBox="1">
              <a:spLocks noChangeArrowheads="1"/>
            </p:cNvSpPr>
            <p:nvPr/>
          </p:nvSpPr>
          <p:spPr bwMode="auto">
            <a:xfrm>
              <a:off x="1104" y="2352"/>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spcBef>
                  <a:spcPct val="50000"/>
                </a:spcBef>
              </a:pPr>
              <a:r>
                <a:rPr lang="en-US" altLang="en-US" b="1"/>
                <a:t>H</a:t>
              </a:r>
              <a:endParaRPr lang="en-US" altLang="en-US"/>
            </a:p>
          </p:txBody>
        </p:sp>
      </p:grpSp>
    </p:spTree>
    <p:extLst>
      <p:ext uri="{BB962C8B-B14F-4D97-AF65-F5344CB8AC3E}">
        <p14:creationId xmlns:p14="http://schemas.microsoft.com/office/powerpoint/2010/main" val="39867422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nodeType="clickEffect">
                                  <p:stCondLst>
                                    <p:cond delay="0"/>
                                  </p:stCondLst>
                                  <p:childTnLst>
                                    <p:set>
                                      <p:cBhvr>
                                        <p:cTn id="6" dur="1" fill="hold">
                                          <p:stCondLst>
                                            <p:cond delay="0"/>
                                          </p:stCondLst>
                                        </p:cTn>
                                        <p:tgtEl>
                                          <p:spTgt spid="20575"/>
                                        </p:tgtEl>
                                        <p:attrNameLst>
                                          <p:attrName>style.visibility</p:attrName>
                                        </p:attrNameLst>
                                      </p:cBhvr>
                                      <p:to>
                                        <p:strVal val="visible"/>
                                      </p:to>
                                    </p:set>
                                    <p:anim calcmode="lin" valueType="num">
                                      <p:cBhvr additive="base">
                                        <p:cTn id="7" dur="500" fill="hold"/>
                                        <p:tgtEl>
                                          <p:spTgt spid="20575"/>
                                        </p:tgtEl>
                                        <p:attrNameLst>
                                          <p:attrName>ppt_x</p:attrName>
                                        </p:attrNameLst>
                                      </p:cBhvr>
                                      <p:tavLst>
                                        <p:tav tm="0">
                                          <p:val>
                                            <p:strVal val="0-#ppt_w/2"/>
                                          </p:val>
                                        </p:tav>
                                        <p:tav tm="100000">
                                          <p:val>
                                            <p:strVal val="#ppt_x"/>
                                          </p:val>
                                        </p:tav>
                                      </p:tavLst>
                                    </p:anim>
                                    <p:anim calcmode="lin" valueType="num">
                                      <p:cBhvr additive="base">
                                        <p:cTn id="8" dur="500" fill="hold"/>
                                        <p:tgtEl>
                                          <p:spTgt spid="205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828800" y="533400"/>
            <a:ext cx="8610600" cy="457200"/>
          </a:xfrm>
        </p:spPr>
        <p:txBody>
          <a:bodyPr/>
          <a:lstStyle/>
          <a:p>
            <a:pPr eaLnBrk="1" hangingPunct="1"/>
            <a:r>
              <a:rPr lang="en-US" altLang="en-US" sz="2400"/>
              <a:t>Quantum Gates - Controlled Controlled NOT (CCN) </a:t>
            </a:r>
            <a:endParaRPr lang="en-US" altLang="en-US" smtClean="0"/>
          </a:p>
        </p:txBody>
      </p:sp>
      <p:sp>
        <p:nvSpPr>
          <p:cNvPr id="22531" name="AutoShape 4"/>
          <p:cNvSpPr>
            <a:spLocks noChangeArrowheads="1"/>
          </p:cNvSpPr>
          <p:nvPr/>
        </p:nvSpPr>
        <p:spPr bwMode="auto">
          <a:xfrm>
            <a:off x="3810000" y="3657600"/>
            <a:ext cx="304800" cy="304800"/>
          </a:xfrm>
          <a:prstGeom prst="flowChar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22532" name="Line 5"/>
          <p:cNvSpPr>
            <a:spLocks noChangeShapeType="1"/>
          </p:cNvSpPr>
          <p:nvPr/>
        </p:nvSpPr>
        <p:spPr bwMode="auto">
          <a:xfrm flipH="1">
            <a:off x="2362200" y="3810000"/>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3" name="Line 6"/>
          <p:cNvSpPr>
            <a:spLocks noChangeShapeType="1"/>
          </p:cNvSpPr>
          <p:nvPr/>
        </p:nvSpPr>
        <p:spPr bwMode="auto">
          <a:xfrm flipH="1">
            <a:off x="4114800" y="3810000"/>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4" name="Line 7"/>
          <p:cNvSpPr>
            <a:spLocks noChangeShapeType="1"/>
          </p:cNvSpPr>
          <p:nvPr/>
        </p:nvSpPr>
        <p:spPr bwMode="auto">
          <a:xfrm>
            <a:off x="2362200" y="4724400"/>
            <a:ext cx="3200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5" name="Line 8"/>
          <p:cNvSpPr>
            <a:spLocks noChangeShapeType="1"/>
          </p:cNvSpPr>
          <p:nvPr/>
        </p:nvSpPr>
        <p:spPr bwMode="auto">
          <a:xfrm>
            <a:off x="3962400" y="3962400"/>
            <a:ext cx="0" cy="76200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6" name="Text Box 9"/>
          <p:cNvSpPr txBox="1">
            <a:spLocks noChangeArrowheads="1"/>
          </p:cNvSpPr>
          <p:nvPr/>
        </p:nvSpPr>
        <p:spPr bwMode="auto">
          <a:xfrm>
            <a:off x="2286000" y="35052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400" b="1"/>
              <a:t>A - Target</a:t>
            </a:r>
            <a:endParaRPr lang="en-US" altLang="en-US" sz="1400"/>
          </a:p>
        </p:txBody>
      </p:sp>
      <p:sp>
        <p:nvSpPr>
          <p:cNvPr id="22537" name="Text Box 10"/>
          <p:cNvSpPr txBox="1">
            <a:spLocks noChangeArrowheads="1"/>
          </p:cNvSpPr>
          <p:nvPr/>
        </p:nvSpPr>
        <p:spPr bwMode="auto">
          <a:xfrm>
            <a:off x="2286000" y="44196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400" b="1"/>
              <a:t>B - Control 1</a:t>
            </a:r>
            <a:endParaRPr lang="en-US" altLang="en-US" sz="1400"/>
          </a:p>
        </p:txBody>
      </p:sp>
      <p:sp>
        <p:nvSpPr>
          <p:cNvPr id="22538" name="Line 11"/>
          <p:cNvSpPr>
            <a:spLocks noChangeShapeType="1"/>
          </p:cNvSpPr>
          <p:nvPr/>
        </p:nvSpPr>
        <p:spPr bwMode="auto">
          <a:xfrm>
            <a:off x="2362200" y="5638800"/>
            <a:ext cx="3200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9" name="Line 12"/>
          <p:cNvSpPr>
            <a:spLocks noChangeShapeType="1"/>
          </p:cNvSpPr>
          <p:nvPr/>
        </p:nvSpPr>
        <p:spPr bwMode="auto">
          <a:xfrm>
            <a:off x="3962400" y="4724400"/>
            <a:ext cx="0" cy="91440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0" name="Text Box 14"/>
          <p:cNvSpPr txBox="1">
            <a:spLocks noChangeArrowheads="1"/>
          </p:cNvSpPr>
          <p:nvPr/>
        </p:nvSpPr>
        <p:spPr bwMode="auto">
          <a:xfrm>
            <a:off x="2286000" y="53340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400" b="1"/>
              <a:t>C - Control 2</a:t>
            </a:r>
            <a:endParaRPr lang="en-US" altLang="en-US" sz="1400"/>
          </a:p>
        </p:txBody>
      </p:sp>
      <p:graphicFrame>
        <p:nvGraphicFramePr>
          <p:cNvPr id="19630" name="Group 174"/>
          <p:cNvGraphicFramePr>
            <a:graphicFrameLocks noGrp="1"/>
          </p:cNvGraphicFramePr>
          <p:nvPr/>
        </p:nvGraphicFramePr>
        <p:xfrm>
          <a:off x="7010400" y="3160714"/>
          <a:ext cx="2895600" cy="2860678"/>
        </p:xfrm>
        <a:graphic>
          <a:graphicData uri="http://schemas.openxmlformats.org/drawingml/2006/table">
            <a:tbl>
              <a:tblPr/>
              <a:tblGrid>
                <a:gridCol w="482600"/>
                <a:gridCol w="482600"/>
                <a:gridCol w="482600"/>
                <a:gridCol w="482600"/>
                <a:gridCol w="482600"/>
                <a:gridCol w="482600"/>
              </a:tblGrid>
              <a:tr h="304800">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B   </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C</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B’</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C’</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20675">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19088">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20675">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19088">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319088">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19088">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19088">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19088">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r>
            </a:tbl>
          </a:graphicData>
        </a:graphic>
      </p:graphicFrame>
      <p:sp>
        <p:nvSpPr>
          <p:cNvPr id="22609" name="Text Box 48"/>
          <p:cNvSpPr txBox="1">
            <a:spLocks noChangeArrowheads="1"/>
          </p:cNvSpPr>
          <p:nvPr/>
        </p:nvSpPr>
        <p:spPr bwMode="auto">
          <a:xfrm flipH="1">
            <a:off x="7391401" y="2838450"/>
            <a:ext cx="663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400" b="1"/>
              <a:t>Input</a:t>
            </a:r>
            <a:endParaRPr lang="en-US" altLang="en-US"/>
          </a:p>
        </p:txBody>
      </p:sp>
      <p:sp>
        <p:nvSpPr>
          <p:cNvPr id="22610" name="Text Box 49"/>
          <p:cNvSpPr txBox="1">
            <a:spLocks noChangeArrowheads="1"/>
          </p:cNvSpPr>
          <p:nvPr/>
        </p:nvSpPr>
        <p:spPr bwMode="auto">
          <a:xfrm flipH="1">
            <a:off x="8763000" y="28194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400" b="1"/>
              <a:t>Output</a:t>
            </a:r>
            <a:endParaRPr lang="en-US" altLang="en-US"/>
          </a:p>
        </p:txBody>
      </p:sp>
      <p:sp>
        <p:nvSpPr>
          <p:cNvPr id="22611" name="Text Box 165"/>
          <p:cNvSpPr txBox="1">
            <a:spLocks noChangeArrowheads="1"/>
          </p:cNvSpPr>
          <p:nvPr/>
        </p:nvSpPr>
        <p:spPr bwMode="auto">
          <a:xfrm>
            <a:off x="5334001" y="3486150"/>
            <a:ext cx="473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400" b="1"/>
              <a:t>A’</a:t>
            </a:r>
            <a:endParaRPr lang="en-US" altLang="en-US" sz="1400"/>
          </a:p>
        </p:txBody>
      </p:sp>
      <p:sp>
        <p:nvSpPr>
          <p:cNvPr id="22612" name="Text Box 166"/>
          <p:cNvSpPr txBox="1">
            <a:spLocks noChangeArrowheads="1"/>
          </p:cNvSpPr>
          <p:nvPr/>
        </p:nvSpPr>
        <p:spPr bwMode="auto">
          <a:xfrm>
            <a:off x="5334001" y="4400550"/>
            <a:ext cx="473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400" b="1"/>
              <a:t>B’</a:t>
            </a:r>
            <a:endParaRPr lang="en-US" altLang="en-US" sz="1400"/>
          </a:p>
        </p:txBody>
      </p:sp>
      <p:sp>
        <p:nvSpPr>
          <p:cNvPr id="22613" name="Text Box 167"/>
          <p:cNvSpPr txBox="1">
            <a:spLocks noChangeArrowheads="1"/>
          </p:cNvSpPr>
          <p:nvPr/>
        </p:nvSpPr>
        <p:spPr bwMode="auto">
          <a:xfrm>
            <a:off x="5334001" y="5314950"/>
            <a:ext cx="473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400" b="1"/>
              <a:t>C’</a:t>
            </a:r>
            <a:endParaRPr lang="en-US" altLang="en-US" sz="1400"/>
          </a:p>
        </p:txBody>
      </p:sp>
      <p:sp>
        <p:nvSpPr>
          <p:cNvPr id="22614" name="Rectangle 168"/>
          <p:cNvSpPr>
            <a:spLocks noChangeArrowheads="1"/>
          </p:cNvSpPr>
          <p:nvPr/>
        </p:nvSpPr>
        <p:spPr bwMode="auto">
          <a:xfrm>
            <a:off x="2209801" y="1327151"/>
            <a:ext cx="757237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buClr>
                <a:schemeClr val="accent2"/>
              </a:buClr>
              <a:buFont typeface="Wingdings" panose="05000000000000000000" pitchFamily="2" charset="2"/>
              <a:buChar char="§"/>
            </a:pPr>
            <a:r>
              <a:rPr lang="en-US" altLang="en-US"/>
              <a:t>A gate which operates on three qubits is called a </a:t>
            </a:r>
            <a:r>
              <a:rPr lang="en-US" altLang="en-US" b="1" i="1"/>
              <a:t>Controlled Controlled NOT (CCN) Gate.  </a:t>
            </a:r>
            <a:r>
              <a:rPr lang="en-US" altLang="en-US"/>
              <a:t>Iff the bits on both of the control lines is 1,then the target bit is inverted.</a:t>
            </a:r>
            <a:r>
              <a:rPr lang="en-US" altLang="en-US" b="1" i="1"/>
              <a:t>   </a:t>
            </a:r>
            <a:endParaRPr lang="en-US" altLang="en-US"/>
          </a:p>
        </p:txBody>
      </p:sp>
    </p:spTree>
    <p:extLst>
      <p:ext uri="{BB962C8B-B14F-4D97-AF65-F5344CB8AC3E}">
        <p14:creationId xmlns:p14="http://schemas.microsoft.com/office/powerpoint/2010/main" val="39175324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133600" y="533400"/>
            <a:ext cx="8229600" cy="457200"/>
          </a:xfrm>
        </p:spPr>
        <p:txBody>
          <a:bodyPr/>
          <a:lstStyle/>
          <a:p>
            <a:pPr eaLnBrk="1" hangingPunct="1"/>
            <a:r>
              <a:rPr lang="en-US" altLang="en-US" sz="2400"/>
              <a:t>A Universal Quantum Computer</a:t>
            </a:r>
            <a:endParaRPr lang="en-US" altLang="en-US" smtClean="0"/>
          </a:p>
        </p:txBody>
      </p:sp>
      <p:sp>
        <p:nvSpPr>
          <p:cNvPr id="23555" name="Text Box 4"/>
          <p:cNvSpPr txBox="1">
            <a:spLocks noChangeArrowheads="1"/>
          </p:cNvSpPr>
          <p:nvPr/>
        </p:nvSpPr>
        <p:spPr bwMode="auto">
          <a:xfrm>
            <a:off x="2209800" y="1219201"/>
            <a:ext cx="7772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buClr>
                <a:schemeClr val="accent2"/>
              </a:buClr>
              <a:buFont typeface="Wingdings" panose="05000000000000000000" pitchFamily="2" charset="2"/>
              <a:buChar char="§"/>
            </a:pPr>
            <a:r>
              <a:rPr lang="en-US" altLang="en-US"/>
              <a:t> The CCN gate has been shown to be a </a:t>
            </a:r>
            <a:r>
              <a:rPr lang="en-US" altLang="en-US" b="1" i="1"/>
              <a:t>universal </a:t>
            </a:r>
            <a:r>
              <a:rPr lang="en-US" altLang="en-US"/>
              <a:t>reversible logic gate as it can be used as a NAND gate.</a:t>
            </a:r>
          </a:p>
        </p:txBody>
      </p:sp>
      <p:sp>
        <p:nvSpPr>
          <p:cNvPr id="23556" name="AutoShape 5"/>
          <p:cNvSpPr>
            <a:spLocks noChangeArrowheads="1"/>
          </p:cNvSpPr>
          <p:nvPr/>
        </p:nvSpPr>
        <p:spPr bwMode="auto">
          <a:xfrm>
            <a:off x="3810000" y="2819400"/>
            <a:ext cx="304800" cy="304800"/>
          </a:xfrm>
          <a:prstGeom prst="flowChar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23557" name="Line 6"/>
          <p:cNvSpPr>
            <a:spLocks noChangeShapeType="1"/>
          </p:cNvSpPr>
          <p:nvPr/>
        </p:nvSpPr>
        <p:spPr bwMode="auto">
          <a:xfrm flipH="1">
            <a:off x="2362200" y="2971800"/>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8" name="Line 7"/>
          <p:cNvSpPr>
            <a:spLocks noChangeShapeType="1"/>
          </p:cNvSpPr>
          <p:nvPr/>
        </p:nvSpPr>
        <p:spPr bwMode="auto">
          <a:xfrm flipH="1">
            <a:off x="4114800" y="2971800"/>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9" name="Line 8"/>
          <p:cNvSpPr>
            <a:spLocks noChangeShapeType="1"/>
          </p:cNvSpPr>
          <p:nvPr/>
        </p:nvSpPr>
        <p:spPr bwMode="auto">
          <a:xfrm>
            <a:off x="2362200" y="3886200"/>
            <a:ext cx="3200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0" name="Line 9"/>
          <p:cNvSpPr>
            <a:spLocks noChangeShapeType="1"/>
          </p:cNvSpPr>
          <p:nvPr/>
        </p:nvSpPr>
        <p:spPr bwMode="auto">
          <a:xfrm>
            <a:off x="3962400" y="3124200"/>
            <a:ext cx="0" cy="76200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1" name="Text Box 10"/>
          <p:cNvSpPr txBox="1">
            <a:spLocks noChangeArrowheads="1"/>
          </p:cNvSpPr>
          <p:nvPr/>
        </p:nvSpPr>
        <p:spPr bwMode="auto">
          <a:xfrm>
            <a:off x="2286000" y="2667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400" b="1"/>
              <a:t>A - Target</a:t>
            </a:r>
            <a:endParaRPr lang="en-US" altLang="en-US" sz="1400"/>
          </a:p>
        </p:txBody>
      </p:sp>
      <p:sp>
        <p:nvSpPr>
          <p:cNvPr id="23562" name="Text Box 11"/>
          <p:cNvSpPr txBox="1">
            <a:spLocks noChangeArrowheads="1"/>
          </p:cNvSpPr>
          <p:nvPr/>
        </p:nvSpPr>
        <p:spPr bwMode="auto">
          <a:xfrm>
            <a:off x="2286000" y="35814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400" b="1"/>
              <a:t>B - Control 1</a:t>
            </a:r>
            <a:endParaRPr lang="en-US" altLang="en-US" sz="1400"/>
          </a:p>
        </p:txBody>
      </p:sp>
      <p:sp>
        <p:nvSpPr>
          <p:cNvPr id="23563" name="Line 12"/>
          <p:cNvSpPr>
            <a:spLocks noChangeShapeType="1"/>
          </p:cNvSpPr>
          <p:nvPr/>
        </p:nvSpPr>
        <p:spPr bwMode="auto">
          <a:xfrm>
            <a:off x="2362200" y="4800600"/>
            <a:ext cx="3200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4" name="Line 13"/>
          <p:cNvSpPr>
            <a:spLocks noChangeShapeType="1"/>
          </p:cNvSpPr>
          <p:nvPr/>
        </p:nvSpPr>
        <p:spPr bwMode="auto">
          <a:xfrm>
            <a:off x="3962400" y="3886200"/>
            <a:ext cx="0" cy="91440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5" name="Text Box 14"/>
          <p:cNvSpPr txBox="1">
            <a:spLocks noChangeArrowheads="1"/>
          </p:cNvSpPr>
          <p:nvPr/>
        </p:nvSpPr>
        <p:spPr bwMode="auto">
          <a:xfrm>
            <a:off x="2286000" y="44958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400" b="1"/>
              <a:t>C - Control 2</a:t>
            </a:r>
            <a:endParaRPr lang="en-US" altLang="en-US" sz="1400"/>
          </a:p>
        </p:txBody>
      </p:sp>
      <p:graphicFrame>
        <p:nvGraphicFramePr>
          <p:cNvPr id="21599" name="Group 95"/>
          <p:cNvGraphicFramePr>
            <a:graphicFrameLocks noGrp="1"/>
          </p:cNvGraphicFramePr>
          <p:nvPr/>
        </p:nvGraphicFramePr>
        <p:xfrm>
          <a:off x="7086600" y="2932114"/>
          <a:ext cx="2895600" cy="2860678"/>
        </p:xfrm>
        <a:graphic>
          <a:graphicData uri="http://schemas.openxmlformats.org/drawingml/2006/table">
            <a:tbl>
              <a:tblPr/>
              <a:tblGrid>
                <a:gridCol w="482600"/>
                <a:gridCol w="482600"/>
                <a:gridCol w="482600"/>
                <a:gridCol w="482600"/>
                <a:gridCol w="482600"/>
                <a:gridCol w="482600"/>
              </a:tblGrid>
              <a:tr h="304800">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B   </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C</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B’</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C’</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20675">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19088">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20675">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19088">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19088">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319088">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319088">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319088">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rPr>
                        <a:t>1</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r>
            </a:tbl>
          </a:graphicData>
        </a:graphic>
      </p:graphicFrame>
      <p:sp>
        <p:nvSpPr>
          <p:cNvPr id="23634" name="Text Box 85"/>
          <p:cNvSpPr txBox="1">
            <a:spLocks noChangeArrowheads="1"/>
          </p:cNvSpPr>
          <p:nvPr/>
        </p:nvSpPr>
        <p:spPr bwMode="auto">
          <a:xfrm flipH="1">
            <a:off x="7467601" y="2609850"/>
            <a:ext cx="663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400" b="1"/>
              <a:t>Input</a:t>
            </a:r>
            <a:endParaRPr lang="en-US" altLang="en-US"/>
          </a:p>
        </p:txBody>
      </p:sp>
      <p:sp>
        <p:nvSpPr>
          <p:cNvPr id="23635" name="Text Box 86"/>
          <p:cNvSpPr txBox="1">
            <a:spLocks noChangeArrowheads="1"/>
          </p:cNvSpPr>
          <p:nvPr/>
        </p:nvSpPr>
        <p:spPr bwMode="auto">
          <a:xfrm flipH="1">
            <a:off x="8839200" y="25908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400" b="1"/>
              <a:t>Output</a:t>
            </a:r>
            <a:endParaRPr lang="en-US" altLang="en-US"/>
          </a:p>
        </p:txBody>
      </p:sp>
      <p:sp>
        <p:nvSpPr>
          <p:cNvPr id="23636" name="Text Box 87"/>
          <p:cNvSpPr txBox="1">
            <a:spLocks noChangeArrowheads="1"/>
          </p:cNvSpPr>
          <p:nvPr/>
        </p:nvSpPr>
        <p:spPr bwMode="auto">
          <a:xfrm>
            <a:off x="5334001" y="2647950"/>
            <a:ext cx="473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400" b="1"/>
              <a:t>A’</a:t>
            </a:r>
            <a:endParaRPr lang="en-US" altLang="en-US" sz="1400"/>
          </a:p>
        </p:txBody>
      </p:sp>
      <p:sp>
        <p:nvSpPr>
          <p:cNvPr id="23637" name="Text Box 88"/>
          <p:cNvSpPr txBox="1">
            <a:spLocks noChangeArrowheads="1"/>
          </p:cNvSpPr>
          <p:nvPr/>
        </p:nvSpPr>
        <p:spPr bwMode="auto">
          <a:xfrm>
            <a:off x="5334001" y="3562350"/>
            <a:ext cx="473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400" b="1"/>
              <a:t>B’</a:t>
            </a:r>
            <a:endParaRPr lang="en-US" altLang="en-US" sz="1400"/>
          </a:p>
        </p:txBody>
      </p:sp>
      <p:sp>
        <p:nvSpPr>
          <p:cNvPr id="23638" name="Text Box 89"/>
          <p:cNvSpPr txBox="1">
            <a:spLocks noChangeArrowheads="1"/>
          </p:cNvSpPr>
          <p:nvPr/>
        </p:nvSpPr>
        <p:spPr bwMode="auto">
          <a:xfrm>
            <a:off x="5334001" y="4476750"/>
            <a:ext cx="473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400" b="1"/>
              <a:t>C’</a:t>
            </a:r>
            <a:endParaRPr lang="en-US" altLang="en-US" sz="1400"/>
          </a:p>
        </p:txBody>
      </p:sp>
      <p:sp>
        <p:nvSpPr>
          <p:cNvPr id="23639" name="Text Box 96"/>
          <p:cNvSpPr txBox="1">
            <a:spLocks noChangeArrowheads="1"/>
          </p:cNvSpPr>
          <p:nvPr/>
        </p:nvSpPr>
        <p:spPr bwMode="auto">
          <a:xfrm>
            <a:off x="1905000" y="5613400"/>
            <a:ext cx="4495800" cy="7112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2000"/>
              <a:t>When our target input is 1, our target output is a result of a NAND of B and C.</a:t>
            </a:r>
            <a:endParaRPr lang="en-US" altLang="en-US"/>
          </a:p>
        </p:txBody>
      </p:sp>
    </p:spTree>
    <p:extLst>
      <p:ext uri="{BB962C8B-B14F-4D97-AF65-F5344CB8AC3E}">
        <p14:creationId xmlns:p14="http://schemas.microsoft.com/office/powerpoint/2010/main" val="42785385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Qubits</a:t>
            </a:r>
          </a:p>
        </p:txBody>
      </p:sp>
      <p:sp>
        <p:nvSpPr>
          <p:cNvPr id="17411" name="Rectangle 3"/>
          <p:cNvSpPr>
            <a:spLocks noGrp="1" noChangeArrowheads="1"/>
          </p:cNvSpPr>
          <p:nvPr>
            <p:ph type="body" idx="1"/>
          </p:nvPr>
        </p:nvSpPr>
        <p:spPr>
          <a:xfrm>
            <a:off x="2667001" y="1981200"/>
            <a:ext cx="3846513" cy="4114800"/>
          </a:xfrm>
        </p:spPr>
        <p:txBody>
          <a:bodyPr/>
          <a:lstStyle/>
          <a:p>
            <a:r>
              <a:rPr lang="en-US" altLang="en-US" sz="2800"/>
              <a:t>A Quantum Bit (Qubit) is a two-level quantum system.</a:t>
            </a:r>
          </a:p>
          <a:p>
            <a:r>
              <a:rPr lang="en-US" altLang="en-US" sz="2800"/>
              <a:t>We can label the states |0&gt; and |1&gt;.</a:t>
            </a:r>
          </a:p>
          <a:p>
            <a:r>
              <a:rPr lang="en-US" altLang="en-US" sz="2800"/>
              <a:t>In principle, this could be any two-level system.</a:t>
            </a:r>
          </a:p>
        </p:txBody>
      </p:sp>
      <p:sp>
        <p:nvSpPr>
          <p:cNvPr id="17412" name="Line 4"/>
          <p:cNvSpPr>
            <a:spLocks noChangeShapeType="1"/>
          </p:cNvSpPr>
          <p:nvPr/>
        </p:nvSpPr>
        <p:spPr bwMode="auto">
          <a:xfrm>
            <a:off x="7086600" y="3048000"/>
            <a:ext cx="2057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413" name="Line 5"/>
          <p:cNvSpPr>
            <a:spLocks noChangeShapeType="1"/>
          </p:cNvSpPr>
          <p:nvPr/>
        </p:nvSpPr>
        <p:spPr bwMode="auto">
          <a:xfrm>
            <a:off x="7010400" y="4800600"/>
            <a:ext cx="2133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414" name="Text Box 6"/>
          <p:cNvSpPr txBox="1">
            <a:spLocks noChangeArrowheads="1"/>
          </p:cNvSpPr>
          <p:nvPr/>
        </p:nvSpPr>
        <p:spPr bwMode="auto">
          <a:xfrm>
            <a:off x="9204325" y="2700338"/>
            <a:ext cx="4940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|1&gt;</a:t>
            </a:r>
          </a:p>
        </p:txBody>
      </p:sp>
      <p:sp>
        <p:nvSpPr>
          <p:cNvPr id="17416" name="Text Box 8"/>
          <p:cNvSpPr txBox="1">
            <a:spLocks noChangeArrowheads="1"/>
          </p:cNvSpPr>
          <p:nvPr/>
        </p:nvSpPr>
        <p:spPr bwMode="auto">
          <a:xfrm>
            <a:off x="9220200" y="4495800"/>
            <a:ext cx="4940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|0&gt;</a:t>
            </a:r>
          </a:p>
        </p:txBody>
      </p:sp>
    </p:spTree>
    <p:extLst>
      <p:ext uri="{BB962C8B-B14F-4D97-AF65-F5344CB8AC3E}">
        <p14:creationId xmlns:p14="http://schemas.microsoft.com/office/powerpoint/2010/main" val="34532534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t>Qubits</a:t>
            </a:r>
          </a:p>
        </p:txBody>
      </p:sp>
      <p:sp>
        <p:nvSpPr>
          <p:cNvPr id="19459" name="Rectangle 3"/>
          <p:cNvSpPr>
            <a:spLocks noGrp="1" noChangeArrowheads="1"/>
          </p:cNvSpPr>
          <p:nvPr>
            <p:ph type="body" idx="1"/>
          </p:nvPr>
        </p:nvSpPr>
        <p:spPr/>
        <p:txBody>
          <a:bodyPr/>
          <a:lstStyle/>
          <a:p>
            <a:r>
              <a:rPr lang="en-US" altLang="en-US"/>
              <a:t>Unlike a classical bit, which is definitely in either state, the state of a Qubit is in general a mix of |0&gt; and |1&gt;.                                                           </a:t>
            </a:r>
          </a:p>
          <a:p>
            <a:endParaRPr lang="en-US" altLang="en-US"/>
          </a:p>
          <a:p>
            <a:pPr>
              <a:buFont typeface="Wingdings" panose="05000000000000000000" pitchFamily="2" charset="2"/>
              <a:buNone/>
            </a:pPr>
            <a:endParaRPr lang="en-US" altLang="en-US"/>
          </a:p>
          <a:p>
            <a:r>
              <a:rPr lang="en-US" altLang="en-US"/>
              <a:t>We assume a normalized state:</a:t>
            </a:r>
          </a:p>
        </p:txBody>
      </p:sp>
      <p:graphicFrame>
        <p:nvGraphicFramePr>
          <p:cNvPr id="19460" name="Object 4"/>
          <p:cNvGraphicFramePr>
            <a:graphicFrameLocks noChangeAspect="1"/>
          </p:cNvGraphicFramePr>
          <p:nvPr/>
        </p:nvGraphicFramePr>
        <p:xfrm>
          <a:off x="4343400" y="3733801"/>
          <a:ext cx="2819400" cy="663575"/>
        </p:xfrm>
        <a:graphic>
          <a:graphicData uri="http://schemas.openxmlformats.org/presentationml/2006/ole">
            <mc:AlternateContent xmlns:mc="http://schemas.openxmlformats.org/markup-compatibility/2006">
              <mc:Choice xmlns:v="urn:schemas-microsoft-com:vml" Requires="v">
                <p:oleObj spid="_x0000_s13332" name="Equation" r:id="rId3" imgW="1079280" imgH="253800" progId="Equation.3">
                  <p:embed/>
                </p:oleObj>
              </mc:Choice>
              <mc:Fallback>
                <p:oleObj name="Equation" r:id="rId3" imgW="107928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3733801"/>
                        <a:ext cx="2819400" cy="66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1" name="Object 5"/>
          <p:cNvGraphicFramePr>
            <a:graphicFrameLocks noChangeAspect="1"/>
          </p:cNvGraphicFramePr>
          <p:nvPr/>
        </p:nvGraphicFramePr>
        <p:xfrm>
          <a:off x="4648200" y="5410200"/>
          <a:ext cx="2514600" cy="838200"/>
        </p:xfrm>
        <a:graphic>
          <a:graphicData uri="http://schemas.openxmlformats.org/presentationml/2006/ole">
            <mc:AlternateContent xmlns:mc="http://schemas.openxmlformats.org/markup-compatibility/2006">
              <mc:Choice xmlns:v="urn:schemas-microsoft-com:vml" Requires="v">
                <p:oleObj spid="_x0000_s13333" name="Equation" r:id="rId5" imgW="838080" imgH="279360" progId="Equation.3">
                  <p:embed/>
                </p:oleObj>
              </mc:Choice>
              <mc:Fallback>
                <p:oleObj name="Equation" r:id="rId5" imgW="838080" imgH="2793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5410200"/>
                        <a:ext cx="25146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06700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t>Qubits</a:t>
            </a:r>
          </a:p>
        </p:txBody>
      </p:sp>
      <p:sp>
        <p:nvSpPr>
          <p:cNvPr id="21507" name="Rectangle 3"/>
          <p:cNvSpPr>
            <a:spLocks noGrp="1" noChangeArrowheads="1"/>
          </p:cNvSpPr>
          <p:nvPr>
            <p:ph type="body" idx="1"/>
          </p:nvPr>
        </p:nvSpPr>
        <p:spPr/>
        <p:txBody>
          <a:bodyPr/>
          <a:lstStyle/>
          <a:p>
            <a:r>
              <a:rPr lang="en-US" altLang="en-US"/>
              <a:t>For convenience, we will use the matrix representation</a:t>
            </a:r>
          </a:p>
        </p:txBody>
      </p:sp>
      <p:graphicFrame>
        <p:nvGraphicFramePr>
          <p:cNvPr id="21508" name="Object 4"/>
          <p:cNvGraphicFramePr>
            <a:graphicFrameLocks noChangeAspect="1"/>
          </p:cNvGraphicFramePr>
          <p:nvPr/>
        </p:nvGraphicFramePr>
        <p:xfrm>
          <a:off x="4343400" y="3429001"/>
          <a:ext cx="3962400" cy="1273175"/>
        </p:xfrm>
        <a:graphic>
          <a:graphicData uri="http://schemas.openxmlformats.org/presentationml/2006/ole">
            <mc:AlternateContent xmlns:mc="http://schemas.openxmlformats.org/markup-compatibility/2006">
              <mc:Choice xmlns:v="urn:schemas-microsoft-com:vml" Requires="v">
                <p:oleObj spid="_x0000_s14347" name="Equation" r:id="rId3" imgW="1422360" imgH="457200" progId="Equation.3">
                  <p:embed/>
                </p:oleObj>
              </mc:Choice>
              <mc:Fallback>
                <p:oleObj name="Equation" r:id="rId3" imgW="142236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3429001"/>
                        <a:ext cx="3962400" cy="1273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67096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t>Quantum Gate</a:t>
            </a:r>
          </a:p>
        </p:txBody>
      </p:sp>
      <p:sp>
        <p:nvSpPr>
          <p:cNvPr id="22531" name="Rectangle 3"/>
          <p:cNvSpPr>
            <a:spLocks noGrp="1" noChangeArrowheads="1"/>
          </p:cNvSpPr>
          <p:nvPr>
            <p:ph type="body" idx="1"/>
          </p:nvPr>
        </p:nvSpPr>
        <p:spPr/>
        <p:txBody>
          <a:bodyPr/>
          <a:lstStyle/>
          <a:p>
            <a:r>
              <a:rPr lang="en-US" altLang="en-US"/>
              <a:t>A Quantum Logic Gate is an operation that we perform on one or more Qubits that yields another set of Qubits.</a:t>
            </a:r>
          </a:p>
          <a:p>
            <a:r>
              <a:rPr lang="en-US" altLang="en-US"/>
              <a:t>We can represent them as linear operators in the Hilbert space of the system.</a:t>
            </a:r>
          </a:p>
        </p:txBody>
      </p:sp>
    </p:spTree>
    <p:extLst>
      <p:ext uri="{BB962C8B-B14F-4D97-AF65-F5344CB8AC3E}">
        <p14:creationId xmlns:p14="http://schemas.microsoft.com/office/powerpoint/2010/main" val="30348999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Quantum NOT Gate</a:t>
            </a:r>
          </a:p>
        </p:txBody>
      </p:sp>
      <p:sp>
        <p:nvSpPr>
          <p:cNvPr id="23555" name="Rectangle 3"/>
          <p:cNvSpPr>
            <a:spLocks noGrp="1" noChangeArrowheads="1"/>
          </p:cNvSpPr>
          <p:nvPr>
            <p:ph type="body" idx="1"/>
          </p:nvPr>
        </p:nvSpPr>
        <p:spPr/>
        <p:txBody>
          <a:bodyPr/>
          <a:lstStyle/>
          <a:p>
            <a:r>
              <a:rPr lang="en-US" altLang="en-US"/>
              <a:t>As in classical computing, the NOT gate returns a 0 if the input is 1 and a 1 if the input is 0.</a:t>
            </a:r>
          </a:p>
          <a:p>
            <a:r>
              <a:rPr lang="en-US" altLang="en-US"/>
              <a:t>The matrix representation is</a:t>
            </a:r>
          </a:p>
        </p:txBody>
      </p:sp>
      <p:graphicFrame>
        <p:nvGraphicFramePr>
          <p:cNvPr id="23556" name="Object 4"/>
          <p:cNvGraphicFramePr>
            <a:graphicFrameLocks noChangeAspect="1"/>
          </p:cNvGraphicFramePr>
          <p:nvPr/>
        </p:nvGraphicFramePr>
        <p:xfrm>
          <a:off x="5181600" y="4267201"/>
          <a:ext cx="1371600" cy="1300163"/>
        </p:xfrm>
        <a:graphic>
          <a:graphicData uri="http://schemas.openxmlformats.org/presentationml/2006/ole">
            <mc:AlternateContent xmlns:mc="http://schemas.openxmlformats.org/markup-compatibility/2006">
              <mc:Choice xmlns:v="urn:schemas-microsoft-com:vml" Requires="v">
                <p:oleObj spid="_x0000_s15371" name="Equation" r:id="rId3" imgW="482400" imgH="457200" progId="Equation.3">
                  <p:embed/>
                </p:oleObj>
              </mc:Choice>
              <mc:Fallback>
                <p:oleObj name="Equation" r:id="rId3" imgW="4824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4267201"/>
                        <a:ext cx="1371600" cy="1300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24169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a:t>Other Quantum Gates	</a:t>
            </a:r>
          </a:p>
        </p:txBody>
      </p:sp>
      <p:sp>
        <p:nvSpPr>
          <p:cNvPr id="24579" name="Rectangle 3"/>
          <p:cNvSpPr>
            <a:spLocks noGrp="1" noChangeArrowheads="1"/>
          </p:cNvSpPr>
          <p:nvPr>
            <p:ph type="body" idx="1"/>
          </p:nvPr>
        </p:nvSpPr>
        <p:spPr/>
        <p:txBody>
          <a:bodyPr/>
          <a:lstStyle/>
          <a:p>
            <a:r>
              <a:rPr lang="en-US" altLang="en-US"/>
              <a:t>Other gates include the Hadamard-Walsh matrix:</a:t>
            </a:r>
          </a:p>
          <a:p>
            <a:endParaRPr lang="en-US" altLang="en-US"/>
          </a:p>
          <a:p>
            <a:endParaRPr lang="en-US" altLang="en-US"/>
          </a:p>
          <a:p>
            <a:endParaRPr lang="en-US" altLang="en-US"/>
          </a:p>
          <a:p>
            <a:r>
              <a:rPr lang="en-US" altLang="en-US"/>
              <a:t>And Phase Flip operation:</a:t>
            </a:r>
          </a:p>
          <a:p>
            <a:pPr>
              <a:buFont typeface="Wingdings" panose="05000000000000000000" pitchFamily="2" charset="2"/>
              <a:buNone/>
            </a:pPr>
            <a:endParaRPr lang="en-US" altLang="en-US"/>
          </a:p>
        </p:txBody>
      </p:sp>
      <p:graphicFrame>
        <p:nvGraphicFramePr>
          <p:cNvPr id="24580" name="Object 4"/>
          <p:cNvGraphicFramePr>
            <a:graphicFrameLocks noChangeAspect="1"/>
          </p:cNvGraphicFramePr>
          <p:nvPr/>
        </p:nvGraphicFramePr>
        <p:xfrm>
          <a:off x="5029200" y="3124201"/>
          <a:ext cx="2133600" cy="1260475"/>
        </p:xfrm>
        <a:graphic>
          <a:graphicData uri="http://schemas.openxmlformats.org/presentationml/2006/ole">
            <mc:AlternateContent xmlns:mc="http://schemas.openxmlformats.org/markup-compatibility/2006">
              <mc:Choice xmlns:v="urn:schemas-microsoft-com:vml" Requires="v">
                <p:oleObj spid="_x0000_s16404" name="Equation" r:id="rId3" imgW="774360" imgH="457200" progId="Equation.3">
                  <p:embed/>
                </p:oleObj>
              </mc:Choice>
              <mc:Fallback>
                <p:oleObj name="Equation" r:id="rId3" imgW="77436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3124201"/>
                        <a:ext cx="2133600"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1" name="Object 5"/>
          <p:cNvGraphicFramePr>
            <a:graphicFrameLocks noChangeAspect="1"/>
          </p:cNvGraphicFramePr>
          <p:nvPr/>
        </p:nvGraphicFramePr>
        <p:xfrm>
          <a:off x="5410201" y="5410201"/>
          <a:ext cx="1609725" cy="1260475"/>
        </p:xfrm>
        <a:graphic>
          <a:graphicData uri="http://schemas.openxmlformats.org/presentationml/2006/ole">
            <mc:AlternateContent xmlns:mc="http://schemas.openxmlformats.org/markup-compatibility/2006">
              <mc:Choice xmlns:v="urn:schemas-microsoft-com:vml" Requires="v">
                <p:oleObj spid="_x0000_s16405" name="Equation" r:id="rId5" imgW="583920" imgH="457200" progId="Equation.3">
                  <p:embed/>
                </p:oleObj>
              </mc:Choice>
              <mc:Fallback>
                <p:oleObj name="Equation" r:id="rId5" imgW="58392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201" y="5410201"/>
                        <a:ext cx="1609725"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94862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en-US"/>
              <a:t>Talk Outline</a:t>
            </a:r>
          </a:p>
        </p:txBody>
      </p:sp>
      <p:sp>
        <p:nvSpPr>
          <p:cNvPr id="71683" name="Rectangle 3"/>
          <p:cNvSpPr>
            <a:spLocks noGrp="1" noChangeArrowheads="1"/>
          </p:cNvSpPr>
          <p:nvPr>
            <p:ph type="body" idx="1"/>
          </p:nvPr>
        </p:nvSpPr>
        <p:spPr/>
        <p:txBody>
          <a:bodyPr/>
          <a:lstStyle/>
          <a:p>
            <a:r>
              <a:rPr lang="en-US" altLang="en-US"/>
              <a:t>Background</a:t>
            </a:r>
          </a:p>
          <a:p>
            <a:r>
              <a:rPr lang="en-US" altLang="en-US"/>
              <a:t>What is Quantum Computation?</a:t>
            </a:r>
          </a:p>
          <a:p>
            <a:r>
              <a:rPr lang="en-US" altLang="en-US"/>
              <a:t>Quantum Algorithms</a:t>
            </a:r>
          </a:p>
          <a:p>
            <a:r>
              <a:rPr lang="en-US" altLang="en-US"/>
              <a:t>Decoherence and Noise</a:t>
            </a:r>
          </a:p>
          <a:p>
            <a:r>
              <a:rPr lang="en-US" altLang="en-US"/>
              <a:t>Implementations</a:t>
            </a:r>
          </a:p>
          <a:p>
            <a:r>
              <a:rPr lang="en-US" altLang="en-US"/>
              <a:t>Applications</a:t>
            </a:r>
          </a:p>
        </p:txBody>
      </p:sp>
      <p:sp>
        <p:nvSpPr>
          <p:cNvPr id="71684" name="AutoShape 4"/>
          <p:cNvSpPr>
            <a:spLocks noChangeArrowheads="1"/>
          </p:cNvSpPr>
          <p:nvPr/>
        </p:nvSpPr>
        <p:spPr bwMode="auto">
          <a:xfrm>
            <a:off x="2125663" y="1698626"/>
            <a:ext cx="196850" cy="377825"/>
          </a:xfrm>
          <a:prstGeom prst="upArrow">
            <a:avLst>
              <a:gd name="adj1" fmla="val 50000"/>
              <a:gd name="adj2" fmla="val 47984"/>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1761" name="Group 81"/>
          <p:cNvGrpSpPr>
            <a:grpSpLocks/>
          </p:cNvGrpSpPr>
          <p:nvPr/>
        </p:nvGrpSpPr>
        <p:grpSpPr bwMode="auto">
          <a:xfrm>
            <a:off x="4195763" y="900114"/>
            <a:ext cx="6146800" cy="5889625"/>
            <a:chOff x="1683" y="567"/>
            <a:chExt cx="3872" cy="3710"/>
          </a:xfrm>
        </p:grpSpPr>
        <p:sp>
          <p:nvSpPr>
            <p:cNvPr id="71688" name="Oval 8"/>
            <p:cNvSpPr>
              <a:spLocks noChangeArrowheads="1"/>
            </p:cNvSpPr>
            <p:nvPr/>
          </p:nvSpPr>
          <p:spPr bwMode="auto">
            <a:xfrm>
              <a:off x="4794" y="1602"/>
              <a:ext cx="115" cy="115"/>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9" name="Oval 9"/>
            <p:cNvSpPr>
              <a:spLocks noChangeArrowheads="1"/>
            </p:cNvSpPr>
            <p:nvPr/>
          </p:nvSpPr>
          <p:spPr bwMode="auto">
            <a:xfrm>
              <a:off x="4995" y="1402"/>
              <a:ext cx="115" cy="115"/>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0" name="Oval 10"/>
            <p:cNvSpPr>
              <a:spLocks noChangeArrowheads="1"/>
            </p:cNvSpPr>
            <p:nvPr/>
          </p:nvSpPr>
          <p:spPr bwMode="auto">
            <a:xfrm>
              <a:off x="5035" y="1726"/>
              <a:ext cx="115" cy="115"/>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1" name="Oval 11"/>
            <p:cNvSpPr>
              <a:spLocks noChangeArrowheads="1"/>
            </p:cNvSpPr>
            <p:nvPr/>
          </p:nvSpPr>
          <p:spPr bwMode="auto">
            <a:xfrm>
              <a:off x="5210" y="1524"/>
              <a:ext cx="115" cy="115"/>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2" name="Oval 12"/>
            <p:cNvSpPr>
              <a:spLocks noChangeArrowheads="1"/>
            </p:cNvSpPr>
            <p:nvPr/>
          </p:nvSpPr>
          <p:spPr bwMode="auto">
            <a:xfrm>
              <a:off x="4578" y="1430"/>
              <a:ext cx="115" cy="115"/>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3" name="Line 13"/>
            <p:cNvSpPr>
              <a:spLocks noChangeShapeType="1"/>
            </p:cNvSpPr>
            <p:nvPr/>
          </p:nvSpPr>
          <p:spPr bwMode="auto">
            <a:xfrm>
              <a:off x="4684" y="1536"/>
              <a:ext cx="115" cy="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4" name="Line 14"/>
            <p:cNvSpPr>
              <a:spLocks noChangeShapeType="1"/>
            </p:cNvSpPr>
            <p:nvPr/>
          </p:nvSpPr>
          <p:spPr bwMode="auto">
            <a:xfrm flipV="1">
              <a:off x="4893" y="1498"/>
              <a:ext cx="104" cy="1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5" name="Line 15"/>
            <p:cNvSpPr>
              <a:spLocks noChangeShapeType="1"/>
            </p:cNvSpPr>
            <p:nvPr/>
          </p:nvSpPr>
          <p:spPr bwMode="auto">
            <a:xfrm flipV="1">
              <a:off x="4909" y="1591"/>
              <a:ext cx="302" cy="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6" name="Line 16"/>
            <p:cNvSpPr>
              <a:spLocks noChangeShapeType="1"/>
            </p:cNvSpPr>
            <p:nvPr/>
          </p:nvSpPr>
          <p:spPr bwMode="auto">
            <a:xfrm>
              <a:off x="5112" y="1486"/>
              <a:ext cx="105" cy="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7" name="Line 17"/>
            <p:cNvSpPr>
              <a:spLocks noChangeShapeType="1"/>
            </p:cNvSpPr>
            <p:nvPr/>
          </p:nvSpPr>
          <p:spPr bwMode="auto">
            <a:xfrm>
              <a:off x="5063" y="1525"/>
              <a:ext cx="22" cy="20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00" name="Oval 20"/>
            <p:cNvSpPr>
              <a:spLocks noChangeArrowheads="1"/>
            </p:cNvSpPr>
            <p:nvPr/>
          </p:nvSpPr>
          <p:spPr bwMode="auto">
            <a:xfrm>
              <a:off x="5009" y="1126"/>
              <a:ext cx="90" cy="8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01" name="Line 21"/>
            <p:cNvSpPr>
              <a:spLocks noChangeShapeType="1"/>
            </p:cNvSpPr>
            <p:nvPr/>
          </p:nvSpPr>
          <p:spPr bwMode="auto">
            <a:xfrm>
              <a:off x="5054" y="1209"/>
              <a:ext cx="0" cy="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02" name="Line 22"/>
            <p:cNvSpPr>
              <a:spLocks noChangeShapeType="1"/>
            </p:cNvSpPr>
            <p:nvPr/>
          </p:nvSpPr>
          <p:spPr bwMode="auto">
            <a:xfrm flipH="1">
              <a:off x="4996" y="1372"/>
              <a:ext cx="58"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03" name="Line 23"/>
            <p:cNvSpPr>
              <a:spLocks noChangeShapeType="1"/>
            </p:cNvSpPr>
            <p:nvPr/>
          </p:nvSpPr>
          <p:spPr bwMode="auto">
            <a:xfrm>
              <a:off x="5054" y="1375"/>
              <a:ext cx="58"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04" name="Line 24"/>
            <p:cNvSpPr>
              <a:spLocks noChangeShapeType="1"/>
            </p:cNvSpPr>
            <p:nvPr/>
          </p:nvSpPr>
          <p:spPr bwMode="auto">
            <a:xfrm>
              <a:off x="4996" y="1266"/>
              <a:ext cx="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05" name="Oval 25"/>
            <p:cNvSpPr>
              <a:spLocks noChangeAspect="1" noChangeArrowheads="1"/>
            </p:cNvSpPr>
            <p:nvPr/>
          </p:nvSpPr>
          <p:spPr bwMode="auto">
            <a:xfrm>
              <a:off x="5031" y="1156"/>
              <a:ext cx="8" cy="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06" name="Oval 26"/>
            <p:cNvSpPr>
              <a:spLocks noChangeAspect="1" noChangeArrowheads="1"/>
            </p:cNvSpPr>
            <p:nvPr/>
          </p:nvSpPr>
          <p:spPr bwMode="auto">
            <a:xfrm>
              <a:off x="5063" y="1156"/>
              <a:ext cx="8" cy="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09" name="Text Box 29"/>
            <p:cNvSpPr txBox="1">
              <a:spLocks noChangeArrowheads="1"/>
            </p:cNvSpPr>
            <p:nvPr/>
          </p:nvSpPr>
          <p:spPr bwMode="auto">
            <a:xfrm>
              <a:off x="4431" y="693"/>
              <a:ext cx="783"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Quantum </a:t>
              </a:r>
            </a:p>
            <a:p>
              <a:r>
                <a:rPr lang="en-US" altLang="en-US" sz="2000"/>
                <a:t>Random </a:t>
              </a:r>
            </a:p>
            <a:p>
              <a:r>
                <a:rPr lang="en-US" altLang="en-US" sz="2000"/>
                <a:t>Walks</a:t>
              </a:r>
            </a:p>
          </p:txBody>
        </p:sp>
        <p:sp>
          <p:nvSpPr>
            <p:cNvPr id="71710" name="Rectangle 30"/>
            <p:cNvSpPr>
              <a:spLocks noChangeArrowheads="1"/>
            </p:cNvSpPr>
            <p:nvPr/>
          </p:nvSpPr>
          <p:spPr bwMode="auto">
            <a:xfrm>
              <a:off x="4398" y="567"/>
              <a:ext cx="1152" cy="1426"/>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1" name="Freeform 31"/>
            <p:cNvSpPr>
              <a:spLocks/>
            </p:cNvSpPr>
            <p:nvPr/>
          </p:nvSpPr>
          <p:spPr bwMode="auto">
            <a:xfrm rot="16200000">
              <a:off x="4528" y="2546"/>
              <a:ext cx="676" cy="817"/>
            </a:xfrm>
            <a:custGeom>
              <a:avLst/>
              <a:gdLst>
                <a:gd name="T0" fmla="*/ 36 w 676"/>
                <a:gd name="T1" fmla="*/ 95 h 817"/>
                <a:gd name="T2" fmla="*/ 127 w 676"/>
                <a:gd name="T3" fmla="*/ 13 h 817"/>
                <a:gd name="T4" fmla="*/ 164 w 676"/>
                <a:gd name="T5" fmla="*/ 22 h 817"/>
                <a:gd name="T6" fmla="*/ 219 w 676"/>
                <a:gd name="T7" fmla="*/ 49 h 817"/>
                <a:gd name="T8" fmla="*/ 264 w 676"/>
                <a:gd name="T9" fmla="*/ 31 h 817"/>
                <a:gd name="T10" fmla="*/ 319 w 676"/>
                <a:gd name="T11" fmla="*/ 22 h 817"/>
                <a:gd name="T12" fmla="*/ 374 w 676"/>
                <a:gd name="T13" fmla="*/ 22 h 817"/>
                <a:gd name="T14" fmla="*/ 401 w 676"/>
                <a:gd name="T15" fmla="*/ 31 h 817"/>
                <a:gd name="T16" fmla="*/ 529 w 676"/>
                <a:gd name="T17" fmla="*/ 49 h 817"/>
                <a:gd name="T18" fmla="*/ 575 w 676"/>
                <a:gd name="T19" fmla="*/ 132 h 817"/>
                <a:gd name="T20" fmla="*/ 557 w 676"/>
                <a:gd name="T21" fmla="*/ 196 h 817"/>
                <a:gd name="T22" fmla="*/ 676 w 676"/>
                <a:gd name="T23" fmla="*/ 250 h 817"/>
                <a:gd name="T24" fmla="*/ 593 w 676"/>
                <a:gd name="T25" fmla="*/ 333 h 817"/>
                <a:gd name="T26" fmla="*/ 566 w 676"/>
                <a:gd name="T27" fmla="*/ 470 h 817"/>
                <a:gd name="T28" fmla="*/ 603 w 676"/>
                <a:gd name="T29" fmla="*/ 488 h 817"/>
                <a:gd name="T30" fmla="*/ 566 w 676"/>
                <a:gd name="T31" fmla="*/ 570 h 817"/>
                <a:gd name="T32" fmla="*/ 603 w 676"/>
                <a:gd name="T33" fmla="*/ 662 h 817"/>
                <a:gd name="T34" fmla="*/ 593 w 676"/>
                <a:gd name="T35" fmla="*/ 698 h 817"/>
                <a:gd name="T36" fmla="*/ 566 w 676"/>
                <a:gd name="T37" fmla="*/ 708 h 817"/>
                <a:gd name="T38" fmla="*/ 557 w 676"/>
                <a:gd name="T39" fmla="*/ 781 h 817"/>
                <a:gd name="T40" fmla="*/ 529 w 676"/>
                <a:gd name="T41" fmla="*/ 790 h 817"/>
                <a:gd name="T42" fmla="*/ 447 w 676"/>
                <a:gd name="T43" fmla="*/ 799 h 817"/>
                <a:gd name="T44" fmla="*/ 392 w 676"/>
                <a:gd name="T45" fmla="*/ 790 h 817"/>
                <a:gd name="T46" fmla="*/ 292 w 676"/>
                <a:gd name="T47" fmla="*/ 772 h 817"/>
                <a:gd name="T48" fmla="*/ 200 w 676"/>
                <a:gd name="T49" fmla="*/ 817 h 817"/>
                <a:gd name="T50" fmla="*/ 145 w 676"/>
                <a:gd name="T51" fmla="*/ 799 h 817"/>
                <a:gd name="T52" fmla="*/ 91 w 676"/>
                <a:gd name="T53" fmla="*/ 781 h 817"/>
                <a:gd name="T54" fmla="*/ 72 w 676"/>
                <a:gd name="T55" fmla="*/ 708 h 817"/>
                <a:gd name="T56" fmla="*/ 36 w 676"/>
                <a:gd name="T57" fmla="*/ 616 h 817"/>
                <a:gd name="T58" fmla="*/ 81 w 676"/>
                <a:gd name="T59" fmla="*/ 543 h 817"/>
                <a:gd name="T60" fmla="*/ 72 w 676"/>
                <a:gd name="T61" fmla="*/ 452 h 817"/>
                <a:gd name="T62" fmla="*/ 54 w 676"/>
                <a:gd name="T63" fmla="*/ 424 h 817"/>
                <a:gd name="T64" fmla="*/ 72 w 676"/>
                <a:gd name="T65" fmla="*/ 397 h 817"/>
                <a:gd name="T66" fmla="*/ 81 w 676"/>
                <a:gd name="T67" fmla="*/ 360 h 817"/>
                <a:gd name="T68" fmla="*/ 27 w 676"/>
                <a:gd name="T69" fmla="*/ 278 h 817"/>
                <a:gd name="T70" fmla="*/ 54 w 676"/>
                <a:gd name="T71" fmla="*/ 250 h 817"/>
                <a:gd name="T72" fmla="*/ 45 w 676"/>
                <a:gd name="T73" fmla="*/ 223 h 817"/>
                <a:gd name="T74" fmla="*/ 54 w 676"/>
                <a:gd name="T75" fmla="*/ 196 h 817"/>
                <a:gd name="T76" fmla="*/ 45 w 676"/>
                <a:gd name="T77" fmla="*/ 168 h 817"/>
                <a:gd name="T78" fmla="*/ 54 w 676"/>
                <a:gd name="T79" fmla="*/ 141 h 817"/>
                <a:gd name="T80" fmla="*/ 36 w 676"/>
                <a:gd name="T81" fmla="*/ 122 h 817"/>
                <a:gd name="T82" fmla="*/ 36 w 676"/>
                <a:gd name="T83" fmla="*/ 95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6" h="817">
                  <a:moveTo>
                    <a:pt x="36" y="95"/>
                  </a:moveTo>
                  <a:cubicBezTo>
                    <a:pt x="59" y="24"/>
                    <a:pt x="48" y="28"/>
                    <a:pt x="127" y="13"/>
                  </a:cubicBezTo>
                  <a:cubicBezTo>
                    <a:pt x="165" y="69"/>
                    <a:pt x="125" y="30"/>
                    <a:pt x="164" y="22"/>
                  </a:cubicBezTo>
                  <a:cubicBezTo>
                    <a:pt x="178" y="19"/>
                    <a:pt x="211" y="44"/>
                    <a:pt x="219" y="49"/>
                  </a:cubicBezTo>
                  <a:cubicBezTo>
                    <a:pt x="252" y="0"/>
                    <a:pt x="218" y="31"/>
                    <a:pt x="264" y="31"/>
                  </a:cubicBezTo>
                  <a:cubicBezTo>
                    <a:pt x="283" y="31"/>
                    <a:pt x="301" y="25"/>
                    <a:pt x="319" y="22"/>
                  </a:cubicBezTo>
                  <a:cubicBezTo>
                    <a:pt x="379" y="61"/>
                    <a:pt x="315" y="32"/>
                    <a:pt x="374" y="22"/>
                  </a:cubicBezTo>
                  <a:cubicBezTo>
                    <a:pt x="383" y="20"/>
                    <a:pt x="392" y="28"/>
                    <a:pt x="401" y="31"/>
                  </a:cubicBezTo>
                  <a:cubicBezTo>
                    <a:pt x="454" y="46"/>
                    <a:pt x="459" y="42"/>
                    <a:pt x="529" y="49"/>
                  </a:cubicBezTo>
                  <a:cubicBezTo>
                    <a:pt x="540" y="79"/>
                    <a:pt x="575" y="132"/>
                    <a:pt x="575" y="132"/>
                  </a:cubicBezTo>
                  <a:cubicBezTo>
                    <a:pt x="570" y="153"/>
                    <a:pt x="553" y="174"/>
                    <a:pt x="557" y="196"/>
                  </a:cubicBezTo>
                  <a:cubicBezTo>
                    <a:pt x="565" y="244"/>
                    <a:pt x="640" y="241"/>
                    <a:pt x="676" y="250"/>
                  </a:cubicBezTo>
                  <a:cubicBezTo>
                    <a:pt x="661" y="296"/>
                    <a:pt x="625" y="301"/>
                    <a:pt x="593" y="333"/>
                  </a:cubicBezTo>
                  <a:cubicBezTo>
                    <a:pt x="602" y="384"/>
                    <a:pt x="630" y="449"/>
                    <a:pt x="566" y="470"/>
                  </a:cubicBezTo>
                  <a:cubicBezTo>
                    <a:pt x="578" y="476"/>
                    <a:pt x="600" y="475"/>
                    <a:pt x="603" y="488"/>
                  </a:cubicBezTo>
                  <a:cubicBezTo>
                    <a:pt x="609" y="511"/>
                    <a:pt x="579" y="550"/>
                    <a:pt x="566" y="570"/>
                  </a:cubicBezTo>
                  <a:cubicBezTo>
                    <a:pt x="577" y="605"/>
                    <a:pt x="575" y="636"/>
                    <a:pt x="603" y="662"/>
                  </a:cubicBezTo>
                  <a:cubicBezTo>
                    <a:pt x="600" y="674"/>
                    <a:pt x="601" y="688"/>
                    <a:pt x="593" y="698"/>
                  </a:cubicBezTo>
                  <a:cubicBezTo>
                    <a:pt x="587" y="705"/>
                    <a:pt x="570" y="699"/>
                    <a:pt x="566" y="708"/>
                  </a:cubicBezTo>
                  <a:cubicBezTo>
                    <a:pt x="556" y="730"/>
                    <a:pt x="567" y="759"/>
                    <a:pt x="557" y="781"/>
                  </a:cubicBezTo>
                  <a:cubicBezTo>
                    <a:pt x="553" y="790"/>
                    <a:pt x="539" y="788"/>
                    <a:pt x="529" y="790"/>
                  </a:cubicBezTo>
                  <a:cubicBezTo>
                    <a:pt x="502" y="794"/>
                    <a:pt x="474" y="796"/>
                    <a:pt x="447" y="799"/>
                  </a:cubicBezTo>
                  <a:cubicBezTo>
                    <a:pt x="391" y="762"/>
                    <a:pt x="449" y="790"/>
                    <a:pt x="392" y="790"/>
                  </a:cubicBezTo>
                  <a:cubicBezTo>
                    <a:pt x="359" y="790"/>
                    <a:pt x="324" y="780"/>
                    <a:pt x="292" y="772"/>
                  </a:cubicBezTo>
                  <a:cubicBezTo>
                    <a:pt x="265" y="797"/>
                    <a:pt x="235" y="806"/>
                    <a:pt x="200" y="817"/>
                  </a:cubicBezTo>
                  <a:cubicBezTo>
                    <a:pt x="164" y="745"/>
                    <a:pt x="206" y="799"/>
                    <a:pt x="145" y="799"/>
                  </a:cubicBezTo>
                  <a:cubicBezTo>
                    <a:pt x="126" y="799"/>
                    <a:pt x="91" y="781"/>
                    <a:pt x="91" y="781"/>
                  </a:cubicBezTo>
                  <a:cubicBezTo>
                    <a:pt x="65" y="755"/>
                    <a:pt x="60" y="744"/>
                    <a:pt x="72" y="708"/>
                  </a:cubicBezTo>
                  <a:cubicBezTo>
                    <a:pt x="61" y="674"/>
                    <a:pt x="55" y="646"/>
                    <a:pt x="36" y="616"/>
                  </a:cubicBezTo>
                  <a:cubicBezTo>
                    <a:pt x="54" y="589"/>
                    <a:pt x="71" y="573"/>
                    <a:pt x="81" y="543"/>
                  </a:cubicBezTo>
                  <a:cubicBezTo>
                    <a:pt x="51" y="513"/>
                    <a:pt x="7" y="474"/>
                    <a:pt x="72" y="452"/>
                  </a:cubicBezTo>
                  <a:cubicBezTo>
                    <a:pt x="66" y="443"/>
                    <a:pt x="62" y="432"/>
                    <a:pt x="54" y="424"/>
                  </a:cubicBezTo>
                  <a:cubicBezTo>
                    <a:pt x="26" y="395"/>
                    <a:pt x="0" y="411"/>
                    <a:pt x="72" y="397"/>
                  </a:cubicBezTo>
                  <a:cubicBezTo>
                    <a:pt x="32" y="355"/>
                    <a:pt x="64" y="401"/>
                    <a:pt x="81" y="360"/>
                  </a:cubicBezTo>
                  <a:cubicBezTo>
                    <a:pt x="89" y="340"/>
                    <a:pt x="38" y="289"/>
                    <a:pt x="27" y="278"/>
                  </a:cubicBezTo>
                  <a:cubicBezTo>
                    <a:pt x="36" y="269"/>
                    <a:pt x="50" y="262"/>
                    <a:pt x="54" y="250"/>
                  </a:cubicBezTo>
                  <a:cubicBezTo>
                    <a:pt x="57" y="241"/>
                    <a:pt x="45" y="232"/>
                    <a:pt x="45" y="223"/>
                  </a:cubicBezTo>
                  <a:cubicBezTo>
                    <a:pt x="45" y="214"/>
                    <a:pt x="51" y="205"/>
                    <a:pt x="54" y="196"/>
                  </a:cubicBezTo>
                  <a:cubicBezTo>
                    <a:pt x="51" y="187"/>
                    <a:pt x="45" y="178"/>
                    <a:pt x="45" y="168"/>
                  </a:cubicBezTo>
                  <a:cubicBezTo>
                    <a:pt x="45" y="159"/>
                    <a:pt x="56" y="150"/>
                    <a:pt x="54" y="141"/>
                  </a:cubicBezTo>
                  <a:cubicBezTo>
                    <a:pt x="52" y="132"/>
                    <a:pt x="39" y="130"/>
                    <a:pt x="36" y="122"/>
                  </a:cubicBezTo>
                  <a:cubicBezTo>
                    <a:pt x="33" y="114"/>
                    <a:pt x="36" y="104"/>
                    <a:pt x="36" y="95"/>
                  </a:cubicBezTo>
                  <a:close/>
                </a:path>
              </a:pathLst>
            </a:custGeom>
            <a:gradFill rotWithShape="1">
              <a:gsLst>
                <a:gs pos="0">
                  <a:schemeClr val="tx1"/>
                </a:gs>
                <a:gs pos="100000">
                  <a:schemeClr val="bg2"/>
                </a:gs>
              </a:gsLst>
              <a:path path="rect">
                <a:fillToRect l="50000" t="50000" r="50000" b="50000"/>
              </a:path>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12" name="Rectangle 32"/>
            <p:cNvSpPr>
              <a:spLocks noChangeArrowheads="1"/>
            </p:cNvSpPr>
            <p:nvPr/>
          </p:nvSpPr>
          <p:spPr bwMode="auto">
            <a:xfrm rot="16200000">
              <a:off x="4673" y="2652"/>
              <a:ext cx="401" cy="643"/>
            </a:xfrm>
            <a:prstGeom prst="rect">
              <a:avLst/>
            </a:prstGeom>
            <a:gradFill rotWithShape="1">
              <a:gsLst>
                <a:gs pos="0">
                  <a:srgbClr val="333333"/>
                </a:gs>
                <a:gs pos="100000">
                  <a:srgbClr val="4D4D4D"/>
                </a:gs>
              </a:gsLst>
              <a:path path="shape">
                <a:fillToRect l="50000" t="50000" r="50000" b="50000"/>
              </a:path>
            </a:gradFill>
            <a:ln w="9525">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3" name="Text Box 33"/>
            <p:cNvSpPr txBox="1">
              <a:spLocks noChangeArrowheads="1"/>
            </p:cNvSpPr>
            <p:nvPr/>
          </p:nvSpPr>
          <p:spPr bwMode="auto">
            <a:xfrm>
              <a:off x="4761" y="2854"/>
              <a:ext cx="25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chemeClr val="bg1"/>
                  </a:solidFill>
                </a:rPr>
                <a:t>O</a:t>
              </a:r>
            </a:p>
          </p:txBody>
        </p:sp>
        <p:sp>
          <p:nvSpPr>
            <p:cNvPr id="71714" name="Rectangle 34"/>
            <p:cNvSpPr>
              <a:spLocks noChangeArrowheads="1"/>
            </p:cNvSpPr>
            <p:nvPr/>
          </p:nvSpPr>
          <p:spPr bwMode="auto">
            <a:xfrm>
              <a:off x="4156" y="2153"/>
              <a:ext cx="1399" cy="1207"/>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5" name="Text Box 35"/>
            <p:cNvSpPr txBox="1">
              <a:spLocks noChangeArrowheads="1"/>
            </p:cNvSpPr>
            <p:nvPr/>
          </p:nvSpPr>
          <p:spPr bwMode="auto">
            <a:xfrm>
              <a:off x="4165" y="2192"/>
              <a:ext cx="135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t>Noise in Grover’s</a:t>
              </a:r>
            </a:p>
            <a:p>
              <a:r>
                <a:rPr lang="en-US" altLang="en-US" sz="2000"/>
                <a:t>Algorithm</a:t>
              </a:r>
            </a:p>
          </p:txBody>
        </p:sp>
        <p:sp>
          <p:nvSpPr>
            <p:cNvPr id="71718" name="Oval 38"/>
            <p:cNvSpPr>
              <a:spLocks noChangeArrowheads="1"/>
            </p:cNvSpPr>
            <p:nvPr/>
          </p:nvSpPr>
          <p:spPr bwMode="auto">
            <a:xfrm>
              <a:off x="2557" y="3548"/>
              <a:ext cx="1269" cy="645"/>
            </a:xfrm>
            <a:prstGeom prst="ellipse">
              <a:avLst/>
            </a:prstGeom>
            <a:gradFill rotWithShape="0">
              <a:gsLst>
                <a:gs pos="0">
                  <a:srgbClr val="0099FF"/>
                </a:gs>
                <a:gs pos="100000">
                  <a:srgbClr val="CCFFFF"/>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9" name="Oval 39"/>
            <p:cNvSpPr>
              <a:spLocks noChangeArrowheads="1"/>
            </p:cNvSpPr>
            <p:nvPr/>
          </p:nvSpPr>
          <p:spPr bwMode="auto">
            <a:xfrm rot="3553481">
              <a:off x="2491" y="3711"/>
              <a:ext cx="36" cy="54"/>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0" name="Oval 40"/>
            <p:cNvSpPr>
              <a:spLocks noChangeArrowheads="1"/>
            </p:cNvSpPr>
            <p:nvPr/>
          </p:nvSpPr>
          <p:spPr bwMode="auto">
            <a:xfrm rot="3553481">
              <a:off x="2384" y="3847"/>
              <a:ext cx="36" cy="53"/>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1" name="Oval 41"/>
            <p:cNvSpPr>
              <a:spLocks noChangeArrowheads="1"/>
            </p:cNvSpPr>
            <p:nvPr/>
          </p:nvSpPr>
          <p:spPr bwMode="auto">
            <a:xfrm rot="3553481">
              <a:off x="2760" y="3711"/>
              <a:ext cx="36" cy="54"/>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2" name="Oval 42"/>
            <p:cNvSpPr>
              <a:spLocks noChangeArrowheads="1"/>
            </p:cNvSpPr>
            <p:nvPr/>
          </p:nvSpPr>
          <p:spPr bwMode="auto">
            <a:xfrm rot="3553481">
              <a:off x="3029" y="3711"/>
              <a:ext cx="36" cy="53"/>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3" name="Oval 43"/>
            <p:cNvSpPr>
              <a:spLocks noChangeArrowheads="1"/>
            </p:cNvSpPr>
            <p:nvPr/>
          </p:nvSpPr>
          <p:spPr bwMode="auto">
            <a:xfrm rot="3553481">
              <a:off x="2652" y="3847"/>
              <a:ext cx="36" cy="54"/>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4" name="Oval 44"/>
            <p:cNvSpPr>
              <a:spLocks noChangeArrowheads="1"/>
            </p:cNvSpPr>
            <p:nvPr/>
          </p:nvSpPr>
          <p:spPr bwMode="auto">
            <a:xfrm rot="3553481">
              <a:off x="2921" y="3847"/>
              <a:ext cx="36" cy="54"/>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5" name="Oval 45"/>
            <p:cNvSpPr>
              <a:spLocks noChangeArrowheads="1"/>
            </p:cNvSpPr>
            <p:nvPr/>
          </p:nvSpPr>
          <p:spPr bwMode="auto">
            <a:xfrm rot="3553481">
              <a:off x="3297" y="3711"/>
              <a:ext cx="36" cy="54"/>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6" name="Oval 46"/>
            <p:cNvSpPr>
              <a:spLocks noChangeArrowheads="1"/>
            </p:cNvSpPr>
            <p:nvPr/>
          </p:nvSpPr>
          <p:spPr bwMode="auto">
            <a:xfrm rot="3553481">
              <a:off x="3566" y="3711"/>
              <a:ext cx="36" cy="54"/>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7" name="Oval 47"/>
            <p:cNvSpPr>
              <a:spLocks noChangeArrowheads="1"/>
            </p:cNvSpPr>
            <p:nvPr/>
          </p:nvSpPr>
          <p:spPr bwMode="auto">
            <a:xfrm rot="3553481">
              <a:off x="3190" y="3847"/>
              <a:ext cx="36" cy="54"/>
            </a:xfrm>
            <a:prstGeom prst="ellipse">
              <a:avLst/>
            </a:prstGeom>
            <a:solidFill>
              <a:srgbClr val="33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8" name="Oval 48"/>
            <p:cNvSpPr>
              <a:spLocks noChangeArrowheads="1"/>
            </p:cNvSpPr>
            <p:nvPr/>
          </p:nvSpPr>
          <p:spPr bwMode="auto">
            <a:xfrm rot="3553481">
              <a:off x="3459" y="3847"/>
              <a:ext cx="36" cy="53"/>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9" name="Oval 49"/>
            <p:cNvSpPr>
              <a:spLocks noChangeArrowheads="1"/>
            </p:cNvSpPr>
            <p:nvPr/>
          </p:nvSpPr>
          <p:spPr bwMode="auto">
            <a:xfrm rot="3553481">
              <a:off x="3835" y="3711"/>
              <a:ext cx="36" cy="54"/>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30" name="Oval 50"/>
            <p:cNvSpPr>
              <a:spLocks noChangeArrowheads="1"/>
            </p:cNvSpPr>
            <p:nvPr/>
          </p:nvSpPr>
          <p:spPr bwMode="auto">
            <a:xfrm rot="3553481">
              <a:off x="4104" y="3711"/>
              <a:ext cx="36" cy="53"/>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31" name="Oval 51"/>
            <p:cNvSpPr>
              <a:spLocks noChangeArrowheads="1"/>
            </p:cNvSpPr>
            <p:nvPr/>
          </p:nvSpPr>
          <p:spPr bwMode="auto">
            <a:xfrm rot="3553481">
              <a:off x="3727" y="3847"/>
              <a:ext cx="36" cy="54"/>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32" name="Oval 52"/>
            <p:cNvSpPr>
              <a:spLocks noChangeArrowheads="1"/>
            </p:cNvSpPr>
            <p:nvPr/>
          </p:nvSpPr>
          <p:spPr bwMode="auto">
            <a:xfrm rot="3553481">
              <a:off x="3996" y="3847"/>
              <a:ext cx="36" cy="54"/>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33" name="Oval 53"/>
            <p:cNvSpPr>
              <a:spLocks noChangeArrowheads="1"/>
            </p:cNvSpPr>
            <p:nvPr/>
          </p:nvSpPr>
          <p:spPr bwMode="auto">
            <a:xfrm rot="3553481">
              <a:off x="2298" y="3969"/>
              <a:ext cx="36" cy="53"/>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34" name="Oval 54"/>
            <p:cNvSpPr>
              <a:spLocks noChangeArrowheads="1"/>
            </p:cNvSpPr>
            <p:nvPr/>
          </p:nvSpPr>
          <p:spPr bwMode="auto">
            <a:xfrm rot="3553481">
              <a:off x="2190" y="4105"/>
              <a:ext cx="36" cy="54"/>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35" name="Oval 55"/>
            <p:cNvSpPr>
              <a:spLocks noChangeArrowheads="1"/>
            </p:cNvSpPr>
            <p:nvPr/>
          </p:nvSpPr>
          <p:spPr bwMode="auto">
            <a:xfrm rot="3553481">
              <a:off x="2566" y="3969"/>
              <a:ext cx="36" cy="54"/>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36" name="Oval 56"/>
            <p:cNvSpPr>
              <a:spLocks noChangeArrowheads="1"/>
            </p:cNvSpPr>
            <p:nvPr/>
          </p:nvSpPr>
          <p:spPr bwMode="auto">
            <a:xfrm rot="3553481">
              <a:off x="2835" y="3969"/>
              <a:ext cx="36" cy="54"/>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37" name="Oval 57"/>
            <p:cNvSpPr>
              <a:spLocks noChangeArrowheads="1"/>
            </p:cNvSpPr>
            <p:nvPr/>
          </p:nvSpPr>
          <p:spPr bwMode="auto">
            <a:xfrm rot="3553481">
              <a:off x="2459" y="4105"/>
              <a:ext cx="36" cy="54"/>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38" name="Oval 58"/>
            <p:cNvSpPr>
              <a:spLocks noChangeArrowheads="1"/>
            </p:cNvSpPr>
            <p:nvPr/>
          </p:nvSpPr>
          <p:spPr bwMode="auto">
            <a:xfrm rot="3553481">
              <a:off x="2728" y="4105"/>
              <a:ext cx="36" cy="53"/>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39" name="Oval 59"/>
            <p:cNvSpPr>
              <a:spLocks noChangeArrowheads="1"/>
            </p:cNvSpPr>
            <p:nvPr/>
          </p:nvSpPr>
          <p:spPr bwMode="auto">
            <a:xfrm rot="3553481">
              <a:off x="3104" y="3969"/>
              <a:ext cx="36" cy="54"/>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40" name="Oval 60"/>
            <p:cNvSpPr>
              <a:spLocks noChangeArrowheads="1"/>
            </p:cNvSpPr>
            <p:nvPr/>
          </p:nvSpPr>
          <p:spPr bwMode="auto">
            <a:xfrm rot="3553481">
              <a:off x="3373" y="3969"/>
              <a:ext cx="36" cy="53"/>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41" name="Oval 61"/>
            <p:cNvSpPr>
              <a:spLocks noChangeArrowheads="1"/>
            </p:cNvSpPr>
            <p:nvPr/>
          </p:nvSpPr>
          <p:spPr bwMode="auto">
            <a:xfrm rot="3553481">
              <a:off x="2996" y="4105"/>
              <a:ext cx="36" cy="54"/>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42" name="Oval 62"/>
            <p:cNvSpPr>
              <a:spLocks noChangeArrowheads="1"/>
            </p:cNvSpPr>
            <p:nvPr/>
          </p:nvSpPr>
          <p:spPr bwMode="auto">
            <a:xfrm rot="3553481">
              <a:off x="3265" y="4105"/>
              <a:ext cx="36" cy="54"/>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43" name="Oval 63"/>
            <p:cNvSpPr>
              <a:spLocks noChangeArrowheads="1"/>
            </p:cNvSpPr>
            <p:nvPr/>
          </p:nvSpPr>
          <p:spPr bwMode="auto">
            <a:xfrm rot="3553481">
              <a:off x="3641" y="3969"/>
              <a:ext cx="36" cy="54"/>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44" name="Oval 64"/>
            <p:cNvSpPr>
              <a:spLocks noChangeArrowheads="1"/>
            </p:cNvSpPr>
            <p:nvPr/>
          </p:nvSpPr>
          <p:spPr bwMode="auto">
            <a:xfrm rot="3553481">
              <a:off x="3910" y="3969"/>
              <a:ext cx="36" cy="54"/>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45" name="Oval 65"/>
            <p:cNvSpPr>
              <a:spLocks noChangeArrowheads="1"/>
            </p:cNvSpPr>
            <p:nvPr/>
          </p:nvSpPr>
          <p:spPr bwMode="auto">
            <a:xfrm rot="3553481">
              <a:off x="3534" y="4105"/>
              <a:ext cx="36" cy="54"/>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46" name="Oval 66"/>
            <p:cNvSpPr>
              <a:spLocks noChangeArrowheads="1"/>
            </p:cNvSpPr>
            <p:nvPr/>
          </p:nvSpPr>
          <p:spPr bwMode="auto">
            <a:xfrm rot="3553481">
              <a:off x="3803" y="4105"/>
              <a:ext cx="36" cy="53"/>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47" name="Oval 67"/>
            <p:cNvSpPr>
              <a:spLocks noChangeArrowheads="1"/>
            </p:cNvSpPr>
            <p:nvPr/>
          </p:nvSpPr>
          <p:spPr bwMode="auto">
            <a:xfrm rot="3553481">
              <a:off x="2599" y="3582"/>
              <a:ext cx="36" cy="53"/>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48" name="Oval 68"/>
            <p:cNvSpPr>
              <a:spLocks noChangeArrowheads="1"/>
            </p:cNvSpPr>
            <p:nvPr/>
          </p:nvSpPr>
          <p:spPr bwMode="auto">
            <a:xfrm rot="3553481">
              <a:off x="2867" y="3582"/>
              <a:ext cx="36" cy="54"/>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49" name="Oval 69"/>
            <p:cNvSpPr>
              <a:spLocks noChangeArrowheads="1"/>
            </p:cNvSpPr>
            <p:nvPr/>
          </p:nvSpPr>
          <p:spPr bwMode="auto">
            <a:xfrm rot="3553481">
              <a:off x="3136" y="3582"/>
              <a:ext cx="36" cy="54"/>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50" name="Oval 70"/>
            <p:cNvSpPr>
              <a:spLocks noChangeArrowheads="1"/>
            </p:cNvSpPr>
            <p:nvPr/>
          </p:nvSpPr>
          <p:spPr bwMode="auto">
            <a:xfrm rot="3553481">
              <a:off x="3405" y="3582"/>
              <a:ext cx="36" cy="54"/>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51" name="Oval 71"/>
            <p:cNvSpPr>
              <a:spLocks noChangeArrowheads="1"/>
            </p:cNvSpPr>
            <p:nvPr/>
          </p:nvSpPr>
          <p:spPr bwMode="auto">
            <a:xfrm rot="3553481">
              <a:off x="3674" y="3582"/>
              <a:ext cx="36" cy="53"/>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52" name="Oval 72"/>
            <p:cNvSpPr>
              <a:spLocks noChangeArrowheads="1"/>
            </p:cNvSpPr>
            <p:nvPr/>
          </p:nvSpPr>
          <p:spPr bwMode="auto">
            <a:xfrm rot="3553481">
              <a:off x="3942" y="3582"/>
              <a:ext cx="36" cy="54"/>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53" name="Oval 73"/>
            <p:cNvSpPr>
              <a:spLocks noChangeArrowheads="1"/>
            </p:cNvSpPr>
            <p:nvPr/>
          </p:nvSpPr>
          <p:spPr bwMode="auto">
            <a:xfrm rot="3553481">
              <a:off x="4211" y="3582"/>
              <a:ext cx="36" cy="54"/>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54" name="AutoShape 74"/>
            <p:cNvSpPr>
              <a:spLocks noChangeArrowheads="1"/>
            </p:cNvSpPr>
            <p:nvPr/>
          </p:nvSpPr>
          <p:spPr bwMode="auto">
            <a:xfrm>
              <a:off x="3058" y="3749"/>
              <a:ext cx="117" cy="184"/>
            </a:xfrm>
            <a:prstGeom prst="upArrow">
              <a:avLst>
                <a:gd name="adj1" fmla="val 50000"/>
                <a:gd name="adj2" fmla="val 39316"/>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55" name="Rectangle 75"/>
            <p:cNvSpPr>
              <a:spLocks noChangeArrowheads="1"/>
            </p:cNvSpPr>
            <p:nvPr/>
          </p:nvSpPr>
          <p:spPr bwMode="auto">
            <a:xfrm>
              <a:off x="1683" y="3252"/>
              <a:ext cx="2679" cy="1025"/>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56" name="Text Box 76"/>
            <p:cNvSpPr txBox="1">
              <a:spLocks noChangeArrowheads="1"/>
            </p:cNvSpPr>
            <p:nvPr/>
          </p:nvSpPr>
          <p:spPr bwMode="auto">
            <a:xfrm>
              <a:off x="1707" y="3289"/>
              <a:ext cx="1521"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Decoherence in Spin </a:t>
              </a:r>
            </a:p>
            <a:p>
              <a:r>
                <a:rPr lang="en-US" altLang="en-US" sz="2000"/>
                <a:t>Systems</a:t>
              </a:r>
            </a:p>
          </p:txBody>
        </p:sp>
        <p:sp>
          <p:nvSpPr>
            <p:cNvPr id="71758" name="Freeform 78"/>
            <p:cNvSpPr>
              <a:spLocks/>
            </p:cNvSpPr>
            <p:nvPr/>
          </p:nvSpPr>
          <p:spPr bwMode="auto">
            <a:xfrm>
              <a:off x="2962" y="1618"/>
              <a:ext cx="1408" cy="351"/>
            </a:xfrm>
            <a:custGeom>
              <a:avLst/>
              <a:gdLst>
                <a:gd name="T0" fmla="*/ 0 w 1408"/>
                <a:gd name="T1" fmla="*/ 348 h 351"/>
                <a:gd name="T2" fmla="*/ 1052 w 1408"/>
                <a:gd name="T3" fmla="*/ 293 h 351"/>
                <a:gd name="T4" fmla="*/ 1408 w 1408"/>
                <a:gd name="T5" fmla="*/ 0 h 351"/>
              </a:gdLst>
              <a:ahLst/>
              <a:cxnLst>
                <a:cxn ang="0">
                  <a:pos x="T0" y="T1"/>
                </a:cxn>
                <a:cxn ang="0">
                  <a:pos x="T2" y="T3"/>
                </a:cxn>
                <a:cxn ang="0">
                  <a:pos x="T4" y="T5"/>
                </a:cxn>
              </a:cxnLst>
              <a:rect l="0" t="0" r="r" b="b"/>
              <a:pathLst>
                <a:path w="1408" h="351">
                  <a:moveTo>
                    <a:pt x="0" y="348"/>
                  </a:moveTo>
                  <a:cubicBezTo>
                    <a:pt x="408" y="349"/>
                    <a:pt x="817" y="351"/>
                    <a:pt x="1052" y="293"/>
                  </a:cubicBezTo>
                  <a:cubicBezTo>
                    <a:pt x="1287" y="235"/>
                    <a:pt x="1347" y="117"/>
                    <a:pt x="1408" y="0"/>
                  </a:cubicBezTo>
                </a:path>
              </a:pathLst>
            </a:custGeom>
            <a:noFill/>
            <a:ln w="381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59" name="Freeform 79"/>
            <p:cNvSpPr>
              <a:spLocks/>
            </p:cNvSpPr>
            <p:nvPr/>
          </p:nvSpPr>
          <p:spPr bwMode="auto">
            <a:xfrm>
              <a:off x="3360" y="2320"/>
              <a:ext cx="763" cy="130"/>
            </a:xfrm>
            <a:custGeom>
              <a:avLst/>
              <a:gdLst>
                <a:gd name="T0" fmla="*/ 0 w 827"/>
                <a:gd name="T1" fmla="*/ 1 h 121"/>
                <a:gd name="T2" fmla="*/ 628 w 827"/>
                <a:gd name="T3" fmla="*/ 56 h 121"/>
                <a:gd name="T4" fmla="*/ 827 w 827"/>
                <a:gd name="T5" fmla="*/ 121 h 121"/>
              </a:gdLst>
              <a:ahLst/>
              <a:cxnLst>
                <a:cxn ang="0">
                  <a:pos x="T0" y="T1"/>
                </a:cxn>
                <a:cxn ang="0">
                  <a:pos x="T2" y="T3"/>
                </a:cxn>
                <a:cxn ang="0">
                  <a:pos x="T4" y="T5"/>
                </a:cxn>
              </a:cxnLst>
              <a:rect l="0" t="0" r="r" b="b"/>
              <a:pathLst>
                <a:path w="827" h="121">
                  <a:moveTo>
                    <a:pt x="0" y="1"/>
                  </a:moveTo>
                  <a:cubicBezTo>
                    <a:pt x="244" y="0"/>
                    <a:pt x="490" y="36"/>
                    <a:pt x="628" y="56"/>
                  </a:cubicBezTo>
                  <a:cubicBezTo>
                    <a:pt x="766" y="76"/>
                    <a:pt x="786" y="108"/>
                    <a:pt x="827" y="121"/>
                  </a:cubicBezTo>
                </a:path>
              </a:pathLst>
            </a:custGeom>
            <a:noFill/>
            <a:ln w="381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60" name="Freeform 80"/>
            <p:cNvSpPr>
              <a:spLocks/>
            </p:cNvSpPr>
            <p:nvPr/>
          </p:nvSpPr>
          <p:spPr bwMode="auto">
            <a:xfrm>
              <a:off x="2496" y="2664"/>
              <a:ext cx="777" cy="536"/>
            </a:xfrm>
            <a:custGeom>
              <a:avLst/>
              <a:gdLst>
                <a:gd name="T0" fmla="*/ 0 w 777"/>
                <a:gd name="T1" fmla="*/ 0 h 536"/>
                <a:gd name="T2" fmla="*/ 530 w 777"/>
                <a:gd name="T3" fmla="*/ 115 h 536"/>
                <a:gd name="T4" fmla="*/ 777 w 777"/>
                <a:gd name="T5" fmla="*/ 536 h 536"/>
              </a:gdLst>
              <a:ahLst/>
              <a:cxnLst>
                <a:cxn ang="0">
                  <a:pos x="T0" y="T1"/>
                </a:cxn>
                <a:cxn ang="0">
                  <a:pos x="T2" y="T3"/>
                </a:cxn>
                <a:cxn ang="0">
                  <a:pos x="T4" y="T5"/>
                </a:cxn>
              </a:cxnLst>
              <a:rect l="0" t="0" r="r" b="b"/>
              <a:pathLst>
                <a:path w="777" h="536">
                  <a:moveTo>
                    <a:pt x="0" y="0"/>
                  </a:moveTo>
                  <a:cubicBezTo>
                    <a:pt x="88" y="19"/>
                    <a:pt x="401" y="26"/>
                    <a:pt x="530" y="115"/>
                  </a:cubicBezTo>
                  <a:cubicBezTo>
                    <a:pt x="659" y="204"/>
                    <a:pt x="726" y="448"/>
                    <a:pt x="777" y="536"/>
                  </a:cubicBezTo>
                </a:path>
              </a:pathLst>
            </a:custGeom>
            <a:noFill/>
            <a:ln w="381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4032199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t>Multiple Qubits</a:t>
            </a:r>
          </a:p>
        </p:txBody>
      </p:sp>
      <p:sp>
        <p:nvSpPr>
          <p:cNvPr id="28675" name="Rectangle 3"/>
          <p:cNvSpPr>
            <a:spLocks noGrp="1" noChangeArrowheads="1"/>
          </p:cNvSpPr>
          <p:nvPr>
            <p:ph type="body" idx="1"/>
          </p:nvPr>
        </p:nvSpPr>
        <p:spPr/>
        <p:txBody>
          <a:bodyPr/>
          <a:lstStyle/>
          <a:p>
            <a:r>
              <a:rPr lang="en-US" altLang="en-US" sz="2800"/>
              <a:t>Any useful classical computer has more than one bit.  Likewise, a Quantum Computer will probably consist of multiple qubits.</a:t>
            </a:r>
          </a:p>
          <a:p>
            <a:r>
              <a:rPr lang="en-US" altLang="en-US" sz="2800"/>
              <a:t>A system of </a:t>
            </a:r>
            <a:r>
              <a:rPr lang="en-US" altLang="en-US" sz="2800" i="1"/>
              <a:t>n</a:t>
            </a:r>
            <a:r>
              <a:rPr lang="en-US" altLang="en-US" sz="2800"/>
              <a:t> Qubits is called a Quantum Register of length </a:t>
            </a:r>
            <a:r>
              <a:rPr lang="en-US" altLang="en-US" sz="2800" i="1"/>
              <a:t>n</a:t>
            </a:r>
            <a:r>
              <a:rPr lang="en-US" altLang="en-US" sz="2800"/>
              <a:t>.</a:t>
            </a:r>
          </a:p>
          <a:p>
            <a:r>
              <a:rPr lang="en-US" altLang="en-US" sz="2800"/>
              <a:t>To represent that Qubit 1 has value </a:t>
            </a:r>
            <a:r>
              <a:rPr lang="en-US" altLang="en-US" sz="2800" i="1"/>
              <a:t>b</a:t>
            </a:r>
            <a:r>
              <a:rPr lang="en-US" altLang="en-US" sz="2800" baseline="-25000"/>
              <a:t>1</a:t>
            </a:r>
            <a:r>
              <a:rPr lang="en-US" altLang="en-US" sz="2800"/>
              <a:t>, Qubit 2 has value </a:t>
            </a:r>
            <a:r>
              <a:rPr lang="en-US" altLang="en-US" sz="2800" i="1"/>
              <a:t>b</a:t>
            </a:r>
            <a:r>
              <a:rPr lang="en-US" altLang="en-US" sz="2800" baseline="-25000"/>
              <a:t>2</a:t>
            </a:r>
            <a:r>
              <a:rPr lang="en-US" altLang="en-US" sz="2800"/>
              <a:t>, etc., we will use the notation:</a:t>
            </a:r>
          </a:p>
        </p:txBody>
      </p:sp>
      <p:graphicFrame>
        <p:nvGraphicFramePr>
          <p:cNvPr id="28676" name="Object 4"/>
          <p:cNvGraphicFramePr>
            <a:graphicFrameLocks noChangeAspect="1"/>
          </p:cNvGraphicFramePr>
          <p:nvPr/>
        </p:nvGraphicFramePr>
        <p:xfrm>
          <a:off x="5410200" y="5715000"/>
          <a:ext cx="2057400" cy="508000"/>
        </p:xfrm>
        <a:graphic>
          <a:graphicData uri="http://schemas.openxmlformats.org/presentationml/2006/ole">
            <mc:AlternateContent xmlns:mc="http://schemas.openxmlformats.org/markup-compatibility/2006">
              <mc:Choice xmlns:v="urn:schemas-microsoft-com:vml" Requires="v">
                <p:oleObj spid="_x0000_s17419" name="Equation" r:id="rId3" imgW="1028520" imgH="253800" progId="Equation.3">
                  <p:embed/>
                </p:oleObj>
              </mc:Choice>
              <mc:Fallback>
                <p:oleObj name="Equation" r:id="rId3" imgW="102852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5715000"/>
                        <a:ext cx="20574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95891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t>Multiple Qubits</a:t>
            </a:r>
          </a:p>
        </p:txBody>
      </p:sp>
      <p:sp>
        <p:nvSpPr>
          <p:cNvPr id="29699" name="Rectangle 3"/>
          <p:cNvSpPr>
            <a:spLocks noGrp="1" noChangeArrowheads="1"/>
          </p:cNvSpPr>
          <p:nvPr>
            <p:ph type="body" idx="1"/>
          </p:nvPr>
        </p:nvSpPr>
        <p:spPr/>
        <p:txBody>
          <a:bodyPr/>
          <a:lstStyle/>
          <a:p>
            <a:r>
              <a:rPr lang="en-US" altLang="en-US"/>
              <a:t>For </a:t>
            </a:r>
            <a:r>
              <a:rPr lang="en-US" altLang="en-US" i="1"/>
              <a:t>n</a:t>
            </a:r>
            <a:r>
              <a:rPr lang="en-US" altLang="en-US"/>
              <a:t> Qubits, the vector representing the state is a </a:t>
            </a:r>
            <a:r>
              <a:rPr lang="en-US" altLang="en-US" i="1"/>
              <a:t>2n</a:t>
            </a:r>
            <a:r>
              <a:rPr lang="en-US" altLang="en-US"/>
              <a:t> column vector.</a:t>
            </a:r>
          </a:p>
          <a:p>
            <a:r>
              <a:rPr lang="en-US" altLang="en-US"/>
              <a:t>The operations are then </a:t>
            </a:r>
            <a:r>
              <a:rPr lang="en-US" altLang="en-US" i="1"/>
              <a:t>2n</a:t>
            </a:r>
            <a:r>
              <a:rPr lang="en-US" altLang="en-US"/>
              <a:t> x </a:t>
            </a:r>
            <a:r>
              <a:rPr lang="en-US" altLang="en-US" i="1"/>
              <a:t>2n</a:t>
            </a:r>
            <a:r>
              <a:rPr lang="en-US" altLang="en-US"/>
              <a:t> matrices.</a:t>
            </a:r>
          </a:p>
          <a:p>
            <a:r>
              <a:rPr lang="en-US" altLang="en-US"/>
              <a:t>For </a:t>
            </a:r>
            <a:r>
              <a:rPr lang="en-US" altLang="en-US" i="1"/>
              <a:t>n</a:t>
            </a:r>
            <a:r>
              <a:rPr lang="en-US" altLang="en-US"/>
              <a:t> = 2, we use the representations</a:t>
            </a:r>
          </a:p>
        </p:txBody>
      </p:sp>
      <p:graphicFrame>
        <p:nvGraphicFramePr>
          <p:cNvPr id="29701" name="Object 5"/>
          <p:cNvGraphicFramePr>
            <a:graphicFrameLocks noChangeAspect="1"/>
          </p:cNvGraphicFramePr>
          <p:nvPr/>
        </p:nvGraphicFramePr>
        <p:xfrm>
          <a:off x="3124200" y="4724400"/>
          <a:ext cx="6553200" cy="1684338"/>
        </p:xfrm>
        <a:graphic>
          <a:graphicData uri="http://schemas.openxmlformats.org/presentationml/2006/ole">
            <mc:AlternateContent xmlns:mc="http://schemas.openxmlformats.org/markup-compatibility/2006">
              <mc:Choice xmlns:v="urn:schemas-microsoft-com:vml" Requires="v">
                <p:oleObj spid="_x0000_s18443" name="Equation" r:id="rId3" imgW="3555720" imgH="914400" progId="Equation.3">
                  <p:embed/>
                </p:oleObj>
              </mc:Choice>
              <mc:Fallback>
                <p:oleObj name="Equation" r:id="rId3" imgW="3555720" imgH="914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4724400"/>
                        <a:ext cx="6553200" cy="168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228258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t>Quantum CNOT Gate</a:t>
            </a:r>
          </a:p>
        </p:txBody>
      </p:sp>
      <p:sp>
        <p:nvSpPr>
          <p:cNvPr id="30723" name="Rectangle 3"/>
          <p:cNvSpPr>
            <a:spLocks noGrp="1" noChangeArrowheads="1"/>
          </p:cNvSpPr>
          <p:nvPr>
            <p:ph type="body" idx="1"/>
          </p:nvPr>
        </p:nvSpPr>
        <p:spPr/>
        <p:txBody>
          <a:bodyPr/>
          <a:lstStyle/>
          <a:p>
            <a:r>
              <a:rPr lang="en-US" altLang="en-US"/>
              <a:t>An important Quantum Gate for </a:t>
            </a:r>
            <a:r>
              <a:rPr lang="en-US" altLang="en-US" i="1"/>
              <a:t>n</a:t>
            </a:r>
            <a:r>
              <a:rPr lang="en-US" altLang="en-US"/>
              <a:t> = 2 is the conditional not gate.</a:t>
            </a:r>
          </a:p>
          <a:p>
            <a:r>
              <a:rPr lang="en-US" altLang="en-US"/>
              <a:t>The conditional not gate flips the second bit if and only if the first bit is on.</a:t>
            </a:r>
          </a:p>
        </p:txBody>
      </p:sp>
      <p:graphicFrame>
        <p:nvGraphicFramePr>
          <p:cNvPr id="30762" name="Object 42"/>
          <p:cNvGraphicFramePr>
            <a:graphicFrameLocks noChangeAspect="1"/>
          </p:cNvGraphicFramePr>
          <p:nvPr/>
        </p:nvGraphicFramePr>
        <p:xfrm>
          <a:off x="6781800" y="4876800"/>
          <a:ext cx="3505200" cy="1404938"/>
        </p:xfrm>
        <a:graphic>
          <a:graphicData uri="http://schemas.openxmlformats.org/presentationml/2006/ole">
            <mc:AlternateContent xmlns:mc="http://schemas.openxmlformats.org/markup-compatibility/2006">
              <mc:Choice xmlns:v="urn:schemas-microsoft-com:vml" Requires="v">
                <p:oleObj spid="_x0000_s19476" name="Worksheet" r:id="rId3" imgW="2448306" imgH="981456" progId="Excel.Sheet.8">
                  <p:embed/>
                </p:oleObj>
              </mc:Choice>
              <mc:Fallback>
                <p:oleObj name="Worksheet" r:id="rId3" imgW="2448306" imgH="981456"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4876800"/>
                        <a:ext cx="3505200" cy="1404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63" name="Object 43"/>
          <p:cNvGraphicFramePr>
            <a:graphicFrameLocks noChangeAspect="1"/>
          </p:cNvGraphicFramePr>
          <p:nvPr/>
        </p:nvGraphicFramePr>
        <p:xfrm>
          <a:off x="3886200" y="4572000"/>
          <a:ext cx="2133600" cy="2133600"/>
        </p:xfrm>
        <a:graphic>
          <a:graphicData uri="http://schemas.openxmlformats.org/presentationml/2006/ole">
            <mc:AlternateContent xmlns:mc="http://schemas.openxmlformats.org/markup-compatibility/2006">
              <mc:Choice xmlns:v="urn:schemas-microsoft-com:vml" Requires="v">
                <p:oleObj spid="_x0000_s19477" name="Equation" r:id="rId5" imgW="914400" imgH="914400" progId="Equation.3">
                  <p:embed/>
                </p:oleObj>
              </mc:Choice>
              <mc:Fallback>
                <p:oleObj name="Equation" r:id="rId5" imgW="914400" imgH="914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4572000"/>
                        <a:ext cx="2133600" cy="213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359306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t>Reversibility and No-Cloning</a:t>
            </a:r>
          </a:p>
        </p:txBody>
      </p:sp>
      <p:sp>
        <p:nvSpPr>
          <p:cNvPr id="31747" name="Rectangle 3"/>
          <p:cNvSpPr>
            <a:spLocks noGrp="1" noChangeArrowheads="1"/>
          </p:cNvSpPr>
          <p:nvPr>
            <p:ph type="body" idx="1"/>
          </p:nvPr>
        </p:nvSpPr>
        <p:spPr/>
        <p:txBody>
          <a:bodyPr/>
          <a:lstStyle/>
          <a:p>
            <a:pPr>
              <a:lnSpc>
                <a:spcPct val="90000"/>
              </a:lnSpc>
            </a:pPr>
            <a:r>
              <a:rPr lang="en-US" altLang="en-US"/>
              <a:t>In Quantum Computing, we use unitary operations (</a:t>
            </a:r>
            <a:r>
              <a:rPr lang="en-US" altLang="en-US" i="1"/>
              <a:t>U</a:t>
            </a:r>
            <a:r>
              <a:rPr lang="en-US" altLang="en-US"/>
              <a:t>*</a:t>
            </a:r>
            <a:r>
              <a:rPr lang="en-US" altLang="en-US" i="1"/>
              <a:t>U</a:t>
            </a:r>
            <a:r>
              <a:rPr lang="en-US" altLang="en-US"/>
              <a:t> = 1).</a:t>
            </a:r>
          </a:p>
          <a:p>
            <a:pPr>
              <a:lnSpc>
                <a:spcPct val="90000"/>
              </a:lnSpc>
            </a:pPr>
            <a:r>
              <a:rPr lang="en-US" altLang="en-US"/>
              <a:t>This ensures that all of the operations that we perform are reversible.</a:t>
            </a:r>
          </a:p>
          <a:p>
            <a:pPr>
              <a:lnSpc>
                <a:spcPct val="90000"/>
              </a:lnSpc>
            </a:pPr>
            <a:r>
              <a:rPr lang="en-US" altLang="en-US"/>
              <a:t>This fact is important, because there is no way to perfectly copy a state in Quantum Computing (No-Cloning Theorem).</a:t>
            </a:r>
          </a:p>
        </p:txBody>
      </p:sp>
    </p:spTree>
    <p:extLst>
      <p:ext uri="{BB962C8B-B14F-4D97-AF65-F5344CB8AC3E}">
        <p14:creationId xmlns:p14="http://schemas.microsoft.com/office/powerpoint/2010/main" val="33397565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a:t>No-Cloning Theorem</a:t>
            </a:r>
          </a:p>
        </p:txBody>
      </p:sp>
      <p:sp>
        <p:nvSpPr>
          <p:cNvPr id="33795" name="Rectangle 3"/>
          <p:cNvSpPr>
            <a:spLocks noGrp="1" noChangeArrowheads="1"/>
          </p:cNvSpPr>
          <p:nvPr>
            <p:ph type="body" idx="1"/>
          </p:nvPr>
        </p:nvSpPr>
        <p:spPr/>
        <p:txBody>
          <a:bodyPr/>
          <a:lstStyle/>
          <a:p>
            <a:pPr>
              <a:lnSpc>
                <a:spcPct val="90000"/>
              </a:lnSpc>
            </a:pPr>
            <a:r>
              <a:rPr lang="en-US" altLang="en-US"/>
              <a:t>That is, the No-Cloning Theorem says that there is no linear operation that copy an arbitrary state to one of the basis states:</a:t>
            </a:r>
          </a:p>
          <a:p>
            <a:pPr>
              <a:lnSpc>
                <a:spcPct val="90000"/>
              </a:lnSpc>
              <a:buFont typeface="Wingdings" panose="05000000000000000000" pitchFamily="2" charset="2"/>
              <a:buNone/>
            </a:pPr>
            <a:endParaRPr lang="en-US" altLang="en-US"/>
          </a:p>
          <a:p>
            <a:pPr>
              <a:lnSpc>
                <a:spcPct val="90000"/>
              </a:lnSpc>
            </a:pPr>
            <a:r>
              <a:rPr lang="en-US" altLang="en-US"/>
              <a:t>We can get around this if we are only interested in copying basis vectors, though.</a:t>
            </a:r>
          </a:p>
          <a:p>
            <a:pPr>
              <a:lnSpc>
                <a:spcPct val="90000"/>
              </a:lnSpc>
              <a:buFont typeface="Wingdings" panose="05000000000000000000" pitchFamily="2" charset="2"/>
              <a:buNone/>
            </a:pPr>
            <a:endParaRPr lang="en-US" altLang="en-US"/>
          </a:p>
        </p:txBody>
      </p:sp>
      <p:graphicFrame>
        <p:nvGraphicFramePr>
          <p:cNvPr id="33796" name="Object 4"/>
          <p:cNvGraphicFramePr>
            <a:graphicFrameLocks noChangeAspect="1"/>
          </p:cNvGraphicFramePr>
          <p:nvPr/>
        </p:nvGraphicFramePr>
        <p:xfrm>
          <a:off x="4572000" y="3810000"/>
          <a:ext cx="2895600" cy="698500"/>
        </p:xfrm>
        <a:graphic>
          <a:graphicData uri="http://schemas.openxmlformats.org/presentationml/2006/ole">
            <mc:AlternateContent xmlns:mc="http://schemas.openxmlformats.org/markup-compatibility/2006">
              <mc:Choice xmlns:v="urn:schemas-microsoft-com:vml" Requires="v">
                <p:oleObj spid="_x0000_s20491" name="Equation" r:id="rId3" imgW="1054080" imgH="253800" progId="Equation.3">
                  <p:embed/>
                </p:oleObj>
              </mc:Choice>
              <mc:Fallback>
                <p:oleObj name="Equation" r:id="rId3" imgW="105408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810000"/>
                        <a:ext cx="28956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02259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t>Entanglement</a:t>
            </a:r>
          </a:p>
        </p:txBody>
      </p:sp>
      <p:sp>
        <p:nvSpPr>
          <p:cNvPr id="25603" name="Rectangle 3"/>
          <p:cNvSpPr>
            <a:spLocks noGrp="1" noChangeArrowheads="1"/>
          </p:cNvSpPr>
          <p:nvPr>
            <p:ph type="body" idx="1"/>
          </p:nvPr>
        </p:nvSpPr>
        <p:spPr/>
        <p:txBody>
          <a:bodyPr/>
          <a:lstStyle/>
          <a:p>
            <a:r>
              <a:rPr lang="en-US" altLang="en-US"/>
              <a:t>In Quantum Mechanics, it sometimes occurs that a measurement of one particle will effect the state of another particle, even though classically there is no direct interaction.  (This is a controversial interpretation).</a:t>
            </a:r>
          </a:p>
          <a:p>
            <a:r>
              <a:rPr lang="en-US" altLang="en-US"/>
              <a:t>When this happens, the state of the two particles is said to be entangled.</a:t>
            </a:r>
          </a:p>
        </p:txBody>
      </p:sp>
    </p:spTree>
    <p:extLst>
      <p:ext uri="{BB962C8B-B14F-4D97-AF65-F5344CB8AC3E}">
        <p14:creationId xmlns:p14="http://schemas.microsoft.com/office/powerpoint/2010/main" val="9187288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a:t>Entanglement: Formalism</a:t>
            </a:r>
          </a:p>
        </p:txBody>
      </p:sp>
      <p:sp>
        <p:nvSpPr>
          <p:cNvPr id="27651" name="Rectangle 3"/>
          <p:cNvSpPr>
            <a:spLocks noGrp="1" noChangeArrowheads="1"/>
          </p:cNvSpPr>
          <p:nvPr>
            <p:ph type="body" idx="1"/>
          </p:nvPr>
        </p:nvSpPr>
        <p:spPr/>
        <p:txBody>
          <a:bodyPr/>
          <a:lstStyle/>
          <a:p>
            <a:r>
              <a:rPr lang="en-US" altLang="en-US"/>
              <a:t>More formally, a two-particle state is entangled if it cannot be written as a product of two one-particle states.</a:t>
            </a:r>
          </a:p>
          <a:p>
            <a:endParaRPr lang="en-US" altLang="en-US"/>
          </a:p>
          <a:p>
            <a:r>
              <a:rPr lang="en-US" altLang="en-US"/>
              <a:t>If a state is not entangled, it is decomposable.</a:t>
            </a:r>
          </a:p>
          <a:p>
            <a:pPr>
              <a:buFont typeface="Wingdings" panose="05000000000000000000" pitchFamily="2" charset="2"/>
              <a:buNone/>
            </a:pPr>
            <a:endParaRPr lang="en-US" altLang="en-US"/>
          </a:p>
        </p:txBody>
      </p:sp>
      <p:graphicFrame>
        <p:nvGraphicFramePr>
          <p:cNvPr id="27652" name="Object 4"/>
          <p:cNvGraphicFramePr>
            <a:graphicFrameLocks noChangeAspect="1"/>
          </p:cNvGraphicFramePr>
          <p:nvPr/>
        </p:nvGraphicFramePr>
        <p:xfrm>
          <a:off x="4953000" y="3581400"/>
          <a:ext cx="2514600" cy="623888"/>
        </p:xfrm>
        <a:graphic>
          <a:graphicData uri="http://schemas.openxmlformats.org/presentationml/2006/ole">
            <mc:AlternateContent xmlns:mc="http://schemas.openxmlformats.org/markup-compatibility/2006">
              <mc:Choice xmlns:v="urn:schemas-microsoft-com:vml" Requires="v">
                <p:oleObj spid="_x0000_s21524" name="Equation" r:id="rId3" imgW="1688760" imgH="419040" progId="Equation.3">
                  <p:embed/>
                </p:oleObj>
              </mc:Choice>
              <mc:Fallback>
                <p:oleObj name="Equation" r:id="rId3" imgW="168876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581400"/>
                        <a:ext cx="2514600" cy="62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3" name="Object 5"/>
          <p:cNvGraphicFramePr>
            <a:graphicFrameLocks noChangeAspect="1"/>
          </p:cNvGraphicFramePr>
          <p:nvPr/>
        </p:nvGraphicFramePr>
        <p:xfrm>
          <a:off x="4648200" y="5181600"/>
          <a:ext cx="3733800" cy="1162050"/>
        </p:xfrm>
        <a:graphic>
          <a:graphicData uri="http://schemas.openxmlformats.org/presentationml/2006/ole">
            <mc:AlternateContent xmlns:mc="http://schemas.openxmlformats.org/markup-compatibility/2006">
              <mc:Choice xmlns:v="urn:schemas-microsoft-com:vml" Requires="v">
                <p:oleObj spid="_x0000_s21525" name="Equation" r:id="rId5" imgW="2692080" imgH="838080" progId="Equation.3">
                  <p:embed/>
                </p:oleObj>
              </mc:Choice>
              <mc:Fallback>
                <p:oleObj name="Equation" r:id="rId5" imgW="2692080" imgH="8380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5181600"/>
                        <a:ext cx="3733800" cy="1162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01911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a:t>Entanglement: Example</a:t>
            </a:r>
          </a:p>
        </p:txBody>
      </p:sp>
      <p:sp>
        <p:nvSpPr>
          <p:cNvPr id="26627" name="Rectangle 3"/>
          <p:cNvSpPr>
            <a:spLocks noGrp="1" noChangeArrowheads="1"/>
          </p:cNvSpPr>
          <p:nvPr>
            <p:ph type="body" idx="1"/>
          </p:nvPr>
        </p:nvSpPr>
        <p:spPr/>
        <p:txBody>
          <a:bodyPr/>
          <a:lstStyle/>
          <a:p>
            <a:r>
              <a:rPr lang="en-US" altLang="en-US" sz="2800"/>
              <a:t>The state of two spinors is prepared such that the </a:t>
            </a:r>
            <a:r>
              <a:rPr lang="en-US" altLang="en-US" sz="2800" i="1"/>
              <a:t>z</a:t>
            </a:r>
            <a:r>
              <a:rPr lang="en-US" altLang="en-US" sz="2800"/>
              <a:t>-component of the spin is zero.</a:t>
            </a:r>
          </a:p>
          <a:p>
            <a:r>
              <a:rPr lang="en-US" altLang="en-US" sz="2800"/>
              <a:t>If we measure </a:t>
            </a:r>
            <a:r>
              <a:rPr lang="en-US" altLang="en-US" sz="2800" i="1"/>
              <a:t>m</a:t>
            </a:r>
            <a:r>
              <a:rPr lang="en-US" altLang="en-US" sz="2800"/>
              <a:t> = +1/2 for one particle, then the other particle must have </a:t>
            </a:r>
            <a:r>
              <a:rPr lang="en-US" altLang="en-US" sz="2800" i="1"/>
              <a:t>m </a:t>
            </a:r>
            <a:r>
              <a:rPr lang="en-US" altLang="en-US" sz="2800"/>
              <a:t>=-1/2.</a:t>
            </a:r>
          </a:p>
          <a:p>
            <a:r>
              <a:rPr lang="en-US" altLang="en-US" sz="2800"/>
              <a:t>The measurement performed on one particle resulted in the collapse of the wavefunction of the other particle.</a:t>
            </a:r>
          </a:p>
        </p:txBody>
      </p:sp>
    </p:spTree>
    <p:extLst>
      <p:ext uri="{BB962C8B-B14F-4D97-AF65-F5344CB8AC3E}">
        <p14:creationId xmlns:p14="http://schemas.microsoft.com/office/powerpoint/2010/main" val="38697148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a:t>Universal Gate Sets</a:t>
            </a:r>
          </a:p>
        </p:txBody>
      </p:sp>
      <p:sp>
        <p:nvSpPr>
          <p:cNvPr id="38915" name="Rectangle 3"/>
          <p:cNvSpPr>
            <a:spLocks noGrp="1" noChangeArrowheads="1"/>
          </p:cNvSpPr>
          <p:nvPr>
            <p:ph type="body" idx="1"/>
          </p:nvPr>
        </p:nvSpPr>
        <p:spPr/>
        <p:txBody>
          <a:bodyPr/>
          <a:lstStyle/>
          <a:p>
            <a:r>
              <a:rPr lang="en-US" altLang="en-US" sz="2800"/>
              <a:t>It would be convenient if there was a small set of operations from which all other operations could be produced.</a:t>
            </a:r>
          </a:p>
          <a:p>
            <a:r>
              <a:rPr lang="en-US" altLang="en-US" sz="2800"/>
              <a:t>That is, a set of operators {U</a:t>
            </a:r>
            <a:r>
              <a:rPr lang="en-US" altLang="en-US" sz="2800" baseline="-25000"/>
              <a:t>1</a:t>
            </a:r>
            <a:r>
              <a:rPr lang="en-US" altLang="en-US" sz="2800"/>
              <a:t>,…,U</a:t>
            </a:r>
            <a:r>
              <a:rPr lang="en-US" altLang="en-US" sz="2800" baseline="-25000"/>
              <a:t>n</a:t>
            </a:r>
            <a:r>
              <a:rPr lang="en-US" altLang="en-US" sz="2800"/>
              <a:t>} such that any other operator W could be written W = U</a:t>
            </a:r>
            <a:r>
              <a:rPr lang="en-US" altLang="en-US" sz="2800" baseline="-25000"/>
              <a:t>i</a:t>
            </a:r>
            <a:r>
              <a:rPr lang="en-US" altLang="en-US" sz="2800"/>
              <a:t>U</a:t>
            </a:r>
            <a:r>
              <a:rPr lang="en-US" altLang="en-US" sz="2800" baseline="-25000"/>
              <a:t>j</a:t>
            </a:r>
            <a:r>
              <a:rPr lang="en-US" altLang="en-US" sz="2800"/>
              <a:t>…U</a:t>
            </a:r>
            <a:r>
              <a:rPr lang="en-US" altLang="en-US" sz="2800" baseline="-25000"/>
              <a:t>k</a:t>
            </a:r>
            <a:r>
              <a:rPr lang="en-US" altLang="en-US" sz="2800"/>
              <a:t>.</a:t>
            </a:r>
          </a:p>
          <a:p>
            <a:r>
              <a:rPr lang="en-US" altLang="en-US" sz="2800"/>
              <a:t>Such a set of operators in the context of computation is called a universal gate set.</a:t>
            </a:r>
          </a:p>
        </p:txBody>
      </p:sp>
      <p:graphicFrame>
        <p:nvGraphicFramePr>
          <p:cNvPr id="38916" name="Object 4"/>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22539"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740646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a:t>Classical NAND Gate</a:t>
            </a:r>
          </a:p>
        </p:txBody>
      </p:sp>
      <p:sp>
        <p:nvSpPr>
          <p:cNvPr id="40963" name="Rectangle 3"/>
          <p:cNvSpPr>
            <a:spLocks noGrp="1" noChangeArrowheads="1"/>
          </p:cNvSpPr>
          <p:nvPr>
            <p:ph type="body" idx="1"/>
          </p:nvPr>
        </p:nvSpPr>
        <p:spPr/>
        <p:txBody>
          <a:bodyPr/>
          <a:lstStyle/>
          <a:p>
            <a:r>
              <a:rPr lang="en-US" altLang="en-US"/>
              <a:t>One universal set for Classical Computation consists of only the NAND gate which returns 0 only if the two inputs are 1.</a:t>
            </a:r>
          </a:p>
        </p:txBody>
      </p:sp>
      <p:graphicFrame>
        <p:nvGraphicFramePr>
          <p:cNvPr id="40965" name="Object 5"/>
          <p:cNvGraphicFramePr>
            <a:graphicFrameLocks noChangeAspect="1"/>
          </p:cNvGraphicFramePr>
          <p:nvPr/>
        </p:nvGraphicFramePr>
        <p:xfrm>
          <a:off x="7010400" y="3886201"/>
          <a:ext cx="2590800" cy="1382713"/>
        </p:xfrm>
        <a:graphic>
          <a:graphicData uri="http://schemas.openxmlformats.org/presentationml/2006/ole">
            <mc:AlternateContent xmlns:mc="http://schemas.openxmlformats.org/markup-compatibility/2006">
              <mc:Choice xmlns:v="urn:schemas-microsoft-com:vml" Requires="v">
                <p:oleObj spid="_x0000_s23572" name="Worksheet" r:id="rId3" imgW="1838706" imgH="981456" progId="Excel.Sheet.8">
                  <p:embed/>
                </p:oleObj>
              </mc:Choice>
              <mc:Fallback>
                <p:oleObj name="Worksheet" r:id="rId3" imgW="1838706" imgH="981456"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3886201"/>
                        <a:ext cx="2590800" cy="1382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66" name="Object 6"/>
          <p:cNvGraphicFramePr>
            <a:graphicFrameLocks noChangeAspect="1"/>
          </p:cNvGraphicFramePr>
          <p:nvPr/>
        </p:nvGraphicFramePr>
        <p:xfrm>
          <a:off x="3124200" y="4953001"/>
          <a:ext cx="6400800" cy="1381125"/>
        </p:xfrm>
        <a:graphic>
          <a:graphicData uri="http://schemas.openxmlformats.org/presentationml/2006/ole">
            <mc:AlternateContent xmlns:mc="http://schemas.openxmlformats.org/markup-compatibility/2006">
              <mc:Choice xmlns:v="urn:schemas-microsoft-com:vml" Requires="v">
                <p:oleObj spid="_x0000_s23573" name="Equation" r:id="rId5" imgW="3060360" imgH="660240" progId="Equation.3">
                  <p:embed/>
                </p:oleObj>
              </mc:Choice>
              <mc:Fallback>
                <p:oleObj name="Equation" r:id="rId5" imgW="3060360" imgH="660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4953001"/>
                        <a:ext cx="6400800" cy="1381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05373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Quantum computing an introduction</a:t>
            </a:r>
            <a:endParaRPr lang="en-US" sz="4400" dirty="0"/>
          </a:p>
        </p:txBody>
      </p:sp>
      <p:pic>
        <p:nvPicPr>
          <p:cNvPr id="4" name="g_IaVepNDT4"/>
          <p:cNvPicPr>
            <a:picLocks noGrp="1" noRot="1" noChangeAspect="1"/>
          </p:cNvPicPr>
          <p:nvPr>
            <p:ph idx="1"/>
            <a:videoFile r:link="rId1"/>
          </p:nvPr>
        </p:nvPicPr>
        <p:blipFill>
          <a:blip r:embed="rId3"/>
          <a:stretch>
            <a:fillRect/>
          </a:stretch>
        </p:blipFill>
        <p:spPr>
          <a:xfrm>
            <a:off x="2805224" y="1998685"/>
            <a:ext cx="6029683" cy="3971246"/>
          </a:xfrm>
          <a:prstGeom prst="rect">
            <a:avLst/>
          </a:prstGeom>
        </p:spPr>
      </p:pic>
    </p:spTree>
    <p:extLst>
      <p:ext uri="{BB962C8B-B14F-4D97-AF65-F5344CB8AC3E}">
        <p14:creationId xmlns:p14="http://schemas.microsoft.com/office/powerpoint/2010/main" val="7439880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a:t>Quantum Universal Gate Set</a:t>
            </a:r>
          </a:p>
        </p:txBody>
      </p:sp>
      <p:sp>
        <p:nvSpPr>
          <p:cNvPr id="39939" name="Rectangle 3"/>
          <p:cNvSpPr>
            <a:spLocks noGrp="1" noChangeArrowheads="1"/>
          </p:cNvSpPr>
          <p:nvPr>
            <p:ph type="body" idx="1"/>
          </p:nvPr>
        </p:nvSpPr>
        <p:spPr/>
        <p:txBody>
          <a:bodyPr/>
          <a:lstStyle/>
          <a:p>
            <a:r>
              <a:rPr lang="en-US" altLang="en-US"/>
              <a:t>There are a few universal sets in Quantum Computing.</a:t>
            </a:r>
          </a:p>
          <a:p>
            <a:r>
              <a:rPr lang="en-US" altLang="en-US"/>
              <a:t>Two convenient sets:</a:t>
            </a:r>
          </a:p>
          <a:p>
            <a:pPr lvl="1">
              <a:buFontTx/>
              <a:buChar char="•"/>
            </a:pPr>
            <a:r>
              <a:rPr lang="en-US" altLang="en-US" sz="2000"/>
              <a:t>CNOT and single Qubit Gates</a:t>
            </a:r>
          </a:p>
          <a:p>
            <a:pPr lvl="1">
              <a:buFontTx/>
              <a:buChar char="•"/>
            </a:pPr>
            <a:r>
              <a:rPr lang="en-US" altLang="en-US" sz="2000"/>
              <a:t>CNOT, Hadamard-Walsh, and Phase Flips</a:t>
            </a:r>
            <a:endParaRPr lang="en-US" altLang="en-US"/>
          </a:p>
          <a:p>
            <a:r>
              <a:rPr lang="en-US" altLang="en-US"/>
              <a:t>Having such a set could greatly simplify implementation and design of Quantum Algorithms.</a:t>
            </a:r>
          </a:p>
        </p:txBody>
      </p:sp>
    </p:spTree>
    <p:extLst>
      <p:ext uri="{BB962C8B-B14F-4D97-AF65-F5344CB8AC3E}">
        <p14:creationId xmlns:p14="http://schemas.microsoft.com/office/powerpoint/2010/main" val="60509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Quantum Computers today</a:t>
            </a:r>
            <a:endParaRPr lang="en-US" dirty="0"/>
          </a:p>
        </p:txBody>
      </p:sp>
      <p:pic>
        <p:nvPicPr>
          <p:cNvPr id="4" name="CMdHDHEuOUE"/>
          <p:cNvPicPr>
            <a:picLocks noGrp="1" noRot="1" noChangeAspect="1"/>
          </p:cNvPicPr>
          <p:nvPr>
            <p:ph idx="1"/>
            <a:videoFile r:link="rId1"/>
          </p:nvPr>
        </p:nvPicPr>
        <p:blipFill>
          <a:blip r:embed="rId3"/>
          <a:stretch>
            <a:fillRect/>
          </a:stretch>
        </p:blipFill>
        <p:spPr>
          <a:xfrm>
            <a:off x="2058250" y="1874517"/>
            <a:ext cx="6068319" cy="3637641"/>
          </a:xfrm>
          <a:prstGeom prst="rect">
            <a:avLst/>
          </a:prstGeom>
        </p:spPr>
      </p:pic>
    </p:spTree>
    <p:extLst>
      <p:ext uri="{BB962C8B-B14F-4D97-AF65-F5344CB8AC3E}">
        <p14:creationId xmlns:p14="http://schemas.microsoft.com/office/powerpoint/2010/main" val="29414749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283" name="Picture 19" descr="Linear Paul trap carto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9988" y="1419226"/>
            <a:ext cx="1714500" cy="1057275"/>
          </a:xfrm>
          <a:prstGeom prst="rect">
            <a:avLst/>
          </a:prstGeom>
          <a:noFill/>
          <a:extLst>
            <a:ext uri="{909E8E84-426E-40DD-AFC4-6F175D3DCCD1}">
              <a14:hiddenFill xmlns:a14="http://schemas.microsoft.com/office/drawing/2010/main">
                <a:solidFill>
                  <a:srgbClr val="FFFFFF"/>
                </a:solidFill>
              </a14:hiddenFill>
            </a:ext>
          </a:extLst>
        </p:spPr>
      </p:pic>
      <p:sp>
        <p:nvSpPr>
          <p:cNvPr id="139266" name="Rectangle 2"/>
          <p:cNvSpPr>
            <a:spLocks noGrp="1" noChangeArrowheads="1"/>
          </p:cNvSpPr>
          <p:nvPr>
            <p:ph type="title"/>
          </p:nvPr>
        </p:nvSpPr>
        <p:spPr/>
        <p:txBody>
          <a:bodyPr/>
          <a:lstStyle/>
          <a:p>
            <a:r>
              <a:rPr lang="en-US" altLang="en-US" sz="3400"/>
              <a:t>Some Proposed Implementations for QC</a:t>
            </a:r>
          </a:p>
        </p:txBody>
      </p:sp>
      <p:pic>
        <p:nvPicPr>
          <p:cNvPr id="139269" name="Picture 5" descr="NMR-implementation-alanine"/>
          <p:cNvPicPr>
            <a:picLocks noGrp="1" noChangeAspect="1" noChangeArrowheads="1"/>
          </p:cNvPicPr>
          <p:nvPr>
            <p:ph sz="quarter" idx="2"/>
          </p:nvPr>
        </p:nvPicPr>
        <p:blipFill>
          <a:blip r:embed="rId3">
            <a:lum bright="-18000" contrast="36000"/>
            <a:extLst>
              <a:ext uri="{28A0092B-C50C-407E-A947-70E740481C1C}">
                <a14:useLocalDpi xmlns:a14="http://schemas.microsoft.com/office/drawing/2010/main" val="0"/>
              </a:ext>
            </a:extLst>
          </a:blip>
          <a:srcRect/>
          <a:stretch>
            <a:fillRect/>
          </a:stretch>
        </p:blipFill>
        <p:spPr>
          <a:xfrm>
            <a:off x="2341564" y="2305051"/>
            <a:ext cx="1641475" cy="9255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9275" name="Picture 11" descr="Ion str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6676" y="2381251"/>
            <a:ext cx="4124325" cy="619125"/>
          </a:xfrm>
          <a:prstGeom prst="rect">
            <a:avLst/>
          </a:prstGeom>
          <a:noFill/>
          <a:extLst>
            <a:ext uri="{909E8E84-426E-40DD-AFC4-6F175D3DCCD1}">
              <a14:hiddenFill xmlns:a14="http://schemas.microsoft.com/office/drawing/2010/main">
                <a:solidFill>
                  <a:srgbClr val="FFFFFF"/>
                </a:solidFill>
              </a14:hiddenFill>
            </a:ext>
          </a:extLst>
        </p:spPr>
      </p:pic>
      <p:pic>
        <p:nvPicPr>
          <p:cNvPr id="139278" name="Picture 14" descr="Atoms trapped in an optical lattice"/>
          <p:cNvPicPr>
            <a:picLocks noGrp="1" noChangeAspect="1" noChangeArrowheads="1"/>
          </p:cNvPicPr>
          <p:nvPr>
            <p:ph sz="quarter" idx="3"/>
          </p:nvPr>
        </p:nvPicPr>
        <p:blipFill>
          <a:blip r:embed="rId5">
            <a:extLst>
              <a:ext uri="{28A0092B-C50C-407E-A947-70E740481C1C}">
                <a14:useLocalDpi xmlns:a14="http://schemas.microsoft.com/office/drawing/2010/main" val="0"/>
              </a:ext>
            </a:extLst>
          </a:blip>
          <a:srcRect/>
          <a:stretch>
            <a:fillRect/>
          </a:stretch>
        </p:blipFill>
        <p:spPr>
          <a:xfrm>
            <a:off x="2216151" y="4560889"/>
            <a:ext cx="2530475" cy="1171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9281" name="Picture 17" descr="Kane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80175" y="3100389"/>
            <a:ext cx="3200400" cy="2790825"/>
          </a:xfrm>
          <a:prstGeom prst="rect">
            <a:avLst/>
          </a:prstGeom>
          <a:noFill/>
          <a:extLst>
            <a:ext uri="{909E8E84-426E-40DD-AFC4-6F175D3DCCD1}">
              <a14:hiddenFill xmlns:a14="http://schemas.microsoft.com/office/drawing/2010/main">
                <a:solidFill>
                  <a:srgbClr val="FFFFFF"/>
                </a:solidFill>
              </a14:hiddenFill>
            </a:ext>
          </a:extLst>
        </p:spPr>
      </p:pic>
      <p:sp>
        <p:nvSpPr>
          <p:cNvPr id="139285" name="Rectangle 21"/>
          <p:cNvSpPr>
            <a:spLocks noChangeArrowheads="1"/>
          </p:cNvSpPr>
          <p:nvPr/>
        </p:nvSpPr>
        <p:spPr bwMode="auto">
          <a:xfrm>
            <a:off x="2147889" y="1465263"/>
            <a:ext cx="2757487" cy="2336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86" name="Text Box 22"/>
          <p:cNvSpPr txBox="1">
            <a:spLocks noChangeArrowheads="1"/>
          </p:cNvSpPr>
          <p:nvPr/>
        </p:nvSpPr>
        <p:spPr bwMode="auto">
          <a:xfrm>
            <a:off x="2230438" y="1465263"/>
            <a:ext cx="683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NMR</a:t>
            </a:r>
          </a:p>
        </p:txBody>
      </p:sp>
      <p:sp>
        <p:nvSpPr>
          <p:cNvPr id="139287" name="AutoShape 23"/>
          <p:cNvSpPr>
            <a:spLocks noChangeArrowheads="1"/>
          </p:cNvSpPr>
          <p:nvPr/>
        </p:nvSpPr>
        <p:spPr bwMode="auto">
          <a:xfrm>
            <a:off x="4035426" y="1933575"/>
            <a:ext cx="785813" cy="1454150"/>
          </a:xfrm>
          <a:prstGeom prst="upArrow">
            <a:avLst>
              <a:gd name="adj1" fmla="val 46157"/>
              <a:gd name="adj2" fmla="val 42150"/>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B</a:t>
            </a:r>
          </a:p>
        </p:txBody>
      </p:sp>
      <p:sp>
        <p:nvSpPr>
          <p:cNvPr id="139288" name="Rectangle 24"/>
          <p:cNvSpPr>
            <a:spLocks noChangeArrowheads="1"/>
          </p:cNvSpPr>
          <p:nvPr/>
        </p:nvSpPr>
        <p:spPr bwMode="auto">
          <a:xfrm>
            <a:off x="5086350" y="1462089"/>
            <a:ext cx="4311650" cy="1609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89" name="Text Box 25"/>
          <p:cNvSpPr txBox="1">
            <a:spLocks noChangeArrowheads="1"/>
          </p:cNvSpPr>
          <p:nvPr/>
        </p:nvSpPr>
        <p:spPr bwMode="auto">
          <a:xfrm>
            <a:off x="5162550" y="1555750"/>
            <a:ext cx="9278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Ion trap</a:t>
            </a:r>
          </a:p>
        </p:txBody>
      </p:sp>
      <p:sp>
        <p:nvSpPr>
          <p:cNvPr id="139290" name="Rectangle 26"/>
          <p:cNvSpPr>
            <a:spLocks noChangeArrowheads="1"/>
          </p:cNvSpPr>
          <p:nvPr/>
        </p:nvSpPr>
        <p:spPr bwMode="auto">
          <a:xfrm>
            <a:off x="2111375" y="3895725"/>
            <a:ext cx="2757488" cy="2336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91" name="Text Box 27"/>
          <p:cNvSpPr txBox="1">
            <a:spLocks noChangeArrowheads="1"/>
          </p:cNvSpPr>
          <p:nvPr/>
        </p:nvSpPr>
        <p:spPr bwMode="auto">
          <a:xfrm>
            <a:off x="2100263" y="3903663"/>
            <a:ext cx="15616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Optical Lattice</a:t>
            </a:r>
          </a:p>
        </p:txBody>
      </p:sp>
      <p:sp>
        <p:nvSpPr>
          <p:cNvPr id="139292" name="Rectangle 28"/>
          <p:cNvSpPr>
            <a:spLocks noChangeArrowheads="1"/>
          </p:cNvSpPr>
          <p:nvPr/>
        </p:nvSpPr>
        <p:spPr bwMode="auto">
          <a:xfrm>
            <a:off x="5072063" y="3127375"/>
            <a:ext cx="4614862" cy="2641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93" name="Text Box 29"/>
          <p:cNvSpPr txBox="1">
            <a:spLocks noChangeArrowheads="1"/>
          </p:cNvSpPr>
          <p:nvPr/>
        </p:nvSpPr>
        <p:spPr bwMode="auto">
          <a:xfrm>
            <a:off x="5075239" y="3121026"/>
            <a:ext cx="99322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Kane </a:t>
            </a:r>
          </a:p>
          <a:p>
            <a:r>
              <a:rPr lang="en-US" altLang="en-US"/>
              <a:t>Proposal</a:t>
            </a:r>
          </a:p>
        </p:txBody>
      </p:sp>
    </p:spTree>
    <p:extLst>
      <p:ext uri="{BB962C8B-B14F-4D97-AF65-F5344CB8AC3E}">
        <p14:creationId xmlns:p14="http://schemas.microsoft.com/office/powerpoint/2010/main" val="264534579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a:t>Physical Implementation</a:t>
            </a:r>
          </a:p>
        </p:txBody>
      </p:sp>
      <p:sp>
        <p:nvSpPr>
          <p:cNvPr id="53251" name="Rectangle 3"/>
          <p:cNvSpPr>
            <a:spLocks noGrp="1" noChangeArrowheads="1"/>
          </p:cNvSpPr>
          <p:nvPr>
            <p:ph type="body" idx="1"/>
          </p:nvPr>
        </p:nvSpPr>
        <p:spPr/>
        <p:txBody>
          <a:bodyPr/>
          <a:lstStyle/>
          <a:p>
            <a:pPr>
              <a:lnSpc>
                <a:spcPct val="90000"/>
              </a:lnSpc>
            </a:pPr>
            <a:r>
              <a:rPr lang="en-US" altLang="en-US"/>
              <a:t>Any physical implementation of a quantum computer must have the following properties to be practical(DiVincenzo)</a:t>
            </a:r>
          </a:p>
          <a:p>
            <a:pPr lvl="1">
              <a:lnSpc>
                <a:spcPct val="90000"/>
              </a:lnSpc>
              <a:buFontTx/>
              <a:buChar char="•"/>
            </a:pPr>
            <a:r>
              <a:rPr lang="en-US" altLang="en-US" sz="2400"/>
              <a:t>The number of Qubits can be increased</a:t>
            </a:r>
          </a:p>
          <a:p>
            <a:pPr lvl="1">
              <a:lnSpc>
                <a:spcPct val="90000"/>
              </a:lnSpc>
              <a:buFontTx/>
              <a:buChar char="•"/>
            </a:pPr>
            <a:r>
              <a:rPr lang="en-US" altLang="en-US" sz="2400"/>
              <a:t>Qubits can be arbitrarily initialized</a:t>
            </a:r>
          </a:p>
          <a:p>
            <a:pPr lvl="1">
              <a:lnSpc>
                <a:spcPct val="90000"/>
              </a:lnSpc>
              <a:buFontTx/>
              <a:buChar char="•"/>
            </a:pPr>
            <a:r>
              <a:rPr lang="en-US" altLang="en-US" sz="2400"/>
              <a:t>A Universal Gate Set must exist</a:t>
            </a:r>
          </a:p>
          <a:p>
            <a:pPr lvl="1">
              <a:lnSpc>
                <a:spcPct val="90000"/>
              </a:lnSpc>
              <a:buFontTx/>
              <a:buChar char="•"/>
            </a:pPr>
            <a:r>
              <a:rPr lang="en-US" altLang="en-US" sz="2400"/>
              <a:t>Qubits can be easily read</a:t>
            </a:r>
          </a:p>
          <a:p>
            <a:pPr lvl="1">
              <a:lnSpc>
                <a:spcPct val="90000"/>
              </a:lnSpc>
              <a:buFontTx/>
              <a:buChar char="•"/>
            </a:pPr>
            <a:r>
              <a:rPr lang="en-US" altLang="en-US" sz="2400"/>
              <a:t>Decoherence time is relatively small</a:t>
            </a:r>
          </a:p>
        </p:txBody>
      </p:sp>
    </p:spTree>
    <p:extLst>
      <p:ext uri="{BB962C8B-B14F-4D97-AF65-F5344CB8AC3E}">
        <p14:creationId xmlns:p14="http://schemas.microsoft.com/office/powerpoint/2010/main" val="37618716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a:t>Decoherence</a:t>
            </a:r>
          </a:p>
        </p:txBody>
      </p:sp>
      <p:sp>
        <p:nvSpPr>
          <p:cNvPr id="54275" name="Rectangle 3"/>
          <p:cNvSpPr>
            <a:spLocks noGrp="1" noChangeArrowheads="1"/>
          </p:cNvSpPr>
          <p:nvPr>
            <p:ph type="body" idx="1"/>
          </p:nvPr>
        </p:nvSpPr>
        <p:spPr/>
        <p:txBody>
          <a:bodyPr/>
          <a:lstStyle/>
          <a:p>
            <a:pPr>
              <a:lnSpc>
                <a:spcPct val="90000"/>
              </a:lnSpc>
            </a:pPr>
            <a:r>
              <a:rPr lang="en-US" altLang="en-US"/>
              <a:t>As the number of Qubits increases, the influence of external environment perturbs the system.</a:t>
            </a:r>
          </a:p>
          <a:p>
            <a:pPr>
              <a:lnSpc>
                <a:spcPct val="90000"/>
              </a:lnSpc>
            </a:pPr>
            <a:r>
              <a:rPr lang="en-US" altLang="en-US"/>
              <a:t>This causes the states in the computer to change in a way that is completely unintended and is unpredictable, rendering the computer useless.</a:t>
            </a:r>
          </a:p>
          <a:p>
            <a:pPr>
              <a:lnSpc>
                <a:spcPct val="90000"/>
              </a:lnSpc>
            </a:pPr>
            <a:r>
              <a:rPr lang="en-US" altLang="en-US"/>
              <a:t>This is called decoherence.</a:t>
            </a:r>
          </a:p>
        </p:txBody>
      </p:sp>
    </p:spTree>
    <p:extLst>
      <p:ext uri="{BB962C8B-B14F-4D97-AF65-F5344CB8AC3E}">
        <p14:creationId xmlns:p14="http://schemas.microsoft.com/office/powerpoint/2010/main" val="35128100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en-US"/>
              <a:t>Quantum Algorithms: What can quantum computers do?</a:t>
            </a:r>
          </a:p>
        </p:txBody>
      </p:sp>
      <p:sp>
        <p:nvSpPr>
          <p:cNvPr id="96306" name="Rectangle 50"/>
          <p:cNvSpPr>
            <a:spLocks noGrp="1" noChangeArrowheads="1"/>
          </p:cNvSpPr>
          <p:nvPr>
            <p:ph type="body" idx="1"/>
          </p:nvPr>
        </p:nvSpPr>
        <p:spPr>
          <a:xfrm>
            <a:off x="1981200" y="1760538"/>
            <a:ext cx="8229600" cy="4570412"/>
          </a:xfrm>
        </p:spPr>
        <p:txBody>
          <a:bodyPr/>
          <a:lstStyle/>
          <a:p>
            <a:r>
              <a:rPr lang="en-US" altLang="en-US"/>
              <a:t>Grover’s search algorithm</a:t>
            </a:r>
          </a:p>
          <a:p>
            <a:r>
              <a:rPr lang="en-US" altLang="en-US"/>
              <a:t>Quantum random walk search algorithm</a:t>
            </a:r>
          </a:p>
          <a:p>
            <a:r>
              <a:rPr lang="en-US" altLang="en-US"/>
              <a:t>Shor’s Factoring Algorithm</a:t>
            </a:r>
          </a:p>
        </p:txBody>
      </p:sp>
    </p:spTree>
    <p:extLst>
      <p:ext uri="{BB962C8B-B14F-4D97-AF65-F5344CB8AC3E}">
        <p14:creationId xmlns:p14="http://schemas.microsoft.com/office/powerpoint/2010/main" val="159739831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en-US"/>
              <a:t>Grover’s Search Algorithm</a:t>
            </a:r>
          </a:p>
        </p:txBody>
      </p:sp>
      <p:sp>
        <p:nvSpPr>
          <p:cNvPr id="97284" name="Text Box 4"/>
          <p:cNvSpPr txBox="1">
            <a:spLocks noChangeArrowheads="1"/>
          </p:cNvSpPr>
          <p:nvPr/>
        </p:nvSpPr>
        <p:spPr bwMode="auto">
          <a:xfrm>
            <a:off x="2057400" y="1433514"/>
            <a:ext cx="777995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Imagine we are looking for the solution to a problem with</a:t>
            </a:r>
          </a:p>
          <a:p>
            <a:r>
              <a:rPr lang="en-US" altLang="en-US" sz="2400">
                <a:latin typeface="Times New Roman" panose="02020603050405020304" pitchFamily="18" charset="0"/>
              </a:rPr>
              <a:t>N possible solutions.  We have a black box (or ``oracle”) that </a:t>
            </a:r>
          </a:p>
          <a:p>
            <a:r>
              <a:rPr lang="en-US" altLang="en-US" sz="2400">
                <a:latin typeface="Times New Roman" panose="02020603050405020304" pitchFamily="18" charset="0"/>
              </a:rPr>
              <a:t>can check whether a given answer is correct.</a:t>
            </a:r>
          </a:p>
        </p:txBody>
      </p:sp>
      <p:sp>
        <p:nvSpPr>
          <p:cNvPr id="97285" name="Text Box 5"/>
          <p:cNvSpPr txBox="1">
            <a:spLocks noChangeArrowheads="1"/>
          </p:cNvSpPr>
          <p:nvPr/>
        </p:nvSpPr>
        <p:spPr bwMode="auto">
          <a:xfrm>
            <a:off x="3581401" y="3813176"/>
            <a:ext cx="498475"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78</a:t>
            </a:r>
          </a:p>
        </p:txBody>
      </p:sp>
      <p:sp>
        <p:nvSpPr>
          <p:cNvPr id="97286" name="Text Box 6"/>
          <p:cNvSpPr txBox="1">
            <a:spLocks noChangeArrowheads="1"/>
          </p:cNvSpPr>
          <p:nvPr/>
        </p:nvSpPr>
        <p:spPr bwMode="auto">
          <a:xfrm>
            <a:off x="2051051" y="2924175"/>
            <a:ext cx="8437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Question: I’m thinking of a number between 1 and 100.  What is it?</a:t>
            </a:r>
          </a:p>
        </p:txBody>
      </p:sp>
      <p:sp>
        <p:nvSpPr>
          <p:cNvPr id="97287" name="Rectangle 7"/>
          <p:cNvSpPr>
            <a:spLocks noChangeArrowheads="1"/>
          </p:cNvSpPr>
          <p:nvPr/>
        </p:nvSpPr>
        <p:spPr bwMode="auto">
          <a:xfrm>
            <a:off x="4953000" y="3492500"/>
            <a:ext cx="1219200" cy="1143000"/>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solidFill>
                  <a:schemeClr val="bg1"/>
                </a:solidFill>
                <a:latin typeface="Times New Roman" panose="02020603050405020304" pitchFamily="18" charset="0"/>
              </a:rPr>
              <a:t>Oracle</a:t>
            </a:r>
          </a:p>
        </p:txBody>
      </p:sp>
      <p:sp>
        <p:nvSpPr>
          <p:cNvPr id="97288" name="Text Box 8"/>
          <p:cNvSpPr txBox="1">
            <a:spLocks noChangeArrowheads="1"/>
          </p:cNvSpPr>
          <p:nvPr/>
        </p:nvSpPr>
        <p:spPr bwMode="auto">
          <a:xfrm>
            <a:off x="6926264" y="3873501"/>
            <a:ext cx="566737" cy="466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8000"/>
                </a:solidFill>
                <a:latin typeface="Times New Roman" panose="02020603050405020304" pitchFamily="18" charset="0"/>
              </a:rPr>
              <a:t>No</a:t>
            </a:r>
          </a:p>
        </p:txBody>
      </p:sp>
      <p:sp>
        <p:nvSpPr>
          <p:cNvPr id="97289" name="Text Box 9"/>
          <p:cNvSpPr txBox="1">
            <a:spLocks noChangeArrowheads="1"/>
          </p:cNvSpPr>
          <p:nvPr/>
        </p:nvSpPr>
        <p:spPr bwMode="auto">
          <a:xfrm>
            <a:off x="3721101" y="5435601"/>
            <a:ext cx="346075"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3</a:t>
            </a:r>
          </a:p>
        </p:txBody>
      </p:sp>
      <p:sp>
        <p:nvSpPr>
          <p:cNvPr id="97290" name="Rectangle 10"/>
          <p:cNvSpPr>
            <a:spLocks noChangeArrowheads="1"/>
          </p:cNvSpPr>
          <p:nvPr/>
        </p:nvSpPr>
        <p:spPr bwMode="auto">
          <a:xfrm>
            <a:off x="4968875" y="5080000"/>
            <a:ext cx="1219200" cy="1143000"/>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solidFill>
                  <a:schemeClr val="bg1"/>
                </a:solidFill>
                <a:latin typeface="Times New Roman" panose="02020603050405020304" pitchFamily="18" charset="0"/>
              </a:rPr>
              <a:t>Oracle</a:t>
            </a:r>
          </a:p>
        </p:txBody>
      </p:sp>
      <p:sp>
        <p:nvSpPr>
          <p:cNvPr id="97291" name="Text Box 11"/>
          <p:cNvSpPr txBox="1">
            <a:spLocks noChangeArrowheads="1"/>
          </p:cNvSpPr>
          <p:nvPr/>
        </p:nvSpPr>
        <p:spPr bwMode="auto">
          <a:xfrm>
            <a:off x="6954839" y="5435601"/>
            <a:ext cx="633187" cy="46166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8000"/>
                </a:solidFill>
                <a:latin typeface="Times New Roman" panose="02020603050405020304" pitchFamily="18" charset="0"/>
              </a:rPr>
              <a:t>Yes</a:t>
            </a:r>
          </a:p>
        </p:txBody>
      </p:sp>
      <p:sp>
        <p:nvSpPr>
          <p:cNvPr id="97292" name="AutoShape 12"/>
          <p:cNvSpPr>
            <a:spLocks noChangeArrowheads="1"/>
          </p:cNvSpPr>
          <p:nvPr/>
        </p:nvSpPr>
        <p:spPr bwMode="auto">
          <a:xfrm>
            <a:off x="4191000" y="3873500"/>
            <a:ext cx="762000" cy="381000"/>
          </a:xfrm>
          <a:prstGeom prst="rightArrow">
            <a:avLst>
              <a:gd name="adj1" fmla="val 50000"/>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93" name="AutoShape 13"/>
          <p:cNvSpPr>
            <a:spLocks noChangeArrowheads="1"/>
          </p:cNvSpPr>
          <p:nvPr/>
        </p:nvSpPr>
        <p:spPr bwMode="auto">
          <a:xfrm>
            <a:off x="6172200" y="3924300"/>
            <a:ext cx="762000" cy="381000"/>
          </a:xfrm>
          <a:prstGeom prst="rightArrow">
            <a:avLst>
              <a:gd name="adj1" fmla="val 50000"/>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94" name="AutoShape 14"/>
          <p:cNvSpPr>
            <a:spLocks noChangeArrowheads="1"/>
          </p:cNvSpPr>
          <p:nvPr/>
        </p:nvSpPr>
        <p:spPr bwMode="auto">
          <a:xfrm>
            <a:off x="4216400" y="5486400"/>
            <a:ext cx="762000" cy="381000"/>
          </a:xfrm>
          <a:prstGeom prst="rightArrow">
            <a:avLst>
              <a:gd name="adj1" fmla="val 50000"/>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95" name="AutoShape 15"/>
          <p:cNvSpPr>
            <a:spLocks noChangeArrowheads="1"/>
          </p:cNvSpPr>
          <p:nvPr/>
        </p:nvSpPr>
        <p:spPr bwMode="auto">
          <a:xfrm>
            <a:off x="6184900" y="5486400"/>
            <a:ext cx="762000" cy="381000"/>
          </a:xfrm>
          <a:prstGeom prst="rightArrow">
            <a:avLst>
              <a:gd name="adj1" fmla="val 50000"/>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6597321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en-US"/>
              <a:t>Grover’s Search Algorithm</a:t>
            </a:r>
          </a:p>
        </p:txBody>
      </p:sp>
      <p:sp>
        <p:nvSpPr>
          <p:cNvPr id="98308" name="Text Box 4"/>
          <p:cNvSpPr txBox="1">
            <a:spLocks noChangeArrowheads="1"/>
          </p:cNvSpPr>
          <p:nvPr/>
        </p:nvSpPr>
        <p:spPr bwMode="auto">
          <a:xfrm>
            <a:off x="1851025" y="6043613"/>
            <a:ext cx="3225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rPr>
              <a:t>The best a classical computer </a:t>
            </a:r>
          </a:p>
          <a:p>
            <a:r>
              <a:rPr lang="en-US" altLang="en-US">
                <a:latin typeface="Times New Roman" panose="02020603050405020304" pitchFamily="18" charset="0"/>
              </a:rPr>
              <a:t>can do on average is N/2 queries.</a:t>
            </a:r>
            <a:endParaRPr lang="en-US" altLang="en-US" sz="2400">
              <a:latin typeface="Times New Roman" panose="02020603050405020304" pitchFamily="18" charset="0"/>
            </a:endParaRPr>
          </a:p>
        </p:txBody>
      </p:sp>
      <p:sp>
        <p:nvSpPr>
          <p:cNvPr id="98310" name="Text Box 6"/>
          <p:cNvSpPr txBox="1">
            <a:spLocks noChangeArrowheads="1"/>
          </p:cNvSpPr>
          <p:nvPr/>
        </p:nvSpPr>
        <p:spPr bwMode="auto">
          <a:xfrm>
            <a:off x="2133601" y="2965451"/>
            <a:ext cx="295275"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latin typeface="Times New Roman" panose="02020603050405020304" pitchFamily="18" charset="0"/>
              </a:rPr>
              <a:t>1</a:t>
            </a:r>
          </a:p>
        </p:txBody>
      </p:sp>
      <p:sp>
        <p:nvSpPr>
          <p:cNvPr id="98311" name="Rectangle 7"/>
          <p:cNvSpPr>
            <a:spLocks noChangeArrowheads="1"/>
          </p:cNvSpPr>
          <p:nvPr/>
        </p:nvSpPr>
        <p:spPr bwMode="auto">
          <a:xfrm>
            <a:off x="2614614" y="2590801"/>
            <a:ext cx="1081087" cy="1012825"/>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solidFill>
                  <a:schemeClr val="bg1"/>
                </a:solidFill>
                <a:latin typeface="Times New Roman" panose="02020603050405020304" pitchFamily="18" charset="0"/>
              </a:rPr>
              <a:t>Oracle</a:t>
            </a:r>
          </a:p>
        </p:txBody>
      </p:sp>
      <p:sp>
        <p:nvSpPr>
          <p:cNvPr id="98312" name="AutoShape 8"/>
          <p:cNvSpPr>
            <a:spLocks noChangeArrowheads="1"/>
          </p:cNvSpPr>
          <p:nvPr/>
        </p:nvSpPr>
        <p:spPr bwMode="auto">
          <a:xfrm>
            <a:off x="2428875" y="3030539"/>
            <a:ext cx="166688" cy="223837"/>
          </a:xfrm>
          <a:prstGeom prst="right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3" name="AutoShape 9"/>
          <p:cNvSpPr>
            <a:spLocks noChangeArrowheads="1"/>
          </p:cNvSpPr>
          <p:nvPr/>
        </p:nvSpPr>
        <p:spPr bwMode="auto">
          <a:xfrm>
            <a:off x="3698875" y="3030539"/>
            <a:ext cx="165100" cy="223837"/>
          </a:xfrm>
          <a:prstGeom prst="right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4" name="Text Box 10"/>
          <p:cNvSpPr txBox="1">
            <a:spLocks noChangeArrowheads="1"/>
          </p:cNvSpPr>
          <p:nvPr/>
        </p:nvSpPr>
        <p:spPr bwMode="auto">
          <a:xfrm>
            <a:off x="3875089" y="2965451"/>
            <a:ext cx="441325" cy="34607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rgbClr val="008000"/>
                </a:solidFill>
                <a:latin typeface="Times New Roman" panose="02020603050405020304" pitchFamily="18" charset="0"/>
              </a:rPr>
              <a:t>No</a:t>
            </a:r>
          </a:p>
        </p:txBody>
      </p:sp>
      <p:sp>
        <p:nvSpPr>
          <p:cNvPr id="98315" name="Text Box 11"/>
          <p:cNvSpPr txBox="1">
            <a:spLocks noChangeArrowheads="1"/>
          </p:cNvSpPr>
          <p:nvPr/>
        </p:nvSpPr>
        <p:spPr bwMode="auto">
          <a:xfrm>
            <a:off x="2895600" y="568960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a:t>
            </a:r>
          </a:p>
        </p:txBody>
      </p:sp>
      <p:sp>
        <p:nvSpPr>
          <p:cNvPr id="98317" name="Text Box 13"/>
          <p:cNvSpPr txBox="1">
            <a:spLocks noChangeArrowheads="1"/>
          </p:cNvSpPr>
          <p:nvPr/>
        </p:nvSpPr>
        <p:spPr bwMode="auto">
          <a:xfrm>
            <a:off x="2136776" y="4095751"/>
            <a:ext cx="295275"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latin typeface="Times New Roman" panose="02020603050405020304" pitchFamily="18" charset="0"/>
              </a:rPr>
              <a:t>2</a:t>
            </a:r>
          </a:p>
        </p:txBody>
      </p:sp>
      <p:sp>
        <p:nvSpPr>
          <p:cNvPr id="98318" name="Rectangle 14"/>
          <p:cNvSpPr>
            <a:spLocks noChangeArrowheads="1"/>
          </p:cNvSpPr>
          <p:nvPr/>
        </p:nvSpPr>
        <p:spPr bwMode="auto">
          <a:xfrm>
            <a:off x="2617789" y="3721101"/>
            <a:ext cx="1081087" cy="1012825"/>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solidFill>
                  <a:schemeClr val="bg1"/>
                </a:solidFill>
                <a:latin typeface="Times New Roman" panose="02020603050405020304" pitchFamily="18" charset="0"/>
              </a:rPr>
              <a:t>Oracle</a:t>
            </a:r>
          </a:p>
        </p:txBody>
      </p:sp>
      <p:sp>
        <p:nvSpPr>
          <p:cNvPr id="98319" name="AutoShape 15"/>
          <p:cNvSpPr>
            <a:spLocks noChangeArrowheads="1"/>
          </p:cNvSpPr>
          <p:nvPr/>
        </p:nvSpPr>
        <p:spPr bwMode="auto">
          <a:xfrm>
            <a:off x="2432050" y="4160839"/>
            <a:ext cx="166688" cy="223837"/>
          </a:xfrm>
          <a:prstGeom prst="right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0" name="AutoShape 16"/>
          <p:cNvSpPr>
            <a:spLocks noChangeArrowheads="1"/>
          </p:cNvSpPr>
          <p:nvPr/>
        </p:nvSpPr>
        <p:spPr bwMode="auto">
          <a:xfrm>
            <a:off x="3702050" y="4160839"/>
            <a:ext cx="165100" cy="223837"/>
          </a:xfrm>
          <a:prstGeom prst="right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1" name="Text Box 17"/>
          <p:cNvSpPr txBox="1">
            <a:spLocks noChangeArrowheads="1"/>
          </p:cNvSpPr>
          <p:nvPr/>
        </p:nvSpPr>
        <p:spPr bwMode="auto">
          <a:xfrm>
            <a:off x="3878264" y="4095751"/>
            <a:ext cx="441325" cy="34607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rgbClr val="008000"/>
                </a:solidFill>
                <a:latin typeface="Times New Roman" panose="02020603050405020304" pitchFamily="18" charset="0"/>
              </a:rPr>
              <a:t>No</a:t>
            </a:r>
          </a:p>
        </p:txBody>
      </p:sp>
      <p:sp>
        <p:nvSpPr>
          <p:cNvPr id="98323" name="Text Box 19"/>
          <p:cNvSpPr txBox="1">
            <a:spLocks noChangeArrowheads="1"/>
          </p:cNvSpPr>
          <p:nvPr/>
        </p:nvSpPr>
        <p:spPr bwMode="auto">
          <a:xfrm>
            <a:off x="2136776" y="5226051"/>
            <a:ext cx="295275"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latin typeface="Times New Roman" panose="02020603050405020304" pitchFamily="18" charset="0"/>
              </a:rPr>
              <a:t>3</a:t>
            </a:r>
          </a:p>
        </p:txBody>
      </p:sp>
      <p:sp>
        <p:nvSpPr>
          <p:cNvPr id="98324" name="Rectangle 20"/>
          <p:cNvSpPr>
            <a:spLocks noChangeArrowheads="1"/>
          </p:cNvSpPr>
          <p:nvPr/>
        </p:nvSpPr>
        <p:spPr bwMode="auto">
          <a:xfrm>
            <a:off x="2617789" y="4851401"/>
            <a:ext cx="1081087" cy="1012825"/>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solidFill>
                  <a:schemeClr val="bg1"/>
                </a:solidFill>
                <a:latin typeface="Times New Roman" panose="02020603050405020304" pitchFamily="18" charset="0"/>
              </a:rPr>
              <a:t>Oracle</a:t>
            </a:r>
          </a:p>
        </p:txBody>
      </p:sp>
      <p:sp>
        <p:nvSpPr>
          <p:cNvPr id="98325" name="AutoShape 21"/>
          <p:cNvSpPr>
            <a:spLocks noChangeArrowheads="1"/>
          </p:cNvSpPr>
          <p:nvPr/>
        </p:nvSpPr>
        <p:spPr bwMode="auto">
          <a:xfrm>
            <a:off x="2432050" y="5291139"/>
            <a:ext cx="166688" cy="223837"/>
          </a:xfrm>
          <a:prstGeom prst="right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6" name="AutoShape 22"/>
          <p:cNvSpPr>
            <a:spLocks noChangeArrowheads="1"/>
          </p:cNvSpPr>
          <p:nvPr/>
        </p:nvSpPr>
        <p:spPr bwMode="auto">
          <a:xfrm>
            <a:off x="3702050" y="5291139"/>
            <a:ext cx="165100" cy="223837"/>
          </a:xfrm>
          <a:prstGeom prst="right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7" name="Text Box 23"/>
          <p:cNvSpPr txBox="1">
            <a:spLocks noChangeArrowheads="1"/>
          </p:cNvSpPr>
          <p:nvPr/>
        </p:nvSpPr>
        <p:spPr bwMode="auto">
          <a:xfrm>
            <a:off x="3878263" y="5226050"/>
            <a:ext cx="483146" cy="33855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rgbClr val="008000"/>
                </a:solidFill>
                <a:latin typeface="Times New Roman" panose="02020603050405020304" pitchFamily="18" charset="0"/>
              </a:rPr>
              <a:t>Yes</a:t>
            </a:r>
          </a:p>
        </p:txBody>
      </p:sp>
      <p:sp>
        <p:nvSpPr>
          <p:cNvPr id="98333" name="Text Box 29"/>
          <p:cNvSpPr txBox="1">
            <a:spLocks noChangeArrowheads="1"/>
          </p:cNvSpPr>
          <p:nvPr/>
        </p:nvSpPr>
        <p:spPr bwMode="auto">
          <a:xfrm>
            <a:off x="2057400" y="2022475"/>
            <a:ext cx="2508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Classical computer</a:t>
            </a:r>
          </a:p>
        </p:txBody>
      </p:sp>
      <p:sp>
        <p:nvSpPr>
          <p:cNvPr id="98338" name="Rectangle 34"/>
          <p:cNvSpPr>
            <a:spLocks noChangeArrowheads="1"/>
          </p:cNvSpPr>
          <p:nvPr/>
        </p:nvSpPr>
        <p:spPr bwMode="auto">
          <a:xfrm>
            <a:off x="1828800" y="1981200"/>
            <a:ext cx="3200400" cy="472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8340" name="Group 36"/>
          <p:cNvGrpSpPr>
            <a:grpSpLocks/>
          </p:cNvGrpSpPr>
          <p:nvPr/>
        </p:nvGrpSpPr>
        <p:grpSpPr bwMode="auto">
          <a:xfrm>
            <a:off x="5029200" y="1981200"/>
            <a:ext cx="5486400" cy="3810000"/>
            <a:chOff x="2208" y="1248"/>
            <a:chExt cx="3456" cy="2400"/>
          </a:xfrm>
        </p:grpSpPr>
        <p:sp>
          <p:nvSpPr>
            <p:cNvPr id="98328" name="Rectangle 24"/>
            <p:cNvSpPr>
              <a:spLocks noChangeArrowheads="1"/>
            </p:cNvSpPr>
            <p:nvPr/>
          </p:nvSpPr>
          <p:spPr bwMode="auto">
            <a:xfrm>
              <a:off x="3471" y="1666"/>
              <a:ext cx="681" cy="638"/>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solidFill>
                    <a:schemeClr val="bg1"/>
                  </a:solidFill>
                  <a:latin typeface="Times New Roman" panose="02020603050405020304" pitchFamily="18" charset="0"/>
                </a:rPr>
                <a:t>Oracle</a:t>
              </a:r>
            </a:p>
          </p:txBody>
        </p:sp>
        <p:sp>
          <p:nvSpPr>
            <p:cNvPr id="98329" name="AutoShape 25"/>
            <p:cNvSpPr>
              <a:spLocks noChangeArrowheads="1"/>
            </p:cNvSpPr>
            <p:nvPr/>
          </p:nvSpPr>
          <p:spPr bwMode="auto">
            <a:xfrm>
              <a:off x="3354" y="1943"/>
              <a:ext cx="105" cy="141"/>
            </a:xfrm>
            <a:prstGeom prst="right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30" name="AutoShape 26"/>
            <p:cNvSpPr>
              <a:spLocks noChangeArrowheads="1"/>
            </p:cNvSpPr>
            <p:nvPr/>
          </p:nvSpPr>
          <p:spPr bwMode="auto">
            <a:xfrm>
              <a:off x="4154" y="1943"/>
              <a:ext cx="104" cy="141"/>
            </a:xfrm>
            <a:prstGeom prst="right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31" name="Oval 27"/>
            <p:cNvSpPr>
              <a:spLocks noChangeArrowheads="1"/>
            </p:cNvSpPr>
            <p:nvPr/>
          </p:nvSpPr>
          <p:spPr bwMode="auto">
            <a:xfrm>
              <a:off x="2392" y="1890"/>
              <a:ext cx="960" cy="240"/>
            </a:xfrm>
            <a:prstGeom prst="ellipse">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a:latin typeface="Times New Roman" panose="02020603050405020304" pitchFamily="18" charset="0"/>
                </a:rPr>
                <a:t>1+2+3+...</a:t>
              </a:r>
            </a:p>
          </p:txBody>
        </p:sp>
        <p:sp>
          <p:nvSpPr>
            <p:cNvPr id="98332" name="Oval 28"/>
            <p:cNvSpPr>
              <a:spLocks noChangeArrowheads="1"/>
            </p:cNvSpPr>
            <p:nvPr/>
          </p:nvSpPr>
          <p:spPr bwMode="auto">
            <a:xfrm>
              <a:off x="4264" y="1890"/>
              <a:ext cx="1344" cy="240"/>
            </a:xfrm>
            <a:prstGeom prst="ellipse">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a:solidFill>
                    <a:srgbClr val="008000"/>
                  </a:solidFill>
                  <a:latin typeface="Times New Roman" panose="02020603050405020304" pitchFamily="18" charset="0"/>
                </a:rPr>
                <a:t>No+No+Yes+No+...</a:t>
              </a:r>
            </a:p>
          </p:txBody>
        </p:sp>
        <p:sp>
          <p:nvSpPr>
            <p:cNvPr id="98334" name="Text Box 30"/>
            <p:cNvSpPr txBox="1">
              <a:spLocks noChangeArrowheads="1"/>
            </p:cNvSpPr>
            <p:nvPr/>
          </p:nvSpPr>
          <p:spPr bwMode="auto">
            <a:xfrm>
              <a:off x="2400" y="1280"/>
              <a:ext cx="1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Quantum computer</a:t>
              </a:r>
            </a:p>
          </p:txBody>
        </p:sp>
        <p:sp>
          <p:nvSpPr>
            <p:cNvPr id="98335" name="Text Box 31"/>
            <p:cNvSpPr txBox="1">
              <a:spLocks noChangeArrowheads="1"/>
            </p:cNvSpPr>
            <p:nvPr/>
          </p:nvSpPr>
          <p:spPr bwMode="auto">
            <a:xfrm>
              <a:off x="2256" y="3196"/>
              <a:ext cx="331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latin typeface="Times New Roman" panose="02020603050405020304" pitchFamily="18" charset="0"/>
                </a:rPr>
                <a:t>Using Grover’s algorithm, a quantum computer can find the answer in </a:t>
              </a:r>
              <a:r>
                <a:rPr lang="en-US" altLang="en-US">
                  <a:latin typeface="Times New Roman" panose="02020603050405020304" pitchFamily="18" charset="0"/>
                  <a:sym typeface="Symbol" panose="05050102010706020507" pitchFamily="18" charset="2"/>
                </a:rPr>
                <a:t>N queries!</a:t>
              </a:r>
              <a:endParaRPr lang="en-US" altLang="en-US">
                <a:latin typeface="Times New Roman" panose="02020603050405020304" pitchFamily="18" charset="0"/>
              </a:endParaRPr>
            </a:p>
          </p:txBody>
        </p:sp>
        <p:sp>
          <p:nvSpPr>
            <p:cNvPr id="98336" name="Text Box 32"/>
            <p:cNvSpPr txBox="1">
              <a:spLocks noChangeArrowheads="1"/>
            </p:cNvSpPr>
            <p:nvPr/>
          </p:nvSpPr>
          <p:spPr bwMode="auto">
            <a:xfrm>
              <a:off x="2256" y="2518"/>
              <a:ext cx="2741" cy="252"/>
            </a:xfrm>
            <a:prstGeom prst="rect">
              <a:avLst/>
            </a:prstGeom>
            <a:noFill/>
            <a:ln w="25400">
              <a:solidFill>
                <a:srgbClr val="3399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Times New Roman" panose="02020603050405020304" pitchFamily="18" charset="0"/>
                </a:rPr>
                <a:t>Superposition over all N possible inputs.</a:t>
              </a:r>
            </a:p>
          </p:txBody>
        </p:sp>
        <p:sp>
          <p:nvSpPr>
            <p:cNvPr id="98337" name="Line 33"/>
            <p:cNvSpPr>
              <a:spLocks noChangeShapeType="1"/>
            </p:cNvSpPr>
            <p:nvPr/>
          </p:nvSpPr>
          <p:spPr bwMode="auto">
            <a:xfrm flipV="1">
              <a:off x="2784" y="2184"/>
              <a:ext cx="48" cy="336"/>
            </a:xfrm>
            <a:prstGeom prst="line">
              <a:avLst/>
            </a:prstGeom>
            <a:noFill/>
            <a:ln w="254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39" name="Rectangle 35"/>
            <p:cNvSpPr>
              <a:spLocks noChangeArrowheads="1"/>
            </p:cNvSpPr>
            <p:nvPr/>
          </p:nvSpPr>
          <p:spPr bwMode="auto">
            <a:xfrm>
              <a:off x="2208" y="1248"/>
              <a:ext cx="3456" cy="2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8112631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8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ltLang="en-US"/>
              <a:t>Grover’s Search Algorithm</a:t>
            </a:r>
          </a:p>
        </p:txBody>
      </p:sp>
      <p:sp>
        <p:nvSpPr>
          <p:cNvPr id="111619" name="Text Box 3"/>
          <p:cNvSpPr txBox="1">
            <a:spLocks noChangeArrowheads="1"/>
          </p:cNvSpPr>
          <p:nvPr/>
        </p:nvSpPr>
        <p:spPr bwMode="auto">
          <a:xfrm>
            <a:off x="2503489" y="1579563"/>
            <a:ext cx="705314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8000"/>
                </a:solidFill>
              </a:rPr>
              <a:t>Pros:</a:t>
            </a:r>
          </a:p>
          <a:p>
            <a:r>
              <a:rPr lang="en-US" altLang="en-US" sz="2400"/>
              <a:t>Can be used on any unstructured search problem, even</a:t>
            </a:r>
          </a:p>
          <a:p>
            <a:r>
              <a:rPr lang="en-US" altLang="en-US" sz="2400"/>
              <a:t>NP-complete problems.</a:t>
            </a:r>
          </a:p>
          <a:p>
            <a:r>
              <a:rPr lang="en-US" altLang="en-US" sz="2400">
                <a:solidFill>
                  <a:srgbClr val="FF0000"/>
                </a:solidFill>
              </a:rPr>
              <a:t>Cons:</a:t>
            </a:r>
          </a:p>
          <a:p>
            <a:r>
              <a:rPr lang="en-US" altLang="en-US" sz="2400"/>
              <a:t>Only a quadratic speed-up over classical search.</a:t>
            </a:r>
          </a:p>
        </p:txBody>
      </p:sp>
      <p:sp>
        <p:nvSpPr>
          <p:cNvPr id="111620" name="Text Box 4"/>
          <p:cNvSpPr txBox="1">
            <a:spLocks noChangeArrowheads="1"/>
          </p:cNvSpPr>
          <p:nvPr/>
        </p:nvSpPr>
        <p:spPr bwMode="auto">
          <a:xfrm>
            <a:off x="2516189" y="5616575"/>
            <a:ext cx="654031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The circuit is not complicated, but it doesn’t provide an immediately</a:t>
            </a:r>
          </a:p>
          <a:p>
            <a:r>
              <a:rPr lang="en-US" altLang="en-US"/>
              <a:t>intuitive picture of how the algorithm works.  Are there any more</a:t>
            </a:r>
          </a:p>
          <a:p>
            <a:r>
              <a:rPr lang="en-US" altLang="en-US"/>
              <a:t>intuitive models for quantum search?</a:t>
            </a:r>
          </a:p>
        </p:txBody>
      </p:sp>
      <p:sp>
        <p:nvSpPr>
          <p:cNvPr id="111621" name="Line 5"/>
          <p:cNvSpPr>
            <a:spLocks noChangeShapeType="1"/>
          </p:cNvSpPr>
          <p:nvPr/>
        </p:nvSpPr>
        <p:spPr bwMode="auto">
          <a:xfrm>
            <a:off x="2901950" y="4540250"/>
            <a:ext cx="4622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22" name="Line 6"/>
          <p:cNvSpPr>
            <a:spLocks noChangeShapeType="1"/>
          </p:cNvSpPr>
          <p:nvPr/>
        </p:nvSpPr>
        <p:spPr bwMode="auto">
          <a:xfrm>
            <a:off x="2908300" y="4784725"/>
            <a:ext cx="46243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23" name="Line 7"/>
          <p:cNvSpPr>
            <a:spLocks noChangeShapeType="1"/>
          </p:cNvSpPr>
          <p:nvPr/>
        </p:nvSpPr>
        <p:spPr bwMode="auto">
          <a:xfrm>
            <a:off x="2903539" y="5321300"/>
            <a:ext cx="46513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24" name="Rectangle 8"/>
          <p:cNvSpPr>
            <a:spLocks noChangeArrowheads="1"/>
          </p:cNvSpPr>
          <p:nvPr/>
        </p:nvSpPr>
        <p:spPr bwMode="auto">
          <a:xfrm>
            <a:off x="3590925" y="4433888"/>
            <a:ext cx="636588" cy="1020762"/>
          </a:xfrm>
          <a:prstGeom prst="rect">
            <a:avLst/>
          </a:prstGeom>
          <a:solidFill>
            <a:srgbClr val="3333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25" name="Rectangle 9"/>
          <p:cNvSpPr>
            <a:spLocks noChangeArrowheads="1"/>
          </p:cNvSpPr>
          <p:nvPr/>
        </p:nvSpPr>
        <p:spPr bwMode="auto">
          <a:xfrm>
            <a:off x="3727450" y="4746625"/>
            <a:ext cx="3962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chemeClr val="bg1"/>
                </a:solidFill>
              </a:rPr>
              <a:t>O</a:t>
            </a:r>
          </a:p>
        </p:txBody>
      </p:sp>
      <p:sp>
        <p:nvSpPr>
          <p:cNvPr id="111630" name="Rectangle 14"/>
          <p:cNvSpPr>
            <a:spLocks noChangeArrowheads="1"/>
          </p:cNvSpPr>
          <p:nvPr/>
        </p:nvSpPr>
        <p:spPr bwMode="auto">
          <a:xfrm>
            <a:off x="4765676" y="4427538"/>
            <a:ext cx="239713" cy="2397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000"/>
          </a:p>
        </p:txBody>
      </p:sp>
      <p:sp>
        <p:nvSpPr>
          <p:cNvPr id="111629" name="Rectangle 13"/>
          <p:cNvSpPr>
            <a:spLocks noChangeArrowheads="1"/>
          </p:cNvSpPr>
          <p:nvPr/>
        </p:nvSpPr>
        <p:spPr bwMode="auto">
          <a:xfrm>
            <a:off x="4686300" y="4324350"/>
            <a:ext cx="37382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l-GR" altLang="en-US" sz="1600" b="1"/>
              <a:t>σ</a:t>
            </a:r>
            <a:r>
              <a:rPr lang="en-US" altLang="en-US" sz="1600" b="1" baseline="-25000"/>
              <a:t>z</a:t>
            </a:r>
          </a:p>
        </p:txBody>
      </p:sp>
      <p:sp>
        <p:nvSpPr>
          <p:cNvPr id="111635" name="Rectangle 19"/>
          <p:cNvSpPr>
            <a:spLocks noChangeArrowheads="1"/>
          </p:cNvSpPr>
          <p:nvPr/>
        </p:nvSpPr>
        <p:spPr bwMode="auto">
          <a:xfrm>
            <a:off x="5503864" y="4425951"/>
            <a:ext cx="636587" cy="1020763"/>
          </a:xfrm>
          <a:prstGeom prst="rect">
            <a:avLst/>
          </a:prstGeom>
          <a:solidFill>
            <a:srgbClr val="3333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36" name="Rectangle 20"/>
          <p:cNvSpPr>
            <a:spLocks noChangeArrowheads="1"/>
          </p:cNvSpPr>
          <p:nvPr/>
        </p:nvSpPr>
        <p:spPr bwMode="auto">
          <a:xfrm>
            <a:off x="5640388" y="4738688"/>
            <a:ext cx="3962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chemeClr val="bg1"/>
                </a:solidFill>
              </a:rPr>
              <a:t>O</a:t>
            </a:r>
          </a:p>
        </p:txBody>
      </p:sp>
      <p:sp>
        <p:nvSpPr>
          <p:cNvPr id="111640" name="Rectangle 24"/>
          <p:cNvSpPr>
            <a:spLocks noChangeArrowheads="1"/>
          </p:cNvSpPr>
          <p:nvPr/>
        </p:nvSpPr>
        <p:spPr bwMode="auto">
          <a:xfrm>
            <a:off x="6646863" y="4435476"/>
            <a:ext cx="239712" cy="23971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000"/>
          </a:p>
        </p:txBody>
      </p:sp>
      <p:sp>
        <p:nvSpPr>
          <p:cNvPr id="111641" name="Rectangle 25"/>
          <p:cNvSpPr>
            <a:spLocks noChangeArrowheads="1"/>
          </p:cNvSpPr>
          <p:nvPr/>
        </p:nvSpPr>
        <p:spPr bwMode="auto">
          <a:xfrm>
            <a:off x="6567488" y="4332288"/>
            <a:ext cx="37382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l-GR" altLang="en-US" sz="1600" b="1"/>
              <a:t>σ</a:t>
            </a:r>
            <a:r>
              <a:rPr lang="en-US" altLang="en-US" sz="1600" b="1" baseline="-25000"/>
              <a:t>z</a:t>
            </a:r>
          </a:p>
        </p:txBody>
      </p:sp>
      <p:sp>
        <p:nvSpPr>
          <p:cNvPr id="111645" name="Text Box 29"/>
          <p:cNvSpPr txBox="1">
            <a:spLocks noChangeArrowheads="1"/>
          </p:cNvSpPr>
          <p:nvPr/>
        </p:nvSpPr>
        <p:spPr bwMode="auto">
          <a:xfrm rot="5400000">
            <a:off x="3101976" y="4879976"/>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a:t>
            </a:r>
          </a:p>
        </p:txBody>
      </p:sp>
      <p:sp>
        <p:nvSpPr>
          <p:cNvPr id="111650" name="Text Box 34"/>
          <p:cNvSpPr txBox="1">
            <a:spLocks noChangeArrowheads="1"/>
          </p:cNvSpPr>
          <p:nvPr/>
        </p:nvSpPr>
        <p:spPr bwMode="auto">
          <a:xfrm>
            <a:off x="7646988" y="4273551"/>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a:t>
            </a:r>
          </a:p>
        </p:txBody>
      </p:sp>
      <p:sp>
        <p:nvSpPr>
          <p:cNvPr id="111651" name="Text Box 35"/>
          <p:cNvSpPr txBox="1">
            <a:spLocks noChangeArrowheads="1"/>
          </p:cNvSpPr>
          <p:nvPr/>
        </p:nvSpPr>
        <p:spPr bwMode="auto">
          <a:xfrm>
            <a:off x="7642225" y="4505326"/>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a:t>
            </a:r>
          </a:p>
        </p:txBody>
      </p:sp>
      <p:sp>
        <p:nvSpPr>
          <p:cNvPr id="111652" name="Text Box 36"/>
          <p:cNvSpPr txBox="1">
            <a:spLocks noChangeArrowheads="1"/>
          </p:cNvSpPr>
          <p:nvPr/>
        </p:nvSpPr>
        <p:spPr bwMode="auto">
          <a:xfrm>
            <a:off x="7648575" y="5041901"/>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a:t>
            </a:r>
          </a:p>
        </p:txBody>
      </p:sp>
      <p:sp>
        <p:nvSpPr>
          <p:cNvPr id="111656" name="Line 40"/>
          <p:cNvSpPr>
            <a:spLocks noChangeShapeType="1"/>
          </p:cNvSpPr>
          <p:nvPr/>
        </p:nvSpPr>
        <p:spPr bwMode="auto">
          <a:xfrm>
            <a:off x="8208963" y="4527550"/>
            <a:ext cx="7429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57" name="Line 41"/>
          <p:cNvSpPr>
            <a:spLocks noChangeShapeType="1"/>
          </p:cNvSpPr>
          <p:nvPr/>
        </p:nvSpPr>
        <p:spPr bwMode="auto">
          <a:xfrm>
            <a:off x="8213725" y="4784725"/>
            <a:ext cx="7429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58" name="Line 42"/>
          <p:cNvSpPr>
            <a:spLocks noChangeShapeType="1"/>
          </p:cNvSpPr>
          <p:nvPr/>
        </p:nvSpPr>
        <p:spPr bwMode="auto">
          <a:xfrm>
            <a:off x="8207375" y="5319713"/>
            <a:ext cx="7429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59" name="Rectangle 43"/>
          <p:cNvSpPr>
            <a:spLocks noChangeArrowheads="1"/>
          </p:cNvSpPr>
          <p:nvPr/>
        </p:nvSpPr>
        <p:spPr bwMode="auto">
          <a:xfrm>
            <a:off x="8437564" y="4271963"/>
            <a:ext cx="509587" cy="3175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60" name="Freeform 44"/>
          <p:cNvSpPr>
            <a:spLocks/>
          </p:cNvSpPr>
          <p:nvPr/>
        </p:nvSpPr>
        <p:spPr bwMode="auto">
          <a:xfrm>
            <a:off x="8448675" y="4429125"/>
            <a:ext cx="501650" cy="158750"/>
          </a:xfrm>
          <a:custGeom>
            <a:avLst/>
            <a:gdLst>
              <a:gd name="T0" fmla="*/ 0 w 476"/>
              <a:gd name="T1" fmla="*/ 125 h 125"/>
              <a:gd name="T2" fmla="*/ 242 w 476"/>
              <a:gd name="T3" fmla="*/ 8 h 125"/>
              <a:gd name="T4" fmla="*/ 476 w 476"/>
              <a:gd name="T5" fmla="*/ 125 h 125"/>
            </a:gdLst>
            <a:ahLst/>
            <a:cxnLst>
              <a:cxn ang="0">
                <a:pos x="T0" y="T1"/>
              </a:cxn>
              <a:cxn ang="0">
                <a:pos x="T2" y="T3"/>
              </a:cxn>
              <a:cxn ang="0">
                <a:pos x="T4" y="T5"/>
              </a:cxn>
            </a:cxnLst>
            <a:rect l="0" t="0" r="r" b="b"/>
            <a:pathLst>
              <a:path w="476" h="125">
                <a:moveTo>
                  <a:pt x="0" y="125"/>
                </a:moveTo>
                <a:cubicBezTo>
                  <a:pt x="40" y="106"/>
                  <a:pt x="84" y="0"/>
                  <a:pt x="242" y="8"/>
                </a:cubicBezTo>
                <a:cubicBezTo>
                  <a:pt x="409" y="8"/>
                  <a:pt x="427" y="101"/>
                  <a:pt x="476" y="125"/>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61" name="Line 45"/>
          <p:cNvSpPr>
            <a:spLocks noChangeShapeType="1"/>
          </p:cNvSpPr>
          <p:nvPr/>
        </p:nvSpPr>
        <p:spPr bwMode="auto">
          <a:xfrm flipH="1" flipV="1">
            <a:off x="8520114" y="4398964"/>
            <a:ext cx="193675" cy="18097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62" name="Rectangle 46"/>
          <p:cNvSpPr>
            <a:spLocks noChangeArrowheads="1"/>
          </p:cNvSpPr>
          <p:nvPr/>
        </p:nvSpPr>
        <p:spPr bwMode="auto">
          <a:xfrm>
            <a:off x="8443914" y="4660900"/>
            <a:ext cx="509587" cy="3175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63" name="Freeform 47"/>
          <p:cNvSpPr>
            <a:spLocks/>
          </p:cNvSpPr>
          <p:nvPr/>
        </p:nvSpPr>
        <p:spPr bwMode="auto">
          <a:xfrm>
            <a:off x="8455025" y="4818063"/>
            <a:ext cx="501650" cy="158750"/>
          </a:xfrm>
          <a:custGeom>
            <a:avLst/>
            <a:gdLst>
              <a:gd name="T0" fmla="*/ 0 w 476"/>
              <a:gd name="T1" fmla="*/ 125 h 125"/>
              <a:gd name="T2" fmla="*/ 242 w 476"/>
              <a:gd name="T3" fmla="*/ 8 h 125"/>
              <a:gd name="T4" fmla="*/ 476 w 476"/>
              <a:gd name="T5" fmla="*/ 125 h 125"/>
            </a:gdLst>
            <a:ahLst/>
            <a:cxnLst>
              <a:cxn ang="0">
                <a:pos x="T0" y="T1"/>
              </a:cxn>
              <a:cxn ang="0">
                <a:pos x="T2" y="T3"/>
              </a:cxn>
              <a:cxn ang="0">
                <a:pos x="T4" y="T5"/>
              </a:cxn>
            </a:cxnLst>
            <a:rect l="0" t="0" r="r" b="b"/>
            <a:pathLst>
              <a:path w="476" h="125">
                <a:moveTo>
                  <a:pt x="0" y="125"/>
                </a:moveTo>
                <a:cubicBezTo>
                  <a:pt x="40" y="106"/>
                  <a:pt x="84" y="0"/>
                  <a:pt x="242" y="8"/>
                </a:cubicBezTo>
                <a:cubicBezTo>
                  <a:pt x="409" y="8"/>
                  <a:pt x="427" y="101"/>
                  <a:pt x="476" y="125"/>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64" name="Line 48"/>
          <p:cNvSpPr>
            <a:spLocks noChangeShapeType="1"/>
          </p:cNvSpPr>
          <p:nvPr/>
        </p:nvSpPr>
        <p:spPr bwMode="auto">
          <a:xfrm flipH="1" flipV="1">
            <a:off x="8526464" y="4787901"/>
            <a:ext cx="193675" cy="18097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65" name="Rectangle 49"/>
          <p:cNvSpPr>
            <a:spLocks noChangeArrowheads="1"/>
          </p:cNvSpPr>
          <p:nvPr/>
        </p:nvSpPr>
        <p:spPr bwMode="auto">
          <a:xfrm>
            <a:off x="8439150" y="5154613"/>
            <a:ext cx="509588" cy="3175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66" name="Freeform 50"/>
          <p:cNvSpPr>
            <a:spLocks/>
          </p:cNvSpPr>
          <p:nvPr/>
        </p:nvSpPr>
        <p:spPr bwMode="auto">
          <a:xfrm>
            <a:off x="8450263" y="5311775"/>
            <a:ext cx="501650" cy="158750"/>
          </a:xfrm>
          <a:custGeom>
            <a:avLst/>
            <a:gdLst>
              <a:gd name="T0" fmla="*/ 0 w 476"/>
              <a:gd name="T1" fmla="*/ 125 h 125"/>
              <a:gd name="T2" fmla="*/ 242 w 476"/>
              <a:gd name="T3" fmla="*/ 8 h 125"/>
              <a:gd name="T4" fmla="*/ 476 w 476"/>
              <a:gd name="T5" fmla="*/ 125 h 125"/>
            </a:gdLst>
            <a:ahLst/>
            <a:cxnLst>
              <a:cxn ang="0">
                <a:pos x="T0" y="T1"/>
              </a:cxn>
              <a:cxn ang="0">
                <a:pos x="T2" y="T3"/>
              </a:cxn>
              <a:cxn ang="0">
                <a:pos x="T4" y="T5"/>
              </a:cxn>
            </a:cxnLst>
            <a:rect l="0" t="0" r="r" b="b"/>
            <a:pathLst>
              <a:path w="476" h="125">
                <a:moveTo>
                  <a:pt x="0" y="125"/>
                </a:moveTo>
                <a:cubicBezTo>
                  <a:pt x="40" y="106"/>
                  <a:pt x="84" y="0"/>
                  <a:pt x="242" y="8"/>
                </a:cubicBezTo>
                <a:cubicBezTo>
                  <a:pt x="409" y="8"/>
                  <a:pt x="427" y="101"/>
                  <a:pt x="476" y="125"/>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67" name="Line 51"/>
          <p:cNvSpPr>
            <a:spLocks noChangeShapeType="1"/>
          </p:cNvSpPr>
          <p:nvPr/>
        </p:nvSpPr>
        <p:spPr bwMode="auto">
          <a:xfrm flipH="1" flipV="1">
            <a:off x="8521701" y="5281614"/>
            <a:ext cx="193675" cy="18097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68" name="AutoShape 52"/>
          <p:cNvSpPr>
            <a:spLocks/>
          </p:cNvSpPr>
          <p:nvPr/>
        </p:nvSpPr>
        <p:spPr bwMode="auto">
          <a:xfrm rot="5400000">
            <a:off x="5292726" y="2390776"/>
            <a:ext cx="320675" cy="3670300"/>
          </a:xfrm>
          <a:prstGeom prst="leftBrace">
            <a:avLst>
              <a:gd name="adj1" fmla="val 9538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72" name="Rectangle 56"/>
          <p:cNvSpPr>
            <a:spLocks noChangeArrowheads="1"/>
          </p:cNvSpPr>
          <p:nvPr/>
        </p:nvSpPr>
        <p:spPr bwMode="auto">
          <a:xfrm>
            <a:off x="2568576" y="4329113"/>
            <a:ext cx="415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a:t>
            </a:r>
            <a:r>
              <a:rPr lang="en-US" altLang="en-US" sz="1600">
                <a:sym typeface="Symbol" panose="05050102010706020507" pitchFamily="18" charset="2"/>
              </a:rPr>
              <a:t>0</a:t>
            </a:r>
          </a:p>
        </p:txBody>
      </p:sp>
      <p:sp>
        <p:nvSpPr>
          <p:cNvPr id="111673" name="Rectangle 57"/>
          <p:cNvSpPr>
            <a:spLocks noChangeArrowheads="1"/>
          </p:cNvSpPr>
          <p:nvPr/>
        </p:nvSpPr>
        <p:spPr bwMode="auto">
          <a:xfrm>
            <a:off x="2587626" y="4586288"/>
            <a:ext cx="415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a:t>
            </a:r>
            <a:r>
              <a:rPr lang="en-US" altLang="en-US" sz="1600">
                <a:sym typeface="Symbol" panose="05050102010706020507" pitchFamily="18" charset="2"/>
              </a:rPr>
              <a:t>0</a:t>
            </a:r>
          </a:p>
        </p:txBody>
      </p:sp>
      <p:sp>
        <p:nvSpPr>
          <p:cNvPr id="111674" name="Rectangle 58"/>
          <p:cNvSpPr>
            <a:spLocks noChangeArrowheads="1"/>
          </p:cNvSpPr>
          <p:nvPr/>
        </p:nvSpPr>
        <p:spPr bwMode="auto">
          <a:xfrm>
            <a:off x="2587626" y="5119688"/>
            <a:ext cx="415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a:t>
            </a:r>
            <a:r>
              <a:rPr lang="en-US" altLang="en-US" sz="1600">
                <a:sym typeface="Symbol" panose="05050102010706020507" pitchFamily="18" charset="2"/>
              </a:rPr>
              <a:t>0</a:t>
            </a:r>
          </a:p>
        </p:txBody>
      </p:sp>
      <p:sp>
        <p:nvSpPr>
          <p:cNvPr id="111675" name="Rectangle 59"/>
          <p:cNvSpPr>
            <a:spLocks noChangeArrowheads="1"/>
          </p:cNvSpPr>
          <p:nvPr/>
        </p:nvSpPr>
        <p:spPr bwMode="auto">
          <a:xfrm>
            <a:off x="4624388" y="3708401"/>
            <a:ext cx="1973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ym typeface="Symbol" panose="05050102010706020507" pitchFamily="18" charset="2"/>
              </a:rPr>
              <a:t>O(N) iterations</a:t>
            </a:r>
          </a:p>
        </p:txBody>
      </p:sp>
      <p:sp>
        <p:nvSpPr>
          <p:cNvPr id="111678" name="Rectangle 62"/>
          <p:cNvSpPr>
            <a:spLocks noChangeArrowheads="1"/>
          </p:cNvSpPr>
          <p:nvPr/>
        </p:nvSpPr>
        <p:spPr bwMode="auto">
          <a:xfrm>
            <a:off x="3149601" y="4406901"/>
            <a:ext cx="239713" cy="23971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000"/>
          </a:p>
        </p:txBody>
      </p:sp>
      <p:sp>
        <p:nvSpPr>
          <p:cNvPr id="111679" name="Text Box 63"/>
          <p:cNvSpPr txBox="1">
            <a:spLocks noChangeArrowheads="1"/>
          </p:cNvSpPr>
          <p:nvPr/>
        </p:nvSpPr>
        <p:spPr bwMode="auto">
          <a:xfrm>
            <a:off x="3057525" y="4341813"/>
            <a:ext cx="407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H</a:t>
            </a:r>
            <a:r>
              <a:rPr lang="en-US" altLang="en-US" sz="1600" baseline="-25000"/>
              <a:t>d</a:t>
            </a:r>
            <a:endParaRPr lang="en-US" altLang="en-US" sz="1600"/>
          </a:p>
        </p:txBody>
      </p:sp>
      <p:sp>
        <p:nvSpPr>
          <p:cNvPr id="111680" name="Rectangle 64"/>
          <p:cNvSpPr>
            <a:spLocks noChangeArrowheads="1"/>
          </p:cNvSpPr>
          <p:nvPr/>
        </p:nvSpPr>
        <p:spPr bwMode="auto">
          <a:xfrm>
            <a:off x="3157538" y="4675188"/>
            <a:ext cx="239712" cy="2397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000"/>
          </a:p>
        </p:txBody>
      </p:sp>
      <p:sp>
        <p:nvSpPr>
          <p:cNvPr id="111681" name="Text Box 65"/>
          <p:cNvSpPr txBox="1">
            <a:spLocks noChangeArrowheads="1"/>
          </p:cNvSpPr>
          <p:nvPr/>
        </p:nvSpPr>
        <p:spPr bwMode="auto">
          <a:xfrm>
            <a:off x="3065464" y="4610100"/>
            <a:ext cx="4079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H</a:t>
            </a:r>
            <a:r>
              <a:rPr lang="en-US" altLang="en-US" sz="1600" baseline="-25000"/>
              <a:t>d</a:t>
            </a:r>
            <a:endParaRPr lang="en-US" altLang="en-US" sz="1600"/>
          </a:p>
        </p:txBody>
      </p:sp>
      <p:sp>
        <p:nvSpPr>
          <p:cNvPr id="111682" name="Rectangle 66"/>
          <p:cNvSpPr>
            <a:spLocks noChangeArrowheads="1"/>
          </p:cNvSpPr>
          <p:nvPr/>
        </p:nvSpPr>
        <p:spPr bwMode="auto">
          <a:xfrm>
            <a:off x="3151188" y="5219701"/>
            <a:ext cx="239712" cy="23971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000"/>
          </a:p>
        </p:txBody>
      </p:sp>
      <p:sp>
        <p:nvSpPr>
          <p:cNvPr id="111683" name="Text Box 67"/>
          <p:cNvSpPr txBox="1">
            <a:spLocks noChangeArrowheads="1"/>
          </p:cNvSpPr>
          <p:nvPr/>
        </p:nvSpPr>
        <p:spPr bwMode="auto">
          <a:xfrm>
            <a:off x="3059114" y="5154613"/>
            <a:ext cx="4079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H</a:t>
            </a:r>
            <a:r>
              <a:rPr lang="en-US" altLang="en-US" sz="1600" baseline="-25000"/>
              <a:t>d</a:t>
            </a:r>
            <a:endParaRPr lang="en-US" altLang="en-US" sz="1600"/>
          </a:p>
        </p:txBody>
      </p:sp>
      <p:sp>
        <p:nvSpPr>
          <p:cNvPr id="111684" name="Text Box 68"/>
          <p:cNvSpPr txBox="1">
            <a:spLocks noChangeArrowheads="1"/>
          </p:cNvSpPr>
          <p:nvPr/>
        </p:nvSpPr>
        <p:spPr bwMode="auto">
          <a:xfrm rot="5400000">
            <a:off x="4343401" y="4887913"/>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a:t>
            </a:r>
          </a:p>
        </p:txBody>
      </p:sp>
      <p:sp>
        <p:nvSpPr>
          <p:cNvPr id="111685" name="Rectangle 69"/>
          <p:cNvSpPr>
            <a:spLocks noChangeArrowheads="1"/>
          </p:cNvSpPr>
          <p:nvPr/>
        </p:nvSpPr>
        <p:spPr bwMode="auto">
          <a:xfrm>
            <a:off x="4391026" y="4414838"/>
            <a:ext cx="239713" cy="2397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000"/>
          </a:p>
        </p:txBody>
      </p:sp>
      <p:sp>
        <p:nvSpPr>
          <p:cNvPr id="111686" name="Text Box 70"/>
          <p:cNvSpPr txBox="1">
            <a:spLocks noChangeArrowheads="1"/>
          </p:cNvSpPr>
          <p:nvPr/>
        </p:nvSpPr>
        <p:spPr bwMode="auto">
          <a:xfrm>
            <a:off x="4298950" y="4349750"/>
            <a:ext cx="407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H</a:t>
            </a:r>
            <a:r>
              <a:rPr lang="en-US" altLang="en-US" sz="1600" baseline="-25000"/>
              <a:t>d</a:t>
            </a:r>
            <a:endParaRPr lang="en-US" altLang="en-US" sz="1600"/>
          </a:p>
        </p:txBody>
      </p:sp>
      <p:sp>
        <p:nvSpPr>
          <p:cNvPr id="111687" name="Rectangle 71"/>
          <p:cNvSpPr>
            <a:spLocks noChangeArrowheads="1"/>
          </p:cNvSpPr>
          <p:nvPr/>
        </p:nvSpPr>
        <p:spPr bwMode="auto">
          <a:xfrm>
            <a:off x="4384676" y="4683126"/>
            <a:ext cx="239713" cy="23971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000"/>
          </a:p>
        </p:txBody>
      </p:sp>
      <p:sp>
        <p:nvSpPr>
          <p:cNvPr id="111688" name="Text Box 72"/>
          <p:cNvSpPr txBox="1">
            <a:spLocks noChangeArrowheads="1"/>
          </p:cNvSpPr>
          <p:nvPr/>
        </p:nvSpPr>
        <p:spPr bwMode="auto">
          <a:xfrm>
            <a:off x="4292600" y="4618038"/>
            <a:ext cx="407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H</a:t>
            </a:r>
            <a:r>
              <a:rPr lang="en-US" altLang="en-US" sz="1600" baseline="-25000"/>
              <a:t>d</a:t>
            </a:r>
            <a:endParaRPr lang="en-US" altLang="en-US" sz="1600"/>
          </a:p>
        </p:txBody>
      </p:sp>
      <p:sp>
        <p:nvSpPr>
          <p:cNvPr id="111689" name="Rectangle 73"/>
          <p:cNvSpPr>
            <a:spLocks noChangeArrowheads="1"/>
          </p:cNvSpPr>
          <p:nvPr/>
        </p:nvSpPr>
        <p:spPr bwMode="auto">
          <a:xfrm>
            <a:off x="4392613" y="5227638"/>
            <a:ext cx="239712" cy="2397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000"/>
          </a:p>
        </p:txBody>
      </p:sp>
      <p:sp>
        <p:nvSpPr>
          <p:cNvPr id="111690" name="Text Box 74"/>
          <p:cNvSpPr txBox="1">
            <a:spLocks noChangeArrowheads="1"/>
          </p:cNvSpPr>
          <p:nvPr/>
        </p:nvSpPr>
        <p:spPr bwMode="auto">
          <a:xfrm>
            <a:off x="4300539" y="5162550"/>
            <a:ext cx="4079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H</a:t>
            </a:r>
            <a:r>
              <a:rPr lang="en-US" altLang="en-US" sz="1600" baseline="-25000"/>
              <a:t>d</a:t>
            </a:r>
            <a:endParaRPr lang="en-US" altLang="en-US" sz="1600"/>
          </a:p>
        </p:txBody>
      </p:sp>
      <p:sp>
        <p:nvSpPr>
          <p:cNvPr id="111691" name="Text Box 75"/>
          <p:cNvSpPr txBox="1">
            <a:spLocks noChangeArrowheads="1"/>
          </p:cNvSpPr>
          <p:nvPr/>
        </p:nvSpPr>
        <p:spPr bwMode="auto">
          <a:xfrm rot="5400000">
            <a:off x="5075238" y="4895851"/>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a:t>
            </a:r>
          </a:p>
        </p:txBody>
      </p:sp>
      <p:sp>
        <p:nvSpPr>
          <p:cNvPr id="111692" name="Rectangle 76"/>
          <p:cNvSpPr>
            <a:spLocks noChangeArrowheads="1"/>
          </p:cNvSpPr>
          <p:nvPr/>
        </p:nvSpPr>
        <p:spPr bwMode="auto">
          <a:xfrm>
            <a:off x="5122863" y="4422776"/>
            <a:ext cx="239712" cy="23971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000"/>
          </a:p>
        </p:txBody>
      </p:sp>
      <p:sp>
        <p:nvSpPr>
          <p:cNvPr id="111693" name="Text Box 77"/>
          <p:cNvSpPr txBox="1">
            <a:spLocks noChangeArrowheads="1"/>
          </p:cNvSpPr>
          <p:nvPr/>
        </p:nvSpPr>
        <p:spPr bwMode="auto">
          <a:xfrm>
            <a:off x="5030789" y="4357688"/>
            <a:ext cx="4079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H</a:t>
            </a:r>
            <a:r>
              <a:rPr lang="en-US" altLang="en-US" sz="1600" baseline="-25000"/>
              <a:t>d</a:t>
            </a:r>
            <a:endParaRPr lang="en-US" altLang="en-US" sz="1600"/>
          </a:p>
        </p:txBody>
      </p:sp>
      <p:sp>
        <p:nvSpPr>
          <p:cNvPr id="111694" name="Rectangle 78"/>
          <p:cNvSpPr>
            <a:spLocks noChangeArrowheads="1"/>
          </p:cNvSpPr>
          <p:nvPr/>
        </p:nvSpPr>
        <p:spPr bwMode="auto">
          <a:xfrm>
            <a:off x="5130801" y="4691063"/>
            <a:ext cx="239713" cy="2397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000"/>
          </a:p>
        </p:txBody>
      </p:sp>
      <p:sp>
        <p:nvSpPr>
          <p:cNvPr id="111695" name="Text Box 79"/>
          <p:cNvSpPr txBox="1">
            <a:spLocks noChangeArrowheads="1"/>
          </p:cNvSpPr>
          <p:nvPr/>
        </p:nvSpPr>
        <p:spPr bwMode="auto">
          <a:xfrm>
            <a:off x="5038725" y="4625975"/>
            <a:ext cx="407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H</a:t>
            </a:r>
            <a:r>
              <a:rPr lang="en-US" altLang="en-US" sz="1600" baseline="-25000"/>
              <a:t>d</a:t>
            </a:r>
            <a:endParaRPr lang="en-US" altLang="en-US" sz="1600"/>
          </a:p>
        </p:txBody>
      </p:sp>
      <p:sp>
        <p:nvSpPr>
          <p:cNvPr id="111696" name="Rectangle 80"/>
          <p:cNvSpPr>
            <a:spLocks noChangeArrowheads="1"/>
          </p:cNvSpPr>
          <p:nvPr/>
        </p:nvSpPr>
        <p:spPr bwMode="auto">
          <a:xfrm>
            <a:off x="5124451" y="5235576"/>
            <a:ext cx="239713" cy="23971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000"/>
          </a:p>
        </p:txBody>
      </p:sp>
      <p:sp>
        <p:nvSpPr>
          <p:cNvPr id="111697" name="Text Box 81"/>
          <p:cNvSpPr txBox="1">
            <a:spLocks noChangeArrowheads="1"/>
          </p:cNvSpPr>
          <p:nvPr/>
        </p:nvSpPr>
        <p:spPr bwMode="auto">
          <a:xfrm>
            <a:off x="5032375" y="5170488"/>
            <a:ext cx="407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H</a:t>
            </a:r>
            <a:r>
              <a:rPr lang="en-US" altLang="en-US" sz="1600" baseline="-25000"/>
              <a:t>d</a:t>
            </a:r>
            <a:endParaRPr lang="en-US" altLang="en-US" sz="1600"/>
          </a:p>
        </p:txBody>
      </p:sp>
      <p:sp>
        <p:nvSpPr>
          <p:cNvPr id="111698" name="Text Box 82"/>
          <p:cNvSpPr txBox="1">
            <a:spLocks noChangeArrowheads="1"/>
          </p:cNvSpPr>
          <p:nvPr/>
        </p:nvSpPr>
        <p:spPr bwMode="auto">
          <a:xfrm rot="5400000">
            <a:off x="6215063" y="4903788"/>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a:t>
            </a:r>
          </a:p>
        </p:txBody>
      </p:sp>
      <p:sp>
        <p:nvSpPr>
          <p:cNvPr id="111699" name="Rectangle 83"/>
          <p:cNvSpPr>
            <a:spLocks noChangeArrowheads="1"/>
          </p:cNvSpPr>
          <p:nvPr/>
        </p:nvSpPr>
        <p:spPr bwMode="auto">
          <a:xfrm>
            <a:off x="6262688" y="4430713"/>
            <a:ext cx="239712" cy="2397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000"/>
          </a:p>
        </p:txBody>
      </p:sp>
      <p:sp>
        <p:nvSpPr>
          <p:cNvPr id="111700" name="Text Box 84"/>
          <p:cNvSpPr txBox="1">
            <a:spLocks noChangeArrowheads="1"/>
          </p:cNvSpPr>
          <p:nvPr/>
        </p:nvSpPr>
        <p:spPr bwMode="auto">
          <a:xfrm>
            <a:off x="6170614" y="4365625"/>
            <a:ext cx="4079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H</a:t>
            </a:r>
            <a:r>
              <a:rPr lang="en-US" altLang="en-US" sz="1600" baseline="-25000"/>
              <a:t>d</a:t>
            </a:r>
            <a:endParaRPr lang="en-US" altLang="en-US" sz="1600"/>
          </a:p>
        </p:txBody>
      </p:sp>
      <p:sp>
        <p:nvSpPr>
          <p:cNvPr id="111701" name="Rectangle 85"/>
          <p:cNvSpPr>
            <a:spLocks noChangeArrowheads="1"/>
          </p:cNvSpPr>
          <p:nvPr/>
        </p:nvSpPr>
        <p:spPr bwMode="auto">
          <a:xfrm>
            <a:off x="6256338" y="4699001"/>
            <a:ext cx="239712" cy="23971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000"/>
          </a:p>
        </p:txBody>
      </p:sp>
      <p:sp>
        <p:nvSpPr>
          <p:cNvPr id="111702" name="Text Box 86"/>
          <p:cNvSpPr txBox="1">
            <a:spLocks noChangeArrowheads="1"/>
          </p:cNvSpPr>
          <p:nvPr/>
        </p:nvSpPr>
        <p:spPr bwMode="auto">
          <a:xfrm>
            <a:off x="6164264" y="4633913"/>
            <a:ext cx="4079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H</a:t>
            </a:r>
            <a:r>
              <a:rPr lang="en-US" altLang="en-US" sz="1600" baseline="-25000"/>
              <a:t>d</a:t>
            </a:r>
            <a:endParaRPr lang="en-US" altLang="en-US" sz="1600"/>
          </a:p>
        </p:txBody>
      </p:sp>
      <p:sp>
        <p:nvSpPr>
          <p:cNvPr id="111703" name="Rectangle 87"/>
          <p:cNvSpPr>
            <a:spLocks noChangeArrowheads="1"/>
          </p:cNvSpPr>
          <p:nvPr/>
        </p:nvSpPr>
        <p:spPr bwMode="auto">
          <a:xfrm>
            <a:off x="6264276" y="5243513"/>
            <a:ext cx="239713" cy="2397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000"/>
          </a:p>
        </p:txBody>
      </p:sp>
      <p:sp>
        <p:nvSpPr>
          <p:cNvPr id="111704" name="Text Box 88"/>
          <p:cNvSpPr txBox="1">
            <a:spLocks noChangeArrowheads="1"/>
          </p:cNvSpPr>
          <p:nvPr/>
        </p:nvSpPr>
        <p:spPr bwMode="auto">
          <a:xfrm>
            <a:off x="6172200" y="5178425"/>
            <a:ext cx="407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H</a:t>
            </a:r>
            <a:r>
              <a:rPr lang="en-US" altLang="en-US" sz="1600" baseline="-25000"/>
              <a:t>d</a:t>
            </a:r>
            <a:endParaRPr lang="en-US" altLang="en-US" sz="1600"/>
          </a:p>
        </p:txBody>
      </p:sp>
      <p:sp>
        <p:nvSpPr>
          <p:cNvPr id="111705" name="Text Box 89"/>
          <p:cNvSpPr txBox="1">
            <a:spLocks noChangeArrowheads="1"/>
          </p:cNvSpPr>
          <p:nvPr/>
        </p:nvSpPr>
        <p:spPr bwMode="auto">
          <a:xfrm rot="5400000">
            <a:off x="6991351" y="4911726"/>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a:t>
            </a:r>
          </a:p>
        </p:txBody>
      </p:sp>
      <p:sp>
        <p:nvSpPr>
          <p:cNvPr id="111706" name="Rectangle 90"/>
          <p:cNvSpPr>
            <a:spLocks noChangeArrowheads="1"/>
          </p:cNvSpPr>
          <p:nvPr/>
        </p:nvSpPr>
        <p:spPr bwMode="auto">
          <a:xfrm>
            <a:off x="7038976" y="4438651"/>
            <a:ext cx="239713" cy="23971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000"/>
          </a:p>
        </p:txBody>
      </p:sp>
      <p:sp>
        <p:nvSpPr>
          <p:cNvPr id="111707" name="Text Box 91"/>
          <p:cNvSpPr txBox="1">
            <a:spLocks noChangeArrowheads="1"/>
          </p:cNvSpPr>
          <p:nvPr/>
        </p:nvSpPr>
        <p:spPr bwMode="auto">
          <a:xfrm>
            <a:off x="6946900" y="4373563"/>
            <a:ext cx="407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H</a:t>
            </a:r>
            <a:r>
              <a:rPr lang="en-US" altLang="en-US" sz="1600" baseline="-25000"/>
              <a:t>d</a:t>
            </a:r>
            <a:endParaRPr lang="en-US" altLang="en-US" sz="1600"/>
          </a:p>
        </p:txBody>
      </p:sp>
      <p:sp>
        <p:nvSpPr>
          <p:cNvPr id="111708" name="Rectangle 92"/>
          <p:cNvSpPr>
            <a:spLocks noChangeArrowheads="1"/>
          </p:cNvSpPr>
          <p:nvPr/>
        </p:nvSpPr>
        <p:spPr bwMode="auto">
          <a:xfrm>
            <a:off x="7032626" y="4706938"/>
            <a:ext cx="239713" cy="2397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000"/>
          </a:p>
        </p:txBody>
      </p:sp>
      <p:sp>
        <p:nvSpPr>
          <p:cNvPr id="111709" name="Text Box 93"/>
          <p:cNvSpPr txBox="1">
            <a:spLocks noChangeArrowheads="1"/>
          </p:cNvSpPr>
          <p:nvPr/>
        </p:nvSpPr>
        <p:spPr bwMode="auto">
          <a:xfrm>
            <a:off x="6940550" y="4641850"/>
            <a:ext cx="407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H</a:t>
            </a:r>
            <a:r>
              <a:rPr lang="en-US" altLang="en-US" sz="1600" baseline="-25000"/>
              <a:t>d</a:t>
            </a:r>
            <a:endParaRPr lang="en-US" altLang="en-US" sz="1600"/>
          </a:p>
        </p:txBody>
      </p:sp>
      <p:sp>
        <p:nvSpPr>
          <p:cNvPr id="111710" name="Rectangle 94"/>
          <p:cNvSpPr>
            <a:spLocks noChangeArrowheads="1"/>
          </p:cNvSpPr>
          <p:nvPr/>
        </p:nvSpPr>
        <p:spPr bwMode="auto">
          <a:xfrm>
            <a:off x="7040563" y="5251451"/>
            <a:ext cx="239712" cy="23971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000"/>
          </a:p>
        </p:txBody>
      </p:sp>
      <p:sp>
        <p:nvSpPr>
          <p:cNvPr id="111711" name="Text Box 95"/>
          <p:cNvSpPr txBox="1">
            <a:spLocks noChangeArrowheads="1"/>
          </p:cNvSpPr>
          <p:nvPr/>
        </p:nvSpPr>
        <p:spPr bwMode="auto">
          <a:xfrm>
            <a:off x="6948489" y="5186363"/>
            <a:ext cx="4079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H</a:t>
            </a:r>
            <a:r>
              <a:rPr lang="en-US" altLang="en-US" sz="1600" baseline="-25000"/>
              <a:t>d</a:t>
            </a:r>
            <a:endParaRPr lang="en-US" altLang="en-US" sz="1600"/>
          </a:p>
        </p:txBody>
      </p:sp>
    </p:spTree>
    <p:extLst>
      <p:ext uri="{BB962C8B-B14F-4D97-AF65-F5344CB8AC3E}">
        <p14:creationId xmlns:p14="http://schemas.microsoft.com/office/powerpoint/2010/main" val="340803257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ltLang="en-US"/>
              <a:t>Quantum Random Walk Search Algorithm</a:t>
            </a:r>
          </a:p>
        </p:txBody>
      </p:sp>
      <p:sp>
        <p:nvSpPr>
          <p:cNvPr id="112645" name="Text Box 5"/>
          <p:cNvSpPr txBox="1">
            <a:spLocks noChangeArrowheads="1"/>
          </p:cNvSpPr>
          <p:nvPr/>
        </p:nvSpPr>
        <p:spPr bwMode="auto">
          <a:xfrm>
            <a:off x="2058989" y="1795463"/>
            <a:ext cx="65296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Idea: extend classical random walk formalism to quantum mechanics</a:t>
            </a:r>
          </a:p>
        </p:txBody>
      </p:sp>
      <p:sp>
        <p:nvSpPr>
          <p:cNvPr id="112647" name="AutoShape 7"/>
          <p:cNvSpPr>
            <a:spLocks noChangeArrowheads="1"/>
          </p:cNvSpPr>
          <p:nvPr/>
        </p:nvSpPr>
        <p:spPr bwMode="auto">
          <a:xfrm>
            <a:off x="7343775" y="2865439"/>
            <a:ext cx="325438" cy="168275"/>
          </a:xfrm>
          <a:prstGeom prst="rightArrow">
            <a:avLst>
              <a:gd name="adj1" fmla="val 50000"/>
              <a:gd name="adj2" fmla="val 48349"/>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12648" name="Object 8"/>
          <p:cNvGraphicFramePr>
            <a:graphicFrameLocks noChangeAspect="1"/>
          </p:cNvGraphicFramePr>
          <p:nvPr/>
        </p:nvGraphicFramePr>
        <p:xfrm>
          <a:off x="7350126" y="2581275"/>
          <a:ext cx="246063" cy="274638"/>
        </p:xfrm>
        <a:graphic>
          <a:graphicData uri="http://schemas.openxmlformats.org/presentationml/2006/ole">
            <mc:AlternateContent xmlns:mc="http://schemas.openxmlformats.org/markup-compatibility/2006">
              <mc:Choice xmlns:v="urn:schemas-microsoft-com:vml" Requires="v">
                <p:oleObj spid="_x0000_s27727" name="Equation" r:id="rId3" imgW="190440" imgH="215640" progId="Equation.DSMT4">
                  <p:embed/>
                </p:oleObj>
              </mc:Choice>
              <mc:Fallback>
                <p:oleObj name="Equation" r:id="rId3" imgW="190440" imgH="215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0126" y="2581275"/>
                        <a:ext cx="246063"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96" name="Object 56"/>
          <p:cNvGraphicFramePr>
            <a:graphicFrameLocks noChangeAspect="1"/>
          </p:cNvGraphicFramePr>
          <p:nvPr/>
        </p:nvGraphicFramePr>
        <p:xfrm>
          <a:off x="6581775" y="3492501"/>
          <a:ext cx="317500" cy="404813"/>
        </p:xfrm>
        <a:graphic>
          <a:graphicData uri="http://schemas.openxmlformats.org/presentationml/2006/ole">
            <mc:AlternateContent xmlns:mc="http://schemas.openxmlformats.org/markup-compatibility/2006">
              <mc:Choice xmlns:v="urn:schemas-microsoft-com:vml" Requires="v">
                <p:oleObj spid="_x0000_s27728" name="Equation" r:id="rId5" imgW="228600" imgH="291960" progId="Equation.DSMT4">
                  <p:embed/>
                </p:oleObj>
              </mc:Choice>
              <mc:Fallback>
                <p:oleObj name="Equation" r:id="rId5" imgW="228600" imgH="2919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1775" y="3492501"/>
                        <a:ext cx="317500"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39" name="Object 99"/>
          <p:cNvGraphicFramePr>
            <a:graphicFrameLocks noChangeAspect="1"/>
          </p:cNvGraphicFramePr>
          <p:nvPr/>
        </p:nvGraphicFramePr>
        <p:xfrm>
          <a:off x="8169276" y="3467101"/>
          <a:ext cx="493713" cy="404813"/>
        </p:xfrm>
        <a:graphic>
          <a:graphicData uri="http://schemas.openxmlformats.org/presentationml/2006/ole">
            <mc:AlternateContent xmlns:mc="http://schemas.openxmlformats.org/markup-compatibility/2006">
              <mc:Choice xmlns:v="urn:schemas-microsoft-com:vml" Requires="v">
                <p:oleObj spid="_x0000_s27729" name="Equation" r:id="rId7" imgW="355320" imgH="291960" progId="Equation.DSMT4">
                  <p:embed/>
                </p:oleObj>
              </mc:Choice>
              <mc:Fallback>
                <p:oleObj name="Equation" r:id="rId7" imgW="355320" imgH="29196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69276" y="3467101"/>
                        <a:ext cx="493713"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92" name="Text Box 252"/>
          <p:cNvSpPr txBox="1">
            <a:spLocks noChangeArrowheads="1"/>
          </p:cNvSpPr>
          <p:nvPr/>
        </p:nvSpPr>
        <p:spPr bwMode="auto">
          <a:xfrm>
            <a:off x="2084388" y="2455863"/>
            <a:ext cx="23070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Classical random walk:</a:t>
            </a:r>
          </a:p>
        </p:txBody>
      </p:sp>
      <p:grpSp>
        <p:nvGrpSpPr>
          <p:cNvPr id="113072" name="Group 432"/>
          <p:cNvGrpSpPr>
            <a:grpSpLocks/>
          </p:cNvGrpSpPr>
          <p:nvPr/>
        </p:nvGrpSpPr>
        <p:grpSpPr bwMode="auto">
          <a:xfrm>
            <a:off x="6215063" y="2435225"/>
            <a:ext cx="976312" cy="998538"/>
            <a:chOff x="2976" y="1698"/>
            <a:chExt cx="615" cy="629"/>
          </a:xfrm>
        </p:grpSpPr>
        <p:sp>
          <p:nvSpPr>
            <p:cNvPr id="113069" name="Line 429"/>
            <p:cNvSpPr>
              <a:spLocks noChangeShapeType="1"/>
            </p:cNvSpPr>
            <p:nvPr/>
          </p:nvSpPr>
          <p:spPr bwMode="auto">
            <a:xfrm rot="-5400000">
              <a:off x="3029" y="1968"/>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70" name="Line 430"/>
            <p:cNvSpPr>
              <a:spLocks noChangeShapeType="1"/>
            </p:cNvSpPr>
            <p:nvPr/>
          </p:nvSpPr>
          <p:spPr bwMode="auto">
            <a:xfrm rot="-5400000">
              <a:off x="3026" y="1760"/>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71" name="Line 431"/>
            <p:cNvSpPr>
              <a:spLocks noChangeShapeType="1"/>
            </p:cNvSpPr>
            <p:nvPr/>
          </p:nvSpPr>
          <p:spPr bwMode="auto">
            <a:xfrm rot="-5400000">
              <a:off x="3026" y="2178"/>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66" name="Line 426"/>
            <p:cNvSpPr>
              <a:spLocks noChangeShapeType="1"/>
            </p:cNvSpPr>
            <p:nvPr/>
          </p:nvSpPr>
          <p:spPr bwMode="auto">
            <a:xfrm rot="-5400000">
              <a:off x="3542" y="1963"/>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67" name="Line 427"/>
            <p:cNvSpPr>
              <a:spLocks noChangeShapeType="1"/>
            </p:cNvSpPr>
            <p:nvPr/>
          </p:nvSpPr>
          <p:spPr bwMode="auto">
            <a:xfrm rot="-5400000">
              <a:off x="3539" y="1755"/>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68" name="Line 428"/>
            <p:cNvSpPr>
              <a:spLocks noChangeShapeType="1"/>
            </p:cNvSpPr>
            <p:nvPr/>
          </p:nvSpPr>
          <p:spPr bwMode="auto">
            <a:xfrm rot="-5400000">
              <a:off x="3539" y="2173"/>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63" name="Line 423"/>
            <p:cNvSpPr>
              <a:spLocks noChangeShapeType="1"/>
            </p:cNvSpPr>
            <p:nvPr/>
          </p:nvSpPr>
          <p:spPr bwMode="auto">
            <a:xfrm flipV="1">
              <a:off x="3281" y="1698"/>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64" name="Line 424"/>
            <p:cNvSpPr>
              <a:spLocks noChangeShapeType="1"/>
            </p:cNvSpPr>
            <p:nvPr/>
          </p:nvSpPr>
          <p:spPr bwMode="auto">
            <a:xfrm flipV="1">
              <a:off x="3481" y="1698"/>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65" name="Line 425"/>
            <p:cNvSpPr>
              <a:spLocks noChangeShapeType="1"/>
            </p:cNvSpPr>
            <p:nvPr/>
          </p:nvSpPr>
          <p:spPr bwMode="auto">
            <a:xfrm flipV="1">
              <a:off x="3081" y="1698"/>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60" name="Line 420"/>
            <p:cNvSpPr>
              <a:spLocks noChangeShapeType="1"/>
            </p:cNvSpPr>
            <p:nvPr/>
          </p:nvSpPr>
          <p:spPr bwMode="auto">
            <a:xfrm flipV="1">
              <a:off x="3284" y="2227"/>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61" name="Line 421"/>
            <p:cNvSpPr>
              <a:spLocks noChangeShapeType="1"/>
            </p:cNvSpPr>
            <p:nvPr/>
          </p:nvSpPr>
          <p:spPr bwMode="auto">
            <a:xfrm flipV="1">
              <a:off x="3484" y="2227"/>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62" name="Line 422"/>
            <p:cNvSpPr>
              <a:spLocks noChangeShapeType="1"/>
            </p:cNvSpPr>
            <p:nvPr/>
          </p:nvSpPr>
          <p:spPr bwMode="auto">
            <a:xfrm flipV="1">
              <a:off x="3084" y="2227"/>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8" name="Line 38"/>
            <p:cNvSpPr>
              <a:spLocks noChangeShapeType="1"/>
            </p:cNvSpPr>
            <p:nvPr/>
          </p:nvSpPr>
          <p:spPr bwMode="auto">
            <a:xfrm>
              <a:off x="3284" y="1859"/>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9" name="Line 39"/>
            <p:cNvSpPr>
              <a:spLocks noChangeShapeType="1"/>
            </p:cNvSpPr>
            <p:nvPr/>
          </p:nvSpPr>
          <p:spPr bwMode="auto">
            <a:xfrm rot="-5400000">
              <a:off x="3176" y="1963"/>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80" name="Line 40"/>
            <p:cNvSpPr>
              <a:spLocks noChangeShapeType="1"/>
            </p:cNvSpPr>
            <p:nvPr/>
          </p:nvSpPr>
          <p:spPr bwMode="auto">
            <a:xfrm flipV="1">
              <a:off x="3284" y="2075"/>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97" name="Line 57"/>
            <p:cNvSpPr>
              <a:spLocks noChangeShapeType="1"/>
            </p:cNvSpPr>
            <p:nvPr/>
          </p:nvSpPr>
          <p:spPr bwMode="auto">
            <a:xfrm rot="-5400000">
              <a:off x="3390" y="1963"/>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47" name="Line 407"/>
            <p:cNvSpPr>
              <a:spLocks noChangeShapeType="1"/>
            </p:cNvSpPr>
            <p:nvPr/>
          </p:nvSpPr>
          <p:spPr bwMode="auto">
            <a:xfrm rot="-5400000">
              <a:off x="3173" y="1755"/>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48" name="Line 408"/>
            <p:cNvSpPr>
              <a:spLocks noChangeShapeType="1"/>
            </p:cNvSpPr>
            <p:nvPr/>
          </p:nvSpPr>
          <p:spPr bwMode="auto">
            <a:xfrm rot="-5400000">
              <a:off x="3387" y="1755"/>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52" name="Line 412"/>
            <p:cNvSpPr>
              <a:spLocks noChangeShapeType="1"/>
            </p:cNvSpPr>
            <p:nvPr/>
          </p:nvSpPr>
          <p:spPr bwMode="auto">
            <a:xfrm rot="-5400000">
              <a:off x="3173" y="2173"/>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53" name="Line 413"/>
            <p:cNvSpPr>
              <a:spLocks noChangeShapeType="1"/>
            </p:cNvSpPr>
            <p:nvPr/>
          </p:nvSpPr>
          <p:spPr bwMode="auto">
            <a:xfrm rot="-5400000">
              <a:off x="3387" y="2173"/>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56" name="Line 416"/>
            <p:cNvSpPr>
              <a:spLocks noChangeShapeType="1"/>
            </p:cNvSpPr>
            <p:nvPr/>
          </p:nvSpPr>
          <p:spPr bwMode="auto">
            <a:xfrm>
              <a:off x="3484" y="1859"/>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57" name="Line 417"/>
            <p:cNvSpPr>
              <a:spLocks noChangeShapeType="1"/>
            </p:cNvSpPr>
            <p:nvPr/>
          </p:nvSpPr>
          <p:spPr bwMode="auto">
            <a:xfrm flipV="1">
              <a:off x="3484" y="2059"/>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58" name="Line 418"/>
            <p:cNvSpPr>
              <a:spLocks noChangeShapeType="1"/>
            </p:cNvSpPr>
            <p:nvPr/>
          </p:nvSpPr>
          <p:spPr bwMode="auto">
            <a:xfrm>
              <a:off x="3084" y="1859"/>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59" name="Line 419"/>
            <p:cNvSpPr>
              <a:spLocks noChangeShapeType="1"/>
            </p:cNvSpPr>
            <p:nvPr/>
          </p:nvSpPr>
          <p:spPr bwMode="auto">
            <a:xfrm flipV="1">
              <a:off x="3084" y="2075"/>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7" name="Oval 37"/>
            <p:cNvSpPr>
              <a:spLocks noChangeArrowheads="1"/>
            </p:cNvSpPr>
            <p:nvPr/>
          </p:nvSpPr>
          <p:spPr bwMode="auto">
            <a:xfrm>
              <a:off x="3225" y="1958"/>
              <a:ext cx="117" cy="11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41" name="Oval 401"/>
            <p:cNvSpPr>
              <a:spLocks noChangeArrowheads="1"/>
            </p:cNvSpPr>
            <p:nvPr/>
          </p:nvSpPr>
          <p:spPr bwMode="auto">
            <a:xfrm>
              <a:off x="3420" y="1955"/>
              <a:ext cx="117" cy="11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42" name="Oval 402"/>
            <p:cNvSpPr>
              <a:spLocks noChangeArrowheads="1"/>
            </p:cNvSpPr>
            <p:nvPr/>
          </p:nvSpPr>
          <p:spPr bwMode="auto">
            <a:xfrm>
              <a:off x="3031" y="1961"/>
              <a:ext cx="117" cy="11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46" name="Oval 406"/>
            <p:cNvSpPr>
              <a:spLocks noChangeArrowheads="1"/>
            </p:cNvSpPr>
            <p:nvPr/>
          </p:nvSpPr>
          <p:spPr bwMode="auto">
            <a:xfrm>
              <a:off x="3222" y="1750"/>
              <a:ext cx="117" cy="11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49" name="Oval 409"/>
            <p:cNvSpPr>
              <a:spLocks noChangeArrowheads="1"/>
            </p:cNvSpPr>
            <p:nvPr/>
          </p:nvSpPr>
          <p:spPr bwMode="auto">
            <a:xfrm>
              <a:off x="3425" y="1747"/>
              <a:ext cx="117" cy="11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50" name="Oval 410"/>
            <p:cNvSpPr>
              <a:spLocks noChangeArrowheads="1"/>
            </p:cNvSpPr>
            <p:nvPr/>
          </p:nvSpPr>
          <p:spPr bwMode="auto">
            <a:xfrm>
              <a:off x="3028" y="1753"/>
              <a:ext cx="117" cy="11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51" name="Oval 411"/>
            <p:cNvSpPr>
              <a:spLocks noChangeArrowheads="1"/>
            </p:cNvSpPr>
            <p:nvPr/>
          </p:nvSpPr>
          <p:spPr bwMode="auto">
            <a:xfrm>
              <a:off x="3222" y="2168"/>
              <a:ext cx="117" cy="11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54" name="Oval 414"/>
            <p:cNvSpPr>
              <a:spLocks noChangeArrowheads="1"/>
            </p:cNvSpPr>
            <p:nvPr/>
          </p:nvSpPr>
          <p:spPr bwMode="auto">
            <a:xfrm>
              <a:off x="3425" y="2165"/>
              <a:ext cx="117" cy="11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55" name="Oval 415"/>
            <p:cNvSpPr>
              <a:spLocks noChangeArrowheads="1"/>
            </p:cNvSpPr>
            <p:nvPr/>
          </p:nvSpPr>
          <p:spPr bwMode="auto">
            <a:xfrm>
              <a:off x="3028" y="2171"/>
              <a:ext cx="117" cy="11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3074" name="Line 434"/>
          <p:cNvSpPr>
            <a:spLocks noChangeShapeType="1"/>
          </p:cNvSpPr>
          <p:nvPr/>
        </p:nvSpPr>
        <p:spPr bwMode="auto">
          <a:xfrm rot="-5400000">
            <a:off x="7885907" y="2872582"/>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75" name="Line 435"/>
          <p:cNvSpPr>
            <a:spLocks noChangeShapeType="1"/>
          </p:cNvSpPr>
          <p:nvPr/>
        </p:nvSpPr>
        <p:spPr bwMode="auto">
          <a:xfrm rot="-5400000">
            <a:off x="7881144" y="2542382"/>
            <a:ext cx="0" cy="157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76" name="Line 436"/>
          <p:cNvSpPr>
            <a:spLocks noChangeShapeType="1"/>
          </p:cNvSpPr>
          <p:nvPr/>
        </p:nvSpPr>
        <p:spPr bwMode="auto">
          <a:xfrm rot="-5400000">
            <a:off x="7881144" y="3205957"/>
            <a:ext cx="0" cy="157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77" name="Line 437"/>
          <p:cNvSpPr>
            <a:spLocks noChangeShapeType="1"/>
          </p:cNvSpPr>
          <p:nvPr/>
        </p:nvSpPr>
        <p:spPr bwMode="auto">
          <a:xfrm rot="-5400000">
            <a:off x="8700294" y="2864644"/>
            <a:ext cx="0" cy="157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78" name="Line 438"/>
          <p:cNvSpPr>
            <a:spLocks noChangeShapeType="1"/>
          </p:cNvSpPr>
          <p:nvPr/>
        </p:nvSpPr>
        <p:spPr bwMode="auto">
          <a:xfrm rot="-5400000">
            <a:off x="8695532" y="2534444"/>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79" name="Line 439"/>
          <p:cNvSpPr>
            <a:spLocks noChangeShapeType="1"/>
          </p:cNvSpPr>
          <p:nvPr/>
        </p:nvSpPr>
        <p:spPr bwMode="auto">
          <a:xfrm rot="-5400000">
            <a:off x="8695532" y="3198019"/>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80" name="Line 440"/>
          <p:cNvSpPr>
            <a:spLocks noChangeShapeType="1"/>
          </p:cNvSpPr>
          <p:nvPr/>
        </p:nvSpPr>
        <p:spPr bwMode="auto">
          <a:xfrm flipV="1">
            <a:off x="8286750" y="2443163"/>
            <a:ext cx="0" cy="158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81" name="Line 441"/>
          <p:cNvSpPr>
            <a:spLocks noChangeShapeType="1"/>
          </p:cNvSpPr>
          <p:nvPr/>
        </p:nvSpPr>
        <p:spPr bwMode="auto">
          <a:xfrm flipV="1">
            <a:off x="8604250" y="2443163"/>
            <a:ext cx="0" cy="158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82" name="Line 442"/>
          <p:cNvSpPr>
            <a:spLocks noChangeShapeType="1"/>
          </p:cNvSpPr>
          <p:nvPr/>
        </p:nvSpPr>
        <p:spPr bwMode="auto">
          <a:xfrm flipV="1">
            <a:off x="7969250" y="2443163"/>
            <a:ext cx="0" cy="158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83" name="Line 443"/>
          <p:cNvSpPr>
            <a:spLocks noChangeShapeType="1"/>
          </p:cNvSpPr>
          <p:nvPr/>
        </p:nvSpPr>
        <p:spPr bwMode="auto">
          <a:xfrm flipV="1">
            <a:off x="8291513" y="3282950"/>
            <a:ext cx="0" cy="158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84" name="Line 444"/>
          <p:cNvSpPr>
            <a:spLocks noChangeShapeType="1"/>
          </p:cNvSpPr>
          <p:nvPr/>
        </p:nvSpPr>
        <p:spPr bwMode="auto">
          <a:xfrm flipV="1">
            <a:off x="8609013" y="3282950"/>
            <a:ext cx="0" cy="158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85" name="Line 445"/>
          <p:cNvSpPr>
            <a:spLocks noChangeShapeType="1"/>
          </p:cNvSpPr>
          <p:nvPr/>
        </p:nvSpPr>
        <p:spPr bwMode="auto">
          <a:xfrm flipV="1">
            <a:off x="7974013" y="3282950"/>
            <a:ext cx="0" cy="158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86" name="Line 446"/>
          <p:cNvSpPr>
            <a:spLocks noChangeShapeType="1"/>
          </p:cNvSpPr>
          <p:nvPr/>
        </p:nvSpPr>
        <p:spPr bwMode="auto">
          <a:xfrm>
            <a:off x="8291513" y="2698751"/>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87" name="Line 447"/>
          <p:cNvSpPr>
            <a:spLocks noChangeShapeType="1"/>
          </p:cNvSpPr>
          <p:nvPr/>
        </p:nvSpPr>
        <p:spPr bwMode="auto">
          <a:xfrm rot="-5400000">
            <a:off x="8119269" y="2864644"/>
            <a:ext cx="0" cy="157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88" name="Line 448"/>
          <p:cNvSpPr>
            <a:spLocks noChangeShapeType="1"/>
          </p:cNvSpPr>
          <p:nvPr/>
        </p:nvSpPr>
        <p:spPr bwMode="auto">
          <a:xfrm flipV="1">
            <a:off x="8291513" y="3041650"/>
            <a:ext cx="0" cy="158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89" name="Line 449"/>
          <p:cNvSpPr>
            <a:spLocks noChangeShapeType="1"/>
          </p:cNvSpPr>
          <p:nvPr/>
        </p:nvSpPr>
        <p:spPr bwMode="auto">
          <a:xfrm rot="-5400000">
            <a:off x="8458994" y="2864644"/>
            <a:ext cx="0" cy="157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90" name="Line 450"/>
          <p:cNvSpPr>
            <a:spLocks noChangeShapeType="1"/>
          </p:cNvSpPr>
          <p:nvPr/>
        </p:nvSpPr>
        <p:spPr bwMode="auto">
          <a:xfrm rot="-5400000">
            <a:off x="8114507" y="2534444"/>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91" name="Line 451"/>
          <p:cNvSpPr>
            <a:spLocks noChangeShapeType="1"/>
          </p:cNvSpPr>
          <p:nvPr/>
        </p:nvSpPr>
        <p:spPr bwMode="auto">
          <a:xfrm rot="-5400000">
            <a:off x="8454232" y="2534444"/>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92" name="Line 452"/>
          <p:cNvSpPr>
            <a:spLocks noChangeShapeType="1"/>
          </p:cNvSpPr>
          <p:nvPr/>
        </p:nvSpPr>
        <p:spPr bwMode="auto">
          <a:xfrm rot="-5400000">
            <a:off x="8114507" y="3198019"/>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93" name="Line 453"/>
          <p:cNvSpPr>
            <a:spLocks noChangeShapeType="1"/>
          </p:cNvSpPr>
          <p:nvPr/>
        </p:nvSpPr>
        <p:spPr bwMode="auto">
          <a:xfrm rot="-5400000">
            <a:off x="8454232" y="3198019"/>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94" name="Line 454"/>
          <p:cNvSpPr>
            <a:spLocks noChangeShapeType="1"/>
          </p:cNvSpPr>
          <p:nvPr/>
        </p:nvSpPr>
        <p:spPr bwMode="auto">
          <a:xfrm>
            <a:off x="8609013" y="2698751"/>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95" name="Line 455"/>
          <p:cNvSpPr>
            <a:spLocks noChangeShapeType="1"/>
          </p:cNvSpPr>
          <p:nvPr/>
        </p:nvSpPr>
        <p:spPr bwMode="auto">
          <a:xfrm flipV="1">
            <a:off x="8609013" y="3016250"/>
            <a:ext cx="0" cy="158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96" name="Line 456"/>
          <p:cNvSpPr>
            <a:spLocks noChangeShapeType="1"/>
          </p:cNvSpPr>
          <p:nvPr/>
        </p:nvSpPr>
        <p:spPr bwMode="auto">
          <a:xfrm>
            <a:off x="7974013" y="2698751"/>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97" name="Line 457"/>
          <p:cNvSpPr>
            <a:spLocks noChangeShapeType="1"/>
          </p:cNvSpPr>
          <p:nvPr/>
        </p:nvSpPr>
        <p:spPr bwMode="auto">
          <a:xfrm flipV="1">
            <a:off x="7974013" y="3041650"/>
            <a:ext cx="0" cy="158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98" name="Oval 458"/>
          <p:cNvSpPr>
            <a:spLocks noChangeArrowheads="1"/>
          </p:cNvSpPr>
          <p:nvPr/>
        </p:nvSpPr>
        <p:spPr bwMode="auto">
          <a:xfrm>
            <a:off x="8197850" y="2855914"/>
            <a:ext cx="185738" cy="18573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99" name="Oval 459"/>
          <p:cNvSpPr>
            <a:spLocks noChangeArrowheads="1"/>
          </p:cNvSpPr>
          <p:nvPr/>
        </p:nvSpPr>
        <p:spPr bwMode="auto">
          <a:xfrm>
            <a:off x="8507414" y="2851150"/>
            <a:ext cx="185737" cy="185738"/>
          </a:xfrm>
          <a:prstGeom prst="ellipse">
            <a:avLst/>
          </a:prstGeom>
          <a:solidFill>
            <a:srgbClr val="96969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00" name="Oval 460"/>
          <p:cNvSpPr>
            <a:spLocks noChangeArrowheads="1"/>
          </p:cNvSpPr>
          <p:nvPr/>
        </p:nvSpPr>
        <p:spPr bwMode="auto">
          <a:xfrm>
            <a:off x="7889875" y="2860675"/>
            <a:ext cx="185738" cy="185738"/>
          </a:xfrm>
          <a:prstGeom prst="ellipse">
            <a:avLst/>
          </a:prstGeom>
          <a:solidFill>
            <a:srgbClr val="96969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01" name="Oval 461"/>
          <p:cNvSpPr>
            <a:spLocks noChangeArrowheads="1"/>
          </p:cNvSpPr>
          <p:nvPr/>
        </p:nvSpPr>
        <p:spPr bwMode="auto">
          <a:xfrm>
            <a:off x="8193089" y="2525714"/>
            <a:ext cx="185737" cy="185737"/>
          </a:xfrm>
          <a:prstGeom prst="ellipse">
            <a:avLst/>
          </a:prstGeom>
          <a:solidFill>
            <a:srgbClr val="96969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02" name="Oval 462"/>
          <p:cNvSpPr>
            <a:spLocks noChangeArrowheads="1"/>
          </p:cNvSpPr>
          <p:nvPr/>
        </p:nvSpPr>
        <p:spPr bwMode="auto">
          <a:xfrm>
            <a:off x="8515350" y="2520950"/>
            <a:ext cx="185738" cy="1857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03" name="Oval 463"/>
          <p:cNvSpPr>
            <a:spLocks noChangeArrowheads="1"/>
          </p:cNvSpPr>
          <p:nvPr/>
        </p:nvSpPr>
        <p:spPr bwMode="auto">
          <a:xfrm>
            <a:off x="7885114" y="2530475"/>
            <a:ext cx="185737" cy="1857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04" name="Oval 464"/>
          <p:cNvSpPr>
            <a:spLocks noChangeArrowheads="1"/>
          </p:cNvSpPr>
          <p:nvPr/>
        </p:nvSpPr>
        <p:spPr bwMode="auto">
          <a:xfrm>
            <a:off x="8193089" y="3189289"/>
            <a:ext cx="185737" cy="185737"/>
          </a:xfrm>
          <a:prstGeom prst="ellipse">
            <a:avLst/>
          </a:prstGeom>
          <a:solidFill>
            <a:srgbClr val="96969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05" name="Oval 465"/>
          <p:cNvSpPr>
            <a:spLocks noChangeArrowheads="1"/>
          </p:cNvSpPr>
          <p:nvPr/>
        </p:nvSpPr>
        <p:spPr bwMode="auto">
          <a:xfrm>
            <a:off x="8515350" y="3184525"/>
            <a:ext cx="185738" cy="1857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06" name="Oval 466"/>
          <p:cNvSpPr>
            <a:spLocks noChangeArrowheads="1"/>
          </p:cNvSpPr>
          <p:nvPr/>
        </p:nvSpPr>
        <p:spPr bwMode="auto">
          <a:xfrm>
            <a:off x="7885114" y="3194050"/>
            <a:ext cx="185737" cy="1857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3228" name="Group 588"/>
          <p:cNvGrpSpPr>
            <a:grpSpLocks/>
          </p:cNvGrpSpPr>
          <p:nvPr/>
        </p:nvGrpSpPr>
        <p:grpSpPr bwMode="auto">
          <a:xfrm>
            <a:off x="2068513" y="4548188"/>
            <a:ext cx="8164512" cy="2144712"/>
            <a:chOff x="343" y="2865"/>
            <a:chExt cx="5143" cy="1351"/>
          </a:xfrm>
        </p:grpSpPr>
        <p:sp>
          <p:nvSpPr>
            <p:cNvPr id="113213" name="Line 573"/>
            <p:cNvSpPr>
              <a:spLocks noChangeShapeType="1"/>
            </p:cNvSpPr>
            <p:nvPr/>
          </p:nvSpPr>
          <p:spPr bwMode="auto">
            <a:xfrm>
              <a:off x="4180" y="3030"/>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14" name="Line 574"/>
            <p:cNvSpPr>
              <a:spLocks noChangeShapeType="1"/>
            </p:cNvSpPr>
            <p:nvPr/>
          </p:nvSpPr>
          <p:spPr bwMode="auto">
            <a:xfrm rot="-5400000">
              <a:off x="4072" y="3134"/>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15" name="Line 575"/>
            <p:cNvSpPr>
              <a:spLocks noChangeShapeType="1"/>
            </p:cNvSpPr>
            <p:nvPr/>
          </p:nvSpPr>
          <p:spPr bwMode="auto">
            <a:xfrm flipV="1">
              <a:off x="4180" y="3246"/>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16" name="Line 576"/>
            <p:cNvSpPr>
              <a:spLocks noChangeShapeType="1"/>
            </p:cNvSpPr>
            <p:nvPr/>
          </p:nvSpPr>
          <p:spPr bwMode="auto">
            <a:xfrm rot="-5400000">
              <a:off x="4286" y="3134"/>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66" name="Oval 526"/>
            <p:cNvSpPr>
              <a:spLocks noChangeArrowheads="1"/>
            </p:cNvSpPr>
            <p:nvPr/>
          </p:nvSpPr>
          <p:spPr bwMode="auto">
            <a:xfrm>
              <a:off x="4108" y="3131"/>
              <a:ext cx="117" cy="11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40" name="AutoShape 300"/>
            <p:cNvSpPr>
              <a:spLocks noChangeArrowheads="1"/>
            </p:cNvSpPr>
            <p:nvPr/>
          </p:nvSpPr>
          <p:spPr bwMode="auto">
            <a:xfrm>
              <a:off x="3568" y="3127"/>
              <a:ext cx="216" cy="111"/>
            </a:xfrm>
            <a:prstGeom prst="rightArrow">
              <a:avLst>
                <a:gd name="adj1" fmla="val 50000"/>
                <a:gd name="adj2" fmla="val 48649"/>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12941" name="Object 301"/>
            <p:cNvGraphicFramePr>
              <a:graphicFrameLocks noChangeAspect="1"/>
            </p:cNvGraphicFramePr>
            <p:nvPr/>
          </p:nvGraphicFramePr>
          <p:xfrm>
            <a:off x="3568" y="2920"/>
            <a:ext cx="172" cy="194"/>
          </p:xfrm>
          <a:graphic>
            <a:graphicData uri="http://schemas.openxmlformats.org/presentationml/2006/ole">
              <mc:AlternateContent xmlns:mc="http://schemas.openxmlformats.org/markup-compatibility/2006">
                <mc:Choice xmlns:v="urn:schemas-microsoft-com:vml" Requires="v">
                  <p:oleObj spid="_x0000_s27730" name="Equation" r:id="rId9" imgW="203040" imgH="228600" progId="Equation.DSMT4">
                    <p:embed/>
                  </p:oleObj>
                </mc:Choice>
                <mc:Fallback>
                  <p:oleObj name="Equation" r:id="rId9" imgW="20304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68" y="2920"/>
                          <a:ext cx="172"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943" name="AutoShape 303"/>
            <p:cNvSpPr>
              <a:spLocks noChangeArrowheads="1"/>
            </p:cNvSpPr>
            <p:nvPr/>
          </p:nvSpPr>
          <p:spPr bwMode="auto">
            <a:xfrm>
              <a:off x="4566" y="3143"/>
              <a:ext cx="215" cy="111"/>
            </a:xfrm>
            <a:prstGeom prst="rightArrow">
              <a:avLst>
                <a:gd name="adj1" fmla="val 50000"/>
                <a:gd name="adj2" fmla="val 48423"/>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12944" name="Object 304"/>
            <p:cNvGraphicFramePr>
              <a:graphicFrameLocks noChangeAspect="1"/>
            </p:cNvGraphicFramePr>
            <p:nvPr/>
          </p:nvGraphicFramePr>
          <p:xfrm>
            <a:off x="4577" y="2948"/>
            <a:ext cx="149" cy="195"/>
          </p:xfrm>
          <a:graphic>
            <a:graphicData uri="http://schemas.openxmlformats.org/presentationml/2006/ole">
              <mc:AlternateContent xmlns:mc="http://schemas.openxmlformats.org/markup-compatibility/2006">
                <mc:Choice xmlns:v="urn:schemas-microsoft-com:vml" Requires="v">
                  <p:oleObj spid="_x0000_s27731" name="Equation" r:id="rId11" imgW="177480" imgH="228600" progId="Equation.DSMT4">
                    <p:embed/>
                  </p:oleObj>
                </mc:Choice>
                <mc:Fallback>
                  <p:oleObj name="Equation" r:id="rId11" imgW="177480" imgH="228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7" y="2948"/>
                          <a:ext cx="149"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992" name="Object 352"/>
            <p:cNvGraphicFramePr>
              <a:graphicFrameLocks noChangeAspect="1"/>
            </p:cNvGraphicFramePr>
            <p:nvPr/>
          </p:nvGraphicFramePr>
          <p:xfrm>
            <a:off x="3060" y="3545"/>
            <a:ext cx="388" cy="268"/>
          </p:xfrm>
          <a:graphic>
            <a:graphicData uri="http://schemas.openxmlformats.org/presentationml/2006/ole">
              <mc:AlternateContent xmlns:mc="http://schemas.openxmlformats.org/markup-compatibility/2006">
                <mc:Choice xmlns:v="urn:schemas-microsoft-com:vml" Requires="v">
                  <p:oleObj spid="_x0000_s27732" name="Equation" r:id="rId13" imgW="419040" imgH="291960" progId="Equation.DSMT4">
                    <p:embed/>
                  </p:oleObj>
                </mc:Choice>
                <mc:Fallback>
                  <p:oleObj name="Equation" r:id="rId13" imgW="419040" imgH="29196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60" y="3545"/>
                          <a:ext cx="388"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039" name="Object 399"/>
            <p:cNvGraphicFramePr>
              <a:graphicFrameLocks noChangeAspect="1"/>
            </p:cNvGraphicFramePr>
            <p:nvPr/>
          </p:nvGraphicFramePr>
          <p:xfrm>
            <a:off x="4952" y="3589"/>
            <a:ext cx="503" cy="268"/>
          </p:xfrm>
          <a:graphic>
            <a:graphicData uri="http://schemas.openxmlformats.org/presentationml/2006/ole">
              <mc:AlternateContent xmlns:mc="http://schemas.openxmlformats.org/markup-compatibility/2006">
                <mc:Choice xmlns:v="urn:schemas-microsoft-com:vml" Requires="v">
                  <p:oleObj spid="_x0000_s27733" name="Equation" r:id="rId15" imgW="545760" imgH="291960" progId="Equation.DSMT4">
                    <p:embed/>
                  </p:oleObj>
                </mc:Choice>
                <mc:Fallback>
                  <p:oleObj name="Equation" r:id="rId15" imgW="545760" imgH="29196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52" y="3589"/>
                          <a:ext cx="503"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108" name="Line 468"/>
            <p:cNvSpPr>
              <a:spLocks noChangeShapeType="1"/>
            </p:cNvSpPr>
            <p:nvPr/>
          </p:nvSpPr>
          <p:spPr bwMode="auto">
            <a:xfrm rot="-5400000">
              <a:off x="2952" y="3135"/>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09" name="Line 469"/>
            <p:cNvSpPr>
              <a:spLocks noChangeShapeType="1"/>
            </p:cNvSpPr>
            <p:nvPr/>
          </p:nvSpPr>
          <p:spPr bwMode="auto">
            <a:xfrm rot="-5400000">
              <a:off x="2949" y="2927"/>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10" name="Line 470"/>
            <p:cNvSpPr>
              <a:spLocks noChangeShapeType="1"/>
            </p:cNvSpPr>
            <p:nvPr/>
          </p:nvSpPr>
          <p:spPr bwMode="auto">
            <a:xfrm rot="-5400000">
              <a:off x="2949" y="3345"/>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11" name="Line 471"/>
            <p:cNvSpPr>
              <a:spLocks noChangeShapeType="1"/>
            </p:cNvSpPr>
            <p:nvPr/>
          </p:nvSpPr>
          <p:spPr bwMode="auto">
            <a:xfrm rot="-5400000">
              <a:off x="3465" y="3130"/>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12" name="Line 472"/>
            <p:cNvSpPr>
              <a:spLocks noChangeShapeType="1"/>
            </p:cNvSpPr>
            <p:nvPr/>
          </p:nvSpPr>
          <p:spPr bwMode="auto">
            <a:xfrm rot="-5400000">
              <a:off x="3462" y="2922"/>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13" name="Line 473"/>
            <p:cNvSpPr>
              <a:spLocks noChangeShapeType="1"/>
            </p:cNvSpPr>
            <p:nvPr/>
          </p:nvSpPr>
          <p:spPr bwMode="auto">
            <a:xfrm rot="-5400000">
              <a:off x="3462" y="3340"/>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14" name="Line 474"/>
            <p:cNvSpPr>
              <a:spLocks noChangeShapeType="1"/>
            </p:cNvSpPr>
            <p:nvPr/>
          </p:nvSpPr>
          <p:spPr bwMode="auto">
            <a:xfrm flipV="1">
              <a:off x="3204" y="2865"/>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15" name="Line 475"/>
            <p:cNvSpPr>
              <a:spLocks noChangeShapeType="1"/>
            </p:cNvSpPr>
            <p:nvPr/>
          </p:nvSpPr>
          <p:spPr bwMode="auto">
            <a:xfrm flipV="1">
              <a:off x="3404" y="2865"/>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16" name="Line 476"/>
            <p:cNvSpPr>
              <a:spLocks noChangeShapeType="1"/>
            </p:cNvSpPr>
            <p:nvPr/>
          </p:nvSpPr>
          <p:spPr bwMode="auto">
            <a:xfrm flipV="1">
              <a:off x="3004" y="2865"/>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17" name="Line 477"/>
            <p:cNvSpPr>
              <a:spLocks noChangeShapeType="1"/>
            </p:cNvSpPr>
            <p:nvPr/>
          </p:nvSpPr>
          <p:spPr bwMode="auto">
            <a:xfrm flipV="1">
              <a:off x="3207" y="3394"/>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18" name="Line 478"/>
            <p:cNvSpPr>
              <a:spLocks noChangeShapeType="1"/>
            </p:cNvSpPr>
            <p:nvPr/>
          </p:nvSpPr>
          <p:spPr bwMode="auto">
            <a:xfrm flipV="1">
              <a:off x="3407" y="3394"/>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19" name="Line 479"/>
            <p:cNvSpPr>
              <a:spLocks noChangeShapeType="1"/>
            </p:cNvSpPr>
            <p:nvPr/>
          </p:nvSpPr>
          <p:spPr bwMode="auto">
            <a:xfrm flipV="1">
              <a:off x="3007" y="3394"/>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20" name="Line 480"/>
            <p:cNvSpPr>
              <a:spLocks noChangeShapeType="1"/>
            </p:cNvSpPr>
            <p:nvPr/>
          </p:nvSpPr>
          <p:spPr bwMode="auto">
            <a:xfrm>
              <a:off x="3207" y="3026"/>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21" name="Line 481"/>
            <p:cNvSpPr>
              <a:spLocks noChangeShapeType="1"/>
            </p:cNvSpPr>
            <p:nvPr/>
          </p:nvSpPr>
          <p:spPr bwMode="auto">
            <a:xfrm rot="-5400000">
              <a:off x="3099" y="3130"/>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22" name="Line 482"/>
            <p:cNvSpPr>
              <a:spLocks noChangeShapeType="1"/>
            </p:cNvSpPr>
            <p:nvPr/>
          </p:nvSpPr>
          <p:spPr bwMode="auto">
            <a:xfrm flipV="1">
              <a:off x="3207" y="3242"/>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24" name="Line 484"/>
            <p:cNvSpPr>
              <a:spLocks noChangeShapeType="1"/>
            </p:cNvSpPr>
            <p:nvPr/>
          </p:nvSpPr>
          <p:spPr bwMode="auto">
            <a:xfrm rot="-5400000">
              <a:off x="3096" y="2922"/>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25" name="Line 485"/>
            <p:cNvSpPr>
              <a:spLocks noChangeShapeType="1"/>
            </p:cNvSpPr>
            <p:nvPr/>
          </p:nvSpPr>
          <p:spPr bwMode="auto">
            <a:xfrm rot="-5400000">
              <a:off x="3310" y="2922"/>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26" name="Line 486"/>
            <p:cNvSpPr>
              <a:spLocks noChangeShapeType="1"/>
            </p:cNvSpPr>
            <p:nvPr/>
          </p:nvSpPr>
          <p:spPr bwMode="auto">
            <a:xfrm rot="-5400000">
              <a:off x="3096" y="3340"/>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27" name="Line 487"/>
            <p:cNvSpPr>
              <a:spLocks noChangeShapeType="1"/>
            </p:cNvSpPr>
            <p:nvPr/>
          </p:nvSpPr>
          <p:spPr bwMode="auto">
            <a:xfrm rot="-5400000">
              <a:off x="3310" y="3340"/>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28" name="Line 488"/>
            <p:cNvSpPr>
              <a:spLocks noChangeShapeType="1"/>
            </p:cNvSpPr>
            <p:nvPr/>
          </p:nvSpPr>
          <p:spPr bwMode="auto">
            <a:xfrm>
              <a:off x="3407" y="3026"/>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29" name="Line 489"/>
            <p:cNvSpPr>
              <a:spLocks noChangeShapeType="1"/>
            </p:cNvSpPr>
            <p:nvPr/>
          </p:nvSpPr>
          <p:spPr bwMode="auto">
            <a:xfrm flipV="1">
              <a:off x="3407" y="3226"/>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30" name="Line 490"/>
            <p:cNvSpPr>
              <a:spLocks noChangeShapeType="1"/>
            </p:cNvSpPr>
            <p:nvPr/>
          </p:nvSpPr>
          <p:spPr bwMode="auto">
            <a:xfrm>
              <a:off x="3007" y="3026"/>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31" name="Line 491"/>
            <p:cNvSpPr>
              <a:spLocks noChangeShapeType="1"/>
            </p:cNvSpPr>
            <p:nvPr/>
          </p:nvSpPr>
          <p:spPr bwMode="auto">
            <a:xfrm flipV="1">
              <a:off x="3007" y="3242"/>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32" name="Oval 492"/>
            <p:cNvSpPr>
              <a:spLocks noChangeArrowheads="1"/>
            </p:cNvSpPr>
            <p:nvPr/>
          </p:nvSpPr>
          <p:spPr bwMode="auto">
            <a:xfrm>
              <a:off x="3148" y="3125"/>
              <a:ext cx="117" cy="11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33" name="Oval 493"/>
            <p:cNvSpPr>
              <a:spLocks noChangeArrowheads="1"/>
            </p:cNvSpPr>
            <p:nvPr/>
          </p:nvSpPr>
          <p:spPr bwMode="auto">
            <a:xfrm>
              <a:off x="3343" y="3122"/>
              <a:ext cx="117" cy="11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34" name="Oval 494"/>
            <p:cNvSpPr>
              <a:spLocks noChangeArrowheads="1"/>
            </p:cNvSpPr>
            <p:nvPr/>
          </p:nvSpPr>
          <p:spPr bwMode="auto">
            <a:xfrm>
              <a:off x="2954" y="3128"/>
              <a:ext cx="117" cy="11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35" name="Oval 495"/>
            <p:cNvSpPr>
              <a:spLocks noChangeArrowheads="1"/>
            </p:cNvSpPr>
            <p:nvPr/>
          </p:nvSpPr>
          <p:spPr bwMode="auto">
            <a:xfrm>
              <a:off x="3145" y="2917"/>
              <a:ext cx="117" cy="11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36" name="Oval 496"/>
            <p:cNvSpPr>
              <a:spLocks noChangeArrowheads="1"/>
            </p:cNvSpPr>
            <p:nvPr/>
          </p:nvSpPr>
          <p:spPr bwMode="auto">
            <a:xfrm>
              <a:off x="3348" y="2914"/>
              <a:ext cx="117" cy="11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37" name="Oval 497"/>
            <p:cNvSpPr>
              <a:spLocks noChangeArrowheads="1"/>
            </p:cNvSpPr>
            <p:nvPr/>
          </p:nvSpPr>
          <p:spPr bwMode="auto">
            <a:xfrm>
              <a:off x="2951" y="2920"/>
              <a:ext cx="117" cy="11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38" name="Oval 498"/>
            <p:cNvSpPr>
              <a:spLocks noChangeArrowheads="1"/>
            </p:cNvSpPr>
            <p:nvPr/>
          </p:nvSpPr>
          <p:spPr bwMode="auto">
            <a:xfrm>
              <a:off x="3145" y="3335"/>
              <a:ext cx="117" cy="11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39" name="Oval 499"/>
            <p:cNvSpPr>
              <a:spLocks noChangeArrowheads="1"/>
            </p:cNvSpPr>
            <p:nvPr/>
          </p:nvSpPr>
          <p:spPr bwMode="auto">
            <a:xfrm>
              <a:off x="3348" y="3332"/>
              <a:ext cx="117" cy="11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40" name="Oval 500"/>
            <p:cNvSpPr>
              <a:spLocks noChangeArrowheads="1"/>
            </p:cNvSpPr>
            <p:nvPr/>
          </p:nvSpPr>
          <p:spPr bwMode="auto">
            <a:xfrm>
              <a:off x="2951" y="3338"/>
              <a:ext cx="117" cy="11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42" name="Line 502"/>
            <p:cNvSpPr>
              <a:spLocks noChangeShapeType="1"/>
            </p:cNvSpPr>
            <p:nvPr/>
          </p:nvSpPr>
          <p:spPr bwMode="auto">
            <a:xfrm rot="-5400000">
              <a:off x="3912" y="3141"/>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43" name="Line 503"/>
            <p:cNvSpPr>
              <a:spLocks noChangeShapeType="1"/>
            </p:cNvSpPr>
            <p:nvPr/>
          </p:nvSpPr>
          <p:spPr bwMode="auto">
            <a:xfrm rot="-5400000">
              <a:off x="3909" y="2933"/>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44" name="Line 504"/>
            <p:cNvSpPr>
              <a:spLocks noChangeShapeType="1"/>
            </p:cNvSpPr>
            <p:nvPr/>
          </p:nvSpPr>
          <p:spPr bwMode="auto">
            <a:xfrm rot="-5400000">
              <a:off x="3909" y="3351"/>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45" name="Line 505"/>
            <p:cNvSpPr>
              <a:spLocks noChangeShapeType="1"/>
            </p:cNvSpPr>
            <p:nvPr/>
          </p:nvSpPr>
          <p:spPr bwMode="auto">
            <a:xfrm rot="-5400000">
              <a:off x="4425" y="3136"/>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46" name="Line 506"/>
            <p:cNvSpPr>
              <a:spLocks noChangeShapeType="1"/>
            </p:cNvSpPr>
            <p:nvPr/>
          </p:nvSpPr>
          <p:spPr bwMode="auto">
            <a:xfrm rot="-5400000">
              <a:off x="4422" y="2928"/>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47" name="Line 507"/>
            <p:cNvSpPr>
              <a:spLocks noChangeShapeType="1"/>
            </p:cNvSpPr>
            <p:nvPr/>
          </p:nvSpPr>
          <p:spPr bwMode="auto">
            <a:xfrm rot="-5400000">
              <a:off x="4422" y="3346"/>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48" name="Line 508"/>
            <p:cNvSpPr>
              <a:spLocks noChangeShapeType="1"/>
            </p:cNvSpPr>
            <p:nvPr/>
          </p:nvSpPr>
          <p:spPr bwMode="auto">
            <a:xfrm flipV="1">
              <a:off x="4164" y="2871"/>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49" name="Line 509"/>
            <p:cNvSpPr>
              <a:spLocks noChangeShapeType="1"/>
            </p:cNvSpPr>
            <p:nvPr/>
          </p:nvSpPr>
          <p:spPr bwMode="auto">
            <a:xfrm flipV="1">
              <a:off x="4364" y="2871"/>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50" name="Line 510"/>
            <p:cNvSpPr>
              <a:spLocks noChangeShapeType="1"/>
            </p:cNvSpPr>
            <p:nvPr/>
          </p:nvSpPr>
          <p:spPr bwMode="auto">
            <a:xfrm flipV="1">
              <a:off x="3964" y="2871"/>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51" name="Line 511"/>
            <p:cNvSpPr>
              <a:spLocks noChangeShapeType="1"/>
            </p:cNvSpPr>
            <p:nvPr/>
          </p:nvSpPr>
          <p:spPr bwMode="auto">
            <a:xfrm flipV="1">
              <a:off x="4167" y="3400"/>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52" name="Line 512"/>
            <p:cNvSpPr>
              <a:spLocks noChangeShapeType="1"/>
            </p:cNvSpPr>
            <p:nvPr/>
          </p:nvSpPr>
          <p:spPr bwMode="auto">
            <a:xfrm flipV="1">
              <a:off x="4367" y="3400"/>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53" name="Line 513"/>
            <p:cNvSpPr>
              <a:spLocks noChangeShapeType="1"/>
            </p:cNvSpPr>
            <p:nvPr/>
          </p:nvSpPr>
          <p:spPr bwMode="auto">
            <a:xfrm flipV="1">
              <a:off x="3967" y="3400"/>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58" name="Line 518"/>
            <p:cNvSpPr>
              <a:spLocks noChangeShapeType="1"/>
            </p:cNvSpPr>
            <p:nvPr/>
          </p:nvSpPr>
          <p:spPr bwMode="auto">
            <a:xfrm rot="-5400000">
              <a:off x="4056" y="2928"/>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59" name="Line 519"/>
            <p:cNvSpPr>
              <a:spLocks noChangeShapeType="1"/>
            </p:cNvSpPr>
            <p:nvPr/>
          </p:nvSpPr>
          <p:spPr bwMode="auto">
            <a:xfrm rot="-5400000">
              <a:off x="4270" y="2928"/>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60" name="Line 520"/>
            <p:cNvSpPr>
              <a:spLocks noChangeShapeType="1"/>
            </p:cNvSpPr>
            <p:nvPr/>
          </p:nvSpPr>
          <p:spPr bwMode="auto">
            <a:xfrm rot="-5400000">
              <a:off x="4056" y="3346"/>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61" name="Line 521"/>
            <p:cNvSpPr>
              <a:spLocks noChangeShapeType="1"/>
            </p:cNvSpPr>
            <p:nvPr/>
          </p:nvSpPr>
          <p:spPr bwMode="auto">
            <a:xfrm rot="-5400000">
              <a:off x="4270" y="3346"/>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62" name="Line 522"/>
            <p:cNvSpPr>
              <a:spLocks noChangeShapeType="1"/>
            </p:cNvSpPr>
            <p:nvPr/>
          </p:nvSpPr>
          <p:spPr bwMode="auto">
            <a:xfrm>
              <a:off x="4367" y="3032"/>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63" name="Line 523"/>
            <p:cNvSpPr>
              <a:spLocks noChangeShapeType="1"/>
            </p:cNvSpPr>
            <p:nvPr/>
          </p:nvSpPr>
          <p:spPr bwMode="auto">
            <a:xfrm flipV="1">
              <a:off x="4367" y="3232"/>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64" name="Line 524"/>
            <p:cNvSpPr>
              <a:spLocks noChangeShapeType="1"/>
            </p:cNvSpPr>
            <p:nvPr/>
          </p:nvSpPr>
          <p:spPr bwMode="auto">
            <a:xfrm>
              <a:off x="3967" y="3040"/>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65" name="Line 525"/>
            <p:cNvSpPr>
              <a:spLocks noChangeShapeType="1"/>
            </p:cNvSpPr>
            <p:nvPr/>
          </p:nvSpPr>
          <p:spPr bwMode="auto">
            <a:xfrm flipV="1">
              <a:off x="3967" y="3248"/>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67" name="Oval 527"/>
            <p:cNvSpPr>
              <a:spLocks noChangeArrowheads="1"/>
            </p:cNvSpPr>
            <p:nvPr/>
          </p:nvSpPr>
          <p:spPr bwMode="auto">
            <a:xfrm>
              <a:off x="4303" y="3128"/>
              <a:ext cx="117" cy="11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68" name="Oval 528"/>
            <p:cNvSpPr>
              <a:spLocks noChangeArrowheads="1"/>
            </p:cNvSpPr>
            <p:nvPr/>
          </p:nvSpPr>
          <p:spPr bwMode="auto">
            <a:xfrm>
              <a:off x="3914" y="3134"/>
              <a:ext cx="117" cy="11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69" name="Oval 529"/>
            <p:cNvSpPr>
              <a:spLocks noChangeArrowheads="1"/>
            </p:cNvSpPr>
            <p:nvPr/>
          </p:nvSpPr>
          <p:spPr bwMode="auto">
            <a:xfrm>
              <a:off x="4105" y="2923"/>
              <a:ext cx="117" cy="11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70" name="Oval 530"/>
            <p:cNvSpPr>
              <a:spLocks noChangeArrowheads="1"/>
            </p:cNvSpPr>
            <p:nvPr/>
          </p:nvSpPr>
          <p:spPr bwMode="auto">
            <a:xfrm>
              <a:off x="4308" y="2920"/>
              <a:ext cx="117" cy="11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71" name="Oval 531"/>
            <p:cNvSpPr>
              <a:spLocks noChangeArrowheads="1"/>
            </p:cNvSpPr>
            <p:nvPr/>
          </p:nvSpPr>
          <p:spPr bwMode="auto">
            <a:xfrm>
              <a:off x="3911" y="2926"/>
              <a:ext cx="117" cy="11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72" name="Oval 532"/>
            <p:cNvSpPr>
              <a:spLocks noChangeArrowheads="1"/>
            </p:cNvSpPr>
            <p:nvPr/>
          </p:nvSpPr>
          <p:spPr bwMode="auto">
            <a:xfrm>
              <a:off x="4105" y="3341"/>
              <a:ext cx="117" cy="11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73" name="Oval 533"/>
            <p:cNvSpPr>
              <a:spLocks noChangeArrowheads="1"/>
            </p:cNvSpPr>
            <p:nvPr/>
          </p:nvSpPr>
          <p:spPr bwMode="auto">
            <a:xfrm>
              <a:off x="4308" y="3338"/>
              <a:ext cx="117" cy="11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74" name="Oval 534"/>
            <p:cNvSpPr>
              <a:spLocks noChangeArrowheads="1"/>
            </p:cNvSpPr>
            <p:nvPr/>
          </p:nvSpPr>
          <p:spPr bwMode="auto">
            <a:xfrm>
              <a:off x="3911" y="3344"/>
              <a:ext cx="117" cy="11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76" name="Line 536"/>
            <p:cNvSpPr>
              <a:spLocks noChangeShapeType="1"/>
            </p:cNvSpPr>
            <p:nvPr/>
          </p:nvSpPr>
          <p:spPr bwMode="auto">
            <a:xfrm rot="-5400000">
              <a:off x="4924" y="3155"/>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77" name="Line 537"/>
            <p:cNvSpPr>
              <a:spLocks noChangeShapeType="1"/>
            </p:cNvSpPr>
            <p:nvPr/>
          </p:nvSpPr>
          <p:spPr bwMode="auto">
            <a:xfrm rot="-5400000">
              <a:off x="4921" y="2947"/>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78" name="Line 538"/>
            <p:cNvSpPr>
              <a:spLocks noChangeShapeType="1"/>
            </p:cNvSpPr>
            <p:nvPr/>
          </p:nvSpPr>
          <p:spPr bwMode="auto">
            <a:xfrm rot="-5400000">
              <a:off x="4921" y="3365"/>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79" name="Line 539"/>
            <p:cNvSpPr>
              <a:spLocks noChangeShapeType="1"/>
            </p:cNvSpPr>
            <p:nvPr/>
          </p:nvSpPr>
          <p:spPr bwMode="auto">
            <a:xfrm rot="-5400000">
              <a:off x="5437" y="3150"/>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80" name="Line 540"/>
            <p:cNvSpPr>
              <a:spLocks noChangeShapeType="1"/>
            </p:cNvSpPr>
            <p:nvPr/>
          </p:nvSpPr>
          <p:spPr bwMode="auto">
            <a:xfrm rot="-5400000">
              <a:off x="5434" y="2942"/>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81" name="Line 541"/>
            <p:cNvSpPr>
              <a:spLocks noChangeShapeType="1"/>
            </p:cNvSpPr>
            <p:nvPr/>
          </p:nvSpPr>
          <p:spPr bwMode="auto">
            <a:xfrm rot="-5400000">
              <a:off x="5434" y="3360"/>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82" name="Line 542"/>
            <p:cNvSpPr>
              <a:spLocks noChangeShapeType="1"/>
            </p:cNvSpPr>
            <p:nvPr/>
          </p:nvSpPr>
          <p:spPr bwMode="auto">
            <a:xfrm flipV="1">
              <a:off x="5176" y="2885"/>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83" name="Line 543"/>
            <p:cNvSpPr>
              <a:spLocks noChangeShapeType="1"/>
            </p:cNvSpPr>
            <p:nvPr/>
          </p:nvSpPr>
          <p:spPr bwMode="auto">
            <a:xfrm flipV="1">
              <a:off x="5376" y="2885"/>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84" name="Line 544"/>
            <p:cNvSpPr>
              <a:spLocks noChangeShapeType="1"/>
            </p:cNvSpPr>
            <p:nvPr/>
          </p:nvSpPr>
          <p:spPr bwMode="auto">
            <a:xfrm flipV="1">
              <a:off x="4976" y="2885"/>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85" name="Line 545"/>
            <p:cNvSpPr>
              <a:spLocks noChangeShapeType="1"/>
            </p:cNvSpPr>
            <p:nvPr/>
          </p:nvSpPr>
          <p:spPr bwMode="auto">
            <a:xfrm flipV="1">
              <a:off x="5179" y="3414"/>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86" name="Line 546"/>
            <p:cNvSpPr>
              <a:spLocks noChangeShapeType="1"/>
            </p:cNvSpPr>
            <p:nvPr/>
          </p:nvSpPr>
          <p:spPr bwMode="auto">
            <a:xfrm flipV="1">
              <a:off x="5379" y="3414"/>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87" name="Line 547"/>
            <p:cNvSpPr>
              <a:spLocks noChangeShapeType="1"/>
            </p:cNvSpPr>
            <p:nvPr/>
          </p:nvSpPr>
          <p:spPr bwMode="auto">
            <a:xfrm flipV="1">
              <a:off x="4979" y="3414"/>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88" name="Line 548"/>
            <p:cNvSpPr>
              <a:spLocks noChangeShapeType="1"/>
            </p:cNvSpPr>
            <p:nvPr/>
          </p:nvSpPr>
          <p:spPr bwMode="auto">
            <a:xfrm>
              <a:off x="5179" y="3046"/>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89" name="Line 549"/>
            <p:cNvSpPr>
              <a:spLocks noChangeShapeType="1"/>
            </p:cNvSpPr>
            <p:nvPr/>
          </p:nvSpPr>
          <p:spPr bwMode="auto">
            <a:xfrm rot="-5400000">
              <a:off x="5071" y="3150"/>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90" name="Line 550"/>
            <p:cNvSpPr>
              <a:spLocks noChangeShapeType="1"/>
            </p:cNvSpPr>
            <p:nvPr/>
          </p:nvSpPr>
          <p:spPr bwMode="auto">
            <a:xfrm flipV="1">
              <a:off x="5179" y="3262"/>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91" name="Line 551"/>
            <p:cNvSpPr>
              <a:spLocks noChangeShapeType="1"/>
            </p:cNvSpPr>
            <p:nvPr/>
          </p:nvSpPr>
          <p:spPr bwMode="auto">
            <a:xfrm rot="-5400000">
              <a:off x="5285" y="3150"/>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92" name="Line 552"/>
            <p:cNvSpPr>
              <a:spLocks noChangeShapeType="1"/>
            </p:cNvSpPr>
            <p:nvPr/>
          </p:nvSpPr>
          <p:spPr bwMode="auto">
            <a:xfrm rot="-5400000">
              <a:off x="5068" y="2942"/>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93" name="Line 553"/>
            <p:cNvSpPr>
              <a:spLocks noChangeShapeType="1"/>
            </p:cNvSpPr>
            <p:nvPr/>
          </p:nvSpPr>
          <p:spPr bwMode="auto">
            <a:xfrm rot="-5400000">
              <a:off x="5282" y="2942"/>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94" name="Line 554"/>
            <p:cNvSpPr>
              <a:spLocks noChangeShapeType="1"/>
            </p:cNvSpPr>
            <p:nvPr/>
          </p:nvSpPr>
          <p:spPr bwMode="auto">
            <a:xfrm rot="-5400000">
              <a:off x="5068" y="3360"/>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95" name="Line 555"/>
            <p:cNvSpPr>
              <a:spLocks noChangeShapeType="1"/>
            </p:cNvSpPr>
            <p:nvPr/>
          </p:nvSpPr>
          <p:spPr bwMode="auto">
            <a:xfrm rot="-5400000">
              <a:off x="5282" y="3360"/>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96" name="Line 556"/>
            <p:cNvSpPr>
              <a:spLocks noChangeShapeType="1"/>
            </p:cNvSpPr>
            <p:nvPr/>
          </p:nvSpPr>
          <p:spPr bwMode="auto">
            <a:xfrm>
              <a:off x="5379" y="3046"/>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97" name="Line 557"/>
            <p:cNvSpPr>
              <a:spLocks noChangeShapeType="1"/>
            </p:cNvSpPr>
            <p:nvPr/>
          </p:nvSpPr>
          <p:spPr bwMode="auto">
            <a:xfrm flipV="1">
              <a:off x="5379" y="3246"/>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98" name="Line 558"/>
            <p:cNvSpPr>
              <a:spLocks noChangeShapeType="1"/>
            </p:cNvSpPr>
            <p:nvPr/>
          </p:nvSpPr>
          <p:spPr bwMode="auto">
            <a:xfrm>
              <a:off x="4979" y="3046"/>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99" name="Line 559"/>
            <p:cNvSpPr>
              <a:spLocks noChangeShapeType="1"/>
            </p:cNvSpPr>
            <p:nvPr/>
          </p:nvSpPr>
          <p:spPr bwMode="auto">
            <a:xfrm flipV="1">
              <a:off x="4979" y="3262"/>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00" name="Oval 560"/>
            <p:cNvSpPr>
              <a:spLocks noChangeArrowheads="1"/>
            </p:cNvSpPr>
            <p:nvPr/>
          </p:nvSpPr>
          <p:spPr bwMode="auto">
            <a:xfrm>
              <a:off x="5120" y="3145"/>
              <a:ext cx="117" cy="11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01" name="Oval 561"/>
            <p:cNvSpPr>
              <a:spLocks noChangeArrowheads="1"/>
            </p:cNvSpPr>
            <p:nvPr/>
          </p:nvSpPr>
          <p:spPr bwMode="auto">
            <a:xfrm>
              <a:off x="5315" y="3142"/>
              <a:ext cx="117" cy="11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02" name="Oval 562"/>
            <p:cNvSpPr>
              <a:spLocks noChangeArrowheads="1"/>
            </p:cNvSpPr>
            <p:nvPr/>
          </p:nvSpPr>
          <p:spPr bwMode="auto">
            <a:xfrm>
              <a:off x="4926" y="3148"/>
              <a:ext cx="117" cy="11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03" name="Oval 563"/>
            <p:cNvSpPr>
              <a:spLocks noChangeArrowheads="1"/>
            </p:cNvSpPr>
            <p:nvPr/>
          </p:nvSpPr>
          <p:spPr bwMode="auto">
            <a:xfrm>
              <a:off x="5117" y="2937"/>
              <a:ext cx="117" cy="11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04" name="Oval 564"/>
            <p:cNvSpPr>
              <a:spLocks noChangeArrowheads="1"/>
            </p:cNvSpPr>
            <p:nvPr/>
          </p:nvSpPr>
          <p:spPr bwMode="auto">
            <a:xfrm>
              <a:off x="5320" y="2934"/>
              <a:ext cx="117" cy="11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05" name="Oval 565"/>
            <p:cNvSpPr>
              <a:spLocks noChangeArrowheads="1"/>
            </p:cNvSpPr>
            <p:nvPr/>
          </p:nvSpPr>
          <p:spPr bwMode="auto">
            <a:xfrm>
              <a:off x="4923" y="2940"/>
              <a:ext cx="117" cy="11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06" name="Oval 566"/>
            <p:cNvSpPr>
              <a:spLocks noChangeArrowheads="1"/>
            </p:cNvSpPr>
            <p:nvPr/>
          </p:nvSpPr>
          <p:spPr bwMode="auto">
            <a:xfrm>
              <a:off x="5117" y="3355"/>
              <a:ext cx="117" cy="11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07" name="Oval 567"/>
            <p:cNvSpPr>
              <a:spLocks noChangeArrowheads="1"/>
            </p:cNvSpPr>
            <p:nvPr/>
          </p:nvSpPr>
          <p:spPr bwMode="auto">
            <a:xfrm>
              <a:off x="5320" y="3352"/>
              <a:ext cx="117" cy="11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08" name="Oval 568"/>
            <p:cNvSpPr>
              <a:spLocks noChangeArrowheads="1"/>
            </p:cNvSpPr>
            <p:nvPr/>
          </p:nvSpPr>
          <p:spPr bwMode="auto">
            <a:xfrm>
              <a:off x="4923" y="3358"/>
              <a:ext cx="117" cy="11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23" name="Line 483"/>
            <p:cNvSpPr>
              <a:spLocks noChangeShapeType="1"/>
            </p:cNvSpPr>
            <p:nvPr/>
          </p:nvSpPr>
          <p:spPr bwMode="auto">
            <a:xfrm rot="-5400000">
              <a:off x="3288" y="3114"/>
              <a:ext cx="0" cy="148"/>
            </a:xfrm>
            <a:prstGeom prst="line">
              <a:avLst/>
            </a:prstGeom>
            <a:noFill/>
            <a:ln w="38100">
              <a:solidFill>
                <a:srgbClr val="FF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54" name="Line 514"/>
            <p:cNvSpPr>
              <a:spLocks noChangeShapeType="1"/>
            </p:cNvSpPr>
            <p:nvPr/>
          </p:nvSpPr>
          <p:spPr bwMode="auto">
            <a:xfrm>
              <a:off x="4167" y="3081"/>
              <a:ext cx="0" cy="108"/>
            </a:xfrm>
            <a:prstGeom prst="line">
              <a:avLst/>
            </a:prstGeom>
            <a:noFill/>
            <a:ln w="38100">
              <a:solidFill>
                <a:srgbClr val="0000FF"/>
              </a:solidFill>
              <a:round/>
              <a:headEnd type="triangl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55" name="Line 515"/>
            <p:cNvSpPr>
              <a:spLocks noChangeShapeType="1"/>
            </p:cNvSpPr>
            <p:nvPr/>
          </p:nvSpPr>
          <p:spPr bwMode="auto">
            <a:xfrm rot="-5400000">
              <a:off x="4100" y="3128"/>
              <a:ext cx="0" cy="116"/>
            </a:xfrm>
            <a:prstGeom prst="line">
              <a:avLst/>
            </a:prstGeom>
            <a:noFill/>
            <a:ln w="38100">
              <a:solidFill>
                <a:srgbClr val="0000FF"/>
              </a:solidFill>
              <a:round/>
              <a:headEnd type="triangl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56" name="Line 516"/>
            <p:cNvSpPr>
              <a:spLocks noChangeShapeType="1"/>
            </p:cNvSpPr>
            <p:nvPr/>
          </p:nvSpPr>
          <p:spPr bwMode="auto">
            <a:xfrm flipV="1">
              <a:off x="4167" y="3174"/>
              <a:ext cx="0" cy="125"/>
            </a:xfrm>
            <a:prstGeom prst="line">
              <a:avLst/>
            </a:prstGeom>
            <a:noFill/>
            <a:ln w="38100">
              <a:solidFill>
                <a:srgbClr val="0000FF"/>
              </a:solidFill>
              <a:round/>
              <a:headEnd type="triangl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57" name="Line 517"/>
            <p:cNvSpPr>
              <a:spLocks noChangeShapeType="1"/>
            </p:cNvSpPr>
            <p:nvPr/>
          </p:nvSpPr>
          <p:spPr bwMode="auto">
            <a:xfrm rot="-5400000">
              <a:off x="4227" y="3132"/>
              <a:ext cx="0" cy="108"/>
            </a:xfrm>
            <a:prstGeom prst="line">
              <a:avLst/>
            </a:prstGeom>
            <a:noFill/>
            <a:ln w="38100">
              <a:solidFill>
                <a:srgbClr val="008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09" name="Line 569"/>
            <p:cNvSpPr>
              <a:spLocks noChangeShapeType="1"/>
            </p:cNvSpPr>
            <p:nvPr/>
          </p:nvSpPr>
          <p:spPr bwMode="auto">
            <a:xfrm>
              <a:off x="5179" y="3006"/>
              <a:ext cx="0" cy="99"/>
            </a:xfrm>
            <a:prstGeom prst="line">
              <a:avLst/>
            </a:prstGeom>
            <a:noFill/>
            <a:ln w="38100">
              <a:solidFill>
                <a:srgbClr val="0000FF"/>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10" name="Line 570"/>
            <p:cNvSpPr>
              <a:spLocks noChangeShapeType="1"/>
            </p:cNvSpPr>
            <p:nvPr/>
          </p:nvSpPr>
          <p:spPr bwMode="auto">
            <a:xfrm rot="-5400000">
              <a:off x="5043" y="3146"/>
              <a:ext cx="0" cy="107"/>
            </a:xfrm>
            <a:prstGeom prst="line">
              <a:avLst/>
            </a:prstGeom>
            <a:noFill/>
            <a:ln w="38100">
              <a:solidFill>
                <a:srgbClr val="0000FF"/>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11" name="Line 571"/>
            <p:cNvSpPr>
              <a:spLocks noChangeShapeType="1"/>
            </p:cNvSpPr>
            <p:nvPr/>
          </p:nvSpPr>
          <p:spPr bwMode="auto">
            <a:xfrm flipV="1">
              <a:off x="5179" y="3285"/>
              <a:ext cx="0" cy="133"/>
            </a:xfrm>
            <a:prstGeom prst="line">
              <a:avLst/>
            </a:prstGeom>
            <a:noFill/>
            <a:ln w="38100">
              <a:solidFill>
                <a:srgbClr val="0000FF"/>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12" name="Line 572"/>
            <p:cNvSpPr>
              <a:spLocks noChangeShapeType="1"/>
            </p:cNvSpPr>
            <p:nvPr/>
          </p:nvSpPr>
          <p:spPr bwMode="auto">
            <a:xfrm rot="-5400000">
              <a:off x="5324" y="3142"/>
              <a:ext cx="0" cy="116"/>
            </a:xfrm>
            <a:prstGeom prst="line">
              <a:avLst/>
            </a:prstGeom>
            <a:noFill/>
            <a:ln w="38100">
              <a:solidFill>
                <a:srgbClr val="0080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17" name="Text Box 577"/>
            <p:cNvSpPr txBox="1">
              <a:spLocks noChangeArrowheads="1"/>
            </p:cNvSpPr>
            <p:nvPr/>
          </p:nvSpPr>
          <p:spPr bwMode="auto">
            <a:xfrm>
              <a:off x="343" y="2878"/>
              <a:ext cx="15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Quantum random walk:</a:t>
              </a:r>
            </a:p>
          </p:txBody>
        </p:sp>
        <p:graphicFrame>
          <p:nvGraphicFramePr>
            <p:cNvPr id="113218" name="Object 578"/>
            <p:cNvGraphicFramePr>
              <a:graphicFrameLocks noChangeAspect="1"/>
            </p:cNvGraphicFramePr>
            <p:nvPr/>
          </p:nvGraphicFramePr>
          <p:xfrm>
            <a:off x="467" y="3180"/>
            <a:ext cx="1309" cy="279"/>
          </p:xfrm>
          <a:graphic>
            <a:graphicData uri="http://schemas.openxmlformats.org/presentationml/2006/ole">
              <mc:AlternateContent xmlns:mc="http://schemas.openxmlformats.org/markup-compatibility/2006">
                <mc:Choice xmlns:v="urn:schemas-microsoft-com:vml" Requires="v">
                  <p:oleObj spid="_x0000_s27734" name="Equation" r:id="rId17" imgW="1358640" imgH="291960" progId="Equation.DSMT4">
                    <p:embed/>
                  </p:oleObj>
                </mc:Choice>
                <mc:Fallback>
                  <p:oleObj name="Equation" r:id="rId17" imgW="1358640" imgH="29196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7" y="3180"/>
                          <a:ext cx="1309" cy="279"/>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3219" name="Group 579"/>
            <p:cNvGrpSpPr>
              <a:grpSpLocks/>
            </p:cNvGrpSpPr>
            <p:nvPr/>
          </p:nvGrpSpPr>
          <p:grpSpPr bwMode="auto">
            <a:xfrm>
              <a:off x="529" y="3561"/>
              <a:ext cx="1483" cy="655"/>
              <a:chOff x="354" y="1517"/>
              <a:chExt cx="2024" cy="895"/>
            </a:xfrm>
          </p:grpSpPr>
          <p:graphicFrame>
            <p:nvGraphicFramePr>
              <p:cNvPr id="113220" name="Object 580"/>
              <p:cNvGraphicFramePr>
                <a:graphicFrameLocks noChangeAspect="1"/>
              </p:cNvGraphicFramePr>
              <p:nvPr/>
            </p:nvGraphicFramePr>
            <p:xfrm>
              <a:off x="733" y="1517"/>
              <a:ext cx="1033" cy="278"/>
            </p:xfrm>
            <a:graphic>
              <a:graphicData uri="http://schemas.openxmlformats.org/presentationml/2006/ole">
                <mc:AlternateContent xmlns:mc="http://schemas.openxmlformats.org/markup-compatibility/2006">
                  <mc:Choice xmlns:v="urn:schemas-microsoft-com:vml" Requires="v">
                    <p:oleObj spid="_x0000_s27735" name="Equation" r:id="rId19" imgW="850680" imgH="228600" progId="Equation.DSMT4">
                      <p:embed/>
                    </p:oleObj>
                  </mc:Choice>
                  <mc:Fallback>
                    <p:oleObj name="Equation" r:id="rId19" imgW="850680" imgH="22860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3" y="1517"/>
                            <a:ext cx="1033" cy="27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221" name="Text Box 581"/>
              <p:cNvSpPr txBox="1">
                <a:spLocks noChangeArrowheads="1"/>
              </p:cNvSpPr>
              <p:nvPr/>
            </p:nvSpPr>
            <p:spPr bwMode="auto">
              <a:xfrm>
                <a:off x="354" y="1966"/>
                <a:ext cx="1129"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anose="02020603050405020304" pitchFamily="18" charset="0"/>
                  </a:rPr>
                  <a:t>Moves walkers </a:t>
                </a:r>
              </a:p>
              <a:p>
                <a:r>
                  <a:rPr lang="en-US" altLang="en-US" sz="1400">
                    <a:latin typeface="Times New Roman" panose="02020603050405020304" pitchFamily="18" charset="0"/>
                  </a:rPr>
                  <a:t>based on coin</a:t>
                </a:r>
              </a:p>
            </p:txBody>
          </p:sp>
          <p:sp>
            <p:nvSpPr>
              <p:cNvPr id="113222" name="Text Box 582"/>
              <p:cNvSpPr txBox="1">
                <a:spLocks noChangeArrowheads="1"/>
              </p:cNvSpPr>
              <p:nvPr/>
            </p:nvSpPr>
            <p:spPr bwMode="auto">
              <a:xfrm>
                <a:off x="1606" y="1966"/>
                <a:ext cx="772"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anose="02020603050405020304" pitchFamily="18" charset="0"/>
                  </a:rPr>
                  <a:t>Flips coin</a:t>
                </a:r>
              </a:p>
            </p:txBody>
          </p:sp>
          <p:sp>
            <p:nvSpPr>
              <p:cNvPr id="113223" name="Line 583"/>
              <p:cNvSpPr>
                <a:spLocks noChangeShapeType="1"/>
              </p:cNvSpPr>
              <p:nvPr/>
            </p:nvSpPr>
            <p:spPr bwMode="auto">
              <a:xfrm flipV="1">
                <a:off x="1192" y="1808"/>
                <a:ext cx="90" cy="20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3224" name="Line 584"/>
              <p:cNvSpPr>
                <a:spLocks noChangeShapeType="1"/>
              </p:cNvSpPr>
              <p:nvPr/>
            </p:nvSpPr>
            <p:spPr bwMode="auto">
              <a:xfrm flipH="1" flipV="1">
                <a:off x="1668" y="1808"/>
                <a:ext cx="74" cy="18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graphicFrame>
        <p:nvGraphicFramePr>
          <p:cNvPr id="113225" name="Object 585"/>
          <p:cNvGraphicFramePr>
            <a:graphicFrameLocks noChangeAspect="1"/>
          </p:cNvGraphicFramePr>
          <p:nvPr/>
        </p:nvGraphicFramePr>
        <p:xfrm>
          <a:off x="2532064" y="3384551"/>
          <a:ext cx="2054225" cy="473075"/>
        </p:xfrm>
        <a:graphic>
          <a:graphicData uri="http://schemas.openxmlformats.org/presentationml/2006/ole">
            <mc:AlternateContent xmlns:mc="http://schemas.openxmlformats.org/markup-compatibility/2006">
              <mc:Choice xmlns:v="urn:schemas-microsoft-com:vml" Requires="v">
                <p:oleObj spid="_x0000_s27736" name="Equation" r:id="rId21" imgW="1371600" imgH="317160" progId="Equation.DSMT4">
                  <p:embed/>
                </p:oleObj>
              </mc:Choice>
              <mc:Fallback>
                <p:oleObj name="Equation" r:id="rId21" imgW="1371600" imgH="317160"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532064" y="3384551"/>
                        <a:ext cx="2054225" cy="4730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226" name="Object 586"/>
          <p:cNvGraphicFramePr>
            <a:graphicFrameLocks noChangeAspect="1"/>
          </p:cNvGraphicFramePr>
          <p:nvPr/>
        </p:nvGraphicFramePr>
        <p:xfrm>
          <a:off x="2295525" y="2822576"/>
          <a:ext cx="1784350" cy="485775"/>
        </p:xfrm>
        <a:graphic>
          <a:graphicData uri="http://schemas.openxmlformats.org/presentationml/2006/ole">
            <mc:AlternateContent xmlns:mc="http://schemas.openxmlformats.org/markup-compatibility/2006">
              <mc:Choice xmlns:v="urn:schemas-microsoft-com:vml" Requires="v">
                <p:oleObj spid="_x0000_s27737" name="Equation" r:id="rId23" imgW="1066680" imgH="291960" progId="Equation.DSMT4">
                  <p:embed/>
                </p:oleObj>
              </mc:Choice>
              <mc:Fallback>
                <p:oleObj name="Equation" r:id="rId23" imgW="1066680" imgH="291960"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295525" y="2822576"/>
                        <a:ext cx="1784350" cy="4857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227" name="Line 587"/>
          <p:cNvSpPr>
            <a:spLocks noChangeShapeType="1"/>
          </p:cNvSpPr>
          <p:nvPr/>
        </p:nvSpPr>
        <p:spPr bwMode="auto">
          <a:xfrm flipH="1">
            <a:off x="2190750" y="4179888"/>
            <a:ext cx="7797800" cy="0"/>
          </a:xfrm>
          <a:prstGeom prst="line">
            <a:avLst/>
          </a:prstGeom>
          <a:noFill/>
          <a:ln w="254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9101953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3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4"/>
          <p:cNvSpPr>
            <a:spLocks noGrp="1" noChangeArrowheads="1"/>
          </p:cNvSpPr>
          <p:nvPr>
            <p:ph type="title"/>
          </p:nvPr>
        </p:nvSpPr>
        <p:spPr/>
        <p:txBody>
          <a:bodyPr/>
          <a:lstStyle/>
          <a:p>
            <a:r>
              <a:rPr lang="en-US" altLang="en-US"/>
              <a:t>Background: Classical Computation</a:t>
            </a:r>
          </a:p>
        </p:txBody>
      </p:sp>
      <p:pic>
        <p:nvPicPr>
          <p:cNvPr id="72710" name="Picture 6"/>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5105401" y="4267201"/>
            <a:ext cx="1743075" cy="1038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2712" name="Text Box 8"/>
          <p:cNvSpPr txBox="1">
            <a:spLocks noChangeArrowheads="1"/>
          </p:cNvSpPr>
          <p:nvPr/>
        </p:nvSpPr>
        <p:spPr bwMode="auto">
          <a:xfrm>
            <a:off x="1884363" y="4473575"/>
            <a:ext cx="201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SimSun" panose="02010600030101010101" pitchFamily="2" charset="-122"/>
              </a:rPr>
              <a:t>C:\Hello.exe</a:t>
            </a:r>
          </a:p>
        </p:txBody>
      </p:sp>
      <p:sp>
        <p:nvSpPr>
          <p:cNvPr id="72713" name="AutoShape 9"/>
          <p:cNvSpPr>
            <a:spLocks noChangeArrowheads="1"/>
          </p:cNvSpPr>
          <p:nvPr/>
        </p:nvSpPr>
        <p:spPr bwMode="auto">
          <a:xfrm>
            <a:off x="4191000" y="4506913"/>
            <a:ext cx="609600" cy="457200"/>
          </a:xfrm>
          <a:prstGeom prst="rightArrow">
            <a:avLst>
              <a:gd name="adj1" fmla="val 50000"/>
              <a:gd name="adj2"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14" name="Text Box 10"/>
          <p:cNvSpPr txBox="1">
            <a:spLocks noChangeArrowheads="1"/>
          </p:cNvSpPr>
          <p:nvPr/>
        </p:nvSpPr>
        <p:spPr bwMode="auto">
          <a:xfrm>
            <a:off x="8166100" y="4468813"/>
            <a:ext cx="201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SimSun" panose="02010600030101010101" pitchFamily="2" charset="-122"/>
              </a:rPr>
              <a:t>Hello World!</a:t>
            </a:r>
          </a:p>
        </p:txBody>
      </p:sp>
      <p:sp>
        <p:nvSpPr>
          <p:cNvPr id="72715" name="AutoShape 11"/>
          <p:cNvSpPr>
            <a:spLocks noChangeArrowheads="1"/>
          </p:cNvSpPr>
          <p:nvPr/>
        </p:nvSpPr>
        <p:spPr bwMode="auto">
          <a:xfrm>
            <a:off x="7086600" y="4506913"/>
            <a:ext cx="609600" cy="457200"/>
          </a:xfrm>
          <a:prstGeom prst="rightArrow">
            <a:avLst>
              <a:gd name="adj1" fmla="val 50000"/>
              <a:gd name="adj2"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16" name="Text Box 12"/>
          <p:cNvSpPr txBox="1">
            <a:spLocks noChangeArrowheads="1"/>
          </p:cNvSpPr>
          <p:nvPr/>
        </p:nvSpPr>
        <p:spPr bwMode="auto">
          <a:xfrm>
            <a:off x="2362201" y="1905001"/>
            <a:ext cx="8258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996600"/>
                </a:solidFill>
              </a:rPr>
              <a:t>Input</a:t>
            </a:r>
          </a:p>
        </p:txBody>
      </p:sp>
      <p:sp>
        <p:nvSpPr>
          <p:cNvPr id="72718" name="Text Box 14"/>
          <p:cNvSpPr txBox="1">
            <a:spLocks noChangeArrowheads="1"/>
          </p:cNvSpPr>
          <p:nvPr/>
        </p:nvSpPr>
        <p:spPr bwMode="auto">
          <a:xfrm>
            <a:off x="4953001" y="1905000"/>
            <a:ext cx="191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996600"/>
                </a:solidFill>
              </a:rPr>
              <a:t>Computation</a:t>
            </a:r>
          </a:p>
        </p:txBody>
      </p:sp>
      <p:sp>
        <p:nvSpPr>
          <p:cNvPr id="72723" name="Text Box 19"/>
          <p:cNvSpPr txBox="1">
            <a:spLocks noChangeArrowheads="1"/>
          </p:cNvSpPr>
          <p:nvPr/>
        </p:nvSpPr>
        <p:spPr bwMode="auto">
          <a:xfrm>
            <a:off x="8382000" y="1905000"/>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996600"/>
                </a:solidFill>
              </a:rPr>
              <a:t>Output</a:t>
            </a:r>
          </a:p>
        </p:txBody>
      </p:sp>
      <p:sp>
        <p:nvSpPr>
          <p:cNvPr id="72732" name="Text Box 28"/>
          <p:cNvSpPr txBox="1">
            <a:spLocks noChangeArrowheads="1"/>
          </p:cNvSpPr>
          <p:nvPr/>
        </p:nvSpPr>
        <p:spPr bwMode="auto">
          <a:xfrm>
            <a:off x="3792539" y="5557838"/>
            <a:ext cx="4638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What is the essence of computation?</a:t>
            </a:r>
          </a:p>
        </p:txBody>
      </p:sp>
      <p:pic>
        <p:nvPicPr>
          <p:cNvPr id="72737" name="Picture 33" descr="The calculator you'll build in this tutorial."/>
          <p:cNvPicPr>
            <a:picLocks noGrp="1" noChangeAspect="1" noChangeArrowheads="1"/>
          </p:cNvPicPr>
          <p:nvPr>
            <p:ph sz="half" idx="2"/>
          </p:nvPr>
        </p:nvPicPr>
        <p:blipFill>
          <a:blip r:embed="rId3">
            <a:lum bright="-24000" contrast="24000"/>
            <a:extLst>
              <a:ext uri="{28A0092B-C50C-407E-A947-70E740481C1C}">
                <a14:useLocalDpi xmlns:a14="http://schemas.microsoft.com/office/drawing/2010/main" val="0"/>
              </a:ext>
            </a:extLst>
          </a:blip>
          <a:srcRect/>
          <a:stretch>
            <a:fillRect/>
          </a:stretch>
        </p:blipFill>
        <p:spPr>
          <a:xfrm>
            <a:off x="5573713" y="2841625"/>
            <a:ext cx="812800" cy="11874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2739" name="AutoShape 35"/>
          <p:cNvSpPr>
            <a:spLocks noChangeArrowheads="1"/>
          </p:cNvSpPr>
          <p:nvPr/>
        </p:nvSpPr>
        <p:spPr bwMode="auto">
          <a:xfrm>
            <a:off x="4191000" y="3200400"/>
            <a:ext cx="609600" cy="457200"/>
          </a:xfrm>
          <a:prstGeom prst="rightArrow">
            <a:avLst>
              <a:gd name="adj1" fmla="val 50000"/>
              <a:gd name="adj2"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40" name="AutoShape 36"/>
          <p:cNvSpPr>
            <a:spLocks noChangeArrowheads="1"/>
          </p:cNvSpPr>
          <p:nvPr/>
        </p:nvSpPr>
        <p:spPr bwMode="auto">
          <a:xfrm>
            <a:off x="7086600" y="3200400"/>
            <a:ext cx="609600" cy="457200"/>
          </a:xfrm>
          <a:prstGeom prst="rightArrow">
            <a:avLst>
              <a:gd name="adj1" fmla="val 50000"/>
              <a:gd name="adj2"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41" name="Text Box 37"/>
          <p:cNvSpPr txBox="1">
            <a:spLocks noChangeArrowheads="1"/>
          </p:cNvSpPr>
          <p:nvPr/>
        </p:nvSpPr>
        <p:spPr bwMode="auto">
          <a:xfrm>
            <a:off x="2438400" y="3135313"/>
            <a:ext cx="946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SimSun" panose="02010600030101010101" pitchFamily="2" charset="-122"/>
              </a:rPr>
              <a:t>2 + 2</a:t>
            </a:r>
          </a:p>
        </p:txBody>
      </p:sp>
      <p:sp>
        <p:nvSpPr>
          <p:cNvPr id="72742" name="Text Box 38"/>
          <p:cNvSpPr txBox="1">
            <a:spLocks noChangeArrowheads="1"/>
          </p:cNvSpPr>
          <p:nvPr/>
        </p:nvSpPr>
        <p:spPr bwMode="auto">
          <a:xfrm>
            <a:off x="8686800" y="31988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SimSun" panose="02010600030101010101" pitchFamily="2" charset="-122"/>
              </a:rPr>
              <a:t>4</a:t>
            </a:r>
          </a:p>
        </p:txBody>
      </p:sp>
      <p:sp>
        <p:nvSpPr>
          <p:cNvPr id="72745" name="Freeform 41"/>
          <p:cNvSpPr>
            <a:spLocks/>
          </p:cNvSpPr>
          <p:nvPr/>
        </p:nvSpPr>
        <p:spPr bwMode="auto">
          <a:xfrm>
            <a:off x="4873626" y="1714501"/>
            <a:ext cx="2016125" cy="841375"/>
          </a:xfrm>
          <a:custGeom>
            <a:avLst/>
            <a:gdLst>
              <a:gd name="T0" fmla="*/ 496 w 1270"/>
              <a:gd name="T1" fmla="*/ 53 h 530"/>
              <a:gd name="T2" fmla="*/ 121 w 1270"/>
              <a:gd name="T3" fmla="*/ 145 h 530"/>
              <a:gd name="T4" fmla="*/ 11 w 1270"/>
              <a:gd name="T5" fmla="*/ 255 h 530"/>
              <a:gd name="T6" fmla="*/ 185 w 1270"/>
              <a:gd name="T7" fmla="*/ 465 h 530"/>
              <a:gd name="T8" fmla="*/ 688 w 1270"/>
              <a:gd name="T9" fmla="*/ 438 h 530"/>
              <a:gd name="T10" fmla="*/ 1136 w 1270"/>
              <a:gd name="T11" fmla="*/ 492 h 530"/>
              <a:gd name="T12" fmla="*/ 1264 w 1270"/>
              <a:gd name="T13" fmla="*/ 209 h 530"/>
              <a:gd name="T14" fmla="*/ 1099 w 1270"/>
              <a:gd name="T15" fmla="*/ 26 h 530"/>
              <a:gd name="T16" fmla="*/ 496 w 1270"/>
              <a:gd name="T17" fmla="*/ 53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0" h="530">
                <a:moveTo>
                  <a:pt x="496" y="53"/>
                </a:moveTo>
                <a:cubicBezTo>
                  <a:pt x="324" y="77"/>
                  <a:pt x="202" y="111"/>
                  <a:pt x="121" y="145"/>
                </a:cubicBezTo>
                <a:cubicBezTo>
                  <a:pt x="40" y="179"/>
                  <a:pt x="0" y="202"/>
                  <a:pt x="11" y="255"/>
                </a:cubicBezTo>
                <a:cubicBezTo>
                  <a:pt x="22" y="308"/>
                  <a:pt x="72" y="434"/>
                  <a:pt x="185" y="465"/>
                </a:cubicBezTo>
                <a:cubicBezTo>
                  <a:pt x="298" y="496"/>
                  <a:pt x="530" y="434"/>
                  <a:pt x="688" y="438"/>
                </a:cubicBezTo>
                <a:cubicBezTo>
                  <a:pt x="846" y="442"/>
                  <a:pt x="1040" y="530"/>
                  <a:pt x="1136" y="492"/>
                </a:cubicBezTo>
                <a:cubicBezTo>
                  <a:pt x="1232" y="454"/>
                  <a:pt x="1270" y="287"/>
                  <a:pt x="1264" y="209"/>
                </a:cubicBezTo>
                <a:cubicBezTo>
                  <a:pt x="1258" y="131"/>
                  <a:pt x="1227" y="52"/>
                  <a:pt x="1099" y="26"/>
                </a:cubicBezTo>
                <a:cubicBezTo>
                  <a:pt x="971" y="0"/>
                  <a:pt x="622" y="48"/>
                  <a:pt x="496" y="53"/>
                </a:cubicBez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9829939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865" name="Line 201"/>
          <p:cNvSpPr>
            <a:spLocks noChangeShapeType="1"/>
          </p:cNvSpPr>
          <p:nvPr/>
        </p:nvSpPr>
        <p:spPr bwMode="auto">
          <a:xfrm rot="-5400000">
            <a:off x="3866357" y="3810794"/>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71" name="Rectangle 7"/>
          <p:cNvSpPr>
            <a:spLocks noGrp="1" noChangeArrowheads="1"/>
          </p:cNvSpPr>
          <p:nvPr>
            <p:ph type="title"/>
          </p:nvPr>
        </p:nvSpPr>
        <p:spPr/>
        <p:txBody>
          <a:bodyPr/>
          <a:lstStyle/>
          <a:p>
            <a:r>
              <a:rPr lang="en-US" altLang="en-US"/>
              <a:t>Quantum Random Walk Search Algorithm</a:t>
            </a:r>
          </a:p>
        </p:txBody>
      </p:sp>
      <p:sp>
        <p:nvSpPr>
          <p:cNvPr id="113751" name="Line 87"/>
          <p:cNvSpPr>
            <a:spLocks noChangeShapeType="1"/>
          </p:cNvSpPr>
          <p:nvPr/>
        </p:nvSpPr>
        <p:spPr bwMode="auto">
          <a:xfrm rot="-5400000">
            <a:off x="3302794" y="3813969"/>
            <a:ext cx="0" cy="157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52" name="Line 88"/>
          <p:cNvSpPr>
            <a:spLocks noChangeShapeType="1"/>
          </p:cNvSpPr>
          <p:nvPr/>
        </p:nvSpPr>
        <p:spPr bwMode="auto">
          <a:xfrm rot="-5400000">
            <a:off x="3298032" y="3483769"/>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53" name="Line 89"/>
          <p:cNvSpPr>
            <a:spLocks noChangeShapeType="1"/>
          </p:cNvSpPr>
          <p:nvPr/>
        </p:nvSpPr>
        <p:spPr bwMode="auto">
          <a:xfrm rot="-5400000">
            <a:off x="3298032" y="4147344"/>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54" name="Line 90"/>
          <p:cNvSpPr>
            <a:spLocks noChangeShapeType="1"/>
          </p:cNvSpPr>
          <p:nvPr/>
        </p:nvSpPr>
        <p:spPr bwMode="auto">
          <a:xfrm rot="-5400000">
            <a:off x="4117182" y="3806032"/>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55" name="Line 91"/>
          <p:cNvSpPr>
            <a:spLocks noChangeShapeType="1"/>
          </p:cNvSpPr>
          <p:nvPr/>
        </p:nvSpPr>
        <p:spPr bwMode="auto">
          <a:xfrm rot="-5400000">
            <a:off x="4112419" y="3475832"/>
            <a:ext cx="0" cy="157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56" name="Line 92"/>
          <p:cNvSpPr>
            <a:spLocks noChangeShapeType="1"/>
          </p:cNvSpPr>
          <p:nvPr/>
        </p:nvSpPr>
        <p:spPr bwMode="auto">
          <a:xfrm rot="-5400000">
            <a:off x="4112419" y="4139407"/>
            <a:ext cx="0" cy="157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57" name="Line 93"/>
          <p:cNvSpPr>
            <a:spLocks noChangeShapeType="1"/>
          </p:cNvSpPr>
          <p:nvPr/>
        </p:nvSpPr>
        <p:spPr bwMode="auto">
          <a:xfrm flipV="1">
            <a:off x="3703638" y="3384550"/>
            <a:ext cx="0" cy="158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58" name="Line 94"/>
          <p:cNvSpPr>
            <a:spLocks noChangeShapeType="1"/>
          </p:cNvSpPr>
          <p:nvPr/>
        </p:nvSpPr>
        <p:spPr bwMode="auto">
          <a:xfrm flipV="1">
            <a:off x="3978275" y="3384550"/>
            <a:ext cx="0" cy="158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59" name="Line 95"/>
          <p:cNvSpPr>
            <a:spLocks noChangeShapeType="1"/>
          </p:cNvSpPr>
          <p:nvPr/>
        </p:nvSpPr>
        <p:spPr bwMode="auto">
          <a:xfrm flipV="1">
            <a:off x="3386138" y="3384550"/>
            <a:ext cx="0" cy="158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60" name="Line 96"/>
          <p:cNvSpPr>
            <a:spLocks noChangeShapeType="1"/>
          </p:cNvSpPr>
          <p:nvPr/>
        </p:nvSpPr>
        <p:spPr bwMode="auto">
          <a:xfrm flipV="1">
            <a:off x="3708400" y="4224338"/>
            <a:ext cx="0" cy="158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61" name="Line 97"/>
          <p:cNvSpPr>
            <a:spLocks noChangeShapeType="1"/>
          </p:cNvSpPr>
          <p:nvPr/>
        </p:nvSpPr>
        <p:spPr bwMode="auto">
          <a:xfrm flipV="1">
            <a:off x="3983038" y="4224338"/>
            <a:ext cx="0" cy="158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62" name="Line 98"/>
          <p:cNvSpPr>
            <a:spLocks noChangeShapeType="1"/>
          </p:cNvSpPr>
          <p:nvPr/>
        </p:nvSpPr>
        <p:spPr bwMode="auto">
          <a:xfrm flipV="1">
            <a:off x="3390900" y="4224338"/>
            <a:ext cx="0" cy="158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63" name="Line 99"/>
          <p:cNvSpPr>
            <a:spLocks noChangeShapeType="1"/>
          </p:cNvSpPr>
          <p:nvPr/>
        </p:nvSpPr>
        <p:spPr bwMode="auto">
          <a:xfrm>
            <a:off x="3708400" y="3640138"/>
            <a:ext cx="0" cy="157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64" name="Line 100"/>
          <p:cNvSpPr>
            <a:spLocks noChangeShapeType="1"/>
          </p:cNvSpPr>
          <p:nvPr/>
        </p:nvSpPr>
        <p:spPr bwMode="auto">
          <a:xfrm rot="-5400000">
            <a:off x="3536157" y="3806032"/>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65" name="Line 101"/>
          <p:cNvSpPr>
            <a:spLocks noChangeShapeType="1"/>
          </p:cNvSpPr>
          <p:nvPr/>
        </p:nvSpPr>
        <p:spPr bwMode="auto">
          <a:xfrm flipV="1">
            <a:off x="3708400" y="3983038"/>
            <a:ext cx="0" cy="158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66" name="Line 102"/>
          <p:cNvSpPr>
            <a:spLocks noChangeShapeType="1"/>
          </p:cNvSpPr>
          <p:nvPr/>
        </p:nvSpPr>
        <p:spPr bwMode="auto">
          <a:xfrm rot="-5400000">
            <a:off x="3531394" y="3475832"/>
            <a:ext cx="0" cy="157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67" name="Line 103"/>
          <p:cNvSpPr>
            <a:spLocks noChangeShapeType="1"/>
          </p:cNvSpPr>
          <p:nvPr/>
        </p:nvSpPr>
        <p:spPr bwMode="auto">
          <a:xfrm rot="-5400000">
            <a:off x="3871119" y="3475832"/>
            <a:ext cx="0" cy="157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68" name="Line 104"/>
          <p:cNvSpPr>
            <a:spLocks noChangeShapeType="1"/>
          </p:cNvSpPr>
          <p:nvPr/>
        </p:nvSpPr>
        <p:spPr bwMode="auto">
          <a:xfrm rot="-5400000">
            <a:off x="3531394" y="4139407"/>
            <a:ext cx="0" cy="157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69" name="Line 105"/>
          <p:cNvSpPr>
            <a:spLocks noChangeShapeType="1"/>
          </p:cNvSpPr>
          <p:nvPr/>
        </p:nvSpPr>
        <p:spPr bwMode="auto">
          <a:xfrm rot="-5400000">
            <a:off x="3871119" y="4139407"/>
            <a:ext cx="0" cy="157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70" name="Line 106"/>
          <p:cNvSpPr>
            <a:spLocks noChangeShapeType="1"/>
          </p:cNvSpPr>
          <p:nvPr/>
        </p:nvSpPr>
        <p:spPr bwMode="auto">
          <a:xfrm>
            <a:off x="3983038" y="3640138"/>
            <a:ext cx="0" cy="157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71" name="Line 107"/>
          <p:cNvSpPr>
            <a:spLocks noChangeShapeType="1"/>
          </p:cNvSpPr>
          <p:nvPr/>
        </p:nvSpPr>
        <p:spPr bwMode="auto">
          <a:xfrm flipV="1">
            <a:off x="3983038" y="3957638"/>
            <a:ext cx="0" cy="158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72" name="Line 108"/>
          <p:cNvSpPr>
            <a:spLocks noChangeShapeType="1"/>
          </p:cNvSpPr>
          <p:nvPr/>
        </p:nvSpPr>
        <p:spPr bwMode="auto">
          <a:xfrm>
            <a:off x="3390900" y="3640138"/>
            <a:ext cx="0" cy="157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73" name="Line 109"/>
          <p:cNvSpPr>
            <a:spLocks noChangeShapeType="1"/>
          </p:cNvSpPr>
          <p:nvPr/>
        </p:nvSpPr>
        <p:spPr bwMode="auto">
          <a:xfrm flipV="1">
            <a:off x="3390900" y="3983038"/>
            <a:ext cx="0" cy="158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74" name="Oval 110"/>
          <p:cNvSpPr>
            <a:spLocks noChangeArrowheads="1"/>
          </p:cNvSpPr>
          <p:nvPr/>
        </p:nvSpPr>
        <p:spPr bwMode="auto">
          <a:xfrm>
            <a:off x="3614739" y="3797300"/>
            <a:ext cx="185737" cy="18573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75" name="Oval 111"/>
          <p:cNvSpPr>
            <a:spLocks noChangeArrowheads="1"/>
          </p:cNvSpPr>
          <p:nvPr/>
        </p:nvSpPr>
        <p:spPr bwMode="auto">
          <a:xfrm>
            <a:off x="3881439" y="3792539"/>
            <a:ext cx="185737" cy="185737"/>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76" name="Oval 112"/>
          <p:cNvSpPr>
            <a:spLocks noChangeArrowheads="1"/>
          </p:cNvSpPr>
          <p:nvPr/>
        </p:nvSpPr>
        <p:spPr bwMode="auto">
          <a:xfrm>
            <a:off x="3306764" y="3802064"/>
            <a:ext cx="185737" cy="185737"/>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77" name="Oval 113"/>
          <p:cNvSpPr>
            <a:spLocks noChangeArrowheads="1"/>
          </p:cNvSpPr>
          <p:nvPr/>
        </p:nvSpPr>
        <p:spPr bwMode="auto">
          <a:xfrm>
            <a:off x="3609975" y="3467100"/>
            <a:ext cx="185738" cy="185738"/>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78" name="Oval 114"/>
          <p:cNvSpPr>
            <a:spLocks noChangeArrowheads="1"/>
          </p:cNvSpPr>
          <p:nvPr/>
        </p:nvSpPr>
        <p:spPr bwMode="auto">
          <a:xfrm>
            <a:off x="3889375" y="3462339"/>
            <a:ext cx="185738" cy="185737"/>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79" name="Oval 115"/>
          <p:cNvSpPr>
            <a:spLocks noChangeArrowheads="1"/>
          </p:cNvSpPr>
          <p:nvPr/>
        </p:nvSpPr>
        <p:spPr bwMode="auto">
          <a:xfrm>
            <a:off x="3302000" y="3471864"/>
            <a:ext cx="185738" cy="185737"/>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80" name="Oval 116"/>
          <p:cNvSpPr>
            <a:spLocks noChangeArrowheads="1"/>
          </p:cNvSpPr>
          <p:nvPr/>
        </p:nvSpPr>
        <p:spPr bwMode="auto">
          <a:xfrm>
            <a:off x="3609975" y="4130675"/>
            <a:ext cx="185738" cy="185738"/>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81" name="Oval 117"/>
          <p:cNvSpPr>
            <a:spLocks noChangeArrowheads="1"/>
          </p:cNvSpPr>
          <p:nvPr/>
        </p:nvSpPr>
        <p:spPr bwMode="auto">
          <a:xfrm>
            <a:off x="3889375" y="4125914"/>
            <a:ext cx="185738" cy="185737"/>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82" name="Oval 118"/>
          <p:cNvSpPr>
            <a:spLocks noChangeArrowheads="1"/>
          </p:cNvSpPr>
          <p:nvPr/>
        </p:nvSpPr>
        <p:spPr bwMode="auto">
          <a:xfrm>
            <a:off x="3302000" y="4135439"/>
            <a:ext cx="185738" cy="185737"/>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864" name="Text Box 200"/>
          <p:cNvSpPr txBox="1">
            <a:spLocks noChangeArrowheads="1"/>
          </p:cNvSpPr>
          <p:nvPr/>
        </p:nvSpPr>
        <p:spPr bwMode="auto">
          <a:xfrm>
            <a:off x="2033588" y="1822451"/>
            <a:ext cx="69244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To obtain a search algorithm, we use our “black box” to apply a different</a:t>
            </a:r>
          </a:p>
          <a:p>
            <a:r>
              <a:rPr lang="en-US" altLang="en-US"/>
              <a:t>type of coin operator, C</a:t>
            </a:r>
            <a:r>
              <a:rPr lang="en-US" altLang="en-US" baseline="-25000"/>
              <a:t>1</a:t>
            </a:r>
            <a:r>
              <a:rPr lang="en-US" altLang="en-US"/>
              <a:t>, at the marked node</a:t>
            </a:r>
          </a:p>
        </p:txBody>
      </p:sp>
      <p:sp>
        <p:nvSpPr>
          <p:cNvPr id="113866" name="Text Box 202"/>
          <p:cNvSpPr txBox="1">
            <a:spLocks noChangeArrowheads="1"/>
          </p:cNvSpPr>
          <p:nvPr/>
        </p:nvSpPr>
        <p:spPr bwMode="auto">
          <a:xfrm>
            <a:off x="4646614" y="3738563"/>
            <a:ext cx="4333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a:t>
            </a:r>
            <a:r>
              <a:rPr lang="en-US" altLang="en-US" baseline="-25000"/>
              <a:t>0</a:t>
            </a:r>
            <a:endParaRPr lang="en-US" altLang="en-US"/>
          </a:p>
        </p:txBody>
      </p:sp>
      <p:sp>
        <p:nvSpPr>
          <p:cNvPr id="113867" name="Text Box 203"/>
          <p:cNvSpPr txBox="1">
            <a:spLocks noChangeArrowheads="1"/>
          </p:cNvSpPr>
          <p:nvPr/>
        </p:nvSpPr>
        <p:spPr bwMode="auto">
          <a:xfrm>
            <a:off x="4741864" y="2952751"/>
            <a:ext cx="4333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a:t>
            </a:r>
            <a:r>
              <a:rPr lang="en-US" altLang="en-US" baseline="-25000"/>
              <a:t>1</a:t>
            </a:r>
            <a:endParaRPr lang="en-US" altLang="en-US"/>
          </a:p>
        </p:txBody>
      </p:sp>
      <p:sp>
        <p:nvSpPr>
          <p:cNvPr id="113876" name="AutoShape 212"/>
          <p:cNvSpPr>
            <a:spLocks/>
          </p:cNvSpPr>
          <p:nvPr/>
        </p:nvSpPr>
        <p:spPr bwMode="auto">
          <a:xfrm>
            <a:off x="4498976" y="3200400"/>
            <a:ext cx="169863" cy="1436688"/>
          </a:xfrm>
          <a:prstGeom prst="rightBrace">
            <a:avLst>
              <a:gd name="adj1" fmla="val 7048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877" name="Line 213"/>
          <p:cNvSpPr>
            <a:spLocks noChangeShapeType="1"/>
          </p:cNvSpPr>
          <p:nvPr/>
        </p:nvSpPr>
        <p:spPr bwMode="auto">
          <a:xfrm flipH="1">
            <a:off x="3729038" y="3113088"/>
            <a:ext cx="1046162" cy="76676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113977" name="Group 313"/>
          <p:cNvGraphicFramePr>
            <a:graphicFrameLocks noGrp="1"/>
          </p:cNvGraphicFramePr>
          <p:nvPr/>
        </p:nvGraphicFramePr>
        <p:xfrm>
          <a:off x="3025776" y="5102226"/>
          <a:ext cx="746125" cy="950913"/>
        </p:xfrm>
        <a:graphic>
          <a:graphicData uri="http://schemas.openxmlformats.org/drawingml/2006/table">
            <a:tbl>
              <a:tblPr/>
              <a:tblGrid>
                <a:gridCol w="187325"/>
                <a:gridCol w="177800"/>
                <a:gridCol w="190500"/>
                <a:gridCol w="190500"/>
              </a:tblGrid>
              <a:tr h="238125">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 1</a:t>
                      </a:r>
                    </a:p>
                  </a:txBody>
                  <a:tcPr marL="0" marR="0" marT="0" marB="0" horzOverflow="overflow">
                    <a:lnL cap="flat">
                      <a:noFill/>
                    </a:lnL>
                    <a:lnR>
                      <a:noFill/>
                    </a:lnR>
                    <a:lnT cap="fla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-1</a:t>
                      </a:r>
                    </a:p>
                  </a:txBody>
                  <a:tcPr marL="0" marR="0" marT="0" marB="0" horzOverflow="overflow">
                    <a:lnL>
                      <a:noFill/>
                    </a:lnL>
                    <a:lnR>
                      <a:noFill/>
                    </a:lnR>
                    <a:lnT cap="fla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-1</a:t>
                      </a:r>
                    </a:p>
                  </a:txBody>
                  <a:tcPr marL="0" marR="0" marT="0" marB="0" horzOverflow="overflow">
                    <a:lnL>
                      <a:noFill/>
                    </a:lnL>
                    <a:lnR>
                      <a:noFill/>
                    </a:lnR>
                    <a:lnT cap="fla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-1</a:t>
                      </a:r>
                    </a:p>
                  </a:txBody>
                  <a:tcPr marL="0" marR="0" marT="0" marB="0" horzOverflow="overflow">
                    <a:lnL>
                      <a:noFill/>
                    </a:lnL>
                    <a:lnR cap="flat">
                      <a:noFill/>
                    </a:lnR>
                    <a:lnT cap="flat">
                      <a:noFill/>
                    </a:lnT>
                    <a:lnB>
                      <a:noFill/>
                    </a:lnB>
                    <a:lnTlToBr>
                      <a:noFill/>
                    </a:lnTlToBr>
                    <a:lnBlToTr>
                      <a:noFill/>
                    </a:lnBlToTr>
                    <a:noFill/>
                  </a:tcPr>
                </a:tc>
              </a:tr>
              <a:tr h="238125">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-1</a:t>
                      </a:r>
                    </a:p>
                  </a:txBody>
                  <a:tcPr marL="0" marR="0" marT="0" marB="0" horzOverflow="overflow">
                    <a:lnL cap="flat">
                      <a:noFill/>
                    </a:lnL>
                    <a:lnR>
                      <a:noFill/>
                    </a:lnR>
                    <a:ln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 1</a:t>
                      </a:r>
                    </a:p>
                  </a:txBody>
                  <a:tcPr marL="0" marR="0" marT="0" marB="0" horzOverflow="overflow">
                    <a:lnL>
                      <a:noFill/>
                    </a:lnL>
                    <a:lnR>
                      <a:noFill/>
                    </a:lnR>
                    <a:ln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-1</a:t>
                      </a:r>
                    </a:p>
                  </a:txBody>
                  <a:tcPr marL="0" marR="0" marT="0" marB="0" horzOverflow="overflow">
                    <a:lnL>
                      <a:noFill/>
                    </a:lnL>
                    <a:lnR>
                      <a:noFill/>
                    </a:lnR>
                    <a:ln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-1</a:t>
                      </a:r>
                    </a:p>
                  </a:txBody>
                  <a:tcPr marL="0" marR="0" marT="0" marB="0" horzOverflow="overflow">
                    <a:lnL>
                      <a:noFill/>
                    </a:lnL>
                    <a:lnR cap="flat">
                      <a:noFill/>
                    </a:lnR>
                    <a:lnT>
                      <a:noFill/>
                    </a:lnT>
                    <a:lnB>
                      <a:noFill/>
                    </a:lnB>
                    <a:lnTlToBr>
                      <a:noFill/>
                    </a:lnTlToBr>
                    <a:lnBlToTr>
                      <a:noFill/>
                    </a:lnBlToTr>
                    <a:noFill/>
                  </a:tcPr>
                </a:tc>
              </a:tr>
              <a:tr h="238125">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-1</a:t>
                      </a:r>
                    </a:p>
                  </a:txBody>
                  <a:tcPr marL="0" marR="0" marT="0" marB="0" horzOverflow="overflow">
                    <a:lnL cap="flat">
                      <a:noFill/>
                    </a:lnL>
                    <a:lnR>
                      <a:noFill/>
                    </a:lnR>
                    <a:ln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-1</a:t>
                      </a:r>
                    </a:p>
                  </a:txBody>
                  <a:tcPr marL="0" marR="0" marT="0" marB="0" horzOverflow="overflow">
                    <a:lnL>
                      <a:noFill/>
                    </a:lnL>
                    <a:lnR>
                      <a:noFill/>
                    </a:lnR>
                    <a:ln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 1</a:t>
                      </a:r>
                    </a:p>
                  </a:txBody>
                  <a:tcPr marL="0" marR="0" marT="0" marB="0" horzOverflow="overflow">
                    <a:lnL>
                      <a:noFill/>
                    </a:lnL>
                    <a:lnR>
                      <a:noFill/>
                    </a:lnR>
                    <a:ln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-1</a:t>
                      </a:r>
                    </a:p>
                  </a:txBody>
                  <a:tcPr marL="0" marR="0" marT="0" marB="0" horzOverflow="overflow">
                    <a:lnL>
                      <a:noFill/>
                    </a:lnL>
                    <a:lnR cap="flat">
                      <a:noFill/>
                    </a:lnR>
                    <a:lnT>
                      <a:noFill/>
                    </a:lnT>
                    <a:lnB>
                      <a:noFill/>
                    </a:lnB>
                    <a:lnTlToBr>
                      <a:noFill/>
                    </a:lnTlToBr>
                    <a:lnBlToTr>
                      <a:noFill/>
                    </a:lnBlToTr>
                    <a:noFill/>
                  </a:tcPr>
                </a:tc>
              </a:tr>
              <a:tr h="236538">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-1</a:t>
                      </a:r>
                    </a:p>
                  </a:txBody>
                  <a:tcPr marL="0" marR="0" marT="0" marB="0" horzOverflow="overflow">
                    <a:lnL cap="flat">
                      <a:noFill/>
                    </a:lnL>
                    <a:lnR>
                      <a:noFill/>
                    </a:lnR>
                    <a:lnT>
                      <a:noFill/>
                    </a:lnT>
                    <a:lnB cap="flat">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-1</a:t>
                      </a:r>
                    </a:p>
                  </a:txBody>
                  <a:tcPr marL="0" marR="0" marT="0" marB="0" horzOverflow="overflow">
                    <a:lnL>
                      <a:noFill/>
                    </a:lnL>
                    <a:lnR>
                      <a:noFill/>
                    </a:lnR>
                    <a:lnT>
                      <a:noFill/>
                    </a:lnT>
                    <a:lnB cap="flat">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-1</a:t>
                      </a:r>
                    </a:p>
                  </a:txBody>
                  <a:tcPr marL="0" marR="0" marT="0" marB="0" horzOverflow="overflow">
                    <a:lnL>
                      <a:noFill/>
                    </a:lnL>
                    <a:lnR>
                      <a:noFill/>
                    </a:lnR>
                    <a:lnT>
                      <a:noFill/>
                    </a:lnT>
                    <a:lnB cap="flat">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 1</a:t>
                      </a:r>
                    </a:p>
                  </a:txBody>
                  <a:tcPr marL="0" marR="0" marT="0" marB="0" horzOverflow="overflow">
                    <a:lnL>
                      <a:noFill/>
                    </a:lnL>
                    <a:lnR cap="flat">
                      <a:noFill/>
                    </a:lnR>
                    <a:lnT>
                      <a:noFill/>
                    </a:lnT>
                    <a:lnB cap="flat">
                      <a:noFill/>
                    </a:lnB>
                    <a:lnTlToBr>
                      <a:noFill/>
                    </a:lnTlToBr>
                    <a:lnBlToTr>
                      <a:noFill/>
                    </a:lnBlToTr>
                    <a:noFill/>
                  </a:tcPr>
                </a:tc>
              </a:tr>
            </a:tbl>
          </a:graphicData>
        </a:graphic>
      </p:graphicFrame>
      <p:sp>
        <p:nvSpPr>
          <p:cNvPr id="113911" name="Text Box 247"/>
          <p:cNvSpPr txBox="1">
            <a:spLocks noChangeArrowheads="1"/>
          </p:cNvSpPr>
          <p:nvPr/>
        </p:nvSpPr>
        <p:spPr bwMode="auto">
          <a:xfrm>
            <a:off x="2024064" y="5326063"/>
            <a:ext cx="942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a:t>C</a:t>
            </a:r>
            <a:r>
              <a:rPr lang="en-US" altLang="en-US" sz="2400" baseline="-25000"/>
              <a:t>0</a:t>
            </a:r>
            <a:r>
              <a:rPr lang="en-US" altLang="en-US" sz="2400"/>
              <a:t>=</a:t>
            </a:r>
          </a:p>
        </p:txBody>
      </p:sp>
      <p:sp>
        <p:nvSpPr>
          <p:cNvPr id="113912" name="AutoShape 248"/>
          <p:cNvSpPr>
            <a:spLocks noChangeArrowheads="1"/>
          </p:cNvSpPr>
          <p:nvPr/>
        </p:nvSpPr>
        <p:spPr bwMode="auto">
          <a:xfrm>
            <a:off x="2954338" y="5035550"/>
            <a:ext cx="844550" cy="1036638"/>
          </a:xfrm>
          <a:prstGeom prst="bracketPair">
            <a:avLst>
              <a:gd name="adj" fmla="val 12972"/>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921" name="Text Box 257"/>
          <p:cNvSpPr txBox="1">
            <a:spLocks noChangeArrowheads="1"/>
          </p:cNvSpPr>
          <p:nvPr/>
        </p:nvSpPr>
        <p:spPr bwMode="auto">
          <a:xfrm>
            <a:off x="2616200" y="516731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u="sng"/>
              <a:t>1</a:t>
            </a:r>
          </a:p>
        </p:txBody>
      </p:sp>
      <p:sp>
        <p:nvSpPr>
          <p:cNvPr id="113922" name="Text Box 258"/>
          <p:cNvSpPr txBox="1">
            <a:spLocks noChangeArrowheads="1"/>
          </p:cNvSpPr>
          <p:nvPr/>
        </p:nvSpPr>
        <p:spPr bwMode="auto">
          <a:xfrm>
            <a:off x="2627313" y="5507039"/>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2</a:t>
            </a:r>
          </a:p>
        </p:txBody>
      </p:sp>
      <p:sp>
        <p:nvSpPr>
          <p:cNvPr id="113956" name="Text Box 292"/>
          <p:cNvSpPr txBox="1">
            <a:spLocks noChangeArrowheads="1"/>
          </p:cNvSpPr>
          <p:nvPr/>
        </p:nvSpPr>
        <p:spPr bwMode="auto">
          <a:xfrm>
            <a:off x="4065588" y="5354638"/>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a:t>C</a:t>
            </a:r>
            <a:r>
              <a:rPr lang="en-US" altLang="en-US" sz="2400" baseline="-25000"/>
              <a:t>1</a:t>
            </a:r>
            <a:r>
              <a:rPr lang="en-US" altLang="en-US" sz="2400"/>
              <a:t>=</a:t>
            </a:r>
          </a:p>
        </p:txBody>
      </p:sp>
      <p:graphicFrame>
        <p:nvGraphicFramePr>
          <p:cNvPr id="113965" name="Object 301">
            <a:hlinkClick r:id="" action="ppaction://ole?verb=0"/>
          </p:cNvPr>
          <p:cNvGraphicFramePr>
            <a:graphicFrameLocks noChangeAspect="1"/>
          </p:cNvGraphicFramePr>
          <p:nvPr/>
        </p:nvGraphicFramePr>
        <p:xfrm>
          <a:off x="6459538" y="2682876"/>
          <a:ext cx="3917950" cy="3889375"/>
        </p:xfrm>
        <a:graphic>
          <a:graphicData uri="http://schemas.openxmlformats.org/presentationml/2006/ole">
            <mc:AlternateContent xmlns:mc="http://schemas.openxmlformats.org/markup-compatibility/2006">
              <mc:Choice xmlns:v="urn:schemas-microsoft-com:vml" Requires="v">
                <p:oleObj spid="_x0000_s28681" name="Video Clip" r:id="rId3" imgW="4172532" imgH="4105848" progId="AVIFile">
                  <p:embed/>
                </p:oleObj>
              </mc:Choice>
              <mc:Fallback>
                <p:oleObj name="Video Clip" r:id="rId3" imgW="4172532" imgH="4105848" progId="AVIFil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9538" y="2682876"/>
                        <a:ext cx="3917950" cy="388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4012" name="Group 348"/>
          <p:cNvGraphicFramePr>
            <a:graphicFrameLocks noGrp="1"/>
          </p:cNvGraphicFramePr>
          <p:nvPr/>
        </p:nvGraphicFramePr>
        <p:xfrm>
          <a:off x="4806951" y="5124451"/>
          <a:ext cx="746125" cy="950913"/>
        </p:xfrm>
        <a:graphic>
          <a:graphicData uri="http://schemas.openxmlformats.org/drawingml/2006/table">
            <a:tbl>
              <a:tblPr/>
              <a:tblGrid>
                <a:gridCol w="187325"/>
                <a:gridCol w="177800"/>
                <a:gridCol w="190500"/>
                <a:gridCol w="190500"/>
              </a:tblGrid>
              <a:tr h="238125">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-1</a:t>
                      </a:r>
                    </a:p>
                  </a:txBody>
                  <a:tcPr marL="0" marR="0" marT="0" marB="0" horzOverflow="overflow">
                    <a:lnL cap="flat">
                      <a:noFill/>
                    </a:lnL>
                    <a:lnR>
                      <a:noFill/>
                    </a:lnR>
                    <a:lnT cap="fla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 0</a:t>
                      </a:r>
                    </a:p>
                  </a:txBody>
                  <a:tcPr marL="0" marR="0" marT="0" marB="0" horzOverflow="overflow">
                    <a:lnL>
                      <a:noFill/>
                    </a:lnL>
                    <a:lnR>
                      <a:noFill/>
                    </a:lnR>
                    <a:lnT cap="fla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 0</a:t>
                      </a:r>
                    </a:p>
                  </a:txBody>
                  <a:tcPr marL="0" marR="0" marT="0" marB="0" horzOverflow="overflow">
                    <a:lnL>
                      <a:noFill/>
                    </a:lnL>
                    <a:lnR>
                      <a:noFill/>
                    </a:lnR>
                    <a:lnT cap="fla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 0</a:t>
                      </a:r>
                    </a:p>
                  </a:txBody>
                  <a:tcPr marL="0" marR="0" marT="0" marB="0" horzOverflow="overflow">
                    <a:lnL>
                      <a:noFill/>
                    </a:lnL>
                    <a:lnR cap="flat">
                      <a:noFill/>
                    </a:lnR>
                    <a:lnT cap="flat">
                      <a:noFill/>
                    </a:lnT>
                    <a:lnB>
                      <a:noFill/>
                    </a:lnB>
                    <a:lnTlToBr>
                      <a:noFill/>
                    </a:lnTlToBr>
                    <a:lnBlToTr>
                      <a:noFill/>
                    </a:lnBlToTr>
                    <a:noFill/>
                  </a:tcPr>
                </a:tc>
              </a:tr>
              <a:tr h="238125">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 0</a:t>
                      </a:r>
                    </a:p>
                  </a:txBody>
                  <a:tcPr marL="0" marR="0" marT="0" marB="0" horzOverflow="overflow">
                    <a:lnL cap="flat">
                      <a:noFill/>
                    </a:lnL>
                    <a:lnR>
                      <a:noFill/>
                    </a:lnR>
                    <a:ln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-1</a:t>
                      </a:r>
                    </a:p>
                  </a:txBody>
                  <a:tcPr marL="0" marR="0" marT="0" marB="0" horzOverflow="overflow">
                    <a:lnL>
                      <a:noFill/>
                    </a:lnL>
                    <a:lnR>
                      <a:noFill/>
                    </a:lnR>
                    <a:ln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 0</a:t>
                      </a:r>
                    </a:p>
                  </a:txBody>
                  <a:tcPr marL="0" marR="0" marT="0" marB="0" horzOverflow="overflow">
                    <a:lnL>
                      <a:noFill/>
                    </a:lnL>
                    <a:lnR>
                      <a:noFill/>
                    </a:lnR>
                    <a:ln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 0 </a:t>
                      </a:r>
                    </a:p>
                  </a:txBody>
                  <a:tcPr marL="0" marR="0" marT="0" marB="0" horzOverflow="overflow">
                    <a:lnL>
                      <a:noFill/>
                    </a:lnL>
                    <a:lnR cap="flat">
                      <a:noFill/>
                    </a:lnR>
                    <a:lnT>
                      <a:noFill/>
                    </a:lnT>
                    <a:lnB>
                      <a:noFill/>
                    </a:lnB>
                    <a:lnTlToBr>
                      <a:noFill/>
                    </a:lnTlToBr>
                    <a:lnBlToTr>
                      <a:noFill/>
                    </a:lnBlToTr>
                    <a:noFill/>
                  </a:tcPr>
                </a:tc>
              </a:tr>
              <a:tr h="238125">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 0</a:t>
                      </a:r>
                    </a:p>
                  </a:txBody>
                  <a:tcPr marL="0" marR="0" marT="0" marB="0" horzOverflow="overflow">
                    <a:lnL cap="flat">
                      <a:noFill/>
                    </a:lnL>
                    <a:lnR>
                      <a:noFill/>
                    </a:lnR>
                    <a:ln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 0</a:t>
                      </a:r>
                    </a:p>
                  </a:txBody>
                  <a:tcPr marL="0" marR="0" marT="0" marB="0" horzOverflow="overflow">
                    <a:lnL>
                      <a:noFill/>
                    </a:lnL>
                    <a:lnR>
                      <a:noFill/>
                    </a:lnR>
                    <a:ln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-1</a:t>
                      </a:r>
                    </a:p>
                  </a:txBody>
                  <a:tcPr marL="0" marR="0" marT="0" marB="0" horzOverflow="overflow">
                    <a:lnL>
                      <a:noFill/>
                    </a:lnL>
                    <a:lnR>
                      <a:noFill/>
                    </a:lnR>
                    <a:lnT>
                      <a:noFill/>
                    </a:lnT>
                    <a:lnB>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 0</a:t>
                      </a:r>
                    </a:p>
                  </a:txBody>
                  <a:tcPr marL="0" marR="0" marT="0" marB="0" horzOverflow="overflow">
                    <a:lnL>
                      <a:noFill/>
                    </a:lnL>
                    <a:lnR cap="flat">
                      <a:noFill/>
                    </a:lnR>
                    <a:lnT>
                      <a:noFill/>
                    </a:lnT>
                    <a:lnB>
                      <a:noFill/>
                    </a:lnB>
                    <a:lnTlToBr>
                      <a:noFill/>
                    </a:lnTlToBr>
                    <a:lnBlToTr>
                      <a:noFill/>
                    </a:lnBlToTr>
                    <a:noFill/>
                  </a:tcPr>
                </a:tc>
              </a:tr>
              <a:tr h="236538">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 0</a:t>
                      </a:r>
                    </a:p>
                  </a:txBody>
                  <a:tcPr marL="0" marR="0" marT="0" marB="0" horzOverflow="overflow">
                    <a:lnL cap="flat">
                      <a:noFill/>
                    </a:lnL>
                    <a:lnR>
                      <a:noFill/>
                    </a:lnR>
                    <a:lnT>
                      <a:noFill/>
                    </a:lnT>
                    <a:lnB cap="flat">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 0</a:t>
                      </a:r>
                    </a:p>
                  </a:txBody>
                  <a:tcPr marL="0" marR="0" marT="0" marB="0" horzOverflow="overflow">
                    <a:lnL>
                      <a:noFill/>
                    </a:lnL>
                    <a:lnR>
                      <a:noFill/>
                    </a:lnR>
                    <a:lnT>
                      <a:noFill/>
                    </a:lnT>
                    <a:lnB cap="flat">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 0</a:t>
                      </a:r>
                    </a:p>
                  </a:txBody>
                  <a:tcPr marL="0" marR="0" marT="0" marB="0" horzOverflow="overflow">
                    <a:lnL>
                      <a:noFill/>
                    </a:lnL>
                    <a:lnR>
                      <a:noFill/>
                    </a:lnR>
                    <a:lnT>
                      <a:noFill/>
                    </a:lnT>
                    <a:lnB cap="flat">
                      <a:noFill/>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-1</a:t>
                      </a:r>
                    </a:p>
                  </a:txBody>
                  <a:tcPr marL="0" marR="0" marT="0" marB="0" horzOverflow="overflow">
                    <a:lnL>
                      <a:noFill/>
                    </a:lnL>
                    <a:lnR cap="flat">
                      <a:noFill/>
                    </a:lnR>
                    <a:lnT>
                      <a:noFill/>
                    </a:lnT>
                    <a:lnB cap="flat">
                      <a:noFill/>
                    </a:lnB>
                    <a:lnTlToBr>
                      <a:noFill/>
                    </a:lnTlToBr>
                    <a:lnBlToTr>
                      <a:noFill/>
                    </a:lnBlToTr>
                    <a:noFill/>
                  </a:tcPr>
                </a:tc>
              </a:tr>
            </a:tbl>
          </a:graphicData>
        </a:graphic>
      </p:graphicFrame>
      <p:sp>
        <p:nvSpPr>
          <p:cNvPr id="114013" name="AutoShape 349"/>
          <p:cNvSpPr>
            <a:spLocks noChangeArrowheads="1"/>
          </p:cNvSpPr>
          <p:nvPr/>
        </p:nvSpPr>
        <p:spPr bwMode="auto">
          <a:xfrm>
            <a:off x="4738688" y="5060950"/>
            <a:ext cx="844550" cy="1036638"/>
          </a:xfrm>
          <a:prstGeom prst="bracketPair">
            <a:avLst>
              <a:gd name="adj" fmla="val 12972"/>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17" name="Line 353"/>
          <p:cNvSpPr>
            <a:spLocks noChangeShapeType="1"/>
          </p:cNvSpPr>
          <p:nvPr/>
        </p:nvSpPr>
        <p:spPr bwMode="auto">
          <a:xfrm rot="-5400000">
            <a:off x="3026569" y="3809207"/>
            <a:ext cx="0" cy="157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18" name="Line 354"/>
          <p:cNvSpPr>
            <a:spLocks noChangeShapeType="1"/>
          </p:cNvSpPr>
          <p:nvPr/>
        </p:nvSpPr>
        <p:spPr bwMode="auto">
          <a:xfrm rot="-5400000">
            <a:off x="3021807" y="3479007"/>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19" name="Line 355"/>
          <p:cNvSpPr>
            <a:spLocks noChangeShapeType="1"/>
          </p:cNvSpPr>
          <p:nvPr/>
        </p:nvSpPr>
        <p:spPr bwMode="auto">
          <a:xfrm rot="-5400000">
            <a:off x="3021807" y="4142582"/>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20" name="Line 356"/>
          <p:cNvSpPr>
            <a:spLocks noChangeShapeType="1"/>
          </p:cNvSpPr>
          <p:nvPr/>
        </p:nvSpPr>
        <p:spPr bwMode="auto">
          <a:xfrm flipV="1">
            <a:off x="3109913" y="3379788"/>
            <a:ext cx="0" cy="158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21" name="Line 357"/>
          <p:cNvSpPr>
            <a:spLocks noChangeShapeType="1"/>
          </p:cNvSpPr>
          <p:nvPr/>
        </p:nvSpPr>
        <p:spPr bwMode="auto">
          <a:xfrm flipV="1">
            <a:off x="3114675" y="4219575"/>
            <a:ext cx="0" cy="158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22" name="Line 358"/>
          <p:cNvSpPr>
            <a:spLocks noChangeShapeType="1"/>
          </p:cNvSpPr>
          <p:nvPr/>
        </p:nvSpPr>
        <p:spPr bwMode="auto">
          <a:xfrm>
            <a:off x="3114675" y="3635376"/>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23" name="Line 359"/>
          <p:cNvSpPr>
            <a:spLocks noChangeShapeType="1"/>
          </p:cNvSpPr>
          <p:nvPr/>
        </p:nvSpPr>
        <p:spPr bwMode="auto">
          <a:xfrm flipV="1">
            <a:off x="3114675" y="3978275"/>
            <a:ext cx="0" cy="158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24" name="Oval 360"/>
          <p:cNvSpPr>
            <a:spLocks noChangeArrowheads="1"/>
          </p:cNvSpPr>
          <p:nvPr/>
        </p:nvSpPr>
        <p:spPr bwMode="auto">
          <a:xfrm>
            <a:off x="3030539" y="3797300"/>
            <a:ext cx="185737" cy="185738"/>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25" name="Oval 361"/>
          <p:cNvSpPr>
            <a:spLocks noChangeArrowheads="1"/>
          </p:cNvSpPr>
          <p:nvPr/>
        </p:nvSpPr>
        <p:spPr bwMode="auto">
          <a:xfrm>
            <a:off x="3025775" y="3467100"/>
            <a:ext cx="185738" cy="185738"/>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26" name="Oval 362"/>
          <p:cNvSpPr>
            <a:spLocks noChangeArrowheads="1"/>
          </p:cNvSpPr>
          <p:nvPr/>
        </p:nvSpPr>
        <p:spPr bwMode="auto">
          <a:xfrm>
            <a:off x="3025775" y="4130675"/>
            <a:ext cx="185738" cy="185738"/>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27" name="Line 363"/>
          <p:cNvSpPr>
            <a:spLocks noChangeShapeType="1"/>
          </p:cNvSpPr>
          <p:nvPr/>
        </p:nvSpPr>
        <p:spPr bwMode="auto">
          <a:xfrm rot="-5400000">
            <a:off x="3293269" y="3221832"/>
            <a:ext cx="0" cy="157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28" name="Line 364"/>
          <p:cNvSpPr>
            <a:spLocks noChangeShapeType="1"/>
          </p:cNvSpPr>
          <p:nvPr/>
        </p:nvSpPr>
        <p:spPr bwMode="auto">
          <a:xfrm rot="-5400000">
            <a:off x="4107657" y="3213894"/>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29" name="Line 365"/>
          <p:cNvSpPr>
            <a:spLocks noChangeShapeType="1"/>
          </p:cNvSpPr>
          <p:nvPr/>
        </p:nvSpPr>
        <p:spPr bwMode="auto">
          <a:xfrm flipV="1">
            <a:off x="3698875" y="3122613"/>
            <a:ext cx="0" cy="158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30" name="Line 366"/>
          <p:cNvSpPr>
            <a:spLocks noChangeShapeType="1"/>
          </p:cNvSpPr>
          <p:nvPr/>
        </p:nvSpPr>
        <p:spPr bwMode="auto">
          <a:xfrm flipV="1">
            <a:off x="3973513" y="3122613"/>
            <a:ext cx="0" cy="158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31" name="Line 367"/>
          <p:cNvSpPr>
            <a:spLocks noChangeShapeType="1"/>
          </p:cNvSpPr>
          <p:nvPr/>
        </p:nvSpPr>
        <p:spPr bwMode="auto">
          <a:xfrm flipV="1">
            <a:off x="3381375" y="3122613"/>
            <a:ext cx="0" cy="158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32" name="Line 368"/>
          <p:cNvSpPr>
            <a:spLocks noChangeShapeType="1"/>
          </p:cNvSpPr>
          <p:nvPr/>
        </p:nvSpPr>
        <p:spPr bwMode="auto">
          <a:xfrm rot="-5400000">
            <a:off x="3526632" y="3213894"/>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33" name="Line 369"/>
          <p:cNvSpPr>
            <a:spLocks noChangeShapeType="1"/>
          </p:cNvSpPr>
          <p:nvPr/>
        </p:nvSpPr>
        <p:spPr bwMode="auto">
          <a:xfrm rot="-5400000">
            <a:off x="3866357" y="3213894"/>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34" name="Oval 370"/>
          <p:cNvSpPr>
            <a:spLocks noChangeArrowheads="1"/>
          </p:cNvSpPr>
          <p:nvPr/>
        </p:nvSpPr>
        <p:spPr bwMode="auto">
          <a:xfrm>
            <a:off x="3605214" y="3205164"/>
            <a:ext cx="185737" cy="185737"/>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35" name="Oval 371"/>
          <p:cNvSpPr>
            <a:spLocks noChangeArrowheads="1"/>
          </p:cNvSpPr>
          <p:nvPr/>
        </p:nvSpPr>
        <p:spPr bwMode="auto">
          <a:xfrm>
            <a:off x="3884614" y="3200400"/>
            <a:ext cx="185737" cy="185738"/>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36" name="Oval 372"/>
          <p:cNvSpPr>
            <a:spLocks noChangeArrowheads="1"/>
          </p:cNvSpPr>
          <p:nvPr/>
        </p:nvSpPr>
        <p:spPr bwMode="auto">
          <a:xfrm>
            <a:off x="3297239" y="3195639"/>
            <a:ext cx="185737" cy="185737"/>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37" name="Line 373"/>
          <p:cNvSpPr>
            <a:spLocks noChangeShapeType="1"/>
          </p:cNvSpPr>
          <p:nvPr/>
        </p:nvSpPr>
        <p:spPr bwMode="auto">
          <a:xfrm rot="-5400000">
            <a:off x="3017044" y="3217069"/>
            <a:ext cx="0" cy="157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38" name="Line 374"/>
          <p:cNvSpPr>
            <a:spLocks noChangeShapeType="1"/>
          </p:cNvSpPr>
          <p:nvPr/>
        </p:nvSpPr>
        <p:spPr bwMode="auto">
          <a:xfrm flipV="1">
            <a:off x="3105150" y="3117850"/>
            <a:ext cx="0" cy="158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39" name="Oval 375"/>
          <p:cNvSpPr>
            <a:spLocks noChangeArrowheads="1"/>
          </p:cNvSpPr>
          <p:nvPr/>
        </p:nvSpPr>
        <p:spPr bwMode="auto">
          <a:xfrm>
            <a:off x="3021014" y="3205164"/>
            <a:ext cx="185737" cy="185737"/>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40" name="Line 376"/>
          <p:cNvSpPr>
            <a:spLocks noChangeShapeType="1"/>
          </p:cNvSpPr>
          <p:nvPr/>
        </p:nvSpPr>
        <p:spPr bwMode="auto">
          <a:xfrm rot="-5400000">
            <a:off x="4369594" y="3815557"/>
            <a:ext cx="0" cy="157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41" name="Line 377"/>
          <p:cNvSpPr>
            <a:spLocks noChangeShapeType="1"/>
          </p:cNvSpPr>
          <p:nvPr/>
        </p:nvSpPr>
        <p:spPr bwMode="auto">
          <a:xfrm rot="-5400000">
            <a:off x="4364832" y="3485357"/>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42" name="Line 378"/>
          <p:cNvSpPr>
            <a:spLocks noChangeShapeType="1"/>
          </p:cNvSpPr>
          <p:nvPr/>
        </p:nvSpPr>
        <p:spPr bwMode="auto">
          <a:xfrm rot="-5400000">
            <a:off x="4364832" y="4148932"/>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43" name="Line 379"/>
          <p:cNvSpPr>
            <a:spLocks noChangeShapeType="1"/>
          </p:cNvSpPr>
          <p:nvPr/>
        </p:nvSpPr>
        <p:spPr bwMode="auto">
          <a:xfrm flipV="1">
            <a:off x="4273550" y="3394075"/>
            <a:ext cx="0" cy="158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44" name="Line 380"/>
          <p:cNvSpPr>
            <a:spLocks noChangeShapeType="1"/>
          </p:cNvSpPr>
          <p:nvPr/>
        </p:nvSpPr>
        <p:spPr bwMode="auto">
          <a:xfrm flipV="1">
            <a:off x="4292600" y="4233863"/>
            <a:ext cx="0" cy="158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45" name="Line 381"/>
          <p:cNvSpPr>
            <a:spLocks noChangeShapeType="1"/>
          </p:cNvSpPr>
          <p:nvPr/>
        </p:nvSpPr>
        <p:spPr bwMode="auto">
          <a:xfrm>
            <a:off x="4278313" y="3649663"/>
            <a:ext cx="0" cy="157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46" name="Line 382"/>
          <p:cNvSpPr>
            <a:spLocks noChangeShapeType="1"/>
          </p:cNvSpPr>
          <p:nvPr/>
        </p:nvSpPr>
        <p:spPr bwMode="auto">
          <a:xfrm flipV="1">
            <a:off x="4278313" y="3967163"/>
            <a:ext cx="0" cy="158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47" name="Oval 383"/>
          <p:cNvSpPr>
            <a:spLocks noChangeArrowheads="1"/>
          </p:cNvSpPr>
          <p:nvPr/>
        </p:nvSpPr>
        <p:spPr bwMode="auto">
          <a:xfrm>
            <a:off x="4176714" y="3802064"/>
            <a:ext cx="185737" cy="185737"/>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48" name="Oval 384"/>
          <p:cNvSpPr>
            <a:spLocks noChangeArrowheads="1"/>
          </p:cNvSpPr>
          <p:nvPr/>
        </p:nvSpPr>
        <p:spPr bwMode="auto">
          <a:xfrm>
            <a:off x="4184650" y="3471864"/>
            <a:ext cx="185738" cy="185737"/>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49" name="Oval 385"/>
          <p:cNvSpPr>
            <a:spLocks noChangeArrowheads="1"/>
          </p:cNvSpPr>
          <p:nvPr/>
        </p:nvSpPr>
        <p:spPr bwMode="auto">
          <a:xfrm>
            <a:off x="4184650" y="4135439"/>
            <a:ext cx="185738" cy="185737"/>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50" name="Line 386"/>
          <p:cNvSpPr>
            <a:spLocks noChangeShapeType="1"/>
          </p:cNvSpPr>
          <p:nvPr/>
        </p:nvSpPr>
        <p:spPr bwMode="auto">
          <a:xfrm rot="-5400000">
            <a:off x="4360069" y="3223419"/>
            <a:ext cx="0" cy="157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51" name="Line 387"/>
          <p:cNvSpPr>
            <a:spLocks noChangeShapeType="1"/>
          </p:cNvSpPr>
          <p:nvPr/>
        </p:nvSpPr>
        <p:spPr bwMode="auto">
          <a:xfrm flipV="1">
            <a:off x="4268788" y="3132138"/>
            <a:ext cx="0" cy="158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52" name="Oval 388"/>
          <p:cNvSpPr>
            <a:spLocks noChangeArrowheads="1"/>
          </p:cNvSpPr>
          <p:nvPr/>
        </p:nvSpPr>
        <p:spPr bwMode="auto">
          <a:xfrm>
            <a:off x="4179889" y="3209925"/>
            <a:ext cx="185737" cy="185738"/>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53" name="Line 389"/>
          <p:cNvSpPr>
            <a:spLocks noChangeShapeType="1"/>
          </p:cNvSpPr>
          <p:nvPr/>
        </p:nvSpPr>
        <p:spPr bwMode="auto">
          <a:xfrm rot="-5400000">
            <a:off x="3293269" y="4399757"/>
            <a:ext cx="0" cy="157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54" name="Line 390"/>
          <p:cNvSpPr>
            <a:spLocks noChangeShapeType="1"/>
          </p:cNvSpPr>
          <p:nvPr/>
        </p:nvSpPr>
        <p:spPr bwMode="auto">
          <a:xfrm rot="-5400000">
            <a:off x="4107657" y="4391819"/>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55" name="Line 391"/>
          <p:cNvSpPr>
            <a:spLocks noChangeShapeType="1"/>
          </p:cNvSpPr>
          <p:nvPr/>
        </p:nvSpPr>
        <p:spPr bwMode="auto">
          <a:xfrm flipV="1">
            <a:off x="3703638" y="4476750"/>
            <a:ext cx="0" cy="158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56" name="Line 392"/>
          <p:cNvSpPr>
            <a:spLocks noChangeShapeType="1"/>
          </p:cNvSpPr>
          <p:nvPr/>
        </p:nvSpPr>
        <p:spPr bwMode="auto">
          <a:xfrm flipV="1">
            <a:off x="3978275" y="4476750"/>
            <a:ext cx="0" cy="158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57" name="Line 393"/>
          <p:cNvSpPr>
            <a:spLocks noChangeShapeType="1"/>
          </p:cNvSpPr>
          <p:nvPr/>
        </p:nvSpPr>
        <p:spPr bwMode="auto">
          <a:xfrm flipV="1">
            <a:off x="3386138" y="4476750"/>
            <a:ext cx="0" cy="158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58" name="Line 394"/>
          <p:cNvSpPr>
            <a:spLocks noChangeShapeType="1"/>
          </p:cNvSpPr>
          <p:nvPr/>
        </p:nvSpPr>
        <p:spPr bwMode="auto">
          <a:xfrm rot="-5400000">
            <a:off x="3526632" y="4391819"/>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59" name="Line 395"/>
          <p:cNvSpPr>
            <a:spLocks noChangeShapeType="1"/>
          </p:cNvSpPr>
          <p:nvPr/>
        </p:nvSpPr>
        <p:spPr bwMode="auto">
          <a:xfrm rot="-5400000">
            <a:off x="3866357" y="4391819"/>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60" name="Oval 396"/>
          <p:cNvSpPr>
            <a:spLocks noChangeArrowheads="1"/>
          </p:cNvSpPr>
          <p:nvPr/>
        </p:nvSpPr>
        <p:spPr bwMode="auto">
          <a:xfrm>
            <a:off x="3605214" y="4383089"/>
            <a:ext cx="185737" cy="185737"/>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61" name="Oval 397"/>
          <p:cNvSpPr>
            <a:spLocks noChangeArrowheads="1"/>
          </p:cNvSpPr>
          <p:nvPr/>
        </p:nvSpPr>
        <p:spPr bwMode="auto">
          <a:xfrm>
            <a:off x="3884614" y="4378325"/>
            <a:ext cx="185737" cy="185738"/>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62" name="Oval 398"/>
          <p:cNvSpPr>
            <a:spLocks noChangeArrowheads="1"/>
          </p:cNvSpPr>
          <p:nvPr/>
        </p:nvSpPr>
        <p:spPr bwMode="auto">
          <a:xfrm>
            <a:off x="3297239" y="4387850"/>
            <a:ext cx="185737" cy="185738"/>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63" name="Line 399"/>
          <p:cNvSpPr>
            <a:spLocks noChangeShapeType="1"/>
          </p:cNvSpPr>
          <p:nvPr/>
        </p:nvSpPr>
        <p:spPr bwMode="auto">
          <a:xfrm rot="-5400000">
            <a:off x="3017044" y="4394994"/>
            <a:ext cx="0" cy="157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64" name="Line 400"/>
          <p:cNvSpPr>
            <a:spLocks noChangeShapeType="1"/>
          </p:cNvSpPr>
          <p:nvPr/>
        </p:nvSpPr>
        <p:spPr bwMode="auto">
          <a:xfrm flipV="1">
            <a:off x="3109913" y="4471988"/>
            <a:ext cx="0" cy="158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65" name="Oval 401"/>
          <p:cNvSpPr>
            <a:spLocks noChangeArrowheads="1"/>
          </p:cNvSpPr>
          <p:nvPr/>
        </p:nvSpPr>
        <p:spPr bwMode="auto">
          <a:xfrm>
            <a:off x="3021014" y="4383089"/>
            <a:ext cx="185737" cy="185737"/>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66" name="Line 402"/>
          <p:cNvSpPr>
            <a:spLocks noChangeShapeType="1"/>
          </p:cNvSpPr>
          <p:nvPr/>
        </p:nvSpPr>
        <p:spPr bwMode="auto">
          <a:xfrm rot="-5400000">
            <a:off x="4360069" y="4401344"/>
            <a:ext cx="0" cy="157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67" name="Line 403"/>
          <p:cNvSpPr>
            <a:spLocks noChangeShapeType="1"/>
          </p:cNvSpPr>
          <p:nvPr/>
        </p:nvSpPr>
        <p:spPr bwMode="auto">
          <a:xfrm flipV="1">
            <a:off x="4287838" y="4486275"/>
            <a:ext cx="0" cy="158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68" name="Oval 404"/>
          <p:cNvSpPr>
            <a:spLocks noChangeArrowheads="1"/>
          </p:cNvSpPr>
          <p:nvPr/>
        </p:nvSpPr>
        <p:spPr bwMode="auto">
          <a:xfrm>
            <a:off x="4179889" y="4387850"/>
            <a:ext cx="185737" cy="185738"/>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69" name="Rectangle 405"/>
          <p:cNvSpPr>
            <a:spLocks noChangeArrowheads="1"/>
          </p:cNvSpPr>
          <p:nvPr/>
        </p:nvSpPr>
        <p:spPr bwMode="auto">
          <a:xfrm>
            <a:off x="1865314" y="2687638"/>
            <a:ext cx="4244975" cy="3835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32026127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ltLang="en-US"/>
              <a:t>Quantum Random Walk Search Algorithm</a:t>
            </a:r>
          </a:p>
        </p:txBody>
      </p:sp>
      <p:sp>
        <p:nvSpPr>
          <p:cNvPr id="114691" name="Text Box 3"/>
          <p:cNvSpPr txBox="1">
            <a:spLocks noChangeArrowheads="1"/>
          </p:cNvSpPr>
          <p:nvPr/>
        </p:nvSpPr>
        <p:spPr bwMode="auto">
          <a:xfrm>
            <a:off x="2093913" y="1660525"/>
            <a:ext cx="600106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8000"/>
                </a:solidFill>
              </a:rPr>
              <a:t>Pros:</a:t>
            </a:r>
          </a:p>
          <a:p>
            <a:r>
              <a:rPr lang="en-US" altLang="en-US" sz="2400"/>
              <a:t>As general as Grover’s search algorithm.</a:t>
            </a:r>
          </a:p>
          <a:p>
            <a:endParaRPr lang="en-US" altLang="en-US" sz="2400"/>
          </a:p>
          <a:p>
            <a:r>
              <a:rPr lang="en-US" altLang="en-US" sz="2400">
                <a:solidFill>
                  <a:srgbClr val="FF0000"/>
                </a:solidFill>
              </a:rPr>
              <a:t>Cons:</a:t>
            </a:r>
          </a:p>
          <a:p>
            <a:r>
              <a:rPr lang="en-US" altLang="en-US" sz="2400"/>
              <a:t>Same complexity as Grover’s search algorithm.</a:t>
            </a:r>
          </a:p>
          <a:p>
            <a:r>
              <a:rPr lang="en-US" altLang="en-US" sz="2400"/>
              <a:t>Slightly more complicated in implementation</a:t>
            </a:r>
          </a:p>
          <a:p>
            <a:r>
              <a:rPr lang="en-US" altLang="en-US" sz="2400"/>
              <a:t>Slightly more memory used</a:t>
            </a:r>
          </a:p>
        </p:txBody>
      </p:sp>
      <p:sp>
        <p:nvSpPr>
          <p:cNvPr id="114692" name="Text Box 4"/>
          <p:cNvSpPr txBox="1">
            <a:spLocks noChangeArrowheads="1"/>
          </p:cNvSpPr>
          <p:nvPr/>
        </p:nvSpPr>
        <p:spPr bwMode="auto">
          <a:xfrm>
            <a:off x="2133600" y="4754564"/>
            <a:ext cx="745184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Interesting Feature: Search algorithm flows naturally</a:t>
            </a:r>
          </a:p>
          <a:p>
            <a:r>
              <a:rPr lang="en-US" altLang="en-US" sz="2400"/>
              <a:t>out of random walk formalism.  Motivation for new QRW-</a:t>
            </a:r>
          </a:p>
          <a:p>
            <a:r>
              <a:rPr lang="en-US" altLang="en-US" sz="2400"/>
              <a:t>based algorithms?</a:t>
            </a:r>
          </a:p>
        </p:txBody>
      </p:sp>
    </p:spTree>
    <p:extLst>
      <p:ext uri="{BB962C8B-B14F-4D97-AF65-F5344CB8AC3E}">
        <p14:creationId xmlns:p14="http://schemas.microsoft.com/office/powerpoint/2010/main" val="240719330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ltLang="en-US"/>
              <a:t>Shor’s Factoring Algorithm</a:t>
            </a:r>
          </a:p>
        </p:txBody>
      </p:sp>
      <p:graphicFrame>
        <p:nvGraphicFramePr>
          <p:cNvPr id="99332" name="Object 4"/>
          <p:cNvGraphicFramePr>
            <a:graphicFrameLocks noChangeAspect="1"/>
          </p:cNvGraphicFramePr>
          <p:nvPr/>
        </p:nvGraphicFramePr>
        <p:xfrm>
          <a:off x="2133600" y="2995614"/>
          <a:ext cx="2133600" cy="1271587"/>
        </p:xfrm>
        <a:graphic>
          <a:graphicData uri="http://schemas.openxmlformats.org/presentationml/2006/ole">
            <mc:AlternateContent xmlns:mc="http://schemas.openxmlformats.org/markup-compatibility/2006">
              <mc:Choice xmlns:v="urn:schemas-microsoft-com:vml" Requires="v">
                <p:oleObj spid="_x0000_s29712" name="Bitmap Image" r:id="rId3" imgW="1743318" imgH="1038370" progId="Paint.Picture">
                  <p:embed/>
                </p:oleObj>
              </mc:Choice>
              <mc:Fallback>
                <p:oleObj name="Bitmap Image" r:id="rId3" imgW="1743318" imgH="103837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995614"/>
                        <a:ext cx="2133600" cy="1271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9333" name="Text Box 5"/>
          <p:cNvSpPr txBox="1">
            <a:spLocks noChangeArrowheads="1"/>
          </p:cNvSpPr>
          <p:nvPr/>
        </p:nvSpPr>
        <p:spPr bwMode="auto">
          <a:xfrm>
            <a:off x="2133600" y="2057400"/>
            <a:ext cx="2967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Find the factors of:  57</a:t>
            </a:r>
          </a:p>
        </p:txBody>
      </p:sp>
      <p:sp>
        <p:nvSpPr>
          <p:cNvPr id="99334" name="AutoShape 6"/>
          <p:cNvSpPr>
            <a:spLocks noChangeArrowheads="1"/>
          </p:cNvSpPr>
          <p:nvPr/>
        </p:nvSpPr>
        <p:spPr bwMode="auto">
          <a:xfrm>
            <a:off x="4419600" y="2767013"/>
            <a:ext cx="1447800" cy="838200"/>
          </a:xfrm>
          <a:prstGeom prst="wedgeRoundRectCallout">
            <a:avLst>
              <a:gd name="adj1" fmla="val -43750"/>
              <a:gd name="adj2" fmla="val 70000"/>
              <a:gd name="adj3" fmla="val 16667"/>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Times New Roman" panose="02020603050405020304" pitchFamily="18" charset="0"/>
              </a:rPr>
              <a:t>3 x 19</a:t>
            </a:r>
          </a:p>
        </p:txBody>
      </p:sp>
      <p:sp>
        <p:nvSpPr>
          <p:cNvPr id="99335" name="Text Box 7"/>
          <p:cNvSpPr txBox="1">
            <a:spLocks noChangeArrowheads="1"/>
          </p:cNvSpPr>
          <p:nvPr/>
        </p:nvSpPr>
        <p:spPr bwMode="auto">
          <a:xfrm>
            <a:off x="6400800" y="2057400"/>
            <a:ext cx="39449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a:latin typeface="Times New Roman" panose="02020603050405020304" pitchFamily="18" charset="0"/>
              </a:rPr>
              <a:t>Find the factors of:  </a:t>
            </a:r>
            <a:r>
              <a:rPr lang="en-US" altLang="en-US" sz="1000">
                <a:latin typeface="Times New Roman" panose="02020603050405020304" pitchFamily="18" charset="0"/>
              </a:rPr>
              <a:t>1623847601650176238761076269172261217123987210397462187618712073623846129873982634897121861102379691863198276319276121</a:t>
            </a:r>
            <a:endParaRPr lang="en-US" altLang="en-US" sz="2400">
              <a:latin typeface="Times New Roman" panose="02020603050405020304" pitchFamily="18" charset="0"/>
            </a:endParaRPr>
          </a:p>
        </p:txBody>
      </p:sp>
      <p:graphicFrame>
        <p:nvGraphicFramePr>
          <p:cNvPr id="99336" name="Object 8"/>
          <p:cNvGraphicFramePr>
            <a:graphicFrameLocks noChangeAspect="1"/>
          </p:cNvGraphicFramePr>
          <p:nvPr/>
        </p:nvGraphicFramePr>
        <p:xfrm>
          <a:off x="6477000" y="3071814"/>
          <a:ext cx="2133600" cy="1271587"/>
        </p:xfrm>
        <a:graphic>
          <a:graphicData uri="http://schemas.openxmlformats.org/presentationml/2006/ole">
            <mc:AlternateContent xmlns:mc="http://schemas.openxmlformats.org/markup-compatibility/2006">
              <mc:Choice xmlns:v="urn:schemas-microsoft-com:vml" Requires="v">
                <p:oleObj spid="_x0000_s29713" name="Bitmap Image" r:id="rId5" imgW="1743318" imgH="1038370" progId="Paint.Picture">
                  <p:embed/>
                </p:oleObj>
              </mc:Choice>
              <mc:Fallback>
                <p:oleObj name="Bitmap Image" r:id="rId5" imgW="1743318" imgH="103837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071814"/>
                        <a:ext cx="2133600" cy="1271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9337" name="AutoShape 9"/>
          <p:cNvSpPr>
            <a:spLocks noChangeArrowheads="1"/>
          </p:cNvSpPr>
          <p:nvPr/>
        </p:nvSpPr>
        <p:spPr bwMode="auto">
          <a:xfrm>
            <a:off x="8763000" y="2843213"/>
            <a:ext cx="1447800" cy="838200"/>
          </a:xfrm>
          <a:prstGeom prst="wedgeRoundRectCallout">
            <a:avLst>
              <a:gd name="adj1" fmla="val -43750"/>
              <a:gd name="adj2" fmla="val 70000"/>
              <a:gd name="adj3" fmla="val 16667"/>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Times New Roman" panose="02020603050405020304" pitchFamily="18" charset="0"/>
              </a:rPr>
              <a:t>whimper</a:t>
            </a:r>
          </a:p>
        </p:txBody>
      </p:sp>
      <p:sp>
        <p:nvSpPr>
          <p:cNvPr id="99338" name="Text Box 10"/>
          <p:cNvSpPr txBox="1">
            <a:spLocks noChangeArrowheads="1"/>
          </p:cNvSpPr>
          <p:nvPr/>
        </p:nvSpPr>
        <p:spPr bwMode="auto">
          <a:xfrm>
            <a:off x="2057401" y="4695826"/>
            <a:ext cx="7178675" cy="8477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All known algorithms for factoring an n-bit number on a </a:t>
            </a:r>
          </a:p>
          <a:p>
            <a:r>
              <a:rPr lang="en-US" altLang="en-US" sz="2400">
                <a:latin typeface="Times New Roman" panose="02020603050405020304" pitchFamily="18" charset="0"/>
              </a:rPr>
              <a:t>classical computer take time proportional to O(n!).</a:t>
            </a:r>
          </a:p>
        </p:txBody>
      </p:sp>
      <p:sp>
        <p:nvSpPr>
          <p:cNvPr id="99339" name="Text Box 11"/>
          <p:cNvSpPr txBox="1">
            <a:spLocks noChangeArrowheads="1"/>
          </p:cNvSpPr>
          <p:nvPr/>
        </p:nvSpPr>
        <p:spPr bwMode="auto">
          <a:xfrm>
            <a:off x="2051050" y="5781676"/>
            <a:ext cx="7423150" cy="847725"/>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But Shor’s algorithm for factoring on a quantum computer </a:t>
            </a:r>
          </a:p>
          <a:p>
            <a:r>
              <a:rPr lang="en-US" altLang="en-US" sz="2400">
                <a:latin typeface="Times New Roman" panose="02020603050405020304" pitchFamily="18" charset="0"/>
              </a:rPr>
              <a:t>takes time proportional to O(n</a:t>
            </a:r>
            <a:r>
              <a:rPr lang="en-US" altLang="en-US" sz="2400" baseline="30000">
                <a:latin typeface="Times New Roman" panose="02020603050405020304" pitchFamily="18" charset="0"/>
              </a:rPr>
              <a:t>2 </a:t>
            </a:r>
            <a:r>
              <a:rPr lang="en-US" altLang="en-US" sz="2400">
                <a:latin typeface="Times New Roman" panose="02020603050405020304" pitchFamily="18" charset="0"/>
              </a:rPr>
              <a:t>log n).</a:t>
            </a:r>
          </a:p>
        </p:txBody>
      </p:sp>
      <p:sp>
        <p:nvSpPr>
          <p:cNvPr id="99340" name="Text Box 12"/>
          <p:cNvSpPr txBox="1">
            <a:spLocks noChangeArrowheads="1"/>
          </p:cNvSpPr>
          <p:nvPr/>
        </p:nvSpPr>
        <p:spPr bwMode="auto">
          <a:xfrm>
            <a:off x="2228851" y="1325564"/>
            <a:ext cx="61628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Makes use of quantum Fourier Transform, which is exponentially</a:t>
            </a:r>
          </a:p>
          <a:p>
            <a:r>
              <a:rPr lang="en-US" altLang="en-US"/>
              <a:t>faster than classical FFT.</a:t>
            </a:r>
          </a:p>
        </p:txBody>
      </p:sp>
    </p:spTree>
    <p:extLst>
      <p:ext uri="{BB962C8B-B14F-4D97-AF65-F5344CB8AC3E}">
        <p14:creationId xmlns:p14="http://schemas.microsoft.com/office/powerpoint/2010/main" val="294035161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t>Shor’s Algorithm		</a:t>
            </a:r>
          </a:p>
        </p:txBody>
      </p:sp>
      <p:sp>
        <p:nvSpPr>
          <p:cNvPr id="55299" name="Rectangle 3"/>
          <p:cNvSpPr>
            <a:spLocks noGrp="1" noChangeArrowheads="1"/>
          </p:cNvSpPr>
          <p:nvPr>
            <p:ph type="body" idx="1"/>
          </p:nvPr>
        </p:nvSpPr>
        <p:spPr/>
        <p:txBody>
          <a:bodyPr/>
          <a:lstStyle/>
          <a:p>
            <a:pPr>
              <a:lnSpc>
                <a:spcPct val="90000"/>
              </a:lnSpc>
            </a:pPr>
            <a:r>
              <a:rPr lang="en-US" altLang="en-US"/>
              <a:t>A Quantum Algorithm, due to P. W. Shor (1994) allows for very fast factoring of numbers.</a:t>
            </a:r>
          </a:p>
          <a:p>
            <a:pPr>
              <a:lnSpc>
                <a:spcPct val="90000"/>
              </a:lnSpc>
            </a:pPr>
            <a:r>
              <a:rPr lang="en-US" altLang="en-US"/>
              <a:t>The algorithm uses other algorithms: the Quantum Fourier Transform, and Euclid’s Algorithm.</a:t>
            </a:r>
          </a:p>
          <a:p>
            <a:pPr>
              <a:lnSpc>
                <a:spcPct val="90000"/>
              </a:lnSpc>
            </a:pPr>
            <a:r>
              <a:rPr lang="en-US" altLang="en-US"/>
              <a:t>It also relies on elements of group theory.</a:t>
            </a:r>
          </a:p>
        </p:txBody>
      </p:sp>
    </p:spTree>
    <p:extLst>
      <p:ext uri="{BB962C8B-B14F-4D97-AF65-F5344CB8AC3E}">
        <p14:creationId xmlns:p14="http://schemas.microsoft.com/office/powerpoint/2010/main" val="10705993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en-US"/>
              <a:t>Shor’s Algorithm</a:t>
            </a:r>
          </a:p>
        </p:txBody>
      </p:sp>
      <p:sp>
        <p:nvSpPr>
          <p:cNvPr id="65539" name="Rectangle 3"/>
          <p:cNvSpPr>
            <a:spLocks noGrp="1" noChangeArrowheads="1"/>
          </p:cNvSpPr>
          <p:nvPr>
            <p:ph type="body" idx="1"/>
          </p:nvPr>
        </p:nvSpPr>
        <p:spPr/>
        <p:txBody>
          <a:bodyPr/>
          <a:lstStyle/>
          <a:p>
            <a:r>
              <a:rPr lang="en-US" altLang="en-US" sz="2800"/>
              <a:t>Because of the unpredictability of Quantum Mechanics, it only gives the correct answer to within a certain probability.</a:t>
            </a:r>
          </a:p>
          <a:p>
            <a:r>
              <a:rPr lang="en-US" altLang="en-US" sz="2800"/>
              <a:t>Multiple runs can be performed to increase the probability that the answer is correct.  This increases the complexity to</a:t>
            </a:r>
          </a:p>
          <a:p>
            <a:r>
              <a:rPr lang="en-US" altLang="en-US" sz="2800"/>
              <a:t>A Quantum Computer with 7 Qubits was developed in 2001 to implement Shor’s algorithm to factor 15.</a:t>
            </a:r>
          </a:p>
          <a:p>
            <a:endParaRPr lang="en-US" altLang="en-US" sz="2800"/>
          </a:p>
        </p:txBody>
      </p:sp>
      <p:graphicFrame>
        <p:nvGraphicFramePr>
          <p:cNvPr id="65540" name="Object 4"/>
          <p:cNvGraphicFramePr>
            <a:graphicFrameLocks noChangeAspect="1"/>
          </p:cNvGraphicFramePr>
          <p:nvPr/>
        </p:nvGraphicFramePr>
        <p:xfrm>
          <a:off x="8234364" y="4267201"/>
          <a:ext cx="1438275" cy="517525"/>
        </p:xfrm>
        <a:graphic>
          <a:graphicData uri="http://schemas.openxmlformats.org/presentationml/2006/ole">
            <mc:AlternateContent xmlns:mc="http://schemas.openxmlformats.org/markup-compatibility/2006">
              <mc:Choice xmlns:v="urn:schemas-microsoft-com:vml" Requires="v">
                <p:oleObj spid="_x0000_s35848" name="Equation" r:id="rId3" imgW="634680" imgH="228600" progId="Equation.3">
                  <p:embed/>
                </p:oleObj>
              </mc:Choice>
              <mc:Fallback>
                <p:oleObj name="Equation" r:id="rId3" imgW="63468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4364" y="4267201"/>
                        <a:ext cx="1438275"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39793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6172200" y="2971800"/>
            <a:ext cx="3657600" cy="15240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55" name="Text Box 3"/>
          <p:cNvSpPr txBox="1">
            <a:spLocks noChangeArrowheads="1"/>
          </p:cNvSpPr>
          <p:nvPr/>
        </p:nvSpPr>
        <p:spPr bwMode="auto">
          <a:xfrm>
            <a:off x="1676401" y="3022601"/>
            <a:ext cx="710963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ahoma" panose="020B0604030504040204" pitchFamily="34" charset="0"/>
              </a:rPr>
              <a:t># bits			1024		2048		4096</a:t>
            </a:r>
          </a:p>
          <a:p>
            <a:r>
              <a:rPr lang="en-US" altLang="en-US">
                <a:latin typeface="Tahoma" panose="020B0604030504040204" pitchFamily="34" charset="0"/>
              </a:rPr>
              <a:t>factoring in 2006		10</a:t>
            </a:r>
            <a:r>
              <a:rPr lang="en-US" altLang="en-US" baseline="30000">
                <a:latin typeface="Tahoma" panose="020B0604030504040204" pitchFamily="34" charset="0"/>
              </a:rPr>
              <a:t>5</a:t>
            </a:r>
            <a:r>
              <a:rPr lang="en-US" altLang="en-US">
                <a:latin typeface="Tahoma" panose="020B0604030504040204" pitchFamily="34" charset="0"/>
              </a:rPr>
              <a:t> years	5x10</a:t>
            </a:r>
            <a:r>
              <a:rPr lang="en-US" altLang="en-US" baseline="30000">
                <a:latin typeface="Tahoma" panose="020B0604030504040204" pitchFamily="34" charset="0"/>
              </a:rPr>
              <a:t>15</a:t>
            </a:r>
            <a:r>
              <a:rPr lang="en-US" altLang="en-US">
                <a:latin typeface="Tahoma" panose="020B0604030504040204" pitchFamily="34" charset="0"/>
              </a:rPr>
              <a:t> years	3x10</a:t>
            </a:r>
            <a:r>
              <a:rPr lang="en-US" altLang="en-US" baseline="30000">
                <a:latin typeface="Tahoma" panose="020B0604030504040204" pitchFamily="34" charset="0"/>
              </a:rPr>
              <a:t>29</a:t>
            </a:r>
            <a:r>
              <a:rPr lang="en-US" altLang="en-US">
                <a:latin typeface="Tahoma" panose="020B0604030504040204" pitchFamily="34" charset="0"/>
              </a:rPr>
              <a:t> years		</a:t>
            </a:r>
          </a:p>
          <a:p>
            <a:r>
              <a:rPr lang="en-US" altLang="en-US">
                <a:latin typeface="Tahoma" panose="020B0604030504040204" pitchFamily="34" charset="0"/>
              </a:rPr>
              <a:t>factoring in 2024		38 years		10</a:t>
            </a:r>
            <a:r>
              <a:rPr lang="en-US" altLang="en-US" baseline="30000">
                <a:latin typeface="Tahoma" panose="020B0604030504040204" pitchFamily="34" charset="0"/>
              </a:rPr>
              <a:t>12</a:t>
            </a:r>
            <a:r>
              <a:rPr lang="en-US" altLang="en-US">
                <a:latin typeface="Tahoma" panose="020B0604030504040204" pitchFamily="34" charset="0"/>
              </a:rPr>
              <a:t> years	7x10</a:t>
            </a:r>
            <a:r>
              <a:rPr lang="en-US" altLang="en-US" baseline="30000">
                <a:latin typeface="Tahoma" panose="020B0604030504040204" pitchFamily="34" charset="0"/>
              </a:rPr>
              <a:t>25</a:t>
            </a:r>
            <a:r>
              <a:rPr lang="en-US" altLang="en-US">
                <a:latin typeface="Tahoma" panose="020B0604030504040204" pitchFamily="34" charset="0"/>
              </a:rPr>
              <a:t> years</a:t>
            </a:r>
          </a:p>
          <a:p>
            <a:r>
              <a:rPr lang="en-US" altLang="en-US">
                <a:latin typeface="Tahoma" panose="020B0604030504040204" pitchFamily="34" charset="0"/>
              </a:rPr>
              <a:t>factoring in 2042		3 days		</a:t>
            </a:r>
            <a:r>
              <a:rPr lang="en-US" altLang="en-US">
                <a:solidFill>
                  <a:srgbClr val="FF0000"/>
                </a:solidFill>
                <a:latin typeface="Tahoma" panose="020B0604030504040204" pitchFamily="34" charset="0"/>
              </a:rPr>
              <a:t>3x10</a:t>
            </a:r>
            <a:r>
              <a:rPr lang="en-US" altLang="en-US" baseline="30000">
                <a:solidFill>
                  <a:srgbClr val="FF0000"/>
                </a:solidFill>
                <a:latin typeface="Tahoma" panose="020B0604030504040204" pitchFamily="34" charset="0"/>
              </a:rPr>
              <a:t>8</a:t>
            </a:r>
            <a:r>
              <a:rPr lang="en-US" altLang="en-US">
                <a:solidFill>
                  <a:srgbClr val="FF0000"/>
                </a:solidFill>
                <a:latin typeface="Tahoma" panose="020B0604030504040204" pitchFamily="34" charset="0"/>
              </a:rPr>
              <a:t> years</a:t>
            </a:r>
            <a:r>
              <a:rPr lang="en-US" altLang="en-US">
                <a:latin typeface="Tahoma" panose="020B0604030504040204" pitchFamily="34" charset="0"/>
              </a:rPr>
              <a:t>	</a:t>
            </a:r>
            <a:r>
              <a:rPr lang="en-US" altLang="en-US">
                <a:solidFill>
                  <a:srgbClr val="FF0000"/>
                </a:solidFill>
                <a:latin typeface="Tahoma" panose="020B0604030504040204" pitchFamily="34" charset="0"/>
              </a:rPr>
              <a:t>2x10</a:t>
            </a:r>
            <a:r>
              <a:rPr lang="en-US" altLang="en-US" baseline="30000">
                <a:solidFill>
                  <a:srgbClr val="FF0000"/>
                </a:solidFill>
                <a:latin typeface="Tahoma" panose="020B0604030504040204" pitchFamily="34" charset="0"/>
              </a:rPr>
              <a:t>22</a:t>
            </a:r>
            <a:r>
              <a:rPr lang="en-US" altLang="en-US">
                <a:solidFill>
                  <a:srgbClr val="FF0000"/>
                </a:solidFill>
                <a:latin typeface="Tahoma" panose="020B0604030504040204" pitchFamily="34" charset="0"/>
              </a:rPr>
              <a:t> years</a:t>
            </a:r>
            <a:endParaRPr lang="en-US" altLang="en-US">
              <a:latin typeface="Tahoma" panose="020B0604030504040204" pitchFamily="34" charset="0"/>
            </a:endParaRPr>
          </a:p>
        </p:txBody>
      </p:sp>
      <p:sp>
        <p:nvSpPr>
          <p:cNvPr id="100357" name="Text Box 5"/>
          <p:cNvSpPr txBox="1">
            <a:spLocks noChangeArrowheads="1"/>
          </p:cNvSpPr>
          <p:nvPr/>
        </p:nvSpPr>
        <p:spPr bwMode="auto">
          <a:xfrm>
            <a:off x="1946275" y="2667001"/>
            <a:ext cx="2781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ahoma" panose="020B0604030504040204" pitchFamily="34" charset="0"/>
              </a:rPr>
              <a:t>with a classical computer </a:t>
            </a:r>
          </a:p>
        </p:txBody>
      </p:sp>
      <p:sp>
        <p:nvSpPr>
          <p:cNvPr id="100358" name="Text Box 6"/>
          <p:cNvSpPr txBox="1">
            <a:spLocks noChangeArrowheads="1"/>
          </p:cNvSpPr>
          <p:nvPr/>
        </p:nvSpPr>
        <p:spPr bwMode="auto">
          <a:xfrm>
            <a:off x="1752600" y="5054601"/>
            <a:ext cx="622414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ahoma" panose="020B0604030504040204" pitchFamily="34" charset="0"/>
              </a:rPr>
              <a:t># bits			1024		2048		4096</a:t>
            </a:r>
          </a:p>
          <a:p>
            <a:r>
              <a:rPr lang="en-US" altLang="en-US">
                <a:latin typeface="Tahoma" panose="020B0604030504040204" pitchFamily="34" charset="0"/>
              </a:rPr>
              <a:t># qubits 		5124		10244		20484		</a:t>
            </a:r>
          </a:p>
          <a:p>
            <a:r>
              <a:rPr lang="en-US" altLang="en-US">
                <a:latin typeface="Tahoma" panose="020B0604030504040204" pitchFamily="34" charset="0"/>
              </a:rPr>
              <a:t># gates			3x10</a:t>
            </a:r>
            <a:r>
              <a:rPr lang="en-US" altLang="en-US" baseline="30000">
                <a:latin typeface="Tahoma" panose="020B0604030504040204" pitchFamily="34" charset="0"/>
              </a:rPr>
              <a:t>9</a:t>
            </a:r>
            <a:r>
              <a:rPr lang="en-US" altLang="en-US">
                <a:latin typeface="Tahoma" panose="020B0604030504040204" pitchFamily="34" charset="0"/>
              </a:rPr>
              <a:t>		2X10</a:t>
            </a:r>
            <a:r>
              <a:rPr lang="en-US" altLang="en-US" baseline="30000">
                <a:latin typeface="Tahoma" panose="020B0604030504040204" pitchFamily="34" charset="0"/>
              </a:rPr>
              <a:t>11</a:t>
            </a:r>
            <a:r>
              <a:rPr lang="en-US" altLang="en-US">
                <a:latin typeface="Tahoma" panose="020B0604030504040204" pitchFamily="34" charset="0"/>
              </a:rPr>
              <a:t>		X10</a:t>
            </a:r>
            <a:r>
              <a:rPr lang="en-US" altLang="en-US" baseline="30000">
                <a:latin typeface="Tahoma" panose="020B0604030504040204" pitchFamily="34" charset="0"/>
              </a:rPr>
              <a:t>12</a:t>
            </a:r>
            <a:endParaRPr lang="en-US" altLang="en-US">
              <a:latin typeface="Tahoma" panose="020B0604030504040204" pitchFamily="34" charset="0"/>
            </a:endParaRPr>
          </a:p>
          <a:p>
            <a:r>
              <a:rPr lang="en-US" altLang="en-US">
                <a:latin typeface="Tahoma" panose="020B0604030504040204" pitchFamily="34" charset="0"/>
              </a:rPr>
              <a:t>factoring time		4.5 min		</a:t>
            </a:r>
            <a:r>
              <a:rPr lang="en-US" altLang="en-US">
                <a:solidFill>
                  <a:srgbClr val="0000FF"/>
                </a:solidFill>
                <a:latin typeface="Tahoma" panose="020B0604030504040204" pitchFamily="34" charset="0"/>
              </a:rPr>
              <a:t>36 min		4.8 hours</a:t>
            </a:r>
            <a:endParaRPr lang="en-US" altLang="en-US">
              <a:latin typeface="Tahoma" panose="020B0604030504040204" pitchFamily="34" charset="0"/>
            </a:endParaRPr>
          </a:p>
        </p:txBody>
      </p:sp>
      <p:sp>
        <p:nvSpPr>
          <p:cNvPr id="100359" name="Text Box 7"/>
          <p:cNvSpPr txBox="1">
            <a:spLocks noChangeArrowheads="1"/>
          </p:cNvSpPr>
          <p:nvPr/>
        </p:nvSpPr>
        <p:spPr bwMode="auto">
          <a:xfrm>
            <a:off x="1905001" y="4329113"/>
            <a:ext cx="36226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00FF"/>
                </a:solidFill>
                <a:latin typeface="Tahoma" panose="020B0604030504040204" pitchFamily="34" charset="0"/>
              </a:rPr>
              <a:t>with potential quantum computer</a:t>
            </a:r>
            <a:r>
              <a:rPr lang="en-US" altLang="en-US">
                <a:latin typeface="Tahoma" panose="020B0604030504040204" pitchFamily="34" charset="0"/>
              </a:rPr>
              <a:t> </a:t>
            </a:r>
          </a:p>
          <a:p>
            <a:r>
              <a:rPr lang="en-US" altLang="en-US">
                <a:latin typeface="Tahoma" panose="020B0604030504040204" pitchFamily="34" charset="0"/>
              </a:rPr>
              <a:t>(e.g., clock speed 100 MHz)</a:t>
            </a:r>
          </a:p>
        </p:txBody>
      </p:sp>
      <p:sp>
        <p:nvSpPr>
          <p:cNvPr id="100360" name="Line 8"/>
          <p:cNvSpPr>
            <a:spLocks noChangeShapeType="1"/>
          </p:cNvSpPr>
          <p:nvPr/>
        </p:nvSpPr>
        <p:spPr bwMode="auto">
          <a:xfrm>
            <a:off x="1752600" y="3352800"/>
            <a:ext cx="838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61" name="Line 9"/>
          <p:cNvSpPr>
            <a:spLocks noChangeShapeType="1"/>
          </p:cNvSpPr>
          <p:nvPr/>
        </p:nvSpPr>
        <p:spPr bwMode="auto">
          <a:xfrm>
            <a:off x="1828800" y="5105400"/>
            <a:ext cx="838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62" name="Text Box 10"/>
          <p:cNvSpPr txBox="1">
            <a:spLocks noChangeArrowheads="1"/>
          </p:cNvSpPr>
          <p:nvPr/>
        </p:nvSpPr>
        <p:spPr bwMode="auto">
          <a:xfrm>
            <a:off x="7010400" y="6324601"/>
            <a:ext cx="3505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i="1">
                <a:latin typeface="Tahoma" panose="020B0604030504040204" pitchFamily="34" charset="0"/>
              </a:rPr>
              <a:t>R. J. Hughes, LA-UR-97-4986</a:t>
            </a:r>
            <a:endParaRPr lang="en-US" altLang="en-US" sz="3600">
              <a:latin typeface="Tahoma" panose="020B0604030504040204" pitchFamily="34" charset="0"/>
            </a:endParaRPr>
          </a:p>
        </p:txBody>
      </p:sp>
      <p:sp>
        <p:nvSpPr>
          <p:cNvPr id="100368" name="Rectangle 16"/>
          <p:cNvSpPr>
            <a:spLocks noGrp="1" noChangeArrowheads="1"/>
          </p:cNvSpPr>
          <p:nvPr>
            <p:ph type="title"/>
          </p:nvPr>
        </p:nvSpPr>
        <p:spPr>
          <a:noFill/>
          <a:ln/>
        </p:spPr>
        <p:txBody>
          <a:bodyPr/>
          <a:lstStyle/>
          <a:p>
            <a:r>
              <a:rPr lang="en-US" altLang="en-US"/>
              <a:t>Shor’s Factoring Algorithm</a:t>
            </a:r>
          </a:p>
        </p:txBody>
      </p:sp>
      <p:sp>
        <p:nvSpPr>
          <p:cNvPr id="100369" name="Text Box 17"/>
          <p:cNvSpPr txBox="1">
            <a:spLocks noChangeArrowheads="1"/>
          </p:cNvSpPr>
          <p:nvPr/>
        </p:nvSpPr>
        <p:spPr bwMode="auto">
          <a:xfrm>
            <a:off x="1776414" y="1736725"/>
            <a:ext cx="718857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The details of Shor’s factoring algorithm are more complicated than</a:t>
            </a:r>
          </a:p>
          <a:p>
            <a:r>
              <a:rPr lang="en-US" altLang="en-US" sz="2000"/>
              <a:t>Grover’s search algorithm, but the results are clear:</a:t>
            </a:r>
          </a:p>
        </p:txBody>
      </p:sp>
    </p:spTree>
    <p:extLst>
      <p:ext uri="{BB962C8B-B14F-4D97-AF65-F5344CB8AC3E}">
        <p14:creationId xmlns:p14="http://schemas.microsoft.com/office/powerpoint/2010/main" val="191311473"/>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981200" y="533400"/>
            <a:ext cx="8229600" cy="381000"/>
          </a:xfrm>
        </p:spPr>
        <p:txBody>
          <a:bodyPr>
            <a:normAutofit fontScale="90000"/>
          </a:bodyPr>
          <a:lstStyle/>
          <a:p>
            <a:pPr eaLnBrk="1" hangingPunct="1"/>
            <a:r>
              <a:rPr lang="en-US" altLang="en-US" sz="2400"/>
              <a:t>Shor’s Algorithm</a:t>
            </a:r>
            <a:endParaRPr lang="en-US" altLang="en-US" smtClean="0"/>
          </a:p>
        </p:txBody>
      </p:sp>
      <p:sp>
        <p:nvSpPr>
          <p:cNvPr id="25603" name="Text Box 5"/>
          <p:cNvSpPr txBox="1">
            <a:spLocks noChangeArrowheads="1"/>
          </p:cNvSpPr>
          <p:nvPr/>
        </p:nvSpPr>
        <p:spPr bwMode="auto">
          <a:xfrm>
            <a:off x="2057400" y="1219200"/>
            <a:ext cx="78486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buClr>
                <a:schemeClr val="accent2"/>
              </a:buClr>
              <a:buFont typeface="Wingdings" panose="05000000000000000000" pitchFamily="2" charset="2"/>
              <a:buChar char="§"/>
            </a:pPr>
            <a:r>
              <a:rPr lang="en-US" altLang="en-US"/>
              <a:t>Shor’s algorithm shows (in principle,) that a quantum computer is capable of factoring very large numbers in polynomial time. </a:t>
            </a:r>
          </a:p>
          <a:p>
            <a:pPr>
              <a:spcBef>
                <a:spcPct val="50000"/>
              </a:spcBef>
            </a:pPr>
            <a:endParaRPr lang="en-US" altLang="en-US"/>
          </a:p>
          <a:p>
            <a:pPr>
              <a:spcBef>
                <a:spcPct val="50000"/>
              </a:spcBef>
            </a:pPr>
            <a:r>
              <a:rPr lang="en-US" altLang="en-US"/>
              <a:t>The algorithm is dependant on</a:t>
            </a:r>
          </a:p>
          <a:p>
            <a:pPr lvl="1">
              <a:spcBef>
                <a:spcPct val="50000"/>
              </a:spcBef>
              <a:buClr>
                <a:schemeClr val="accent2"/>
              </a:buClr>
              <a:buFont typeface="Wingdings" panose="05000000000000000000" pitchFamily="2" charset="2"/>
              <a:buChar char="§"/>
            </a:pPr>
            <a:r>
              <a:rPr lang="en-US" altLang="en-US"/>
              <a:t>Modular Arithmetic</a:t>
            </a:r>
          </a:p>
          <a:p>
            <a:pPr lvl="1">
              <a:spcBef>
                <a:spcPct val="50000"/>
              </a:spcBef>
              <a:buClr>
                <a:schemeClr val="accent2"/>
              </a:buClr>
              <a:buFont typeface="Wingdings" panose="05000000000000000000" pitchFamily="2" charset="2"/>
              <a:buChar char="§"/>
            </a:pPr>
            <a:r>
              <a:rPr lang="en-US" altLang="en-US"/>
              <a:t>Quantum Parallelism</a:t>
            </a:r>
          </a:p>
          <a:p>
            <a:pPr lvl="1">
              <a:spcBef>
                <a:spcPct val="50000"/>
              </a:spcBef>
              <a:buClr>
                <a:schemeClr val="accent2"/>
              </a:buClr>
              <a:buFont typeface="Wingdings" panose="05000000000000000000" pitchFamily="2" charset="2"/>
              <a:buChar char="§"/>
            </a:pPr>
            <a:r>
              <a:rPr lang="en-US" altLang="en-US"/>
              <a:t>Quantum Fourier Transform</a:t>
            </a:r>
          </a:p>
        </p:txBody>
      </p:sp>
    </p:spTree>
    <p:extLst>
      <p:ext uri="{BB962C8B-B14F-4D97-AF65-F5344CB8AC3E}">
        <p14:creationId xmlns:p14="http://schemas.microsoft.com/office/powerpoint/2010/main" val="38860032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981200" y="457200"/>
            <a:ext cx="8229600" cy="381000"/>
          </a:xfrm>
        </p:spPr>
        <p:txBody>
          <a:bodyPr/>
          <a:lstStyle/>
          <a:p>
            <a:pPr eaLnBrk="1" hangingPunct="1"/>
            <a:r>
              <a:rPr lang="en-US" altLang="en-US" sz="2000"/>
              <a:t>Shor’s Algorithm - Periodicity</a:t>
            </a:r>
            <a:endParaRPr lang="en-US" altLang="en-US" smtClean="0"/>
          </a:p>
        </p:txBody>
      </p:sp>
      <p:sp>
        <p:nvSpPr>
          <p:cNvPr id="26627" name="Text Box 4"/>
          <p:cNvSpPr txBox="1">
            <a:spLocks noChangeArrowheads="1"/>
          </p:cNvSpPr>
          <p:nvPr/>
        </p:nvSpPr>
        <p:spPr bwMode="auto">
          <a:xfrm>
            <a:off x="1930400" y="24384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panose="02020603050405020304" pitchFamily="18" charset="0"/>
              </a:defRPr>
            </a:lvl1pPr>
            <a:lvl2pPr marL="914400" indent="-457200">
              <a:defRPr sz="2400">
                <a:solidFill>
                  <a:schemeClr val="tx1"/>
                </a:solidFill>
                <a:latin typeface="Times" panose="02020603050405020304" pitchFamily="18" charset="0"/>
              </a:defRPr>
            </a:lvl2pPr>
            <a:lvl3pPr marL="1371600" indent="-457200">
              <a:defRPr sz="2400">
                <a:solidFill>
                  <a:schemeClr val="tx1"/>
                </a:solidFill>
                <a:latin typeface="Times" panose="02020603050405020304" pitchFamily="18" charset="0"/>
              </a:defRPr>
            </a:lvl3pPr>
            <a:lvl4pPr marL="1828800" indent="-457200">
              <a:defRPr sz="2400">
                <a:solidFill>
                  <a:schemeClr val="tx1"/>
                </a:solidFill>
                <a:latin typeface="Times" panose="02020603050405020304" pitchFamily="18" charset="0"/>
              </a:defRPr>
            </a:lvl4pPr>
            <a:lvl5pPr marL="2286000" indent="-457200">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buClr>
                <a:schemeClr val="accent2"/>
              </a:buClr>
              <a:buFont typeface="Wingdings" panose="05000000000000000000" pitchFamily="2" charset="2"/>
              <a:buChar char="§"/>
            </a:pPr>
            <a:r>
              <a:rPr lang="en-US" altLang="en-US"/>
              <a:t>Choose N = 15 and x = 7 and we get the following:</a:t>
            </a:r>
          </a:p>
        </p:txBody>
      </p:sp>
      <p:sp>
        <p:nvSpPr>
          <p:cNvPr id="26628" name="Text Box 6"/>
          <p:cNvSpPr txBox="1">
            <a:spLocks noChangeArrowheads="1"/>
          </p:cNvSpPr>
          <p:nvPr/>
        </p:nvSpPr>
        <p:spPr bwMode="auto">
          <a:xfrm>
            <a:off x="4800600" y="3200400"/>
            <a:ext cx="22860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buClr>
                <a:schemeClr val="accent2"/>
              </a:buClr>
              <a:buFont typeface="Wingdings" panose="05000000000000000000" pitchFamily="2" charset="2"/>
              <a:buNone/>
            </a:pPr>
            <a:r>
              <a:rPr lang="en-US" altLang="en-US" b="1">
                <a:solidFill>
                  <a:schemeClr val="accent1"/>
                </a:solidFill>
              </a:rPr>
              <a:t>7   mod 15 = 1</a:t>
            </a:r>
          </a:p>
          <a:p>
            <a:pPr>
              <a:spcBef>
                <a:spcPct val="50000"/>
              </a:spcBef>
              <a:buClr>
                <a:schemeClr val="accent2"/>
              </a:buClr>
              <a:buFont typeface="Wingdings" panose="05000000000000000000" pitchFamily="2" charset="2"/>
              <a:buNone/>
            </a:pPr>
            <a:r>
              <a:rPr lang="en-US" altLang="en-US" b="1">
                <a:solidFill>
                  <a:schemeClr val="accent1"/>
                </a:solidFill>
              </a:rPr>
              <a:t>7   mod 15 = 7</a:t>
            </a:r>
          </a:p>
          <a:p>
            <a:pPr>
              <a:spcBef>
                <a:spcPct val="50000"/>
              </a:spcBef>
              <a:buClr>
                <a:schemeClr val="accent2"/>
              </a:buClr>
              <a:buFont typeface="Wingdings" panose="05000000000000000000" pitchFamily="2" charset="2"/>
              <a:buNone/>
            </a:pPr>
            <a:r>
              <a:rPr lang="en-US" altLang="en-US" b="1">
                <a:solidFill>
                  <a:schemeClr val="accent1"/>
                </a:solidFill>
              </a:rPr>
              <a:t>7   mod 15 = 4</a:t>
            </a:r>
          </a:p>
          <a:p>
            <a:pPr>
              <a:spcBef>
                <a:spcPct val="50000"/>
              </a:spcBef>
              <a:buClr>
                <a:schemeClr val="accent2"/>
              </a:buClr>
              <a:buFont typeface="Wingdings" panose="05000000000000000000" pitchFamily="2" charset="2"/>
              <a:buNone/>
            </a:pPr>
            <a:r>
              <a:rPr lang="en-US" altLang="en-US" b="1">
                <a:solidFill>
                  <a:schemeClr val="accent1"/>
                </a:solidFill>
              </a:rPr>
              <a:t>7   mod 15 = 13</a:t>
            </a:r>
          </a:p>
          <a:p>
            <a:pPr>
              <a:spcBef>
                <a:spcPct val="50000"/>
              </a:spcBef>
              <a:buClr>
                <a:schemeClr val="accent2"/>
              </a:buClr>
              <a:buFont typeface="Times" panose="02020603050405020304" pitchFamily="18" charset="0"/>
              <a:buNone/>
            </a:pPr>
            <a:r>
              <a:rPr lang="en-US" altLang="en-US" b="1">
                <a:solidFill>
                  <a:schemeClr val="accent1"/>
                </a:solidFill>
              </a:rPr>
              <a:t>7   mod 15 = 1</a:t>
            </a:r>
          </a:p>
        </p:txBody>
      </p:sp>
      <p:sp>
        <p:nvSpPr>
          <p:cNvPr id="26629" name="Text Box 7"/>
          <p:cNvSpPr txBox="1">
            <a:spLocks noChangeArrowheads="1"/>
          </p:cNvSpPr>
          <p:nvPr/>
        </p:nvSpPr>
        <p:spPr bwMode="auto">
          <a:xfrm>
            <a:off x="5003800" y="3124201"/>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800" b="1">
                <a:solidFill>
                  <a:schemeClr val="accent1"/>
                </a:solidFill>
              </a:rPr>
              <a:t>0</a:t>
            </a:r>
            <a:endParaRPr lang="en-US" altLang="en-US" b="1">
              <a:solidFill>
                <a:schemeClr val="accent1"/>
              </a:solidFill>
            </a:endParaRPr>
          </a:p>
        </p:txBody>
      </p:sp>
      <p:sp>
        <p:nvSpPr>
          <p:cNvPr id="26630" name="Text Box 8"/>
          <p:cNvSpPr txBox="1">
            <a:spLocks noChangeArrowheads="1"/>
          </p:cNvSpPr>
          <p:nvPr/>
        </p:nvSpPr>
        <p:spPr bwMode="auto">
          <a:xfrm>
            <a:off x="5003800" y="3659188"/>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800" b="1">
                <a:solidFill>
                  <a:schemeClr val="accent1"/>
                </a:solidFill>
              </a:rPr>
              <a:t>1</a:t>
            </a:r>
            <a:endParaRPr lang="en-US" altLang="en-US" b="1">
              <a:solidFill>
                <a:schemeClr val="accent1"/>
              </a:solidFill>
            </a:endParaRPr>
          </a:p>
        </p:txBody>
      </p:sp>
      <p:sp>
        <p:nvSpPr>
          <p:cNvPr id="26631" name="Text Box 9"/>
          <p:cNvSpPr txBox="1">
            <a:spLocks noChangeArrowheads="1"/>
          </p:cNvSpPr>
          <p:nvPr/>
        </p:nvSpPr>
        <p:spPr bwMode="auto">
          <a:xfrm>
            <a:off x="5003800" y="4203701"/>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800" b="1">
                <a:solidFill>
                  <a:schemeClr val="accent1"/>
                </a:solidFill>
              </a:rPr>
              <a:t>2</a:t>
            </a:r>
            <a:endParaRPr lang="en-US" altLang="en-US" b="1">
              <a:solidFill>
                <a:schemeClr val="accent1"/>
              </a:solidFill>
            </a:endParaRPr>
          </a:p>
        </p:txBody>
      </p:sp>
      <p:sp>
        <p:nvSpPr>
          <p:cNvPr id="26632" name="Text Box 10"/>
          <p:cNvSpPr txBox="1">
            <a:spLocks noChangeArrowheads="1"/>
          </p:cNvSpPr>
          <p:nvPr/>
        </p:nvSpPr>
        <p:spPr bwMode="auto">
          <a:xfrm>
            <a:off x="5016500" y="4762501"/>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800" b="1">
                <a:solidFill>
                  <a:schemeClr val="accent1"/>
                </a:solidFill>
              </a:rPr>
              <a:t>3</a:t>
            </a:r>
            <a:endParaRPr lang="en-US" altLang="en-US" b="1">
              <a:solidFill>
                <a:schemeClr val="accent1"/>
              </a:solidFill>
            </a:endParaRPr>
          </a:p>
        </p:txBody>
      </p:sp>
      <p:sp>
        <p:nvSpPr>
          <p:cNvPr id="26633" name="Text Box 11"/>
          <p:cNvSpPr txBox="1">
            <a:spLocks noChangeArrowheads="1"/>
          </p:cNvSpPr>
          <p:nvPr/>
        </p:nvSpPr>
        <p:spPr bwMode="auto">
          <a:xfrm>
            <a:off x="5016500" y="5334001"/>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800" b="1">
                <a:solidFill>
                  <a:schemeClr val="accent1"/>
                </a:solidFill>
              </a:rPr>
              <a:t>4</a:t>
            </a:r>
            <a:endParaRPr lang="en-US" altLang="en-US" b="1">
              <a:solidFill>
                <a:schemeClr val="accent1"/>
              </a:solidFill>
            </a:endParaRPr>
          </a:p>
        </p:txBody>
      </p:sp>
      <p:sp>
        <p:nvSpPr>
          <p:cNvPr id="26634" name="Text Box 12"/>
          <p:cNvSpPr txBox="1">
            <a:spLocks noChangeArrowheads="1"/>
          </p:cNvSpPr>
          <p:nvPr/>
        </p:nvSpPr>
        <p:spPr bwMode="auto">
          <a:xfrm>
            <a:off x="1905000" y="1035050"/>
            <a:ext cx="78486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buClr>
                <a:schemeClr val="accent2"/>
              </a:buClr>
              <a:buFont typeface="Wingdings" panose="05000000000000000000" pitchFamily="2" charset="2"/>
              <a:buChar char="§"/>
            </a:pPr>
            <a:r>
              <a:rPr lang="en-US" altLang="en-US"/>
              <a:t>   An important result from Number Theory:</a:t>
            </a:r>
          </a:p>
          <a:p>
            <a:pPr>
              <a:spcBef>
                <a:spcPct val="50000"/>
              </a:spcBef>
              <a:buClr>
                <a:schemeClr val="accent2"/>
              </a:buClr>
              <a:buFont typeface="Wingdings" panose="05000000000000000000" pitchFamily="2" charset="2"/>
              <a:buNone/>
            </a:pPr>
            <a:r>
              <a:rPr lang="en-US" altLang="en-US" sz="2800">
                <a:solidFill>
                  <a:schemeClr val="accent1"/>
                </a:solidFill>
              </a:rPr>
              <a:t>	</a:t>
            </a:r>
            <a:r>
              <a:rPr lang="en-US" altLang="en-US" sz="2800" b="1">
                <a:solidFill>
                  <a:schemeClr val="accent1"/>
                </a:solidFill>
              </a:rPr>
              <a:t>F(a) = x  mod N</a:t>
            </a:r>
            <a:r>
              <a:rPr lang="en-US" altLang="en-US"/>
              <a:t>  is a periodic function</a:t>
            </a:r>
          </a:p>
        </p:txBody>
      </p:sp>
      <p:sp>
        <p:nvSpPr>
          <p:cNvPr id="26635" name="Text Box 13"/>
          <p:cNvSpPr txBox="1">
            <a:spLocks noChangeArrowheads="1"/>
          </p:cNvSpPr>
          <p:nvPr/>
        </p:nvSpPr>
        <p:spPr bwMode="auto">
          <a:xfrm>
            <a:off x="4013200" y="15240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b="1">
                <a:solidFill>
                  <a:schemeClr val="accent1"/>
                </a:solidFill>
              </a:rPr>
              <a:t>a</a:t>
            </a:r>
            <a:endParaRPr lang="en-US" altLang="en-US"/>
          </a:p>
        </p:txBody>
      </p:sp>
      <p:sp>
        <p:nvSpPr>
          <p:cNvPr id="26636" name="Text Box 14"/>
          <p:cNvSpPr txBox="1">
            <a:spLocks noChangeArrowheads="1"/>
          </p:cNvSpPr>
          <p:nvPr/>
        </p:nvSpPr>
        <p:spPr bwMode="auto">
          <a:xfrm>
            <a:off x="5638800" y="56388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b="1">
                <a:solidFill>
                  <a:schemeClr val="accent1"/>
                </a:solidFill>
              </a:rPr>
              <a:t>.</a:t>
            </a:r>
            <a:r>
              <a:rPr lang="en-US" altLang="en-US"/>
              <a:t> </a:t>
            </a:r>
          </a:p>
        </p:txBody>
      </p:sp>
      <p:sp>
        <p:nvSpPr>
          <p:cNvPr id="26637" name="Text Box 15"/>
          <p:cNvSpPr txBox="1">
            <a:spLocks noChangeArrowheads="1"/>
          </p:cNvSpPr>
          <p:nvPr/>
        </p:nvSpPr>
        <p:spPr bwMode="auto">
          <a:xfrm>
            <a:off x="5638800" y="58674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b="1">
                <a:solidFill>
                  <a:schemeClr val="accent1"/>
                </a:solidFill>
              </a:rPr>
              <a:t>.</a:t>
            </a:r>
            <a:r>
              <a:rPr lang="en-US" altLang="en-US"/>
              <a:t> </a:t>
            </a:r>
          </a:p>
        </p:txBody>
      </p:sp>
      <p:sp>
        <p:nvSpPr>
          <p:cNvPr id="26638" name="Text Box 16"/>
          <p:cNvSpPr txBox="1">
            <a:spLocks noChangeArrowheads="1"/>
          </p:cNvSpPr>
          <p:nvPr/>
        </p:nvSpPr>
        <p:spPr bwMode="auto">
          <a:xfrm>
            <a:off x="5638800" y="60960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b="1">
                <a:solidFill>
                  <a:schemeClr val="accent1"/>
                </a:solidFill>
              </a:rPr>
              <a:t>.</a:t>
            </a:r>
            <a:r>
              <a:rPr lang="en-US" altLang="en-US"/>
              <a:t> </a:t>
            </a:r>
          </a:p>
        </p:txBody>
      </p:sp>
    </p:spTree>
    <p:extLst>
      <p:ext uri="{BB962C8B-B14F-4D97-AF65-F5344CB8AC3E}">
        <p14:creationId xmlns:p14="http://schemas.microsoft.com/office/powerpoint/2010/main" val="36034519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981200" y="533400"/>
            <a:ext cx="8229600" cy="381000"/>
          </a:xfrm>
        </p:spPr>
        <p:txBody>
          <a:bodyPr>
            <a:normAutofit fontScale="90000"/>
          </a:bodyPr>
          <a:lstStyle/>
          <a:p>
            <a:pPr eaLnBrk="1" hangingPunct="1"/>
            <a:r>
              <a:rPr lang="en-US" altLang="en-US" sz="2400"/>
              <a:t>Shor’s Algorithm - In Depth Analysis</a:t>
            </a:r>
            <a:endParaRPr lang="en-US" altLang="en-US" smtClean="0"/>
          </a:p>
        </p:txBody>
      </p:sp>
      <p:sp>
        <p:nvSpPr>
          <p:cNvPr id="27651" name="Text Box 4"/>
          <p:cNvSpPr txBox="1">
            <a:spLocks noChangeArrowheads="1"/>
          </p:cNvSpPr>
          <p:nvPr/>
        </p:nvSpPr>
        <p:spPr bwMode="auto">
          <a:xfrm>
            <a:off x="1905000" y="1219200"/>
            <a:ext cx="701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endParaRPr lang="en-US" altLang="en-US"/>
          </a:p>
        </p:txBody>
      </p:sp>
      <p:sp>
        <p:nvSpPr>
          <p:cNvPr id="27652" name="Text Box 5"/>
          <p:cNvSpPr txBox="1">
            <a:spLocks noChangeArrowheads="1"/>
          </p:cNvSpPr>
          <p:nvPr/>
        </p:nvSpPr>
        <p:spPr bwMode="auto">
          <a:xfrm>
            <a:off x="1752600" y="1120776"/>
            <a:ext cx="86868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panose="02020603050405020304" pitchFamily="18" charset="0"/>
              </a:defRPr>
            </a:lvl1pPr>
            <a:lvl2pPr marL="914400" indent="-457200">
              <a:defRPr sz="2400">
                <a:solidFill>
                  <a:schemeClr val="tx1"/>
                </a:solidFill>
                <a:latin typeface="Times" panose="02020603050405020304" pitchFamily="18" charset="0"/>
              </a:defRPr>
            </a:lvl2pPr>
            <a:lvl3pPr marL="1371600" indent="-457200">
              <a:defRPr sz="2400">
                <a:solidFill>
                  <a:schemeClr val="tx1"/>
                </a:solidFill>
                <a:latin typeface="Times" panose="02020603050405020304" pitchFamily="18" charset="0"/>
              </a:defRPr>
            </a:lvl3pPr>
            <a:lvl4pPr marL="1828800" indent="-457200">
              <a:defRPr sz="2400">
                <a:solidFill>
                  <a:schemeClr val="tx1"/>
                </a:solidFill>
                <a:latin typeface="Times" panose="02020603050405020304" pitchFamily="18" charset="0"/>
              </a:defRPr>
            </a:lvl4pPr>
            <a:lvl5pPr marL="2286000" indent="-457200">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lgn="ctr">
              <a:spcBef>
                <a:spcPct val="50000"/>
              </a:spcBef>
            </a:pPr>
            <a:r>
              <a:rPr lang="en-US" altLang="en-US" b="1">
                <a:solidFill>
                  <a:schemeClr val="accent1"/>
                </a:solidFill>
              </a:rPr>
              <a:t>To Factor an odd integer N  (Let’s choose 15) :</a:t>
            </a:r>
          </a:p>
          <a:p>
            <a:pPr algn="ctr">
              <a:spcBef>
                <a:spcPct val="50000"/>
              </a:spcBef>
            </a:pPr>
            <a:endParaRPr lang="en-US" altLang="en-US"/>
          </a:p>
          <a:p>
            <a:pPr>
              <a:spcBef>
                <a:spcPct val="50000"/>
              </a:spcBef>
              <a:buClr>
                <a:schemeClr val="accent2"/>
              </a:buClr>
              <a:buFont typeface="Times" panose="02020603050405020304" pitchFamily="18" charset="0"/>
              <a:buAutoNum type="arabicPeriod"/>
            </a:pPr>
            <a:r>
              <a:rPr lang="en-US" altLang="en-US"/>
              <a:t>Choose an integer </a:t>
            </a:r>
            <a:r>
              <a:rPr lang="en-US" altLang="en-US" i="1"/>
              <a:t>q</a:t>
            </a:r>
            <a:r>
              <a:rPr lang="en-US" altLang="en-US"/>
              <a:t> such that N  &lt; </a:t>
            </a:r>
            <a:r>
              <a:rPr lang="en-US" altLang="en-US" i="1"/>
              <a:t>q</a:t>
            </a:r>
            <a:r>
              <a:rPr lang="en-US" altLang="en-US"/>
              <a:t> &lt; 2N     </a:t>
            </a:r>
            <a:r>
              <a:rPr lang="en-US" altLang="en-US" b="1">
                <a:solidFill>
                  <a:schemeClr val="accent1"/>
                </a:solidFill>
              </a:rPr>
              <a:t>let’s pick 256</a:t>
            </a:r>
            <a:endParaRPr lang="en-US" altLang="en-US"/>
          </a:p>
          <a:p>
            <a:pPr>
              <a:spcBef>
                <a:spcPct val="50000"/>
              </a:spcBef>
              <a:buClr>
                <a:schemeClr val="accent2"/>
              </a:buClr>
              <a:buFont typeface="Times" panose="02020603050405020304" pitchFamily="18" charset="0"/>
              <a:buAutoNum type="arabicPeriod"/>
            </a:pPr>
            <a:r>
              <a:rPr lang="en-US" altLang="en-US"/>
              <a:t>Choose a random integer </a:t>
            </a:r>
            <a:r>
              <a:rPr lang="en-US" altLang="en-US" i="1"/>
              <a:t>x</a:t>
            </a:r>
            <a:r>
              <a:rPr lang="en-US" altLang="en-US"/>
              <a:t> such that GCD(</a:t>
            </a:r>
            <a:r>
              <a:rPr lang="en-US" altLang="en-US" i="1"/>
              <a:t>x</a:t>
            </a:r>
            <a:r>
              <a:rPr lang="en-US" altLang="en-US"/>
              <a:t>, N) = 1 </a:t>
            </a:r>
            <a:r>
              <a:rPr lang="en-US" altLang="en-US" b="1">
                <a:solidFill>
                  <a:schemeClr val="accent1"/>
                </a:solidFill>
              </a:rPr>
              <a:t>let’s pick 7</a:t>
            </a:r>
            <a:endParaRPr lang="en-US" altLang="en-US"/>
          </a:p>
          <a:p>
            <a:pPr>
              <a:spcBef>
                <a:spcPct val="50000"/>
              </a:spcBef>
              <a:buClr>
                <a:schemeClr val="accent2"/>
              </a:buClr>
              <a:buFont typeface="Times" panose="02020603050405020304" pitchFamily="18" charset="0"/>
              <a:buAutoNum type="arabicPeriod"/>
            </a:pPr>
            <a:r>
              <a:rPr lang="en-US" altLang="en-US"/>
              <a:t>Create two quantum registers (these registers must also be entangled so that the collapse of the input register corresponds to the collapse of the output register)</a:t>
            </a:r>
          </a:p>
          <a:p>
            <a:pPr lvl="1">
              <a:spcBef>
                <a:spcPct val="50000"/>
              </a:spcBef>
              <a:buClr>
                <a:schemeClr val="accent2"/>
              </a:buClr>
              <a:buFont typeface="Times" panose="02020603050405020304" pitchFamily="18" charset="0"/>
              <a:buChar char="•"/>
            </a:pPr>
            <a:r>
              <a:rPr lang="en-US" altLang="en-US"/>
              <a:t>Input register: must contain enough qubits to represent numbers as large as q-1.  </a:t>
            </a:r>
            <a:r>
              <a:rPr lang="en-US" altLang="en-US" b="1">
                <a:solidFill>
                  <a:schemeClr val="accent1"/>
                </a:solidFill>
              </a:rPr>
              <a:t>up to 255, so we need 8 qubits</a:t>
            </a:r>
            <a:r>
              <a:rPr lang="en-US" altLang="en-US"/>
              <a:t> </a:t>
            </a:r>
          </a:p>
          <a:p>
            <a:pPr lvl="1">
              <a:spcBef>
                <a:spcPct val="50000"/>
              </a:spcBef>
              <a:buClr>
                <a:schemeClr val="accent2"/>
              </a:buClr>
              <a:buFont typeface="Times" panose="02020603050405020304" pitchFamily="18" charset="0"/>
              <a:buChar char="•"/>
            </a:pPr>
            <a:r>
              <a:rPr lang="en-US" altLang="en-US"/>
              <a:t>Output register: must contain enough qubits to represent numbers as large as N-1. </a:t>
            </a:r>
            <a:r>
              <a:rPr lang="en-US" altLang="en-US" b="1">
                <a:solidFill>
                  <a:schemeClr val="accent1"/>
                </a:solidFill>
              </a:rPr>
              <a:t>up to 14, so we need 4 qubits</a:t>
            </a:r>
            <a:endParaRPr lang="en-US" altLang="en-US"/>
          </a:p>
        </p:txBody>
      </p:sp>
      <p:sp>
        <p:nvSpPr>
          <p:cNvPr id="27653" name="Text Box 7"/>
          <p:cNvSpPr txBox="1">
            <a:spLocks noChangeArrowheads="1"/>
          </p:cNvSpPr>
          <p:nvPr/>
        </p:nvSpPr>
        <p:spPr bwMode="auto">
          <a:xfrm>
            <a:off x="6121400" y="21463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800"/>
              <a:t>2</a:t>
            </a:r>
          </a:p>
        </p:txBody>
      </p:sp>
      <p:sp>
        <p:nvSpPr>
          <p:cNvPr id="27654" name="Text Box 9"/>
          <p:cNvSpPr txBox="1">
            <a:spLocks noChangeArrowheads="1"/>
          </p:cNvSpPr>
          <p:nvPr/>
        </p:nvSpPr>
        <p:spPr bwMode="auto">
          <a:xfrm>
            <a:off x="7378700" y="21463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800"/>
              <a:t>2</a:t>
            </a:r>
          </a:p>
        </p:txBody>
      </p:sp>
    </p:spTree>
    <p:extLst>
      <p:ext uri="{BB962C8B-B14F-4D97-AF65-F5344CB8AC3E}">
        <p14:creationId xmlns:p14="http://schemas.microsoft.com/office/powerpoint/2010/main" val="9760071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905000" y="457200"/>
            <a:ext cx="8229600" cy="457200"/>
          </a:xfrm>
        </p:spPr>
        <p:txBody>
          <a:bodyPr/>
          <a:lstStyle/>
          <a:p>
            <a:pPr eaLnBrk="1" hangingPunct="1"/>
            <a:r>
              <a:rPr lang="en-US" altLang="en-US" sz="2400"/>
              <a:t>Shor’s Algorithm - Preparing Data</a:t>
            </a:r>
            <a:endParaRPr lang="en-US" altLang="en-US" smtClean="0"/>
          </a:p>
        </p:txBody>
      </p:sp>
      <p:sp>
        <p:nvSpPr>
          <p:cNvPr id="28675" name="Text Box 4"/>
          <p:cNvSpPr txBox="1">
            <a:spLocks noChangeArrowheads="1"/>
          </p:cNvSpPr>
          <p:nvPr/>
        </p:nvSpPr>
        <p:spPr bwMode="auto">
          <a:xfrm>
            <a:off x="1981200" y="1436689"/>
            <a:ext cx="81534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panose="02020603050405020304" pitchFamily="18" charset="0"/>
              </a:defRPr>
            </a:lvl1pPr>
            <a:lvl2pPr marL="914400" indent="-457200">
              <a:defRPr sz="2400">
                <a:solidFill>
                  <a:schemeClr val="tx1"/>
                </a:solidFill>
                <a:latin typeface="Times" panose="02020603050405020304" pitchFamily="18" charset="0"/>
              </a:defRPr>
            </a:lvl2pPr>
            <a:lvl3pPr marL="1371600" indent="-457200">
              <a:defRPr sz="2400">
                <a:solidFill>
                  <a:schemeClr val="tx1"/>
                </a:solidFill>
                <a:latin typeface="Times" panose="02020603050405020304" pitchFamily="18" charset="0"/>
              </a:defRPr>
            </a:lvl3pPr>
            <a:lvl4pPr marL="1828800" indent="-457200">
              <a:defRPr sz="2400">
                <a:solidFill>
                  <a:schemeClr val="tx1"/>
                </a:solidFill>
                <a:latin typeface="Times" panose="02020603050405020304" pitchFamily="18" charset="0"/>
              </a:defRPr>
            </a:lvl4pPr>
            <a:lvl5pPr marL="2286000" indent="-457200">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buClr>
                <a:schemeClr val="accent2"/>
              </a:buClr>
              <a:buFont typeface="Times" panose="02020603050405020304" pitchFamily="18" charset="0"/>
              <a:buAutoNum type="arabicPeriod" startAt="4"/>
            </a:pPr>
            <a:r>
              <a:rPr lang="en-US" altLang="en-US"/>
              <a:t>Load the input register with an equally weighted superposition of all integers from 0 to </a:t>
            </a:r>
            <a:r>
              <a:rPr lang="en-US" altLang="en-US" i="1"/>
              <a:t>q</a:t>
            </a:r>
            <a:r>
              <a:rPr lang="en-US" altLang="en-US"/>
              <a:t>-1.  </a:t>
            </a:r>
            <a:r>
              <a:rPr lang="en-US" altLang="en-US" b="1">
                <a:solidFill>
                  <a:schemeClr val="accent1"/>
                </a:solidFill>
              </a:rPr>
              <a:t>0 to 255</a:t>
            </a:r>
            <a:r>
              <a:rPr lang="en-US" altLang="en-US"/>
              <a:t> </a:t>
            </a:r>
          </a:p>
          <a:p>
            <a:pPr>
              <a:spcBef>
                <a:spcPct val="50000"/>
              </a:spcBef>
              <a:buClr>
                <a:schemeClr val="accent2"/>
              </a:buClr>
              <a:buFont typeface="Times" panose="02020603050405020304" pitchFamily="18" charset="0"/>
              <a:buAutoNum type="arabicPeriod" startAt="4"/>
            </a:pPr>
            <a:r>
              <a:rPr lang="en-US" altLang="en-US"/>
              <a:t>Load the output register with all zeros.  </a:t>
            </a:r>
          </a:p>
        </p:txBody>
      </p:sp>
      <p:sp>
        <p:nvSpPr>
          <p:cNvPr id="28676" name="Text Box 21"/>
          <p:cNvSpPr txBox="1">
            <a:spLocks noChangeArrowheads="1"/>
          </p:cNvSpPr>
          <p:nvPr/>
        </p:nvSpPr>
        <p:spPr bwMode="auto">
          <a:xfrm>
            <a:off x="2819400" y="3200401"/>
            <a:ext cx="6629400" cy="1927225"/>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The total state of the system at this point will be:</a:t>
            </a:r>
          </a:p>
          <a:p>
            <a:endParaRPr lang="en-US" altLang="en-US" b="1"/>
          </a:p>
          <a:p>
            <a:endParaRPr lang="en-US" altLang="en-US" b="1"/>
          </a:p>
          <a:p>
            <a:endParaRPr lang="en-US" altLang="en-US" b="1"/>
          </a:p>
          <a:p>
            <a:endParaRPr lang="en-US" altLang="en-US" b="1"/>
          </a:p>
        </p:txBody>
      </p:sp>
      <p:sp>
        <p:nvSpPr>
          <p:cNvPr id="28677" name="Line 8"/>
          <p:cNvSpPr>
            <a:spLocks noChangeShapeType="1"/>
          </p:cNvSpPr>
          <p:nvPr/>
        </p:nvSpPr>
        <p:spPr bwMode="auto">
          <a:xfrm>
            <a:off x="5003800" y="4251325"/>
            <a:ext cx="457200"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8" name="Text Box 9"/>
          <p:cNvSpPr txBox="1">
            <a:spLocks noChangeArrowheads="1"/>
          </p:cNvSpPr>
          <p:nvPr/>
        </p:nvSpPr>
        <p:spPr bwMode="auto">
          <a:xfrm>
            <a:off x="5054600" y="3892551"/>
            <a:ext cx="304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2000" b="1"/>
              <a:t>1</a:t>
            </a:r>
            <a:endParaRPr lang="en-US" altLang="en-US" b="1"/>
          </a:p>
        </p:txBody>
      </p:sp>
      <p:sp>
        <p:nvSpPr>
          <p:cNvPr id="28679" name="Text Box 10"/>
          <p:cNvSpPr txBox="1">
            <a:spLocks noChangeArrowheads="1"/>
          </p:cNvSpPr>
          <p:nvPr/>
        </p:nvSpPr>
        <p:spPr bwMode="auto">
          <a:xfrm>
            <a:off x="4851400" y="4289425"/>
            <a:ext cx="93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b="1"/>
              <a:t>√</a:t>
            </a:r>
            <a:r>
              <a:rPr lang="en-US" altLang="en-US" sz="2000" b="1" i="1"/>
              <a:t>256</a:t>
            </a:r>
            <a:endParaRPr lang="en-US" altLang="en-US" b="1"/>
          </a:p>
        </p:txBody>
      </p:sp>
      <p:sp>
        <p:nvSpPr>
          <p:cNvPr id="28680" name="Line 11"/>
          <p:cNvSpPr>
            <a:spLocks noChangeShapeType="1"/>
          </p:cNvSpPr>
          <p:nvPr/>
        </p:nvSpPr>
        <p:spPr bwMode="auto">
          <a:xfrm>
            <a:off x="5105400" y="4340225"/>
            <a:ext cx="304800"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1" name="Text Box 12"/>
          <p:cNvSpPr txBox="1">
            <a:spLocks noChangeArrowheads="1"/>
          </p:cNvSpPr>
          <p:nvPr/>
        </p:nvSpPr>
        <p:spPr bwMode="auto">
          <a:xfrm>
            <a:off x="5562600" y="4022726"/>
            <a:ext cx="1905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2800" b="1"/>
              <a:t>∑ |a, 000&gt;</a:t>
            </a:r>
            <a:endParaRPr lang="en-US" altLang="en-US" b="1"/>
          </a:p>
        </p:txBody>
      </p:sp>
      <p:sp>
        <p:nvSpPr>
          <p:cNvPr id="28682" name="Text Box 13"/>
          <p:cNvSpPr txBox="1">
            <a:spLocks noChangeArrowheads="1"/>
          </p:cNvSpPr>
          <p:nvPr/>
        </p:nvSpPr>
        <p:spPr bwMode="auto">
          <a:xfrm>
            <a:off x="5524500" y="4403725"/>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600" b="1"/>
              <a:t>a=0</a:t>
            </a:r>
            <a:endParaRPr lang="en-US" altLang="en-US" b="1"/>
          </a:p>
        </p:txBody>
      </p:sp>
      <p:sp>
        <p:nvSpPr>
          <p:cNvPr id="28683" name="Text Box 14"/>
          <p:cNvSpPr txBox="1">
            <a:spLocks noChangeArrowheads="1"/>
          </p:cNvSpPr>
          <p:nvPr/>
        </p:nvSpPr>
        <p:spPr bwMode="auto">
          <a:xfrm>
            <a:off x="5511800" y="3857625"/>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600" b="1" i="1"/>
              <a:t>255</a:t>
            </a:r>
            <a:endParaRPr lang="en-US" altLang="en-US" b="1"/>
          </a:p>
        </p:txBody>
      </p:sp>
      <p:sp>
        <p:nvSpPr>
          <p:cNvPr id="28684" name="Line 30"/>
          <p:cNvSpPr>
            <a:spLocks noChangeShapeType="1"/>
          </p:cNvSpPr>
          <p:nvPr/>
        </p:nvSpPr>
        <p:spPr bwMode="auto">
          <a:xfrm>
            <a:off x="4876800" y="4876800"/>
            <a:ext cx="1295400" cy="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5" name="Line 31"/>
          <p:cNvSpPr>
            <a:spLocks noChangeShapeType="1"/>
          </p:cNvSpPr>
          <p:nvPr/>
        </p:nvSpPr>
        <p:spPr bwMode="auto">
          <a:xfrm flipV="1">
            <a:off x="6172200" y="4572000"/>
            <a:ext cx="76200" cy="30480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6" name="Line 32"/>
          <p:cNvSpPr>
            <a:spLocks noChangeShapeType="1"/>
          </p:cNvSpPr>
          <p:nvPr/>
        </p:nvSpPr>
        <p:spPr bwMode="auto">
          <a:xfrm flipH="1" flipV="1">
            <a:off x="4724400" y="4572000"/>
            <a:ext cx="152400" cy="30480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7" name="Line 33"/>
          <p:cNvSpPr>
            <a:spLocks noChangeShapeType="1"/>
          </p:cNvSpPr>
          <p:nvPr/>
        </p:nvSpPr>
        <p:spPr bwMode="auto">
          <a:xfrm flipH="1">
            <a:off x="4648200" y="4876800"/>
            <a:ext cx="685800" cy="91440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8" name="Text Box 34"/>
          <p:cNvSpPr txBox="1">
            <a:spLocks noChangeArrowheads="1"/>
          </p:cNvSpPr>
          <p:nvPr/>
        </p:nvSpPr>
        <p:spPr bwMode="auto">
          <a:xfrm>
            <a:off x="4251326" y="5715001"/>
            <a:ext cx="12350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a:t>Input Register</a:t>
            </a:r>
          </a:p>
        </p:txBody>
      </p:sp>
      <p:sp>
        <p:nvSpPr>
          <p:cNvPr id="28689" name="Text Box 35"/>
          <p:cNvSpPr txBox="1">
            <a:spLocks noChangeArrowheads="1"/>
          </p:cNvSpPr>
          <p:nvPr/>
        </p:nvSpPr>
        <p:spPr bwMode="auto">
          <a:xfrm>
            <a:off x="6019801" y="5638801"/>
            <a:ext cx="12350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a:t>Output Register</a:t>
            </a:r>
          </a:p>
        </p:txBody>
      </p:sp>
      <p:sp>
        <p:nvSpPr>
          <p:cNvPr id="28690" name="Line 36"/>
          <p:cNvSpPr>
            <a:spLocks noChangeShapeType="1"/>
          </p:cNvSpPr>
          <p:nvPr/>
        </p:nvSpPr>
        <p:spPr bwMode="auto">
          <a:xfrm>
            <a:off x="6629400" y="4572000"/>
            <a:ext cx="0" cy="106680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1" name="Text Box 38"/>
          <p:cNvSpPr txBox="1">
            <a:spLocks noChangeArrowheads="1"/>
          </p:cNvSpPr>
          <p:nvPr/>
        </p:nvSpPr>
        <p:spPr bwMode="auto">
          <a:xfrm>
            <a:off x="7620000" y="5537200"/>
            <a:ext cx="2590800" cy="1016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2000"/>
              <a:t>Note: the comma here denotes that the registers are entangled</a:t>
            </a:r>
            <a:endParaRPr lang="en-US" altLang="en-US"/>
          </a:p>
        </p:txBody>
      </p:sp>
    </p:spTree>
    <p:extLst>
      <p:ext uri="{BB962C8B-B14F-4D97-AF65-F5344CB8AC3E}">
        <p14:creationId xmlns:p14="http://schemas.microsoft.com/office/powerpoint/2010/main" val="2854241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en-US"/>
              <a:t>Classical Computation Theory</a:t>
            </a:r>
          </a:p>
        </p:txBody>
      </p:sp>
      <p:sp>
        <p:nvSpPr>
          <p:cNvPr id="77828" name="Text Box 4"/>
          <p:cNvSpPr txBox="1">
            <a:spLocks noChangeArrowheads="1"/>
          </p:cNvSpPr>
          <p:nvPr/>
        </p:nvSpPr>
        <p:spPr bwMode="auto">
          <a:xfrm>
            <a:off x="1954214" y="1498601"/>
            <a:ext cx="738503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Church-Turing Thesis: Computation is anything that can be done by a </a:t>
            </a:r>
          </a:p>
          <a:p>
            <a:r>
              <a:rPr lang="en-US" altLang="en-US" sz="2000"/>
              <a:t>Turing machine.  This definition coincides with our intuitive ideas of </a:t>
            </a:r>
          </a:p>
          <a:p>
            <a:r>
              <a:rPr lang="en-US" altLang="en-US" sz="2000"/>
              <a:t>computation: addition, multiplication, binary logic, etc…</a:t>
            </a:r>
          </a:p>
          <a:p>
            <a:endParaRPr lang="en-US" altLang="en-US" sz="2000"/>
          </a:p>
        </p:txBody>
      </p:sp>
      <p:grpSp>
        <p:nvGrpSpPr>
          <p:cNvPr id="77926" name="Group 102"/>
          <p:cNvGrpSpPr>
            <a:grpSpLocks/>
          </p:cNvGrpSpPr>
          <p:nvPr/>
        </p:nvGrpSpPr>
        <p:grpSpPr bwMode="auto">
          <a:xfrm>
            <a:off x="1962150" y="2667001"/>
            <a:ext cx="3570288" cy="3743325"/>
            <a:chOff x="276" y="1680"/>
            <a:chExt cx="2249" cy="2358"/>
          </a:xfrm>
        </p:grpSpPr>
        <p:sp>
          <p:nvSpPr>
            <p:cNvPr id="77829" name="Text Box 5"/>
            <p:cNvSpPr txBox="1">
              <a:spLocks noChangeArrowheads="1"/>
            </p:cNvSpPr>
            <p:nvPr/>
          </p:nvSpPr>
          <p:spPr bwMode="auto">
            <a:xfrm>
              <a:off x="307" y="1743"/>
              <a:ext cx="19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latin typeface="Times New Roman" panose="02020603050405020304" pitchFamily="18" charset="0"/>
                </a:rPr>
                <a:t>What is a Turing machine?</a:t>
              </a:r>
            </a:p>
          </p:txBody>
        </p:sp>
        <p:sp>
          <p:nvSpPr>
            <p:cNvPr id="77832" name="Text Box 8"/>
            <p:cNvSpPr txBox="1">
              <a:spLocks noChangeArrowheads="1"/>
            </p:cNvSpPr>
            <p:nvPr/>
          </p:nvSpPr>
          <p:spPr bwMode="auto">
            <a:xfrm>
              <a:off x="540" y="3587"/>
              <a:ext cx="1569"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t>…0100101101010010110…</a:t>
              </a:r>
            </a:p>
          </p:txBody>
        </p:sp>
        <p:sp>
          <p:nvSpPr>
            <p:cNvPr id="77833" name="Text Box 9"/>
            <p:cNvSpPr txBox="1">
              <a:spLocks noChangeArrowheads="1"/>
            </p:cNvSpPr>
            <p:nvPr/>
          </p:nvSpPr>
          <p:spPr bwMode="auto">
            <a:xfrm>
              <a:off x="382" y="2663"/>
              <a:ext cx="558"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Infinite </a:t>
              </a:r>
            </a:p>
            <a:p>
              <a:r>
                <a:rPr lang="en-US" altLang="en-US"/>
                <a:t>tape</a:t>
              </a:r>
            </a:p>
          </p:txBody>
        </p:sp>
        <p:sp>
          <p:nvSpPr>
            <p:cNvPr id="77834" name="Line 10"/>
            <p:cNvSpPr>
              <a:spLocks noChangeShapeType="1"/>
            </p:cNvSpPr>
            <p:nvPr/>
          </p:nvSpPr>
          <p:spPr bwMode="auto">
            <a:xfrm>
              <a:off x="577" y="3067"/>
              <a:ext cx="65" cy="49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36" name="Text Box 12"/>
            <p:cNvSpPr txBox="1">
              <a:spLocks noChangeArrowheads="1"/>
            </p:cNvSpPr>
            <p:nvPr/>
          </p:nvSpPr>
          <p:spPr bwMode="auto">
            <a:xfrm>
              <a:off x="778" y="3161"/>
              <a:ext cx="8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Read/Write </a:t>
              </a:r>
            </a:p>
            <a:p>
              <a:r>
                <a:rPr lang="en-US" altLang="en-US"/>
                <a:t>head</a:t>
              </a:r>
            </a:p>
          </p:txBody>
        </p:sp>
        <p:grpSp>
          <p:nvGrpSpPr>
            <p:cNvPr id="77925" name="Group 101"/>
            <p:cNvGrpSpPr>
              <a:grpSpLocks/>
            </p:cNvGrpSpPr>
            <p:nvPr/>
          </p:nvGrpSpPr>
          <p:grpSpPr bwMode="auto">
            <a:xfrm>
              <a:off x="1225" y="2431"/>
              <a:ext cx="1106" cy="1134"/>
              <a:chOff x="960" y="2246"/>
              <a:chExt cx="637" cy="723"/>
            </a:xfrm>
          </p:grpSpPr>
          <p:grpSp>
            <p:nvGrpSpPr>
              <p:cNvPr id="77856" name="Group 32"/>
              <p:cNvGrpSpPr>
                <a:grpSpLocks/>
              </p:cNvGrpSpPr>
              <p:nvPr/>
            </p:nvGrpSpPr>
            <p:grpSpPr bwMode="auto">
              <a:xfrm>
                <a:off x="1001" y="2282"/>
                <a:ext cx="460" cy="387"/>
                <a:chOff x="2064" y="2295"/>
                <a:chExt cx="659" cy="489"/>
              </a:xfrm>
            </p:grpSpPr>
            <p:sp>
              <p:nvSpPr>
                <p:cNvPr id="77850" name="Line 26"/>
                <p:cNvSpPr>
                  <a:spLocks noChangeShapeType="1"/>
                </p:cNvSpPr>
                <p:nvPr/>
              </p:nvSpPr>
              <p:spPr bwMode="auto">
                <a:xfrm flipV="1">
                  <a:off x="2130" y="2569"/>
                  <a:ext cx="192" cy="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1" name="Line 27"/>
                <p:cNvSpPr>
                  <a:spLocks noChangeShapeType="1"/>
                </p:cNvSpPr>
                <p:nvPr/>
              </p:nvSpPr>
              <p:spPr bwMode="auto">
                <a:xfrm flipH="1">
                  <a:off x="2331" y="2368"/>
                  <a:ext cx="83"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2" name="Line 28"/>
                <p:cNvSpPr>
                  <a:spLocks noChangeShapeType="1"/>
                </p:cNvSpPr>
                <p:nvPr/>
              </p:nvSpPr>
              <p:spPr bwMode="auto">
                <a:xfrm>
                  <a:off x="2331" y="2560"/>
                  <a:ext cx="183"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3" name="Line 29"/>
                <p:cNvSpPr>
                  <a:spLocks noChangeShapeType="1"/>
                </p:cNvSpPr>
                <p:nvPr/>
              </p:nvSpPr>
              <p:spPr bwMode="auto">
                <a:xfrm flipV="1">
                  <a:off x="2322" y="2551"/>
                  <a:ext cx="339" cy="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4" name="Line 30"/>
                <p:cNvSpPr>
                  <a:spLocks noChangeShapeType="1"/>
                </p:cNvSpPr>
                <p:nvPr/>
              </p:nvSpPr>
              <p:spPr bwMode="auto">
                <a:xfrm>
                  <a:off x="2633" y="2359"/>
                  <a:ext cx="28" cy="18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5" name="Line 31"/>
                <p:cNvSpPr>
                  <a:spLocks noChangeShapeType="1"/>
                </p:cNvSpPr>
                <p:nvPr/>
              </p:nvSpPr>
              <p:spPr bwMode="auto">
                <a:xfrm flipH="1" flipV="1">
                  <a:off x="2423" y="2386"/>
                  <a:ext cx="91" cy="3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38" name="Oval 14"/>
                <p:cNvSpPr>
                  <a:spLocks noChangeArrowheads="1"/>
                </p:cNvSpPr>
                <p:nvPr/>
              </p:nvSpPr>
              <p:spPr bwMode="auto">
                <a:xfrm>
                  <a:off x="2256" y="2496"/>
                  <a:ext cx="144" cy="144"/>
                </a:xfrm>
                <a:prstGeom prst="ellipse">
                  <a:avLst/>
                </a:prstGeom>
                <a:solidFill>
                  <a:srgbClr val="99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39" name="Oval 15"/>
                <p:cNvSpPr>
                  <a:spLocks noChangeArrowheads="1"/>
                </p:cNvSpPr>
                <p:nvPr/>
              </p:nvSpPr>
              <p:spPr bwMode="auto">
                <a:xfrm>
                  <a:off x="2448" y="2640"/>
                  <a:ext cx="144" cy="144"/>
                </a:xfrm>
                <a:prstGeom prst="ellipse">
                  <a:avLst/>
                </a:prstGeom>
                <a:solidFill>
                  <a:srgbClr val="99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40" name="Oval 16"/>
                <p:cNvSpPr>
                  <a:spLocks noChangeArrowheads="1"/>
                </p:cNvSpPr>
                <p:nvPr/>
              </p:nvSpPr>
              <p:spPr bwMode="auto">
                <a:xfrm>
                  <a:off x="2352" y="2304"/>
                  <a:ext cx="144" cy="144"/>
                </a:xfrm>
                <a:prstGeom prst="ellipse">
                  <a:avLst/>
                </a:prstGeom>
                <a:solidFill>
                  <a:srgbClr val="99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41" name="Oval 17"/>
                <p:cNvSpPr>
                  <a:spLocks noChangeArrowheads="1"/>
                </p:cNvSpPr>
                <p:nvPr/>
              </p:nvSpPr>
              <p:spPr bwMode="auto">
                <a:xfrm>
                  <a:off x="2579" y="2480"/>
                  <a:ext cx="144" cy="144"/>
                </a:xfrm>
                <a:prstGeom prst="ellipse">
                  <a:avLst/>
                </a:prstGeom>
                <a:solidFill>
                  <a:srgbClr val="99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42" name="Oval 18"/>
                <p:cNvSpPr>
                  <a:spLocks noChangeArrowheads="1"/>
                </p:cNvSpPr>
                <p:nvPr/>
              </p:nvSpPr>
              <p:spPr bwMode="auto">
                <a:xfrm>
                  <a:off x="2572" y="2295"/>
                  <a:ext cx="144" cy="144"/>
                </a:xfrm>
                <a:prstGeom prst="ellipse">
                  <a:avLst/>
                </a:prstGeom>
                <a:solidFill>
                  <a:srgbClr val="99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43" name="Oval 19"/>
                <p:cNvSpPr>
                  <a:spLocks noChangeArrowheads="1"/>
                </p:cNvSpPr>
                <p:nvPr/>
              </p:nvSpPr>
              <p:spPr bwMode="auto">
                <a:xfrm>
                  <a:off x="2064" y="2496"/>
                  <a:ext cx="144" cy="144"/>
                </a:xfrm>
                <a:prstGeom prst="ellipse">
                  <a:avLst/>
                </a:prstGeom>
                <a:solidFill>
                  <a:srgbClr val="99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7857" name="Rectangle 33"/>
              <p:cNvSpPr>
                <a:spLocks noChangeArrowheads="1"/>
              </p:cNvSpPr>
              <p:nvPr/>
            </p:nvSpPr>
            <p:spPr bwMode="auto">
              <a:xfrm>
                <a:off x="960" y="2246"/>
                <a:ext cx="637" cy="44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59" name="AutoShape 35"/>
              <p:cNvSpPr>
                <a:spLocks noChangeArrowheads="1"/>
              </p:cNvSpPr>
              <p:nvPr/>
            </p:nvSpPr>
            <p:spPr bwMode="auto">
              <a:xfrm>
                <a:off x="1208" y="2694"/>
                <a:ext cx="148" cy="275"/>
              </a:xfrm>
              <a:prstGeom prst="downArrow">
                <a:avLst>
                  <a:gd name="adj1" fmla="val 31750"/>
                  <a:gd name="adj2" fmla="val 138825"/>
                </a:avLst>
              </a:prstGeom>
              <a:solidFill>
                <a:srgbClr val="99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77860" name="Line 36"/>
            <p:cNvSpPr>
              <a:spLocks noChangeShapeType="1"/>
            </p:cNvSpPr>
            <p:nvPr/>
          </p:nvSpPr>
          <p:spPr bwMode="auto">
            <a:xfrm>
              <a:off x="1231" y="3451"/>
              <a:ext cx="447" cy="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61" name="Text Box 37"/>
            <p:cNvSpPr txBox="1">
              <a:spLocks noChangeArrowheads="1"/>
            </p:cNvSpPr>
            <p:nvPr/>
          </p:nvSpPr>
          <p:spPr bwMode="auto">
            <a:xfrm>
              <a:off x="302" y="2051"/>
              <a:ext cx="1364"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Finite State Automaton </a:t>
              </a:r>
            </a:p>
            <a:p>
              <a:r>
                <a:rPr lang="en-US" altLang="en-US" sz="1600"/>
                <a:t>(control module)</a:t>
              </a:r>
            </a:p>
          </p:txBody>
        </p:sp>
        <p:sp>
          <p:nvSpPr>
            <p:cNvPr id="77862" name="Line 38"/>
            <p:cNvSpPr>
              <a:spLocks noChangeShapeType="1"/>
            </p:cNvSpPr>
            <p:nvPr/>
          </p:nvSpPr>
          <p:spPr bwMode="auto">
            <a:xfrm>
              <a:off x="848" y="2433"/>
              <a:ext cx="349" cy="2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65" name="Rectangle 41"/>
            <p:cNvSpPr>
              <a:spLocks noChangeArrowheads="1"/>
            </p:cNvSpPr>
            <p:nvPr/>
          </p:nvSpPr>
          <p:spPr bwMode="auto">
            <a:xfrm>
              <a:off x="276" y="1680"/>
              <a:ext cx="2249" cy="2358"/>
            </a:xfrm>
            <a:prstGeom prst="rect">
              <a:avLst/>
            </a:prstGeom>
            <a:noFill/>
            <a:ln w="25400">
              <a:solidFill>
                <a:srgbClr val="3399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66" name="Rectangle 42"/>
            <p:cNvSpPr>
              <a:spLocks noChangeArrowheads="1"/>
            </p:cNvSpPr>
            <p:nvPr/>
          </p:nvSpPr>
          <p:spPr bwMode="auto">
            <a:xfrm>
              <a:off x="283" y="1680"/>
              <a:ext cx="2240" cy="366"/>
            </a:xfrm>
            <a:prstGeom prst="rect">
              <a:avLst/>
            </a:prstGeom>
            <a:solidFill>
              <a:srgbClr val="339966">
                <a:alpha val="28000"/>
              </a:srgbClr>
            </a:solidFill>
            <a:ln w="2540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7929" name="Group 105"/>
          <p:cNvGrpSpPr>
            <a:grpSpLocks/>
          </p:cNvGrpSpPr>
          <p:nvPr/>
        </p:nvGrpSpPr>
        <p:grpSpPr bwMode="auto">
          <a:xfrm>
            <a:off x="5595938" y="3252788"/>
            <a:ext cx="5086350" cy="2571750"/>
            <a:chOff x="2565" y="2049"/>
            <a:chExt cx="3204" cy="1620"/>
          </a:xfrm>
        </p:grpSpPr>
        <p:sp>
          <p:nvSpPr>
            <p:cNvPr id="77892" name="Text Box 68"/>
            <p:cNvSpPr txBox="1">
              <a:spLocks noChangeArrowheads="1"/>
            </p:cNvSpPr>
            <p:nvPr/>
          </p:nvSpPr>
          <p:spPr bwMode="auto">
            <a:xfrm>
              <a:off x="3995" y="2914"/>
              <a:ext cx="1569"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t>…0000001011111111100…</a:t>
              </a:r>
            </a:p>
          </p:txBody>
        </p:sp>
        <p:sp>
          <p:nvSpPr>
            <p:cNvPr id="77894" name="Line 70"/>
            <p:cNvSpPr>
              <a:spLocks noChangeShapeType="1"/>
            </p:cNvSpPr>
            <p:nvPr/>
          </p:nvSpPr>
          <p:spPr bwMode="auto">
            <a:xfrm flipV="1">
              <a:off x="4649" y="2438"/>
              <a:ext cx="134" cy="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95" name="Line 71"/>
            <p:cNvSpPr>
              <a:spLocks noChangeShapeType="1"/>
            </p:cNvSpPr>
            <p:nvPr/>
          </p:nvSpPr>
          <p:spPr bwMode="auto">
            <a:xfrm flipH="1">
              <a:off x="4789" y="2279"/>
              <a:ext cx="58" cy="1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96" name="Line 72"/>
            <p:cNvSpPr>
              <a:spLocks noChangeShapeType="1"/>
            </p:cNvSpPr>
            <p:nvPr/>
          </p:nvSpPr>
          <p:spPr bwMode="auto">
            <a:xfrm>
              <a:off x="4789" y="2431"/>
              <a:ext cx="128" cy="1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97" name="Line 73"/>
            <p:cNvSpPr>
              <a:spLocks noChangeShapeType="1"/>
            </p:cNvSpPr>
            <p:nvPr/>
          </p:nvSpPr>
          <p:spPr bwMode="auto">
            <a:xfrm flipV="1">
              <a:off x="4783" y="2424"/>
              <a:ext cx="237" cy="1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98" name="Line 74"/>
            <p:cNvSpPr>
              <a:spLocks noChangeShapeType="1"/>
            </p:cNvSpPr>
            <p:nvPr/>
          </p:nvSpPr>
          <p:spPr bwMode="auto">
            <a:xfrm>
              <a:off x="5000" y="2272"/>
              <a:ext cx="2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99" name="Line 75"/>
            <p:cNvSpPr>
              <a:spLocks noChangeShapeType="1"/>
            </p:cNvSpPr>
            <p:nvPr/>
          </p:nvSpPr>
          <p:spPr bwMode="auto">
            <a:xfrm flipH="1" flipV="1">
              <a:off x="4854" y="2293"/>
              <a:ext cx="63" cy="2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900" name="Oval 76"/>
            <p:cNvSpPr>
              <a:spLocks noChangeArrowheads="1"/>
            </p:cNvSpPr>
            <p:nvPr/>
          </p:nvSpPr>
          <p:spPr bwMode="auto">
            <a:xfrm>
              <a:off x="4737" y="2380"/>
              <a:ext cx="101" cy="114"/>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901" name="Oval 77"/>
            <p:cNvSpPr>
              <a:spLocks noChangeArrowheads="1"/>
            </p:cNvSpPr>
            <p:nvPr/>
          </p:nvSpPr>
          <p:spPr bwMode="auto">
            <a:xfrm>
              <a:off x="4871" y="2494"/>
              <a:ext cx="101" cy="114"/>
            </a:xfrm>
            <a:prstGeom prst="ellipse">
              <a:avLst/>
            </a:prstGeom>
            <a:solidFill>
              <a:srgbClr val="99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902" name="Oval 78"/>
            <p:cNvSpPr>
              <a:spLocks noChangeArrowheads="1"/>
            </p:cNvSpPr>
            <p:nvPr/>
          </p:nvSpPr>
          <p:spPr bwMode="auto">
            <a:xfrm>
              <a:off x="4804" y="2228"/>
              <a:ext cx="101" cy="114"/>
            </a:xfrm>
            <a:prstGeom prst="ellipse">
              <a:avLst/>
            </a:prstGeom>
            <a:solidFill>
              <a:srgbClr val="99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903" name="Oval 79"/>
            <p:cNvSpPr>
              <a:spLocks noChangeArrowheads="1"/>
            </p:cNvSpPr>
            <p:nvPr/>
          </p:nvSpPr>
          <p:spPr bwMode="auto">
            <a:xfrm>
              <a:off x="4962" y="2367"/>
              <a:ext cx="101" cy="114"/>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904" name="Oval 80"/>
            <p:cNvSpPr>
              <a:spLocks noChangeArrowheads="1"/>
            </p:cNvSpPr>
            <p:nvPr/>
          </p:nvSpPr>
          <p:spPr bwMode="auto">
            <a:xfrm>
              <a:off x="4958" y="2221"/>
              <a:ext cx="100" cy="114"/>
            </a:xfrm>
            <a:prstGeom prst="ellipse">
              <a:avLst/>
            </a:prstGeom>
            <a:solidFill>
              <a:srgbClr val="99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905" name="Oval 81"/>
            <p:cNvSpPr>
              <a:spLocks noChangeArrowheads="1"/>
            </p:cNvSpPr>
            <p:nvPr/>
          </p:nvSpPr>
          <p:spPr bwMode="auto">
            <a:xfrm>
              <a:off x="4603" y="2380"/>
              <a:ext cx="101" cy="114"/>
            </a:xfrm>
            <a:prstGeom prst="ellipse">
              <a:avLst/>
            </a:prstGeom>
            <a:solidFill>
              <a:srgbClr val="99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906" name="Rectangle 82"/>
            <p:cNvSpPr>
              <a:spLocks noChangeArrowheads="1"/>
            </p:cNvSpPr>
            <p:nvPr/>
          </p:nvSpPr>
          <p:spPr bwMode="auto">
            <a:xfrm>
              <a:off x="4562" y="2185"/>
              <a:ext cx="637" cy="44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907" name="AutoShape 83"/>
            <p:cNvSpPr>
              <a:spLocks noChangeArrowheads="1"/>
            </p:cNvSpPr>
            <p:nvPr/>
          </p:nvSpPr>
          <p:spPr bwMode="auto">
            <a:xfrm>
              <a:off x="4810" y="2633"/>
              <a:ext cx="148" cy="275"/>
            </a:xfrm>
            <a:prstGeom prst="downArrow">
              <a:avLst>
                <a:gd name="adj1" fmla="val 31750"/>
                <a:gd name="adj2" fmla="val 138825"/>
              </a:avLst>
            </a:prstGeom>
            <a:solidFill>
              <a:srgbClr val="99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77909" name="AutoShape 85"/>
            <p:cNvSpPr>
              <a:spLocks noChangeArrowheads="1"/>
            </p:cNvSpPr>
            <p:nvPr/>
          </p:nvSpPr>
          <p:spPr bwMode="auto">
            <a:xfrm rot="2908094" flipH="1">
              <a:off x="3673" y="3217"/>
              <a:ext cx="438" cy="466"/>
            </a:xfrm>
            <a:prstGeom prst="downArrow">
              <a:avLst>
                <a:gd name="adj1" fmla="val 50000"/>
                <a:gd name="adj2" fmla="val 2659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77917" name="Line 93"/>
            <p:cNvSpPr>
              <a:spLocks noChangeShapeType="1"/>
            </p:cNvSpPr>
            <p:nvPr/>
          </p:nvSpPr>
          <p:spPr bwMode="auto">
            <a:xfrm flipV="1">
              <a:off x="4631" y="2839"/>
              <a:ext cx="16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918" name="Line 94"/>
            <p:cNvSpPr>
              <a:spLocks noChangeShapeType="1"/>
            </p:cNvSpPr>
            <p:nvPr/>
          </p:nvSpPr>
          <p:spPr bwMode="auto">
            <a:xfrm flipH="1" flipV="1">
              <a:off x="4619" y="2782"/>
              <a:ext cx="16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919" name="Line 95"/>
            <p:cNvSpPr>
              <a:spLocks noChangeShapeType="1"/>
            </p:cNvSpPr>
            <p:nvPr/>
          </p:nvSpPr>
          <p:spPr bwMode="auto">
            <a:xfrm>
              <a:off x="4985" y="2780"/>
              <a:ext cx="16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920" name="Line 96"/>
            <p:cNvSpPr>
              <a:spLocks noChangeShapeType="1"/>
            </p:cNvSpPr>
            <p:nvPr/>
          </p:nvSpPr>
          <p:spPr bwMode="auto">
            <a:xfrm flipH="1">
              <a:off x="4973" y="2831"/>
              <a:ext cx="16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921" name="Text Box 97"/>
            <p:cNvSpPr txBox="1">
              <a:spLocks noChangeArrowheads="1"/>
            </p:cNvSpPr>
            <p:nvPr/>
          </p:nvSpPr>
          <p:spPr bwMode="auto">
            <a:xfrm>
              <a:off x="2667" y="2656"/>
              <a:ext cx="12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996600"/>
                  </a:solidFill>
                </a:rPr>
                <a:t>Computation</a:t>
              </a:r>
            </a:p>
          </p:txBody>
        </p:sp>
        <p:sp>
          <p:nvSpPr>
            <p:cNvPr id="77922" name="Freeform 98"/>
            <p:cNvSpPr>
              <a:spLocks/>
            </p:cNvSpPr>
            <p:nvPr/>
          </p:nvSpPr>
          <p:spPr bwMode="auto">
            <a:xfrm>
              <a:off x="2565" y="2049"/>
              <a:ext cx="3204" cy="1339"/>
            </a:xfrm>
            <a:custGeom>
              <a:avLst/>
              <a:gdLst>
                <a:gd name="T0" fmla="*/ 2445 w 3204"/>
                <a:gd name="T1" fmla="*/ 8 h 1339"/>
                <a:gd name="T2" fmla="*/ 2208 w 3204"/>
                <a:gd name="T3" fmla="*/ 17 h 1339"/>
                <a:gd name="T4" fmla="*/ 1824 w 3204"/>
                <a:gd name="T5" fmla="*/ 109 h 1339"/>
                <a:gd name="T6" fmla="*/ 1732 w 3204"/>
                <a:gd name="T7" fmla="*/ 493 h 1339"/>
                <a:gd name="T8" fmla="*/ 1156 w 3204"/>
                <a:gd name="T9" fmla="*/ 639 h 1339"/>
                <a:gd name="T10" fmla="*/ 434 w 3204"/>
                <a:gd name="T11" fmla="*/ 602 h 1339"/>
                <a:gd name="T12" fmla="*/ 50 w 3204"/>
                <a:gd name="T13" fmla="*/ 676 h 1339"/>
                <a:gd name="T14" fmla="*/ 178 w 3204"/>
                <a:gd name="T15" fmla="*/ 986 h 1339"/>
                <a:gd name="T16" fmla="*/ 1120 w 3204"/>
                <a:gd name="T17" fmla="*/ 1032 h 1339"/>
                <a:gd name="T18" fmla="*/ 1568 w 3204"/>
                <a:gd name="T19" fmla="*/ 1160 h 1339"/>
                <a:gd name="T20" fmla="*/ 2957 w 3204"/>
                <a:gd name="T21" fmla="*/ 1242 h 1339"/>
                <a:gd name="T22" fmla="*/ 3049 w 3204"/>
                <a:gd name="T23" fmla="*/ 575 h 1339"/>
                <a:gd name="T24" fmla="*/ 2637 w 3204"/>
                <a:gd name="T25" fmla="*/ 36 h 1339"/>
                <a:gd name="T26" fmla="*/ 2445 w 3204"/>
                <a:gd name="T27" fmla="*/ 8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04" h="1339">
                  <a:moveTo>
                    <a:pt x="2445" y="8"/>
                  </a:moveTo>
                  <a:cubicBezTo>
                    <a:pt x="2378" y="4"/>
                    <a:pt x="2311" y="0"/>
                    <a:pt x="2208" y="17"/>
                  </a:cubicBezTo>
                  <a:cubicBezTo>
                    <a:pt x="2105" y="34"/>
                    <a:pt x="1903" y="30"/>
                    <a:pt x="1824" y="109"/>
                  </a:cubicBezTo>
                  <a:cubicBezTo>
                    <a:pt x="1745" y="188"/>
                    <a:pt x="1843" y="405"/>
                    <a:pt x="1732" y="493"/>
                  </a:cubicBezTo>
                  <a:cubicBezTo>
                    <a:pt x="1621" y="581"/>
                    <a:pt x="1372" y="621"/>
                    <a:pt x="1156" y="639"/>
                  </a:cubicBezTo>
                  <a:cubicBezTo>
                    <a:pt x="940" y="657"/>
                    <a:pt x="618" y="596"/>
                    <a:pt x="434" y="602"/>
                  </a:cubicBezTo>
                  <a:cubicBezTo>
                    <a:pt x="250" y="608"/>
                    <a:pt x="93" y="612"/>
                    <a:pt x="50" y="676"/>
                  </a:cubicBezTo>
                  <a:cubicBezTo>
                    <a:pt x="7" y="740"/>
                    <a:pt x="0" y="927"/>
                    <a:pt x="178" y="986"/>
                  </a:cubicBezTo>
                  <a:cubicBezTo>
                    <a:pt x="356" y="1045"/>
                    <a:pt x="888" y="1003"/>
                    <a:pt x="1120" y="1032"/>
                  </a:cubicBezTo>
                  <a:cubicBezTo>
                    <a:pt x="1352" y="1061"/>
                    <a:pt x="1262" y="1125"/>
                    <a:pt x="1568" y="1160"/>
                  </a:cubicBezTo>
                  <a:cubicBezTo>
                    <a:pt x="1874" y="1195"/>
                    <a:pt x="2710" y="1339"/>
                    <a:pt x="2957" y="1242"/>
                  </a:cubicBezTo>
                  <a:cubicBezTo>
                    <a:pt x="3204" y="1145"/>
                    <a:pt x="3102" y="776"/>
                    <a:pt x="3049" y="575"/>
                  </a:cubicBezTo>
                  <a:cubicBezTo>
                    <a:pt x="2996" y="374"/>
                    <a:pt x="2701" y="72"/>
                    <a:pt x="2637" y="36"/>
                  </a:cubicBezTo>
                  <a:cubicBezTo>
                    <a:pt x="2573" y="0"/>
                    <a:pt x="2512" y="12"/>
                    <a:pt x="2445" y="8"/>
                  </a:cubicBez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7930" name="Group 106"/>
          <p:cNvGrpSpPr>
            <a:grpSpLocks/>
          </p:cNvGrpSpPr>
          <p:nvPr/>
        </p:nvGrpSpPr>
        <p:grpSpPr bwMode="auto">
          <a:xfrm>
            <a:off x="5718176" y="5908676"/>
            <a:ext cx="4035425" cy="506413"/>
            <a:chOff x="2642" y="3722"/>
            <a:chExt cx="2542" cy="319"/>
          </a:xfrm>
        </p:grpSpPr>
        <p:sp>
          <p:nvSpPr>
            <p:cNvPr id="77910" name="Text Box 86"/>
            <p:cNvSpPr txBox="1">
              <a:spLocks noChangeArrowheads="1"/>
            </p:cNvSpPr>
            <p:nvPr/>
          </p:nvSpPr>
          <p:spPr bwMode="auto">
            <a:xfrm>
              <a:off x="2739" y="3785"/>
              <a:ext cx="1569"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t>…1110010110100111101…</a:t>
              </a:r>
            </a:p>
          </p:txBody>
        </p:sp>
        <p:sp>
          <p:nvSpPr>
            <p:cNvPr id="77911" name="Text Box 87"/>
            <p:cNvSpPr txBox="1">
              <a:spLocks noChangeArrowheads="1"/>
            </p:cNvSpPr>
            <p:nvPr/>
          </p:nvSpPr>
          <p:spPr bwMode="auto">
            <a:xfrm>
              <a:off x="4340" y="3722"/>
              <a:ext cx="692" cy="288"/>
            </a:xfrm>
            <a:prstGeom prst="rect">
              <a:avLst/>
            </a:prstGeom>
            <a:noFill/>
            <a:ln>
              <a:noFill/>
            </a:ln>
            <a:effectLst/>
            <a:extLst>
              <a:ext uri="{909E8E84-426E-40DD-AFC4-6F175D3DCCD1}">
                <a14:hiddenFill xmlns:a14="http://schemas.microsoft.com/office/drawing/2010/main">
                  <a:solidFill>
                    <a:srgbClr val="9966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996600"/>
                  </a:solidFill>
                </a:rPr>
                <a:t>Output</a:t>
              </a:r>
            </a:p>
          </p:txBody>
        </p:sp>
        <p:sp>
          <p:nvSpPr>
            <p:cNvPr id="77923" name="Rectangle 99"/>
            <p:cNvSpPr>
              <a:spLocks noChangeArrowheads="1"/>
            </p:cNvSpPr>
            <p:nvPr/>
          </p:nvSpPr>
          <p:spPr bwMode="auto">
            <a:xfrm>
              <a:off x="2642" y="3730"/>
              <a:ext cx="2542" cy="311"/>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7927" name="Group 103"/>
          <p:cNvGrpSpPr>
            <a:grpSpLocks/>
          </p:cNvGrpSpPr>
          <p:nvPr/>
        </p:nvGrpSpPr>
        <p:grpSpPr bwMode="auto">
          <a:xfrm>
            <a:off x="5681664" y="2660650"/>
            <a:ext cx="4035425" cy="1454150"/>
            <a:chOff x="2619" y="1676"/>
            <a:chExt cx="2542" cy="916"/>
          </a:xfrm>
        </p:grpSpPr>
        <p:sp>
          <p:nvSpPr>
            <p:cNvPr id="77867" name="Text Box 43"/>
            <p:cNvSpPr txBox="1">
              <a:spLocks noChangeArrowheads="1"/>
            </p:cNvSpPr>
            <p:nvPr/>
          </p:nvSpPr>
          <p:spPr bwMode="auto">
            <a:xfrm>
              <a:off x="2725" y="1743"/>
              <a:ext cx="1569"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t>…0100101101010010110…</a:t>
              </a:r>
            </a:p>
          </p:txBody>
        </p:sp>
        <p:sp>
          <p:nvSpPr>
            <p:cNvPr id="77889" name="Text Box 65"/>
            <p:cNvSpPr txBox="1">
              <a:spLocks noChangeArrowheads="1"/>
            </p:cNvSpPr>
            <p:nvPr/>
          </p:nvSpPr>
          <p:spPr bwMode="auto">
            <a:xfrm>
              <a:off x="4452" y="1680"/>
              <a:ext cx="52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996600"/>
                  </a:solidFill>
                </a:rPr>
                <a:t>Input</a:t>
              </a:r>
            </a:p>
          </p:txBody>
        </p:sp>
        <p:sp>
          <p:nvSpPr>
            <p:cNvPr id="77891" name="AutoShape 67"/>
            <p:cNvSpPr>
              <a:spLocks noChangeArrowheads="1"/>
            </p:cNvSpPr>
            <p:nvPr/>
          </p:nvSpPr>
          <p:spPr bwMode="auto">
            <a:xfrm rot="-2908094">
              <a:off x="3640" y="2140"/>
              <a:ext cx="438" cy="466"/>
            </a:xfrm>
            <a:prstGeom prst="downArrow">
              <a:avLst>
                <a:gd name="adj1" fmla="val 50000"/>
                <a:gd name="adj2" fmla="val 2659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77924" name="Rectangle 100"/>
            <p:cNvSpPr>
              <a:spLocks noChangeArrowheads="1"/>
            </p:cNvSpPr>
            <p:nvPr/>
          </p:nvSpPr>
          <p:spPr bwMode="auto">
            <a:xfrm>
              <a:off x="2619" y="1676"/>
              <a:ext cx="2542" cy="311"/>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68069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79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792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792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79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981200" y="533400"/>
            <a:ext cx="8229600" cy="457200"/>
          </a:xfrm>
        </p:spPr>
        <p:txBody>
          <a:bodyPr/>
          <a:lstStyle/>
          <a:p>
            <a:pPr eaLnBrk="1" hangingPunct="1"/>
            <a:r>
              <a:rPr lang="en-US" altLang="en-US" sz="2400"/>
              <a:t>Shor’s Algorithm - Modular Arithmetic</a:t>
            </a:r>
            <a:endParaRPr lang="en-US" altLang="en-US" smtClean="0"/>
          </a:p>
        </p:txBody>
      </p:sp>
      <p:sp>
        <p:nvSpPr>
          <p:cNvPr id="29699" name="Text Box 4"/>
          <p:cNvSpPr txBox="1">
            <a:spLocks noChangeArrowheads="1"/>
          </p:cNvSpPr>
          <p:nvPr/>
        </p:nvSpPr>
        <p:spPr bwMode="auto">
          <a:xfrm>
            <a:off x="2209800" y="1143001"/>
            <a:ext cx="7543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panose="02020603050405020304" pitchFamily="18" charset="0"/>
              </a:defRPr>
            </a:lvl1pPr>
            <a:lvl2pPr marL="914400" indent="-457200">
              <a:defRPr sz="2400">
                <a:solidFill>
                  <a:schemeClr val="tx1"/>
                </a:solidFill>
                <a:latin typeface="Times" panose="02020603050405020304" pitchFamily="18" charset="0"/>
              </a:defRPr>
            </a:lvl2pPr>
            <a:lvl3pPr marL="1371600" indent="-457200">
              <a:defRPr sz="2400">
                <a:solidFill>
                  <a:schemeClr val="tx1"/>
                </a:solidFill>
                <a:latin typeface="Times" panose="02020603050405020304" pitchFamily="18" charset="0"/>
              </a:defRPr>
            </a:lvl3pPr>
            <a:lvl4pPr marL="1828800" indent="-457200">
              <a:defRPr sz="2400">
                <a:solidFill>
                  <a:schemeClr val="tx1"/>
                </a:solidFill>
                <a:latin typeface="Times" panose="02020603050405020304" pitchFamily="18" charset="0"/>
              </a:defRPr>
            </a:lvl4pPr>
            <a:lvl5pPr marL="2286000" indent="-457200">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buClr>
                <a:schemeClr val="accent2"/>
              </a:buClr>
              <a:buFont typeface="Times" panose="02020603050405020304" pitchFamily="18" charset="0"/>
              <a:buAutoNum type="arabicPeriod" startAt="6"/>
            </a:pPr>
            <a:r>
              <a:rPr lang="en-US" altLang="en-US"/>
              <a:t>Apply the transformation </a:t>
            </a:r>
            <a:r>
              <a:rPr lang="en-US" altLang="en-US" i="1"/>
              <a:t>x</a:t>
            </a:r>
            <a:r>
              <a:rPr lang="en-US" altLang="en-US"/>
              <a:t>   mod N to each number in the input register, storing the result of each computation in the output register.</a:t>
            </a:r>
          </a:p>
        </p:txBody>
      </p:sp>
      <p:sp>
        <p:nvSpPr>
          <p:cNvPr id="29700" name="Text Box 5"/>
          <p:cNvSpPr txBox="1">
            <a:spLocks noChangeArrowheads="1"/>
          </p:cNvSpPr>
          <p:nvPr/>
        </p:nvSpPr>
        <p:spPr bwMode="auto">
          <a:xfrm>
            <a:off x="6007100" y="1104901"/>
            <a:ext cx="304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2000"/>
              <a:t>a</a:t>
            </a:r>
            <a:endParaRPr lang="en-US" altLang="en-US"/>
          </a:p>
        </p:txBody>
      </p:sp>
      <p:graphicFrame>
        <p:nvGraphicFramePr>
          <p:cNvPr id="38968" name="Group 56"/>
          <p:cNvGraphicFramePr>
            <a:graphicFrameLocks noGrp="1"/>
          </p:cNvGraphicFramePr>
          <p:nvPr/>
        </p:nvGraphicFramePr>
        <p:xfrm>
          <a:off x="2667000" y="2816226"/>
          <a:ext cx="6858000" cy="3566016"/>
        </p:xfrm>
        <a:graphic>
          <a:graphicData uri="http://schemas.openxmlformats.org/drawingml/2006/table">
            <a:tbl>
              <a:tblPr/>
              <a:tblGrid>
                <a:gridCol w="2286000"/>
                <a:gridCol w="2286000"/>
                <a:gridCol w="2286000"/>
              </a:tblGrid>
              <a:tr h="396169">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1" i="0" u="none" strike="noStrike" cap="none" normalizeH="0" baseline="0" smtClean="0">
                          <a:ln>
                            <a:noFill/>
                          </a:ln>
                          <a:solidFill>
                            <a:schemeClr val="tx1"/>
                          </a:solidFill>
                          <a:effectLst/>
                          <a:latin typeface="Times New Roman" panose="02020603050405020304" pitchFamily="18" charset="0"/>
                        </a:rPr>
                        <a:t>Input Register</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1" i="0" u="none" strike="noStrike" cap="none" normalizeH="0" baseline="0" smtClean="0">
                          <a:ln>
                            <a:noFill/>
                          </a:ln>
                          <a:solidFill>
                            <a:schemeClr val="tx1"/>
                          </a:solidFill>
                          <a:effectLst/>
                          <a:latin typeface="Times New Roman" panose="02020603050405020304" pitchFamily="18" charset="0"/>
                        </a:rPr>
                        <a:t>7   Mod 15</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1" i="0" u="none" strike="noStrike" cap="none" normalizeH="0" baseline="0" smtClean="0">
                          <a:ln>
                            <a:noFill/>
                          </a:ln>
                          <a:solidFill>
                            <a:schemeClr val="tx1"/>
                          </a:solidFill>
                          <a:effectLst/>
                          <a:latin typeface="Times New Roman" panose="02020603050405020304" pitchFamily="18" charset="0"/>
                        </a:rPr>
                        <a:t>Output Register</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96169">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rPr>
                        <a:t>|0&gt;</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rPr>
                        <a:t>7   Mod 15</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rPr>
                        <a:t>1</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96169">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rPr>
                        <a:t>|1&gt;</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rPr>
                        <a:t>7   Mod 15</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rPr>
                        <a:t>7</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96169">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rPr>
                        <a:t>|2&gt;</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rPr>
                        <a:t>7   Mod 15</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rPr>
                        <a:t>4</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96169">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rPr>
                        <a:t>|3&gt;</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rPr>
                        <a:t>7   Mod 15</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rPr>
                        <a:t>13</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96169">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rPr>
                        <a:t>|4&gt;</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rPr>
                        <a:t>7   Mod 15</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rPr>
                        <a:t>1</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96169">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rPr>
                        <a:t>|5&gt;</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rPr>
                        <a:t>7   Mod 15</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rPr>
                        <a:t>7</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96169">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rPr>
                        <a:t>|6&gt;</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rPr>
                        <a:t>7   Mod 15</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rPr>
                        <a:t>4</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96169">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rPr>
                        <a:t>|7&gt;</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rPr>
                        <a:t>7   Mod 15</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rPr>
                        <a:t>13</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r>
            </a:tbl>
          </a:graphicData>
        </a:graphic>
      </p:graphicFrame>
      <p:sp>
        <p:nvSpPr>
          <p:cNvPr id="29743" name="Text Box 57"/>
          <p:cNvSpPr txBox="1">
            <a:spLocks noChangeArrowheads="1"/>
          </p:cNvSpPr>
          <p:nvPr/>
        </p:nvSpPr>
        <p:spPr bwMode="auto">
          <a:xfrm>
            <a:off x="5588000" y="2743201"/>
            <a:ext cx="228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800" b="1"/>
              <a:t>a</a:t>
            </a:r>
            <a:endParaRPr lang="en-US" altLang="en-US"/>
          </a:p>
        </p:txBody>
      </p:sp>
      <p:sp>
        <p:nvSpPr>
          <p:cNvPr id="29744" name="Text Box 58"/>
          <p:cNvSpPr txBox="1">
            <a:spLocks noChangeArrowheads="1"/>
          </p:cNvSpPr>
          <p:nvPr/>
        </p:nvSpPr>
        <p:spPr bwMode="auto">
          <a:xfrm>
            <a:off x="5588000" y="3135313"/>
            <a:ext cx="228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800"/>
              <a:t>0</a:t>
            </a:r>
            <a:endParaRPr lang="en-US" altLang="en-US"/>
          </a:p>
        </p:txBody>
      </p:sp>
      <p:sp>
        <p:nvSpPr>
          <p:cNvPr id="29745" name="Text Box 59"/>
          <p:cNvSpPr txBox="1">
            <a:spLocks noChangeArrowheads="1"/>
          </p:cNvSpPr>
          <p:nvPr/>
        </p:nvSpPr>
        <p:spPr bwMode="auto">
          <a:xfrm>
            <a:off x="5588000" y="3568701"/>
            <a:ext cx="228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800"/>
              <a:t>1</a:t>
            </a:r>
            <a:endParaRPr lang="en-US" altLang="en-US"/>
          </a:p>
        </p:txBody>
      </p:sp>
      <p:sp>
        <p:nvSpPr>
          <p:cNvPr id="29746" name="Text Box 60"/>
          <p:cNvSpPr txBox="1">
            <a:spLocks noChangeArrowheads="1"/>
          </p:cNvSpPr>
          <p:nvPr/>
        </p:nvSpPr>
        <p:spPr bwMode="auto">
          <a:xfrm>
            <a:off x="5600700" y="5905501"/>
            <a:ext cx="228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800"/>
              <a:t>7</a:t>
            </a:r>
            <a:endParaRPr lang="en-US" altLang="en-US"/>
          </a:p>
        </p:txBody>
      </p:sp>
      <p:sp>
        <p:nvSpPr>
          <p:cNvPr id="29747" name="Text Box 61"/>
          <p:cNvSpPr txBox="1">
            <a:spLocks noChangeArrowheads="1"/>
          </p:cNvSpPr>
          <p:nvPr/>
        </p:nvSpPr>
        <p:spPr bwMode="auto">
          <a:xfrm>
            <a:off x="5588000" y="5535613"/>
            <a:ext cx="228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800"/>
              <a:t>6</a:t>
            </a:r>
            <a:endParaRPr lang="en-US" altLang="en-US"/>
          </a:p>
        </p:txBody>
      </p:sp>
      <p:sp>
        <p:nvSpPr>
          <p:cNvPr id="29748" name="Text Box 62"/>
          <p:cNvSpPr txBox="1">
            <a:spLocks noChangeArrowheads="1"/>
          </p:cNvSpPr>
          <p:nvPr/>
        </p:nvSpPr>
        <p:spPr bwMode="auto">
          <a:xfrm>
            <a:off x="5588000" y="5129213"/>
            <a:ext cx="228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800"/>
              <a:t>5</a:t>
            </a:r>
            <a:endParaRPr lang="en-US" altLang="en-US"/>
          </a:p>
        </p:txBody>
      </p:sp>
      <p:sp>
        <p:nvSpPr>
          <p:cNvPr id="29749" name="Text Box 63"/>
          <p:cNvSpPr txBox="1">
            <a:spLocks noChangeArrowheads="1"/>
          </p:cNvSpPr>
          <p:nvPr/>
        </p:nvSpPr>
        <p:spPr bwMode="auto">
          <a:xfrm>
            <a:off x="5588000" y="4722813"/>
            <a:ext cx="228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800"/>
              <a:t>4</a:t>
            </a:r>
            <a:endParaRPr lang="en-US" altLang="en-US"/>
          </a:p>
        </p:txBody>
      </p:sp>
      <p:sp>
        <p:nvSpPr>
          <p:cNvPr id="29750" name="Text Box 64"/>
          <p:cNvSpPr txBox="1">
            <a:spLocks noChangeArrowheads="1"/>
          </p:cNvSpPr>
          <p:nvPr/>
        </p:nvSpPr>
        <p:spPr bwMode="auto">
          <a:xfrm>
            <a:off x="5600700" y="4318001"/>
            <a:ext cx="228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800"/>
              <a:t>3</a:t>
            </a:r>
            <a:endParaRPr lang="en-US" altLang="en-US"/>
          </a:p>
        </p:txBody>
      </p:sp>
      <p:sp>
        <p:nvSpPr>
          <p:cNvPr id="29751" name="Text Box 65"/>
          <p:cNvSpPr txBox="1">
            <a:spLocks noChangeArrowheads="1"/>
          </p:cNvSpPr>
          <p:nvPr/>
        </p:nvSpPr>
        <p:spPr bwMode="auto">
          <a:xfrm>
            <a:off x="5588000" y="3924301"/>
            <a:ext cx="228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800"/>
              <a:t>2</a:t>
            </a:r>
            <a:endParaRPr lang="en-US" altLang="en-US"/>
          </a:p>
        </p:txBody>
      </p:sp>
      <p:sp>
        <p:nvSpPr>
          <p:cNvPr id="29752" name="Text Box 67"/>
          <p:cNvSpPr txBox="1">
            <a:spLocks noChangeArrowheads="1"/>
          </p:cNvSpPr>
          <p:nvPr/>
        </p:nvSpPr>
        <p:spPr bwMode="auto">
          <a:xfrm>
            <a:off x="6248401" y="1981200"/>
            <a:ext cx="3292475" cy="738664"/>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t>Note that we are using decimal numbers here only for simplicity.</a:t>
            </a:r>
            <a:r>
              <a:rPr lang="en-US" altLang="en-US"/>
              <a:t>  </a:t>
            </a:r>
          </a:p>
        </p:txBody>
      </p:sp>
      <p:sp>
        <p:nvSpPr>
          <p:cNvPr id="29753" name="Text Box 68"/>
          <p:cNvSpPr txBox="1">
            <a:spLocks noChangeArrowheads="1"/>
          </p:cNvSpPr>
          <p:nvPr/>
        </p:nvSpPr>
        <p:spPr bwMode="auto">
          <a:xfrm>
            <a:off x="6019800" y="61722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b="1"/>
              <a:t>.</a:t>
            </a:r>
            <a:r>
              <a:rPr lang="en-US" altLang="en-US"/>
              <a:t> </a:t>
            </a:r>
          </a:p>
        </p:txBody>
      </p:sp>
      <p:sp>
        <p:nvSpPr>
          <p:cNvPr id="29754" name="Text Box 69"/>
          <p:cNvSpPr txBox="1">
            <a:spLocks noChangeArrowheads="1"/>
          </p:cNvSpPr>
          <p:nvPr/>
        </p:nvSpPr>
        <p:spPr bwMode="auto">
          <a:xfrm>
            <a:off x="6019800" y="64008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b="1"/>
              <a:t>.</a:t>
            </a:r>
            <a:r>
              <a:rPr lang="en-US" altLang="en-US"/>
              <a:t> </a:t>
            </a:r>
          </a:p>
        </p:txBody>
      </p:sp>
    </p:spTree>
    <p:extLst>
      <p:ext uri="{BB962C8B-B14F-4D97-AF65-F5344CB8AC3E}">
        <p14:creationId xmlns:p14="http://schemas.microsoft.com/office/powerpoint/2010/main" val="14717801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981200" y="533400"/>
            <a:ext cx="8229600" cy="457200"/>
          </a:xfrm>
          <a:noFill/>
        </p:spPr>
        <p:txBody>
          <a:bodyPr/>
          <a:lstStyle/>
          <a:p>
            <a:pPr eaLnBrk="1" hangingPunct="1"/>
            <a:r>
              <a:rPr lang="en-US" altLang="en-US" sz="2400"/>
              <a:t>Shor’s Algorithm - Superposition Collapse</a:t>
            </a:r>
            <a:endParaRPr lang="en-US" altLang="en-US" smtClean="0"/>
          </a:p>
        </p:txBody>
      </p:sp>
      <p:sp>
        <p:nvSpPr>
          <p:cNvPr id="30723" name="Text Box 4"/>
          <p:cNvSpPr txBox="1">
            <a:spLocks noChangeArrowheads="1"/>
          </p:cNvSpPr>
          <p:nvPr/>
        </p:nvSpPr>
        <p:spPr bwMode="auto">
          <a:xfrm>
            <a:off x="1981200" y="1219201"/>
            <a:ext cx="8153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panose="02020603050405020304" pitchFamily="18" charset="0"/>
              </a:defRPr>
            </a:lvl1pPr>
            <a:lvl2pPr marL="914400" indent="-457200">
              <a:defRPr sz="2400">
                <a:solidFill>
                  <a:schemeClr val="tx1"/>
                </a:solidFill>
                <a:latin typeface="Times" panose="02020603050405020304" pitchFamily="18" charset="0"/>
              </a:defRPr>
            </a:lvl2pPr>
            <a:lvl3pPr marL="1371600" indent="-457200">
              <a:defRPr sz="2400">
                <a:solidFill>
                  <a:schemeClr val="tx1"/>
                </a:solidFill>
                <a:latin typeface="Times" panose="02020603050405020304" pitchFamily="18" charset="0"/>
              </a:defRPr>
            </a:lvl3pPr>
            <a:lvl4pPr marL="1828800" indent="-457200">
              <a:defRPr sz="2400">
                <a:solidFill>
                  <a:schemeClr val="tx1"/>
                </a:solidFill>
                <a:latin typeface="Times" panose="02020603050405020304" pitchFamily="18" charset="0"/>
              </a:defRPr>
            </a:lvl4pPr>
            <a:lvl5pPr marL="2286000" indent="-457200">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buClr>
                <a:schemeClr val="accent2"/>
              </a:buClr>
              <a:buFont typeface="Times" panose="02020603050405020304" pitchFamily="18" charset="0"/>
              <a:buAutoNum type="arabicPeriod" startAt="7"/>
            </a:pPr>
            <a:r>
              <a:rPr lang="en-US" altLang="en-US"/>
              <a:t>Now take a measurement on the output register.  This will collapse the superposition to represent </a:t>
            </a:r>
            <a:r>
              <a:rPr lang="en-US" altLang="en-US" b="1" i="1"/>
              <a:t>just one</a:t>
            </a:r>
            <a:r>
              <a:rPr lang="en-US" altLang="en-US" i="1"/>
              <a:t> </a:t>
            </a:r>
            <a:r>
              <a:rPr lang="en-US" altLang="en-US"/>
              <a:t>of the results of the transformation, let’s call this value </a:t>
            </a:r>
            <a:r>
              <a:rPr lang="en-US" altLang="en-US" i="1"/>
              <a:t>c</a:t>
            </a:r>
            <a:r>
              <a:rPr lang="en-US" altLang="en-US"/>
              <a:t>.</a:t>
            </a:r>
            <a:endParaRPr lang="en-US" altLang="en-US" i="1"/>
          </a:p>
        </p:txBody>
      </p:sp>
      <p:sp>
        <p:nvSpPr>
          <p:cNvPr id="30724" name="Text Box 6"/>
          <p:cNvSpPr txBox="1">
            <a:spLocks noChangeArrowheads="1"/>
          </p:cNvSpPr>
          <p:nvPr/>
        </p:nvSpPr>
        <p:spPr bwMode="auto">
          <a:xfrm>
            <a:off x="2895600" y="3192464"/>
            <a:ext cx="6705600" cy="1927225"/>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a:t>Our output register will collapse  to represent one of the following: </a:t>
            </a:r>
          </a:p>
          <a:p>
            <a:pPr algn="ctr">
              <a:spcBef>
                <a:spcPct val="50000"/>
              </a:spcBef>
            </a:pPr>
            <a:r>
              <a:rPr lang="en-US" altLang="en-US" b="1"/>
              <a:t>|1&gt;, |4&gt;, |7&gt;, or |13</a:t>
            </a:r>
          </a:p>
          <a:p>
            <a:pPr>
              <a:spcBef>
                <a:spcPct val="50000"/>
              </a:spcBef>
            </a:pPr>
            <a:r>
              <a:rPr lang="en-US" altLang="en-US"/>
              <a:t>For sake of example, lets choose |1&gt;</a:t>
            </a:r>
          </a:p>
        </p:txBody>
      </p:sp>
    </p:spTree>
    <p:extLst>
      <p:ext uri="{BB962C8B-B14F-4D97-AF65-F5344CB8AC3E}">
        <p14:creationId xmlns:p14="http://schemas.microsoft.com/office/powerpoint/2010/main" val="39524671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981200" y="457200"/>
            <a:ext cx="8229600" cy="457200"/>
          </a:xfrm>
        </p:spPr>
        <p:txBody>
          <a:bodyPr/>
          <a:lstStyle/>
          <a:p>
            <a:pPr eaLnBrk="1" hangingPunct="1"/>
            <a:r>
              <a:rPr lang="en-US" altLang="en-US" sz="2400"/>
              <a:t>Shor’s Algorithm - Entanglement</a:t>
            </a:r>
            <a:endParaRPr lang="en-US" altLang="en-US" smtClean="0"/>
          </a:p>
        </p:txBody>
      </p:sp>
      <p:sp>
        <p:nvSpPr>
          <p:cNvPr id="31747" name="Text Box 4"/>
          <p:cNvSpPr txBox="1">
            <a:spLocks noChangeArrowheads="1"/>
          </p:cNvSpPr>
          <p:nvPr/>
        </p:nvSpPr>
        <p:spPr bwMode="auto">
          <a:xfrm>
            <a:off x="1981200" y="1785938"/>
            <a:ext cx="8077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panose="02020603050405020304" pitchFamily="18" charset="0"/>
              </a:defRPr>
            </a:lvl1pPr>
            <a:lvl2pPr marL="914400" indent="-457200">
              <a:defRPr sz="2400">
                <a:solidFill>
                  <a:schemeClr val="tx1"/>
                </a:solidFill>
                <a:latin typeface="Times" panose="02020603050405020304" pitchFamily="18" charset="0"/>
              </a:defRPr>
            </a:lvl2pPr>
            <a:lvl3pPr marL="1371600" indent="-457200">
              <a:defRPr sz="2400">
                <a:solidFill>
                  <a:schemeClr val="tx1"/>
                </a:solidFill>
                <a:latin typeface="Times" panose="02020603050405020304" pitchFamily="18" charset="0"/>
              </a:defRPr>
            </a:lvl3pPr>
            <a:lvl4pPr marL="1828800" indent="-457200">
              <a:defRPr sz="2400">
                <a:solidFill>
                  <a:schemeClr val="tx1"/>
                </a:solidFill>
                <a:latin typeface="Times" panose="02020603050405020304" pitchFamily="18" charset="0"/>
              </a:defRPr>
            </a:lvl4pPr>
            <a:lvl5pPr marL="2286000" indent="-457200">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buClr>
                <a:schemeClr val="accent2"/>
              </a:buClr>
              <a:buFont typeface="Times" panose="02020603050405020304" pitchFamily="18" charset="0"/>
              <a:buAutoNum type="arabicPeriod" startAt="8"/>
            </a:pPr>
            <a:r>
              <a:rPr lang="en-US" altLang="en-US"/>
              <a:t>Since the two registers are entangled, measuring the output register will have the effect of partially collapsing the input register into an </a:t>
            </a:r>
            <a:r>
              <a:rPr lang="en-US" altLang="en-US" b="1"/>
              <a:t>equal superposition</a:t>
            </a:r>
            <a:r>
              <a:rPr lang="en-US" altLang="en-US"/>
              <a:t> of each state between 0 and </a:t>
            </a:r>
            <a:r>
              <a:rPr lang="en-US" altLang="en-US" i="1"/>
              <a:t>q</a:t>
            </a:r>
            <a:r>
              <a:rPr lang="en-US" altLang="en-US"/>
              <a:t>-1 that yielded </a:t>
            </a:r>
            <a:r>
              <a:rPr lang="en-US" altLang="en-US" i="1"/>
              <a:t>c </a:t>
            </a:r>
            <a:r>
              <a:rPr lang="en-US" altLang="en-US"/>
              <a:t>(the value of the collapsed output register.)</a:t>
            </a:r>
          </a:p>
        </p:txBody>
      </p:sp>
      <p:sp>
        <p:nvSpPr>
          <p:cNvPr id="31748" name="Text Box 5"/>
          <p:cNvSpPr txBox="1">
            <a:spLocks noChangeArrowheads="1"/>
          </p:cNvSpPr>
          <p:nvPr/>
        </p:nvSpPr>
        <p:spPr bwMode="auto">
          <a:xfrm>
            <a:off x="3844925" y="1143000"/>
            <a:ext cx="445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i="1">
                <a:solidFill>
                  <a:schemeClr val="accent1"/>
                </a:solidFill>
              </a:rPr>
              <a:t>Now things really get interesting !</a:t>
            </a:r>
            <a:endParaRPr lang="en-US" altLang="en-US"/>
          </a:p>
        </p:txBody>
      </p:sp>
      <p:sp>
        <p:nvSpPr>
          <p:cNvPr id="31749" name="Text Box 6"/>
          <p:cNvSpPr txBox="1">
            <a:spLocks noChangeArrowheads="1"/>
          </p:cNvSpPr>
          <p:nvPr/>
        </p:nvSpPr>
        <p:spPr bwMode="auto">
          <a:xfrm>
            <a:off x="2438400" y="4038600"/>
            <a:ext cx="7620000" cy="229235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a:t>Since the output register collapsed to |1&gt;, the input register will partially collapse to:</a:t>
            </a:r>
          </a:p>
          <a:p>
            <a:pPr algn="ctr">
              <a:spcBef>
                <a:spcPct val="50000"/>
              </a:spcBef>
            </a:pPr>
            <a:r>
              <a:rPr lang="en-US" altLang="en-US" b="1"/>
              <a:t>      |0&gt; +       |4&gt; +       |8&gt; +       |12&gt;, . . .</a:t>
            </a:r>
          </a:p>
          <a:p>
            <a:pPr>
              <a:spcBef>
                <a:spcPct val="50000"/>
              </a:spcBef>
            </a:pPr>
            <a:r>
              <a:rPr lang="en-US" altLang="en-US"/>
              <a:t>The probabilities in this case are         since our register is now in an equal superposition of 64 values (0, 4, 8, . . . 252)</a:t>
            </a:r>
          </a:p>
        </p:txBody>
      </p:sp>
      <p:grpSp>
        <p:nvGrpSpPr>
          <p:cNvPr id="31750" name="Group 11"/>
          <p:cNvGrpSpPr>
            <a:grpSpLocks/>
          </p:cNvGrpSpPr>
          <p:nvPr/>
        </p:nvGrpSpPr>
        <p:grpSpPr bwMode="auto">
          <a:xfrm>
            <a:off x="3505200" y="4803776"/>
            <a:ext cx="939800" cy="688975"/>
            <a:chOff x="1152" y="3004"/>
            <a:chExt cx="592" cy="434"/>
          </a:xfrm>
        </p:grpSpPr>
        <p:sp>
          <p:nvSpPr>
            <p:cNvPr id="31771" name="Line 7"/>
            <p:cNvSpPr>
              <a:spLocks noChangeShapeType="1"/>
            </p:cNvSpPr>
            <p:nvPr/>
          </p:nvSpPr>
          <p:spPr bwMode="auto">
            <a:xfrm>
              <a:off x="1248" y="3202"/>
              <a:ext cx="224"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2" name="Text Box 8"/>
            <p:cNvSpPr txBox="1">
              <a:spLocks noChangeArrowheads="1"/>
            </p:cNvSpPr>
            <p:nvPr/>
          </p:nvSpPr>
          <p:spPr bwMode="auto">
            <a:xfrm>
              <a:off x="1280" y="3004"/>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600" b="1"/>
                <a:t>1</a:t>
              </a:r>
              <a:endParaRPr lang="en-US" altLang="en-US" b="1"/>
            </a:p>
          </p:txBody>
        </p:sp>
        <p:sp>
          <p:nvSpPr>
            <p:cNvPr id="31773" name="Text Box 9"/>
            <p:cNvSpPr txBox="1">
              <a:spLocks noChangeArrowheads="1"/>
            </p:cNvSpPr>
            <p:nvPr/>
          </p:nvSpPr>
          <p:spPr bwMode="auto">
            <a:xfrm>
              <a:off x="1152" y="3226"/>
              <a:ext cx="5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600" b="1"/>
                <a:t>√</a:t>
              </a:r>
              <a:r>
                <a:rPr lang="en-US" altLang="en-US" sz="1600" b="1" i="1"/>
                <a:t>64</a:t>
              </a:r>
              <a:endParaRPr lang="en-US" altLang="en-US" b="1"/>
            </a:p>
          </p:txBody>
        </p:sp>
        <p:sp>
          <p:nvSpPr>
            <p:cNvPr id="31774" name="Line 10"/>
            <p:cNvSpPr>
              <a:spLocks noChangeShapeType="1"/>
            </p:cNvSpPr>
            <p:nvPr/>
          </p:nvSpPr>
          <p:spPr bwMode="auto">
            <a:xfrm>
              <a:off x="1280" y="32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751" name="Group 12"/>
          <p:cNvGrpSpPr>
            <a:grpSpLocks/>
          </p:cNvGrpSpPr>
          <p:nvPr/>
        </p:nvGrpSpPr>
        <p:grpSpPr bwMode="auto">
          <a:xfrm>
            <a:off x="4686300" y="4803776"/>
            <a:ext cx="939800" cy="688975"/>
            <a:chOff x="1152" y="3004"/>
            <a:chExt cx="592" cy="434"/>
          </a:xfrm>
        </p:grpSpPr>
        <p:sp>
          <p:nvSpPr>
            <p:cNvPr id="31767" name="Line 13"/>
            <p:cNvSpPr>
              <a:spLocks noChangeShapeType="1"/>
            </p:cNvSpPr>
            <p:nvPr/>
          </p:nvSpPr>
          <p:spPr bwMode="auto">
            <a:xfrm>
              <a:off x="1248" y="3202"/>
              <a:ext cx="224"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8" name="Text Box 14"/>
            <p:cNvSpPr txBox="1">
              <a:spLocks noChangeArrowheads="1"/>
            </p:cNvSpPr>
            <p:nvPr/>
          </p:nvSpPr>
          <p:spPr bwMode="auto">
            <a:xfrm>
              <a:off x="1280" y="3004"/>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600" b="1"/>
                <a:t>1</a:t>
              </a:r>
              <a:endParaRPr lang="en-US" altLang="en-US" b="1"/>
            </a:p>
          </p:txBody>
        </p:sp>
        <p:sp>
          <p:nvSpPr>
            <p:cNvPr id="31769" name="Text Box 15"/>
            <p:cNvSpPr txBox="1">
              <a:spLocks noChangeArrowheads="1"/>
            </p:cNvSpPr>
            <p:nvPr/>
          </p:nvSpPr>
          <p:spPr bwMode="auto">
            <a:xfrm>
              <a:off x="1152" y="3226"/>
              <a:ext cx="5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600" b="1"/>
                <a:t>√</a:t>
              </a:r>
              <a:r>
                <a:rPr lang="en-US" altLang="en-US" sz="1600" b="1" i="1"/>
                <a:t>64</a:t>
              </a:r>
              <a:endParaRPr lang="en-US" altLang="en-US" b="1"/>
            </a:p>
          </p:txBody>
        </p:sp>
        <p:sp>
          <p:nvSpPr>
            <p:cNvPr id="31770" name="Line 16"/>
            <p:cNvSpPr>
              <a:spLocks noChangeShapeType="1"/>
            </p:cNvSpPr>
            <p:nvPr/>
          </p:nvSpPr>
          <p:spPr bwMode="auto">
            <a:xfrm>
              <a:off x="1280" y="32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752" name="Group 17"/>
          <p:cNvGrpSpPr>
            <a:grpSpLocks/>
          </p:cNvGrpSpPr>
          <p:nvPr/>
        </p:nvGrpSpPr>
        <p:grpSpPr bwMode="auto">
          <a:xfrm>
            <a:off x="5854700" y="4803776"/>
            <a:ext cx="939800" cy="688975"/>
            <a:chOff x="1152" y="3004"/>
            <a:chExt cx="592" cy="434"/>
          </a:xfrm>
        </p:grpSpPr>
        <p:sp>
          <p:nvSpPr>
            <p:cNvPr id="31763" name="Line 18"/>
            <p:cNvSpPr>
              <a:spLocks noChangeShapeType="1"/>
            </p:cNvSpPr>
            <p:nvPr/>
          </p:nvSpPr>
          <p:spPr bwMode="auto">
            <a:xfrm>
              <a:off x="1248" y="3202"/>
              <a:ext cx="224"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4" name="Text Box 19"/>
            <p:cNvSpPr txBox="1">
              <a:spLocks noChangeArrowheads="1"/>
            </p:cNvSpPr>
            <p:nvPr/>
          </p:nvSpPr>
          <p:spPr bwMode="auto">
            <a:xfrm>
              <a:off x="1280" y="3004"/>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600" b="1"/>
                <a:t>1</a:t>
              </a:r>
              <a:endParaRPr lang="en-US" altLang="en-US" b="1"/>
            </a:p>
          </p:txBody>
        </p:sp>
        <p:sp>
          <p:nvSpPr>
            <p:cNvPr id="31765" name="Text Box 20"/>
            <p:cNvSpPr txBox="1">
              <a:spLocks noChangeArrowheads="1"/>
            </p:cNvSpPr>
            <p:nvPr/>
          </p:nvSpPr>
          <p:spPr bwMode="auto">
            <a:xfrm>
              <a:off x="1152" y="3226"/>
              <a:ext cx="5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600" b="1"/>
                <a:t>√</a:t>
              </a:r>
              <a:r>
                <a:rPr lang="en-US" altLang="en-US" sz="1600" b="1" i="1"/>
                <a:t>64</a:t>
              </a:r>
              <a:endParaRPr lang="en-US" altLang="en-US" b="1"/>
            </a:p>
          </p:txBody>
        </p:sp>
        <p:sp>
          <p:nvSpPr>
            <p:cNvPr id="31766" name="Line 21"/>
            <p:cNvSpPr>
              <a:spLocks noChangeShapeType="1"/>
            </p:cNvSpPr>
            <p:nvPr/>
          </p:nvSpPr>
          <p:spPr bwMode="auto">
            <a:xfrm>
              <a:off x="1280" y="32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753" name="Group 22"/>
          <p:cNvGrpSpPr>
            <a:grpSpLocks/>
          </p:cNvGrpSpPr>
          <p:nvPr/>
        </p:nvGrpSpPr>
        <p:grpSpPr bwMode="auto">
          <a:xfrm>
            <a:off x="7048500" y="4806951"/>
            <a:ext cx="939800" cy="688975"/>
            <a:chOff x="1152" y="3004"/>
            <a:chExt cx="592" cy="434"/>
          </a:xfrm>
        </p:grpSpPr>
        <p:sp>
          <p:nvSpPr>
            <p:cNvPr id="31759" name="Line 23"/>
            <p:cNvSpPr>
              <a:spLocks noChangeShapeType="1"/>
            </p:cNvSpPr>
            <p:nvPr/>
          </p:nvSpPr>
          <p:spPr bwMode="auto">
            <a:xfrm>
              <a:off x="1248" y="3202"/>
              <a:ext cx="224"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0" name="Text Box 24"/>
            <p:cNvSpPr txBox="1">
              <a:spLocks noChangeArrowheads="1"/>
            </p:cNvSpPr>
            <p:nvPr/>
          </p:nvSpPr>
          <p:spPr bwMode="auto">
            <a:xfrm>
              <a:off x="1280" y="3004"/>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600" b="1"/>
                <a:t>1</a:t>
              </a:r>
              <a:endParaRPr lang="en-US" altLang="en-US" b="1"/>
            </a:p>
          </p:txBody>
        </p:sp>
        <p:sp>
          <p:nvSpPr>
            <p:cNvPr id="31761" name="Text Box 25"/>
            <p:cNvSpPr txBox="1">
              <a:spLocks noChangeArrowheads="1"/>
            </p:cNvSpPr>
            <p:nvPr/>
          </p:nvSpPr>
          <p:spPr bwMode="auto">
            <a:xfrm>
              <a:off x="1152" y="3226"/>
              <a:ext cx="5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600" b="1"/>
                <a:t>√</a:t>
              </a:r>
              <a:r>
                <a:rPr lang="en-US" altLang="en-US" sz="1600" b="1" i="1"/>
                <a:t>64</a:t>
              </a:r>
              <a:endParaRPr lang="en-US" altLang="en-US" b="1"/>
            </a:p>
          </p:txBody>
        </p:sp>
        <p:sp>
          <p:nvSpPr>
            <p:cNvPr id="31762" name="Line 26"/>
            <p:cNvSpPr>
              <a:spLocks noChangeShapeType="1"/>
            </p:cNvSpPr>
            <p:nvPr/>
          </p:nvSpPr>
          <p:spPr bwMode="auto">
            <a:xfrm>
              <a:off x="1280" y="32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754" name="Group 33"/>
          <p:cNvGrpSpPr>
            <a:grpSpLocks/>
          </p:cNvGrpSpPr>
          <p:nvPr/>
        </p:nvGrpSpPr>
        <p:grpSpPr bwMode="auto">
          <a:xfrm>
            <a:off x="6553200" y="5391151"/>
            <a:ext cx="939800" cy="638175"/>
            <a:chOff x="3120" y="3440"/>
            <a:chExt cx="592" cy="402"/>
          </a:xfrm>
        </p:grpSpPr>
        <p:sp>
          <p:nvSpPr>
            <p:cNvPr id="31755" name="Line 28"/>
            <p:cNvSpPr>
              <a:spLocks noChangeShapeType="1"/>
            </p:cNvSpPr>
            <p:nvPr/>
          </p:nvSpPr>
          <p:spPr bwMode="auto">
            <a:xfrm>
              <a:off x="3216" y="3606"/>
              <a:ext cx="224"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6" name="Text Box 29"/>
            <p:cNvSpPr txBox="1">
              <a:spLocks noChangeArrowheads="1"/>
            </p:cNvSpPr>
            <p:nvPr/>
          </p:nvSpPr>
          <p:spPr bwMode="auto">
            <a:xfrm>
              <a:off x="3248" y="3440"/>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600" b="1"/>
                <a:t>1</a:t>
              </a:r>
              <a:endParaRPr lang="en-US" altLang="en-US" b="1"/>
            </a:p>
          </p:txBody>
        </p:sp>
        <p:sp>
          <p:nvSpPr>
            <p:cNvPr id="31757" name="Text Box 30"/>
            <p:cNvSpPr txBox="1">
              <a:spLocks noChangeArrowheads="1"/>
            </p:cNvSpPr>
            <p:nvPr/>
          </p:nvSpPr>
          <p:spPr bwMode="auto">
            <a:xfrm>
              <a:off x="3120" y="3630"/>
              <a:ext cx="5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600" b="1"/>
                <a:t>√</a:t>
              </a:r>
              <a:r>
                <a:rPr lang="en-US" altLang="en-US" sz="1600" b="1" i="1"/>
                <a:t>64</a:t>
              </a:r>
              <a:endParaRPr lang="en-US" altLang="en-US" b="1"/>
            </a:p>
          </p:txBody>
        </p:sp>
        <p:sp>
          <p:nvSpPr>
            <p:cNvPr id="31758" name="Line 31"/>
            <p:cNvSpPr>
              <a:spLocks noChangeShapeType="1"/>
            </p:cNvSpPr>
            <p:nvPr/>
          </p:nvSpPr>
          <p:spPr bwMode="auto">
            <a:xfrm>
              <a:off x="3248" y="3652"/>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6884145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981200" y="533400"/>
            <a:ext cx="8229600" cy="457200"/>
          </a:xfrm>
        </p:spPr>
        <p:txBody>
          <a:bodyPr/>
          <a:lstStyle/>
          <a:p>
            <a:pPr eaLnBrk="1" hangingPunct="1"/>
            <a:r>
              <a:rPr lang="en-US" altLang="en-US" sz="2400"/>
              <a:t>Shor’s Algorithm - QFT</a:t>
            </a:r>
            <a:endParaRPr lang="en-US" altLang="en-US" smtClean="0"/>
          </a:p>
        </p:txBody>
      </p:sp>
      <p:sp>
        <p:nvSpPr>
          <p:cNvPr id="32771" name="Text Box 4"/>
          <p:cNvSpPr txBox="1">
            <a:spLocks noChangeArrowheads="1"/>
          </p:cNvSpPr>
          <p:nvPr/>
        </p:nvSpPr>
        <p:spPr bwMode="auto">
          <a:xfrm>
            <a:off x="1981200" y="1219200"/>
            <a:ext cx="7467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a:t>We now apply the Quantum Fourier transform on the partially collapsed input register.  The fourier transform has the effect of taking a state |a&gt; and transforming it into a state given by:</a:t>
            </a:r>
          </a:p>
        </p:txBody>
      </p:sp>
      <p:sp>
        <p:nvSpPr>
          <p:cNvPr id="32772" name="Text Box 5"/>
          <p:cNvSpPr txBox="1">
            <a:spLocks noChangeArrowheads="1"/>
          </p:cNvSpPr>
          <p:nvPr/>
        </p:nvSpPr>
        <p:spPr bwMode="auto">
          <a:xfrm>
            <a:off x="2438400" y="35814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endParaRPr lang="en-US" altLang="en-US"/>
          </a:p>
        </p:txBody>
      </p:sp>
      <p:sp>
        <p:nvSpPr>
          <p:cNvPr id="32773" name="Line 6"/>
          <p:cNvSpPr>
            <a:spLocks noChangeShapeType="1"/>
          </p:cNvSpPr>
          <p:nvPr/>
        </p:nvSpPr>
        <p:spPr bwMode="auto">
          <a:xfrm>
            <a:off x="4089400" y="4152900"/>
            <a:ext cx="457200" cy="0"/>
          </a:xfrm>
          <a:prstGeom prst="line">
            <a:avLst/>
          </a:prstGeom>
          <a:noFill/>
          <a:ln w="222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4" name="Text Box 7"/>
          <p:cNvSpPr txBox="1">
            <a:spLocks noChangeArrowheads="1"/>
          </p:cNvSpPr>
          <p:nvPr/>
        </p:nvSpPr>
        <p:spPr bwMode="auto">
          <a:xfrm>
            <a:off x="4140200" y="3794126"/>
            <a:ext cx="304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2000" b="1">
                <a:solidFill>
                  <a:schemeClr val="accent1"/>
                </a:solidFill>
              </a:rPr>
              <a:t>1</a:t>
            </a:r>
            <a:endParaRPr lang="en-US" altLang="en-US" b="1">
              <a:solidFill>
                <a:schemeClr val="accent1"/>
              </a:solidFill>
            </a:endParaRPr>
          </a:p>
        </p:txBody>
      </p:sp>
      <p:sp>
        <p:nvSpPr>
          <p:cNvPr id="32775" name="Text Box 8"/>
          <p:cNvSpPr txBox="1">
            <a:spLocks noChangeArrowheads="1"/>
          </p:cNvSpPr>
          <p:nvPr/>
        </p:nvSpPr>
        <p:spPr bwMode="auto">
          <a:xfrm>
            <a:off x="3937000" y="4191000"/>
            <a:ext cx="93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b="1">
                <a:solidFill>
                  <a:schemeClr val="accent1"/>
                </a:solidFill>
              </a:rPr>
              <a:t>√</a:t>
            </a:r>
            <a:r>
              <a:rPr lang="en-US" altLang="en-US" sz="2000" b="1" i="1">
                <a:solidFill>
                  <a:schemeClr val="accent1"/>
                </a:solidFill>
              </a:rPr>
              <a:t>q</a:t>
            </a:r>
            <a:endParaRPr lang="en-US" altLang="en-US" b="1">
              <a:solidFill>
                <a:schemeClr val="accent1"/>
              </a:solidFill>
            </a:endParaRPr>
          </a:p>
        </p:txBody>
      </p:sp>
      <p:sp>
        <p:nvSpPr>
          <p:cNvPr id="32776" name="Line 9"/>
          <p:cNvSpPr>
            <a:spLocks noChangeShapeType="1"/>
          </p:cNvSpPr>
          <p:nvPr/>
        </p:nvSpPr>
        <p:spPr bwMode="auto">
          <a:xfrm>
            <a:off x="4191000" y="4241800"/>
            <a:ext cx="304800" cy="0"/>
          </a:xfrm>
          <a:prstGeom prst="line">
            <a:avLst/>
          </a:prstGeom>
          <a:noFill/>
          <a:ln w="222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7" name="Text Box 10"/>
          <p:cNvSpPr txBox="1">
            <a:spLocks noChangeArrowheads="1"/>
          </p:cNvSpPr>
          <p:nvPr/>
        </p:nvSpPr>
        <p:spPr bwMode="auto">
          <a:xfrm>
            <a:off x="4648200" y="3924301"/>
            <a:ext cx="152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2800" b="1">
                <a:solidFill>
                  <a:schemeClr val="accent1"/>
                </a:solidFill>
              </a:rPr>
              <a:t>∑ |c&gt; * </a:t>
            </a:r>
            <a:r>
              <a:rPr lang="en-US" altLang="en-US" sz="2800" b="1" i="1">
                <a:solidFill>
                  <a:schemeClr val="accent1"/>
                </a:solidFill>
              </a:rPr>
              <a:t>e</a:t>
            </a:r>
            <a:endParaRPr lang="en-US" altLang="en-US" b="1">
              <a:solidFill>
                <a:schemeClr val="accent1"/>
              </a:solidFill>
            </a:endParaRPr>
          </a:p>
        </p:txBody>
      </p:sp>
      <p:sp>
        <p:nvSpPr>
          <p:cNvPr id="32778" name="Text Box 11"/>
          <p:cNvSpPr txBox="1">
            <a:spLocks noChangeArrowheads="1"/>
          </p:cNvSpPr>
          <p:nvPr/>
        </p:nvSpPr>
        <p:spPr bwMode="auto">
          <a:xfrm>
            <a:off x="4610100" y="43053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600" b="1">
                <a:solidFill>
                  <a:schemeClr val="accent1"/>
                </a:solidFill>
              </a:rPr>
              <a:t>c=0</a:t>
            </a:r>
            <a:endParaRPr lang="en-US" altLang="en-US" b="1">
              <a:solidFill>
                <a:schemeClr val="accent1"/>
              </a:solidFill>
            </a:endParaRPr>
          </a:p>
        </p:txBody>
      </p:sp>
      <p:sp>
        <p:nvSpPr>
          <p:cNvPr id="32779" name="Text Box 12"/>
          <p:cNvSpPr txBox="1">
            <a:spLocks noChangeArrowheads="1"/>
          </p:cNvSpPr>
          <p:nvPr/>
        </p:nvSpPr>
        <p:spPr bwMode="auto">
          <a:xfrm>
            <a:off x="4648200" y="3711575"/>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600" b="1" i="1">
                <a:solidFill>
                  <a:schemeClr val="accent1"/>
                </a:solidFill>
              </a:rPr>
              <a:t>q-1</a:t>
            </a:r>
            <a:endParaRPr lang="en-US" altLang="en-US" b="1">
              <a:solidFill>
                <a:schemeClr val="accent1"/>
              </a:solidFill>
            </a:endParaRPr>
          </a:p>
        </p:txBody>
      </p:sp>
      <p:sp>
        <p:nvSpPr>
          <p:cNvPr id="32780" name="Text Box 16"/>
          <p:cNvSpPr txBox="1">
            <a:spLocks noChangeArrowheads="1"/>
          </p:cNvSpPr>
          <p:nvPr/>
        </p:nvSpPr>
        <p:spPr bwMode="auto">
          <a:xfrm>
            <a:off x="6019800" y="3954463"/>
            <a:ext cx="1600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800" b="1">
                <a:solidFill>
                  <a:schemeClr val="accent1"/>
                </a:solidFill>
              </a:rPr>
              <a:t>2</a:t>
            </a:r>
            <a:r>
              <a:rPr lang="en-US" altLang="en-US" sz="1800" b="1">
                <a:solidFill>
                  <a:schemeClr val="accent1"/>
                </a:solidFill>
                <a:sym typeface="Symbol" panose="05050102010706020507" pitchFamily="18" charset="2"/>
              </a:rPr>
              <a:t></a:t>
            </a:r>
            <a:r>
              <a:rPr lang="en-US" altLang="en-US" sz="1800" b="1" i="1">
                <a:solidFill>
                  <a:schemeClr val="accent1"/>
                </a:solidFill>
                <a:sym typeface="Symbol" panose="05050102010706020507" pitchFamily="18" charset="2"/>
              </a:rPr>
              <a:t>i</a:t>
            </a:r>
            <a:r>
              <a:rPr lang="en-US" altLang="en-US" sz="1800" b="1">
                <a:solidFill>
                  <a:schemeClr val="accent1"/>
                </a:solidFill>
                <a:sym typeface="Symbol" panose="05050102010706020507" pitchFamily="18" charset="2"/>
              </a:rPr>
              <a:t>ac / </a:t>
            </a:r>
            <a:r>
              <a:rPr lang="en-US" altLang="en-US" sz="1800" b="1" i="1">
                <a:solidFill>
                  <a:schemeClr val="accent1"/>
                </a:solidFill>
                <a:sym typeface="Symbol" panose="05050102010706020507" pitchFamily="18" charset="2"/>
              </a:rPr>
              <a:t>q</a:t>
            </a:r>
            <a:endParaRPr lang="en-US" altLang="en-US">
              <a:solidFill>
                <a:schemeClr val="accent1"/>
              </a:solidFill>
            </a:endParaRPr>
          </a:p>
        </p:txBody>
      </p:sp>
    </p:spTree>
    <p:extLst>
      <p:ext uri="{BB962C8B-B14F-4D97-AF65-F5344CB8AC3E}">
        <p14:creationId xmlns:p14="http://schemas.microsoft.com/office/powerpoint/2010/main" val="25436290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981200" y="533400"/>
            <a:ext cx="8229600" cy="457200"/>
          </a:xfrm>
        </p:spPr>
        <p:txBody>
          <a:bodyPr/>
          <a:lstStyle/>
          <a:p>
            <a:pPr eaLnBrk="1" hangingPunct="1"/>
            <a:r>
              <a:rPr lang="en-US" altLang="en-US" sz="2400"/>
              <a:t>Shor’s Algorithm - QFT</a:t>
            </a:r>
            <a:endParaRPr lang="en-US" altLang="en-US" smtClean="0"/>
          </a:p>
        </p:txBody>
      </p:sp>
      <p:sp>
        <p:nvSpPr>
          <p:cNvPr id="33795" name="Rectangle 26"/>
          <p:cNvSpPr>
            <a:spLocks noChangeArrowheads="1"/>
          </p:cNvSpPr>
          <p:nvPr/>
        </p:nvSpPr>
        <p:spPr bwMode="auto">
          <a:xfrm>
            <a:off x="2286000" y="1295400"/>
            <a:ext cx="7543800" cy="5181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33796" name="Line 9"/>
          <p:cNvSpPr>
            <a:spLocks noChangeShapeType="1"/>
          </p:cNvSpPr>
          <p:nvPr/>
        </p:nvSpPr>
        <p:spPr bwMode="auto">
          <a:xfrm>
            <a:off x="6172200" y="2476500"/>
            <a:ext cx="457200" cy="0"/>
          </a:xfrm>
          <a:prstGeom prst="line">
            <a:avLst/>
          </a:prstGeom>
          <a:noFill/>
          <a:ln w="222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7" name="Text Box 10"/>
          <p:cNvSpPr txBox="1">
            <a:spLocks noChangeArrowheads="1"/>
          </p:cNvSpPr>
          <p:nvPr/>
        </p:nvSpPr>
        <p:spPr bwMode="auto">
          <a:xfrm>
            <a:off x="6223000" y="2117726"/>
            <a:ext cx="304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2000" b="1">
                <a:solidFill>
                  <a:schemeClr val="accent1"/>
                </a:solidFill>
              </a:rPr>
              <a:t>1</a:t>
            </a:r>
            <a:endParaRPr lang="en-US" altLang="en-US" b="1">
              <a:solidFill>
                <a:schemeClr val="accent1"/>
              </a:solidFill>
            </a:endParaRPr>
          </a:p>
        </p:txBody>
      </p:sp>
      <p:sp>
        <p:nvSpPr>
          <p:cNvPr id="33798" name="Text Box 11"/>
          <p:cNvSpPr txBox="1">
            <a:spLocks noChangeArrowheads="1"/>
          </p:cNvSpPr>
          <p:nvPr/>
        </p:nvSpPr>
        <p:spPr bwMode="auto">
          <a:xfrm>
            <a:off x="6019800" y="2514600"/>
            <a:ext cx="93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b="1">
                <a:solidFill>
                  <a:schemeClr val="accent1"/>
                </a:solidFill>
              </a:rPr>
              <a:t>√</a:t>
            </a:r>
            <a:r>
              <a:rPr lang="en-US" altLang="en-US" sz="2000" b="1" i="1">
                <a:solidFill>
                  <a:schemeClr val="accent1"/>
                </a:solidFill>
              </a:rPr>
              <a:t>256</a:t>
            </a:r>
            <a:endParaRPr lang="en-US" altLang="en-US" b="1">
              <a:solidFill>
                <a:schemeClr val="accent1"/>
              </a:solidFill>
            </a:endParaRPr>
          </a:p>
        </p:txBody>
      </p:sp>
      <p:sp>
        <p:nvSpPr>
          <p:cNvPr id="33799" name="Line 12"/>
          <p:cNvSpPr>
            <a:spLocks noChangeShapeType="1"/>
          </p:cNvSpPr>
          <p:nvPr/>
        </p:nvSpPr>
        <p:spPr bwMode="auto">
          <a:xfrm>
            <a:off x="6273800" y="2565400"/>
            <a:ext cx="304800" cy="0"/>
          </a:xfrm>
          <a:prstGeom prst="line">
            <a:avLst/>
          </a:prstGeom>
          <a:noFill/>
          <a:ln w="222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0" name="Text Box 13"/>
          <p:cNvSpPr txBox="1">
            <a:spLocks noChangeArrowheads="1"/>
          </p:cNvSpPr>
          <p:nvPr/>
        </p:nvSpPr>
        <p:spPr bwMode="auto">
          <a:xfrm>
            <a:off x="6731000" y="2247901"/>
            <a:ext cx="152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2800" b="1">
                <a:solidFill>
                  <a:schemeClr val="accent1"/>
                </a:solidFill>
              </a:rPr>
              <a:t>∑ |c&gt; * </a:t>
            </a:r>
            <a:r>
              <a:rPr lang="en-US" altLang="en-US" sz="2800" b="1" i="1">
                <a:solidFill>
                  <a:schemeClr val="accent1"/>
                </a:solidFill>
              </a:rPr>
              <a:t>e</a:t>
            </a:r>
            <a:endParaRPr lang="en-US" altLang="en-US" b="1">
              <a:solidFill>
                <a:schemeClr val="accent1"/>
              </a:solidFill>
            </a:endParaRPr>
          </a:p>
        </p:txBody>
      </p:sp>
      <p:sp>
        <p:nvSpPr>
          <p:cNvPr id="33801" name="Text Box 14"/>
          <p:cNvSpPr txBox="1">
            <a:spLocks noChangeArrowheads="1"/>
          </p:cNvSpPr>
          <p:nvPr/>
        </p:nvSpPr>
        <p:spPr bwMode="auto">
          <a:xfrm>
            <a:off x="6692900" y="26289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600" b="1">
                <a:solidFill>
                  <a:schemeClr val="accent1"/>
                </a:solidFill>
              </a:rPr>
              <a:t>c=0</a:t>
            </a:r>
            <a:endParaRPr lang="en-US" altLang="en-US" b="1">
              <a:solidFill>
                <a:schemeClr val="accent1"/>
              </a:solidFill>
            </a:endParaRPr>
          </a:p>
        </p:txBody>
      </p:sp>
      <p:sp>
        <p:nvSpPr>
          <p:cNvPr id="33802" name="Text Box 15"/>
          <p:cNvSpPr txBox="1">
            <a:spLocks noChangeArrowheads="1"/>
          </p:cNvSpPr>
          <p:nvPr/>
        </p:nvSpPr>
        <p:spPr bwMode="auto">
          <a:xfrm>
            <a:off x="6731000" y="2035175"/>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600" b="1" i="1">
                <a:solidFill>
                  <a:schemeClr val="accent1"/>
                </a:solidFill>
              </a:rPr>
              <a:t>255</a:t>
            </a:r>
            <a:endParaRPr lang="en-US" altLang="en-US" b="1">
              <a:solidFill>
                <a:schemeClr val="accent1"/>
              </a:solidFill>
            </a:endParaRPr>
          </a:p>
        </p:txBody>
      </p:sp>
      <p:sp>
        <p:nvSpPr>
          <p:cNvPr id="33803" name="Text Box 16"/>
          <p:cNvSpPr txBox="1">
            <a:spLocks noChangeArrowheads="1"/>
          </p:cNvSpPr>
          <p:nvPr/>
        </p:nvSpPr>
        <p:spPr bwMode="auto">
          <a:xfrm>
            <a:off x="8102600" y="2278063"/>
            <a:ext cx="1600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800" b="1">
                <a:solidFill>
                  <a:schemeClr val="accent1"/>
                </a:solidFill>
              </a:rPr>
              <a:t>2</a:t>
            </a:r>
            <a:r>
              <a:rPr lang="en-US" altLang="en-US" sz="1800" b="1">
                <a:solidFill>
                  <a:schemeClr val="accent1"/>
                </a:solidFill>
                <a:sym typeface="Symbol" panose="05050102010706020507" pitchFamily="18" charset="2"/>
              </a:rPr>
              <a:t></a:t>
            </a:r>
            <a:r>
              <a:rPr lang="en-US" altLang="en-US" sz="1800" b="1" i="1">
                <a:solidFill>
                  <a:schemeClr val="accent1"/>
                </a:solidFill>
                <a:sym typeface="Symbol" panose="05050102010706020507" pitchFamily="18" charset="2"/>
              </a:rPr>
              <a:t>i</a:t>
            </a:r>
            <a:r>
              <a:rPr lang="en-US" altLang="en-US" sz="1800" b="1">
                <a:solidFill>
                  <a:schemeClr val="accent1"/>
                </a:solidFill>
                <a:sym typeface="Symbol" panose="05050102010706020507" pitchFamily="18" charset="2"/>
              </a:rPr>
              <a:t>ac / 256</a:t>
            </a:r>
            <a:endParaRPr lang="en-US" altLang="en-US">
              <a:solidFill>
                <a:schemeClr val="accent1"/>
              </a:solidFill>
            </a:endParaRPr>
          </a:p>
        </p:txBody>
      </p:sp>
      <p:sp>
        <p:nvSpPr>
          <p:cNvPr id="33804" name="Line 17"/>
          <p:cNvSpPr>
            <a:spLocks noChangeShapeType="1"/>
          </p:cNvSpPr>
          <p:nvPr/>
        </p:nvSpPr>
        <p:spPr bwMode="auto">
          <a:xfrm>
            <a:off x="2895600" y="1958975"/>
            <a:ext cx="457200"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5" name="Text Box 18"/>
          <p:cNvSpPr txBox="1">
            <a:spLocks noChangeArrowheads="1"/>
          </p:cNvSpPr>
          <p:nvPr/>
        </p:nvSpPr>
        <p:spPr bwMode="auto">
          <a:xfrm>
            <a:off x="2946400" y="1600201"/>
            <a:ext cx="304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2000" b="1"/>
              <a:t>1</a:t>
            </a:r>
            <a:endParaRPr lang="en-US" altLang="en-US" b="1"/>
          </a:p>
        </p:txBody>
      </p:sp>
      <p:sp>
        <p:nvSpPr>
          <p:cNvPr id="33806" name="Text Box 19"/>
          <p:cNvSpPr txBox="1">
            <a:spLocks noChangeArrowheads="1"/>
          </p:cNvSpPr>
          <p:nvPr/>
        </p:nvSpPr>
        <p:spPr bwMode="auto">
          <a:xfrm>
            <a:off x="2743200" y="1997075"/>
            <a:ext cx="93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b="1"/>
              <a:t>√</a:t>
            </a:r>
            <a:r>
              <a:rPr lang="en-US" altLang="en-US" sz="2000" b="1" i="1"/>
              <a:t>64</a:t>
            </a:r>
            <a:endParaRPr lang="en-US" altLang="en-US" b="1"/>
          </a:p>
        </p:txBody>
      </p:sp>
      <p:sp>
        <p:nvSpPr>
          <p:cNvPr id="33807" name="Line 20"/>
          <p:cNvSpPr>
            <a:spLocks noChangeShapeType="1"/>
          </p:cNvSpPr>
          <p:nvPr/>
        </p:nvSpPr>
        <p:spPr bwMode="auto">
          <a:xfrm>
            <a:off x="2997200" y="2047875"/>
            <a:ext cx="304800"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8" name="Text Box 21"/>
          <p:cNvSpPr txBox="1">
            <a:spLocks noChangeArrowheads="1"/>
          </p:cNvSpPr>
          <p:nvPr/>
        </p:nvSpPr>
        <p:spPr bwMode="auto">
          <a:xfrm>
            <a:off x="3454400" y="1730376"/>
            <a:ext cx="1828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2800" b="1"/>
              <a:t>∑ </a:t>
            </a:r>
            <a:r>
              <a:rPr lang="en-US" altLang="en-US" sz="2800" b="1">
                <a:solidFill>
                  <a:schemeClr val="accent1"/>
                </a:solidFill>
              </a:rPr>
              <a:t>|a&gt;</a:t>
            </a:r>
            <a:r>
              <a:rPr lang="en-US" altLang="en-US" sz="2800" b="1"/>
              <a:t> , |1&gt;</a:t>
            </a:r>
            <a:endParaRPr lang="en-US" altLang="en-US" b="1"/>
          </a:p>
        </p:txBody>
      </p:sp>
      <p:sp>
        <p:nvSpPr>
          <p:cNvPr id="33809" name="Text Box 22"/>
          <p:cNvSpPr txBox="1">
            <a:spLocks noChangeArrowheads="1"/>
          </p:cNvSpPr>
          <p:nvPr/>
        </p:nvSpPr>
        <p:spPr bwMode="auto">
          <a:xfrm>
            <a:off x="3340100" y="2111375"/>
            <a:ext cx="723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600" b="1"/>
              <a:t>a </a:t>
            </a:r>
            <a:r>
              <a:rPr lang="en-US" altLang="en-US" sz="1600" b="1">
                <a:sym typeface="Symbol" panose="05050102010706020507" pitchFamily="18" charset="2"/>
              </a:rPr>
              <a:t> A</a:t>
            </a:r>
            <a:endParaRPr lang="en-US" altLang="en-US" b="1"/>
          </a:p>
        </p:txBody>
      </p:sp>
      <p:sp>
        <p:nvSpPr>
          <p:cNvPr id="33810" name="Line 24"/>
          <p:cNvSpPr>
            <a:spLocks noChangeShapeType="1"/>
          </p:cNvSpPr>
          <p:nvPr/>
        </p:nvSpPr>
        <p:spPr bwMode="auto">
          <a:xfrm>
            <a:off x="4038600" y="2209800"/>
            <a:ext cx="0" cy="38100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1" name="Line 25"/>
          <p:cNvSpPr>
            <a:spLocks noChangeShapeType="1"/>
          </p:cNvSpPr>
          <p:nvPr/>
        </p:nvSpPr>
        <p:spPr bwMode="auto">
          <a:xfrm>
            <a:off x="4038600" y="2590800"/>
            <a:ext cx="1905000" cy="0"/>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2" name="Text Box 29"/>
          <p:cNvSpPr txBox="1">
            <a:spLocks noChangeArrowheads="1"/>
          </p:cNvSpPr>
          <p:nvPr/>
        </p:nvSpPr>
        <p:spPr bwMode="auto">
          <a:xfrm>
            <a:off x="2514600" y="3352801"/>
            <a:ext cx="71628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b="1"/>
              <a:t>Note: </a:t>
            </a:r>
            <a:r>
              <a:rPr lang="en-US" altLang="en-US"/>
              <a:t>A is the set of all values that 7   mod 15 yielded 1.  In our case A = {0, 4, 8, …, 252}</a:t>
            </a:r>
          </a:p>
          <a:p>
            <a:pPr>
              <a:spcBef>
                <a:spcPct val="50000"/>
              </a:spcBef>
            </a:pPr>
            <a:r>
              <a:rPr lang="en-US" altLang="en-US"/>
              <a:t>So the final state of the input register after the QFT is:</a:t>
            </a:r>
          </a:p>
        </p:txBody>
      </p:sp>
      <p:sp>
        <p:nvSpPr>
          <p:cNvPr id="33813" name="Text Box 30"/>
          <p:cNvSpPr txBox="1">
            <a:spLocks noChangeArrowheads="1"/>
          </p:cNvSpPr>
          <p:nvPr/>
        </p:nvSpPr>
        <p:spPr bwMode="auto">
          <a:xfrm>
            <a:off x="7010400" y="33194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800"/>
              <a:t>a</a:t>
            </a:r>
            <a:endParaRPr lang="en-US" altLang="en-US"/>
          </a:p>
        </p:txBody>
      </p:sp>
      <p:sp>
        <p:nvSpPr>
          <p:cNvPr id="33814" name="Line 31"/>
          <p:cNvSpPr>
            <a:spLocks noChangeShapeType="1"/>
          </p:cNvSpPr>
          <p:nvPr/>
        </p:nvSpPr>
        <p:spPr bwMode="auto">
          <a:xfrm>
            <a:off x="3022600" y="5334000"/>
            <a:ext cx="457200"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5" name="Text Box 32"/>
          <p:cNvSpPr txBox="1">
            <a:spLocks noChangeArrowheads="1"/>
          </p:cNvSpPr>
          <p:nvPr/>
        </p:nvSpPr>
        <p:spPr bwMode="auto">
          <a:xfrm>
            <a:off x="3073400" y="4975226"/>
            <a:ext cx="304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2000" b="1"/>
              <a:t>1</a:t>
            </a:r>
            <a:endParaRPr lang="en-US" altLang="en-US" b="1"/>
          </a:p>
        </p:txBody>
      </p:sp>
      <p:sp>
        <p:nvSpPr>
          <p:cNvPr id="33816" name="Text Box 33"/>
          <p:cNvSpPr txBox="1">
            <a:spLocks noChangeArrowheads="1"/>
          </p:cNvSpPr>
          <p:nvPr/>
        </p:nvSpPr>
        <p:spPr bwMode="auto">
          <a:xfrm>
            <a:off x="2870200" y="5372100"/>
            <a:ext cx="93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b="1"/>
              <a:t>√</a:t>
            </a:r>
            <a:r>
              <a:rPr lang="en-US" altLang="en-US" sz="2000" b="1" i="1"/>
              <a:t>64</a:t>
            </a:r>
            <a:endParaRPr lang="en-US" altLang="en-US" b="1"/>
          </a:p>
        </p:txBody>
      </p:sp>
      <p:sp>
        <p:nvSpPr>
          <p:cNvPr id="33817" name="Line 34"/>
          <p:cNvSpPr>
            <a:spLocks noChangeShapeType="1"/>
          </p:cNvSpPr>
          <p:nvPr/>
        </p:nvSpPr>
        <p:spPr bwMode="auto">
          <a:xfrm>
            <a:off x="3124200" y="5422900"/>
            <a:ext cx="304800"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8" name="Text Box 35"/>
          <p:cNvSpPr txBox="1">
            <a:spLocks noChangeArrowheads="1"/>
          </p:cNvSpPr>
          <p:nvPr/>
        </p:nvSpPr>
        <p:spPr bwMode="auto">
          <a:xfrm>
            <a:off x="3581400" y="5092701"/>
            <a:ext cx="5867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2800" b="1"/>
              <a:t>∑                                     ,  |1&gt;</a:t>
            </a:r>
            <a:endParaRPr lang="en-US" altLang="en-US" b="1"/>
          </a:p>
        </p:txBody>
      </p:sp>
      <p:sp>
        <p:nvSpPr>
          <p:cNvPr id="33819" name="Text Box 36"/>
          <p:cNvSpPr txBox="1">
            <a:spLocks noChangeArrowheads="1"/>
          </p:cNvSpPr>
          <p:nvPr/>
        </p:nvSpPr>
        <p:spPr bwMode="auto">
          <a:xfrm>
            <a:off x="3467100" y="5486400"/>
            <a:ext cx="723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600" b="1"/>
              <a:t>a </a:t>
            </a:r>
            <a:r>
              <a:rPr lang="en-US" altLang="en-US" sz="1600" b="1">
                <a:sym typeface="Symbol" panose="05050102010706020507" pitchFamily="18" charset="2"/>
              </a:rPr>
              <a:t> A</a:t>
            </a:r>
            <a:endParaRPr lang="en-US" altLang="en-US" b="1"/>
          </a:p>
        </p:txBody>
      </p:sp>
      <p:sp>
        <p:nvSpPr>
          <p:cNvPr id="33820" name="Line 38"/>
          <p:cNvSpPr>
            <a:spLocks noChangeShapeType="1"/>
          </p:cNvSpPr>
          <p:nvPr/>
        </p:nvSpPr>
        <p:spPr bwMode="auto">
          <a:xfrm>
            <a:off x="4241800" y="5318125"/>
            <a:ext cx="457200"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1" name="Text Box 39"/>
          <p:cNvSpPr txBox="1">
            <a:spLocks noChangeArrowheads="1"/>
          </p:cNvSpPr>
          <p:nvPr/>
        </p:nvSpPr>
        <p:spPr bwMode="auto">
          <a:xfrm>
            <a:off x="4292600" y="4959351"/>
            <a:ext cx="304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2000" b="1"/>
              <a:t>1</a:t>
            </a:r>
            <a:endParaRPr lang="en-US" altLang="en-US" b="1"/>
          </a:p>
        </p:txBody>
      </p:sp>
      <p:sp>
        <p:nvSpPr>
          <p:cNvPr id="33822" name="Text Box 40"/>
          <p:cNvSpPr txBox="1">
            <a:spLocks noChangeArrowheads="1"/>
          </p:cNvSpPr>
          <p:nvPr/>
        </p:nvSpPr>
        <p:spPr bwMode="auto">
          <a:xfrm>
            <a:off x="4089400" y="5356225"/>
            <a:ext cx="93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b="1"/>
              <a:t>√</a:t>
            </a:r>
            <a:r>
              <a:rPr lang="en-US" altLang="en-US" sz="2000" b="1" i="1"/>
              <a:t>256</a:t>
            </a:r>
            <a:endParaRPr lang="en-US" altLang="en-US" b="1"/>
          </a:p>
        </p:txBody>
      </p:sp>
      <p:sp>
        <p:nvSpPr>
          <p:cNvPr id="33823" name="Line 41"/>
          <p:cNvSpPr>
            <a:spLocks noChangeShapeType="1"/>
          </p:cNvSpPr>
          <p:nvPr/>
        </p:nvSpPr>
        <p:spPr bwMode="auto">
          <a:xfrm>
            <a:off x="4343400" y="5407025"/>
            <a:ext cx="304800"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4" name="Text Box 42"/>
          <p:cNvSpPr txBox="1">
            <a:spLocks noChangeArrowheads="1"/>
          </p:cNvSpPr>
          <p:nvPr/>
        </p:nvSpPr>
        <p:spPr bwMode="auto">
          <a:xfrm>
            <a:off x="4800600" y="5089526"/>
            <a:ext cx="152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2800" b="1"/>
              <a:t>∑ |c&gt; * </a:t>
            </a:r>
            <a:r>
              <a:rPr lang="en-US" altLang="en-US" sz="2800" b="1" i="1"/>
              <a:t>e</a:t>
            </a:r>
            <a:endParaRPr lang="en-US" altLang="en-US" b="1"/>
          </a:p>
        </p:txBody>
      </p:sp>
      <p:sp>
        <p:nvSpPr>
          <p:cNvPr id="33825" name="Text Box 43"/>
          <p:cNvSpPr txBox="1">
            <a:spLocks noChangeArrowheads="1"/>
          </p:cNvSpPr>
          <p:nvPr/>
        </p:nvSpPr>
        <p:spPr bwMode="auto">
          <a:xfrm>
            <a:off x="4762500" y="5470525"/>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600" b="1"/>
              <a:t>c=0</a:t>
            </a:r>
            <a:endParaRPr lang="en-US" altLang="en-US" b="1"/>
          </a:p>
        </p:txBody>
      </p:sp>
      <p:sp>
        <p:nvSpPr>
          <p:cNvPr id="33826" name="Text Box 44"/>
          <p:cNvSpPr txBox="1">
            <a:spLocks noChangeArrowheads="1"/>
          </p:cNvSpPr>
          <p:nvPr/>
        </p:nvSpPr>
        <p:spPr bwMode="auto">
          <a:xfrm>
            <a:off x="4800600" y="48768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600" b="1" i="1"/>
              <a:t>255</a:t>
            </a:r>
            <a:endParaRPr lang="en-US" altLang="en-US" b="1"/>
          </a:p>
        </p:txBody>
      </p:sp>
      <p:sp>
        <p:nvSpPr>
          <p:cNvPr id="33827" name="Text Box 45"/>
          <p:cNvSpPr txBox="1">
            <a:spLocks noChangeArrowheads="1"/>
          </p:cNvSpPr>
          <p:nvPr/>
        </p:nvSpPr>
        <p:spPr bwMode="auto">
          <a:xfrm>
            <a:off x="6172200" y="5119688"/>
            <a:ext cx="1600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800" b="1"/>
              <a:t>2</a:t>
            </a:r>
            <a:r>
              <a:rPr lang="en-US" altLang="en-US" sz="1800" b="1">
                <a:sym typeface="Symbol" panose="05050102010706020507" pitchFamily="18" charset="2"/>
              </a:rPr>
              <a:t></a:t>
            </a:r>
            <a:r>
              <a:rPr lang="en-US" altLang="en-US" sz="1800" b="1" i="1">
                <a:sym typeface="Symbol" panose="05050102010706020507" pitchFamily="18" charset="2"/>
              </a:rPr>
              <a:t>i</a:t>
            </a:r>
            <a:r>
              <a:rPr lang="en-US" altLang="en-US" sz="1800" b="1">
                <a:sym typeface="Symbol" panose="05050102010706020507" pitchFamily="18" charset="2"/>
              </a:rPr>
              <a:t>ac / 256</a:t>
            </a:r>
            <a:endParaRPr lang="en-US" altLang="en-US"/>
          </a:p>
        </p:txBody>
      </p:sp>
    </p:spTree>
    <p:extLst>
      <p:ext uri="{BB962C8B-B14F-4D97-AF65-F5344CB8AC3E}">
        <p14:creationId xmlns:p14="http://schemas.microsoft.com/office/powerpoint/2010/main" val="30646462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981200" y="457200"/>
            <a:ext cx="8229600" cy="457200"/>
          </a:xfrm>
        </p:spPr>
        <p:txBody>
          <a:bodyPr/>
          <a:lstStyle/>
          <a:p>
            <a:pPr eaLnBrk="1" hangingPunct="1"/>
            <a:r>
              <a:rPr lang="en-US" altLang="en-US" sz="2400"/>
              <a:t>Shor’s Algorithm - QFT</a:t>
            </a:r>
            <a:endParaRPr lang="en-US" altLang="en-US" smtClean="0"/>
          </a:p>
        </p:txBody>
      </p:sp>
      <p:sp>
        <p:nvSpPr>
          <p:cNvPr id="34819" name="Text Box 4"/>
          <p:cNvSpPr txBox="1">
            <a:spLocks noChangeArrowheads="1"/>
          </p:cNvSpPr>
          <p:nvPr/>
        </p:nvSpPr>
        <p:spPr bwMode="auto">
          <a:xfrm>
            <a:off x="2362200" y="1447801"/>
            <a:ext cx="7620000" cy="466566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a:t>The QFT will essentially peak the probability amplitudes at integer multiples of </a:t>
            </a:r>
            <a:r>
              <a:rPr lang="en-US" altLang="en-US" i="1"/>
              <a:t>q</a:t>
            </a:r>
            <a:r>
              <a:rPr lang="en-US" altLang="en-US"/>
              <a:t>/4 in our case 256/4, or 64.</a:t>
            </a:r>
          </a:p>
          <a:p>
            <a:pPr algn="ctr">
              <a:spcBef>
                <a:spcPct val="50000"/>
              </a:spcBef>
            </a:pPr>
            <a:r>
              <a:rPr lang="en-US" altLang="en-US" b="1"/>
              <a:t>|0&gt;, |64&gt;, |128&gt;, |192&gt;, …</a:t>
            </a:r>
          </a:p>
          <a:p>
            <a:pPr>
              <a:spcBef>
                <a:spcPct val="50000"/>
              </a:spcBef>
            </a:pPr>
            <a:r>
              <a:rPr lang="en-US" altLang="en-US"/>
              <a:t>So we no longer have an equal superposition of states, the probability amplitudes of the above states are now higher than the other states in our register.  We measure the register, and it will collapse with high probability to one of these multiples of 64, let’s call this value p.</a:t>
            </a:r>
          </a:p>
          <a:p>
            <a:pPr>
              <a:spcBef>
                <a:spcPct val="50000"/>
              </a:spcBef>
            </a:pPr>
            <a:r>
              <a:rPr lang="en-US" altLang="en-US"/>
              <a:t>With our knowledge of q, and p, there are methods of calculating the period (one method is the continuous fraction expansion of the ratio between q and p.)</a:t>
            </a:r>
          </a:p>
        </p:txBody>
      </p:sp>
    </p:spTree>
    <p:extLst>
      <p:ext uri="{BB962C8B-B14F-4D97-AF65-F5344CB8AC3E}">
        <p14:creationId xmlns:p14="http://schemas.microsoft.com/office/powerpoint/2010/main" val="29436373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981200" y="533400"/>
            <a:ext cx="8229600" cy="457200"/>
          </a:xfrm>
        </p:spPr>
        <p:txBody>
          <a:bodyPr/>
          <a:lstStyle/>
          <a:p>
            <a:pPr eaLnBrk="1" hangingPunct="1"/>
            <a:r>
              <a:rPr lang="en-US" altLang="en-US" sz="2400"/>
              <a:t>Shor’s Algorithm - The Factors :) </a:t>
            </a:r>
            <a:endParaRPr lang="en-US" altLang="en-US" smtClean="0"/>
          </a:p>
        </p:txBody>
      </p:sp>
      <p:sp>
        <p:nvSpPr>
          <p:cNvPr id="35843" name="Text Box 4"/>
          <p:cNvSpPr txBox="1">
            <a:spLocks noChangeArrowheads="1"/>
          </p:cNvSpPr>
          <p:nvPr/>
        </p:nvSpPr>
        <p:spPr bwMode="auto">
          <a:xfrm>
            <a:off x="2133600" y="1250950"/>
            <a:ext cx="7696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panose="02020603050405020304" pitchFamily="18" charset="0"/>
              </a:defRPr>
            </a:lvl1pPr>
            <a:lvl2pPr marL="914400" indent="-457200">
              <a:defRPr sz="2400">
                <a:solidFill>
                  <a:schemeClr val="tx1"/>
                </a:solidFill>
                <a:latin typeface="Times" panose="02020603050405020304" pitchFamily="18" charset="0"/>
              </a:defRPr>
            </a:lvl2pPr>
            <a:lvl3pPr marL="1371600" indent="-457200">
              <a:defRPr sz="2400">
                <a:solidFill>
                  <a:schemeClr val="tx1"/>
                </a:solidFill>
                <a:latin typeface="Times" panose="02020603050405020304" pitchFamily="18" charset="0"/>
              </a:defRPr>
            </a:lvl3pPr>
            <a:lvl4pPr marL="1828800" indent="-457200">
              <a:defRPr sz="2400">
                <a:solidFill>
                  <a:schemeClr val="tx1"/>
                </a:solidFill>
                <a:latin typeface="Times" panose="02020603050405020304" pitchFamily="18" charset="0"/>
              </a:defRPr>
            </a:lvl4pPr>
            <a:lvl5pPr marL="2286000" indent="-457200">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buClr>
                <a:schemeClr val="accent2"/>
              </a:buClr>
              <a:buFont typeface="Times" panose="02020603050405020304" pitchFamily="18" charset="0"/>
              <a:buAutoNum type="arabicPeriod" startAt="10"/>
            </a:pPr>
            <a:r>
              <a:rPr lang="en-US" altLang="en-US"/>
              <a:t>Now that we have the period, the factors of N can be determined by taking the greatest common divisor of N with respect to </a:t>
            </a:r>
            <a:r>
              <a:rPr lang="en-US" altLang="en-US" i="1"/>
              <a:t>x ^ (P/2) + </a:t>
            </a:r>
            <a:r>
              <a:rPr lang="en-US" altLang="en-US"/>
              <a:t>1 and </a:t>
            </a:r>
            <a:r>
              <a:rPr lang="en-US" altLang="en-US" i="1"/>
              <a:t>x ^ (P/2) </a:t>
            </a:r>
            <a:r>
              <a:rPr lang="en-US" altLang="en-US"/>
              <a:t>- 1</a:t>
            </a:r>
            <a:r>
              <a:rPr lang="en-US" altLang="en-US" i="1"/>
              <a:t>.  </a:t>
            </a:r>
            <a:r>
              <a:rPr lang="en-US" altLang="en-US"/>
              <a:t>The idea here is that this computation will be done on a classical computer.</a:t>
            </a:r>
          </a:p>
        </p:txBody>
      </p:sp>
      <p:sp>
        <p:nvSpPr>
          <p:cNvPr id="35844" name="Text Box 8"/>
          <p:cNvSpPr txBox="1">
            <a:spLocks noChangeArrowheads="1"/>
          </p:cNvSpPr>
          <p:nvPr/>
        </p:nvSpPr>
        <p:spPr bwMode="auto">
          <a:xfrm>
            <a:off x="3581400" y="3910014"/>
            <a:ext cx="5029200" cy="2109787"/>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a:t>We compute:</a:t>
            </a:r>
          </a:p>
          <a:p>
            <a:pPr>
              <a:spcBef>
                <a:spcPct val="50000"/>
              </a:spcBef>
            </a:pPr>
            <a:r>
              <a:rPr lang="en-US" altLang="en-US"/>
              <a:t>Gcd(7</a:t>
            </a:r>
            <a:r>
              <a:rPr lang="en-US" altLang="en-US" i="1"/>
              <a:t>     </a:t>
            </a:r>
            <a:r>
              <a:rPr lang="en-US" altLang="en-US"/>
              <a:t>+ 1, 15)  = </a:t>
            </a:r>
            <a:r>
              <a:rPr lang="en-US" altLang="en-US" b="1"/>
              <a:t>5</a:t>
            </a:r>
            <a:endParaRPr lang="en-US" altLang="en-US"/>
          </a:p>
          <a:p>
            <a:pPr>
              <a:spcBef>
                <a:spcPct val="50000"/>
              </a:spcBef>
            </a:pPr>
            <a:r>
              <a:rPr lang="en-US" altLang="en-US"/>
              <a:t>Gcd(7</a:t>
            </a:r>
            <a:r>
              <a:rPr lang="en-US" altLang="en-US" i="1"/>
              <a:t>     </a:t>
            </a:r>
            <a:r>
              <a:rPr lang="en-US" altLang="en-US"/>
              <a:t>- 1, 15)  = </a:t>
            </a:r>
            <a:r>
              <a:rPr lang="en-US" altLang="en-US" b="1"/>
              <a:t>3</a:t>
            </a:r>
            <a:endParaRPr lang="en-US" altLang="en-US"/>
          </a:p>
          <a:p>
            <a:pPr>
              <a:spcBef>
                <a:spcPct val="50000"/>
              </a:spcBef>
            </a:pPr>
            <a:r>
              <a:rPr lang="en-US" altLang="en-US" b="1"/>
              <a:t>We have successfully factored 15!</a:t>
            </a:r>
            <a:endParaRPr lang="en-US" altLang="en-US"/>
          </a:p>
        </p:txBody>
      </p:sp>
      <p:sp>
        <p:nvSpPr>
          <p:cNvPr id="35845" name="Rectangle 9"/>
          <p:cNvSpPr>
            <a:spLocks noChangeArrowheads="1"/>
          </p:cNvSpPr>
          <p:nvPr/>
        </p:nvSpPr>
        <p:spPr bwMode="auto">
          <a:xfrm>
            <a:off x="4387850" y="4395788"/>
            <a:ext cx="476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t>4/2</a:t>
            </a:r>
            <a:endParaRPr lang="en-US" altLang="en-US"/>
          </a:p>
        </p:txBody>
      </p:sp>
      <p:sp>
        <p:nvSpPr>
          <p:cNvPr id="35846" name="Rectangle 10"/>
          <p:cNvSpPr>
            <a:spLocks noChangeArrowheads="1"/>
          </p:cNvSpPr>
          <p:nvPr/>
        </p:nvSpPr>
        <p:spPr bwMode="auto">
          <a:xfrm>
            <a:off x="4381500" y="4967288"/>
            <a:ext cx="476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t>4/2</a:t>
            </a:r>
            <a:endParaRPr lang="en-US" altLang="en-US"/>
          </a:p>
        </p:txBody>
      </p:sp>
    </p:spTree>
    <p:extLst>
      <p:ext uri="{BB962C8B-B14F-4D97-AF65-F5344CB8AC3E}">
        <p14:creationId xmlns:p14="http://schemas.microsoft.com/office/powerpoint/2010/main" val="33255989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981200" y="533400"/>
            <a:ext cx="8229600" cy="457200"/>
          </a:xfrm>
        </p:spPr>
        <p:txBody>
          <a:bodyPr/>
          <a:lstStyle/>
          <a:p>
            <a:pPr eaLnBrk="1" hangingPunct="1"/>
            <a:r>
              <a:rPr lang="en-US" altLang="en-US" sz="2400"/>
              <a:t>Shor’s Algorithm - Problems</a:t>
            </a:r>
            <a:endParaRPr lang="en-US" altLang="en-US" smtClean="0"/>
          </a:p>
        </p:txBody>
      </p:sp>
      <p:sp>
        <p:nvSpPr>
          <p:cNvPr id="36867" name="Text Box 4"/>
          <p:cNvSpPr txBox="1">
            <a:spLocks noChangeArrowheads="1"/>
          </p:cNvSpPr>
          <p:nvPr/>
        </p:nvSpPr>
        <p:spPr bwMode="auto">
          <a:xfrm>
            <a:off x="2133600" y="1651000"/>
            <a:ext cx="79248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buClr>
                <a:schemeClr val="accent2"/>
              </a:buClr>
              <a:buFont typeface="Wingdings" panose="05000000000000000000" pitchFamily="2" charset="2"/>
              <a:buChar char="§"/>
            </a:pPr>
            <a:r>
              <a:rPr lang="en-US" altLang="en-US"/>
              <a:t>  The QFT comes up short and reveals the wrong period.  This probability is actually dependant on your choice of </a:t>
            </a:r>
            <a:r>
              <a:rPr lang="en-US" altLang="en-US" i="1"/>
              <a:t>q.  </a:t>
            </a:r>
            <a:r>
              <a:rPr lang="en-US" altLang="en-US"/>
              <a:t>The larger the q, the higher the probability of finding the correct probability.</a:t>
            </a:r>
          </a:p>
          <a:p>
            <a:pPr>
              <a:spcBef>
                <a:spcPct val="50000"/>
              </a:spcBef>
              <a:buClr>
                <a:schemeClr val="accent2"/>
              </a:buClr>
              <a:buFont typeface="Wingdings" panose="05000000000000000000" pitchFamily="2" charset="2"/>
              <a:buChar char="§"/>
            </a:pPr>
            <a:r>
              <a:rPr lang="en-US" altLang="en-US"/>
              <a:t>  The period of the series ends up being odd</a:t>
            </a:r>
          </a:p>
        </p:txBody>
      </p:sp>
      <p:sp>
        <p:nvSpPr>
          <p:cNvPr id="36868" name="Text Box 6"/>
          <p:cNvSpPr txBox="1">
            <a:spLocks noChangeArrowheads="1"/>
          </p:cNvSpPr>
          <p:nvPr/>
        </p:nvSpPr>
        <p:spPr bwMode="auto">
          <a:xfrm>
            <a:off x="3200400" y="4502150"/>
            <a:ext cx="5791200" cy="83185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a:t>If either of these cases occur, we go back to the beginning and pick a new x.</a:t>
            </a:r>
          </a:p>
        </p:txBody>
      </p:sp>
    </p:spTree>
    <p:extLst>
      <p:ext uri="{BB962C8B-B14F-4D97-AF65-F5344CB8AC3E}">
        <p14:creationId xmlns:p14="http://schemas.microsoft.com/office/powerpoint/2010/main" val="406470721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en-US"/>
              <a:t>NMR Implementation</a:t>
            </a:r>
          </a:p>
        </p:txBody>
      </p:sp>
      <p:sp>
        <p:nvSpPr>
          <p:cNvPr id="56323" name="Rectangle 3"/>
          <p:cNvSpPr>
            <a:spLocks noGrp="1" noChangeArrowheads="1"/>
          </p:cNvSpPr>
          <p:nvPr>
            <p:ph type="body" idx="1"/>
          </p:nvPr>
        </p:nvSpPr>
        <p:spPr>
          <a:xfrm>
            <a:off x="2706688" y="2017713"/>
            <a:ext cx="3389312" cy="4114800"/>
          </a:xfrm>
        </p:spPr>
        <p:txBody>
          <a:bodyPr/>
          <a:lstStyle/>
          <a:p>
            <a:r>
              <a:rPr lang="en-US" altLang="en-US"/>
              <a:t>Vandersypen, et al. used an NMR computer to implement Shor’s algorithm.</a:t>
            </a:r>
          </a:p>
          <a:p>
            <a:r>
              <a:rPr lang="en-US" altLang="en-US"/>
              <a:t>We can consider two different Qubits as two different nuclei in the magnetic field, oriented in slightly different directions, so that the energy splitting is</a:t>
            </a:r>
            <a:r>
              <a:rPr lang="en-US" altLang="en-US" sz="2800"/>
              <a:t> </a:t>
            </a:r>
            <a:r>
              <a:rPr lang="en-US" altLang="en-US"/>
              <a:t>different between them.</a:t>
            </a:r>
          </a:p>
        </p:txBody>
      </p:sp>
      <p:sp>
        <p:nvSpPr>
          <p:cNvPr id="56325" name="Line 5"/>
          <p:cNvSpPr>
            <a:spLocks noChangeShapeType="1"/>
          </p:cNvSpPr>
          <p:nvPr/>
        </p:nvSpPr>
        <p:spPr bwMode="auto">
          <a:xfrm>
            <a:off x="6324600" y="3048000"/>
            <a:ext cx="8382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6326" name="Line 6"/>
          <p:cNvSpPr>
            <a:spLocks noChangeShapeType="1"/>
          </p:cNvSpPr>
          <p:nvPr/>
        </p:nvSpPr>
        <p:spPr bwMode="auto">
          <a:xfrm>
            <a:off x="6324600" y="4800600"/>
            <a:ext cx="8382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6327" name="Text Box 7"/>
          <p:cNvSpPr txBox="1">
            <a:spLocks noChangeArrowheads="1"/>
          </p:cNvSpPr>
          <p:nvPr/>
        </p:nvSpPr>
        <p:spPr bwMode="auto">
          <a:xfrm>
            <a:off x="7223125" y="2700338"/>
            <a:ext cx="5709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|1&gt;</a:t>
            </a:r>
            <a:r>
              <a:rPr lang="en-US" altLang="en-US" baseline="-25000"/>
              <a:t>1</a:t>
            </a:r>
            <a:endParaRPr lang="en-US" altLang="en-US"/>
          </a:p>
        </p:txBody>
      </p:sp>
      <p:sp>
        <p:nvSpPr>
          <p:cNvPr id="56328" name="Text Box 8"/>
          <p:cNvSpPr txBox="1">
            <a:spLocks noChangeArrowheads="1"/>
          </p:cNvSpPr>
          <p:nvPr/>
        </p:nvSpPr>
        <p:spPr bwMode="auto">
          <a:xfrm>
            <a:off x="7239000" y="4495800"/>
            <a:ext cx="5709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|0&gt;</a:t>
            </a:r>
            <a:r>
              <a:rPr lang="en-US" altLang="en-US" baseline="-25000"/>
              <a:t>1</a:t>
            </a:r>
            <a:endParaRPr lang="en-US" altLang="en-US"/>
          </a:p>
        </p:txBody>
      </p:sp>
      <p:sp>
        <p:nvSpPr>
          <p:cNvPr id="56329" name="Line 9"/>
          <p:cNvSpPr>
            <a:spLocks noChangeShapeType="1"/>
          </p:cNvSpPr>
          <p:nvPr/>
        </p:nvSpPr>
        <p:spPr bwMode="auto">
          <a:xfrm>
            <a:off x="8153400" y="2590800"/>
            <a:ext cx="8382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6330" name="Line 10"/>
          <p:cNvSpPr>
            <a:spLocks noChangeShapeType="1"/>
          </p:cNvSpPr>
          <p:nvPr/>
        </p:nvSpPr>
        <p:spPr bwMode="auto">
          <a:xfrm>
            <a:off x="8153400" y="4800600"/>
            <a:ext cx="8382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6331" name="Text Box 11"/>
          <p:cNvSpPr txBox="1">
            <a:spLocks noChangeArrowheads="1"/>
          </p:cNvSpPr>
          <p:nvPr/>
        </p:nvSpPr>
        <p:spPr bwMode="auto">
          <a:xfrm>
            <a:off x="8991600" y="2362200"/>
            <a:ext cx="5709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|1&gt;</a:t>
            </a:r>
            <a:r>
              <a:rPr lang="en-US" altLang="en-US" baseline="-25000"/>
              <a:t>2</a:t>
            </a:r>
            <a:endParaRPr lang="en-US" altLang="en-US"/>
          </a:p>
        </p:txBody>
      </p:sp>
      <p:sp>
        <p:nvSpPr>
          <p:cNvPr id="56332" name="Text Box 12"/>
          <p:cNvSpPr txBox="1">
            <a:spLocks noChangeArrowheads="1"/>
          </p:cNvSpPr>
          <p:nvPr/>
        </p:nvSpPr>
        <p:spPr bwMode="auto">
          <a:xfrm>
            <a:off x="9067800" y="4495800"/>
            <a:ext cx="5709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|0&gt;</a:t>
            </a:r>
            <a:r>
              <a:rPr lang="en-US" altLang="en-US" baseline="-25000"/>
              <a:t>2</a:t>
            </a:r>
            <a:endParaRPr lang="en-US" altLang="en-US"/>
          </a:p>
        </p:txBody>
      </p:sp>
    </p:spTree>
    <p:extLst>
      <p:ext uri="{BB962C8B-B14F-4D97-AF65-F5344CB8AC3E}">
        <p14:creationId xmlns:p14="http://schemas.microsoft.com/office/powerpoint/2010/main" val="8879959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a:t>NMR Implementation</a:t>
            </a:r>
          </a:p>
        </p:txBody>
      </p:sp>
      <p:sp>
        <p:nvSpPr>
          <p:cNvPr id="57347" name="Rectangle 3"/>
          <p:cNvSpPr>
            <a:spLocks noGrp="1" noChangeArrowheads="1"/>
          </p:cNvSpPr>
          <p:nvPr>
            <p:ph type="body" idx="1"/>
          </p:nvPr>
        </p:nvSpPr>
        <p:spPr/>
        <p:txBody>
          <a:bodyPr/>
          <a:lstStyle/>
          <a:p>
            <a:r>
              <a:rPr lang="en-US" altLang="en-US"/>
              <a:t>Since the energy splittings are different, we can control each Qubit independently by using different frequencies of radiation.</a:t>
            </a:r>
          </a:p>
          <a:p>
            <a:r>
              <a:rPr lang="en-US" altLang="en-US"/>
              <a:t>The two Qubits will also interact slightly due to their spins.  This allows for the implementation of a CNOT gate.</a:t>
            </a:r>
          </a:p>
        </p:txBody>
      </p:sp>
    </p:spTree>
    <p:extLst>
      <p:ext uri="{BB962C8B-B14F-4D97-AF65-F5344CB8AC3E}">
        <p14:creationId xmlns:p14="http://schemas.microsoft.com/office/powerpoint/2010/main" val="1252895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en-US"/>
              <a:t>Classical Complexity</a:t>
            </a:r>
          </a:p>
        </p:txBody>
      </p:sp>
      <p:grpSp>
        <p:nvGrpSpPr>
          <p:cNvPr id="88080" name="Group 16"/>
          <p:cNvGrpSpPr>
            <a:grpSpLocks/>
          </p:cNvGrpSpPr>
          <p:nvPr/>
        </p:nvGrpSpPr>
        <p:grpSpPr bwMode="auto">
          <a:xfrm>
            <a:off x="1773239" y="2824164"/>
            <a:ext cx="3870325" cy="3444875"/>
            <a:chOff x="157" y="1779"/>
            <a:chExt cx="2438" cy="2170"/>
          </a:xfrm>
        </p:grpSpPr>
        <p:sp>
          <p:nvSpPr>
            <p:cNvPr id="88074" name="Freeform 10"/>
            <p:cNvSpPr>
              <a:spLocks/>
            </p:cNvSpPr>
            <p:nvPr/>
          </p:nvSpPr>
          <p:spPr bwMode="auto">
            <a:xfrm>
              <a:off x="157" y="1779"/>
              <a:ext cx="2438" cy="2170"/>
            </a:xfrm>
            <a:custGeom>
              <a:avLst/>
              <a:gdLst>
                <a:gd name="T0" fmla="*/ 1268 w 3528"/>
                <a:gd name="T1" fmla="*/ 2926 h 2941"/>
                <a:gd name="T2" fmla="*/ 90 w 3528"/>
                <a:gd name="T3" fmla="*/ 2291 h 2941"/>
                <a:gd name="T4" fmla="*/ 726 w 3528"/>
                <a:gd name="T5" fmla="*/ 328 h 2941"/>
                <a:gd name="T6" fmla="*/ 2978 w 3528"/>
                <a:gd name="T7" fmla="*/ 323 h 2941"/>
                <a:gd name="T8" fmla="*/ 3491 w 3528"/>
                <a:gd name="T9" fmla="*/ 1551 h 2941"/>
                <a:gd name="T10" fmla="*/ 2757 w 3528"/>
                <a:gd name="T11" fmla="*/ 2442 h 2941"/>
                <a:gd name="T12" fmla="*/ 1685 w 3528"/>
                <a:gd name="T13" fmla="*/ 2941 h 2941"/>
                <a:gd name="T14" fmla="*/ 1268 w 3528"/>
                <a:gd name="T15" fmla="*/ 2926 h 2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28" h="2941">
                  <a:moveTo>
                    <a:pt x="1268" y="2926"/>
                  </a:moveTo>
                  <a:cubicBezTo>
                    <a:pt x="715" y="2810"/>
                    <a:pt x="180" y="2724"/>
                    <a:pt x="90" y="2291"/>
                  </a:cubicBezTo>
                  <a:cubicBezTo>
                    <a:pt x="0" y="1858"/>
                    <a:pt x="245" y="656"/>
                    <a:pt x="726" y="328"/>
                  </a:cubicBezTo>
                  <a:cubicBezTo>
                    <a:pt x="1207" y="0"/>
                    <a:pt x="2517" y="119"/>
                    <a:pt x="2978" y="323"/>
                  </a:cubicBezTo>
                  <a:cubicBezTo>
                    <a:pt x="3439" y="527"/>
                    <a:pt x="3528" y="1198"/>
                    <a:pt x="3491" y="1551"/>
                  </a:cubicBezTo>
                  <a:cubicBezTo>
                    <a:pt x="3397" y="1913"/>
                    <a:pt x="3058" y="2210"/>
                    <a:pt x="2757" y="2442"/>
                  </a:cubicBezTo>
                  <a:cubicBezTo>
                    <a:pt x="2456" y="2674"/>
                    <a:pt x="1933" y="2860"/>
                    <a:pt x="1685" y="2941"/>
                  </a:cubicBezTo>
                  <a:cubicBezTo>
                    <a:pt x="1685" y="2941"/>
                    <a:pt x="1268" y="2926"/>
                    <a:pt x="1268" y="2926"/>
                  </a:cubicBezTo>
                  <a:close/>
                </a:path>
              </a:pathLst>
            </a:custGeom>
            <a:gradFill rotWithShape="0">
              <a:gsLst>
                <a:gs pos="0">
                  <a:srgbClr val="0099FF"/>
                </a:gs>
                <a:gs pos="100000">
                  <a:srgbClr val="3333FF"/>
                </a:gs>
              </a:gsLst>
              <a:path path="rect">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72" name="Freeform 8"/>
            <p:cNvSpPr>
              <a:spLocks/>
            </p:cNvSpPr>
            <p:nvPr/>
          </p:nvSpPr>
          <p:spPr bwMode="auto">
            <a:xfrm>
              <a:off x="476" y="2199"/>
              <a:ext cx="1714" cy="1550"/>
            </a:xfrm>
            <a:custGeom>
              <a:avLst/>
              <a:gdLst>
                <a:gd name="T0" fmla="*/ 205 w 2481"/>
                <a:gd name="T1" fmla="*/ 748 h 2241"/>
                <a:gd name="T2" fmla="*/ 8 w 2481"/>
                <a:gd name="T3" fmla="*/ 1435 h 2241"/>
                <a:gd name="T4" fmla="*/ 154 w 2481"/>
                <a:gd name="T5" fmla="*/ 1831 h 2241"/>
                <a:gd name="T6" fmla="*/ 764 w 2481"/>
                <a:gd name="T7" fmla="*/ 2218 h 2241"/>
                <a:gd name="T8" fmla="*/ 2079 w 2481"/>
                <a:gd name="T9" fmla="*/ 1968 h 2241"/>
                <a:gd name="T10" fmla="*/ 2458 w 2481"/>
                <a:gd name="T11" fmla="*/ 799 h 2241"/>
                <a:gd name="T12" fmla="*/ 1942 w 2481"/>
                <a:gd name="T13" fmla="*/ 335 h 2241"/>
                <a:gd name="T14" fmla="*/ 936 w 2481"/>
                <a:gd name="T15" fmla="*/ 69 h 2241"/>
                <a:gd name="T16" fmla="*/ 205 w 2481"/>
                <a:gd name="T17" fmla="*/ 748 h 2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81" h="2241">
                  <a:moveTo>
                    <a:pt x="205" y="748"/>
                  </a:moveTo>
                  <a:cubicBezTo>
                    <a:pt x="10" y="956"/>
                    <a:pt x="16" y="1255"/>
                    <a:pt x="8" y="1435"/>
                  </a:cubicBezTo>
                  <a:cubicBezTo>
                    <a:pt x="0" y="1615"/>
                    <a:pt x="28" y="1701"/>
                    <a:pt x="154" y="1831"/>
                  </a:cubicBezTo>
                  <a:cubicBezTo>
                    <a:pt x="280" y="1961"/>
                    <a:pt x="443" y="2195"/>
                    <a:pt x="764" y="2218"/>
                  </a:cubicBezTo>
                  <a:cubicBezTo>
                    <a:pt x="1085" y="2241"/>
                    <a:pt x="1797" y="2205"/>
                    <a:pt x="2079" y="1968"/>
                  </a:cubicBezTo>
                  <a:cubicBezTo>
                    <a:pt x="2361" y="1731"/>
                    <a:pt x="2481" y="1071"/>
                    <a:pt x="2458" y="799"/>
                  </a:cubicBezTo>
                  <a:cubicBezTo>
                    <a:pt x="2435" y="527"/>
                    <a:pt x="2196" y="457"/>
                    <a:pt x="1942" y="335"/>
                  </a:cubicBezTo>
                  <a:cubicBezTo>
                    <a:pt x="1688" y="213"/>
                    <a:pt x="1225" y="0"/>
                    <a:pt x="936" y="69"/>
                  </a:cubicBezTo>
                  <a:cubicBezTo>
                    <a:pt x="647" y="138"/>
                    <a:pt x="357" y="607"/>
                    <a:pt x="205" y="748"/>
                  </a:cubicBezTo>
                  <a:close/>
                </a:path>
              </a:pathLst>
            </a:custGeom>
            <a:gradFill rotWithShape="0">
              <a:gsLst>
                <a:gs pos="0">
                  <a:srgbClr val="99FFCC"/>
                </a:gs>
                <a:gs pos="100000">
                  <a:srgbClr val="3399FF"/>
                </a:gs>
              </a:gsLst>
              <a:path path="rect">
                <a:fillToRect l="50000" t="50000" r="50000" b="50000"/>
              </a:path>
            </a:gradFill>
            <a:ln w="25400" cap="flat">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7" name="Freeform 3"/>
            <p:cNvSpPr>
              <a:spLocks/>
            </p:cNvSpPr>
            <p:nvPr/>
          </p:nvSpPr>
          <p:spPr bwMode="auto">
            <a:xfrm>
              <a:off x="990" y="2739"/>
              <a:ext cx="739" cy="657"/>
            </a:xfrm>
            <a:custGeom>
              <a:avLst/>
              <a:gdLst>
                <a:gd name="T0" fmla="*/ 37 w 1069"/>
                <a:gd name="T1" fmla="*/ 301 h 950"/>
                <a:gd name="T2" fmla="*/ 123 w 1069"/>
                <a:gd name="T3" fmla="*/ 860 h 950"/>
                <a:gd name="T4" fmla="*/ 776 w 1069"/>
                <a:gd name="T5" fmla="*/ 843 h 950"/>
                <a:gd name="T6" fmla="*/ 1060 w 1069"/>
                <a:gd name="T7" fmla="*/ 422 h 950"/>
                <a:gd name="T8" fmla="*/ 724 w 1069"/>
                <a:gd name="T9" fmla="*/ 52 h 950"/>
                <a:gd name="T10" fmla="*/ 209 w 1069"/>
                <a:gd name="T11" fmla="*/ 112 h 950"/>
                <a:gd name="T12" fmla="*/ 37 w 1069"/>
                <a:gd name="T13" fmla="*/ 301 h 950"/>
              </a:gdLst>
              <a:ahLst/>
              <a:cxnLst>
                <a:cxn ang="0">
                  <a:pos x="T0" y="T1"/>
                </a:cxn>
                <a:cxn ang="0">
                  <a:pos x="T2" y="T3"/>
                </a:cxn>
                <a:cxn ang="0">
                  <a:pos x="T4" y="T5"/>
                </a:cxn>
                <a:cxn ang="0">
                  <a:pos x="T6" y="T7"/>
                </a:cxn>
                <a:cxn ang="0">
                  <a:pos x="T8" y="T9"/>
                </a:cxn>
                <a:cxn ang="0">
                  <a:pos x="T10" y="T11"/>
                </a:cxn>
                <a:cxn ang="0">
                  <a:pos x="T12" y="T13"/>
                </a:cxn>
              </a:cxnLst>
              <a:rect l="0" t="0" r="r" b="b"/>
              <a:pathLst>
                <a:path w="1069" h="950">
                  <a:moveTo>
                    <a:pt x="37" y="301"/>
                  </a:moveTo>
                  <a:cubicBezTo>
                    <a:pt x="18" y="535"/>
                    <a:pt x="0" y="770"/>
                    <a:pt x="123" y="860"/>
                  </a:cubicBezTo>
                  <a:cubicBezTo>
                    <a:pt x="246" y="950"/>
                    <a:pt x="620" y="916"/>
                    <a:pt x="776" y="843"/>
                  </a:cubicBezTo>
                  <a:cubicBezTo>
                    <a:pt x="932" y="770"/>
                    <a:pt x="1069" y="554"/>
                    <a:pt x="1060" y="422"/>
                  </a:cubicBezTo>
                  <a:cubicBezTo>
                    <a:pt x="1051" y="290"/>
                    <a:pt x="866" y="104"/>
                    <a:pt x="724" y="52"/>
                  </a:cubicBezTo>
                  <a:cubicBezTo>
                    <a:pt x="582" y="0"/>
                    <a:pt x="286" y="61"/>
                    <a:pt x="209" y="112"/>
                  </a:cubicBezTo>
                  <a:cubicBezTo>
                    <a:pt x="132" y="163"/>
                    <a:pt x="73" y="262"/>
                    <a:pt x="37" y="301"/>
                  </a:cubicBezTo>
                  <a:close/>
                </a:path>
              </a:pathLst>
            </a:custGeom>
            <a:gradFill rotWithShape="0">
              <a:gsLst>
                <a:gs pos="0">
                  <a:schemeClr val="bg1"/>
                </a:gs>
                <a:gs pos="100000">
                  <a:srgbClr val="66FF99"/>
                </a:gs>
              </a:gsLst>
              <a:path path="rect">
                <a:fillToRect l="50000" t="50000" r="50000" b="50000"/>
              </a:path>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9" name="Text Box 5"/>
            <p:cNvSpPr txBox="1">
              <a:spLocks noChangeArrowheads="1"/>
            </p:cNvSpPr>
            <p:nvPr/>
          </p:nvSpPr>
          <p:spPr bwMode="auto">
            <a:xfrm>
              <a:off x="1238" y="2979"/>
              <a:ext cx="21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P</a:t>
              </a:r>
            </a:p>
          </p:txBody>
        </p:sp>
        <p:sp>
          <p:nvSpPr>
            <p:cNvPr id="88073" name="Rectangle 9"/>
            <p:cNvSpPr>
              <a:spLocks noChangeArrowheads="1"/>
            </p:cNvSpPr>
            <p:nvPr/>
          </p:nvSpPr>
          <p:spPr bwMode="auto">
            <a:xfrm>
              <a:off x="1187" y="2448"/>
              <a:ext cx="36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NP</a:t>
              </a:r>
            </a:p>
          </p:txBody>
        </p:sp>
        <p:sp>
          <p:nvSpPr>
            <p:cNvPr id="88076" name="Text Box 12"/>
            <p:cNvSpPr txBox="1">
              <a:spLocks noChangeArrowheads="1"/>
            </p:cNvSpPr>
            <p:nvPr/>
          </p:nvSpPr>
          <p:spPr bwMode="auto">
            <a:xfrm>
              <a:off x="805" y="1973"/>
              <a:ext cx="11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NP-complete</a:t>
              </a:r>
            </a:p>
          </p:txBody>
        </p:sp>
      </p:grpSp>
      <p:sp>
        <p:nvSpPr>
          <p:cNvPr id="88079" name="Text Box 15"/>
          <p:cNvSpPr txBox="1">
            <a:spLocks noChangeArrowheads="1"/>
          </p:cNvSpPr>
          <p:nvPr/>
        </p:nvSpPr>
        <p:spPr bwMode="auto">
          <a:xfrm>
            <a:off x="2032000" y="1582739"/>
            <a:ext cx="60842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Some problems are more difficult than others.  </a:t>
            </a:r>
          </a:p>
        </p:txBody>
      </p:sp>
      <p:sp>
        <p:nvSpPr>
          <p:cNvPr id="88081" name="Text Box 17"/>
          <p:cNvSpPr txBox="1">
            <a:spLocks noChangeArrowheads="1"/>
          </p:cNvSpPr>
          <p:nvPr/>
        </p:nvSpPr>
        <p:spPr bwMode="auto">
          <a:xfrm>
            <a:off x="2085976" y="2505076"/>
            <a:ext cx="27635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Polynomial hierarchy</a:t>
            </a:r>
          </a:p>
        </p:txBody>
      </p:sp>
      <p:sp>
        <p:nvSpPr>
          <p:cNvPr id="88082" name="Line 18"/>
          <p:cNvSpPr>
            <a:spLocks noChangeShapeType="1"/>
          </p:cNvSpPr>
          <p:nvPr/>
        </p:nvSpPr>
        <p:spPr bwMode="auto">
          <a:xfrm flipH="1" flipV="1">
            <a:off x="3830638" y="5130801"/>
            <a:ext cx="1092200" cy="1050925"/>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83" name="Text Box 19"/>
          <p:cNvSpPr txBox="1">
            <a:spLocks noChangeArrowheads="1"/>
          </p:cNvSpPr>
          <p:nvPr/>
        </p:nvSpPr>
        <p:spPr bwMode="auto">
          <a:xfrm>
            <a:off x="4994276" y="6064250"/>
            <a:ext cx="32766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Require polynomial time to solve</a:t>
            </a:r>
          </a:p>
        </p:txBody>
      </p:sp>
      <p:sp>
        <p:nvSpPr>
          <p:cNvPr id="88084" name="Line 20"/>
          <p:cNvSpPr>
            <a:spLocks noChangeShapeType="1"/>
          </p:cNvSpPr>
          <p:nvPr/>
        </p:nvSpPr>
        <p:spPr bwMode="auto">
          <a:xfrm flipH="1" flipV="1">
            <a:off x="4392613" y="4519614"/>
            <a:ext cx="1092200" cy="1050925"/>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85" name="Text Box 21"/>
          <p:cNvSpPr txBox="1">
            <a:spLocks noChangeArrowheads="1"/>
          </p:cNvSpPr>
          <p:nvPr/>
        </p:nvSpPr>
        <p:spPr bwMode="auto">
          <a:xfrm>
            <a:off x="5514975" y="5507038"/>
            <a:ext cx="33509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Require exponential time to solve</a:t>
            </a:r>
          </a:p>
        </p:txBody>
      </p:sp>
      <p:sp>
        <p:nvSpPr>
          <p:cNvPr id="88086" name="Text Box 22"/>
          <p:cNvSpPr txBox="1">
            <a:spLocks noChangeArrowheads="1"/>
          </p:cNvSpPr>
          <p:nvPr/>
        </p:nvSpPr>
        <p:spPr bwMode="auto">
          <a:xfrm>
            <a:off x="5975351" y="2524126"/>
            <a:ext cx="389734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All Turing machine-equivalent </a:t>
            </a:r>
          </a:p>
          <a:p>
            <a:r>
              <a:rPr lang="en-US" altLang="en-US" sz="2400"/>
              <a:t>computers have an identical</a:t>
            </a:r>
          </a:p>
          <a:p>
            <a:r>
              <a:rPr lang="en-US" altLang="en-US" sz="2400"/>
              <a:t>hierarchy.</a:t>
            </a:r>
          </a:p>
        </p:txBody>
      </p:sp>
      <p:sp>
        <p:nvSpPr>
          <p:cNvPr id="88087" name="Line 23"/>
          <p:cNvSpPr>
            <a:spLocks noChangeShapeType="1"/>
          </p:cNvSpPr>
          <p:nvPr/>
        </p:nvSpPr>
        <p:spPr bwMode="auto">
          <a:xfrm flipH="1" flipV="1">
            <a:off x="4994275" y="3921126"/>
            <a:ext cx="1092200" cy="1050925"/>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88" name="Text Box 24"/>
          <p:cNvSpPr txBox="1">
            <a:spLocks noChangeArrowheads="1"/>
          </p:cNvSpPr>
          <p:nvPr/>
        </p:nvSpPr>
        <p:spPr bwMode="auto">
          <a:xfrm>
            <a:off x="6103938" y="4949825"/>
            <a:ext cx="35786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Require exponential(?) time to solve</a:t>
            </a:r>
          </a:p>
        </p:txBody>
      </p:sp>
    </p:spTree>
    <p:extLst>
      <p:ext uri="{BB962C8B-B14F-4D97-AF65-F5344CB8AC3E}">
        <p14:creationId xmlns:p14="http://schemas.microsoft.com/office/powerpoint/2010/main" val="2953996890"/>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en-US"/>
              <a:t>Other Implementations</a:t>
            </a:r>
          </a:p>
        </p:txBody>
      </p:sp>
      <p:sp>
        <p:nvSpPr>
          <p:cNvPr id="58371" name="Rectangle 3"/>
          <p:cNvSpPr>
            <a:spLocks noGrp="1" noChangeArrowheads="1"/>
          </p:cNvSpPr>
          <p:nvPr>
            <p:ph type="body" idx="1"/>
          </p:nvPr>
        </p:nvSpPr>
        <p:spPr/>
        <p:txBody>
          <a:bodyPr/>
          <a:lstStyle/>
          <a:p>
            <a:r>
              <a:rPr lang="en-US" altLang="en-US"/>
              <a:t>There are other possible ways to produce quantum computers:</a:t>
            </a:r>
          </a:p>
          <a:p>
            <a:pPr lvl="1">
              <a:buFontTx/>
              <a:buChar char="•"/>
            </a:pPr>
            <a:r>
              <a:rPr lang="en-US" altLang="en-US"/>
              <a:t>Quantum dots</a:t>
            </a:r>
          </a:p>
          <a:p>
            <a:pPr lvl="1">
              <a:buFontTx/>
              <a:buChar char="•"/>
            </a:pPr>
            <a:r>
              <a:rPr lang="en-US" altLang="en-US"/>
              <a:t>Superconductors</a:t>
            </a:r>
          </a:p>
          <a:p>
            <a:pPr lvl="1">
              <a:buFontTx/>
              <a:buChar char="•"/>
            </a:pPr>
            <a:r>
              <a:rPr lang="en-US" altLang="en-US"/>
              <a:t>Lasers acting on ion traps</a:t>
            </a:r>
          </a:p>
          <a:p>
            <a:pPr lvl="1">
              <a:buFontTx/>
              <a:buChar char="•"/>
            </a:pPr>
            <a:r>
              <a:rPr lang="en-US" altLang="en-US"/>
              <a:t>Molecular magnetic computers</a:t>
            </a:r>
          </a:p>
          <a:p>
            <a:endParaRPr lang="en-US" altLang="en-US"/>
          </a:p>
        </p:txBody>
      </p:sp>
    </p:spTree>
    <p:extLst>
      <p:ext uri="{BB962C8B-B14F-4D97-AF65-F5344CB8AC3E}">
        <p14:creationId xmlns:p14="http://schemas.microsoft.com/office/powerpoint/2010/main" val="273392981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9" name="Rectangle 5"/>
          <p:cNvSpPr>
            <a:spLocks noGrp="1" noChangeArrowheads="1"/>
          </p:cNvSpPr>
          <p:nvPr>
            <p:ph type="title"/>
          </p:nvPr>
        </p:nvSpPr>
        <p:spPr/>
        <p:txBody>
          <a:bodyPr/>
          <a:lstStyle/>
          <a:p>
            <a:r>
              <a:rPr lang="en-US" altLang="en-US"/>
              <a:t>Decoherence and Noise</a:t>
            </a:r>
          </a:p>
        </p:txBody>
      </p:sp>
      <p:sp>
        <p:nvSpPr>
          <p:cNvPr id="123914" name="Text Box 10"/>
          <p:cNvSpPr txBox="1">
            <a:spLocks noChangeArrowheads="1"/>
          </p:cNvSpPr>
          <p:nvPr/>
        </p:nvSpPr>
        <p:spPr bwMode="auto">
          <a:xfrm>
            <a:off x="2084388" y="1520825"/>
            <a:ext cx="68772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What happens to a qubit when it interacts with an environment?</a:t>
            </a:r>
          </a:p>
        </p:txBody>
      </p:sp>
      <p:graphicFrame>
        <p:nvGraphicFramePr>
          <p:cNvPr id="123916" name="Object 12"/>
          <p:cNvGraphicFramePr>
            <a:graphicFrameLocks noGrp="1" noChangeAspect="1"/>
          </p:cNvGraphicFramePr>
          <p:nvPr>
            <p:ph idx="1"/>
          </p:nvPr>
        </p:nvGraphicFramePr>
        <p:xfrm>
          <a:off x="2160589" y="2592389"/>
          <a:ext cx="2593975" cy="2166937"/>
        </p:xfrm>
        <a:graphic>
          <a:graphicData uri="http://schemas.openxmlformats.org/presentationml/2006/ole">
            <mc:AlternateContent xmlns:mc="http://schemas.openxmlformats.org/markup-compatibility/2006">
              <mc:Choice xmlns:v="urn:schemas-microsoft-com:vml" Requires="v">
                <p:oleObj spid="_x0000_s36872" name="Equation" r:id="rId3" imgW="1002960" imgH="838080" progId="Equation.DSMT4">
                  <p:embed/>
                </p:oleObj>
              </mc:Choice>
              <mc:Fallback>
                <p:oleObj name="Equation" r:id="rId3" imgW="1002960" imgH="8380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589" y="2592389"/>
                        <a:ext cx="2593975" cy="2166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934" name="Text Box 30"/>
          <p:cNvSpPr txBox="1">
            <a:spLocks noChangeArrowheads="1"/>
          </p:cNvSpPr>
          <p:nvPr/>
        </p:nvSpPr>
        <p:spPr bwMode="auto">
          <a:xfrm>
            <a:off x="4772025" y="2101850"/>
            <a:ext cx="22589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Quantum computer</a:t>
            </a:r>
          </a:p>
        </p:txBody>
      </p:sp>
      <p:sp>
        <p:nvSpPr>
          <p:cNvPr id="123935" name="Text Box 31"/>
          <p:cNvSpPr txBox="1">
            <a:spLocks noChangeArrowheads="1"/>
          </p:cNvSpPr>
          <p:nvPr/>
        </p:nvSpPr>
        <p:spPr bwMode="auto">
          <a:xfrm>
            <a:off x="8018463" y="2081213"/>
            <a:ext cx="15032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chemeClr val="bg2"/>
                </a:solidFill>
              </a:rPr>
              <a:t>Environment</a:t>
            </a:r>
          </a:p>
        </p:txBody>
      </p:sp>
      <p:grpSp>
        <p:nvGrpSpPr>
          <p:cNvPr id="123945" name="Group 41"/>
          <p:cNvGrpSpPr>
            <a:grpSpLocks/>
          </p:cNvGrpSpPr>
          <p:nvPr/>
        </p:nvGrpSpPr>
        <p:grpSpPr bwMode="auto">
          <a:xfrm>
            <a:off x="5010150" y="2574925"/>
            <a:ext cx="4859338" cy="1716088"/>
            <a:chOff x="2385" y="1733"/>
            <a:chExt cx="3086" cy="1124"/>
          </a:xfrm>
        </p:grpSpPr>
        <p:sp>
          <p:nvSpPr>
            <p:cNvPr id="123920" name="AutoShape 16"/>
            <p:cNvSpPr>
              <a:spLocks noChangeArrowheads="1"/>
            </p:cNvSpPr>
            <p:nvPr/>
          </p:nvSpPr>
          <p:spPr bwMode="auto">
            <a:xfrm rot="925828">
              <a:off x="3730" y="2029"/>
              <a:ext cx="228" cy="458"/>
            </a:xfrm>
            <a:prstGeom prst="upArrow">
              <a:avLst>
                <a:gd name="adj1" fmla="val 50000"/>
                <a:gd name="adj2" fmla="val 50219"/>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23921" name="AutoShape 17"/>
            <p:cNvSpPr>
              <a:spLocks noChangeArrowheads="1"/>
            </p:cNvSpPr>
            <p:nvPr/>
          </p:nvSpPr>
          <p:spPr bwMode="auto">
            <a:xfrm rot="849458" flipV="1">
              <a:off x="4009" y="2015"/>
              <a:ext cx="228" cy="458"/>
            </a:xfrm>
            <a:prstGeom prst="upArrow">
              <a:avLst>
                <a:gd name="adj1" fmla="val 50000"/>
                <a:gd name="adj2" fmla="val 50219"/>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23922" name="AutoShape 18"/>
            <p:cNvSpPr>
              <a:spLocks noChangeArrowheads="1"/>
            </p:cNvSpPr>
            <p:nvPr/>
          </p:nvSpPr>
          <p:spPr bwMode="auto">
            <a:xfrm rot="18451360" flipV="1">
              <a:off x="4315" y="2029"/>
              <a:ext cx="228" cy="458"/>
            </a:xfrm>
            <a:prstGeom prst="upArrow">
              <a:avLst>
                <a:gd name="adj1" fmla="val 50000"/>
                <a:gd name="adj2" fmla="val 50219"/>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23923" name="AutoShape 19"/>
            <p:cNvSpPr>
              <a:spLocks noChangeArrowheads="1"/>
            </p:cNvSpPr>
            <p:nvPr/>
          </p:nvSpPr>
          <p:spPr bwMode="auto">
            <a:xfrm rot="1001955">
              <a:off x="4613" y="2007"/>
              <a:ext cx="228" cy="458"/>
            </a:xfrm>
            <a:prstGeom prst="upArrow">
              <a:avLst>
                <a:gd name="adj1" fmla="val 50000"/>
                <a:gd name="adj2" fmla="val 50219"/>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23924" name="AutoShape 20"/>
            <p:cNvSpPr>
              <a:spLocks noChangeArrowheads="1"/>
            </p:cNvSpPr>
            <p:nvPr/>
          </p:nvSpPr>
          <p:spPr bwMode="auto">
            <a:xfrm rot="14813988">
              <a:off x="4937" y="2002"/>
              <a:ext cx="228" cy="458"/>
            </a:xfrm>
            <a:prstGeom prst="upArrow">
              <a:avLst>
                <a:gd name="adj1" fmla="val 50000"/>
                <a:gd name="adj2" fmla="val 50219"/>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23925" name="AutoShape 21"/>
            <p:cNvSpPr>
              <a:spLocks noChangeArrowheads="1"/>
            </p:cNvSpPr>
            <p:nvPr/>
          </p:nvSpPr>
          <p:spPr bwMode="auto">
            <a:xfrm rot="20889001" flipV="1">
              <a:off x="5243" y="2034"/>
              <a:ext cx="228" cy="458"/>
            </a:xfrm>
            <a:prstGeom prst="upArrow">
              <a:avLst>
                <a:gd name="adj1" fmla="val 50000"/>
                <a:gd name="adj2" fmla="val 50219"/>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23928" name="Oval 24"/>
            <p:cNvSpPr>
              <a:spLocks noChangeArrowheads="1"/>
            </p:cNvSpPr>
            <p:nvPr/>
          </p:nvSpPr>
          <p:spPr bwMode="auto">
            <a:xfrm>
              <a:off x="2385" y="1733"/>
              <a:ext cx="1097" cy="1124"/>
            </a:xfrm>
            <a:prstGeom prst="ellipse">
              <a:avLst/>
            </a:prstGeom>
            <a:noFill/>
            <a:ln w="25400">
              <a:solidFill>
                <a:srgbClr val="0000FF"/>
              </a:solidFill>
              <a:prstDash val="dash"/>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18" name="AutoShape 14"/>
            <p:cNvSpPr>
              <a:spLocks noChangeArrowheads="1"/>
            </p:cNvSpPr>
            <p:nvPr/>
          </p:nvSpPr>
          <p:spPr bwMode="auto">
            <a:xfrm>
              <a:off x="2833" y="2052"/>
              <a:ext cx="228" cy="458"/>
            </a:xfrm>
            <a:prstGeom prst="upArrow">
              <a:avLst>
                <a:gd name="adj1" fmla="val 50000"/>
                <a:gd name="adj2" fmla="val 50219"/>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23931" name="Line 27"/>
            <p:cNvSpPr>
              <a:spLocks noChangeShapeType="1"/>
            </p:cNvSpPr>
            <p:nvPr/>
          </p:nvSpPr>
          <p:spPr bwMode="auto">
            <a:xfrm>
              <a:off x="3261" y="2300"/>
              <a:ext cx="43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32" name="Line 28"/>
            <p:cNvSpPr>
              <a:spLocks noChangeShapeType="1"/>
            </p:cNvSpPr>
            <p:nvPr/>
          </p:nvSpPr>
          <p:spPr bwMode="auto">
            <a:xfrm>
              <a:off x="3256" y="2433"/>
              <a:ext cx="43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33" name="Line 29"/>
            <p:cNvSpPr>
              <a:spLocks noChangeShapeType="1"/>
            </p:cNvSpPr>
            <p:nvPr/>
          </p:nvSpPr>
          <p:spPr bwMode="auto">
            <a:xfrm>
              <a:off x="3270" y="2190"/>
              <a:ext cx="43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36" name="Text Box 32"/>
            <p:cNvSpPr txBox="1">
              <a:spLocks noChangeArrowheads="1"/>
            </p:cNvSpPr>
            <p:nvPr/>
          </p:nvSpPr>
          <p:spPr bwMode="auto">
            <a:xfrm>
              <a:off x="3334" y="1799"/>
              <a:ext cx="206"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V</a:t>
              </a:r>
            </a:p>
          </p:txBody>
        </p:sp>
      </p:grpSp>
      <p:sp>
        <p:nvSpPr>
          <p:cNvPr id="123938" name="Text Box 34"/>
          <p:cNvSpPr txBox="1">
            <a:spLocks noChangeArrowheads="1"/>
          </p:cNvSpPr>
          <p:nvPr/>
        </p:nvSpPr>
        <p:spPr bwMode="auto">
          <a:xfrm>
            <a:off x="2941639" y="5249863"/>
            <a:ext cx="54848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Quantum information is lost through decoherence.</a:t>
            </a:r>
          </a:p>
        </p:txBody>
      </p:sp>
      <p:sp>
        <p:nvSpPr>
          <p:cNvPr id="123939" name="Text Box 35"/>
          <p:cNvSpPr txBox="1">
            <a:spLocks noChangeArrowheads="1"/>
          </p:cNvSpPr>
          <p:nvPr/>
        </p:nvSpPr>
        <p:spPr bwMode="auto">
          <a:xfrm>
            <a:off x="5740400" y="4411663"/>
            <a:ext cx="4106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l-GR" altLang="en-US" sz="2000">
                <a:cs typeface="Arial" panose="020B0604020202020204" pitchFamily="34" charset="0"/>
              </a:rPr>
              <a:t>σ</a:t>
            </a:r>
            <a:r>
              <a:rPr lang="en-US" altLang="en-US" sz="2000" baseline="-25000">
                <a:cs typeface="Arial" panose="020B0604020202020204" pitchFamily="34" charset="0"/>
              </a:rPr>
              <a:t>1</a:t>
            </a:r>
            <a:endParaRPr lang="el-GR" altLang="en-US" sz="2000">
              <a:cs typeface="Arial" panose="020B0604020202020204" pitchFamily="34" charset="0"/>
            </a:endParaRPr>
          </a:p>
        </p:txBody>
      </p:sp>
      <p:sp>
        <p:nvSpPr>
          <p:cNvPr id="123940" name="Text Box 36"/>
          <p:cNvSpPr txBox="1">
            <a:spLocks noChangeArrowheads="1"/>
          </p:cNvSpPr>
          <p:nvPr/>
        </p:nvSpPr>
        <p:spPr bwMode="auto">
          <a:xfrm>
            <a:off x="7040563" y="4376738"/>
            <a:ext cx="4106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l-GR" altLang="en-US" sz="2000">
                <a:cs typeface="Arial" panose="020B0604020202020204" pitchFamily="34" charset="0"/>
              </a:rPr>
              <a:t>σ</a:t>
            </a:r>
            <a:r>
              <a:rPr lang="en-US" altLang="en-US" sz="2000" baseline="-25000">
                <a:cs typeface="Arial" panose="020B0604020202020204" pitchFamily="34" charset="0"/>
              </a:rPr>
              <a:t>2</a:t>
            </a:r>
            <a:endParaRPr lang="el-GR" altLang="en-US" sz="2000">
              <a:cs typeface="Arial" panose="020B0604020202020204" pitchFamily="34" charset="0"/>
            </a:endParaRPr>
          </a:p>
        </p:txBody>
      </p:sp>
      <p:sp>
        <p:nvSpPr>
          <p:cNvPr id="123941" name="Text Box 37"/>
          <p:cNvSpPr txBox="1">
            <a:spLocks noChangeArrowheads="1"/>
          </p:cNvSpPr>
          <p:nvPr/>
        </p:nvSpPr>
        <p:spPr bwMode="auto">
          <a:xfrm>
            <a:off x="7591425" y="4389438"/>
            <a:ext cx="4106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l-GR" altLang="en-US" sz="2000">
                <a:cs typeface="Arial" panose="020B0604020202020204" pitchFamily="34" charset="0"/>
              </a:rPr>
              <a:t>σ</a:t>
            </a:r>
            <a:r>
              <a:rPr lang="en-US" altLang="en-US" sz="2000" baseline="-25000">
                <a:cs typeface="Arial" panose="020B0604020202020204" pitchFamily="34" charset="0"/>
              </a:rPr>
              <a:t>3</a:t>
            </a:r>
            <a:endParaRPr lang="el-GR" altLang="en-US" sz="2000">
              <a:cs typeface="Arial" panose="020B0604020202020204" pitchFamily="34" charset="0"/>
            </a:endParaRPr>
          </a:p>
        </p:txBody>
      </p:sp>
      <p:sp>
        <p:nvSpPr>
          <p:cNvPr id="123942" name="Text Box 38"/>
          <p:cNvSpPr txBox="1">
            <a:spLocks noChangeArrowheads="1"/>
          </p:cNvSpPr>
          <p:nvPr/>
        </p:nvSpPr>
        <p:spPr bwMode="auto">
          <a:xfrm>
            <a:off x="9582151" y="4357689"/>
            <a:ext cx="460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l-GR" altLang="en-US" sz="2000">
                <a:cs typeface="Arial" panose="020B0604020202020204" pitchFamily="34" charset="0"/>
              </a:rPr>
              <a:t>σ</a:t>
            </a:r>
            <a:r>
              <a:rPr lang="en-US" altLang="en-US" sz="2000" baseline="-25000">
                <a:cs typeface="Arial" panose="020B0604020202020204" pitchFamily="34" charset="0"/>
              </a:rPr>
              <a:t>N</a:t>
            </a:r>
            <a:endParaRPr lang="el-GR" altLang="en-US" sz="2000">
              <a:cs typeface="Arial" panose="020B0604020202020204" pitchFamily="34" charset="0"/>
            </a:endParaRPr>
          </a:p>
        </p:txBody>
      </p:sp>
      <p:sp>
        <p:nvSpPr>
          <p:cNvPr id="123943" name="Text Box 39"/>
          <p:cNvSpPr txBox="1">
            <a:spLocks noChangeArrowheads="1"/>
          </p:cNvSpPr>
          <p:nvPr/>
        </p:nvSpPr>
        <p:spPr bwMode="auto">
          <a:xfrm>
            <a:off x="8547100" y="43259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cs typeface="Arial" panose="020B0604020202020204" pitchFamily="34" charset="0"/>
              </a:rPr>
              <a:t>…</a:t>
            </a:r>
            <a:endParaRPr lang="el-GR" altLang="en-US" sz="2400">
              <a:cs typeface="Arial" panose="020B0604020202020204" pitchFamily="34" charset="0"/>
            </a:endParaRPr>
          </a:p>
        </p:txBody>
      </p:sp>
    </p:spTree>
    <p:extLst>
      <p:ext uri="{BB962C8B-B14F-4D97-AF65-F5344CB8AC3E}">
        <p14:creationId xmlns:p14="http://schemas.microsoft.com/office/powerpoint/2010/main" val="275380385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ltLang="en-US"/>
              <a:t>Types of Decoherence</a:t>
            </a:r>
          </a:p>
        </p:txBody>
      </p:sp>
      <p:sp>
        <p:nvSpPr>
          <p:cNvPr id="128003" name="Text Box 3"/>
          <p:cNvSpPr txBox="1">
            <a:spLocks noChangeArrowheads="1"/>
          </p:cNvSpPr>
          <p:nvPr/>
        </p:nvSpPr>
        <p:spPr bwMode="auto">
          <a:xfrm>
            <a:off x="1855788" y="1563688"/>
            <a:ext cx="747441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T</a:t>
            </a:r>
            <a:r>
              <a:rPr lang="en-US" altLang="en-US" sz="2000" baseline="-25000"/>
              <a:t>1</a:t>
            </a:r>
            <a:r>
              <a:rPr lang="en-US" altLang="en-US" sz="2000"/>
              <a:t> processes: longitudinal relaxation, energy is lost to the environment</a:t>
            </a:r>
          </a:p>
        </p:txBody>
      </p:sp>
      <p:sp>
        <p:nvSpPr>
          <p:cNvPr id="128005" name="AutoShape 5"/>
          <p:cNvSpPr>
            <a:spLocks noChangeArrowheads="1"/>
          </p:cNvSpPr>
          <p:nvPr/>
        </p:nvSpPr>
        <p:spPr bwMode="auto">
          <a:xfrm rot="925828">
            <a:off x="3427413" y="2606675"/>
            <a:ext cx="258762" cy="520700"/>
          </a:xfrm>
          <a:prstGeom prst="upArrow">
            <a:avLst>
              <a:gd name="adj1" fmla="val 50000"/>
              <a:gd name="adj2" fmla="val 50307"/>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28006" name="AutoShape 6"/>
          <p:cNvSpPr>
            <a:spLocks noChangeArrowheads="1"/>
          </p:cNvSpPr>
          <p:nvPr/>
        </p:nvSpPr>
        <p:spPr bwMode="auto">
          <a:xfrm rot="849458" flipV="1">
            <a:off x="3743326" y="2590800"/>
            <a:ext cx="258763" cy="520700"/>
          </a:xfrm>
          <a:prstGeom prst="upArrow">
            <a:avLst>
              <a:gd name="adj1" fmla="val 50000"/>
              <a:gd name="adj2" fmla="val 50307"/>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28007" name="AutoShape 7"/>
          <p:cNvSpPr>
            <a:spLocks noChangeArrowheads="1"/>
          </p:cNvSpPr>
          <p:nvPr/>
        </p:nvSpPr>
        <p:spPr bwMode="auto">
          <a:xfrm rot="18451360" flipV="1">
            <a:off x="4090988" y="2608263"/>
            <a:ext cx="258762" cy="519112"/>
          </a:xfrm>
          <a:prstGeom prst="upArrow">
            <a:avLst>
              <a:gd name="adj1" fmla="val 50000"/>
              <a:gd name="adj2" fmla="val 50153"/>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28008" name="AutoShape 8"/>
          <p:cNvSpPr>
            <a:spLocks noChangeArrowheads="1"/>
          </p:cNvSpPr>
          <p:nvPr/>
        </p:nvSpPr>
        <p:spPr bwMode="auto">
          <a:xfrm rot="1001955">
            <a:off x="4429126" y="2582863"/>
            <a:ext cx="258763" cy="519112"/>
          </a:xfrm>
          <a:prstGeom prst="upArrow">
            <a:avLst>
              <a:gd name="adj1" fmla="val 50000"/>
              <a:gd name="adj2" fmla="val 50153"/>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28009" name="AutoShape 9"/>
          <p:cNvSpPr>
            <a:spLocks noChangeArrowheads="1"/>
          </p:cNvSpPr>
          <p:nvPr/>
        </p:nvSpPr>
        <p:spPr bwMode="auto">
          <a:xfrm rot="14813988">
            <a:off x="4796632" y="2575719"/>
            <a:ext cx="258762" cy="520700"/>
          </a:xfrm>
          <a:prstGeom prst="upArrow">
            <a:avLst>
              <a:gd name="adj1" fmla="val 50000"/>
              <a:gd name="adj2" fmla="val 50307"/>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28010" name="AutoShape 10"/>
          <p:cNvSpPr>
            <a:spLocks noChangeArrowheads="1"/>
          </p:cNvSpPr>
          <p:nvPr/>
        </p:nvSpPr>
        <p:spPr bwMode="auto">
          <a:xfrm rot="20889001" flipV="1">
            <a:off x="5143501" y="2613026"/>
            <a:ext cx="258763" cy="519113"/>
          </a:xfrm>
          <a:prstGeom prst="upArrow">
            <a:avLst>
              <a:gd name="adj1" fmla="val 50000"/>
              <a:gd name="adj2" fmla="val 50153"/>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28011" name="Oval 11"/>
          <p:cNvSpPr>
            <a:spLocks noChangeArrowheads="1"/>
          </p:cNvSpPr>
          <p:nvPr/>
        </p:nvSpPr>
        <p:spPr bwMode="auto">
          <a:xfrm>
            <a:off x="1901825" y="2271713"/>
            <a:ext cx="1244600" cy="1274762"/>
          </a:xfrm>
          <a:prstGeom prst="ellipse">
            <a:avLst/>
          </a:prstGeom>
          <a:noFill/>
          <a:ln w="25400">
            <a:solidFill>
              <a:srgbClr val="0000FF"/>
            </a:solidFill>
            <a:prstDash val="dash"/>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012" name="AutoShape 12"/>
          <p:cNvSpPr>
            <a:spLocks noChangeArrowheads="1"/>
          </p:cNvSpPr>
          <p:nvPr/>
        </p:nvSpPr>
        <p:spPr bwMode="auto">
          <a:xfrm>
            <a:off x="2409826" y="2633663"/>
            <a:ext cx="258763" cy="519112"/>
          </a:xfrm>
          <a:prstGeom prst="upArrow">
            <a:avLst>
              <a:gd name="adj1" fmla="val 50000"/>
              <a:gd name="adj2" fmla="val 50153"/>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28018" name="Text Box 18"/>
          <p:cNvSpPr txBox="1">
            <a:spLocks noChangeArrowheads="1"/>
          </p:cNvSpPr>
          <p:nvPr/>
        </p:nvSpPr>
        <p:spPr bwMode="auto">
          <a:xfrm>
            <a:off x="5778500" y="2273300"/>
            <a:ext cx="3241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V</a:t>
            </a:r>
          </a:p>
        </p:txBody>
      </p:sp>
      <p:sp>
        <p:nvSpPr>
          <p:cNvPr id="128027" name="Line 27"/>
          <p:cNvSpPr>
            <a:spLocks noChangeShapeType="1"/>
          </p:cNvSpPr>
          <p:nvPr/>
        </p:nvSpPr>
        <p:spPr bwMode="auto">
          <a:xfrm>
            <a:off x="5703889" y="2816225"/>
            <a:ext cx="638175"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8029" name="AutoShape 29"/>
          <p:cNvSpPr>
            <a:spLocks noChangeArrowheads="1"/>
          </p:cNvSpPr>
          <p:nvPr/>
        </p:nvSpPr>
        <p:spPr bwMode="auto">
          <a:xfrm>
            <a:off x="7991476" y="2541588"/>
            <a:ext cx="258763" cy="520700"/>
          </a:xfrm>
          <a:prstGeom prst="upArrow">
            <a:avLst>
              <a:gd name="adj1" fmla="val 50000"/>
              <a:gd name="adj2" fmla="val 50307"/>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28030" name="AutoShape 30"/>
          <p:cNvSpPr>
            <a:spLocks noChangeArrowheads="1"/>
          </p:cNvSpPr>
          <p:nvPr/>
        </p:nvSpPr>
        <p:spPr bwMode="auto">
          <a:xfrm rot="9805913" flipV="1">
            <a:off x="8307388" y="2525713"/>
            <a:ext cx="258762" cy="520700"/>
          </a:xfrm>
          <a:prstGeom prst="upArrow">
            <a:avLst>
              <a:gd name="adj1" fmla="val 50000"/>
              <a:gd name="adj2" fmla="val 50307"/>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28031" name="AutoShape 31"/>
          <p:cNvSpPr>
            <a:spLocks noChangeArrowheads="1"/>
          </p:cNvSpPr>
          <p:nvPr/>
        </p:nvSpPr>
        <p:spPr bwMode="auto">
          <a:xfrm rot="12919366" flipV="1">
            <a:off x="8655051" y="2543176"/>
            <a:ext cx="258763" cy="519113"/>
          </a:xfrm>
          <a:prstGeom prst="upArrow">
            <a:avLst>
              <a:gd name="adj1" fmla="val 50000"/>
              <a:gd name="adj2" fmla="val 50153"/>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28032" name="AutoShape 32"/>
          <p:cNvSpPr>
            <a:spLocks noChangeArrowheads="1"/>
          </p:cNvSpPr>
          <p:nvPr/>
        </p:nvSpPr>
        <p:spPr bwMode="auto">
          <a:xfrm rot="-142988">
            <a:off x="8993188" y="2517776"/>
            <a:ext cx="258762" cy="519113"/>
          </a:xfrm>
          <a:prstGeom prst="upArrow">
            <a:avLst>
              <a:gd name="adj1" fmla="val 50000"/>
              <a:gd name="adj2" fmla="val 50154"/>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28033" name="AutoShape 33"/>
          <p:cNvSpPr>
            <a:spLocks noChangeArrowheads="1"/>
          </p:cNvSpPr>
          <p:nvPr/>
        </p:nvSpPr>
        <p:spPr bwMode="auto">
          <a:xfrm rot="17159619">
            <a:off x="9360694" y="2510632"/>
            <a:ext cx="258763" cy="520700"/>
          </a:xfrm>
          <a:prstGeom prst="upArrow">
            <a:avLst>
              <a:gd name="adj1" fmla="val 50000"/>
              <a:gd name="adj2" fmla="val 50307"/>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28034" name="AutoShape 34"/>
          <p:cNvSpPr>
            <a:spLocks noChangeArrowheads="1"/>
          </p:cNvSpPr>
          <p:nvPr/>
        </p:nvSpPr>
        <p:spPr bwMode="auto">
          <a:xfrm rot="20289938" flipV="1">
            <a:off x="9707563" y="2547938"/>
            <a:ext cx="258762" cy="519112"/>
          </a:xfrm>
          <a:prstGeom prst="upArrow">
            <a:avLst>
              <a:gd name="adj1" fmla="val 50000"/>
              <a:gd name="adj2" fmla="val 50153"/>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28035" name="Oval 35"/>
          <p:cNvSpPr>
            <a:spLocks noChangeArrowheads="1"/>
          </p:cNvSpPr>
          <p:nvPr/>
        </p:nvSpPr>
        <p:spPr bwMode="auto">
          <a:xfrm>
            <a:off x="6465888" y="2206626"/>
            <a:ext cx="1244600" cy="1274763"/>
          </a:xfrm>
          <a:prstGeom prst="ellipse">
            <a:avLst/>
          </a:prstGeom>
          <a:noFill/>
          <a:ln w="25400">
            <a:solidFill>
              <a:srgbClr val="0000FF"/>
            </a:solidFill>
            <a:prstDash val="dash"/>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036" name="AutoShape 36"/>
          <p:cNvSpPr>
            <a:spLocks noChangeArrowheads="1"/>
          </p:cNvSpPr>
          <p:nvPr/>
        </p:nvSpPr>
        <p:spPr bwMode="auto">
          <a:xfrm flipV="1">
            <a:off x="6973888" y="2568576"/>
            <a:ext cx="258762" cy="519113"/>
          </a:xfrm>
          <a:prstGeom prst="upArrow">
            <a:avLst>
              <a:gd name="adj1" fmla="val 50000"/>
              <a:gd name="adj2" fmla="val 50154"/>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nvGrpSpPr>
          <p:cNvPr id="128092" name="Group 92"/>
          <p:cNvGrpSpPr>
            <a:grpSpLocks/>
          </p:cNvGrpSpPr>
          <p:nvPr/>
        </p:nvGrpSpPr>
        <p:grpSpPr bwMode="auto">
          <a:xfrm>
            <a:off x="1892301" y="3705225"/>
            <a:ext cx="8029575" cy="2921000"/>
            <a:chOff x="232" y="2334"/>
            <a:chExt cx="5058" cy="1840"/>
          </a:xfrm>
        </p:grpSpPr>
        <p:sp>
          <p:nvSpPr>
            <p:cNvPr id="128041" name="Text Box 41"/>
            <p:cNvSpPr txBox="1">
              <a:spLocks noChangeArrowheads="1"/>
            </p:cNvSpPr>
            <p:nvPr/>
          </p:nvSpPr>
          <p:spPr bwMode="auto">
            <a:xfrm>
              <a:off x="232" y="2334"/>
              <a:ext cx="505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t>T</a:t>
              </a:r>
              <a:r>
                <a:rPr lang="en-US" altLang="en-US" sz="2000" baseline="-25000"/>
                <a:t>2</a:t>
              </a:r>
              <a:r>
                <a:rPr lang="en-US" altLang="en-US" sz="2000"/>
                <a:t> processes: transverse relaxation, system becomes entangled with the environment</a:t>
              </a:r>
            </a:p>
          </p:txBody>
        </p:sp>
        <p:sp>
          <p:nvSpPr>
            <p:cNvPr id="128043" name="AutoShape 43"/>
            <p:cNvSpPr>
              <a:spLocks noChangeArrowheads="1"/>
            </p:cNvSpPr>
            <p:nvPr/>
          </p:nvSpPr>
          <p:spPr bwMode="auto">
            <a:xfrm rot="925828">
              <a:off x="1249" y="3203"/>
              <a:ext cx="163" cy="328"/>
            </a:xfrm>
            <a:prstGeom prst="upArrow">
              <a:avLst>
                <a:gd name="adj1" fmla="val 50000"/>
                <a:gd name="adj2" fmla="val 50307"/>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28044" name="AutoShape 44"/>
            <p:cNvSpPr>
              <a:spLocks noChangeArrowheads="1"/>
            </p:cNvSpPr>
            <p:nvPr/>
          </p:nvSpPr>
          <p:spPr bwMode="auto">
            <a:xfrm rot="849458" flipV="1">
              <a:off x="1448" y="3193"/>
              <a:ext cx="163" cy="328"/>
            </a:xfrm>
            <a:prstGeom prst="upArrow">
              <a:avLst>
                <a:gd name="adj1" fmla="val 50000"/>
                <a:gd name="adj2" fmla="val 50307"/>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28045" name="AutoShape 45"/>
            <p:cNvSpPr>
              <a:spLocks noChangeArrowheads="1"/>
            </p:cNvSpPr>
            <p:nvPr/>
          </p:nvSpPr>
          <p:spPr bwMode="auto">
            <a:xfrm rot="18451360" flipV="1">
              <a:off x="1667" y="3204"/>
              <a:ext cx="163" cy="327"/>
            </a:xfrm>
            <a:prstGeom prst="upArrow">
              <a:avLst>
                <a:gd name="adj1" fmla="val 50000"/>
                <a:gd name="adj2" fmla="val 50153"/>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28046" name="AutoShape 46"/>
            <p:cNvSpPr>
              <a:spLocks noChangeArrowheads="1"/>
            </p:cNvSpPr>
            <p:nvPr/>
          </p:nvSpPr>
          <p:spPr bwMode="auto">
            <a:xfrm rot="1001955">
              <a:off x="1880" y="3188"/>
              <a:ext cx="163" cy="327"/>
            </a:xfrm>
            <a:prstGeom prst="upArrow">
              <a:avLst>
                <a:gd name="adj1" fmla="val 50000"/>
                <a:gd name="adj2" fmla="val 50153"/>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28047" name="AutoShape 47"/>
            <p:cNvSpPr>
              <a:spLocks noChangeArrowheads="1"/>
            </p:cNvSpPr>
            <p:nvPr/>
          </p:nvSpPr>
          <p:spPr bwMode="auto">
            <a:xfrm rot="14813988">
              <a:off x="2111" y="3184"/>
              <a:ext cx="163" cy="328"/>
            </a:xfrm>
            <a:prstGeom prst="upArrow">
              <a:avLst>
                <a:gd name="adj1" fmla="val 50000"/>
                <a:gd name="adj2" fmla="val 50307"/>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28048" name="AutoShape 48"/>
            <p:cNvSpPr>
              <a:spLocks noChangeArrowheads="1"/>
            </p:cNvSpPr>
            <p:nvPr/>
          </p:nvSpPr>
          <p:spPr bwMode="auto">
            <a:xfrm rot="20889001" flipV="1">
              <a:off x="2330" y="3207"/>
              <a:ext cx="163" cy="327"/>
            </a:xfrm>
            <a:prstGeom prst="upArrow">
              <a:avLst>
                <a:gd name="adj1" fmla="val 50000"/>
                <a:gd name="adj2" fmla="val 50153"/>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28049" name="Oval 49"/>
            <p:cNvSpPr>
              <a:spLocks noChangeArrowheads="1"/>
            </p:cNvSpPr>
            <p:nvPr/>
          </p:nvSpPr>
          <p:spPr bwMode="auto">
            <a:xfrm>
              <a:off x="288" y="2992"/>
              <a:ext cx="784" cy="803"/>
            </a:xfrm>
            <a:prstGeom prst="ellipse">
              <a:avLst/>
            </a:prstGeom>
            <a:noFill/>
            <a:ln w="25400">
              <a:solidFill>
                <a:srgbClr val="0000FF"/>
              </a:solidFill>
              <a:prstDash val="dash"/>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050" name="AutoShape 50"/>
            <p:cNvSpPr>
              <a:spLocks noChangeArrowheads="1"/>
            </p:cNvSpPr>
            <p:nvPr/>
          </p:nvSpPr>
          <p:spPr bwMode="auto">
            <a:xfrm>
              <a:off x="608" y="3220"/>
              <a:ext cx="163" cy="327"/>
            </a:xfrm>
            <a:prstGeom prst="upArrow">
              <a:avLst>
                <a:gd name="adj1" fmla="val 50000"/>
                <a:gd name="adj2" fmla="val 50153"/>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28055" name="Line 55"/>
            <p:cNvSpPr>
              <a:spLocks noChangeShapeType="1"/>
            </p:cNvSpPr>
            <p:nvPr/>
          </p:nvSpPr>
          <p:spPr bwMode="auto">
            <a:xfrm>
              <a:off x="2683" y="3344"/>
              <a:ext cx="402"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28070" name="Group 70"/>
            <p:cNvGrpSpPr>
              <a:grpSpLocks/>
            </p:cNvGrpSpPr>
            <p:nvPr/>
          </p:nvGrpSpPr>
          <p:grpSpPr bwMode="auto">
            <a:xfrm>
              <a:off x="3396" y="2553"/>
              <a:ext cx="1084" cy="395"/>
              <a:chOff x="3360" y="2643"/>
              <a:chExt cx="1249" cy="455"/>
            </a:xfrm>
          </p:grpSpPr>
          <p:sp>
            <p:nvSpPr>
              <p:cNvPr id="128057" name="AutoShape 57"/>
              <p:cNvSpPr>
                <a:spLocks noChangeArrowheads="1"/>
              </p:cNvSpPr>
              <p:nvPr/>
            </p:nvSpPr>
            <p:spPr bwMode="auto">
              <a:xfrm rot="925828">
                <a:off x="3904" y="2763"/>
                <a:ext cx="93" cy="185"/>
              </a:xfrm>
              <a:prstGeom prst="upArrow">
                <a:avLst>
                  <a:gd name="adj1" fmla="val 50000"/>
                  <a:gd name="adj2" fmla="val 49731"/>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28058" name="AutoShape 58"/>
              <p:cNvSpPr>
                <a:spLocks noChangeArrowheads="1"/>
              </p:cNvSpPr>
              <p:nvPr/>
            </p:nvSpPr>
            <p:spPr bwMode="auto">
              <a:xfrm rot="849458" flipV="1">
                <a:off x="4017" y="2757"/>
                <a:ext cx="93" cy="186"/>
              </a:xfrm>
              <a:prstGeom prst="upArrow">
                <a:avLst>
                  <a:gd name="adj1" fmla="val 50000"/>
                  <a:gd name="adj2" fmla="val 50000"/>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28059" name="AutoShape 59"/>
              <p:cNvSpPr>
                <a:spLocks noChangeArrowheads="1"/>
              </p:cNvSpPr>
              <p:nvPr/>
            </p:nvSpPr>
            <p:spPr bwMode="auto">
              <a:xfrm rot="18451360" flipV="1">
                <a:off x="4141" y="2763"/>
                <a:ext cx="93" cy="185"/>
              </a:xfrm>
              <a:prstGeom prst="upArrow">
                <a:avLst>
                  <a:gd name="adj1" fmla="val 50000"/>
                  <a:gd name="adj2" fmla="val 49731"/>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28060" name="AutoShape 60"/>
              <p:cNvSpPr>
                <a:spLocks noChangeArrowheads="1"/>
              </p:cNvSpPr>
              <p:nvPr/>
            </p:nvSpPr>
            <p:spPr bwMode="auto">
              <a:xfrm rot="1001955">
                <a:off x="4262" y="2754"/>
                <a:ext cx="92" cy="185"/>
              </a:xfrm>
              <a:prstGeom prst="upArrow">
                <a:avLst>
                  <a:gd name="adj1" fmla="val 50000"/>
                  <a:gd name="adj2" fmla="val 50272"/>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28061" name="AutoShape 61"/>
              <p:cNvSpPr>
                <a:spLocks noChangeArrowheads="1"/>
              </p:cNvSpPr>
              <p:nvPr/>
            </p:nvSpPr>
            <p:spPr bwMode="auto">
              <a:xfrm rot="14813988">
                <a:off x="4392" y="2752"/>
                <a:ext cx="93" cy="186"/>
              </a:xfrm>
              <a:prstGeom prst="upArrow">
                <a:avLst>
                  <a:gd name="adj1" fmla="val 50000"/>
                  <a:gd name="adj2" fmla="val 50000"/>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28062" name="AutoShape 62"/>
              <p:cNvSpPr>
                <a:spLocks noChangeArrowheads="1"/>
              </p:cNvSpPr>
              <p:nvPr/>
            </p:nvSpPr>
            <p:spPr bwMode="auto">
              <a:xfrm rot="20889001" flipV="1">
                <a:off x="4517" y="2765"/>
                <a:ext cx="92" cy="185"/>
              </a:xfrm>
              <a:prstGeom prst="upArrow">
                <a:avLst>
                  <a:gd name="adj1" fmla="val 50000"/>
                  <a:gd name="adj2" fmla="val 50272"/>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28063" name="Oval 63"/>
              <p:cNvSpPr>
                <a:spLocks noChangeArrowheads="1"/>
              </p:cNvSpPr>
              <p:nvPr/>
            </p:nvSpPr>
            <p:spPr bwMode="auto">
              <a:xfrm>
                <a:off x="3360" y="2643"/>
                <a:ext cx="444" cy="455"/>
              </a:xfrm>
              <a:prstGeom prst="ellipse">
                <a:avLst/>
              </a:prstGeom>
              <a:noFill/>
              <a:ln w="25400">
                <a:solidFill>
                  <a:srgbClr val="0000FF"/>
                </a:solidFill>
                <a:prstDash val="dash"/>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064" name="AutoShape 64"/>
              <p:cNvSpPr>
                <a:spLocks noChangeArrowheads="1"/>
              </p:cNvSpPr>
              <p:nvPr/>
            </p:nvSpPr>
            <p:spPr bwMode="auto">
              <a:xfrm>
                <a:off x="3541" y="2772"/>
                <a:ext cx="93" cy="186"/>
              </a:xfrm>
              <a:prstGeom prst="upArrow">
                <a:avLst>
                  <a:gd name="adj1" fmla="val 50000"/>
                  <a:gd name="adj2" fmla="val 50000"/>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128069" name="Text Box 69"/>
            <p:cNvSpPr txBox="1">
              <a:spLocks noChangeArrowheads="1"/>
            </p:cNvSpPr>
            <p:nvPr/>
          </p:nvSpPr>
          <p:spPr bwMode="auto">
            <a:xfrm>
              <a:off x="2730" y="3001"/>
              <a:ext cx="20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V</a:t>
              </a:r>
            </a:p>
          </p:txBody>
        </p:sp>
        <p:sp>
          <p:nvSpPr>
            <p:cNvPr id="128072" name="AutoShape 72"/>
            <p:cNvSpPr>
              <a:spLocks noChangeArrowheads="1"/>
            </p:cNvSpPr>
            <p:nvPr/>
          </p:nvSpPr>
          <p:spPr bwMode="auto">
            <a:xfrm rot="925828">
              <a:off x="3863" y="3101"/>
              <a:ext cx="81" cy="161"/>
            </a:xfrm>
            <a:prstGeom prst="upArrow">
              <a:avLst>
                <a:gd name="adj1" fmla="val 50000"/>
                <a:gd name="adj2" fmla="val 49691"/>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28073" name="AutoShape 73"/>
            <p:cNvSpPr>
              <a:spLocks noChangeArrowheads="1"/>
            </p:cNvSpPr>
            <p:nvPr/>
          </p:nvSpPr>
          <p:spPr bwMode="auto">
            <a:xfrm rot="3500699" flipV="1">
              <a:off x="3961" y="3096"/>
              <a:ext cx="81" cy="161"/>
            </a:xfrm>
            <a:prstGeom prst="upArrow">
              <a:avLst>
                <a:gd name="adj1" fmla="val 50000"/>
                <a:gd name="adj2" fmla="val 49691"/>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28074" name="AutoShape 74"/>
            <p:cNvSpPr>
              <a:spLocks noChangeArrowheads="1"/>
            </p:cNvSpPr>
            <p:nvPr/>
          </p:nvSpPr>
          <p:spPr bwMode="auto">
            <a:xfrm rot="15945614" flipV="1">
              <a:off x="4068" y="3102"/>
              <a:ext cx="81" cy="160"/>
            </a:xfrm>
            <a:prstGeom prst="upArrow">
              <a:avLst>
                <a:gd name="adj1" fmla="val 50000"/>
                <a:gd name="adj2" fmla="val 49383"/>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28075" name="AutoShape 75"/>
            <p:cNvSpPr>
              <a:spLocks noChangeArrowheads="1"/>
            </p:cNvSpPr>
            <p:nvPr/>
          </p:nvSpPr>
          <p:spPr bwMode="auto">
            <a:xfrm rot="15889548">
              <a:off x="4174" y="3093"/>
              <a:ext cx="80" cy="161"/>
            </a:xfrm>
            <a:prstGeom prst="upArrow">
              <a:avLst>
                <a:gd name="adj1" fmla="val 50000"/>
                <a:gd name="adj2" fmla="val 50313"/>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28076" name="AutoShape 76"/>
            <p:cNvSpPr>
              <a:spLocks noChangeArrowheads="1"/>
            </p:cNvSpPr>
            <p:nvPr/>
          </p:nvSpPr>
          <p:spPr bwMode="auto">
            <a:xfrm rot="16756401">
              <a:off x="4288" y="3091"/>
              <a:ext cx="80" cy="161"/>
            </a:xfrm>
            <a:prstGeom prst="upArrow">
              <a:avLst>
                <a:gd name="adj1" fmla="val 50000"/>
                <a:gd name="adj2" fmla="val 50313"/>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28077" name="AutoShape 77"/>
            <p:cNvSpPr>
              <a:spLocks noChangeArrowheads="1"/>
            </p:cNvSpPr>
            <p:nvPr/>
          </p:nvSpPr>
          <p:spPr bwMode="auto">
            <a:xfrm rot="17900083" flipV="1">
              <a:off x="4395" y="3103"/>
              <a:ext cx="80" cy="161"/>
            </a:xfrm>
            <a:prstGeom prst="upArrow">
              <a:avLst>
                <a:gd name="adj1" fmla="val 50000"/>
                <a:gd name="adj2" fmla="val 50313"/>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28078" name="Oval 78"/>
            <p:cNvSpPr>
              <a:spLocks noChangeArrowheads="1"/>
            </p:cNvSpPr>
            <p:nvPr/>
          </p:nvSpPr>
          <p:spPr bwMode="auto">
            <a:xfrm>
              <a:off x="3391" y="2997"/>
              <a:ext cx="385" cy="395"/>
            </a:xfrm>
            <a:prstGeom prst="ellipse">
              <a:avLst/>
            </a:prstGeom>
            <a:noFill/>
            <a:ln w="25400">
              <a:solidFill>
                <a:srgbClr val="0000FF"/>
              </a:solidFill>
              <a:prstDash val="dash"/>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079" name="AutoShape 79"/>
            <p:cNvSpPr>
              <a:spLocks noChangeArrowheads="1"/>
            </p:cNvSpPr>
            <p:nvPr/>
          </p:nvSpPr>
          <p:spPr bwMode="auto">
            <a:xfrm>
              <a:off x="3548" y="3109"/>
              <a:ext cx="81" cy="161"/>
            </a:xfrm>
            <a:prstGeom prst="upArrow">
              <a:avLst>
                <a:gd name="adj1" fmla="val 50000"/>
                <a:gd name="adj2" fmla="val 49691"/>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28081" name="AutoShape 81"/>
            <p:cNvSpPr>
              <a:spLocks noChangeArrowheads="1"/>
            </p:cNvSpPr>
            <p:nvPr/>
          </p:nvSpPr>
          <p:spPr bwMode="auto">
            <a:xfrm rot="5400000">
              <a:off x="3912" y="3572"/>
              <a:ext cx="81" cy="161"/>
            </a:xfrm>
            <a:prstGeom prst="upArrow">
              <a:avLst>
                <a:gd name="adj1" fmla="val 50000"/>
                <a:gd name="adj2" fmla="val 49691"/>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28082" name="AutoShape 82"/>
            <p:cNvSpPr>
              <a:spLocks noChangeArrowheads="1"/>
            </p:cNvSpPr>
            <p:nvPr/>
          </p:nvSpPr>
          <p:spPr bwMode="auto">
            <a:xfrm rot="849458" flipV="1">
              <a:off x="4010" y="3567"/>
              <a:ext cx="81" cy="161"/>
            </a:xfrm>
            <a:prstGeom prst="upArrow">
              <a:avLst>
                <a:gd name="adj1" fmla="val 50000"/>
                <a:gd name="adj2" fmla="val 49691"/>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28083" name="AutoShape 83"/>
            <p:cNvSpPr>
              <a:spLocks noChangeArrowheads="1"/>
            </p:cNvSpPr>
            <p:nvPr/>
          </p:nvSpPr>
          <p:spPr bwMode="auto">
            <a:xfrm rot="11999179" flipV="1">
              <a:off x="4117" y="3573"/>
              <a:ext cx="81" cy="160"/>
            </a:xfrm>
            <a:prstGeom prst="upArrow">
              <a:avLst>
                <a:gd name="adj1" fmla="val 50000"/>
                <a:gd name="adj2" fmla="val 49383"/>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28084" name="AutoShape 84"/>
            <p:cNvSpPr>
              <a:spLocks noChangeArrowheads="1"/>
            </p:cNvSpPr>
            <p:nvPr/>
          </p:nvSpPr>
          <p:spPr bwMode="auto">
            <a:xfrm>
              <a:off x="4223" y="3564"/>
              <a:ext cx="80" cy="161"/>
            </a:xfrm>
            <a:prstGeom prst="upArrow">
              <a:avLst>
                <a:gd name="adj1" fmla="val 50000"/>
                <a:gd name="adj2" fmla="val 50313"/>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28085" name="AutoShape 85"/>
            <p:cNvSpPr>
              <a:spLocks noChangeArrowheads="1"/>
            </p:cNvSpPr>
            <p:nvPr/>
          </p:nvSpPr>
          <p:spPr bwMode="auto">
            <a:xfrm rot="15212134">
              <a:off x="4337" y="3562"/>
              <a:ext cx="80" cy="161"/>
            </a:xfrm>
            <a:prstGeom prst="upArrow">
              <a:avLst>
                <a:gd name="adj1" fmla="val 50000"/>
                <a:gd name="adj2" fmla="val 50313"/>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28086" name="AutoShape 86"/>
            <p:cNvSpPr>
              <a:spLocks noChangeArrowheads="1"/>
            </p:cNvSpPr>
            <p:nvPr/>
          </p:nvSpPr>
          <p:spPr bwMode="auto">
            <a:xfrm rot="17601236" flipV="1">
              <a:off x="4444" y="3574"/>
              <a:ext cx="80" cy="161"/>
            </a:xfrm>
            <a:prstGeom prst="upArrow">
              <a:avLst>
                <a:gd name="adj1" fmla="val 50000"/>
                <a:gd name="adj2" fmla="val 50313"/>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28087" name="Oval 87"/>
            <p:cNvSpPr>
              <a:spLocks noChangeArrowheads="1"/>
            </p:cNvSpPr>
            <p:nvPr/>
          </p:nvSpPr>
          <p:spPr bwMode="auto">
            <a:xfrm>
              <a:off x="3404" y="3459"/>
              <a:ext cx="385" cy="395"/>
            </a:xfrm>
            <a:prstGeom prst="ellipse">
              <a:avLst/>
            </a:prstGeom>
            <a:noFill/>
            <a:ln w="25400">
              <a:solidFill>
                <a:srgbClr val="0000FF"/>
              </a:solidFill>
              <a:prstDash val="dash"/>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088" name="AutoShape 88"/>
            <p:cNvSpPr>
              <a:spLocks noChangeArrowheads="1"/>
            </p:cNvSpPr>
            <p:nvPr/>
          </p:nvSpPr>
          <p:spPr bwMode="auto">
            <a:xfrm>
              <a:off x="3561" y="3571"/>
              <a:ext cx="81" cy="161"/>
            </a:xfrm>
            <a:prstGeom prst="upArrow">
              <a:avLst>
                <a:gd name="adj1" fmla="val 50000"/>
                <a:gd name="adj2" fmla="val 49691"/>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28089" name="Text Box 89"/>
            <p:cNvSpPr txBox="1">
              <a:spLocks noChangeArrowheads="1"/>
            </p:cNvSpPr>
            <p:nvPr/>
          </p:nvSpPr>
          <p:spPr bwMode="auto">
            <a:xfrm>
              <a:off x="3946" y="2861"/>
              <a:ext cx="2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a:t>
              </a:r>
            </a:p>
          </p:txBody>
        </p:sp>
        <p:sp>
          <p:nvSpPr>
            <p:cNvPr id="128090" name="Text Box 90"/>
            <p:cNvSpPr txBox="1">
              <a:spLocks noChangeArrowheads="1"/>
            </p:cNvSpPr>
            <p:nvPr/>
          </p:nvSpPr>
          <p:spPr bwMode="auto">
            <a:xfrm>
              <a:off x="3942" y="3295"/>
              <a:ext cx="2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a:t>
              </a:r>
            </a:p>
          </p:txBody>
        </p:sp>
        <p:sp>
          <p:nvSpPr>
            <p:cNvPr id="128091" name="Text Box 91"/>
            <p:cNvSpPr txBox="1">
              <a:spLocks noChangeArrowheads="1"/>
            </p:cNvSpPr>
            <p:nvPr/>
          </p:nvSpPr>
          <p:spPr bwMode="auto">
            <a:xfrm>
              <a:off x="1338" y="3886"/>
              <a:ext cx="29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What are the effects of decoherence?</a:t>
              </a:r>
            </a:p>
          </p:txBody>
        </p:sp>
      </p:grpSp>
    </p:spTree>
    <p:extLst>
      <p:ext uri="{BB962C8B-B14F-4D97-AF65-F5344CB8AC3E}">
        <p14:creationId xmlns:p14="http://schemas.microsoft.com/office/powerpoint/2010/main" val="5322950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8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ltLang="en-US" sz="3400"/>
              <a:t>Effects of Environment on Quantum Memory</a:t>
            </a:r>
          </a:p>
        </p:txBody>
      </p:sp>
      <p:sp>
        <p:nvSpPr>
          <p:cNvPr id="129027" name="Text Box 3"/>
          <p:cNvSpPr txBox="1">
            <a:spLocks noChangeArrowheads="1"/>
          </p:cNvSpPr>
          <p:nvPr/>
        </p:nvSpPr>
        <p:spPr bwMode="auto">
          <a:xfrm>
            <a:off x="3038475" y="5897563"/>
            <a:ext cx="6008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Fidelity of stored information decays with time.</a:t>
            </a:r>
          </a:p>
        </p:txBody>
      </p:sp>
      <p:sp>
        <p:nvSpPr>
          <p:cNvPr id="129028" name="Text Box 4"/>
          <p:cNvSpPr txBox="1">
            <a:spLocks noChangeArrowheads="1"/>
          </p:cNvSpPr>
          <p:nvPr/>
        </p:nvSpPr>
        <p:spPr bwMode="auto">
          <a:xfrm>
            <a:off x="7450139" y="2017714"/>
            <a:ext cx="297389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T</a:t>
            </a:r>
            <a:r>
              <a:rPr lang="en-US" altLang="en-US" sz="2400" baseline="-25000">
                <a:latin typeface="Times New Roman" panose="02020603050405020304" pitchFamily="18" charset="0"/>
              </a:rPr>
              <a:t>1</a:t>
            </a:r>
            <a:r>
              <a:rPr lang="en-US" altLang="en-US" sz="2400">
                <a:latin typeface="Times New Roman" panose="02020603050405020304" pitchFamily="18" charset="0"/>
              </a:rPr>
              <a:t> – timescale of</a:t>
            </a:r>
          </a:p>
          <a:p>
            <a:r>
              <a:rPr lang="en-US" altLang="en-US" sz="2400">
                <a:latin typeface="Times New Roman" panose="02020603050405020304" pitchFamily="18" charset="0"/>
              </a:rPr>
              <a:t>longitudinal relaxation</a:t>
            </a:r>
          </a:p>
        </p:txBody>
      </p:sp>
      <p:pic>
        <p:nvPicPr>
          <p:cNvPr id="129030" name="Picture 6" descr="chandle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362076"/>
            <a:ext cx="6019800" cy="4519613"/>
          </a:xfrm>
          <a:prstGeom prst="rect">
            <a:avLst/>
          </a:prstGeom>
          <a:noFill/>
          <a:extLst>
            <a:ext uri="{909E8E84-426E-40DD-AFC4-6F175D3DCCD1}">
              <a14:hiddenFill xmlns:a14="http://schemas.microsoft.com/office/drawing/2010/main">
                <a:solidFill>
                  <a:srgbClr val="FFFFFF"/>
                </a:solidFill>
              </a14:hiddenFill>
            </a:ext>
          </a:extLst>
        </p:spPr>
      </p:pic>
      <p:sp>
        <p:nvSpPr>
          <p:cNvPr id="129031" name="Text Box 7"/>
          <p:cNvSpPr txBox="1">
            <a:spLocks noChangeArrowheads="1"/>
          </p:cNvSpPr>
          <p:nvPr/>
        </p:nvSpPr>
        <p:spPr bwMode="auto">
          <a:xfrm>
            <a:off x="7489826" y="4129089"/>
            <a:ext cx="273664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T</a:t>
            </a:r>
            <a:r>
              <a:rPr lang="en-US" altLang="en-US" sz="2400" baseline="-25000">
                <a:latin typeface="Times New Roman" panose="02020603050405020304" pitchFamily="18" charset="0"/>
              </a:rPr>
              <a:t>2</a:t>
            </a:r>
            <a:r>
              <a:rPr lang="en-US" altLang="en-US" sz="2400">
                <a:latin typeface="Times New Roman" panose="02020603050405020304" pitchFamily="18" charset="0"/>
              </a:rPr>
              <a:t> – timescale of</a:t>
            </a:r>
          </a:p>
          <a:p>
            <a:r>
              <a:rPr lang="en-US" altLang="en-US" sz="2400">
                <a:latin typeface="Times New Roman" panose="02020603050405020304" pitchFamily="18" charset="0"/>
              </a:rPr>
              <a:t>transverse relaxation</a:t>
            </a:r>
          </a:p>
        </p:txBody>
      </p:sp>
    </p:spTree>
    <p:extLst>
      <p:ext uri="{BB962C8B-B14F-4D97-AF65-F5344CB8AC3E}">
        <p14:creationId xmlns:p14="http://schemas.microsoft.com/office/powerpoint/2010/main" val="134307022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71" name="Freeform 27"/>
          <p:cNvSpPr>
            <a:spLocks/>
          </p:cNvSpPr>
          <p:nvPr/>
        </p:nvSpPr>
        <p:spPr bwMode="auto">
          <a:xfrm>
            <a:off x="3008313" y="3883025"/>
            <a:ext cx="1073150" cy="1296988"/>
          </a:xfrm>
          <a:custGeom>
            <a:avLst/>
            <a:gdLst>
              <a:gd name="T0" fmla="*/ 36 w 676"/>
              <a:gd name="T1" fmla="*/ 95 h 817"/>
              <a:gd name="T2" fmla="*/ 127 w 676"/>
              <a:gd name="T3" fmla="*/ 13 h 817"/>
              <a:gd name="T4" fmla="*/ 164 w 676"/>
              <a:gd name="T5" fmla="*/ 22 h 817"/>
              <a:gd name="T6" fmla="*/ 219 w 676"/>
              <a:gd name="T7" fmla="*/ 49 h 817"/>
              <a:gd name="T8" fmla="*/ 264 w 676"/>
              <a:gd name="T9" fmla="*/ 31 h 817"/>
              <a:gd name="T10" fmla="*/ 319 w 676"/>
              <a:gd name="T11" fmla="*/ 22 h 817"/>
              <a:gd name="T12" fmla="*/ 374 w 676"/>
              <a:gd name="T13" fmla="*/ 22 h 817"/>
              <a:gd name="T14" fmla="*/ 401 w 676"/>
              <a:gd name="T15" fmla="*/ 31 h 817"/>
              <a:gd name="T16" fmla="*/ 529 w 676"/>
              <a:gd name="T17" fmla="*/ 49 h 817"/>
              <a:gd name="T18" fmla="*/ 575 w 676"/>
              <a:gd name="T19" fmla="*/ 132 h 817"/>
              <a:gd name="T20" fmla="*/ 557 w 676"/>
              <a:gd name="T21" fmla="*/ 196 h 817"/>
              <a:gd name="T22" fmla="*/ 676 w 676"/>
              <a:gd name="T23" fmla="*/ 250 h 817"/>
              <a:gd name="T24" fmla="*/ 593 w 676"/>
              <a:gd name="T25" fmla="*/ 333 h 817"/>
              <a:gd name="T26" fmla="*/ 566 w 676"/>
              <a:gd name="T27" fmla="*/ 470 h 817"/>
              <a:gd name="T28" fmla="*/ 603 w 676"/>
              <a:gd name="T29" fmla="*/ 488 h 817"/>
              <a:gd name="T30" fmla="*/ 566 w 676"/>
              <a:gd name="T31" fmla="*/ 570 h 817"/>
              <a:gd name="T32" fmla="*/ 603 w 676"/>
              <a:gd name="T33" fmla="*/ 662 h 817"/>
              <a:gd name="T34" fmla="*/ 593 w 676"/>
              <a:gd name="T35" fmla="*/ 698 h 817"/>
              <a:gd name="T36" fmla="*/ 566 w 676"/>
              <a:gd name="T37" fmla="*/ 708 h 817"/>
              <a:gd name="T38" fmla="*/ 557 w 676"/>
              <a:gd name="T39" fmla="*/ 781 h 817"/>
              <a:gd name="T40" fmla="*/ 529 w 676"/>
              <a:gd name="T41" fmla="*/ 790 h 817"/>
              <a:gd name="T42" fmla="*/ 447 w 676"/>
              <a:gd name="T43" fmla="*/ 799 h 817"/>
              <a:gd name="T44" fmla="*/ 392 w 676"/>
              <a:gd name="T45" fmla="*/ 790 h 817"/>
              <a:gd name="T46" fmla="*/ 292 w 676"/>
              <a:gd name="T47" fmla="*/ 772 h 817"/>
              <a:gd name="T48" fmla="*/ 200 w 676"/>
              <a:gd name="T49" fmla="*/ 817 h 817"/>
              <a:gd name="T50" fmla="*/ 145 w 676"/>
              <a:gd name="T51" fmla="*/ 799 h 817"/>
              <a:gd name="T52" fmla="*/ 91 w 676"/>
              <a:gd name="T53" fmla="*/ 781 h 817"/>
              <a:gd name="T54" fmla="*/ 72 w 676"/>
              <a:gd name="T55" fmla="*/ 708 h 817"/>
              <a:gd name="T56" fmla="*/ 36 w 676"/>
              <a:gd name="T57" fmla="*/ 616 h 817"/>
              <a:gd name="T58" fmla="*/ 81 w 676"/>
              <a:gd name="T59" fmla="*/ 543 h 817"/>
              <a:gd name="T60" fmla="*/ 72 w 676"/>
              <a:gd name="T61" fmla="*/ 452 h 817"/>
              <a:gd name="T62" fmla="*/ 54 w 676"/>
              <a:gd name="T63" fmla="*/ 424 h 817"/>
              <a:gd name="T64" fmla="*/ 72 w 676"/>
              <a:gd name="T65" fmla="*/ 397 h 817"/>
              <a:gd name="T66" fmla="*/ 81 w 676"/>
              <a:gd name="T67" fmla="*/ 360 h 817"/>
              <a:gd name="T68" fmla="*/ 27 w 676"/>
              <a:gd name="T69" fmla="*/ 278 h 817"/>
              <a:gd name="T70" fmla="*/ 54 w 676"/>
              <a:gd name="T71" fmla="*/ 250 h 817"/>
              <a:gd name="T72" fmla="*/ 45 w 676"/>
              <a:gd name="T73" fmla="*/ 223 h 817"/>
              <a:gd name="T74" fmla="*/ 54 w 676"/>
              <a:gd name="T75" fmla="*/ 196 h 817"/>
              <a:gd name="T76" fmla="*/ 45 w 676"/>
              <a:gd name="T77" fmla="*/ 168 h 817"/>
              <a:gd name="T78" fmla="*/ 54 w 676"/>
              <a:gd name="T79" fmla="*/ 141 h 817"/>
              <a:gd name="T80" fmla="*/ 36 w 676"/>
              <a:gd name="T81" fmla="*/ 122 h 817"/>
              <a:gd name="T82" fmla="*/ 36 w 676"/>
              <a:gd name="T83" fmla="*/ 95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6" h="817">
                <a:moveTo>
                  <a:pt x="36" y="95"/>
                </a:moveTo>
                <a:cubicBezTo>
                  <a:pt x="59" y="24"/>
                  <a:pt x="48" y="28"/>
                  <a:pt x="127" y="13"/>
                </a:cubicBezTo>
                <a:cubicBezTo>
                  <a:pt x="165" y="69"/>
                  <a:pt x="125" y="30"/>
                  <a:pt x="164" y="22"/>
                </a:cubicBezTo>
                <a:cubicBezTo>
                  <a:pt x="178" y="19"/>
                  <a:pt x="211" y="44"/>
                  <a:pt x="219" y="49"/>
                </a:cubicBezTo>
                <a:cubicBezTo>
                  <a:pt x="252" y="0"/>
                  <a:pt x="218" y="31"/>
                  <a:pt x="264" y="31"/>
                </a:cubicBezTo>
                <a:cubicBezTo>
                  <a:pt x="283" y="31"/>
                  <a:pt x="301" y="25"/>
                  <a:pt x="319" y="22"/>
                </a:cubicBezTo>
                <a:cubicBezTo>
                  <a:pt x="379" y="61"/>
                  <a:pt x="315" y="32"/>
                  <a:pt x="374" y="22"/>
                </a:cubicBezTo>
                <a:cubicBezTo>
                  <a:pt x="383" y="20"/>
                  <a:pt x="392" y="28"/>
                  <a:pt x="401" y="31"/>
                </a:cubicBezTo>
                <a:cubicBezTo>
                  <a:pt x="454" y="46"/>
                  <a:pt x="459" y="42"/>
                  <a:pt x="529" y="49"/>
                </a:cubicBezTo>
                <a:cubicBezTo>
                  <a:pt x="540" y="79"/>
                  <a:pt x="575" y="132"/>
                  <a:pt x="575" y="132"/>
                </a:cubicBezTo>
                <a:cubicBezTo>
                  <a:pt x="570" y="153"/>
                  <a:pt x="553" y="174"/>
                  <a:pt x="557" y="196"/>
                </a:cubicBezTo>
                <a:cubicBezTo>
                  <a:pt x="565" y="244"/>
                  <a:pt x="640" y="241"/>
                  <a:pt x="676" y="250"/>
                </a:cubicBezTo>
                <a:cubicBezTo>
                  <a:pt x="661" y="296"/>
                  <a:pt x="625" y="301"/>
                  <a:pt x="593" y="333"/>
                </a:cubicBezTo>
                <a:cubicBezTo>
                  <a:pt x="602" y="384"/>
                  <a:pt x="630" y="449"/>
                  <a:pt x="566" y="470"/>
                </a:cubicBezTo>
                <a:cubicBezTo>
                  <a:pt x="578" y="476"/>
                  <a:pt x="600" y="475"/>
                  <a:pt x="603" y="488"/>
                </a:cubicBezTo>
                <a:cubicBezTo>
                  <a:pt x="609" y="511"/>
                  <a:pt x="579" y="550"/>
                  <a:pt x="566" y="570"/>
                </a:cubicBezTo>
                <a:cubicBezTo>
                  <a:pt x="577" y="605"/>
                  <a:pt x="575" y="636"/>
                  <a:pt x="603" y="662"/>
                </a:cubicBezTo>
                <a:cubicBezTo>
                  <a:pt x="600" y="674"/>
                  <a:pt x="601" y="688"/>
                  <a:pt x="593" y="698"/>
                </a:cubicBezTo>
                <a:cubicBezTo>
                  <a:pt x="587" y="705"/>
                  <a:pt x="570" y="699"/>
                  <a:pt x="566" y="708"/>
                </a:cubicBezTo>
                <a:cubicBezTo>
                  <a:pt x="556" y="730"/>
                  <a:pt x="567" y="759"/>
                  <a:pt x="557" y="781"/>
                </a:cubicBezTo>
                <a:cubicBezTo>
                  <a:pt x="553" y="790"/>
                  <a:pt x="539" y="788"/>
                  <a:pt x="529" y="790"/>
                </a:cubicBezTo>
                <a:cubicBezTo>
                  <a:pt x="502" y="794"/>
                  <a:pt x="474" y="796"/>
                  <a:pt x="447" y="799"/>
                </a:cubicBezTo>
                <a:cubicBezTo>
                  <a:pt x="391" y="762"/>
                  <a:pt x="449" y="790"/>
                  <a:pt x="392" y="790"/>
                </a:cubicBezTo>
                <a:cubicBezTo>
                  <a:pt x="359" y="790"/>
                  <a:pt x="324" y="780"/>
                  <a:pt x="292" y="772"/>
                </a:cubicBezTo>
                <a:cubicBezTo>
                  <a:pt x="265" y="797"/>
                  <a:pt x="235" y="806"/>
                  <a:pt x="200" y="817"/>
                </a:cubicBezTo>
                <a:cubicBezTo>
                  <a:pt x="164" y="745"/>
                  <a:pt x="206" y="799"/>
                  <a:pt x="145" y="799"/>
                </a:cubicBezTo>
                <a:cubicBezTo>
                  <a:pt x="126" y="799"/>
                  <a:pt x="91" y="781"/>
                  <a:pt x="91" y="781"/>
                </a:cubicBezTo>
                <a:cubicBezTo>
                  <a:pt x="65" y="755"/>
                  <a:pt x="60" y="744"/>
                  <a:pt x="72" y="708"/>
                </a:cubicBezTo>
                <a:cubicBezTo>
                  <a:pt x="61" y="674"/>
                  <a:pt x="55" y="646"/>
                  <a:pt x="36" y="616"/>
                </a:cubicBezTo>
                <a:cubicBezTo>
                  <a:pt x="54" y="589"/>
                  <a:pt x="71" y="573"/>
                  <a:pt x="81" y="543"/>
                </a:cubicBezTo>
                <a:cubicBezTo>
                  <a:pt x="51" y="513"/>
                  <a:pt x="7" y="474"/>
                  <a:pt x="72" y="452"/>
                </a:cubicBezTo>
                <a:cubicBezTo>
                  <a:pt x="66" y="443"/>
                  <a:pt x="62" y="432"/>
                  <a:pt x="54" y="424"/>
                </a:cubicBezTo>
                <a:cubicBezTo>
                  <a:pt x="26" y="395"/>
                  <a:pt x="0" y="411"/>
                  <a:pt x="72" y="397"/>
                </a:cubicBezTo>
                <a:cubicBezTo>
                  <a:pt x="32" y="355"/>
                  <a:pt x="64" y="401"/>
                  <a:pt x="81" y="360"/>
                </a:cubicBezTo>
                <a:cubicBezTo>
                  <a:pt x="89" y="340"/>
                  <a:pt x="38" y="289"/>
                  <a:pt x="27" y="278"/>
                </a:cubicBezTo>
                <a:cubicBezTo>
                  <a:pt x="36" y="269"/>
                  <a:pt x="50" y="262"/>
                  <a:pt x="54" y="250"/>
                </a:cubicBezTo>
                <a:cubicBezTo>
                  <a:pt x="57" y="241"/>
                  <a:pt x="45" y="232"/>
                  <a:pt x="45" y="223"/>
                </a:cubicBezTo>
                <a:cubicBezTo>
                  <a:pt x="45" y="214"/>
                  <a:pt x="51" y="205"/>
                  <a:pt x="54" y="196"/>
                </a:cubicBezTo>
                <a:cubicBezTo>
                  <a:pt x="51" y="187"/>
                  <a:pt x="45" y="178"/>
                  <a:pt x="45" y="168"/>
                </a:cubicBezTo>
                <a:cubicBezTo>
                  <a:pt x="45" y="159"/>
                  <a:pt x="56" y="150"/>
                  <a:pt x="54" y="141"/>
                </a:cubicBezTo>
                <a:cubicBezTo>
                  <a:pt x="52" y="132"/>
                  <a:pt x="39" y="130"/>
                  <a:pt x="36" y="122"/>
                </a:cubicBezTo>
                <a:cubicBezTo>
                  <a:pt x="33" y="114"/>
                  <a:pt x="36" y="104"/>
                  <a:pt x="36" y="95"/>
                </a:cubicBezTo>
                <a:close/>
              </a:path>
            </a:pathLst>
          </a:custGeom>
          <a:gradFill rotWithShape="1">
            <a:gsLst>
              <a:gs pos="0">
                <a:schemeClr val="tx1"/>
              </a:gs>
              <a:gs pos="100000">
                <a:schemeClr val="bg2"/>
              </a:gs>
            </a:gsLst>
            <a:path path="rect">
              <a:fillToRect l="50000" t="50000" r="50000" b="50000"/>
            </a:path>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4146" name="Rectangle 2"/>
          <p:cNvSpPr>
            <a:spLocks noGrp="1" noChangeArrowheads="1"/>
          </p:cNvSpPr>
          <p:nvPr>
            <p:ph type="title"/>
          </p:nvPr>
        </p:nvSpPr>
        <p:spPr/>
        <p:txBody>
          <a:bodyPr/>
          <a:lstStyle/>
          <a:p>
            <a:r>
              <a:rPr lang="en-US" altLang="en-US" sz="3400"/>
              <a:t>Effects of Environment on Quantum Algorithms</a:t>
            </a:r>
          </a:p>
        </p:txBody>
      </p:sp>
      <p:sp>
        <p:nvSpPr>
          <p:cNvPr id="134147" name="Text Box 3"/>
          <p:cNvSpPr txBox="1">
            <a:spLocks noChangeArrowheads="1"/>
          </p:cNvSpPr>
          <p:nvPr/>
        </p:nvSpPr>
        <p:spPr bwMode="auto">
          <a:xfrm>
            <a:off x="2767014" y="6013450"/>
            <a:ext cx="6753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Errors accumulate, lowering success rate of algorithm</a:t>
            </a:r>
          </a:p>
        </p:txBody>
      </p:sp>
      <p:pic>
        <p:nvPicPr>
          <p:cNvPr id="134157" name="Picture 13" descr="Figure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452938" y="1674814"/>
            <a:ext cx="5002212" cy="4029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4159" name="Text Box 15"/>
          <p:cNvSpPr txBox="1">
            <a:spLocks noChangeArrowheads="1"/>
          </p:cNvSpPr>
          <p:nvPr/>
        </p:nvSpPr>
        <p:spPr bwMode="auto">
          <a:xfrm rot="-5400000">
            <a:off x="2708159" y="3320227"/>
            <a:ext cx="345780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Grover’s algorithm success rate</a:t>
            </a:r>
          </a:p>
        </p:txBody>
      </p:sp>
      <p:sp>
        <p:nvSpPr>
          <p:cNvPr id="134160" name="Text Box 16"/>
          <p:cNvSpPr txBox="1">
            <a:spLocks noChangeArrowheads="1"/>
          </p:cNvSpPr>
          <p:nvPr/>
        </p:nvSpPr>
        <p:spPr bwMode="auto">
          <a:xfrm>
            <a:off x="6248401" y="5454651"/>
            <a:ext cx="1782763"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n = # of qubits</a:t>
            </a:r>
          </a:p>
        </p:txBody>
      </p:sp>
      <p:sp>
        <p:nvSpPr>
          <p:cNvPr id="134161" name="Rectangle 17"/>
          <p:cNvSpPr>
            <a:spLocks noChangeArrowheads="1"/>
          </p:cNvSpPr>
          <p:nvPr/>
        </p:nvSpPr>
        <p:spPr bwMode="auto">
          <a:xfrm>
            <a:off x="3173414" y="1938338"/>
            <a:ext cx="636587" cy="1020762"/>
          </a:xfrm>
          <a:prstGeom prst="rect">
            <a:avLst/>
          </a:prstGeom>
          <a:solidFill>
            <a:srgbClr val="3333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62" name="Text Box 18"/>
          <p:cNvSpPr txBox="1">
            <a:spLocks noChangeArrowheads="1"/>
          </p:cNvSpPr>
          <p:nvPr/>
        </p:nvSpPr>
        <p:spPr bwMode="auto">
          <a:xfrm>
            <a:off x="3294063" y="2262188"/>
            <a:ext cx="3962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chemeClr val="bg1"/>
                </a:solidFill>
              </a:rPr>
              <a:t>O</a:t>
            </a:r>
          </a:p>
        </p:txBody>
      </p:sp>
      <p:sp>
        <p:nvSpPr>
          <p:cNvPr id="134163" name="Line 19"/>
          <p:cNvSpPr>
            <a:spLocks noChangeShapeType="1"/>
          </p:cNvSpPr>
          <p:nvPr/>
        </p:nvSpPr>
        <p:spPr bwMode="auto">
          <a:xfrm>
            <a:off x="3500438" y="3092451"/>
            <a:ext cx="0" cy="739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4164" name="Rectangle 20"/>
          <p:cNvSpPr>
            <a:spLocks noChangeArrowheads="1"/>
          </p:cNvSpPr>
          <p:nvPr/>
        </p:nvSpPr>
        <p:spPr bwMode="auto">
          <a:xfrm>
            <a:off x="3195639" y="4033838"/>
            <a:ext cx="636587" cy="1020762"/>
          </a:xfrm>
          <a:prstGeom prst="rect">
            <a:avLst/>
          </a:prstGeom>
          <a:gradFill rotWithShape="1">
            <a:gsLst>
              <a:gs pos="0">
                <a:srgbClr val="333333"/>
              </a:gs>
              <a:gs pos="100000">
                <a:srgbClr val="4D4D4D"/>
              </a:gs>
            </a:gsLst>
            <a:path path="shape">
              <a:fillToRect l="50000" t="50000" r="50000" b="50000"/>
            </a:path>
          </a:gradFill>
          <a:ln w="9525">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65" name="Text Box 21"/>
          <p:cNvSpPr txBox="1">
            <a:spLocks noChangeArrowheads="1"/>
          </p:cNvSpPr>
          <p:nvPr/>
        </p:nvSpPr>
        <p:spPr bwMode="auto">
          <a:xfrm>
            <a:off x="3316288" y="4357688"/>
            <a:ext cx="3962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chemeClr val="bg1"/>
                </a:solidFill>
              </a:rPr>
              <a:t>O</a:t>
            </a:r>
          </a:p>
        </p:txBody>
      </p:sp>
      <p:sp>
        <p:nvSpPr>
          <p:cNvPr id="134172" name="Text Box 28"/>
          <p:cNvSpPr txBox="1">
            <a:spLocks noChangeArrowheads="1"/>
          </p:cNvSpPr>
          <p:nvPr/>
        </p:nvSpPr>
        <p:spPr bwMode="auto">
          <a:xfrm>
            <a:off x="1954214" y="2028825"/>
            <a:ext cx="82747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Ideal</a:t>
            </a:r>
          </a:p>
          <a:p>
            <a:r>
              <a:rPr lang="en-US" altLang="en-US" sz="2000"/>
              <a:t>oracle</a:t>
            </a:r>
          </a:p>
        </p:txBody>
      </p:sp>
      <p:sp>
        <p:nvSpPr>
          <p:cNvPr id="134173" name="Text Box 29"/>
          <p:cNvSpPr txBox="1">
            <a:spLocks noChangeArrowheads="1"/>
          </p:cNvSpPr>
          <p:nvPr/>
        </p:nvSpPr>
        <p:spPr bwMode="auto">
          <a:xfrm>
            <a:off x="1889126" y="4198939"/>
            <a:ext cx="9636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t>Noisy</a:t>
            </a:r>
          </a:p>
          <a:p>
            <a:r>
              <a:rPr lang="en-US" altLang="en-US" sz="2000"/>
              <a:t>oracle</a:t>
            </a:r>
            <a:endParaRPr lang="en-US" altLang="en-US" sz="2000">
              <a:sym typeface="Symbol" panose="05050102010706020507" pitchFamily="18" charset="2"/>
            </a:endParaRPr>
          </a:p>
        </p:txBody>
      </p:sp>
    </p:spTree>
    <p:extLst>
      <p:ext uri="{BB962C8B-B14F-4D97-AF65-F5344CB8AC3E}">
        <p14:creationId xmlns:p14="http://schemas.microsoft.com/office/powerpoint/2010/main" val="98737200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ltLang="en-US"/>
              <a:t>Suppressing Decoherence</a:t>
            </a:r>
          </a:p>
        </p:txBody>
      </p:sp>
      <p:grpSp>
        <p:nvGrpSpPr>
          <p:cNvPr id="133193" name="Group 73"/>
          <p:cNvGrpSpPr>
            <a:grpSpLocks/>
          </p:cNvGrpSpPr>
          <p:nvPr/>
        </p:nvGrpSpPr>
        <p:grpSpPr bwMode="auto">
          <a:xfrm>
            <a:off x="2273301" y="1651000"/>
            <a:ext cx="7153275" cy="1849438"/>
            <a:chOff x="472" y="1040"/>
            <a:chExt cx="4506" cy="1165"/>
          </a:xfrm>
        </p:grpSpPr>
        <p:sp>
          <p:nvSpPr>
            <p:cNvPr id="133124" name="Text Box 4"/>
            <p:cNvSpPr txBox="1">
              <a:spLocks noChangeArrowheads="1"/>
            </p:cNvSpPr>
            <p:nvPr/>
          </p:nvSpPr>
          <p:spPr bwMode="auto">
            <a:xfrm>
              <a:off x="472" y="1040"/>
              <a:ext cx="346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1.  Remove or reduce V, i.e. build a better computer</a:t>
              </a:r>
            </a:p>
          </p:txBody>
        </p:sp>
        <p:sp>
          <p:nvSpPr>
            <p:cNvPr id="133126" name="AutoShape 6"/>
            <p:cNvSpPr>
              <a:spLocks noChangeArrowheads="1"/>
            </p:cNvSpPr>
            <p:nvPr/>
          </p:nvSpPr>
          <p:spPr bwMode="auto">
            <a:xfrm rot="925828">
              <a:off x="1461" y="1509"/>
              <a:ext cx="135" cy="262"/>
            </a:xfrm>
            <a:prstGeom prst="upArrow">
              <a:avLst>
                <a:gd name="adj1" fmla="val 50000"/>
                <a:gd name="adj2" fmla="val 48519"/>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33127" name="AutoShape 7"/>
            <p:cNvSpPr>
              <a:spLocks noChangeArrowheads="1"/>
            </p:cNvSpPr>
            <p:nvPr/>
          </p:nvSpPr>
          <p:spPr bwMode="auto">
            <a:xfrm rot="849458" flipV="1">
              <a:off x="1626" y="1501"/>
              <a:ext cx="134" cy="262"/>
            </a:xfrm>
            <a:prstGeom prst="upArrow">
              <a:avLst>
                <a:gd name="adj1" fmla="val 50000"/>
                <a:gd name="adj2" fmla="val 48881"/>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33128" name="AutoShape 8"/>
            <p:cNvSpPr>
              <a:spLocks noChangeArrowheads="1"/>
            </p:cNvSpPr>
            <p:nvPr/>
          </p:nvSpPr>
          <p:spPr bwMode="auto">
            <a:xfrm rot="18451360" flipV="1">
              <a:off x="1808" y="1505"/>
              <a:ext cx="130" cy="270"/>
            </a:xfrm>
            <a:prstGeom prst="upArrow">
              <a:avLst>
                <a:gd name="adj1" fmla="val 50000"/>
                <a:gd name="adj2" fmla="val 51923"/>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33129" name="AutoShape 9"/>
            <p:cNvSpPr>
              <a:spLocks noChangeArrowheads="1"/>
            </p:cNvSpPr>
            <p:nvPr/>
          </p:nvSpPr>
          <p:spPr bwMode="auto">
            <a:xfrm rot="1001955">
              <a:off x="1982" y="1497"/>
              <a:ext cx="134" cy="261"/>
            </a:xfrm>
            <a:prstGeom prst="upArrow">
              <a:avLst>
                <a:gd name="adj1" fmla="val 50000"/>
                <a:gd name="adj2" fmla="val 48694"/>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33130" name="AutoShape 10"/>
            <p:cNvSpPr>
              <a:spLocks noChangeArrowheads="1"/>
            </p:cNvSpPr>
            <p:nvPr/>
          </p:nvSpPr>
          <p:spPr bwMode="auto">
            <a:xfrm rot="14813988">
              <a:off x="2174" y="1490"/>
              <a:ext cx="131" cy="269"/>
            </a:xfrm>
            <a:prstGeom prst="upArrow">
              <a:avLst>
                <a:gd name="adj1" fmla="val 50000"/>
                <a:gd name="adj2" fmla="val 51336"/>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33131" name="AutoShape 11"/>
            <p:cNvSpPr>
              <a:spLocks noChangeArrowheads="1"/>
            </p:cNvSpPr>
            <p:nvPr/>
          </p:nvSpPr>
          <p:spPr bwMode="auto">
            <a:xfrm rot="20889001" flipV="1">
              <a:off x="2353" y="1512"/>
              <a:ext cx="134" cy="262"/>
            </a:xfrm>
            <a:prstGeom prst="upArrow">
              <a:avLst>
                <a:gd name="adj1" fmla="val 50000"/>
                <a:gd name="adj2" fmla="val 48881"/>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33132" name="Oval 12"/>
            <p:cNvSpPr>
              <a:spLocks noChangeArrowheads="1"/>
            </p:cNvSpPr>
            <p:nvPr/>
          </p:nvSpPr>
          <p:spPr bwMode="auto">
            <a:xfrm>
              <a:off x="669" y="1340"/>
              <a:ext cx="646" cy="642"/>
            </a:xfrm>
            <a:prstGeom prst="ellipse">
              <a:avLst/>
            </a:prstGeom>
            <a:noFill/>
            <a:ln w="25400">
              <a:solidFill>
                <a:srgbClr val="0000FF"/>
              </a:solidFill>
              <a:prstDash val="dash"/>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33" name="AutoShape 13"/>
            <p:cNvSpPr>
              <a:spLocks noChangeArrowheads="1"/>
            </p:cNvSpPr>
            <p:nvPr/>
          </p:nvSpPr>
          <p:spPr bwMode="auto">
            <a:xfrm>
              <a:off x="933" y="1522"/>
              <a:ext cx="134" cy="262"/>
            </a:xfrm>
            <a:prstGeom prst="upArrow">
              <a:avLst>
                <a:gd name="adj1" fmla="val 50000"/>
                <a:gd name="adj2" fmla="val 48881"/>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33134" name="Line 14"/>
            <p:cNvSpPr>
              <a:spLocks noChangeShapeType="1"/>
            </p:cNvSpPr>
            <p:nvPr/>
          </p:nvSpPr>
          <p:spPr bwMode="auto">
            <a:xfrm>
              <a:off x="1185" y="1664"/>
              <a:ext cx="253"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35" name="Line 15"/>
            <p:cNvSpPr>
              <a:spLocks noChangeShapeType="1"/>
            </p:cNvSpPr>
            <p:nvPr/>
          </p:nvSpPr>
          <p:spPr bwMode="auto">
            <a:xfrm>
              <a:off x="1182" y="1740"/>
              <a:ext cx="253"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36" name="Line 16"/>
            <p:cNvSpPr>
              <a:spLocks noChangeShapeType="1"/>
            </p:cNvSpPr>
            <p:nvPr/>
          </p:nvSpPr>
          <p:spPr bwMode="auto">
            <a:xfrm>
              <a:off x="1190" y="1601"/>
              <a:ext cx="254"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39" name="Line 19"/>
            <p:cNvSpPr>
              <a:spLocks noChangeShapeType="1"/>
            </p:cNvSpPr>
            <p:nvPr/>
          </p:nvSpPr>
          <p:spPr bwMode="auto">
            <a:xfrm>
              <a:off x="2642" y="1620"/>
              <a:ext cx="374"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53" name="AutoShape 33"/>
            <p:cNvSpPr>
              <a:spLocks noChangeArrowheads="1"/>
            </p:cNvSpPr>
            <p:nvPr/>
          </p:nvSpPr>
          <p:spPr bwMode="auto">
            <a:xfrm rot="925828">
              <a:off x="3952" y="1504"/>
              <a:ext cx="135" cy="262"/>
            </a:xfrm>
            <a:prstGeom prst="upArrow">
              <a:avLst>
                <a:gd name="adj1" fmla="val 50000"/>
                <a:gd name="adj2" fmla="val 48519"/>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33154" name="AutoShape 34"/>
            <p:cNvSpPr>
              <a:spLocks noChangeArrowheads="1"/>
            </p:cNvSpPr>
            <p:nvPr/>
          </p:nvSpPr>
          <p:spPr bwMode="auto">
            <a:xfrm rot="849458" flipV="1">
              <a:off x="4117" y="1496"/>
              <a:ext cx="134" cy="262"/>
            </a:xfrm>
            <a:prstGeom prst="upArrow">
              <a:avLst>
                <a:gd name="adj1" fmla="val 50000"/>
                <a:gd name="adj2" fmla="val 48881"/>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33155" name="AutoShape 35"/>
            <p:cNvSpPr>
              <a:spLocks noChangeArrowheads="1"/>
            </p:cNvSpPr>
            <p:nvPr/>
          </p:nvSpPr>
          <p:spPr bwMode="auto">
            <a:xfrm rot="18451360" flipV="1">
              <a:off x="4299" y="1500"/>
              <a:ext cx="130" cy="270"/>
            </a:xfrm>
            <a:prstGeom prst="upArrow">
              <a:avLst>
                <a:gd name="adj1" fmla="val 50000"/>
                <a:gd name="adj2" fmla="val 51923"/>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33156" name="AutoShape 36"/>
            <p:cNvSpPr>
              <a:spLocks noChangeArrowheads="1"/>
            </p:cNvSpPr>
            <p:nvPr/>
          </p:nvSpPr>
          <p:spPr bwMode="auto">
            <a:xfrm rot="1001955">
              <a:off x="4473" y="1492"/>
              <a:ext cx="134" cy="261"/>
            </a:xfrm>
            <a:prstGeom prst="upArrow">
              <a:avLst>
                <a:gd name="adj1" fmla="val 50000"/>
                <a:gd name="adj2" fmla="val 48694"/>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33157" name="AutoShape 37"/>
            <p:cNvSpPr>
              <a:spLocks noChangeArrowheads="1"/>
            </p:cNvSpPr>
            <p:nvPr/>
          </p:nvSpPr>
          <p:spPr bwMode="auto">
            <a:xfrm rot="14813988">
              <a:off x="4665" y="1485"/>
              <a:ext cx="131" cy="269"/>
            </a:xfrm>
            <a:prstGeom prst="upArrow">
              <a:avLst>
                <a:gd name="adj1" fmla="val 50000"/>
                <a:gd name="adj2" fmla="val 51336"/>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33158" name="AutoShape 38"/>
            <p:cNvSpPr>
              <a:spLocks noChangeArrowheads="1"/>
            </p:cNvSpPr>
            <p:nvPr/>
          </p:nvSpPr>
          <p:spPr bwMode="auto">
            <a:xfrm rot="20889001" flipV="1">
              <a:off x="4844" y="1507"/>
              <a:ext cx="134" cy="262"/>
            </a:xfrm>
            <a:prstGeom prst="upArrow">
              <a:avLst>
                <a:gd name="adj1" fmla="val 50000"/>
                <a:gd name="adj2" fmla="val 48881"/>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33159" name="Oval 39"/>
            <p:cNvSpPr>
              <a:spLocks noChangeArrowheads="1"/>
            </p:cNvSpPr>
            <p:nvPr/>
          </p:nvSpPr>
          <p:spPr bwMode="auto">
            <a:xfrm>
              <a:off x="3160" y="1335"/>
              <a:ext cx="646" cy="642"/>
            </a:xfrm>
            <a:prstGeom prst="ellipse">
              <a:avLst/>
            </a:prstGeom>
            <a:noFill/>
            <a:ln w="38100">
              <a:solidFill>
                <a:srgbClr val="0000FF"/>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60" name="AutoShape 40"/>
            <p:cNvSpPr>
              <a:spLocks noChangeArrowheads="1"/>
            </p:cNvSpPr>
            <p:nvPr/>
          </p:nvSpPr>
          <p:spPr bwMode="auto">
            <a:xfrm>
              <a:off x="3424" y="1517"/>
              <a:ext cx="134" cy="262"/>
            </a:xfrm>
            <a:prstGeom prst="upArrow">
              <a:avLst>
                <a:gd name="adj1" fmla="val 50000"/>
                <a:gd name="adj2" fmla="val 48881"/>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33164" name="Line 44"/>
            <p:cNvSpPr>
              <a:spLocks noChangeShapeType="1"/>
            </p:cNvSpPr>
            <p:nvPr/>
          </p:nvSpPr>
          <p:spPr bwMode="auto">
            <a:xfrm>
              <a:off x="3794" y="1583"/>
              <a:ext cx="1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65" name="Line 45"/>
            <p:cNvSpPr>
              <a:spLocks noChangeShapeType="1"/>
            </p:cNvSpPr>
            <p:nvPr/>
          </p:nvSpPr>
          <p:spPr bwMode="auto">
            <a:xfrm>
              <a:off x="3809" y="1652"/>
              <a:ext cx="1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66" name="Line 46"/>
            <p:cNvSpPr>
              <a:spLocks noChangeShapeType="1"/>
            </p:cNvSpPr>
            <p:nvPr/>
          </p:nvSpPr>
          <p:spPr bwMode="auto">
            <a:xfrm>
              <a:off x="3797" y="1712"/>
              <a:ext cx="1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67" name="Line 47"/>
            <p:cNvSpPr>
              <a:spLocks noChangeShapeType="1"/>
            </p:cNvSpPr>
            <p:nvPr/>
          </p:nvSpPr>
          <p:spPr bwMode="auto">
            <a:xfrm flipV="1">
              <a:off x="3803" y="1473"/>
              <a:ext cx="220" cy="11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68" name="Line 48"/>
            <p:cNvSpPr>
              <a:spLocks noChangeShapeType="1"/>
            </p:cNvSpPr>
            <p:nvPr/>
          </p:nvSpPr>
          <p:spPr bwMode="auto">
            <a:xfrm>
              <a:off x="3803" y="1711"/>
              <a:ext cx="238" cy="11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69" name="Line 49"/>
            <p:cNvSpPr>
              <a:spLocks noChangeShapeType="1"/>
            </p:cNvSpPr>
            <p:nvPr/>
          </p:nvSpPr>
          <p:spPr bwMode="auto">
            <a:xfrm>
              <a:off x="3813" y="1647"/>
              <a:ext cx="265" cy="3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70" name="Text Box 50"/>
            <p:cNvSpPr txBox="1">
              <a:spLocks noChangeArrowheads="1"/>
            </p:cNvSpPr>
            <p:nvPr/>
          </p:nvSpPr>
          <p:spPr bwMode="auto">
            <a:xfrm>
              <a:off x="3160" y="2011"/>
              <a:ext cx="1687"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System isolated from environment</a:t>
              </a:r>
            </a:p>
          </p:txBody>
        </p:sp>
      </p:grpSp>
      <p:grpSp>
        <p:nvGrpSpPr>
          <p:cNvPr id="133194" name="Group 74"/>
          <p:cNvGrpSpPr>
            <a:grpSpLocks/>
          </p:cNvGrpSpPr>
          <p:nvPr/>
        </p:nvGrpSpPr>
        <p:grpSpPr bwMode="auto">
          <a:xfrm>
            <a:off x="2368551" y="3546476"/>
            <a:ext cx="7254875" cy="1698625"/>
            <a:chOff x="532" y="2234"/>
            <a:chExt cx="4570" cy="1070"/>
          </a:xfrm>
        </p:grpSpPr>
        <p:sp>
          <p:nvSpPr>
            <p:cNvPr id="133171" name="Text Box 51"/>
            <p:cNvSpPr txBox="1">
              <a:spLocks noChangeArrowheads="1"/>
            </p:cNvSpPr>
            <p:nvPr/>
          </p:nvSpPr>
          <p:spPr bwMode="auto">
            <a:xfrm>
              <a:off x="532" y="2234"/>
              <a:ext cx="267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2.  Increase B, i.e. increase level splitting</a:t>
              </a:r>
            </a:p>
          </p:txBody>
        </p:sp>
        <p:sp>
          <p:nvSpPr>
            <p:cNvPr id="133172" name="Line 52"/>
            <p:cNvSpPr>
              <a:spLocks noChangeShapeType="1"/>
            </p:cNvSpPr>
            <p:nvPr/>
          </p:nvSpPr>
          <p:spPr bwMode="auto">
            <a:xfrm flipV="1">
              <a:off x="1179" y="2592"/>
              <a:ext cx="0" cy="57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73" name="Line 53"/>
            <p:cNvSpPr>
              <a:spLocks noChangeShapeType="1"/>
            </p:cNvSpPr>
            <p:nvPr/>
          </p:nvSpPr>
          <p:spPr bwMode="auto">
            <a:xfrm>
              <a:off x="1179" y="3169"/>
              <a:ext cx="130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75" name="Line 55"/>
            <p:cNvSpPr>
              <a:spLocks noChangeShapeType="1"/>
            </p:cNvSpPr>
            <p:nvPr/>
          </p:nvSpPr>
          <p:spPr bwMode="auto">
            <a:xfrm>
              <a:off x="1175" y="2856"/>
              <a:ext cx="1007" cy="2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76" name="Line 56"/>
            <p:cNvSpPr>
              <a:spLocks noChangeShapeType="1"/>
            </p:cNvSpPr>
            <p:nvPr/>
          </p:nvSpPr>
          <p:spPr bwMode="auto">
            <a:xfrm flipV="1">
              <a:off x="1175" y="2629"/>
              <a:ext cx="1002"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79" name="Text Box 59"/>
            <p:cNvSpPr txBox="1">
              <a:spLocks noChangeArrowheads="1"/>
            </p:cNvSpPr>
            <p:nvPr/>
          </p:nvSpPr>
          <p:spPr bwMode="auto">
            <a:xfrm>
              <a:off x="2445" y="3016"/>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B</a:t>
              </a:r>
            </a:p>
          </p:txBody>
        </p:sp>
        <p:sp>
          <p:nvSpPr>
            <p:cNvPr id="133184" name="Text Box 64"/>
            <p:cNvSpPr txBox="1">
              <a:spLocks noChangeArrowheads="1"/>
            </p:cNvSpPr>
            <p:nvPr/>
          </p:nvSpPr>
          <p:spPr bwMode="auto">
            <a:xfrm>
              <a:off x="936" y="2489"/>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E</a:t>
              </a:r>
            </a:p>
          </p:txBody>
        </p:sp>
        <p:sp>
          <p:nvSpPr>
            <p:cNvPr id="133185" name="Rectangle 65"/>
            <p:cNvSpPr>
              <a:spLocks noChangeArrowheads="1"/>
            </p:cNvSpPr>
            <p:nvPr/>
          </p:nvSpPr>
          <p:spPr bwMode="auto">
            <a:xfrm>
              <a:off x="2138" y="2936"/>
              <a:ext cx="30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a:t>
              </a:r>
              <a:r>
                <a:rPr lang="en-US" altLang="en-US" sz="2000">
                  <a:sym typeface="Symbol" panose="05050102010706020507" pitchFamily="18" charset="2"/>
                </a:rPr>
                <a:t>0</a:t>
              </a:r>
            </a:p>
          </p:txBody>
        </p:sp>
        <p:sp>
          <p:nvSpPr>
            <p:cNvPr id="133186" name="Rectangle 66"/>
            <p:cNvSpPr>
              <a:spLocks noChangeArrowheads="1"/>
            </p:cNvSpPr>
            <p:nvPr/>
          </p:nvSpPr>
          <p:spPr bwMode="auto">
            <a:xfrm>
              <a:off x="2137" y="2488"/>
              <a:ext cx="3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a:t>
              </a:r>
              <a:r>
                <a:rPr lang="en-US" altLang="en-US" sz="2000">
                  <a:sym typeface="Symbol" panose="05050102010706020507" pitchFamily="18" charset="2"/>
                </a:rPr>
                <a:t>1</a:t>
              </a:r>
            </a:p>
          </p:txBody>
        </p:sp>
        <p:sp>
          <p:nvSpPr>
            <p:cNvPr id="133188" name="Text Box 68"/>
            <p:cNvSpPr txBox="1">
              <a:spLocks noChangeArrowheads="1"/>
            </p:cNvSpPr>
            <p:nvPr/>
          </p:nvSpPr>
          <p:spPr bwMode="auto">
            <a:xfrm>
              <a:off x="3115" y="2537"/>
              <a:ext cx="1987"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When </a:t>
              </a:r>
              <a:r>
                <a:rPr lang="en-US" altLang="en-US" sz="2000">
                  <a:sym typeface="Symbol" panose="05050102010706020507" pitchFamily="18" charset="2"/>
                </a:rPr>
                <a:t>E &gt;&gt; V, decoherence</a:t>
              </a:r>
            </a:p>
            <a:p>
              <a:r>
                <a:rPr lang="en-US" altLang="en-US" sz="2000">
                  <a:sym typeface="Symbol" panose="05050102010706020507" pitchFamily="18" charset="2"/>
                </a:rPr>
                <a:t>is small</a:t>
              </a:r>
            </a:p>
          </p:txBody>
        </p:sp>
        <p:sp>
          <p:nvSpPr>
            <p:cNvPr id="133189" name="Line 69"/>
            <p:cNvSpPr>
              <a:spLocks noChangeShapeType="1"/>
            </p:cNvSpPr>
            <p:nvPr/>
          </p:nvSpPr>
          <p:spPr bwMode="auto">
            <a:xfrm>
              <a:off x="2094" y="2660"/>
              <a:ext cx="9" cy="393"/>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90" name="Rectangle 70"/>
            <p:cNvSpPr>
              <a:spLocks noChangeArrowheads="1"/>
            </p:cNvSpPr>
            <p:nvPr/>
          </p:nvSpPr>
          <p:spPr bwMode="auto">
            <a:xfrm>
              <a:off x="1798" y="2729"/>
              <a:ext cx="29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ym typeface="Symbol" panose="05050102010706020507" pitchFamily="18" charset="2"/>
                </a:rPr>
                <a:t>E</a:t>
              </a:r>
            </a:p>
          </p:txBody>
        </p:sp>
      </p:grpSp>
      <p:sp>
        <p:nvSpPr>
          <p:cNvPr id="133191" name="Text Box 71"/>
          <p:cNvSpPr txBox="1">
            <a:spLocks noChangeArrowheads="1"/>
          </p:cNvSpPr>
          <p:nvPr/>
        </p:nvSpPr>
        <p:spPr bwMode="auto">
          <a:xfrm>
            <a:off x="2360614" y="5381626"/>
            <a:ext cx="49291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startAt="3"/>
            </a:pPr>
            <a:r>
              <a:rPr lang="en-US" altLang="en-US" sz="2000"/>
              <a:t>Use decoherence free subspace (DFS)</a:t>
            </a:r>
          </a:p>
        </p:txBody>
      </p:sp>
      <p:sp>
        <p:nvSpPr>
          <p:cNvPr id="133192" name="Rectangle 72"/>
          <p:cNvSpPr>
            <a:spLocks noChangeArrowheads="1"/>
          </p:cNvSpPr>
          <p:nvPr/>
        </p:nvSpPr>
        <p:spPr bwMode="auto">
          <a:xfrm>
            <a:off x="2355850" y="5875338"/>
            <a:ext cx="50976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ym typeface="Symbol" panose="05050102010706020507" pitchFamily="18" charset="2"/>
              </a:rPr>
              <a:t>4.  Use pulse sequence to remove decoherence</a:t>
            </a:r>
          </a:p>
        </p:txBody>
      </p:sp>
    </p:spTree>
    <p:extLst>
      <p:ext uri="{BB962C8B-B14F-4D97-AF65-F5344CB8AC3E}">
        <p14:creationId xmlns:p14="http://schemas.microsoft.com/office/powerpoint/2010/main" val="35494756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9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19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9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91" grpId="0"/>
      <p:bldP spid="133192"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343" name="Picture 7" descr="bild_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78013" y="1382714"/>
            <a:ext cx="8235950" cy="5286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2338" name="Rectangle 2"/>
          <p:cNvSpPr>
            <a:spLocks noGrp="1" noChangeArrowheads="1"/>
          </p:cNvSpPr>
          <p:nvPr>
            <p:ph type="title"/>
          </p:nvPr>
        </p:nvSpPr>
        <p:spPr/>
        <p:txBody>
          <a:bodyPr/>
          <a:lstStyle/>
          <a:p>
            <a:r>
              <a:rPr lang="en-US" altLang="en-US"/>
              <a:t>The Loss-Divincenzo Proposal</a:t>
            </a:r>
          </a:p>
        </p:txBody>
      </p:sp>
      <p:sp>
        <p:nvSpPr>
          <p:cNvPr id="142340" name="Rectangle 4"/>
          <p:cNvSpPr>
            <a:spLocks noChangeArrowheads="1"/>
          </p:cNvSpPr>
          <p:nvPr/>
        </p:nvSpPr>
        <p:spPr bwMode="auto">
          <a:xfrm>
            <a:off x="2438400" y="5938551"/>
            <a:ext cx="61920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en-US" sz="1600"/>
              <a:t>D. Loss and D.P. DiVincenzo, Phys. Rev. A 57, 120 (1998); </a:t>
            </a:r>
          </a:p>
          <a:p>
            <a:pPr eaLnBrk="1" hangingPunct="1"/>
            <a:r>
              <a:rPr lang="en-US" altLang="en-US" sz="1600"/>
              <a:t>G. Burkhard, H.A. Engel, and D. Loss, Fortschr. der Physik 48, 965 (2000). </a:t>
            </a:r>
          </a:p>
        </p:txBody>
      </p:sp>
    </p:spTree>
    <p:extLst>
      <p:ext uri="{BB962C8B-B14F-4D97-AF65-F5344CB8AC3E}">
        <p14:creationId xmlns:p14="http://schemas.microsoft.com/office/powerpoint/2010/main" val="133547944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098" name="Group 2"/>
          <p:cNvGrpSpPr>
            <a:grpSpLocks/>
          </p:cNvGrpSpPr>
          <p:nvPr/>
        </p:nvGrpSpPr>
        <p:grpSpPr bwMode="auto">
          <a:xfrm>
            <a:off x="2247900" y="2514600"/>
            <a:ext cx="7353300" cy="2286000"/>
            <a:chOff x="456" y="1584"/>
            <a:chExt cx="4632" cy="1440"/>
          </a:xfrm>
        </p:grpSpPr>
        <p:sp>
          <p:nvSpPr>
            <p:cNvPr id="132099" name="Oval 3"/>
            <p:cNvSpPr>
              <a:spLocks noChangeArrowheads="1"/>
            </p:cNvSpPr>
            <p:nvPr/>
          </p:nvSpPr>
          <p:spPr bwMode="auto">
            <a:xfrm>
              <a:off x="1296" y="1584"/>
              <a:ext cx="2832" cy="1440"/>
            </a:xfrm>
            <a:prstGeom prst="ellipse">
              <a:avLst/>
            </a:prstGeom>
            <a:gradFill rotWithShape="0">
              <a:gsLst>
                <a:gs pos="0">
                  <a:srgbClr val="0099FF"/>
                </a:gs>
                <a:gs pos="100000">
                  <a:srgbClr val="CCFFFF"/>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00" name="Oval 4"/>
            <p:cNvSpPr>
              <a:spLocks noChangeArrowheads="1"/>
            </p:cNvSpPr>
            <p:nvPr/>
          </p:nvSpPr>
          <p:spPr bwMode="auto">
            <a:xfrm rot="3553481">
              <a:off x="1148" y="1948"/>
              <a:ext cx="80" cy="12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01" name="Oval 5"/>
            <p:cNvSpPr>
              <a:spLocks noChangeArrowheads="1"/>
            </p:cNvSpPr>
            <p:nvPr/>
          </p:nvSpPr>
          <p:spPr bwMode="auto">
            <a:xfrm rot="3553481">
              <a:off x="908" y="2252"/>
              <a:ext cx="80" cy="12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02" name="Oval 6"/>
            <p:cNvSpPr>
              <a:spLocks noChangeArrowheads="1"/>
            </p:cNvSpPr>
            <p:nvPr/>
          </p:nvSpPr>
          <p:spPr bwMode="auto">
            <a:xfrm rot="3553481">
              <a:off x="1748" y="1948"/>
              <a:ext cx="80" cy="12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03" name="Oval 7"/>
            <p:cNvSpPr>
              <a:spLocks noChangeArrowheads="1"/>
            </p:cNvSpPr>
            <p:nvPr/>
          </p:nvSpPr>
          <p:spPr bwMode="auto">
            <a:xfrm rot="3553481">
              <a:off x="2348" y="1948"/>
              <a:ext cx="80" cy="12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04" name="Oval 8"/>
            <p:cNvSpPr>
              <a:spLocks noChangeArrowheads="1"/>
            </p:cNvSpPr>
            <p:nvPr/>
          </p:nvSpPr>
          <p:spPr bwMode="auto">
            <a:xfrm rot="3553481">
              <a:off x="1508" y="2252"/>
              <a:ext cx="80" cy="12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05" name="Oval 9"/>
            <p:cNvSpPr>
              <a:spLocks noChangeArrowheads="1"/>
            </p:cNvSpPr>
            <p:nvPr/>
          </p:nvSpPr>
          <p:spPr bwMode="auto">
            <a:xfrm rot="3553481">
              <a:off x="2108" y="2252"/>
              <a:ext cx="80" cy="12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06" name="Oval 10"/>
            <p:cNvSpPr>
              <a:spLocks noChangeArrowheads="1"/>
            </p:cNvSpPr>
            <p:nvPr/>
          </p:nvSpPr>
          <p:spPr bwMode="auto">
            <a:xfrm rot="3553481">
              <a:off x="2948" y="1948"/>
              <a:ext cx="80" cy="12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07" name="Oval 11"/>
            <p:cNvSpPr>
              <a:spLocks noChangeArrowheads="1"/>
            </p:cNvSpPr>
            <p:nvPr/>
          </p:nvSpPr>
          <p:spPr bwMode="auto">
            <a:xfrm rot="3553481">
              <a:off x="3548" y="1948"/>
              <a:ext cx="80" cy="12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08" name="Oval 12"/>
            <p:cNvSpPr>
              <a:spLocks noChangeArrowheads="1"/>
            </p:cNvSpPr>
            <p:nvPr/>
          </p:nvSpPr>
          <p:spPr bwMode="auto">
            <a:xfrm rot="3553481">
              <a:off x="2708" y="2252"/>
              <a:ext cx="80" cy="120"/>
            </a:xfrm>
            <a:prstGeom prst="ellipse">
              <a:avLst/>
            </a:prstGeom>
            <a:solidFill>
              <a:srgbClr val="33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09" name="Oval 13"/>
            <p:cNvSpPr>
              <a:spLocks noChangeArrowheads="1"/>
            </p:cNvSpPr>
            <p:nvPr/>
          </p:nvSpPr>
          <p:spPr bwMode="auto">
            <a:xfrm rot="3553481">
              <a:off x="3308" y="2252"/>
              <a:ext cx="80" cy="12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10" name="Oval 14"/>
            <p:cNvSpPr>
              <a:spLocks noChangeArrowheads="1"/>
            </p:cNvSpPr>
            <p:nvPr/>
          </p:nvSpPr>
          <p:spPr bwMode="auto">
            <a:xfrm rot="3553481">
              <a:off x="4148" y="1948"/>
              <a:ext cx="80" cy="12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11" name="Oval 15"/>
            <p:cNvSpPr>
              <a:spLocks noChangeArrowheads="1"/>
            </p:cNvSpPr>
            <p:nvPr/>
          </p:nvSpPr>
          <p:spPr bwMode="auto">
            <a:xfrm rot="3553481">
              <a:off x="4748" y="1948"/>
              <a:ext cx="80" cy="12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12" name="Oval 16"/>
            <p:cNvSpPr>
              <a:spLocks noChangeArrowheads="1"/>
            </p:cNvSpPr>
            <p:nvPr/>
          </p:nvSpPr>
          <p:spPr bwMode="auto">
            <a:xfrm rot="3553481">
              <a:off x="3908" y="2252"/>
              <a:ext cx="80" cy="12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13" name="Oval 17"/>
            <p:cNvSpPr>
              <a:spLocks noChangeArrowheads="1"/>
            </p:cNvSpPr>
            <p:nvPr/>
          </p:nvSpPr>
          <p:spPr bwMode="auto">
            <a:xfrm rot="3553481">
              <a:off x="4508" y="2252"/>
              <a:ext cx="80" cy="12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14" name="Oval 18"/>
            <p:cNvSpPr>
              <a:spLocks noChangeArrowheads="1"/>
            </p:cNvSpPr>
            <p:nvPr/>
          </p:nvSpPr>
          <p:spPr bwMode="auto">
            <a:xfrm rot="3553481">
              <a:off x="716" y="2524"/>
              <a:ext cx="80" cy="12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15" name="Oval 19"/>
            <p:cNvSpPr>
              <a:spLocks noChangeArrowheads="1"/>
            </p:cNvSpPr>
            <p:nvPr/>
          </p:nvSpPr>
          <p:spPr bwMode="auto">
            <a:xfrm rot="3553481">
              <a:off x="476" y="2828"/>
              <a:ext cx="80" cy="12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16" name="Oval 20"/>
            <p:cNvSpPr>
              <a:spLocks noChangeArrowheads="1"/>
            </p:cNvSpPr>
            <p:nvPr/>
          </p:nvSpPr>
          <p:spPr bwMode="auto">
            <a:xfrm rot="3553481">
              <a:off x="1316" y="2524"/>
              <a:ext cx="80" cy="12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17" name="Oval 21"/>
            <p:cNvSpPr>
              <a:spLocks noChangeArrowheads="1"/>
            </p:cNvSpPr>
            <p:nvPr/>
          </p:nvSpPr>
          <p:spPr bwMode="auto">
            <a:xfrm rot="3553481">
              <a:off x="1916" y="2524"/>
              <a:ext cx="80" cy="12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18" name="Oval 22"/>
            <p:cNvSpPr>
              <a:spLocks noChangeArrowheads="1"/>
            </p:cNvSpPr>
            <p:nvPr/>
          </p:nvSpPr>
          <p:spPr bwMode="auto">
            <a:xfrm rot="3553481">
              <a:off x="1076" y="2828"/>
              <a:ext cx="80" cy="12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19" name="Oval 23"/>
            <p:cNvSpPr>
              <a:spLocks noChangeArrowheads="1"/>
            </p:cNvSpPr>
            <p:nvPr/>
          </p:nvSpPr>
          <p:spPr bwMode="auto">
            <a:xfrm rot="3553481">
              <a:off x="1676" y="2828"/>
              <a:ext cx="80" cy="12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20" name="Oval 24"/>
            <p:cNvSpPr>
              <a:spLocks noChangeArrowheads="1"/>
            </p:cNvSpPr>
            <p:nvPr/>
          </p:nvSpPr>
          <p:spPr bwMode="auto">
            <a:xfrm rot="3553481">
              <a:off x="2516" y="2524"/>
              <a:ext cx="80" cy="12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21" name="Oval 25"/>
            <p:cNvSpPr>
              <a:spLocks noChangeArrowheads="1"/>
            </p:cNvSpPr>
            <p:nvPr/>
          </p:nvSpPr>
          <p:spPr bwMode="auto">
            <a:xfrm rot="3553481">
              <a:off x="3116" y="2524"/>
              <a:ext cx="80" cy="12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22" name="Oval 26"/>
            <p:cNvSpPr>
              <a:spLocks noChangeArrowheads="1"/>
            </p:cNvSpPr>
            <p:nvPr/>
          </p:nvSpPr>
          <p:spPr bwMode="auto">
            <a:xfrm rot="3553481">
              <a:off x="2276" y="2828"/>
              <a:ext cx="80" cy="12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23" name="Oval 27"/>
            <p:cNvSpPr>
              <a:spLocks noChangeArrowheads="1"/>
            </p:cNvSpPr>
            <p:nvPr/>
          </p:nvSpPr>
          <p:spPr bwMode="auto">
            <a:xfrm rot="3553481">
              <a:off x="2876" y="2828"/>
              <a:ext cx="80" cy="12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24" name="Oval 28"/>
            <p:cNvSpPr>
              <a:spLocks noChangeArrowheads="1"/>
            </p:cNvSpPr>
            <p:nvPr/>
          </p:nvSpPr>
          <p:spPr bwMode="auto">
            <a:xfrm rot="3553481">
              <a:off x="3716" y="2524"/>
              <a:ext cx="80" cy="12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25" name="Oval 29"/>
            <p:cNvSpPr>
              <a:spLocks noChangeArrowheads="1"/>
            </p:cNvSpPr>
            <p:nvPr/>
          </p:nvSpPr>
          <p:spPr bwMode="auto">
            <a:xfrm rot="3553481">
              <a:off x="4316" y="2524"/>
              <a:ext cx="80" cy="12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26" name="Oval 30"/>
            <p:cNvSpPr>
              <a:spLocks noChangeArrowheads="1"/>
            </p:cNvSpPr>
            <p:nvPr/>
          </p:nvSpPr>
          <p:spPr bwMode="auto">
            <a:xfrm rot="3553481">
              <a:off x="3476" y="2828"/>
              <a:ext cx="80" cy="12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27" name="Oval 31"/>
            <p:cNvSpPr>
              <a:spLocks noChangeArrowheads="1"/>
            </p:cNvSpPr>
            <p:nvPr/>
          </p:nvSpPr>
          <p:spPr bwMode="auto">
            <a:xfrm rot="3553481">
              <a:off x="4076" y="2828"/>
              <a:ext cx="80" cy="12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28" name="Oval 32"/>
            <p:cNvSpPr>
              <a:spLocks noChangeArrowheads="1"/>
            </p:cNvSpPr>
            <p:nvPr/>
          </p:nvSpPr>
          <p:spPr bwMode="auto">
            <a:xfrm rot="3553481">
              <a:off x="1388" y="1660"/>
              <a:ext cx="80" cy="12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29" name="Oval 33"/>
            <p:cNvSpPr>
              <a:spLocks noChangeArrowheads="1"/>
            </p:cNvSpPr>
            <p:nvPr/>
          </p:nvSpPr>
          <p:spPr bwMode="auto">
            <a:xfrm rot="3553481">
              <a:off x="1988" y="1660"/>
              <a:ext cx="80" cy="12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30" name="Oval 34"/>
            <p:cNvSpPr>
              <a:spLocks noChangeArrowheads="1"/>
            </p:cNvSpPr>
            <p:nvPr/>
          </p:nvSpPr>
          <p:spPr bwMode="auto">
            <a:xfrm rot="3553481">
              <a:off x="2588" y="1660"/>
              <a:ext cx="80" cy="12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31" name="Oval 35"/>
            <p:cNvSpPr>
              <a:spLocks noChangeArrowheads="1"/>
            </p:cNvSpPr>
            <p:nvPr/>
          </p:nvSpPr>
          <p:spPr bwMode="auto">
            <a:xfrm rot="3553481">
              <a:off x="3188" y="1660"/>
              <a:ext cx="80" cy="12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32" name="Oval 36"/>
            <p:cNvSpPr>
              <a:spLocks noChangeArrowheads="1"/>
            </p:cNvSpPr>
            <p:nvPr/>
          </p:nvSpPr>
          <p:spPr bwMode="auto">
            <a:xfrm rot="3553481">
              <a:off x="3788" y="1660"/>
              <a:ext cx="80" cy="12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33" name="Oval 37"/>
            <p:cNvSpPr>
              <a:spLocks noChangeArrowheads="1"/>
            </p:cNvSpPr>
            <p:nvPr/>
          </p:nvSpPr>
          <p:spPr bwMode="auto">
            <a:xfrm rot="3553481">
              <a:off x="4388" y="1660"/>
              <a:ext cx="80" cy="12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34" name="Oval 38"/>
            <p:cNvSpPr>
              <a:spLocks noChangeArrowheads="1"/>
            </p:cNvSpPr>
            <p:nvPr/>
          </p:nvSpPr>
          <p:spPr bwMode="auto">
            <a:xfrm rot="3553481">
              <a:off x="4988" y="1660"/>
              <a:ext cx="80" cy="12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35" name="Line 39"/>
            <p:cNvSpPr>
              <a:spLocks noChangeShapeType="1"/>
            </p:cNvSpPr>
            <p:nvPr/>
          </p:nvSpPr>
          <p:spPr bwMode="auto">
            <a:xfrm>
              <a:off x="752" y="2496"/>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36" name="Line 40"/>
            <p:cNvSpPr>
              <a:spLocks noChangeShapeType="1"/>
            </p:cNvSpPr>
            <p:nvPr/>
          </p:nvSpPr>
          <p:spPr bwMode="auto">
            <a:xfrm>
              <a:off x="2992" y="1896"/>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37" name="Line 41"/>
            <p:cNvSpPr>
              <a:spLocks noChangeShapeType="1"/>
            </p:cNvSpPr>
            <p:nvPr/>
          </p:nvSpPr>
          <p:spPr bwMode="auto">
            <a:xfrm>
              <a:off x="3952" y="2208"/>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38" name="Line 42"/>
            <p:cNvSpPr>
              <a:spLocks noChangeShapeType="1"/>
            </p:cNvSpPr>
            <p:nvPr/>
          </p:nvSpPr>
          <p:spPr bwMode="auto">
            <a:xfrm flipV="1">
              <a:off x="2392" y="1872"/>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39" name="Line 43"/>
            <p:cNvSpPr>
              <a:spLocks noChangeShapeType="1"/>
            </p:cNvSpPr>
            <p:nvPr/>
          </p:nvSpPr>
          <p:spPr bwMode="auto">
            <a:xfrm>
              <a:off x="2312" y="278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40" name="Line 44"/>
            <p:cNvSpPr>
              <a:spLocks noChangeShapeType="1"/>
            </p:cNvSpPr>
            <p:nvPr/>
          </p:nvSpPr>
          <p:spPr bwMode="auto">
            <a:xfrm>
              <a:off x="3832" y="1616"/>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41" name="Line 45"/>
            <p:cNvSpPr>
              <a:spLocks noChangeShapeType="1"/>
            </p:cNvSpPr>
            <p:nvPr/>
          </p:nvSpPr>
          <p:spPr bwMode="auto">
            <a:xfrm>
              <a:off x="1432" y="162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42" name="Line 46"/>
            <p:cNvSpPr>
              <a:spLocks noChangeShapeType="1"/>
            </p:cNvSpPr>
            <p:nvPr/>
          </p:nvSpPr>
          <p:spPr bwMode="auto">
            <a:xfrm flipV="1">
              <a:off x="4792" y="1872"/>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43" name="Line 47"/>
            <p:cNvSpPr>
              <a:spLocks noChangeShapeType="1"/>
            </p:cNvSpPr>
            <p:nvPr/>
          </p:nvSpPr>
          <p:spPr bwMode="auto">
            <a:xfrm flipV="1">
              <a:off x="1112" y="2760"/>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44" name="Line 48"/>
            <p:cNvSpPr>
              <a:spLocks noChangeShapeType="1"/>
            </p:cNvSpPr>
            <p:nvPr/>
          </p:nvSpPr>
          <p:spPr bwMode="auto">
            <a:xfrm flipH="1">
              <a:off x="2784" y="2016"/>
              <a:ext cx="528"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45" name="AutoShape 49"/>
            <p:cNvSpPr>
              <a:spLocks noChangeArrowheads="1"/>
            </p:cNvSpPr>
            <p:nvPr/>
          </p:nvSpPr>
          <p:spPr bwMode="auto">
            <a:xfrm>
              <a:off x="2560" y="2112"/>
              <a:ext cx="80" cy="352"/>
            </a:xfrm>
            <a:prstGeom prst="upArrow">
              <a:avLst>
                <a:gd name="adj1" fmla="val 50000"/>
                <a:gd name="adj2" fmla="val 11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46" name="Line 50"/>
            <p:cNvSpPr>
              <a:spLocks noChangeShapeType="1"/>
            </p:cNvSpPr>
            <p:nvPr/>
          </p:nvSpPr>
          <p:spPr bwMode="auto">
            <a:xfrm>
              <a:off x="1712" y="278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2147" name="Rectangle 51"/>
          <p:cNvSpPr>
            <a:spLocks noGrp="1" noChangeArrowheads="1"/>
          </p:cNvSpPr>
          <p:nvPr>
            <p:ph type="title"/>
          </p:nvPr>
        </p:nvSpPr>
        <p:spPr/>
        <p:txBody>
          <a:bodyPr/>
          <a:lstStyle/>
          <a:p>
            <a:r>
              <a:rPr lang="en-US" altLang="en-US"/>
              <a:t>Solid State Electron Spin Qubit</a:t>
            </a:r>
          </a:p>
        </p:txBody>
      </p:sp>
      <p:sp>
        <p:nvSpPr>
          <p:cNvPr id="132148" name="AutoShape 52"/>
          <p:cNvSpPr>
            <a:spLocks/>
          </p:cNvSpPr>
          <p:nvPr/>
        </p:nvSpPr>
        <p:spPr bwMode="auto">
          <a:xfrm rot="-5400000">
            <a:off x="4953000" y="2133600"/>
            <a:ext cx="381000" cy="5867400"/>
          </a:xfrm>
          <a:prstGeom prst="leftBrace">
            <a:avLst>
              <a:gd name="adj1" fmla="val 128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49" name="Text Box 53"/>
          <p:cNvSpPr txBox="1">
            <a:spLocks noChangeArrowheads="1"/>
          </p:cNvSpPr>
          <p:nvPr/>
        </p:nvSpPr>
        <p:spPr bwMode="auto">
          <a:xfrm>
            <a:off x="4022726" y="5451475"/>
            <a:ext cx="1863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Silicon lattice</a:t>
            </a:r>
          </a:p>
        </p:txBody>
      </p:sp>
      <p:sp>
        <p:nvSpPr>
          <p:cNvPr id="132150" name="Text Box 54"/>
          <p:cNvSpPr txBox="1">
            <a:spLocks noChangeArrowheads="1"/>
          </p:cNvSpPr>
          <p:nvPr/>
        </p:nvSpPr>
        <p:spPr bwMode="auto">
          <a:xfrm>
            <a:off x="6230938" y="2362200"/>
            <a:ext cx="1693862" cy="83185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Phosphorus </a:t>
            </a:r>
          </a:p>
          <a:p>
            <a:r>
              <a:rPr lang="en-US" altLang="en-US" sz="2400">
                <a:latin typeface="Times New Roman" panose="02020603050405020304" pitchFamily="18" charset="0"/>
              </a:rPr>
              <a:t>impurity</a:t>
            </a:r>
          </a:p>
        </p:txBody>
      </p:sp>
      <p:sp>
        <p:nvSpPr>
          <p:cNvPr id="132151" name="Text Box 55"/>
          <p:cNvSpPr txBox="1">
            <a:spLocks noChangeArrowheads="1"/>
          </p:cNvSpPr>
          <p:nvPr/>
        </p:nvSpPr>
        <p:spPr bwMode="auto">
          <a:xfrm>
            <a:off x="3733801" y="1752601"/>
            <a:ext cx="2957513"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Electron wavefunction</a:t>
            </a:r>
          </a:p>
        </p:txBody>
      </p:sp>
      <p:sp>
        <p:nvSpPr>
          <p:cNvPr id="132152" name="Line 56"/>
          <p:cNvSpPr>
            <a:spLocks noChangeShapeType="1"/>
          </p:cNvSpPr>
          <p:nvPr/>
        </p:nvSpPr>
        <p:spPr bwMode="auto">
          <a:xfrm>
            <a:off x="5410200" y="2209800"/>
            <a:ext cx="1524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2153" name="Group 57"/>
          <p:cNvGrpSpPr>
            <a:grpSpLocks/>
          </p:cNvGrpSpPr>
          <p:nvPr/>
        </p:nvGrpSpPr>
        <p:grpSpPr bwMode="auto">
          <a:xfrm>
            <a:off x="1676401" y="2286001"/>
            <a:ext cx="2047875" cy="3895725"/>
            <a:chOff x="96" y="1440"/>
            <a:chExt cx="1290" cy="2454"/>
          </a:xfrm>
        </p:grpSpPr>
        <p:sp>
          <p:nvSpPr>
            <p:cNvPr id="132154" name="Text Box 58"/>
            <p:cNvSpPr txBox="1">
              <a:spLocks noChangeArrowheads="1"/>
            </p:cNvSpPr>
            <p:nvPr/>
          </p:nvSpPr>
          <p:spPr bwMode="auto">
            <a:xfrm>
              <a:off x="96" y="1440"/>
              <a:ext cx="1146" cy="29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Si</a:t>
              </a:r>
              <a:r>
                <a:rPr lang="en-US" altLang="en-US" sz="2400" baseline="30000">
                  <a:latin typeface="Times New Roman" panose="02020603050405020304" pitchFamily="18" charset="0"/>
                </a:rPr>
                <a:t>28</a:t>
              </a:r>
              <a:r>
                <a:rPr lang="en-US" altLang="en-US" sz="2400">
                  <a:latin typeface="Times New Roman" panose="02020603050405020304" pitchFamily="18" charset="0"/>
                </a:rPr>
                <a:t> (no spin)</a:t>
              </a:r>
            </a:p>
          </p:txBody>
        </p:sp>
        <p:sp>
          <p:nvSpPr>
            <p:cNvPr id="132155" name="Text Box 59"/>
            <p:cNvSpPr txBox="1">
              <a:spLocks noChangeArrowheads="1"/>
            </p:cNvSpPr>
            <p:nvPr/>
          </p:nvSpPr>
          <p:spPr bwMode="auto">
            <a:xfrm>
              <a:off x="288" y="3600"/>
              <a:ext cx="1098" cy="29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Si</a:t>
              </a:r>
              <a:r>
                <a:rPr lang="en-US" altLang="en-US" sz="2400" baseline="30000">
                  <a:latin typeface="Times New Roman" panose="02020603050405020304" pitchFamily="18" charset="0"/>
                </a:rPr>
                <a:t>29</a:t>
              </a:r>
              <a:r>
                <a:rPr lang="en-US" altLang="en-US" sz="2400">
                  <a:latin typeface="Times New Roman" panose="02020603050405020304" pitchFamily="18" charset="0"/>
                </a:rPr>
                <a:t> (spin ½)</a:t>
              </a:r>
            </a:p>
          </p:txBody>
        </p:sp>
        <p:sp>
          <p:nvSpPr>
            <p:cNvPr id="132156" name="Line 60"/>
            <p:cNvSpPr>
              <a:spLocks noChangeShapeType="1"/>
            </p:cNvSpPr>
            <p:nvPr/>
          </p:nvSpPr>
          <p:spPr bwMode="auto">
            <a:xfrm flipV="1">
              <a:off x="768" y="3072"/>
              <a:ext cx="288"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57" name="Line 61"/>
            <p:cNvSpPr>
              <a:spLocks noChangeShapeType="1"/>
            </p:cNvSpPr>
            <p:nvPr/>
          </p:nvSpPr>
          <p:spPr bwMode="auto">
            <a:xfrm>
              <a:off x="624" y="1776"/>
              <a:ext cx="240"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2158" name="AutoShape 62"/>
          <p:cNvSpPr>
            <a:spLocks noChangeArrowheads="1"/>
          </p:cNvSpPr>
          <p:nvPr/>
        </p:nvSpPr>
        <p:spPr bwMode="auto">
          <a:xfrm>
            <a:off x="8839200" y="1600200"/>
            <a:ext cx="990600" cy="3429000"/>
          </a:xfrm>
          <a:prstGeom prst="upArrow">
            <a:avLst>
              <a:gd name="adj1" fmla="val 46157"/>
              <a:gd name="adj2" fmla="val 78846"/>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59" name="Text Box 63"/>
          <p:cNvSpPr txBox="1">
            <a:spLocks noChangeArrowheads="1"/>
          </p:cNvSpPr>
          <p:nvPr/>
        </p:nvSpPr>
        <p:spPr bwMode="auto">
          <a:xfrm>
            <a:off x="8218488" y="5105400"/>
            <a:ext cx="2449512" cy="8318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External Magnetic</a:t>
            </a:r>
          </a:p>
          <a:p>
            <a:r>
              <a:rPr lang="en-US" altLang="en-US" sz="2400">
                <a:latin typeface="Times New Roman" panose="02020603050405020304" pitchFamily="18" charset="0"/>
              </a:rPr>
              <a:t>Field, B</a:t>
            </a:r>
          </a:p>
        </p:txBody>
      </p:sp>
      <p:grpSp>
        <p:nvGrpSpPr>
          <p:cNvPr id="132160" name="Group 64"/>
          <p:cNvGrpSpPr>
            <a:grpSpLocks/>
          </p:cNvGrpSpPr>
          <p:nvPr/>
        </p:nvGrpSpPr>
        <p:grpSpPr bwMode="auto">
          <a:xfrm>
            <a:off x="5486401" y="3581400"/>
            <a:ext cx="2570163" cy="787400"/>
            <a:chOff x="2496" y="2256"/>
            <a:chExt cx="1619" cy="496"/>
          </a:xfrm>
        </p:grpSpPr>
        <p:sp>
          <p:nvSpPr>
            <p:cNvPr id="132161" name="AutoShape 65"/>
            <p:cNvSpPr>
              <a:spLocks noChangeArrowheads="1"/>
            </p:cNvSpPr>
            <p:nvPr/>
          </p:nvSpPr>
          <p:spPr bwMode="auto">
            <a:xfrm>
              <a:off x="2640" y="2256"/>
              <a:ext cx="1200" cy="192"/>
            </a:xfrm>
            <a:prstGeom prst="leftRightArrow">
              <a:avLst>
                <a:gd name="adj1" fmla="val 50000"/>
                <a:gd name="adj2" fmla="val 125000"/>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62" name="Text Box 66"/>
            <p:cNvSpPr txBox="1">
              <a:spLocks noChangeArrowheads="1"/>
            </p:cNvSpPr>
            <p:nvPr/>
          </p:nvSpPr>
          <p:spPr bwMode="auto">
            <a:xfrm>
              <a:off x="2496" y="2458"/>
              <a:ext cx="1619" cy="29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Hyperfine coupling</a:t>
              </a:r>
            </a:p>
          </p:txBody>
        </p:sp>
      </p:grpSp>
      <p:grpSp>
        <p:nvGrpSpPr>
          <p:cNvPr id="132163" name="Group 67"/>
          <p:cNvGrpSpPr>
            <a:grpSpLocks/>
          </p:cNvGrpSpPr>
          <p:nvPr/>
        </p:nvGrpSpPr>
        <p:grpSpPr bwMode="auto">
          <a:xfrm>
            <a:off x="2895601" y="3902076"/>
            <a:ext cx="2265363" cy="746125"/>
            <a:chOff x="864" y="2458"/>
            <a:chExt cx="1427" cy="470"/>
          </a:xfrm>
        </p:grpSpPr>
        <p:sp>
          <p:nvSpPr>
            <p:cNvPr id="132164" name="Text Box 68"/>
            <p:cNvSpPr txBox="1">
              <a:spLocks noChangeArrowheads="1"/>
            </p:cNvSpPr>
            <p:nvPr/>
          </p:nvSpPr>
          <p:spPr bwMode="auto">
            <a:xfrm>
              <a:off x="864" y="2458"/>
              <a:ext cx="1427" cy="29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Dipolar coupling</a:t>
              </a:r>
            </a:p>
          </p:txBody>
        </p:sp>
        <p:sp>
          <p:nvSpPr>
            <p:cNvPr id="132165" name="AutoShape 69"/>
            <p:cNvSpPr>
              <a:spLocks noChangeArrowheads="1"/>
            </p:cNvSpPr>
            <p:nvPr/>
          </p:nvSpPr>
          <p:spPr bwMode="auto">
            <a:xfrm>
              <a:off x="1200" y="2832"/>
              <a:ext cx="432" cy="96"/>
            </a:xfrm>
            <a:prstGeom prst="leftRightArrow">
              <a:avLst>
                <a:gd name="adj1" fmla="val 50000"/>
                <a:gd name="adj2" fmla="val 90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9793789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321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3216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321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ltLang="en-US"/>
              <a:t>System Hamiltonian</a:t>
            </a:r>
          </a:p>
        </p:txBody>
      </p:sp>
      <p:grpSp>
        <p:nvGrpSpPr>
          <p:cNvPr id="131075" name="Group 3"/>
          <p:cNvGrpSpPr>
            <a:grpSpLocks/>
          </p:cNvGrpSpPr>
          <p:nvPr/>
        </p:nvGrpSpPr>
        <p:grpSpPr bwMode="auto">
          <a:xfrm>
            <a:off x="2595564" y="2444750"/>
            <a:ext cx="307975" cy="596900"/>
            <a:chOff x="624" y="3504"/>
            <a:chExt cx="194" cy="376"/>
          </a:xfrm>
        </p:grpSpPr>
        <p:sp>
          <p:nvSpPr>
            <p:cNvPr id="131076" name="Line 4"/>
            <p:cNvSpPr>
              <a:spLocks noChangeShapeType="1"/>
            </p:cNvSpPr>
            <p:nvPr/>
          </p:nvSpPr>
          <p:spPr bwMode="auto">
            <a:xfrm>
              <a:off x="680" y="354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77" name="Line 5"/>
            <p:cNvSpPr>
              <a:spLocks noChangeShapeType="1"/>
            </p:cNvSpPr>
            <p:nvPr/>
          </p:nvSpPr>
          <p:spPr bwMode="auto">
            <a:xfrm flipV="1">
              <a:off x="624" y="3504"/>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78" name="Line 6"/>
            <p:cNvSpPr>
              <a:spLocks noChangeShapeType="1"/>
            </p:cNvSpPr>
            <p:nvPr/>
          </p:nvSpPr>
          <p:spPr bwMode="auto">
            <a:xfrm flipH="1">
              <a:off x="762" y="354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79" name="Line 7"/>
            <p:cNvSpPr>
              <a:spLocks noChangeShapeType="1"/>
            </p:cNvSpPr>
            <p:nvPr/>
          </p:nvSpPr>
          <p:spPr bwMode="auto">
            <a:xfrm flipH="1" flipV="1">
              <a:off x="722" y="3504"/>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1080" name="Line 8"/>
          <p:cNvSpPr>
            <a:spLocks noChangeShapeType="1"/>
          </p:cNvSpPr>
          <p:nvPr/>
        </p:nvSpPr>
        <p:spPr bwMode="auto">
          <a:xfrm flipV="1">
            <a:off x="6553200" y="244475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81" name="Line 9"/>
          <p:cNvSpPr>
            <a:spLocks noChangeShapeType="1"/>
          </p:cNvSpPr>
          <p:nvPr/>
        </p:nvSpPr>
        <p:spPr bwMode="auto">
          <a:xfrm flipV="1">
            <a:off x="6934200" y="244475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82" name="Line 10"/>
          <p:cNvSpPr>
            <a:spLocks noChangeShapeType="1"/>
          </p:cNvSpPr>
          <p:nvPr/>
        </p:nvSpPr>
        <p:spPr bwMode="auto">
          <a:xfrm>
            <a:off x="7315200" y="244475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83" name="Line 11"/>
          <p:cNvSpPr>
            <a:spLocks noChangeShapeType="1"/>
          </p:cNvSpPr>
          <p:nvPr/>
        </p:nvSpPr>
        <p:spPr bwMode="auto">
          <a:xfrm>
            <a:off x="7696200" y="244475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84" name="Line 12"/>
          <p:cNvSpPr>
            <a:spLocks noChangeShapeType="1"/>
          </p:cNvSpPr>
          <p:nvPr/>
        </p:nvSpPr>
        <p:spPr bwMode="auto">
          <a:xfrm flipV="1">
            <a:off x="8077200" y="244475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85" name="Text Box 13"/>
          <p:cNvSpPr txBox="1">
            <a:spLocks noChangeArrowheads="1"/>
          </p:cNvSpPr>
          <p:nvPr/>
        </p:nvSpPr>
        <p:spPr bwMode="auto">
          <a:xfrm>
            <a:off x="2209801" y="3130550"/>
            <a:ext cx="1223963" cy="8318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Electron</a:t>
            </a:r>
          </a:p>
          <a:p>
            <a:r>
              <a:rPr lang="en-US" altLang="en-US" sz="2400">
                <a:latin typeface="Times New Roman" panose="02020603050405020304" pitchFamily="18" charset="0"/>
              </a:rPr>
              <a:t>spin</a:t>
            </a:r>
          </a:p>
        </p:txBody>
      </p:sp>
      <p:sp>
        <p:nvSpPr>
          <p:cNvPr id="131086" name="Text Box 14"/>
          <p:cNvSpPr txBox="1">
            <a:spLocks noChangeArrowheads="1"/>
          </p:cNvSpPr>
          <p:nvPr/>
        </p:nvSpPr>
        <p:spPr bwMode="auto">
          <a:xfrm>
            <a:off x="6553200" y="3130550"/>
            <a:ext cx="1385888" cy="8318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N nuclear</a:t>
            </a:r>
          </a:p>
          <a:p>
            <a:r>
              <a:rPr lang="en-US" altLang="en-US" sz="2400">
                <a:latin typeface="Times New Roman" panose="02020603050405020304" pitchFamily="18" charset="0"/>
              </a:rPr>
              <a:t>spins</a:t>
            </a:r>
          </a:p>
        </p:txBody>
      </p:sp>
      <p:sp>
        <p:nvSpPr>
          <p:cNvPr id="131087" name="Line 15"/>
          <p:cNvSpPr>
            <a:spLocks noChangeShapeType="1"/>
          </p:cNvSpPr>
          <p:nvPr/>
        </p:nvSpPr>
        <p:spPr bwMode="auto">
          <a:xfrm>
            <a:off x="8458200" y="244475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88" name="Oval 16"/>
          <p:cNvSpPr>
            <a:spLocks noChangeArrowheads="1"/>
          </p:cNvSpPr>
          <p:nvPr/>
        </p:nvSpPr>
        <p:spPr bwMode="auto">
          <a:xfrm>
            <a:off x="8686800" y="274955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89" name="Oval 17"/>
          <p:cNvSpPr>
            <a:spLocks noChangeArrowheads="1"/>
          </p:cNvSpPr>
          <p:nvPr/>
        </p:nvSpPr>
        <p:spPr bwMode="auto">
          <a:xfrm>
            <a:off x="8915400" y="274955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90" name="Oval 18"/>
          <p:cNvSpPr>
            <a:spLocks noChangeArrowheads="1"/>
          </p:cNvSpPr>
          <p:nvPr/>
        </p:nvSpPr>
        <p:spPr bwMode="auto">
          <a:xfrm>
            <a:off x="9144000" y="274955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31091" name="Object 19"/>
          <p:cNvGraphicFramePr>
            <a:graphicFrameLocks noChangeAspect="1"/>
          </p:cNvGraphicFramePr>
          <p:nvPr/>
        </p:nvGraphicFramePr>
        <p:xfrm>
          <a:off x="2143126" y="4343400"/>
          <a:ext cx="7756525" cy="928688"/>
        </p:xfrm>
        <a:graphic>
          <a:graphicData uri="http://schemas.openxmlformats.org/presentationml/2006/ole">
            <mc:AlternateContent xmlns:mc="http://schemas.openxmlformats.org/markup-compatibility/2006">
              <mc:Choice xmlns:v="urn:schemas-microsoft-com:vml" Requires="v">
                <p:oleObj spid="_x0000_s37896" name="Equation" r:id="rId3" imgW="3073320" imgH="368280" progId="Equation.DSMT4">
                  <p:embed/>
                </p:oleObj>
              </mc:Choice>
              <mc:Fallback>
                <p:oleObj name="Equation" r:id="rId3" imgW="3073320" imgH="3682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26" y="4343400"/>
                        <a:ext cx="7756525" cy="928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1092" name="Group 20"/>
          <p:cNvGrpSpPr>
            <a:grpSpLocks/>
          </p:cNvGrpSpPr>
          <p:nvPr/>
        </p:nvGrpSpPr>
        <p:grpSpPr bwMode="auto">
          <a:xfrm>
            <a:off x="3124200" y="1600200"/>
            <a:ext cx="4495800" cy="3657600"/>
            <a:chOff x="1008" y="1008"/>
            <a:chExt cx="2832" cy="2304"/>
          </a:xfrm>
        </p:grpSpPr>
        <p:sp>
          <p:nvSpPr>
            <p:cNvPr id="131093" name="Freeform 21"/>
            <p:cNvSpPr>
              <a:spLocks/>
            </p:cNvSpPr>
            <p:nvPr/>
          </p:nvSpPr>
          <p:spPr bwMode="auto">
            <a:xfrm>
              <a:off x="1056" y="1588"/>
              <a:ext cx="1968" cy="192"/>
            </a:xfrm>
            <a:custGeom>
              <a:avLst/>
              <a:gdLst>
                <a:gd name="T0" fmla="*/ 0 w 1152"/>
                <a:gd name="T1" fmla="*/ 192 h 192"/>
                <a:gd name="T2" fmla="*/ 528 w 1152"/>
                <a:gd name="T3" fmla="*/ 0 h 192"/>
                <a:gd name="T4" fmla="*/ 1152 w 1152"/>
                <a:gd name="T5" fmla="*/ 192 h 192"/>
              </a:gdLst>
              <a:ahLst/>
              <a:cxnLst>
                <a:cxn ang="0">
                  <a:pos x="T0" y="T1"/>
                </a:cxn>
                <a:cxn ang="0">
                  <a:pos x="T2" y="T3"/>
                </a:cxn>
                <a:cxn ang="0">
                  <a:pos x="T4" y="T5"/>
                </a:cxn>
              </a:cxnLst>
              <a:rect l="0" t="0" r="r" b="b"/>
              <a:pathLst>
                <a:path w="1152" h="192">
                  <a:moveTo>
                    <a:pt x="0" y="192"/>
                  </a:moveTo>
                  <a:cubicBezTo>
                    <a:pt x="168" y="96"/>
                    <a:pt x="336" y="0"/>
                    <a:pt x="528" y="0"/>
                  </a:cubicBezTo>
                  <a:cubicBezTo>
                    <a:pt x="720" y="0"/>
                    <a:pt x="936" y="96"/>
                    <a:pt x="1152" y="192"/>
                  </a:cubicBezTo>
                </a:path>
              </a:pathLst>
            </a:custGeom>
            <a:noFill/>
            <a:ln w="25400">
              <a:solidFill>
                <a:srgbClr val="0000FF"/>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94" name="Text Box 22"/>
            <p:cNvSpPr txBox="1">
              <a:spLocks noChangeArrowheads="1"/>
            </p:cNvSpPr>
            <p:nvPr/>
          </p:nvSpPr>
          <p:spPr bwMode="auto">
            <a:xfrm>
              <a:off x="1008" y="1008"/>
              <a:ext cx="1628" cy="291"/>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Hyperfine coupling</a:t>
              </a:r>
            </a:p>
          </p:txBody>
        </p:sp>
        <p:sp>
          <p:nvSpPr>
            <p:cNvPr id="131095" name="Rectangle 23"/>
            <p:cNvSpPr>
              <a:spLocks noChangeArrowheads="1"/>
            </p:cNvSpPr>
            <p:nvPr/>
          </p:nvSpPr>
          <p:spPr bwMode="auto">
            <a:xfrm>
              <a:off x="2832" y="2592"/>
              <a:ext cx="1008" cy="720"/>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1096" name="Group 24"/>
          <p:cNvGrpSpPr>
            <a:grpSpLocks/>
          </p:cNvGrpSpPr>
          <p:nvPr/>
        </p:nvGrpSpPr>
        <p:grpSpPr bwMode="auto">
          <a:xfrm>
            <a:off x="6400800" y="1676400"/>
            <a:ext cx="3352800" cy="3581400"/>
            <a:chOff x="3072" y="1056"/>
            <a:chExt cx="2112" cy="2256"/>
          </a:xfrm>
        </p:grpSpPr>
        <p:sp>
          <p:nvSpPr>
            <p:cNvPr id="131097" name="Text Box 25"/>
            <p:cNvSpPr txBox="1">
              <a:spLocks noChangeArrowheads="1"/>
            </p:cNvSpPr>
            <p:nvPr/>
          </p:nvSpPr>
          <p:spPr bwMode="auto">
            <a:xfrm>
              <a:off x="3072" y="1056"/>
              <a:ext cx="1434" cy="291"/>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Dipolar coupling</a:t>
              </a:r>
            </a:p>
          </p:txBody>
        </p:sp>
        <p:sp>
          <p:nvSpPr>
            <p:cNvPr id="131098" name="Freeform 26"/>
            <p:cNvSpPr>
              <a:spLocks/>
            </p:cNvSpPr>
            <p:nvPr/>
          </p:nvSpPr>
          <p:spPr bwMode="auto">
            <a:xfrm>
              <a:off x="4128" y="1344"/>
              <a:ext cx="240" cy="144"/>
            </a:xfrm>
            <a:custGeom>
              <a:avLst/>
              <a:gdLst>
                <a:gd name="T0" fmla="*/ 0 w 288"/>
                <a:gd name="T1" fmla="*/ 144 h 144"/>
                <a:gd name="T2" fmla="*/ 144 w 288"/>
                <a:gd name="T3" fmla="*/ 0 h 144"/>
                <a:gd name="T4" fmla="*/ 288 w 288"/>
                <a:gd name="T5" fmla="*/ 144 h 144"/>
              </a:gdLst>
              <a:ahLst/>
              <a:cxnLst>
                <a:cxn ang="0">
                  <a:pos x="T0" y="T1"/>
                </a:cxn>
                <a:cxn ang="0">
                  <a:pos x="T2" y="T3"/>
                </a:cxn>
                <a:cxn ang="0">
                  <a:pos x="T4" y="T5"/>
                </a:cxn>
              </a:cxnLst>
              <a:rect l="0" t="0" r="r" b="b"/>
              <a:pathLst>
                <a:path w="288" h="144">
                  <a:moveTo>
                    <a:pt x="0" y="144"/>
                  </a:moveTo>
                  <a:cubicBezTo>
                    <a:pt x="48" y="72"/>
                    <a:pt x="96" y="0"/>
                    <a:pt x="144" y="0"/>
                  </a:cubicBezTo>
                  <a:cubicBezTo>
                    <a:pt x="192" y="0"/>
                    <a:pt x="240" y="72"/>
                    <a:pt x="288" y="144"/>
                  </a:cubicBezTo>
                </a:path>
              </a:pathLst>
            </a:custGeom>
            <a:noFill/>
            <a:ln w="25400">
              <a:solidFill>
                <a:srgbClr val="FF0000"/>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99" name="Rectangle 27"/>
            <p:cNvSpPr>
              <a:spLocks noChangeArrowheads="1"/>
            </p:cNvSpPr>
            <p:nvPr/>
          </p:nvSpPr>
          <p:spPr bwMode="auto">
            <a:xfrm>
              <a:off x="4032" y="2592"/>
              <a:ext cx="1152" cy="720"/>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1100" name="Line 28"/>
          <p:cNvSpPr>
            <a:spLocks noChangeShapeType="1"/>
          </p:cNvSpPr>
          <p:nvPr/>
        </p:nvSpPr>
        <p:spPr bwMode="auto">
          <a:xfrm flipV="1">
            <a:off x="6705600" y="50292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01" name="Text Box 29"/>
          <p:cNvSpPr txBox="1">
            <a:spLocks noChangeArrowheads="1"/>
          </p:cNvSpPr>
          <p:nvPr/>
        </p:nvSpPr>
        <p:spPr bwMode="auto">
          <a:xfrm>
            <a:off x="6127750" y="5791200"/>
            <a:ext cx="1187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~10</a:t>
            </a:r>
            <a:r>
              <a:rPr lang="en-US" altLang="en-US" sz="2400" baseline="30000">
                <a:latin typeface="Times New Roman" panose="02020603050405020304" pitchFamily="18" charset="0"/>
              </a:rPr>
              <a:t>5</a:t>
            </a:r>
            <a:r>
              <a:rPr lang="en-US" altLang="en-US" sz="2400">
                <a:latin typeface="Times New Roman" panose="02020603050405020304" pitchFamily="18" charset="0"/>
              </a:rPr>
              <a:t> Hz</a:t>
            </a:r>
          </a:p>
        </p:txBody>
      </p:sp>
      <p:sp>
        <p:nvSpPr>
          <p:cNvPr id="131102" name="Text Box 30"/>
          <p:cNvSpPr txBox="1">
            <a:spLocks noChangeArrowheads="1"/>
          </p:cNvSpPr>
          <p:nvPr/>
        </p:nvSpPr>
        <p:spPr bwMode="auto">
          <a:xfrm>
            <a:off x="8077200" y="5791200"/>
            <a:ext cx="1187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~10</a:t>
            </a:r>
            <a:r>
              <a:rPr lang="en-US" altLang="en-US" sz="2400" baseline="30000">
                <a:latin typeface="Times New Roman" panose="02020603050405020304" pitchFamily="18" charset="0"/>
              </a:rPr>
              <a:t>2</a:t>
            </a:r>
            <a:r>
              <a:rPr lang="en-US" altLang="en-US" sz="2400">
                <a:latin typeface="Times New Roman" panose="02020603050405020304" pitchFamily="18" charset="0"/>
              </a:rPr>
              <a:t> Hz</a:t>
            </a:r>
          </a:p>
        </p:txBody>
      </p:sp>
      <p:sp>
        <p:nvSpPr>
          <p:cNvPr id="131103" name="Line 31"/>
          <p:cNvSpPr>
            <a:spLocks noChangeShapeType="1"/>
          </p:cNvSpPr>
          <p:nvPr/>
        </p:nvSpPr>
        <p:spPr bwMode="auto">
          <a:xfrm flipV="1">
            <a:off x="8686800" y="50292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04" name="Line 32"/>
          <p:cNvSpPr>
            <a:spLocks noChangeShapeType="1"/>
          </p:cNvSpPr>
          <p:nvPr/>
        </p:nvSpPr>
        <p:spPr bwMode="auto">
          <a:xfrm flipV="1">
            <a:off x="3200400" y="50292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05" name="Text Box 33"/>
          <p:cNvSpPr txBox="1">
            <a:spLocks noChangeArrowheads="1"/>
          </p:cNvSpPr>
          <p:nvPr/>
        </p:nvSpPr>
        <p:spPr bwMode="auto">
          <a:xfrm>
            <a:off x="4114801" y="5638800"/>
            <a:ext cx="1609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~10</a:t>
            </a:r>
            <a:r>
              <a:rPr lang="en-US" altLang="en-US" sz="2400" baseline="30000">
                <a:latin typeface="Times New Roman" panose="02020603050405020304" pitchFamily="18" charset="0"/>
              </a:rPr>
              <a:t>7</a:t>
            </a:r>
            <a:r>
              <a:rPr lang="en-US" altLang="en-US" sz="2400">
                <a:latin typeface="Times New Roman" panose="02020603050405020304" pitchFamily="18" charset="0"/>
              </a:rPr>
              <a:t> Hz / T</a:t>
            </a:r>
          </a:p>
        </p:txBody>
      </p:sp>
      <p:sp>
        <p:nvSpPr>
          <p:cNvPr id="131106" name="Line 34"/>
          <p:cNvSpPr>
            <a:spLocks noChangeShapeType="1"/>
          </p:cNvSpPr>
          <p:nvPr/>
        </p:nvSpPr>
        <p:spPr bwMode="auto">
          <a:xfrm flipV="1">
            <a:off x="4876800" y="50292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07" name="Text Box 35"/>
          <p:cNvSpPr txBox="1">
            <a:spLocks noChangeArrowheads="1"/>
          </p:cNvSpPr>
          <p:nvPr/>
        </p:nvSpPr>
        <p:spPr bwMode="auto">
          <a:xfrm>
            <a:off x="2438401" y="5410200"/>
            <a:ext cx="1711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~10</a:t>
            </a:r>
            <a:r>
              <a:rPr lang="en-US" altLang="en-US" sz="2400" baseline="30000">
                <a:latin typeface="Times New Roman" panose="02020603050405020304" pitchFamily="18" charset="0"/>
              </a:rPr>
              <a:t>11</a:t>
            </a:r>
            <a:r>
              <a:rPr lang="en-US" altLang="en-US" sz="2400">
                <a:latin typeface="Times New Roman" panose="02020603050405020304" pitchFamily="18" charset="0"/>
              </a:rPr>
              <a:t> Hz / T</a:t>
            </a:r>
          </a:p>
        </p:txBody>
      </p:sp>
      <p:grpSp>
        <p:nvGrpSpPr>
          <p:cNvPr id="131112" name="Group 40"/>
          <p:cNvGrpSpPr>
            <a:grpSpLocks/>
          </p:cNvGrpSpPr>
          <p:nvPr/>
        </p:nvGrpSpPr>
        <p:grpSpPr bwMode="auto">
          <a:xfrm>
            <a:off x="6169026" y="1916114"/>
            <a:ext cx="3846513" cy="3819525"/>
            <a:chOff x="2926" y="1207"/>
            <a:chExt cx="2423" cy="2406"/>
          </a:xfrm>
        </p:grpSpPr>
        <p:sp>
          <p:nvSpPr>
            <p:cNvPr id="131113" name="Line 41"/>
            <p:cNvSpPr>
              <a:spLocks noChangeShapeType="1"/>
            </p:cNvSpPr>
            <p:nvPr/>
          </p:nvSpPr>
          <p:spPr bwMode="auto">
            <a:xfrm flipH="1" flipV="1">
              <a:off x="3941" y="2443"/>
              <a:ext cx="1408" cy="10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114" name="Line 42"/>
            <p:cNvSpPr>
              <a:spLocks noChangeShapeType="1"/>
            </p:cNvSpPr>
            <p:nvPr/>
          </p:nvSpPr>
          <p:spPr bwMode="auto">
            <a:xfrm flipH="1">
              <a:off x="4042" y="2388"/>
              <a:ext cx="1225" cy="12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115" name="Line 43"/>
            <p:cNvSpPr>
              <a:spLocks noChangeShapeType="1"/>
            </p:cNvSpPr>
            <p:nvPr/>
          </p:nvSpPr>
          <p:spPr bwMode="auto">
            <a:xfrm>
              <a:off x="2926" y="1207"/>
              <a:ext cx="1709"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5730046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310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310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1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2209800" y="76200"/>
            <a:ext cx="7772400" cy="1371600"/>
          </a:xfrm>
        </p:spPr>
        <p:txBody>
          <a:bodyPr>
            <a:normAutofit fontScale="90000"/>
          </a:bodyPr>
          <a:lstStyle/>
          <a:p>
            <a:r>
              <a:rPr lang="en-US" altLang="en-US"/>
              <a:t>Hyperfine-Induced Longitudinal Decay</a:t>
            </a:r>
          </a:p>
        </p:txBody>
      </p:sp>
      <p:graphicFrame>
        <p:nvGraphicFramePr>
          <p:cNvPr id="136195" name="Object 3"/>
          <p:cNvGraphicFramePr>
            <a:graphicFrameLocks noChangeAspect="1"/>
          </p:cNvGraphicFramePr>
          <p:nvPr/>
        </p:nvGraphicFramePr>
        <p:xfrm>
          <a:off x="1828800" y="1600200"/>
          <a:ext cx="4876800" cy="3684588"/>
        </p:xfrm>
        <a:graphic>
          <a:graphicData uri="http://schemas.openxmlformats.org/presentationml/2006/ole">
            <mc:AlternateContent xmlns:mc="http://schemas.openxmlformats.org/markup-compatibility/2006">
              <mc:Choice xmlns:v="urn:schemas-microsoft-com:vml" Requires="v">
                <p:oleObj spid="_x0000_s38932" name="Photo Editor Photo" r:id="rId3" imgW="5380952" imgH="4067743" progId="MSPhotoEd.3">
                  <p:embed/>
                </p:oleObj>
              </mc:Choice>
              <mc:Fallback>
                <p:oleObj name="Photo Editor Photo" r:id="rId3" imgW="5380952" imgH="4067743"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600200"/>
                        <a:ext cx="4876800" cy="3684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6196" name="AutoShape 4"/>
          <p:cNvSpPr>
            <a:spLocks noChangeArrowheads="1"/>
          </p:cNvSpPr>
          <p:nvPr/>
        </p:nvSpPr>
        <p:spPr bwMode="auto">
          <a:xfrm>
            <a:off x="6718300" y="1752600"/>
            <a:ext cx="304800" cy="1066800"/>
          </a:xfrm>
          <a:prstGeom prst="upDownArrow">
            <a:avLst>
              <a:gd name="adj1" fmla="val 50000"/>
              <a:gd name="adj2" fmla="val 70000"/>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197" name="Line 5"/>
          <p:cNvSpPr>
            <a:spLocks noChangeShapeType="1"/>
          </p:cNvSpPr>
          <p:nvPr/>
        </p:nvSpPr>
        <p:spPr bwMode="auto">
          <a:xfrm flipH="1">
            <a:off x="6680200" y="2806700"/>
            <a:ext cx="3810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198" name="Line 6"/>
          <p:cNvSpPr>
            <a:spLocks noChangeShapeType="1"/>
          </p:cNvSpPr>
          <p:nvPr/>
        </p:nvSpPr>
        <p:spPr bwMode="auto">
          <a:xfrm flipH="1">
            <a:off x="6680200" y="1765300"/>
            <a:ext cx="3810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36199" name="Object 7"/>
          <p:cNvGraphicFramePr>
            <a:graphicFrameLocks noChangeAspect="1"/>
          </p:cNvGraphicFramePr>
          <p:nvPr/>
        </p:nvGraphicFramePr>
        <p:xfrm>
          <a:off x="7239000" y="1752600"/>
          <a:ext cx="3276600" cy="1106488"/>
        </p:xfrm>
        <a:graphic>
          <a:graphicData uri="http://schemas.openxmlformats.org/presentationml/2006/ole">
            <mc:AlternateContent xmlns:mc="http://schemas.openxmlformats.org/markup-compatibility/2006">
              <mc:Choice xmlns:v="urn:schemas-microsoft-com:vml" Requires="v">
                <p:oleObj spid="_x0000_s38933" name="Equation" r:id="rId5" imgW="2031840" imgH="685800" progId="Equation.DSMT4">
                  <p:embed/>
                </p:oleObj>
              </mc:Choice>
              <mc:Fallback>
                <p:oleObj name="Equation" r:id="rId5" imgW="2031840" imgH="685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9000" y="1752600"/>
                        <a:ext cx="3276600" cy="1106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6200" name="Text Box 8"/>
          <p:cNvSpPr txBox="1">
            <a:spLocks noChangeArrowheads="1"/>
          </p:cNvSpPr>
          <p:nvPr/>
        </p:nvSpPr>
        <p:spPr bwMode="auto">
          <a:xfrm>
            <a:off x="4032250" y="5540375"/>
            <a:ext cx="4349750" cy="592138"/>
          </a:xfrm>
          <a:prstGeom prst="rect">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a:latin typeface="Times New Roman" panose="02020603050405020304" pitchFamily="18" charset="0"/>
              </a:rPr>
              <a:t>For B &gt; B</a:t>
            </a:r>
            <a:r>
              <a:rPr lang="en-US" altLang="en-US" sz="3200" b="1" baseline="-25000">
                <a:latin typeface="Times New Roman" panose="02020603050405020304" pitchFamily="18" charset="0"/>
              </a:rPr>
              <a:t>c</a:t>
            </a:r>
            <a:r>
              <a:rPr lang="en-US" altLang="en-US" sz="3200" b="1">
                <a:latin typeface="Times New Roman" panose="02020603050405020304" pitchFamily="18" charset="0"/>
              </a:rPr>
              <a:t>, T</a:t>
            </a:r>
            <a:r>
              <a:rPr lang="en-US" altLang="en-US" sz="3200" b="1" baseline="-25000">
                <a:latin typeface="Times New Roman" panose="02020603050405020304" pitchFamily="18" charset="0"/>
              </a:rPr>
              <a:t>1</a:t>
            </a:r>
            <a:r>
              <a:rPr lang="en-US" altLang="en-US" sz="3200" b="1">
                <a:latin typeface="Times New Roman" panose="02020603050405020304" pitchFamily="18" charset="0"/>
              </a:rPr>
              <a:t> is infinite</a:t>
            </a:r>
          </a:p>
        </p:txBody>
      </p:sp>
      <p:graphicFrame>
        <p:nvGraphicFramePr>
          <p:cNvPr id="136201" name="Object 9"/>
          <p:cNvGraphicFramePr>
            <a:graphicFrameLocks noChangeAspect="1"/>
          </p:cNvGraphicFramePr>
          <p:nvPr/>
        </p:nvGraphicFramePr>
        <p:xfrm>
          <a:off x="6781801" y="3733800"/>
          <a:ext cx="2251075" cy="1227138"/>
        </p:xfrm>
        <a:graphic>
          <a:graphicData uri="http://schemas.openxmlformats.org/presentationml/2006/ole">
            <mc:AlternateContent xmlns:mc="http://schemas.openxmlformats.org/markup-compatibility/2006">
              <mc:Choice xmlns:v="urn:schemas-microsoft-com:vml" Requires="v">
                <p:oleObj spid="_x0000_s38934" name="Equation" r:id="rId7" imgW="1231560" imgH="672840" progId="Equation.DSMT4">
                  <p:embed/>
                </p:oleObj>
              </mc:Choice>
              <mc:Fallback>
                <p:oleObj name="Equation" r:id="rId7" imgW="1231560" imgH="6728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81801" y="3733800"/>
                        <a:ext cx="2251075" cy="1227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6202" name="Text Box 10"/>
          <p:cNvSpPr txBox="1">
            <a:spLocks noChangeArrowheads="1"/>
          </p:cNvSpPr>
          <p:nvPr/>
        </p:nvSpPr>
        <p:spPr bwMode="auto">
          <a:xfrm>
            <a:off x="6689725" y="2936876"/>
            <a:ext cx="324640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Critical field for electron</a:t>
            </a:r>
          </a:p>
          <a:p>
            <a:r>
              <a:rPr lang="en-US" altLang="en-US" sz="2400">
                <a:latin typeface="Times New Roman" panose="02020603050405020304" pitchFamily="18" charset="0"/>
              </a:rPr>
              <a:t>spin relaxation:</a:t>
            </a:r>
          </a:p>
        </p:txBody>
      </p:sp>
    </p:spTree>
    <p:extLst>
      <p:ext uri="{BB962C8B-B14F-4D97-AF65-F5344CB8AC3E}">
        <p14:creationId xmlns:p14="http://schemas.microsoft.com/office/powerpoint/2010/main" val="1719809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en-US"/>
              <a:t>Classical Complexity</a:t>
            </a:r>
          </a:p>
        </p:txBody>
      </p:sp>
      <p:grpSp>
        <p:nvGrpSpPr>
          <p:cNvPr id="89091" name="Group 3"/>
          <p:cNvGrpSpPr>
            <a:grpSpLocks/>
          </p:cNvGrpSpPr>
          <p:nvPr/>
        </p:nvGrpSpPr>
        <p:grpSpPr bwMode="auto">
          <a:xfrm>
            <a:off x="1773239" y="2824164"/>
            <a:ext cx="3870325" cy="3444875"/>
            <a:chOff x="157" y="1779"/>
            <a:chExt cx="2438" cy="2170"/>
          </a:xfrm>
        </p:grpSpPr>
        <p:sp>
          <p:nvSpPr>
            <p:cNvPr id="89092" name="Freeform 4"/>
            <p:cNvSpPr>
              <a:spLocks/>
            </p:cNvSpPr>
            <p:nvPr/>
          </p:nvSpPr>
          <p:spPr bwMode="auto">
            <a:xfrm>
              <a:off x="157" y="1779"/>
              <a:ext cx="2438" cy="2170"/>
            </a:xfrm>
            <a:custGeom>
              <a:avLst/>
              <a:gdLst>
                <a:gd name="T0" fmla="*/ 1268 w 3528"/>
                <a:gd name="T1" fmla="*/ 2926 h 2941"/>
                <a:gd name="T2" fmla="*/ 90 w 3528"/>
                <a:gd name="T3" fmla="*/ 2291 h 2941"/>
                <a:gd name="T4" fmla="*/ 726 w 3528"/>
                <a:gd name="T5" fmla="*/ 328 h 2941"/>
                <a:gd name="T6" fmla="*/ 2978 w 3528"/>
                <a:gd name="T7" fmla="*/ 323 h 2941"/>
                <a:gd name="T8" fmla="*/ 3491 w 3528"/>
                <a:gd name="T9" fmla="*/ 1551 h 2941"/>
                <a:gd name="T10" fmla="*/ 2757 w 3528"/>
                <a:gd name="T11" fmla="*/ 2442 h 2941"/>
                <a:gd name="T12" fmla="*/ 1685 w 3528"/>
                <a:gd name="T13" fmla="*/ 2941 h 2941"/>
                <a:gd name="T14" fmla="*/ 1268 w 3528"/>
                <a:gd name="T15" fmla="*/ 2926 h 2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28" h="2941">
                  <a:moveTo>
                    <a:pt x="1268" y="2926"/>
                  </a:moveTo>
                  <a:cubicBezTo>
                    <a:pt x="715" y="2810"/>
                    <a:pt x="180" y="2724"/>
                    <a:pt x="90" y="2291"/>
                  </a:cubicBezTo>
                  <a:cubicBezTo>
                    <a:pt x="0" y="1858"/>
                    <a:pt x="245" y="656"/>
                    <a:pt x="726" y="328"/>
                  </a:cubicBezTo>
                  <a:cubicBezTo>
                    <a:pt x="1207" y="0"/>
                    <a:pt x="2517" y="119"/>
                    <a:pt x="2978" y="323"/>
                  </a:cubicBezTo>
                  <a:cubicBezTo>
                    <a:pt x="3439" y="527"/>
                    <a:pt x="3528" y="1198"/>
                    <a:pt x="3491" y="1551"/>
                  </a:cubicBezTo>
                  <a:cubicBezTo>
                    <a:pt x="3397" y="1913"/>
                    <a:pt x="3058" y="2210"/>
                    <a:pt x="2757" y="2442"/>
                  </a:cubicBezTo>
                  <a:cubicBezTo>
                    <a:pt x="2456" y="2674"/>
                    <a:pt x="1933" y="2860"/>
                    <a:pt x="1685" y="2941"/>
                  </a:cubicBezTo>
                  <a:cubicBezTo>
                    <a:pt x="1685" y="2941"/>
                    <a:pt x="1268" y="2926"/>
                    <a:pt x="1268" y="2926"/>
                  </a:cubicBezTo>
                  <a:close/>
                </a:path>
              </a:pathLst>
            </a:custGeom>
            <a:gradFill rotWithShape="0">
              <a:gsLst>
                <a:gs pos="0">
                  <a:srgbClr val="0099FF"/>
                </a:gs>
                <a:gs pos="100000">
                  <a:srgbClr val="3333FF"/>
                </a:gs>
              </a:gsLst>
              <a:path path="rect">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093" name="Freeform 5"/>
            <p:cNvSpPr>
              <a:spLocks/>
            </p:cNvSpPr>
            <p:nvPr/>
          </p:nvSpPr>
          <p:spPr bwMode="auto">
            <a:xfrm>
              <a:off x="476" y="2199"/>
              <a:ext cx="1714" cy="1550"/>
            </a:xfrm>
            <a:custGeom>
              <a:avLst/>
              <a:gdLst>
                <a:gd name="T0" fmla="*/ 205 w 2481"/>
                <a:gd name="T1" fmla="*/ 748 h 2241"/>
                <a:gd name="T2" fmla="*/ 8 w 2481"/>
                <a:gd name="T3" fmla="*/ 1435 h 2241"/>
                <a:gd name="T4" fmla="*/ 154 w 2481"/>
                <a:gd name="T5" fmla="*/ 1831 h 2241"/>
                <a:gd name="T6" fmla="*/ 764 w 2481"/>
                <a:gd name="T7" fmla="*/ 2218 h 2241"/>
                <a:gd name="T8" fmla="*/ 2079 w 2481"/>
                <a:gd name="T9" fmla="*/ 1968 h 2241"/>
                <a:gd name="T10" fmla="*/ 2458 w 2481"/>
                <a:gd name="T11" fmla="*/ 799 h 2241"/>
                <a:gd name="T12" fmla="*/ 1942 w 2481"/>
                <a:gd name="T13" fmla="*/ 335 h 2241"/>
                <a:gd name="T14" fmla="*/ 936 w 2481"/>
                <a:gd name="T15" fmla="*/ 69 h 2241"/>
                <a:gd name="T16" fmla="*/ 205 w 2481"/>
                <a:gd name="T17" fmla="*/ 748 h 2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81" h="2241">
                  <a:moveTo>
                    <a:pt x="205" y="748"/>
                  </a:moveTo>
                  <a:cubicBezTo>
                    <a:pt x="10" y="956"/>
                    <a:pt x="16" y="1255"/>
                    <a:pt x="8" y="1435"/>
                  </a:cubicBezTo>
                  <a:cubicBezTo>
                    <a:pt x="0" y="1615"/>
                    <a:pt x="28" y="1701"/>
                    <a:pt x="154" y="1831"/>
                  </a:cubicBezTo>
                  <a:cubicBezTo>
                    <a:pt x="280" y="1961"/>
                    <a:pt x="443" y="2195"/>
                    <a:pt x="764" y="2218"/>
                  </a:cubicBezTo>
                  <a:cubicBezTo>
                    <a:pt x="1085" y="2241"/>
                    <a:pt x="1797" y="2205"/>
                    <a:pt x="2079" y="1968"/>
                  </a:cubicBezTo>
                  <a:cubicBezTo>
                    <a:pt x="2361" y="1731"/>
                    <a:pt x="2481" y="1071"/>
                    <a:pt x="2458" y="799"/>
                  </a:cubicBezTo>
                  <a:cubicBezTo>
                    <a:pt x="2435" y="527"/>
                    <a:pt x="2196" y="457"/>
                    <a:pt x="1942" y="335"/>
                  </a:cubicBezTo>
                  <a:cubicBezTo>
                    <a:pt x="1688" y="213"/>
                    <a:pt x="1225" y="0"/>
                    <a:pt x="936" y="69"/>
                  </a:cubicBezTo>
                  <a:cubicBezTo>
                    <a:pt x="647" y="138"/>
                    <a:pt x="357" y="607"/>
                    <a:pt x="205" y="748"/>
                  </a:cubicBezTo>
                  <a:close/>
                </a:path>
              </a:pathLst>
            </a:custGeom>
            <a:gradFill rotWithShape="0">
              <a:gsLst>
                <a:gs pos="0">
                  <a:srgbClr val="99FFCC"/>
                </a:gs>
                <a:gs pos="100000">
                  <a:srgbClr val="3399FF"/>
                </a:gs>
              </a:gsLst>
              <a:path path="rect">
                <a:fillToRect l="50000" t="50000" r="50000" b="50000"/>
              </a:path>
            </a:gradFill>
            <a:ln w="25400" cap="flat">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094" name="Freeform 6"/>
            <p:cNvSpPr>
              <a:spLocks/>
            </p:cNvSpPr>
            <p:nvPr/>
          </p:nvSpPr>
          <p:spPr bwMode="auto">
            <a:xfrm>
              <a:off x="990" y="2739"/>
              <a:ext cx="739" cy="657"/>
            </a:xfrm>
            <a:custGeom>
              <a:avLst/>
              <a:gdLst>
                <a:gd name="T0" fmla="*/ 37 w 1069"/>
                <a:gd name="T1" fmla="*/ 301 h 950"/>
                <a:gd name="T2" fmla="*/ 123 w 1069"/>
                <a:gd name="T3" fmla="*/ 860 h 950"/>
                <a:gd name="T4" fmla="*/ 776 w 1069"/>
                <a:gd name="T5" fmla="*/ 843 h 950"/>
                <a:gd name="T6" fmla="*/ 1060 w 1069"/>
                <a:gd name="T7" fmla="*/ 422 h 950"/>
                <a:gd name="T8" fmla="*/ 724 w 1069"/>
                <a:gd name="T9" fmla="*/ 52 h 950"/>
                <a:gd name="T10" fmla="*/ 209 w 1069"/>
                <a:gd name="T11" fmla="*/ 112 h 950"/>
                <a:gd name="T12" fmla="*/ 37 w 1069"/>
                <a:gd name="T13" fmla="*/ 301 h 950"/>
              </a:gdLst>
              <a:ahLst/>
              <a:cxnLst>
                <a:cxn ang="0">
                  <a:pos x="T0" y="T1"/>
                </a:cxn>
                <a:cxn ang="0">
                  <a:pos x="T2" y="T3"/>
                </a:cxn>
                <a:cxn ang="0">
                  <a:pos x="T4" y="T5"/>
                </a:cxn>
                <a:cxn ang="0">
                  <a:pos x="T6" y="T7"/>
                </a:cxn>
                <a:cxn ang="0">
                  <a:pos x="T8" y="T9"/>
                </a:cxn>
                <a:cxn ang="0">
                  <a:pos x="T10" y="T11"/>
                </a:cxn>
                <a:cxn ang="0">
                  <a:pos x="T12" y="T13"/>
                </a:cxn>
              </a:cxnLst>
              <a:rect l="0" t="0" r="r" b="b"/>
              <a:pathLst>
                <a:path w="1069" h="950">
                  <a:moveTo>
                    <a:pt x="37" y="301"/>
                  </a:moveTo>
                  <a:cubicBezTo>
                    <a:pt x="18" y="535"/>
                    <a:pt x="0" y="770"/>
                    <a:pt x="123" y="860"/>
                  </a:cubicBezTo>
                  <a:cubicBezTo>
                    <a:pt x="246" y="950"/>
                    <a:pt x="620" y="916"/>
                    <a:pt x="776" y="843"/>
                  </a:cubicBezTo>
                  <a:cubicBezTo>
                    <a:pt x="932" y="770"/>
                    <a:pt x="1069" y="554"/>
                    <a:pt x="1060" y="422"/>
                  </a:cubicBezTo>
                  <a:cubicBezTo>
                    <a:pt x="1051" y="290"/>
                    <a:pt x="866" y="104"/>
                    <a:pt x="724" y="52"/>
                  </a:cubicBezTo>
                  <a:cubicBezTo>
                    <a:pt x="582" y="0"/>
                    <a:pt x="286" y="61"/>
                    <a:pt x="209" y="112"/>
                  </a:cubicBezTo>
                  <a:cubicBezTo>
                    <a:pt x="132" y="163"/>
                    <a:pt x="73" y="262"/>
                    <a:pt x="37" y="301"/>
                  </a:cubicBezTo>
                  <a:close/>
                </a:path>
              </a:pathLst>
            </a:custGeom>
            <a:gradFill rotWithShape="0">
              <a:gsLst>
                <a:gs pos="0">
                  <a:schemeClr val="bg1"/>
                </a:gs>
                <a:gs pos="100000">
                  <a:srgbClr val="66FF99"/>
                </a:gs>
              </a:gsLst>
              <a:path path="rect">
                <a:fillToRect l="50000" t="50000" r="50000" b="50000"/>
              </a:path>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095" name="Text Box 7"/>
            <p:cNvSpPr txBox="1">
              <a:spLocks noChangeArrowheads="1"/>
            </p:cNvSpPr>
            <p:nvPr/>
          </p:nvSpPr>
          <p:spPr bwMode="auto">
            <a:xfrm>
              <a:off x="1238" y="2979"/>
              <a:ext cx="21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P</a:t>
              </a:r>
            </a:p>
          </p:txBody>
        </p:sp>
        <p:sp>
          <p:nvSpPr>
            <p:cNvPr id="89096" name="Rectangle 8"/>
            <p:cNvSpPr>
              <a:spLocks noChangeArrowheads="1"/>
            </p:cNvSpPr>
            <p:nvPr/>
          </p:nvSpPr>
          <p:spPr bwMode="auto">
            <a:xfrm>
              <a:off x="1187" y="2448"/>
              <a:ext cx="36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NP</a:t>
              </a:r>
            </a:p>
          </p:txBody>
        </p:sp>
        <p:sp>
          <p:nvSpPr>
            <p:cNvPr id="89097" name="Text Box 9"/>
            <p:cNvSpPr txBox="1">
              <a:spLocks noChangeArrowheads="1"/>
            </p:cNvSpPr>
            <p:nvPr/>
          </p:nvSpPr>
          <p:spPr bwMode="auto">
            <a:xfrm>
              <a:off x="805" y="1973"/>
              <a:ext cx="11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NP-complete</a:t>
              </a:r>
            </a:p>
          </p:txBody>
        </p:sp>
      </p:grpSp>
      <p:sp>
        <p:nvSpPr>
          <p:cNvPr id="89098" name="Text Box 10"/>
          <p:cNvSpPr txBox="1">
            <a:spLocks noChangeArrowheads="1"/>
          </p:cNvSpPr>
          <p:nvPr/>
        </p:nvSpPr>
        <p:spPr bwMode="auto">
          <a:xfrm>
            <a:off x="2032001" y="1582739"/>
            <a:ext cx="76393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Some important problems do not have known classical </a:t>
            </a:r>
          </a:p>
          <a:p>
            <a:r>
              <a:rPr lang="en-US" altLang="en-US" sz="2400"/>
              <a:t>polynomial algorithm and or a known place in the hierarchy.</a:t>
            </a:r>
          </a:p>
        </p:txBody>
      </p:sp>
      <p:sp>
        <p:nvSpPr>
          <p:cNvPr id="89099" name="Text Box 11"/>
          <p:cNvSpPr txBox="1">
            <a:spLocks noChangeArrowheads="1"/>
          </p:cNvSpPr>
          <p:nvPr/>
        </p:nvSpPr>
        <p:spPr bwMode="auto">
          <a:xfrm>
            <a:off x="2085976" y="2505076"/>
            <a:ext cx="27635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Polynomial hierarchy</a:t>
            </a:r>
          </a:p>
        </p:txBody>
      </p:sp>
      <p:sp>
        <p:nvSpPr>
          <p:cNvPr id="89105" name="Text Box 17"/>
          <p:cNvSpPr txBox="1">
            <a:spLocks noChangeArrowheads="1"/>
          </p:cNvSpPr>
          <p:nvPr/>
        </p:nvSpPr>
        <p:spPr bwMode="auto">
          <a:xfrm>
            <a:off x="7042151" y="3571875"/>
            <a:ext cx="1827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ourier New" panose="02070309020205020404" pitchFamily="49" charset="0"/>
              </a:rPr>
              <a:t>Factoring</a:t>
            </a:r>
          </a:p>
        </p:txBody>
      </p:sp>
      <p:sp>
        <p:nvSpPr>
          <p:cNvPr id="89106" name="Text Box 18"/>
          <p:cNvSpPr txBox="1">
            <a:spLocks noChangeArrowheads="1"/>
          </p:cNvSpPr>
          <p:nvPr/>
        </p:nvSpPr>
        <p:spPr bwMode="auto">
          <a:xfrm>
            <a:off x="7054851" y="5111750"/>
            <a:ext cx="3287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ourier New" panose="02070309020205020404" pitchFamily="49" charset="0"/>
              </a:rPr>
              <a:t>Graph Isomorphism</a:t>
            </a:r>
          </a:p>
        </p:txBody>
      </p:sp>
      <p:sp>
        <p:nvSpPr>
          <p:cNvPr id="89107" name="Line 19"/>
          <p:cNvSpPr>
            <a:spLocks noChangeShapeType="1"/>
          </p:cNvSpPr>
          <p:nvPr/>
        </p:nvSpPr>
        <p:spPr bwMode="auto">
          <a:xfrm flipH="1">
            <a:off x="6110288" y="3821113"/>
            <a:ext cx="8318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08" name="Line 20"/>
          <p:cNvSpPr>
            <a:spLocks noChangeShapeType="1"/>
          </p:cNvSpPr>
          <p:nvPr/>
        </p:nvSpPr>
        <p:spPr bwMode="auto">
          <a:xfrm flipH="1">
            <a:off x="6105525" y="5359400"/>
            <a:ext cx="8318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09" name="Text Box 21"/>
          <p:cNvSpPr txBox="1">
            <a:spLocks noChangeArrowheads="1"/>
          </p:cNvSpPr>
          <p:nvPr/>
        </p:nvSpPr>
        <p:spPr bwMode="auto">
          <a:xfrm>
            <a:off x="5718176" y="3602038"/>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ourier New" panose="02070309020205020404" pitchFamily="49" charset="0"/>
              </a:rPr>
              <a:t>?</a:t>
            </a:r>
          </a:p>
        </p:txBody>
      </p:sp>
      <p:sp>
        <p:nvSpPr>
          <p:cNvPr id="89110" name="Text Box 22"/>
          <p:cNvSpPr txBox="1">
            <a:spLocks noChangeArrowheads="1"/>
          </p:cNvSpPr>
          <p:nvPr/>
        </p:nvSpPr>
        <p:spPr bwMode="auto">
          <a:xfrm>
            <a:off x="5719763" y="5168900"/>
            <a:ext cx="366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ourier New" panose="02070309020205020404" pitchFamily="49" charset="0"/>
              </a:rPr>
              <a:t>?</a:t>
            </a:r>
          </a:p>
        </p:txBody>
      </p:sp>
      <p:sp>
        <p:nvSpPr>
          <p:cNvPr id="89111" name="Text Box 23"/>
          <p:cNvSpPr txBox="1">
            <a:spLocks noChangeArrowheads="1"/>
          </p:cNvSpPr>
          <p:nvPr/>
        </p:nvSpPr>
        <p:spPr bwMode="auto">
          <a:xfrm>
            <a:off x="5692775" y="4098926"/>
            <a:ext cx="468038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Best known algorithm to factor N-digit number:</a:t>
            </a:r>
          </a:p>
          <a:p>
            <a:r>
              <a:rPr lang="en-US" altLang="en-US"/>
              <a:t>Time ~ Exp(N</a:t>
            </a:r>
            <a:r>
              <a:rPr lang="en-US" altLang="en-US" baseline="30000"/>
              <a:t>1/3</a:t>
            </a:r>
            <a:r>
              <a:rPr lang="en-US" altLang="en-US"/>
              <a:t>)</a:t>
            </a:r>
          </a:p>
        </p:txBody>
      </p:sp>
      <p:sp>
        <p:nvSpPr>
          <p:cNvPr id="89112" name="Text Box 24"/>
          <p:cNvSpPr txBox="1">
            <a:spLocks noChangeArrowheads="1"/>
          </p:cNvSpPr>
          <p:nvPr/>
        </p:nvSpPr>
        <p:spPr bwMode="auto">
          <a:xfrm>
            <a:off x="5716588" y="5557838"/>
            <a:ext cx="344729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Best known algorithm to compare </a:t>
            </a:r>
          </a:p>
          <a:p>
            <a:r>
              <a:rPr lang="en-US" altLang="en-US"/>
              <a:t>two N-node graphs:</a:t>
            </a:r>
          </a:p>
          <a:p>
            <a:r>
              <a:rPr lang="en-US" altLang="en-US"/>
              <a:t>Time ~ Exp(N)</a:t>
            </a:r>
          </a:p>
        </p:txBody>
      </p:sp>
    </p:spTree>
    <p:extLst>
      <p:ext uri="{BB962C8B-B14F-4D97-AF65-F5344CB8AC3E}">
        <p14:creationId xmlns:p14="http://schemas.microsoft.com/office/powerpoint/2010/main" val="3795616848"/>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ltLang="en-US"/>
              <a:t>Hyperfine-Induced Transverse Decay</a:t>
            </a:r>
          </a:p>
        </p:txBody>
      </p:sp>
      <p:graphicFrame>
        <p:nvGraphicFramePr>
          <p:cNvPr id="137219" name="Object 3"/>
          <p:cNvGraphicFramePr>
            <a:graphicFrameLocks noChangeAspect="1"/>
          </p:cNvGraphicFramePr>
          <p:nvPr/>
        </p:nvGraphicFramePr>
        <p:xfrm>
          <a:off x="1676400" y="1524001"/>
          <a:ext cx="3962400" cy="2913063"/>
        </p:xfrm>
        <a:graphic>
          <a:graphicData uri="http://schemas.openxmlformats.org/presentationml/2006/ole">
            <mc:AlternateContent xmlns:mc="http://schemas.openxmlformats.org/markup-compatibility/2006">
              <mc:Choice xmlns:v="urn:schemas-microsoft-com:vml" Requires="v">
                <p:oleObj spid="_x0000_s39950" name="Photo Editor Photo" r:id="rId3" imgW="5687219" imgH="4180952" progId="MSPhotoEd.3">
                  <p:embed/>
                </p:oleObj>
              </mc:Choice>
              <mc:Fallback>
                <p:oleObj name="Photo Editor Photo" r:id="rId3" imgW="5687219" imgH="4180952"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524001"/>
                        <a:ext cx="3962400" cy="291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7220" name="Text Box 4"/>
          <p:cNvSpPr txBox="1">
            <a:spLocks noChangeArrowheads="1"/>
          </p:cNvSpPr>
          <p:nvPr/>
        </p:nvSpPr>
        <p:spPr bwMode="auto">
          <a:xfrm>
            <a:off x="2814638" y="4613276"/>
            <a:ext cx="2062162" cy="4667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latin typeface="Times New Roman" panose="02020603050405020304" pitchFamily="18" charset="0"/>
              </a:rPr>
              <a:t>Free evolution</a:t>
            </a:r>
          </a:p>
        </p:txBody>
      </p:sp>
      <p:grpSp>
        <p:nvGrpSpPr>
          <p:cNvPr id="137226" name="Group 10"/>
          <p:cNvGrpSpPr>
            <a:grpSpLocks/>
          </p:cNvGrpSpPr>
          <p:nvPr/>
        </p:nvGrpSpPr>
        <p:grpSpPr bwMode="auto">
          <a:xfrm>
            <a:off x="2667000" y="1600200"/>
            <a:ext cx="7772400" cy="4470400"/>
            <a:chOff x="720" y="1008"/>
            <a:chExt cx="4896" cy="2816"/>
          </a:xfrm>
        </p:grpSpPr>
        <p:sp>
          <p:nvSpPr>
            <p:cNvPr id="137221" name="Text Box 5"/>
            <p:cNvSpPr txBox="1">
              <a:spLocks noChangeArrowheads="1"/>
            </p:cNvSpPr>
            <p:nvPr/>
          </p:nvSpPr>
          <p:spPr bwMode="auto">
            <a:xfrm>
              <a:off x="3408" y="2906"/>
              <a:ext cx="2176"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latin typeface="Times New Roman" panose="02020603050405020304" pitchFamily="18" charset="0"/>
                </a:rPr>
                <a:t>Spin echo pulse sequence</a:t>
              </a:r>
            </a:p>
          </p:txBody>
        </p:sp>
        <p:sp>
          <p:nvSpPr>
            <p:cNvPr id="137222" name="AutoShape 6"/>
            <p:cNvSpPr>
              <a:spLocks noChangeArrowheads="1"/>
            </p:cNvSpPr>
            <p:nvPr/>
          </p:nvSpPr>
          <p:spPr bwMode="auto">
            <a:xfrm>
              <a:off x="2544" y="1584"/>
              <a:ext cx="528" cy="288"/>
            </a:xfrm>
            <a:prstGeom prst="rightArrow">
              <a:avLst>
                <a:gd name="adj1" fmla="val 50000"/>
                <a:gd name="adj2" fmla="val 45833"/>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223" name="AutoShape 7"/>
            <p:cNvSpPr>
              <a:spLocks noChangeArrowheads="1"/>
            </p:cNvSpPr>
            <p:nvPr/>
          </p:nvSpPr>
          <p:spPr bwMode="auto">
            <a:xfrm>
              <a:off x="2544" y="2920"/>
              <a:ext cx="528" cy="288"/>
            </a:xfrm>
            <a:prstGeom prst="rightArrow">
              <a:avLst>
                <a:gd name="adj1" fmla="val 50000"/>
                <a:gd name="adj2" fmla="val 45833"/>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224" name="Text Box 8"/>
            <p:cNvSpPr txBox="1">
              <a:spLocks noChangeArrowheads="1"/>
            </p:cNvSpPr>
            <p:nvPr/>
          </p:nvSpPr>
          <p:spPr bwMode="auto">
            <a:xfrm>
              <a:off x="720" y="3530"/>
              <a:ext cx="4671" cy="294"/>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latin typeface="Times New Roman" panose="02020603050405020304" pitchFamily="18" charset="0"/>
                </a:rPr>
                <a:t>Spin echo pulse sequence removes nearly all dephasing!</a:t>
              </a:r>
            </a:p>
          </p:txBody>
        </p:sp>
        <p:graphicFrame>
          <p:nvGraphicFramePr>
            <p:cNvPr id="137225" name="Object 9"/>
            <p:cNvGraphicFramePr>
              <a:graphicFrameLocks noChangeAspect="1"/>
            </p:cNvGraphicFramePr>
            <p:nvPr/>
          </p:nvGraphicFramePr>
          <p:xfrm>
            <a:off x="3072" y="1008"/>
            <a:ext cx="2544" cy="1789"/>
          </p:xfrm>
          <a:graphic>
            <a:graphicData uri="http://schemas.openxmlformats.org/presentationml/2006/ole">
              <mc:AlternateContent xmlns:mc="http://schemas.openxmlformats.org/markup-compatibility/2006">
                <mc:Choice xmlns:v="urn:schemas-microsoft-com:vml" Requires="v">
                  <p:oleObj spid="_x0000_s39951" name="Photo Editor Photo" r:id="rId5" imgW="5877745" imgH="4133333" progId="MSPhotoEd.3">
                    <p:embed/>
                  </p:oleObj>
                </mc:Choice>
                <mc:Fallback>
                  <p:oleObj name="Photo Editor Photo" r:id="rId5" imgW="5877745" imgH="4133333" progId="MSPhotoEd.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2" y="1008"/>
                          <a:ext cx="2544" cy="1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17426241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7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ltLang="en-US"/>
              <a:t>Applications</a:t>
            </a:r>
          </a:p>
        </p:txBody>
      </p:sp>
      <p:sp>
        <p:nvSpPr>
          <p:cNvPr id="146435" name="Rectangle 3"/>
          <p:cNvSpPr>
            <a:spLocks noGrp="1" noChangeArrowheads="1"/>
          </p:cNvSpPr>
          <p:nvPr>
            <p:ph type="body" idx="1"/>
          </p:nvPr>
        </p:nvSpPr>
        <p:spPr/>
        <p:txBody>
          <a:bodyPr/>
          <a:lstStyle/>
          <a:p>
            <a:r>
              <a:rPr lang="en-US" altLang="en-US"/>
              <a:t>Factoring – RSA encryption</a:t>
            </a:r>
          </a:p>
          <a:p>
            <a:r>
              <a:rPr lang="en-US" altLang="en-US"/>
              <a:t>Quantum simulation</a:t>
            </a:r>
          </a:p>
          <a:p>
            <a:r>
              <a:rPr lang="en-US" altLang="en-US"/>
              <a:t>Spin-off technology – spintronics, quantum cryptography</a:t>
            </a:r>
          </a:p>
          <a:p>
            <a:r>
              <a:rPr lang="en-US" altLang="en-US"/>
              <a:t>Spin-off theory – complexity theory, DMRG theory, N-representability theory</a:t>
            </a:r>
          </a:p>
          <a:p>
            <a:endParaRPr lang="en-US" altLang="en-US"/>
          </a:p>
        </p:txBody>
      </p:sp>
    </p:spTree>
    <p:extLst>
      <p:ext uri="{BB962C8B-B14F-4D97-AF65-F5344CB8AC3E}">
        <p14:creationId xmlns:p14="http://schemas.microsoft.com/office/powerpoint/2010/main" val="28982525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64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64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64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a:t>Future Prospects</a:t>
            </a:r>
          </a:p>
        </p:txBody>
      </p:sp>
      <p:sp>
        <p:nvSpPr>
          <p:cNvPr id="59395" name="Rectangle 3"/>
          <p:cNvSpPr>
            <a:spLocks noGrp="1" noChangeArrowheads="1"/>
          </p:cNvSpPr>
          <p:nvPr>
            <p:ph type="body" idx="1"/>
          </p:nvPr>
        </p:nvSpPr>
        <p:spPr/>
        <p:txBody>
          <a:bodyPr/>
          <a:lstStyle/>
          <a:p>
            <a:r>
              <a:rPr lang="en-US" altLang="en-US"/>
              <a:t>Currently, research in Quantum Computing is more based on proof-of-principle rather than research into practical applications.</a:t>
            </a:r>
          </a:p>
          <a:p>
            <a:r>
              <a:rPr lang="en-US" altLang="en-US"/>
              <a:t>The infancy of the science is a significant inhibitor.  In the future, decoherence may be a serious issue.</a:t>
            </a:r>
          </a:p>
        </p:txBody>
      </p:sp>
    </p:spTree>
    <p:extLst>
      <p:ext uri="{BB962C8B-B14F-4D97-AF65-F5344CB8AC3E}">
        <p14:creationId xmlns:p14="http://schemas.microsoft.com/office/powerpoint/2010/main" val="162709970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a:t>Future Prospects</a:t>
            </a:r>
          </a:p>
        </p:txBody>
      </p:sp>
      <p:sp>
        <p:nvSpPr>
          <p:cNvPr id="60419" name="Rectangle 3"/>
          <p:cNvSpPr>
            <a:spLocks noGrp="1" noChangeArrowheads="1"/>
          </p:cNvSpPr>
          <p:nvPr>
            <p:ph type="body" idx="1"/>
          </p:nvPr>
        </p:nvSpPr>
        <p:spPr/>
        <p:txBody>
          <a:bodyPr/>
          <a:lstStyle/>
          <a:p>
            <a:r>
              <a:rPr lang="en-US" altLang="en-US" sz="2800"/>
              <a:t>Although many Quantum Algorithms seem to threaten classical computing (such as RSA-encryption), Classical Computers will be significantly larger than Quantum Computers for the foreseeable future.</a:t>
            </a:r>
          </a:p>
          <a:p>
            <a:r>
              <a:rPr lang="en-US" altLang="en-US" sz="2800"/>
              <a:t>Kurzweil, for example, suggests that practical quantum computing will be achieved at approximately the same time humanity achieves immortality (before 2099).</a:t>
            </a:r>
          </a:p>
        </p:txBody>
      </p:sp>
    </p:spTree>
    <p:extLst>
      <p:ext uri="{BB962C8B-B14F-4D97-AF65-F5344CB8AC3E}">
        <p14:creationId xmlns:p14="http://schemas.microsoft.com/office/powerpoint/2010/main" val="9171178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en-US"/>
              <a:t>Concluding Remarks</a:t>
            </a:r>
          </a:p>
        </p:txBody>
      </p:sp>
      <p:sp>
        <p:nvSpPr>
          <p:cNvPr id="63491" name="Rectangle 3"/>
          <p:cNvSpPr>
            <a:spLocks noGrp="1" noChangeArrowheads="1"/>
          </p:cNvSpPr>
          <p:nvPr>
            <p:ph type="body" idx="1"/>
          </p:nvPr>
        </p:nvSpPr>
        <p:spPr/>
        <p:txBody>
          <a:bodyPr>
            <a:normAutofit lnSpcReduction="10000"/>
          </a:bodyPr>
          <a:lstStyle/>
          <a:p>
            <a:pPr>
              <a:lnSpc>
                <a:spcPct val="90000"/>
              </a:lnSpc>
            </a:pPr>
            <a:r>
              <a:rPr lang="en-US" altLang="en-US" sz="2800"/>
              <a:t>Quantum Computing could provide a radical change in the way computation is performed.</a:t>
            </a:r>
          </a:p>
          <a:p>
            <a:pPr>
              <a:lnSpc>
                <a:spcPct val="90000"/>
              </a:lnSpc>
            </a:pPr>
            <a:r>
              <a:rPr lang="en-US" altLang="en-US" sz="2800"/>
              <a:t>The unit of information in Quantum Computing is the Qubit, which is a two state-system.  Basic operations are unitary operators on the Hilbert space of this system.</a:t>
            </a:r>
          </a:p>
          <a:p>
            <a:pPr>
              <a:lnSpc>
                <a:spcPct val="90000"/>
              </a:lnSpc>
            </a:pPr>
            <a:r>
              <a:rPr lang="en-US" altLang="en-US" sz="2800"/>
              <a:t>The advantages of Quantum Computing lie in the aspects of Quantum Mechanics that are peculiar to it, most notably entanglement.</a:t>
            </a:r>
          </a:p>
          <a:p>
            <a:pPr>
              <a:lnSpc>
                <a:spcPct val="90000"/>
              </a:lnSpc>
            </a:pPr>
            <a:r>
              <a:rPr lang="en-US" altLang="en-US" sz="2800"/>
              <a:t>Practical Quantum Computers are a significant ways off.</a:t>
            </a:r>
          </a:p>
        </p:txBody>
      </p:sp>
    </p:spTree>
    <p:extLst>
      <p:ext uri="{BB962C8B-B14F-4D97-AF65-F5344CB8AC3E}">
        <p14:creationId xmlns:p14="http://schemas.microsoft.com/office/powerpoint/2010/main" val="2255869055"/>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880</TotalTime>
  <Words>5514</Words>
  <Application>Microsoft Office PowerPoint</Application>
  <PresentationFormat>Widescreen</PresentationFormat>
  <Paragraphs>1239</Paragraphs>
  <Slides>94</Slides>
  <Notes>1</Notes>
  <HiddenSlides>2</HiddenSlides>
  <MMClips>4</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5</vt:i4>
      </vt:variant>
      <vt:variant>
        <vt:lpstr>Slide Titles</vt:lpstr>
      </vt:variant>
      <vt:variant>
        <vt:i4>94</vt:i4>
      </vt:variant>
    </vt:vector>
  </HeadingPairs>
  <TitlesOfParts>
    <vt:vector size="113" baseType="lpstr">
      <vt:lpstr>SimSun</vt:lpstr>
      <vt:lpstr>Arial</vt:lpstr>
      <vt:lpstr>Calibri</vt:lpstr>
      <vt:lpstr>Corbel</vt:lpstr>
      <vt:lpstr>Courier New</vt:lpstr>
      <vt:lpstr>Gill Sans MT</vt:lpstr>
      <vt:lpstr>Impact</vt:lpstr>
      <vt:lpstr>Monotype Corsiva</vt:lpstr>
      <vt:lpstr>Symbol</vt:lpstr>
      <vt:lpstr>Tahoma</vt:lpstr>
      <vt:lpstr>Times</vt:lpstr>
      <vt:lpstr>Times New Roman</vt:lpstr>
      <vt:lpstr>Wingdings</vt:lpstr>
      <vt:lpstr>Badge</vt:lpstr>
      <vt:lpstr>Bitmap Image</vt:lpstr>
      <vt:lpstr>Equation</vt:lpstr>
      <vt:lpstr>Worksheet</vt:lpstr>
      <vt:lpstr>Video Clip</vt:lpstr>
      <vt:lpstr>Photo Editor Photo</vt:lpstr>
      <vt:lpstr>Quantum Computing</vt:lpstr>
      <vt:lpstr>Any body can compute quantum?</vt:lpstr>
      <vt:lpstr>Introduction</vt:lpstr>
      <vt:lpstr>Talk Outline</vt:lpstr>
      <vt:lpstr>Quantum computing an introduction</vt:lpstr>
      <vt:lpstr>Background: Classical Computation</vt:lpstr>
      <vt:lpstr>Classical Computation Theory</vt:lpstr>
      <vt:lpstr>Classical Complexity</vt:lpstr>
      <vt:lpstr>Classical Complexity</vt:lpstr>
      <vt:lpstr>Classical Computation Theory</vt:lpstr>
      <vt:lpstr>What Is Quantum Computation?</vt:lpstr>
      <vt:lpstr>The Bit</vt:lpstr>
      <vt:lpstr>The Qubit</vt:lpstr>
      <vt:lpstr>How to program a quantum computer</vt:lpstr>
      <vt:lpstr>Computation with Qubits</vt:lpstr>
      <vt:lpstr>Computation with Qubits</vt:lpstr>
      <vt:lpstr>Computation with Qubits</vt:lpstr>
      <vt:lpstr>More than one qubit</vt:lpstr>
      <vt:lpstr>Quantum Circuit Model</vt:lpstr>
      <vt:lpstr>Quantum Circuit Model</vt:lpstr>
      <vt:lpstr>Some Interesting Consequences</vt:lpstr>
      <vt:lpstr>Representation of Data  - Qubits</vt:lpstr>
      <vt:lpstr>Representation of Data - Superposition</vt:lpstr>
      <vt:lpstr>Representation of Data - Superposition</vt:lpstr>
      <vt:lpstr>Data Retrieval</vt:lpstr>
      <vt:lpstr>Relationships among data - Entanglement</vt:lpstr>
      <vt:lpstr>Operations on Qubits - Reversible Logic</vt:lpstr>
      <vt:lpstr>Quantum Gates</vt:lpstr>
      <vt:lpstr>Quantum Gates - Hadamard</vt:lpstr>
      <vt:lpstr>Quantum Gates - Controlled NOT  </vt:lpstr>
      <vt:lpstr>Example Operation - Multiplication By 2 </vt:lpstr>
      <vt:lpstr>Quantum Gates - Controlled Controlled NOT (CCN) </vt:lpstr>
      <vt:lpstr>A Universal Quantum Computer</vt:lpstr>
      <vt:lpstr>Qubits</vt:lpstr>
      <vt:lpstr>Qubits</vt:lpstr>
      <vt:lpstr>Qubits</vt:lpstr>
      <vt:lpstr>Quantum Gate</vt:lpstr>
      <vt:lpstr>Quantum NOT Gate</vt:lpstr>
      <vt:lpstr>Other Quantum Gates </vt:lpstr>
      <vt:lpstr>Multiple Qubits</vt:lpstr>
      <vt:lpstr>Multiple Qubits</vt:lpstr>
      <vt:lpstr>Quantum CNOT Gate</vt:lpstr>
      <vt:lpstr>Reversibility and No-Cloning</vt:lpstr>
      <vt:lpstr>No-Cloning Theorem</vt:lpstr>
      <vt:lpstr>Entanglement</vt:lpstr>
      <vt:lpstr>Entanglement: Formalism</vt:lpstr>
      <vt:lpstr>Entanglement: Example</vt:lpstr>
      <vt:lpstr>Universal Gate Sets</vt:lpstr>
      <vt:lpstr>Classical NAND Gate</vt:lpstr>
      <vt:lpstr>Quantum Universal Gate Set</vt:lpstr>
      <vt:lpstr>Quantum Computers today</vt:lpstr>
      <vt:lpstr>Some Proposed Implementations for QC</vt:lpstr>
      <vt:lpstr>Physical Implementation</vt:lpstr>
      <vt:lpstr>Decoherence</vt:lpstr>
      <vt:lpstr>Quantum Algorithms: What can quantum computers do?</vt:lpstr>
      <vt:lpstr>Grover’s Search Algorithm</vt:lpstr>
      <vt:lpstr>Grover’s Search Algorithm</vt:lpstr>
      <vt:lpstr>Grover’s Search Algorithm</vt:lpstr>
      <vt:lpstr>Quantum Random Walk Search Algorithm</vt:lpstr>
      <vt:lpstr>Quantum Random Walk Search Algorithm</vt:lpstr>
      <vt:lpstr>Quantum Random Walk Search Algorithm</vt:lpstr>
      <vt:lpstr>Shor’s Factoring Algorithm</vt:lpstr>
      <vt:lpstr>Shor’s Algorithm  </vt:lpstr>
      <vt:lpstr>Shor’s Algorithm</vt:lpstr>
      <vt:lpstr>Shor’s Factoring Algorithm</vt:lpstr>
      <vt:lpstr>Shor’s Algorithm</vt:lpstr>
      <vt:lpstr>Shor’s Algorithm - Periodicity</vt:lpstr>
      <vt:lpstr>Shor’s Algorithm - In Depth Analysis</vt:lpstr>
      <vt:lpstr>Shor’s Algorithm - Preparing Data</vt:lpstr>
      <vt:lpstr>Shor’s Algorithm - Modular Arithmetic</vt:lpstr>
      <vt:lpstr>Shor’s Algorithm - Superposition Collapse</vt:lpstr>
      <vt:lpstr>Shor’s Algorithm - Entanglement</vt:lpstr>
      <vt:lpstr>Shor’s Algorithm - QFT</vt:lpstr>
      <vt:lpstr>Shor’s Algorithm - QFT</vt:lpstr>
      <vt:lpstr>Shor’s Algorithm - QFT</vt:lpstr>
      <vt:lpstr>Shor’s Algorithm - The Factors :) </vt:lpstr>
      <vt:lpstr>Shor’s Algorithm - Problems</vt:lpstr>
      <vt:lpstr>NMR Implementation</vt:lpstr>
      <vt:lpstr>NMR Implementation</vt:lpstr>
      <vt:lpstr>Other Implementations</vt:lpstr>
      <vt:lpstr>Decoherence and Noise</vt:lpstr>
      <vt:lpstr>Types of Decoherence</vt:lpstr>
      <vt:lpstr>Effects of Environment on Quantum Memory</vt:lpstr>
      <vt:lpstr>Effects of Environment on Quantum Algorithms</vt:lpstr>
      <vt:lpstr>Suppressing Decoherence</vt:lpstr>
      <vt:lpstr>The Loss-Divincenzo Proposal</vt:lpstr>
      <vt:lpstr>Solid State Electron Spin Qubit</vt:lpstr>
      <vt:lpstr>System Hamiltonian</vt:lpstr>
      <vt:lpstr>Hyperfine-Induced Longitudinal Decay</vt:lpstr>
      <vt:lpstr>Hyperfine-Induced Transverse Decay</vt:lpstr>
      <vt:lpstr>Applications</vt:lpstr>
      <vt:lpstr>Future Prospects</vt:lpstr>
      <vt:lpstr>Future Prospects</vt:lpstr>
      <vt:lpstr>Concluding Remarks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Computing</dc:title>
  <dc:creator>Gokul Alex (UST, IND)</dc:creator>
  <cp:lastModifiedBy>Gokul Alex (UST, IND)</cp:lastModifiedBy>
  <cp:revision>15</cp:revision>
  <dcterms:created xsi:type="dcterms:W3CDTF">2017-02-20T04:57:33Z</dcterms:created>
  <dcterms:modified xsi:type="dcterms:W3CDTF">2017-03-18T19:30:24Z</dcterms:modified>
</cp:coreProperties>
</file>