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1" r:id="rId3"/>
    <p:sldId id="284" r:id="rId4"/>
    <p:sldId id="283" r:id="rId5"/>
    <p:sldId id="285" r:id="rId6"/>
    <p:sldId id="282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690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</a:t>
            </a:r>
            <a:r>
              <a:rPr lang="en-US" dirty="0" err="1" smtClean="0"/>
              <a:t>Numpy</a:t>
            </a:r>
            <a:r>
              <a:rPr lang="en-US" dirty="0" smtClean="0"/>
              <a:t>/Pandas Libraries</a:t>
            </a:r>
            <a:br>
              <a:rPr lang="en-US" dirty="0" smtClean="0"/>
            </a:br>
            <a:r>
              <a:rPr lang="en-US" dirty="0" smtClean="0"/>
              <a:t>Machine Learning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Libraries 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Matplotlib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00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popular library for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plotting and visualizing data in Python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0" y="3001024"/>
            <a:ext cx="306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matplotlib.pyplot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as</a:t>
            </a:r>
            <a:r>
              <a:rPr lang="en-US" dirty="0" smtClean="0"/>
              <a:t> </a:t>
            </a:r>
            <a:r>
              <a:rPr lang="en-US" dirty="0" err="1" smtClean="0"/>
              <a:t>plt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99310" y="2329129"/>
            <a:ext cx="1897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import a library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6200000" flipH="1">
            <a:off x="3170739" y="2637338"/>
            <a:ext cx="440323" cy="3810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43245" y="2326955"/>
            <a:ext cx="3591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refer to library by an alias (shortcut) name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5400000">
            <a:off x="4502379" y="2673579"/>
            <a:ext cx="520247" cy="38099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1517" y="5638800"/>
            <a:ext cx="9301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matplotlib.org: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Matplotlib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is a Python 2D plotting library which produces publication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quality</a:t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figures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in a variety of hardcopy formats and interactive environments across platforms.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62861" y="3623608"/>
            <a:ext cx="18017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Used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Plots</a:t>
            </a:r>
            <a:endParaRPr lang="en-U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Histograms</a:t>
            </a:r>
            <a:endParaRPr lang="en-U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Bar 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Scatter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etc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603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Matplotlib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- Plot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4892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function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plot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plots a 2D graph.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3831" y="275037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plt.plot</a:t>
            </a:r>
            <a:r>
              <a:rPr lang="en-US" dirty="0" smtClean="0"/>
              <a:t>( x, y 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45141" y="2078478"/>
            <a:ext cx="1180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Function to plot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6200000" flipH="1">
            <a:off x="3716570" y="2386687"/>
            <a:ext cx="440323" cy="3810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47242" y="1847411"/>
            <a:ext cx="11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X values to plot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16200000" flipH="1">
            <a:off x="4070654" y="2326704"/>
            <a:ext cx="746477" cy="27473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5400000">
            <a:off x="4665532" y="2450005"/>
            <a:ext cx="520247" cy="326843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2234" y="2097091"/>
            <a:ext cx="11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Y values to plot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800" y="3429000"/>
            <a:ext cx="773070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Example:</a:t>
            </a:r>
            <a:endParaRPr lang="en-US" sz="1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dirty="0" err="1" smtClean="0"/>
              <a:t>plt.plot</a:t>
            </a:r>
            <a:r>
              <a:rPr lang="en-US" dirty="0" smtClean="0"/>
              <a:t>( [ 1, 2, 3 ], [ 4, 6, 8 ] )	</a:t>
            </a:r>
            <a:r>
              <a:rPr lang="en-US" dirty="0" smtClean="0">
                <a:solidFill>
                  <a:srgbClr val="00B050"/>
                </a:solidFill>
              </a:rPr>
              <a:t># Draws plot in the background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plt.show</a:t>
            </a:r>
            <a:r>
              <a:rPr lang="en-US" dirty="0" smtClean="0"/>
              <a:t>()		</a:t>
            </a:r>
            <a:r>
              <a:rPr lang="en-US" dirty="0" smtClean="0">
                <a:solidFill>
                  <a:srgbClr val="00B050"/>
                </a:solidFill>
              </a:rPr>
              <a:t># Displays the plot</a:t>
            </a: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6735" y="3622186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X 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14189" y="3651983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Y 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5" name="Right Brace 14"/>
          <p:cNvSpPr/>
          <p:nvPr/>
        </p:nvSpPr>
        <p:spPr>
          <a:xfrm rot="16200000">
            <a:off x="3332136" y="3672854"/>
            <a:ext cx="156377" cy="519435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 rot="16200000">
            <a:off x="4270217" y="3673260"/>
            <a:ext cx="156377" cy="519435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550895" y="5023653"/>
            <a:ext cx="0" cy="1447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50895" y="6471453"/>
            <a:ext cx="20012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54083" y="64714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274927" y="60904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265402" y="574317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274927" y="54046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274927" y="502880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171440" y="64714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607373" y="64714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2807491" y="5028802"/>
            <a:ext cx="938740" cy="807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67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Matplotlib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– Plot Labels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6893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Add Labels for X and Y Axis and Plot Title (caption)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5033" y="1752600"/>
            <a:ext cx="849463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dirty="0" err="1" smtClean="0"/>
              <a:t>plt.plot</a:t>
            </a:r>
            <a:r>
              <a:rPr lang="en-US" dirty="0" smtClean="0"/>
              <a:t>( [ 1, 2, 3 ], [ 4, 6, 8 ] )</a:t>
            </a:r>
          </a:p>
          <a:p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plt.xlabel</a:t>
            </a:r>
            <a:r>
              <a:rPr lang="en-US" dirty="0" smtClean="0"/>
              <a:t>( “X Numbers” )		</a:t>
            </a:r>
            <a:r>
              <a:rPr lang="en-US" dirty="0" smtClean="0">
                <a:solidFill>
                  <a:srgbClr val="00B050"/>
                </a:solidFill>
              </a:rPr>
              <a:t># Label on the X-axis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plt.xlabel</a:t>
            </a:r>
            <a:r>
              <a:rPr lang="en-US" dirty="0" smtClean="0"/>
              <a:t>( “Y Numbers” )		</a:t>
            </a:r>
            <a:r>
              <a:rPr lang="en-US" dirty="0" smtClean="0">
                <a:solidFill>
                  <a:srgbClr val="00B050"/>
                </a:solidFill>
              </a:rPr>
              <a:t># Label on the Y-axis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plt.title</a:t>
            </a:r>
            <a:r>
              <a:rPr lang="en-US" dirty="0" smtClean="0"/>
              <a:t>( “My Plot of X and Y”)	</a:t>
            </a:r>
            <a:r>
              <a:rPr lang="en-US" dirty="0" smtClean="0">
                <a:solidFill>
                  <a:srgbClr val="00B050"/>
                </a:solidFill>
              </a:rPr>
              <a:t># Title for the Plot</a:t>
            </a:r>
            <a:r>
              <a:rPr lang="en-US" dirty="0" smtClean="0"/>
              <a:t>	</a:t>
            </a:r>
            <a:r>
              <a:rPr lang="en-US" dirty="0"/>
              <a:t>	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		</a:t>
            </a:r>
            <a:r>
              <a:rPr lang="en-US" dirty="0" err="1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14189" y="3651983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099859" y="4156479"/>
            <a:ext cx="0" cy="1447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99859" y="5604279"/>
            <a:ext cx="20012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03047" y="560427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823891" y="522327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814366" y="487600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823891" y="453747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823891" y="416162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720404" y="560427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156337" y="56042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3380058" y="4300127"/>
            <a:ext cx="907886" cy="6905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83762" y="5881278"/>
            <a:ext cx="888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X Numbers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2297499" y="4692453"/>
            <a:ext cx="888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Y Numbers</a:t>
            </a:r>
            <a:endParaRPr 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545993" y="3903657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My Plot of X and Y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50661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Matplotlib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– Multiple Plots and Legend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5295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You can add multiple plots in a Graph 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5033" y="1752600"/>
            <a:ext cx="849463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dirty="0" err="1" smtClean="0"/>
              <a:t>plt.plot</a:t>
            </a:r>
            <a:r>
              <a:rPr lang="en-US" dirty="0" smtClean="0"/>
              <a:t>( [ 1, 2, 3 ], [ 4, 6, 8 ], label=‘ 1st Line’ )	</a:t>
            </a:r>
            <a:r>
              <a:rPr lang="en-US" dirty="0" smtClean="0">
                <a:solidFill>
                  <a:srgbClr val="00B050"/>
                </a:solidFill>
              </a:rPr>
              <a:t># Plot for 1</a:t>
            </a:r>
            <a:r>
              <a:rPr lang="en-US" baseline="30000" dirty="0" smtClean="0">
                <a:solidFill>
                  <a:srgbClr val="00B050"/>
                </a:solidFill>
              </a:rPr>
              <a:t>st</a:t>
            </a:r>
            <a:r>
              <a:rPr lang="en-US" dirty="0" smtClean="0">
                <a:solidFill>
                  <a:srgbClr val="00B050"/>
                </a:solidFill>
              </a:rPr>
              <a:t> Line</a:t>
            </a: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plt.plot</a:t>
            </a:r>
            <a:r>
              <a:rPr lang="en-US" dirty="0" smtClean="0"/>
              <a:t>( [ 1, 2, 3 ], [ 2, 4, 6 ], label=‘2nd Line’ )	</a:t>
            </a:r>
            <a:r>
              <a:rPr lang="en-US" dirty="0" smtClean="0">
                <a:solidFill>
                  <a:srgbClr val="00B050"/>
                </a:solidFill>
              </a:rPr>
              <a:t># Plot for 2</a:t>
            </a:r>
            <a:r>
              <a:rPr lang="en-US" baseline="30000" dirty="0" smtClean="0">
                <a:solidFill>
                  <a:srgbClr val="00B050"/>
                </a:solidFill>
              </a:rPr>
              <a:t>nd</a:t>
            </a:r>
            <a:r>
              <a:rPr lang="en-US" dirty="0" smtClean="0">
                <a:solidFill>
                  <a:srgbClr val="00B050"/>
                </a:solidFill>
              </a:rPr>
              <a:t> Line</a:t>
            </a:r>
            <a:r>
              <a:rPr lang="en-US" dirty="0" smtClean="0"/>
              <a:t>	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plt.xlabel</a:t>
            </a:r>
            <a:r>
              <a:rPr lang="en-US" dirty="0" smtClean="0"/>
              <a:t>( “X Numbers” )	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plt.xlabel</a:t>
            </a:r>
            <a:r>
              <a:rPr lang="en-US" dirty="0" smtClean="0"/>
              <a:t>( “Y Numbers” )	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plt.title</a:t>
            </a:r>
            <a:r>
              <a:rPr lang="en-US" dirty="0" smtClean="0"/>
              <a:t>( “My Plot of X and Y”)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plt.legend</a:t>
            </a:r>
            <a:r>
              <a:rPr lang="en-US" dirty="0" smtClean="0"/>
              <a:t>()			</a:t>
            </a:r>
            <a:r>
              <a:rPr lang="en-US" dirty="0" smtClean="0">
                <a:solidFill>
                  <a:srgbClr val="00B050"/>
                </a:solidFill>
              </a:rPr>
              <a:t># Show Legend for the plots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14189" y="3651983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099859" y="4592908"/>
            <a:ext cx="0" cy="1447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99859" y="6040708"/>
            <a:ext cx="20012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03047" y="60407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823891" y="56597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814366" y="53124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823891" y="49739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823891" y="459805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720404" y="60407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156337" y="604070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3434654" y="5112407"/>
            <a:ext cx="889501" cy="685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83762" y="6317707"/>
            <a:ext cx="888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X Numbers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2297499" y="5128882"/>
            <a:ext cx="888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Y Numbers</a:t>
            </a:r>
            <a:endParaRPr 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545993" y="4340086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My Plot of X and Y</a:t>
            </a:r>
            <a:endParaRPr lang="en-US" sz="1200" b="1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3434654" y="4736556"/>
            <a:ext cx="889501" cy="63391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0" y="4615341"/>
            <a:ext cx="8851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----</a:t>
            </a:r>
            <a:r>
              <a:rPr lang="en-US" sz="1200" dirty="0" smtClean="0"/>
              <a:t> 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Line</a:t>
            </a:r>
          </a:p>
          <a:p>
            <a:r>
              <a:rPr lang="en-US" sz="1200" dirty="0" smtClean="0"/>
              <a:t>---- 2</a:t>
            </a:r>
            <a:r>
              <a:rPr lang="en-US" sz="1200" baseline="30000" dirty="0" smtClean="0"/>
              <a:t>nd</a:t>
            </a:r>
            <a:r>
              <a:rPr lang="en-US" sz="1200" dirty="0" smtClean="0"/>
              <a:t> Line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170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Matplotlib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– Bar Chart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4882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The function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bar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plots a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bar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graph.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5033" y="1752600"/>
            <a:ext cx="762420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dirty="0" err="1" smtClean="0"/>
              <a:t>plt.plot</a:t>
            </a:r>
            <a:r>
              <a:rPr lang="en-US" dirty="0" smtClean="0"/>
              <a:t>( [ 1, 2, 3 ], [ 4, 6, 8 ] )	</a:t>
            </a:r>
            <a:r>
              <a:rPr lang="en-US" dirty="0" smtClean="0">
                <a:solidFill>
                  <a:srgbClr val="00B050"/>
                </a:solidFill>
              </a:rPr>
              <a:t># Plot for 1</a:t>
            </a:r>
            <a:r>
              <a:rPr lang="en-US" baseline="30000" dirty="0" smtClean="0">
                <a:solidFill>
                  <a:srgbClr val="00B050"/>
                </a:solidFill>
              </a:rPr>
              <a:t>st</a:t>
            </a:r>
            <a:r>
              <a:rPr lang="en-US" dirty="0" smtClean="0">
                <a:solidFill>
                  <a:srgbClr val="00B050"/>
                </a:solidFill>
              </a:rPr>
              <a:t> Line</a:t>
            </a:r>
            <a:r>
              <a:rPr lang="en-US" dirty="0" smtClean="0"/>
              <a:t>		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plt.bar</a:t>
            </a:r>
            <a:r>
              <a:rPr lang="en-US" dirty="0" smtClean="0"/>
              <a:t>()			</a:t>
            </a:r>
            <a:r>
              <a:rPr lang="en-US" dirty="0" smtClean="0">
                <a:solidFill>
                  <a:srgbClr val="00B050"/>
                </a:solidFill>
              </a:rPr>
              <a:t># Draw a bar chart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14189" y="3651983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590474" y="3776389"/>
            <a:ext cx="0" cy="1447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90474" y="5224189"/>
            <a:ext cx="20012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93662" y="52241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314506" y="48431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304981" y="449591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314506" y="41573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314506" y="378153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1019" y="52241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646952" y="522418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857945" y="4596650"/>
            <a:ext cx="198931" cy="589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276822" y="4295888"/>
            <a:ext cx="197411" cy="90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712755" y="3928982"/>
            <a:ext cx="197411" cy="1257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62467" y="5943600"/>
            <a:ext cx="5450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And many more functions: </a:t>
            </a:r>
            <a:r>
              <a:rPr lang="en-US" sz="2400" b="1" i="1" dirty="0" err="1" smtClean="0">
                <a:solidFill>
                  <a:schemeClr val="accent5">
                    <a:lumMod val="75000"/>
                  </a:schemeClr>
                </a:solidFill>
              </a:rPr>
              <a:t>hist</a:t>
            </a:r>
            <a:r>
              <a:rPr lang="en-US" sz="2400" b="1" i="1" smtClean="0">
                <a:solidFill>
                  <a:schemeClr val="accent5">
                    <a:lumMod val="75000"/>
                  </a:schemeClr>
                </a:solidFill>
              </a:rPr>
              <a:t>, scatter, …</a:t>
            </a:r>
            <a:endParaRPr lang="en-US" sz="2400" b="1" i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21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Libraries 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Numpy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7438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popular math library in Python for Machine Learning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is ‘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numpy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’.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0" y="3001024"/>
            <a:ext cx="2083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as</a:t>
            </a:r>
            <a:r>
              <a:rPr lang="en-US" dirty="0" smtClean="0"/>
              <a:t> np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99310" y="2329129"/>
            <a:ext cx="1897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import a library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6200000" flipH="1">
            <a:off x="3170739" y="2637338"/>
            <a:ext cx="440323" cy="3810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43245" y="2326955"/>
            <a:ext cx="3591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refer to library by an alias (shortcut) name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5400000">
            <a:off x="4502379" y="2673579"/>
            <a:ext cx="520247" cy="38099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6146" y="4191000"/>
            <a:ext cx="83717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Numpy.org :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NumPy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is the fundamental package for scientific computing with Python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powerful N-dimensional array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sophisticated (broadcasting)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tools for integrating C/C++ and Fortran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useful linear algebra, Fourier transform, and random number capabilities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Libraries 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Numpy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676400"/>
            <a:ext cx="909441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The most import data structure for scientific computing in Python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is </a:t>
            </a:r>
            <a:r>
              <a:rPr lang="en-US" sz="2400" dirty="0">
                <a:solidFill>
                  <a:srgbClr val="0070C0"/>
                </a:solidFill>
              </a:rPr>
              <a:t>the </a:t>
            </a:r>
            <a:r>
              <a:rPr lang="en-US" sz="2400" b="1" dirty="0" err="1">
                <a:solidFill>
                  <a:srgbClr val="0070C0"/>
                </a:solidFill>
              </a:rPr>
              <a:t>NumPy</a:t>
            </a:r>
            <a:r>
              <a:rPr lang="en-US" sz="2400" b="1" dirty="0">
                <a:solidFill>
                  <a:srgbClr val="0070C0"/>
                </a:solidFill>
              </a:rPr>
              <a:t> array</a:t>
            </a:r>
            <a:r>
              <a:rPr lang="en-US" sz="2400" dirty="0">
                <a:solidFill>
                  <a:srgbClr val="0070C0"/>
                </a:solidFill>
              </a:rPr>
              <a:t>. </a:t>
            </a:r>
            <a:r>
              <a:rPr lang="en-US" sz="2400" dirty="0" err="1">
                <a:solidFill>
                  <a:srgbClr val="0070C0"/>
                </a:solidFill>
              </a:rPr>
              <a:t>NumPy</a:t>
            </a:r>
            <a:r>
              <a:rPr lang="en-US" sz="2400" dirty="0">
                <a:solidFill>
                  <a:srgbClr val="0070C0"/>
                </a:solidFill>
              </a:rPr>
              <a:t> arrays are used to store lists of numerical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data </a:t>
            </a:r>
            <a:r>
              <a:rPr lang="en-US" sz="2400" dirty="0">
                <a:solidFill>
                  <a:srgbClr val="0070C0"/>
                </a:solidFill>
              </a:rPr>
              <a:t>and to represent vectors, matrices, and even tensors.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err="1" smtClean="0">
                <a:solidFill>
                  <a:srgbClr val="0070C0"/>
                </a:solidFill>
              </a:rPr>
              <a:t>NumPy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arrays are designed to handle large data sets efficiently and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with </a:t>
            </a:r>
            <a:r>
              <a:rPr lang="en-US" sz="2400" dirty="0">
                <a:solidFill>
                  <a:srgbClr val="0070C0"/>
                </a:solidFill>
              </a:rPr>
              <a:t>a minimum of fuss. The </a:t>
            </a:r>
            <a:r>
              <a:rPr lang="en-US" sz="2400" dirty="0" err="1">
                <a:solidFill>
                  <a:srgbClr val="0070C0"/>
                </a:solidFill>
              </a:rPr>
              <a:t>NumPy</a:t>
            </a:r>
            <a:r>
              <a:rPr lang="en-US" sz="2400" dirty="0">
                <a:solidFill>
                  <a:srgbClr val="0070C0"/>
                </a:solidFill>
              </a:rPr>
              <a:t> library has a large set of routines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for </a:t>
            </a:r>
            <a:r>
              <a:rPr lang="en-US" sz="2400" dirty="0">
                <a:solidFill>
                  <a:srgbClr val="0070C0"/>
                </a:solidFill>
              </a:rPr>
              <a:t>creating, manipulating, and transforming </a:t>
            </a:r>
            <a:r>
              <a:rPr lang="en-US" sz="2400" dirty="0" err="1">
                <a:solidFill>
                  <a:srgbClr val="0070C0"/>
                </a:solidFill>
              </a:rPr>
              <a:t>NumPy</a:t>
            </a:r>
            <a:r>
              <a:rPr lang="en-US" sz="2400" dirty="0">
                <a:solidFill>
                  <a:srgbClr val="0070C0"/>
                </a:solidFill>
              </a:rPr>
              <a:t> arrays.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Core </a:t>
            </a:r>
            <a:r>
              <a:rPr lang="en-US" sz="2400" dirty="0">
                <a:solidFill>
                  <a:srgbClr val="0070C0"/>
                </a:solidFill>
              </a:rPr>
              <a:t>Python has an array data structure, but it’s not nearly as versatile,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efficient</a:t>
            </a:r>
            <a:r>
              <a:rPr lang="en-US" sz="2400" dirty="0">
                <a:solidFill>
                  <a:srgbClr val="0070C0"/>
                </a:solidFill>
              </a:rPr>
              <a:t>, or useful as the </a:t>
            </a:r>
            <a:r>
              <a:rPr lang="en-US" sz="2400" dirty="0" err="1">
                <a:solidFill>
                  <a:srgbClr val="0070C0"/>
                </a:solidFill>
              </a:rPr>
              <a:t>NumPy</a:t>
            </a:r>
            <a:r>
              <a:rPr lang="en-US" sz="2400" dirty="0">
                <a:solidFill>
                  <a:srgbClr val="0070C0"/>
                </a:solidFill>
              </a:rPr>
              <a:t> array.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6247" y="1118116"/>
            <a:ext cx="737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http://www.physics.nyu.edu/pine/pymanual/html/chap3/chap3_arrays.html</a:t>
            </a:r>
          </a:p>
        </p:txBody>
      </p:sp>
    </p:spTree>
    <p:extLst>
      <p:ext uri="{BB962C8B-B14F-4D97-AF65-F5344CB8AC3E}">
        <p14:creationId xmlns:p14="http://schemas.microsoft.com/office/powerpoint/2010/main" val="312571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Numpy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– Multidimensional Arrays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6857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Numpy’s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main object is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multi-dimensional array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Creating a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Numpy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Array as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Vector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7999" y="3279572"/>
            <a:ext cx="266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np.array</a:t>
            </a:r>
            <a:r>
              <a:rPr lang="en-US" dirty="0" smtClean="0"/>
              <a:t>( [ 1, 2, 3 ]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38095" y="2496353"/>
            <a:ext cx="2749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function to create a </a:t>
            </a:r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array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5400000">
            <a:off x="4257303" y="2783251"/>
            <a:ext cx="553194" cy="533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17824" y="2634852"/>
            <a:ext cx="1763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array( [ 1, 2, 3 ] 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16200000" flipH="1">
            <a:off x="2936285" y="2910033"/>
            <a:ext cx="446468" cy="38656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" y="3810000"/>
            <a:ext cx="5087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Creating a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Numpy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Array as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Matrix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59519" y="4800600"/>
            <a:ext cx="477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np.array</a:t>
            </a:r>
            <a:r>
              <a:rPr lang="en-US" dirty="0" smtClean="0"/>
              <a:t>( [ [ 1, 2, 3 ], [ 4, 5, 6 ], [ 7, 8, 9 ] ] 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81255" y="4332922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Outer Dimension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1231" y="4312294"/>
            <a:ext cx="1646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Inner Dimension (rows)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16200000" flipH="1">
            <a:off x="4520878" y="4597077"/>
            <a:ext cx="292747" cy="26670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5400000">
            <a:off x="4919397" y="4549786"/>
            <a:ext cx="368951" cy="24662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5400000">
            <a:off x="5763562" y="4549787"/>
            <a:ext cx="368951" cy="24662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6200000" flipH="1">
            <a:off x="6415836" y="4625142"/>
            <a:ext cx="368954" cy="210574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66825" y="5410200"/>
            <a:ext cx="1765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array( [ 1, 2, 3 ],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                          [ 4, 5, 6 ],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                          [ 7, 8, 9 ] 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5400000" flipH="1" flipV="1">
            <a:off x="3326454" y="5231454"/>
            <a:ext cx="240267" cy="11722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82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Numpy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– Multidimensional Arrays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383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Creating an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array of Zeros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59519" y="2680619"/>
            <a:ext cx="376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np.zeros</a:t>
            </a:r>
            <a:r>
              <a:rPr lang="en-US" dirty="0" smtClean="0"/>
              <a:t>( ( 2, 3 ), dtype=np.int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49615" y="1897400"/>
            <a:ext cx="2853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function to create an array of zeros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5400000">
            <a:off x="4368823" y="2184298"/>
            <a:ext cx="553194" cy="533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29344" y="2035899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array( [ 0, 0, 0 ],</a:t>
            </a:r>
          </a:p>
          <a:p>
            <a:r>
              <a:rPr lang="en-US" sz="1200" dirty="0">
                <a:solidFill>
                  <a:srgbClr val="00B050"/>
                </a:solidFill>
              </a:rPr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 [ 0, 0, 0 ] 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16200000" flipH="1">
            <a:off x="3249820" y="2513096"/>
            <a:ext cx="276598" cy="15239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" y="3810000"/>
            <a:ext cx="3790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Creating an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array of Ones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59519" y="4800600"/>
            <a:ext cx="362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np.ones</a:t>
            </a:r>
            <a:r>
              <a:rPr lang="en-US" dirty="0" smtClean="0"/>
              <a:t>( (2, 3), dtype=np.int )</a:t>
            </a:r>
          </a:p>
        </p:txBody>
      </p:sp>
      <p:cxnSp>
        <p:nvCxnSpPr>
          <p:cNvPr id="22" name="Curved Connector 21"/>
          <p:cNvCxnSpPr/>
          <p:nvPr/>
        </p:nvCxnSpPr>
        <p:spPr>
          <a:xfrm rot="5400000">
            <a:off x="4919397" y="4549786"/>
            <a:ext cx="368951" cy="24662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24043" y="3104122"/>
            <a:ext cx="486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rows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06685" y="3224599"/>
            <a:ext cx="71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columns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" name="Curved Connector 3"/>
          <p:cNvCxnSpPr/>
          <p:nvPr/>
        </p:nvCxnSpPr>
        <p:spPr>
          <a:xfrm rot="5400000" flipH="1" flipV="1">
            <a:off x="4700691" y="3013170"/>
            <a:ext cx="252799" cy="17006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6200000" flipV="1">
            <a:off x="5085021" y="3113968"/>
            <a:ext cx="319219" cy="3488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88102" y="2238312"/>
            <a:ext cx="1809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data type (default is float)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1" name="Curved Connector 30"/>
          <p:cNvCxnSpPr/>
          <p:nvPr/>
        </p:nvCxnSpPr>
        <p:spPr>
          <a:xfrm rot="5400000">
            <a:off x="6379863" y="2465587"/>
            <a:ext cx="282947" cy="25376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02015" y="4211625"/>
            <a:ext cx="2825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function to create an array of ones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76350" y="4257790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array( [ 1, 1, 1 ],</a:t>
            </a:r>
          </a:p>
          <a:p>
            <a:r>
              <a:rPr lang="en-US" sz="1200" dirty="0">
                <a:solidFill>
                  <a:srgbClr val="00B050"/>
                </a:solidFill>
              </a:rPr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 [ 1, 1, 1 ] 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7" name="Curved Connector 36"/>
          <p:cNvCxnSpPr/>
          <p:nvPr/>
        </p:nvCxnSpPr>
        <p:spPr>
          <a:xfrm rot="16200000" flipH="1">
            <a:off x="3210256" y="4724401"/>
            <a:ext cx="276598" cy="15239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52943" y="5757565"/>
            <a:ext cx="7498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And many more functions: size, </a:t>
            </a:r>
            <a:r>
              <a:rPr lang="en-US" sz="2400" b="1" i="1" dirty="0" err="1" smtClean="0">
                <a:solidFill>
                  <a:schemeClr val="accent5">
                    <a:lumMod val="75000"/>
                  </a:schemeClr>
                </a:solidFill>
              </a:rPr>
              <a:t>ndim</a:t>
            </a:r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, reshape, </a:t>
            </a:r>
            <a:r>
              <a:rPr lang="en-US" sz="2400" b="1" i="1" dirty="0" err="1" smtClean="0">
                <a:solidFill>
                  <a:schemeClr val="accent5">
                    <a:lumMod val="75000"/>
                  </a:schemeClr>
                </a:solidFill>
              </a:rPr>
              <a:t>arange</a:t>
            </a:r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17235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Libraries - Pandas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7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popular library for importing and managing datasets in Python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for Machine Learning is ‘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pandas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’.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0" y="3001024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import</a:t>
            </a:r>
            <a:r>
              <a:rPr lang="en-US" dirty="0" smtClean="0"/>
              <a:t> pandas </a:t>
            </a:r>
            <a:r>
              <a:rPr lang="en-US" dirty="0" smtClean="0">
                <a:solidFill>
                  <a:srgbClr val="0070C0"/>
                </a:solidFill>
              </a:rPr>
              <a:t>as</a:t>
            </a:r>
            <a:r>
              <a:rPr lang="en-US" dirty="0" smtClean="0"/>
              <a:t> </a:t>
            </a:r>
            <a:r>
              <a:rPr lang="en-US" dirty="0" err="1" smtClean="0"/>
              <a:t>pd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99310" y="2329129"/>
            <a:ext cx="1897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import a library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6200000" flipH="1">
            <a:off x="3170739" y="2637338"/>
            <a:ext cx="440323" cy="3810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43245" y="2326955"/>
            <a:ext cx="3591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refer to library by an alias (shortcut) name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5400000">
            <a:off x="4502379" y="2673579"/>
            <a:ext cx="520247" cy="38099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6146" y="5562600"/>
            <a:ext cx="8806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PyData.org : high-performance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, easy-to-use data structures and data analysis tools for the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Python programming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language.</a:t>
            </a:r>
          </a:p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662861" y="3657600"/>
            <a:ext cx="28721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Used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Data Manipulation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Data Visualization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732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Pandas – Indexed Arrays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199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Pandas are used to build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indexed arrays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(1D) and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matrices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(2D),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where columns and rows are labeled (named) and can be accessed 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via the labels (names).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324839"/>
              </p:ext>
            </p:extLst>
          </p:nvPr>
        </p:nvGraphicFramePr>
        <p:xfrm>
          <a:off x="762000" y="3779520"/>
          <a:ext cx="23622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09600"/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3626"/>
              </p:ext>
            </p:extLst>
          </p:nvPr>
        </p:nvGraphicFramePr>
        <p:xfrm>
          <a:off x="5181600" y="3779520"/>
          <a:ext cx="23622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09600"/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536054"/>
              </p:ext>
            </p:extLst>
          </p:nvPr>
        </p:nvGraphicFramePr>
        <p:xfrm>
          <a:off x="3867150" y="3779520"/>
          <a:ext cx="85725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two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three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403254"/>
              </p:ext>
            </p:extLst>
          </p:nvPr>
        </p:nvGraphicFramePr>
        <p:xfrm>
          <a:off x="5181600" y="3246120"/>
          <a:ext cx="2362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09600"/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3352800" y="3931920"/>
            <a:ext cx="304800" cy="6858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53978" y="3429000"/>
            <a:ext cx="821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raw data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57600" y="3167390"/>
            <a:ext cx="1246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Row (samples)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index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38800" y="2647950"/>
            <a:ext cx="1569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Columns (features)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index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 rot="16200000">
            <a:off x="5448301" y="3619499"/>
            <a:ext cx="546951" cy="3491649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029200" y="5654277"/>
            <a:ext cx="1777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Panda Indexed Matrix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Pandas – Series and Data Frames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486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Pandas Indexed Arrays are referred to as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Series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(1D) and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Data Frames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(2D).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Series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a 1D labeled (indexed) array and can hold any data type,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and mix of data types.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3796099"/>
            <a:ext cx="469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 = </a:t>
            </a:r>
            <a:r>
              <a:rPr lang="en-US" dirty="0" err="1" smtClean="0"/>
              <a:t>pd.Series</a:t>
            </a:r>
            <a:r>
              <a:rPr lang="en-US" dirty="0" smtClean="0"/>
              <a:t>( data, index=[ ‘x1’, ‘x2’, ‘x3’, ‘x4’ ] 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05191" y="3174918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Series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00400" y="3174919"/>
            <a:ext cx="762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Raw data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9200" y="3201173"/>
            <a:ext cx="1469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Column Index Labels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5" name="Curved Connector 24"/>
          <p:cNvCxnSpPr/>
          <p:nvPr/>
        </p:nvCxnSpPr>
        <p:spPr>
          <a:xfrm rot="16200000" flipH="1">
            <a:off x="1917404" y="3591913"/>
            <a:ext cx="353828" cy="738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6200000" flipH="1">
            <a:off x="3441535" y="3618168"/>
            <a:ext cx="353828" cy="738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6200000" flipH="1">
            <a:off x="5422605" y="3591913"/>
            <a:ext cx="353828" cy="738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6225" y="4343400"/>
            <a:ext cx="8336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Data Frame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is a 2D labeled (indexed) matrix and can hold any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data type, and mix of data types.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26130" y="5791200"/>
            <a:ext cx="729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pd.DataFrame</a:t>
            </a:r>
            <a:r>
              <a:rPr lang="en-US" dirty="0" smtClean="0"/>
              <a:t>( data, index=[‘one’, ‘two’], columns=[ ‘x1’, ‘x2’, ‘x3’, ‘x4’ ] 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3922" y="5335813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Data Frame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05200" y="5335812"/>
            <a:ext cx="1259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Row Index Labels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82854" y="5335811"/>
            <a:ext cx="1469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Column Index Labels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16200000" flipH="1">
            <a:off x="930170" y="5654569"/>
            <a:ext cx="289791" cy="135874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5400000">
            <a:off x="3576722" y="5582422"/>
            <a:ext cx="353830" cy="34420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5400000">
            <a:off x="5557790" y="5518383"/>
            <a:ext cx="353830" cy="34420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0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Pandas – Selecting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Selecting One Column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2850" y="2514600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 = </a:t>
            </a:r>
            <a:r>
              <a:rPr lang="en-US" dirty="0" err="1" smtClean="0"/>
              <a:t>df</a:t>
            </a:r>
            <a:r>
              <a:rPr lang="en-US" dirty="0" smtClean="0"/>
              <a:t>[ ‘x1’ 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2222" y="1919646"/>
            <a:ext cx="2562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Selects column labeled x1 for all rows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16200000" flipH="1">
            <a:off x="1139577" y="2300768"/>
            <a:ext cx="353828" cy="738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229018"/>
              </p:ext>
            </p:extLst>
          </p:nvPr>
        </p:nvGraphicFramePr>
        <p:xfrm>
          <a:off x="3413172" y="2196645"/>
          <a:ext cx="68580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3208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Right Arrow 37"/>
          <p:cNvSpPr/>
          <p:nvPr/>
        </p:nvSpPr>
        <p:spPr>
          <a:xfrm>
            <a:off x="2574972" y="2356366"/>
            <a:ext cx="304800" cy="6858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81000" y="3886200"/>
            <a:ext cx="3961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Selecting Multiple Columns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02655" y="5104654"/>
            <a:ext cx="206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 = </a:t>
            </a:r>
            <a:r>
              <a:rPr lang="en-US" dirty="0" err="1" smtClean="0"/>
              <a:t>df</a:t>
            </a:r>
            <a:r>
              <a:rPr lang="en-US" dirty="0" smtClean="0"/>
              <a:t>[ [ ‘x1’, ‘x3’ ] ]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027" y="4509700"/>
            <a:ext cx="307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Selects columns labeled x1 and x3 for all rows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2" name="Curved Connector 41"/>
          <p:cNvCxnSpPr/>
          <p:nvPr/>
        </p:nvCxnSpPr>
        <p:spPr>
          <a:xfrm rot="16200000" flipH="1">
            <a:off x="1329382" y="4890822"/>
            <a:ext cx="353828" cy="738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022501"/>
              </p:ext>
            </p:extLst>
          </p:nvPr>
        </p:nvGraphicFramePr>
        <p:xfrm>
          <a:off x="3602977" y="4786699"/>
          <a:ext cx="935213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013"/>
                <a:gridCol w="4572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3208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" name="Right Arrow 43"/>
          <p:cNvSpPr/>
          <p:nvPr/>
        </p:nvSpPr>
        <p:spPr>
          <a:xfrm>
            <a:off x="3032625" y="4946420"/>
            <a:ext cx="304800" cy="6858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132690" y="5142753"/>
            <a:ext cx="215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 = </a:t>
            </a:r>
            <a:r>
              <a:rPr lang="en-US" dirty="0" err="1" smtClean="0"/>
              <a:t>df.ix</a:t>
            </a:r>
            <a:r>
              <a:rPr lang="en-US" dirty="0" smtClean="0"/>
              <a:t>[ :, ‘x1’:’x3’ ]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95390" y="4547799"/>
            <a:ext cx="333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Selects columns labeled x1 through x3 for all rows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7" name="Curved Connector 46"/>
          <p:cNvCxnSpPr/>
          <p:nvPr/>
        </p:nvCxnSpPr>
        <p:spPr>
          <a:xfrm rot="16200000" flipH="1">
            <a:off x="5642745" y="4928921"/>
            <a:ext cx="353828" cy="738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010118"/>
              </p:ext>
            </p:extLst>
          </p:nvPr>
        </p:nvGraphicFramePr>
        <p:xfrm>
          <a:off x="7696200" y="4834323"/>
          <a:ext cx="107526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329"/>
                <a:gridCol w="316329"/>
                <a:gridCol w="442602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3208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" name="Right Arrow 48"/>
          <p:cNvSpPr/>
          <p:nvPr/>
        </p:nvSpPr>
        <p:spPr>
          <a:xfrm>
            <a:off x="7255436" y="4997359"/>
            <a:ext cx="304800" cy="6858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05980" y="3963143"/>
            <a:ext cx="4008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srgbClr val="FF0000"/>
                </a:solidFill>
              </a:rPr>
              <a:t>Note: </a:t>
            </a:r>
            <a:r>
              <a:rPr lang="en-US" sz="1400" i="1" dirty="0" err="1" smtClean="0">
                <a:solidFill>
                  <a:srgbClr val="FF0000"/>
                </a:solidFill>
              </a:rPr>
              <a:t>df</a:t>
            </a:r>
            <a:r>
              <a:rPr lang="en-US" sz="1400" i="1" dirty="0" smtClean="0">
                <a:solidFill>
                  <a:srgbClr val="FF0000"/>
                </a:solidFill>
              </a:rPr>
              <a:t>[‘</a:t>
            </a:r>
            <a:r>
              <a:rPr lang="en-US" sz="1400" i="1" dirty="0">
                <a:solidFill>
                  <a:srgbClr val="FF0000"/>
                </a:solidFill>
              </a:rPr>
              <a:t>x1’:’x3’ </a:t>
            </a:r>
            <a:r>
              <a:rPr lang="en-US" sz="1400" i="1" dirty="0" smtClean="0">
                <a:solidFill>
                  <a:srgbClr val="FF0000"/>
                </a:solidFill>
              </a:rPr>
              <a:t>] this python syntax does not work!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08775" y="5781066"/>
            <a:ext cx="758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r</a:t>
            </a:r>
            <a:r>
              <a:rPr lang="en-US" sz="1200" dirty="0" smtClean="0">
                <a:solidFill>
                  <a:srgbClr val="00B050"/>
                </a:solidFill>
              </a:rPr>
              <a:t>ows (all)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28801" y="5778574"/>
            <a:ext cx="71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columns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2" name="Curved Connector 51"/>
          <p:cNvCxnSpPr>
            <a:endCxn id="45" idx="2"/>
          </p:cNvCxnSpPr>
          <p:nvPr/>
        </p:nvCxnSpPr>
        <p:spPr>
          <a:xfrm rot="5400000" flipH="1" flipV="1">
            <a:off x="5977793" y="5648694"/>
            <a:ext cx="366575" cy="9335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51" idx="0"/>
          </p:cNvCxnSpPr>
          <p:nvPr/>
        </p:nvCxnSpPr>
        <p:spPr>
          <a:xfrm rot="16200000" flipV="1">
            <a:off x="6744284" y="5538670"/>
            <a:ext cx="304584" cy="175223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495800" y="6077115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Slicing function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5" name="Curved Connector 54"/>
          <p:cNvCxnSpPr/>
          <p:nvPr/>
        </p:nvCxnSpPr>
        <p:spPr>
          <a:xfrm rot="5400000" flipH="1" flipV="1">
            <a:off x="5359122" y="5563164"/>
            <a:ext cx="635556" cy="533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62468" y="6354114"/>
            <a:ext cx="6595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And many more functions: merge, </a:t>
            </a:r>
            <a:r>
              <a:rPr lang="en-US" sz="2400" b="1" i="1" dirty="0" err="1" smtClean="0">
                <a:solidFill>
                  <a:schemeClr val="accent5">
                    <a:lumMod val="75000"/>
                  </a:schemeClr>
                </a:solidFill>
              </a:rPr>
              <a:t>concat</a:t>
            </a:r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, stack, …</a:t>
            </a:r>
          </a:p>
        </p:txBody>
      </p:sp>
    </p:spTree>
    <p:extLst>
      <p:ext uri="{BB962C8B-B14F-4D97-AF65-F5344CB8AC3E}">
        <p14:creationId xmlns:p14="http://schemas.microsoft.com/office/powerpoint/2010/main" val="41405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6783</TotalTime>
  <Words>913</Words>
  <Application>Microsoft Office PowerPoint</Application>
  <PresentationFormat>On-screen Show (4:3)</PresentationFormat>
  <Paragraphs>232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Python Numpy/Pandas Libraries Machine Learning </vt:lpstr>
      <vt:lpstr>Libraries - Numpy</vt:lpstr>
      <vt:lpstr>Libraries - Numpy</vt:lpstr>
      <vt:lpstr>Numpy – Multidimensional Arrays</vt:lpstr>
      <vt:lpstr>Numpy – Multidimensional Arrays</vt:lpstr>
      <vt:lpstr>Libraries - Pandas</vt:lpstr>
      <vt:lpstr>Pandas – Indexed Arrays</vt:lpstr>
      <vt:lpstr>Pandas – Series and Data Frames</vt:lpstr>
      <vt:lpstr>Pandas – Selecting</vt:lpstr>
      <vt:lpstr>Libraries - Matplotlib</vt:lpstr>
      <vt:lpstr>Matplotlib - Plot</vt:lpstr>
      <vt:lpstr>Matplotlib – Plot Labels</vt:lpstr>
      <vt:lpstr>Matplotlib – Multiple Plots and Legend</vt:lpstr>
      <vt:lpstr>Matplotlib – Bar Chart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194</cp:revision>
  <dcterms:created xsi:type="dcterms:W3CDTF">2006-08-16T00:00:00Z</dcterms:created>
  <dcterms:modified xsi:type="dcterms:W3CDTF">2017-07-05T18:32:11Z</dcterms:modified>
</cp:coreProperties>
</file>