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2" r:id="rId16"/>
    <p:sldId id="270" r:id="rId17"/>
    <p:sldId id="273" r:id="rId18"/>
    <p:sldId id="274" r:id="rId19"/>
    <p:sldId id="279" r:id="rId20"/>
    <p:sldId id="278" r:id="rId21"/>
    <p:sldId id="277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ferlitsch/Portland-Data-Science-Group/blob/master/README.NLP.m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Narrative Fields in Datasets for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Science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8730" y="1409482"/>
            <a:ext cx="7026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Narratives in the Dataset are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Each Narrative is a Document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2172"/>
              </p:ext>
            </p:extLst>
          </p:nvPr>
        </p:nvGraphicFramePr>
        <p:xfrm>
          <a:off x="1549400" y="4065796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 ..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094369" y="3366532"/>
            <a:ext cx="95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419599" y="3790256"/>
            <a:ext cx="304800" cy="24026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440999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469990" y="4502329"/>
            <a:ext cx="2492409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92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narratives (corpus) building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447798"/>
            <a:ext cx="902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05300" y="2980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" y="2625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910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00600" y="25998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7700" y="29300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29554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76600" y="3006298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0230"/>
              </p:ext>
            </p:extLst>
          </p:nvPr>
        </p:nvGraphicFramePr>
        <p:xfrm>
          <a:off x="647703" y="3581400"/>
          <a:ext cx="80127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" y="5445155"/>
            <a:ext cx="826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1117"/>
              </p:ext>
            </p:extLst>
          </p:nvPr>
        </p:nvGraphicFramePr>
        <p:xfrm>
          <a:off x="1010792" y="42672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290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Stems are correct if word is not exception, </a:t>
            </a:r>
            <a:r>
              <a:rPr lang="en-US" sz="2400" i="1" dirty="0" smtClean="0">
                <a:solidFill>
                  <a:srgbClr val="C00000"/>
                </a:solidFill>
              </a:rPr>
              <a:t>BUT incorrect when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    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    exceptions (vs. all words, e.g., 1000 words instead of 100,000).</a:t>
            </a:r>
          </a:p>
        </p:txBody>
      </p:sp>
    </p:spTree>
    <p:extLst>
      <p:ext uri="{BB962C8B-B14F-4D97-AF65-F5344CB8AC3E}">
        <p14:creationId xmlns:p14="http://schemas.microsoft.com/office/powerpoint/2010/main" val="3243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504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All words are weighted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 (vs. 1 or 0).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(</a:t>
            </a:r>
            <a:r>
              <a:rPr lang="en-US" sz="2400" dirty="0" smtClean="0">
                <a:solidFill>
                  <a:srgbClr val="0070C0"/>
                </a:solidFill>
              </a:rPr>
              <a:t>no. of occurrences in corpus) / (no. of unique words in corpus)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2474"/>
              </p:ext>
            </p:extLst>
          </p:nvPr>
        </p:nvGraphicFramePr>
        <p:xfrm>
          <a:off x="1010792" y="48768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922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Issue: TF gives higher weight to words that are the most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frequently used – may result in </a:t>
            </a:r>
            <a:r>
              <a:rPr lang="en-US" sz="2800" dirty="0" err="1" smtClean="0">
                <a:solidFill>
                  <a:srgbClr val="C00000"/>
                </a:solidFill>
              </a:rPr>
              <a:t>underfitting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(too general).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weighted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</a:rPr>
              <a:t>log (</a:t>
            </a:r>
            <a:r>
              <a:rPr lang="en-US" sz="2000" dirty="0">
                <a:solidFill>
                  <a:srgbClr val="0070C0"/>
                </a:solidFill>
              </a:rPr>
              <a:t>(no. of unique words in corpus</a:t>
            </a:r>
            <a:r>
              <a:rPr lang="en-US" sz="2000" dirty="0" smtClean="0">
                <a:solidFill>
                  <a:srgbClr val="0070C0"/>
                </a:solidFill>
              </a:rPr>
              <a:t>) /</a:t>
            </a:r>
            <a:r>
              <a:rPr lang="en-US" sz="2000" dirty="0">
                <a:solidFill>
                  <a:srgbClr val="0070C0"/>
                </a:solidFill>
              </a:rPr>
              <a:t> (no. of occurrences in corpus)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8334"/>
              </p:ext>
            </p:extLst>
          </p:nvPr>
        </p:nvGraphicFramePr>
        <p:xfrm>
          <a:off x="1010792" y="5334000"/>
          <a:ext cx="712241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  <a:gridCol w="890302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286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Even with Stemming/Lemmatization, the feature matrix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 will be massive in size (</a:t>
            </a:r>
            <a:r>
              <a:rPr lang="en-US" sz="2800" dirty="0" err="1" smtClean="0">
                <a:solidFill>
                  <a:srgbClr val="C00000"/>
                </a:solidFill>
              </a:rPr>
              <a:t>e.g</a:t>
            </a:r>
            <a:r>
              <a:rPr lang="en-US" sz="2800" dirty="0" smtClean="0">
                <a:solidFill>
                  <a:srgbClr val="C00000"/>
                </a:solidFill>
              </a:rPr>
              <a:t>, 30,000 features).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Reduce to smaller number – typically 500 to 1000.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Choose the highest TF or IDF values in the Corpus.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85582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Words that are part of a common grouping are replaced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with a root word for the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Stemming/Lemmatization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Lookup Root Word in Word Group Dictionary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If entry exists, replace with common root word for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the group.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Group Example: </a:t>
            </a:r>
            <a:r>
              <a:rPr lang="en-US" sz="2800" dirty="0" smtClean="0"/>
              <a:t>male: [ man, gentleman, boy, guy, dude 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 – Word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800" y="1219200"/>
            <a:ext cx="683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male   : </a:t>
            </a:r>
            <a:r>
              <a:rPr lang="en-US" sz="2400" dirty="0"/>
              <a:t>[ man, gentleman, boy, guy, dude 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female: [ woman, lady, girl, gal ]</a:t>
            </a:r>
          </a:p>
          <a:p>
            <a:r>
              <a:rPr lang="en-US" sz="2400" dirty="0" smtClean="0"/>
              <a:t>parent : [ father, mother, mom, mommy, dad, daddy ]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75655"/>
              </p:ext>
            </p:extLst>
          </p:nvPr>
        </p:nvGraphicFramePr>
        <p:xfrm>
          <a:off x="533400" y="2667000"/>
          <a:ext cx="28956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37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gentleman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953266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mother played with the girls while the dad </a:t>
            </a:r>
          </a:p>
          <a:p>
            <a:r>
              <a:rPr lang="en-US" dirty="0" smtClean="0"/>
              <a:t>prepared snacks for the ladies in mom’s reading group.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10346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play, </a:t>
            </a:r>
            <a:br>
              <a:rPr lang="en-US" dirty="0" smtClean="0"/>
            </a:br>
            <a:r>
              <a:rPr lang="en-US" dirty="0" smtClean="0"/>
              <a:t>female, </a:t>
            </a:r>
            <a:br>
              <a:rPr lang="en-US" dirty="0" smtClean="0"/>
            </a:br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prepare, </a:t>
            </a:r>
            <a:br>
              <a:rPr lang="en-US" dirty="0" smtClean="0"/>
            </a:br>
            <a:r>
              <a:rPr lang="en-US" dirty="0" smtClean="0"/>
              <a:t>snack, </a:t>
            </a:r>
            <a:br>
              <a:rPr lang="en-US" dirty="0" smtClean="0"/>
            </a:br>
            <a:r>
              <a:rPr lang="en-US" dirty="0" smtClean="0"/>
              <a:t>female,</a:t>
            </a:r>
          </a:p>
          <a:p>
            <a:r>
              <a:rPr lang="en-US" dirty="0" smtClean="0"/>
              <a:t>parent, </a:t>
            </a:r>
            <a:br>
              <a:rPr lang="en-US" dirty="0" smtClean="0"/>
            </a:br>
            <a:r>
              <a:rPr lang="en-US" dirty="0" smtClean="0"/>
              <a:t>read, </a:t>
            </a:r>
            <a:br>
              <a:rPr lang="en-US" dirty="0" smtClean="0"/>
            </a:br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483633" y="3599597"/>
            <a:ext cx="0" cy="1048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83633" y="4648200"/>
            <a:ext cx="9265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49378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914400" y="4517572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09800" y="482237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048000" y="4517572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0" name="Folded Corner 9"/>
          <p:cNvSpPr/>
          <p:nvPr/>
        </p:nvSpPr>
        <p:spPr>
          <a:xfrm>
            <a:off x="5105400" y="4539343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482781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7162800" y="4517572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>
            <a:off x="6324600" y="4844143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1774" y="3810000"/>
            <a:ext cx="343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Progression in Dataset Preparation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Advance Topics – 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959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Instead of parsing the sentence into single words, each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as a feature, we group them in pairs (2-gram) or triplets</a:t>
            </a:r>
            <a:b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(3-grams),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etc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, ….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/>
              <a:t> Sentence after stop word removal and lemma [ TODO ]</a:t>
            </a:r>
          </a:p>
          <a:p>
            <a:r>
              <a:rPr lang="en-US" sz="2800" dirty="0" smtClean="0"/>
              <a:t>[ quick, brown, fox, jump, lazy, dog ]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– 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69875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N-grams	(2 word pairs, 3 word pairs, …)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Word-Vectors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Correcting Misspellings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Detecting incorrectly categorized Narratives.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0926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 built a command tool for doing all the steps in this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Java based, packaged as a JAR file.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956176"/>
            <a:ext cx="824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https://github.com/andrewferlitsch/Portland-Data-Science-Group/blob/master/README.NLP.md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4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– Homegrown Tool -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066800"/>
            <a:ext cx="7924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0C0"/>
                </a:solidFill>
              </a:rPr>
              <a:t>Quora</a:t>
            </a:r>
            <a:r>
              <a:rPr lang="en-US" sz="2400" dirty="0" smtClean="0">
                <a:solidFill>
                  <a:srgbClr val="0070C0"/>
                </a:solidFill>
              </a:rPr>
              <a:t> question pairs (training set: 400,000)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	java –jar nlp.jar –c3,4 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Step Words</a:t>
            </a:r>
          </a:p>
          <a:p>
            <a:pPr marL="0" lvl="1"/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java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–jar nlp.jar –c3,4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-e p train.csv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–l –r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Lemma and Reduce to Common Root</a:t>
            </a:r>
          </a:p>
          <a:p>
            <a:pPr marL="0" lvl="1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java –jar nlp.jar –c3,4  -e p –l –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r </a:t>
            </a:r>
            <a:r>
              <a:rPr lang="en-US" sz="2000" smtClean="0">
                <a:solidFill>
                  <a:schemeClr val="accent6">
                    <a:lumMod val="50000"/>
                  </a:schemeClr>
                </a:solidFill>
              </a:rPr>
              <a:t>–F train.csv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Reduction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 out Garbage (dirty data)</a:t>
            </a:r>
          </a:p>
          <a:p>
            <a:r>
              <a:rPr lang="en-US" dirty="0" smtClean="0"/>
              <a:t>Filter out Noise (non-relevant features)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Goal = Low Bias, Low Variance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ded Corner 3"/>
          <p:cNvSpPr/>
          <p:nvPr/>
        </p:nvSpPr>
        <p:spPr>
          <a:xfrm>
            <a:off x="838200" y="1654629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Noise</a:t>
            </a:r>
          </a:p>
          <a:p>
            <a:pPr algn="ctr"/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715000" y="1981200"/>
            <a:ext cx="1905000" cy="15240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</a:t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276600" y="2492829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2431" y="3157640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Information Gain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87486" y="1981200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Reduce 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7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with Narrative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19109"/>
              </p:ext>
            </p:extLst>
          </p:nvPr>
        </p:nvGraphicFramePr>
        <p:xfrm>
          <a:off x="457200" y="1828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84404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006334"/>
            <a:ext cx="8155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is plain text which is a human description of the entry, i.e., what happened.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“upon arrival, the individual was initially non-responsive. …”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266" y="5419912"/>
            <a:ext cx="802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(label) is a classification based on the narrative by a human interpretation.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i="1" dirty="0" smtClean="0"/>
              <a:t>012  // Code value for “coarse” category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3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with Narrative Text 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 </a:t>
            </a:r>
            <a:r>
              <a:rPr lang="en-US" i="1" dirty="0" smtClean="0"/>
              <a:t>911 calls, Police/Emergency/Medical, Incidents, Inspections, Surveys, Complaints, Reviews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Entered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Interpreted =&gt;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Different People Entering and Categorizing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Non-Uniformity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Human Errors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Narrative Fields into Features with Categorical ( or preferably Real) Values.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295400" y="2743200"/>
            <a:ext cx="1905000" cy="22860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</a:p>
          <a:p>
            <a:pPr algn="ctr"/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080000" y="2743200"/>
            <a:ext cx="1905000" cy="22860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Categorical / Real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02000" y="3429000"/>
            <a:ext cx="1752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8464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Narrative Field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Unique Words in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 1 if word appears in narrative; otherwise set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Narrative as 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19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0114"/>
              </p:ext>
            </p:extLst>
          </p:nvPr>
        </p:nvGraphicFramePr>
        <p:xfrm>
          <a:off x="304801" y="2819400"/>
          <a:ext cx="83819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r>
                        <a:rPr lang="en-US" sz="1600" smtClean="0"/>
                        <a:t>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jumped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lazy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00600"/>
            <a:ext cx="822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Issues: Explosion of categorical variables. For example, if the dataset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has 80,000 unique words, then you would have 80,000 categorical variables!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922</Words>
  <Application>Microsoft Office PowerPoint</Application>
  <PresentationFormat>On-screen Show (4:3)</PresentationFormat>
  <Paragraphs>395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Handling Narrative Fields in Datasets for Classification </vt:lpstr>
      <vt:lpstr>Typical Dataset</vt:lpstr>
      <vt:lpstr>Feature Reduction</vt:lpstr>
      <vt:lpstr>Dataset with Narrative Fields</vt:lpstr>
      <vt:lpstr>Problem with Narrative Text Fields</vt:lpstr>
      <vt:lpstr>Challenge </vt:lpstr>
      <vt:lpstr>Bag of Words </vt:lpstr>
      <vt:lpstr>Cleansing and Tokenize (Words)</vt:lpstr>
      <vt:lpstr>Narrative as Categorical Variables</vt:lpstr>
      <vt:lpstr>Corpus</vt:lpstr>
      <vt:lpstr>Word Distribution</vt:lpstr>
      <vt:lpstr>Stop Word Removal</vt:lpstr>
      <vt:lpstr>Stemming</vt:lpstr>
      <vt:lpstr>Lemmatization</vt:lpstr>
      <vt:lpstr>Term Frequency (TF)</vt:lpstr>
      <vt:lpstr>Inverse Document Frequency (IDF)</vt:lpstr>
      <vt:lpstr>Pruning</vt:lpstr>
      <vt:lpstr>Advance Topic – Word Reduction</vt:lpstr>
      <vt:lpstr>Advance Topic – Word Reduction</vt:lpstr>
      <vt:lpstr>Advance Topics – N-grams</vt:lpstr>
      <vt:lpstr>More – Not Covered</vt:lpstr>
      <vt:lpstr>Final – Homegrown Tool</vt:lpstr>
      <vt:lpstr>Final – Homegrown Tool -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32</cp:revision>
  <dcterms:created xsi:type="dcterms:W3CDTF">2006-08-16T00:00:00Z</dcterms:created>
  <dcterms:modified xsi:type="dcterms:W3CDTF">2017-06-28T19:01:15Z</dcterms:modified>
</cp:coreProperties>
</file>