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71" r:id="rId12"/>
    <p:sldId id="268" r:id="rId13"/>
    <p:sldId id="267" r:id="rId14"/>
    <p:sldId id="269" r:id="rId15"/>
    <p:sldId id="272" r:id="rId16"/>
    <p:sldId id="270" r:id="rId17"/>
    <p:sldId id="273" r:id="rId18"/>
    <p:sldId id="274" r:id="rId19"/>
    <p:sldId id="279" r:id="rId20"/>
    <p:sldId id="278" r:id="rId21"/>
    <p:sldId id="280" r:id="rId22"/>
    <p:sldId id="277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18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wferlitsch/Portland-Data-Science-Group/blob/master/README.NLP.m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Handling Narrative Fields in Datasets for Classification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Portland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Science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May, 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Corpus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43" y="1280339"/>
            <a:ext cx="8229600" cy="1920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8730" y="1409482"/>
            <a:ext cx="702653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A collection of related documents.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The Narratives in the Dataset are the Corpus.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Each Narrative is a Document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72172"/>
              </p:ext>
            </p:extLst>
          </p:nvPr>
        </p:nvGraphicFramePr>
        <p:xfrm>
          <a:off x="1549400" y="4065796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 ..</a:t>
                      </a:r>
                      <a:r>
                        <a:rPr lang="en-US" baseline="0" dirty="0" smtClean="0"/>
                        <a:t>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094369" y="3366532"/>
            <a:ext cx="95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CORPUS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4419599" y="3790256"/>
            <a:ext cx="304800" cy="240268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04800" y="4409996"/>
            <a:ext cx="11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1469990" y="4502329"/>
            <a:ext cx="2492409" cy="18466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8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Word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0041" y="1440595"/>
            <a:ext cx="8923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Make a pass through all the narratives (corpus) building a dictionary.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Sort by Word Frequency (number of times it occurs).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06069" y="2819400"/>
            <a:ext cx="0" cy="3429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6357" y="629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88514" y="24511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891669" y="3429000"/>
            <a:ext cx="914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891669" y="5682734"/>
            <a:ext cx="914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32661" y="3270766"/>
            <a:ext cx="175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Upper Threshold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58061" y="5504934"/>
            <a:ext cx="174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Lower Threshold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98224" y="2901434"/>
            <a:ext cx="463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Useless Words – Have no significance (e.g. the)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23568" y="4349234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Commonly used Words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>
            <a:off x="3956912" y="2820432"/>
            <a:ext cx="166656" cy="608568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>
            <a:off x="3956912" y="3429000"/>
            <a:ext cx="166712" cy="225373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>
            <a:off x="3956911" y="5689600"/>
            <a:ext cx="153957" cy="60273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23624" y="5806301"/>
            <a:ext cx="272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Rare Words or Misspellings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Stop Word Removal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669" y="1447798"/>
            <a:ext cx="9029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Remove Highest Frequency Words (above upper threshold),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Remove Lowest Frequency Words (below lower threshold) (optional).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2514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quick brown fox jumped over the lazy dog.</a:t>
            </a:r>
          </a:p>
          <a:p>
            <a:r>
              <a:rPr lang="en-US" sz="2400" i="1" dirty="0" smtClean="0"/>
              <a:t>The dog barked while the cat was jumping.</a:t>
            </a:r>
            <a:endParaRPr lang="en-US" sz="2400" i="1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305300" y="29808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47700" y="26252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191000" y="25998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800600" y="25998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47700" y="29300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667000" y="29554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276600" y="30062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530230"/>
              </p:ext>
            </p:extLst>
          </p:nvPr>
        </p:nvGraphicFramePr>
        <p:xfrm>
          <a:off x="647703" y="3581400"/>
          <a:ext cx="801271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7700" y="5445155"/>
            <a:ext cx="8267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Well known predefined Stop Word Lists – most widely used is the Porter List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Stemming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5317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Stemming – Reduce words to their root stem.</a:t>
            </a:r>
          </a:p>
          <a:p>
            <a:pPr lvl="1"/>
            <a:r>
              <a:rPr lang="en-US" sz="2400" i="1" dirty="0" smtClean="0">
                <a:solidFill>
                  <a:srgbClr val="0070C0"/>
                </a:solidFill>
              </a:rPr>
              <a:t>Ex. Jumped, jumping, jumps =&gt; jump</a:t>
            </a:r>
          </a:p>
          <a:p>
            <a:pPr lvl="1"/>
            <a:endParaRPr lang="en-US" sz="2400" i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Does not use predefined dictionary. Uses grammar ending rules.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solidFill>
                <a:srgbClr val="0070C0"/>
              </a:solidFill>
            </a:endParaRPr>
          </a:p>
          <a:p>
            <a:r>
              <a:rPr lang="en-US" sz="2400" i="1" dirty="0" smtClean="0">
                <a:solidFill>
                  <a:srgbClr val="0070C0"/>
                </a:solidFill>
              </a:rPr>
              <a:t>	</a:t>
            </a:r>
            <a:r>
              <a:rPr lang="en-US" sz="2400" i="1" dirty="0" smtClean="0"/>
              <a:t>jumped, jumping </a:t>
            </a:r>
          </a:p>
          <a:p>
            <a:r>
              <a:rPr lang="en-US" sz="2400" i="1" dirty="0"/>
              <a:t>	</a:t>
            </a:r>
            <a:r>
              <a:rPr lang="en-US" sz="2400" i="1" dirty="0" smtClean="0"/>
              <a:t>barked</a:t>
            </a:r>
          </a:p>
          <a:p>
            <a:endParaRPr lang="en-US" sz="2400" i="1" dirty="0">
              <a:solidFill>
                <a:srgbClr val="0070C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01117"/>
              </p:ext>
            </p:extLst>
          </p:nvPr>
        </p:nvGraphicFramePr>
        <p:xfrm>
          <a:off x="1010792" y="4267200"/>
          <a:ext cx="712241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 flipV="1">
            <a:off x="3086100" y="3463498"/>
            <a:ext cx="482600" cy="1524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981200" y="3387298"/>
            <a:ext cx="4572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943100" y="3692098"/>
            <a:ext cx="4572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7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Lemmatization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2903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i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Stems are correct if word is not exception, </a:t>
            </a:r>
            <a:r>
              <a:rPr lang="en-US" sz="2400" i="1" dirty="0" smtClean="0">
                <a:solidFill>
                  <a:srgbClr val="C00000"/>
                </a:solidFill>
              </a:rPr>
              <a:t>BUT incorrect when</a:t>
            </a:r>
          </a:p>
          <a:p>
            <a:r>
              <a:rPr lang="en-US" sz="2400" i="1" dirty="0" smtClean="0">
                <a:solidFill>
                  <a:srgbClr val="C00000"/>
                </a:solidFill>
              </a:rPr>
              <a:t>     word is an exception.</a:t>
            </a:r>
          </a:p>
          <a:p>
            <a:endParaRPr lang="en-US" sz="2400" i="1" dirty="0">
              <a:solidFill>
                <a:srgbClr val="C00000"/>
              </a:solidFill>
            </a:endParaRPr>
          </a:p>
          <a:p>
            <a:r>
              <a:rPr lang="en-US" sz="2400" i="1" dirty="0" smtClean="0">
                <a:solidFill>
                  <a:srgbClr val="C00000"/>
                </a:solidFill>
              </a:rPr>
              <a:t>		Ex. something =&gt; </a:t>
            </a:r>
            <a:r>
              <a:rPr lang="en-US" sz="2400" i="1" dirty="0" err="1" smtClean="0">
                <a:solidFill>
                  <a:srgbClr val="C00000"/>
                </a:solidFill>
              </a:rPr>
              <a:t>someth</a:t>
            </a:r>
            <a:endParaRPr lang="en-US" sz="2400" i="1" dirty="0" smtClean="0">
              <a:solidFill>
                <a:srgbClr val="C00000"/>
              </a:solidFill>
            </a:endParaRPr>
          </a:p>
          <a:p>
            <a:endParaRPr lang="en-US" sz="2400" i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Lemmatization means reducing words to their root form, but</a:t>
            </a:r>
          </a:p>
          <a:p>
            <a:r>
              <a:rPr lang="en-US" sz="2400" i="1" dirty="0" smtClean="0">
                <a:solidFill>
                  <a:srgbClr val="0070C0"/>
                </a:solidFill>
              </a:rPr>
              <a:t>     correcting the exceptions by using a dictionary of common</a:t>
            </a:r>
          </a:p>
          <a:p>
            <a:r>
              <a:rPr lang="en-US" sz="2400" i="1" dirty="0" smtClean="0">
                <a:solidFill>
                  <a:srgbClr val="0070C0"/>
                </a:solidFill>
              </a:rPr>
              <a:t>     exceptions (vs. all words, e.g., 1000 words instead of 100,000).</a:t>
            </a:r>
          </a:p>
        </p:txBody>
      </p:sp>
    </p:spTree>
    <p:extLst>
      <p:ext uri="{BB962C8B-B14F-4D97-AF65-F5344CB8AC3E}">
        <p14:creationId xmlns:p14="http://schemas.microsoft.com/office/powerpoint/2010/main" val="32436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Term Frequency (TF)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55048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Issue: All words are weighted the same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Term Frequency is weighting the frequency of the word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in the corpus, and using the frequency as its feature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value (vs. 1 or 0).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     (</a:t>
            </a:r>
            <a:r>
              <a:rPr lang="en-US" sz="2400" dirty="0" smtClean="0">
                <a:solidFill>
                  <a:srgbClr val="0070C0"/>
                </a:solidFill>
              </a:rPr>
              <a:t>no. of occurrences in corpus) / (no. of unique words in corpus)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32474"/>
              </p:ext>
            </p:extLst>
          </p:nvPr>
        </p:nvGraphicFramePr>
        <p:xfrm>
          <a:off x="1010792" y="4876800"/>
          <a:ext cx="712241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70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Inverse Document Frequency (IDF)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89224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Issue: TF gives higher weight to words that are the most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frequently used – may result in </a:t>
            </a:r>
            <a:r>
              <a:rPr lang="en-US" sz="2800" dirty="0" err="1" smtClean="0">
                <a:solidFill>
                  <a:srgbClr val="C00000"/>
                </a:solidFill>
              </a:rPr>
              <a:t>underfitting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(too general).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Inverse Document Frequency is weighted words by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have rarely they appear in the corpus (assumption is 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    the word is more significant in a document).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     </a:t>
            </a:r>
            <a:r>
              <a:rPr lang="en-US" sz="2000" dirty="0" smtClean="0">
                <a:solidFill>
                  <a:srgbClr val="0070C0"/>
                </a:solidFill>
              </a:rPr>
              <a:t>log (</a:t>
            </a:r>
            <a:r>
              <a:rPr lang="en-US" sz="2000" dirty="0">
                <a:solidFill>
                  <a:srgbClr val="0070C0"/>
                </a:solidFill>
              </a:rPr>
              <a:t>(no. of unique words in corpus</a:t>
            </a:r>
            <a:r>
              <a:rPr lang="en-US" sz="2000" dirty="0" smtClean="0">
                <a:solidFill>
                  <a:srgbClr val="0070C0"/>
                </a:solidFill>
              </a:rPr>
              <a:t>) /</a:t>
            </a:r>
            <a:r>
              <a:rPr lang="en-US" sz="2000" dirty="0">
                <a:solidFill>
                  <a:srgbClr val="0070C0"/>
                </a:solidFill>
              </a:rPr>
              <a:t> (no. of occurrences in corpus)</a:t>
            </a:r>
            <a:r>
              <a:rPr lang="en-US" sz="2000" dirty="0" smtClean="0">
                <a:solidFill>
                  <a:srgbClr val="0070C0"/>
                </a:solidFill>
              </a:rPr>
              <a:t>  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368334"/>
              </p:ext>
            </p:extLst>
          </p:nvPr>
        </p:nvGraphicFramePr>
        <p:xfrm>
          <a:off x="1010792" y="5334000"/>
          <a:ext cx="712241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9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Pruning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62864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Even with Stemming/Lemmatization, the feature matrix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 will be massive in size (</a:t>
            </a:r>
            <a:r>
              <a:rPr lang="en-US" sz="2800" dirty="0" err="1" smtClean="0">
                <a:solidFill>
                  <a:srgbClr val="C00000"/>
                </a:solidFill>
              </a:rPr>
              <a:t>e.g</a:t>
            </a:r>
            <a:r>
              <a:rPr lang="en-US" sz="2800" dirty="0" smtClean="0">
                <a:solidFill>
                  <a:srgbClr val="C00000"/>
                </a:solidFill>
              </a:rPr>
              <a:t>, 30,000 features).</a:t>
            </a:r>
          </a:p>
          <a:p>
            <a:endParaRPr lang="en-US" sz="2800" dirty="0" smtClean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Reduce to smaller number – typically 500 to 1000.</a:t>
            </a: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Choose the highest TF or IDF values in the Corpus.</a:t>
            </a:r>
          </a:p>
          <a:p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6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Advance Topic – Word Reduction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85582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Words that are part of a common grouping are replaced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with a root word for the group.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Stemming/Lemmatization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Lookup Root Word in Word Group Dictionary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If entry exists, replace with common root word for</a:t>
            </a: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  the group.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Group Example: </a:t>
            </a:r>
            <a:r>
              <a:rPr lang="en-US" sz="2800" dirty="0" smtClean="0"/>
              <a:t>male: [ man, gentleman, boy, guy, dude 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96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Advance Topic – Word Reduction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66800" y="1219200"/>
            <a:ext cx="6833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male   : </a:t>
            </a:r>
            <a:r>
              <a:rPr lang="en-US" sz="2400" dirty="0"/>
              <a:t>[ man, gentleman, boy, guy, dude 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female: [ woman, lady, girl, gal ]</a:t>
            </a:r>
          </a:p>
          <a:p>
            <a:r>
              <a:rPr lang="en-US" sz="2400" dirty="0" smtClean="0"/>
              <a:t>parent : [ father, mother, mom, mommy, dad, daddy ]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375655"/>
              </p:ext>
            </p:extLst>
          </p:nvPr>
        </p:nvGraphicFramePr>
        <p:xfrm>
          <a:off x="533400" y="2667000"/>
          <a:ext cx="2895600" cy="364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3716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Root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gentleman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guy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woman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Lady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girl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0" y="2953266"/>
            <a:ext cx="5322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mother played with the girls while the dad </a:t>
            </a:r>
          </a:p>
          <a:p>
            <a:r>
              <a:rPr lang="en-US" dirty="0" smtClean="0"/>
              <a:t>prepared snacks for the ladies in mom’s reading group.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3810000"/>
            <a:ext cx="10346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parent, </a:t>
            </a:r>
            <a:br>
              <a:rPr lang="en-US" dirty="0" smtClean="0"/>
            </a:br>
            <a:r>
              <a:rPr lang="en-US" dirty="0" smtClean="0"/>
              <a:t>play, </a:t>
            </a:r>
            <a:br>
              <a:rPr lang="en-US" dirty="0" smtClean="0"/>
            </a:br>
            <a:r>
              <a:rPr lang="en-US" dirty="0" smtClean="0"/>
              <a:t>female, </a:t>
            </a:r>
            <a:br>
              <a:rPr lang="en-US" dirty="0" smtClean="0"/>
            </a:br>
            <a:r>
              <a:rPr lang="en-US" dirty="0" smtClean="0"/>
              <a:t>parent, </a:t>
            </a:r>
            <a:br>
              <a:rPr lang="en-US" dirty="0" smtClean="0"/>
            </a:br>
            <a:r>
              <a:rPr lang="en-US" dirty="0" smtClean="0"/>
              <a:t>prepare, </a:t>
            </a:r>
            <a:br>
              <a:rPr lang="en-US" dirty="0" smtClean="0"/>
            </a:br>
            <a:r>
              <a:rPr lang="en-US" dirty="0" smtClean="0"/>
              <a:t>snack, </a:t>
            </a:r>
            <a:br>
              <a:rPr lang="en-US" dirty="0" smtClean="0"/>
            </a:br>
            <a:r>
              <a:rPr lang="en-US" dirty="0" smtClean="0"/>
              <a:t>female,</a:t>
            </a:r>
          </a:p>
          <a:p>
            <a:r>
              <a:rPr lang="en-US" dirty="0" smtClean="0"/>
              <a:t>parent, </a:t>
            </a:r>
            <a:br>
              <a:rPr lang="en-US" dirty="0" smtClean="0"/>
            </a:br>
            <a:r>
              <a:rPr lang="en-US" dirty="0" smtClean="0"/>
              <a:t>read, </a:t>
            </a:r>
            <a:br>
              <a:rPr lang="en-US" dirty="0" smtClean="0"/>
            </a:br>
            <a:r>
              <a:rPr lang="en-US" dirty="0" smtClean="0"/>
              <a:t>group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483633" y="3599597"/>
            <a:ext cx="0" cy="10486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83633" y="4648200"/>
            <a:ext cx="92656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48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Typical Dataset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149378"/>
              </p:ext>
            </p:extLst>
          </p:nvPr>
        </p:nvGraphicFramePr>
        <p:xfrm>
          <a:off x="457200" y="18288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84404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categorical-value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914400" y="4517572"/>
            <a:ext cx="1066800" cy="990600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209800" y="4822372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lded Corner 8"/>
          <p:cNvSpPr/>
          <p:nvPr/>
        </p:nvSpPr>
        <p:spPr>
          <a:xfrm>
            <a:off x="3048000" y="4517572"/>
            <a:ext cx="1066800" cy="9906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Clean</a:t>
            </a:r>
            <a:endParaRPr lang="en-US" sz="1500" dirty="0"/>
          </a:p>
        </p:txBody>
      </p:sp>
      <p:sp>
        <p:nvSpPr>
          <p:cNvPr id="10" name="Folded Corner 9"/>
          <p:cNvSpPr/>
          <p:nvPr/>
        </p:nvSpPr>
        <p:spPr>
          <a:xfrm>
            <a:off x="5105400" y="4539343"/>
            <a:ext cx="1066800" cy="990600"/>
          </a:xfrm>
          <a:prstGeom prst="foldedCorne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Categorical Value Conversion</a:t>
            </a:r>
            <a:endParaRPr lang="en-US" sz="1500" dirty="0"/>
          </a:p>
        </p:txBody>
      </p:sp>
      <p:sp>
        <p:nvSpPr>
          <p:cNvPr id="11" name="Right Arrow 10"/>
          <p:cNvSpPr/>
          <p:nvPr/>
        </p:nvSpPr>
        <p:spPr>
          <a:xfrm>
            <a:off x="4267200" y="4827815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>
            <a:off x="7162800" y="4517572"/>
            <a:ext cx="1066800" cy="990600"/>
          </a:xfrm>
          <a:prstGeom prst="foldedCorner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Feature Scaling</a:t>
            </a:r>
            <a:endParaRPr lang="en-US" sz="1500" dirty="0"/>
          </a:p>
        </p:txBody>
      </p:sp>
      <p:sp>
        <p:nvSpPr>
          <p:cNvPr id="13" name="Right Arrow 12"/>
          <p:cNvSpPr/>
          <p:nvPr/>
        </p:nvSpPr>
        <p:spPr>
          <a:xfrm>
            <a:off x="6324600" y="4844143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41774" y="3810000"/>
            <a:ext cx="343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Progression in Dataset Preparation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44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Advance Topics – N-grams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59594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Instead of parsing the sentence into single words, each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as a feature, we group them in pairs (2-gram) or triplets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    (3-grams), </a:t>
            </a:r>
            <a:r>
              <a:rPr lang="en-US" sz="2800" dirty="0" err="1" smtClean="0">
                <a:solidFill>
                  <a:srgbClr val="0070C0"/>
                </a:solidFill>
              </a:rPr>
              <a:t>etc</a:t>
            </a:r>
            <a:r>
              <a:rPr lang="en-US" sz="2800" dirty="0" smtClean="0">
                <a:solidFill>
                  <a:srgbClr val="0070C0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….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Parameters: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Choose Window Size (2, 3, …)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Choose Stride Length (1, 2, …)</a:t>
            </a:r>
          </a:p>
          <a:p>
            <a:pPr marL="971550" lvl="1" indent="-514350"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</a:endParaRPr>
          </a:p>
          <a:p>
            <a:pPr lvl="1"/>
            <a:r>
              <a:rPr lang="en-US" sz="2400" dirty="0" smtClean="0"/>
              <a:t>		</a:t>
            </a:r>
            <a:r>
              <a:rPr lang="en-US" sz="2000" dirty="0" smtClean="0"/>
              <a:t>        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2-gram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word1 </a:t>
            </a:r>
            <a:r>
              <a:rPr lang="en-US" sz="2400" dirty="0"/>
              <a:t>word2 word3 … </a:t>
            </a:r>
            <a:r>
              <a:rPr lang="en-US" sz="2400" dirty="0" smtClean="0"/>
              <a:t>word4</a:t>
            </a:r>
            <a:endParaRPr lang="en-US" sz="1400" dirty="0" smtClean="0"/>
          </a:p>
          <a:p>
            <a:pPr lvl="1"/>
            <a:r>
              <a:rPr lang="en-US" sz="1400" dirty="0"/>
              <a:t> </a:t>
            </a:r>
            <a:r>
              <a:rPr lang="en-US" sz="1400" dirty="0" smtClean="0"/>
              <a:t>        </a:t>
            </a:r>
            <a:br>
              <a:rPr lang="en-US" sz="1400" dirty="0" smtClean="0"/>
            </a:br>
            <a:r>
              <a:rPr lang="en-US" sz="1400" dirty="0" smtClean="0"/>
              <a:t>                 </a:t>
            </a:r>
            <a:r>
              <a:rPr lang="en-US" sz="2400" dirty="0" smtClean="0"/>
              <a:t>      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stride of 1 	        2-gram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 rot="16200000">
            <a:off x="3048000" y="4838698"/>
            <a:ext cx="381000" cy="1295400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3916971" y="5448810"/>
            <a:ext cx="381000" cy="1295400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43200" y="5906010"/>
            <a:ext cx="0" cy="1905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43200" y="6001260"/>
            <a:ext cx="716571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56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Advance Topics – N-grams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56962" y="1437852"/>
            <a:ext cx="68300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The quick brown fox jumped over the lazy </a:t>
            </a:r>
            <a:r>
              <a:rPr lang="en-US" sz="2800" i="1" dirty="0" smtClean="0"/>
              <a:t>dog</a:t>
            </a:r>
          </a:p>
          <a:p>
            <a:endParaRPr lang="en-US" sz="2800" i="1" dirty="0">
              <a:solidFill>
                <a:srgbClr val="0070C0"/>
              </a:solidFill>
            </a:endParaRPr>
          </a:p>
          <a:p>
            <a:r>
              <a:rPr lang="en-US" sz="2800" i="1" dirty="0" smtClean="0"/>
              <a:t>        quick, brown, fox, jump, lazy, dog</a:t>
            </a:r>
          </a:p>
        </p:txBody>
      </p:sp>
      <p:sp>
        <p:nvSpPr>
          <p:cNvPr id="6" name="Down Arrow 5"/>
          <p:cNvSpPr/>
          <p:nvPr/>
        </p:nvSpPr>
        <p:spPr>
          <a:xfrm>
            <a:off x="4076700" y="1981200"/>
            <a:ext cx="762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3124200"/>
            <a:ext cx="22359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2-grams, stride of 1</a:t>
            </a:r>
          </a:p>
          <a:p>
            <a:endParaRPr lang="en-US" sz="2000" dirty="0"/>
          </a:p>
          <a:p>
            <a:r>
              <a:rPr lang="en-US" sz="2000" dirty="0" smtClean="0"/>
              <a:t>quick, brown</a:t>
            </a:r>
          </a:p>
          <a:p>
            <a:r>
              <a:rPr lang="en-US" sz="2000" dirty="0" smtClean="0"/>
              <a:t>brown, fox</a:t>
            </a:r>
          </a:p>
          <a:p>
            <a:r>
              <a:rPr lang="en-US" sz="2000" dirty="0" smtClean="0"/>
              <a:t>fox, jump</a:t>
            </a:r>
          </a:p>
          <a:p>
            <a:r>
              <a:rPr lang="en-US" sz="2000" dirty="0" smtClean="0"/>
              <a:t>jump, lazy</a:t>
            </a:r>
          </a:p>
          <a:p>
            <a:r>
              <a:rPr lang="en-US" sz="2000" dirty="0" smtClean="0"/>
              <a:t>lazy, dog</a:t>
            </a:r>
          </a:p>
          <a:p>
            <a:r>
              <a:rPr lang="en-US" sz="2000" dirty="0" smtClean="0"/>
              <a:t>Dog, &lt;null&gt;</a:t>
            </a:r>
            <a:endParaRPr lang="en-US" sz="2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89921"/>
              </p:ext>
            </p:extLst>
          </p:nvPr>
        </p:nvGraphicFramePr>
        <p:xfrm>
          <a:off x="2895600" y="4191000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r>
                        <a:rPr lang="en-US" sz="1600" baseline="0" dirty="0" smtClean="0"/>
                        <a:t>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 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 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 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r>
                        <a:rPr lang="en-US" sz="1600" baseline="0" dirty="0" smtClean="0"/>
                        <a:t> 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quick,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brown,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fox,</a:t>
                      </a:r>
                    </a:p>
                    <a:p>
                      <a:r>
                        <a:rPr lang="en-US" dirty="0" smtClean="0"/>
                        <a:t>jump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Jump,</a:t>
                      </a:r>
                    </a:p>
                    <a:p>
                      <a:r>
                        <a:rPr lang="en-US" dirty="0" smtClean="0"/>
                        <a:t>lazy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Lazy,</a:t>
                      </a:r>
                    </a:p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dog,</a:t>
                      </a:r>
                    </a:p>
                    <a:p>
                      <a:r>
                        <a:rPr lang="en-US" dirty="0" smtClean="0"/>
                        <a:t>&lt;null&gt;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50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More – Not Covered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698755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Word-Vectors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Correcting Misspellings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Detecting incorrectly categorized Narratives.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9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Final – Homegrown Tool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0926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I built a command tool for doing all the steps in this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Java based, packaged as a JAR file.</a:t>
            </a:r>
          </a:p>
          <a:p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3956176"/>
            <a:ext cx="8240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https://github.com/andrewferlitsch/Portland-Data-Science-Group/blob/master/README.NLP.md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42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Final – Homegrown Tool - Examples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" y="1066800"/>
            <a:ext cx="7924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70C0"/>
                </a:solidFill>
              </a:rPr>
              <a:t>Quora</a:t>
            </a:r>
            <a:r>
              <a:rPr lang="en-US" sz="2400" dirty="0" smtClean="0">
                <a:solidFill>
                  <a:srgbClr val="0070C0"/>
                </a:solidFill>
              </a:rPr>
              <a:t> question pairs (training set: 400,000)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	java –jar nlp.jar –c3,4  train.csv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Remove Step Words</a:t>
            </a:r>
          </a:p>
          <a:p>
            <a:pPr marL="0" lvl="1"/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java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–jar nlp.jar –c3,4 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-e p train.csv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Lemma and Reduce to Common Root</a:t>
            </a:r>
          </a:p>
          <a:p>
            <a:pPr marL="0" lvl="1"/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java –jar nlp.jar –c3,4  -e p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–l –r train.csv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Lemma and Reduce to Common Root</a:t>
            </a:r>
          </a:p>
          <a:p>
            <a:pPr marL="0" lvl="1"/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java –jar nlp.jar –c3,4  -e p –l –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</a:rPr>
              <a:t>r </a:t>
            </a:r>
            <a:r>
              <a:rPr lang="en-US" sz="2000" smtClean="0">
                <a:solidFill>
                  <a:schemeClr val="accent6">
                    <a:lumMod val="50000"/>
                  </a:schemeClr>
                </a:solidFill>
              </a:rPr>
              <a:t>–F train.csv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8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Reduction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Filter out Garbage (dirty data)</a:t>
            </a:r>
          </a:p>
          <a:p>
            <a:r>
              <a:rPr lang="en-US" dirty="0" smtClean="0"/>
              <a:t>Filter out Noise (non-relevant features)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Goal = Low Bias, Low Variance	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ded Corner 3"/>
          <p:cNvSpPr/>
          <p:nvPr/>
        </p:nvSpPr>
        <p:spPr>
          <a:xfrm>
            <a:off x="838200" y="1654629"/>
            <a:ext cx="1905000" cy="22860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+ </a:t>
            </a:r>
          </a:p>
          <a:p>
            <a:pPr algn="ctr"/>
            <a:r>
              <a:rPr lang="en-US" dirty="0" smtClean="0"/>
              <a:t>Noise</a:t>
            </a:r>
          </a:p>
          <a:p>
            <a:pPr algn="ctr"/>
            <a:r>
              <a:rPr lang="en-US" dirty="0" smtClean="0"/>
              <a:t>+</a:t>
            </a:r>
            <a:br>
              <a:rPr lang="en-US" dirty="0" smtClean="0"/>
            </a:br>
            <a:r>
              <a:rPr lang="en-US" dirty="0" smtClean="0"/>
              <a:t>Garbage</a:t>
            </a:r>
            <a:endParaRPr lang="en-US" dirty="0"/>
          </a:p>
        </p:txBody>
      </p:sp>
      <p:sp>
        <p:nvSpPr>
          <p:cNvPr id="8" name="Folded Corner 7"/>
          <p:cNvSpPr/>
          <p:nvPr/>
        </p:nvSpPr>
        <p:spPr>
          <a:xfrm>
            <a:off x="5715000" y="1981200"/>
            <a:ext cx="1905000" cy="1524000"/>
          </a:xfrm>
          <a:prstGeom prst="foldedCorner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Relevant</a:t>
            </a:r>
            <a:br>
              <a:rPr lang="en-US" dirty="0" smtClean="0"/>
            </a:br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Only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276600" y="2492829"/>
            <a:ext cx="1752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62431" y="3157640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Information Gain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87486" y="1981200"/>
            <a:ext cx="163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Reduce Entropy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179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Dataset with Narrative Fields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719109"/>
              </p:ext>
            </p:extLst>
          </p:nvPr>
        </p:nvGraphicFramePr>
        <p:xfrm>
          <a:off x="457200" y="18288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84404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categorical-value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7200" y="4006334"/>
            <a:ext cx="8155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Narrative is plain text which is a human description of the entry, i.e., what happened.</a:t>
            </a:r>
          </a:p>
          <a:p>
            <a:endParaRPr lang="en-US" dirty="0"/>
          </a:p>
          <a:p>
            <a:pPr algn="ctr"/>
            <a:r>
              <a:rPr lang="en-US" i="1" dirty="0" smtClean="0"/>
              <a:t>“upon arrival, the individual was initially non-responsive. …”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9266" y="5419912"/>
            <a:ext cx="8025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(label) is a classification based on the narrative by a human interpretation.</a:t>
            </a:r>
          </a:p>
          <a:p>
            <a:endParaRPr lang="en-US" dirty="0"/>
          </a:p>
          <a:p>
            <a:r>
              <a:rPr lang="en-US" dirty="0" smtClean="0"/>
              <a:t>		</a:t>
            </a:r>
            <a:r>
              <a:rPr lang="en-US" i="1" dirty="0" smtClean="0"/>
              <a:t>012  // Code value for “coarse” category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3374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Problem with Narrative Text Fields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Examples: </a:t>
            </a:r>
            <a:r>
              <a:rPr lang="en-US" i="1" dirty="0" smtClean="0"/>
              <a:t>911 calls, Police/Emergency/Medical, Incidents, Inspections, Surveys, Complaints, Reviews</a:t>
            </a:r>
          </a:p>
          <a:p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Human Entered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Human Interpreted =&gt; Categorizing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Different People Entering and Categorizing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Non-Uniformity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Human Errors</a:t>
            </a:r>
          </a:p>
          <a:p>
            <a:pPr lvl="1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4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Challenge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Convert Narrative Fields into Features with Categorical ( or preferably Real) Values.</a:t>
            </a:r>
            <a:endParaRPr lang="en-US" i="1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ded Corner 5"/>
          <p:cNvSpPr/>
          <p:nvPr/>
        </p:nvSpPr>
        <p:spPr>
          <a:xfrm>
            <a:off x="1295400" y="2743200"/>
            <a:ext cx="1905000" cy="22860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+ </a:t>
            </a:r>
          </a:p>
          <a:p>
            <a:pPr algn="ctr"/>
            <a:r>
              <a:rPr lang="en-US" dirty="0" smtClean="0"/>
              <a:t>Narrative</a:t>
            </a:r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5080000" y="2743200"/>
            <a:ext cx="1905000" cy="2286000"/>
          </a:xfrm>
          <a:prstGeom prst="foldedCorne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+ </a:t>
            </a:r>
            <a:br>
              <a:rPr lang="en-US" dirty="0" smtClean="0"/>
            </a:br>
            <a:r>
              <a:rPr lang="en-US" dirty="0" smtClean="0"/>
              <a:t>Categorical / Real</a:t>
            </a:r>
            <a:br>
              <a:rPr lang="en-US" dirty="0" smtClean="0"/>
            </a:br>
            <a:r>
              <a:rPr lang="en-US" dirty="0" smtClean="0"/>
              <a:t>Values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302000" y="3429000"/>
            <a:ext cx="1752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9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Bag of Words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3"/>
          <p:cNvSpPr/>
          <p:nvPr/>
        </p:nvSpPr>
        <p:spPr>
          <a:xfrm>
            <a:off x="1143000" y="3378200"/>
            <a:ext cx="2286000" cy="1905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Bag of Words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1678464"/>
            <a:ext cx="15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Narrative Field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905000" y="2068394"/>
            <a:ext cx="381000" cy="1152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67200" y="1863130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Unordered List of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Convert Unique Words in Categorical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Set 1 if word appears in narrative; otherwise set 0.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680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Cleansing and Tokenize (Words)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Remove Punctuation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Expand Contractions (e.g., isn’t -&gt; is not)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Lowercase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3050" y="2906066"/>
            <a:ext cx="636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quick brown fox jumped over the lazy dog.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91000" y="3949700"/>
            <a:ext cx="16573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the:2</a:t>
            </a:r>
            <a:br>
              <a:rPr lang="en-US" sz="2000" i="1" dirty="0" smtClean="0"/>
            </a:br>
            <a:r>
              <a:rPr lang="en-US" sz="2000" i="1" dirty="0" smtClean="0"/>
              <a:t>quick:1</a:t>
            </a:r>
          </a:p>
          <a:p>
            <a:r>
              <a:rPr lang="en-US" sz="2000" i="1" dirty="0" smtClean="0"/>
              <a:t>brown:1</a:t>
            </a:r>
          </a:p>
          <a:p>
            <a:r>
              <a:rPr lang="en-US" sz="2000" i="1" dirty="0" smtClean="0"/>
              <a:t>fox:1</a:t>
            </a:r>
          </a:p>
          <a:p>
            <a:r>
              <a:rPr lang="en-US" sz="2000" i="1" dirty="0" smtClean="0"/>
              <a:t>Jumped:1</a:t>
            </a:r>
          </a:p>
          <a:p>
            <a:r>
              <a:rPr lang="en-US" sz="2000" i="1" dirty="0" smtClean="0"/>
              <a:t>over:1</a:t>
            </a:r>
          </a:p>
          <a:p>
            <a:r>
              <a:rPr lang="en-US" sz="2000" i="1" dirty="0" smtClean="0"/>
              <a:t>lazy:1</a:t>
            </a:r>
          </a:p>
          <a:p>
            <a:r>
              <a:rPr lang="en-US" sz="2000" i="1" dirty="0" smtClean="0"/>
              <a:t>dog:1</a:t>
            </a:r>
          </a:p>
        </p:txBody>
      </p:sp>
      <p:sp>
        <p:nvSpPr>
          <p:cNvPr id="7" name="Down Arrow 6"/>
          <p:cNvSpPr/>
          <p:nvPr/>
        </p:nvSpPr>
        <p:spPr>
          <a:xfrm>
            <a:off x="4457700" y="3393133"/>
            <a:ext cx="419100" cy="416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Narrative as Categorical Variables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12192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quick brown fox jumped over the lazy dog.</a:t>
            </a:r>
          </a:p>
          <a:p>
            <a:r>
              <a:rPr lang="en-US" sz="2400" i="1" dirty="0" smtClean="0"/>
              <a:t>The dog barked while the cat was jumping.</a:t>
            </a:r>
            <a:endParaRPr lang="en-US" sz="2400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240114"/>
              </p:ext>
            </p:extLst>
          </p:nvPr>
        </p:nvGraphicFramePr>
        <p:xfrm>
          <a:off x="304801" y="2819400"/>
          <a:ext cx="838199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while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5800" y="4800600"/>
            <a:ext cx="8221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Issues: Explosion of categorical variables. For example, if the dataset 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has 80,000 unique words, then you would have 80,000 categorical variables!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98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1009</Words>
  <Application>Microsoft Office PowerPoint</Application>
  <PresentationFormat>On-screen Show (4:3)</PresentationFormat>
  <Paragraphs>426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Handling Narrative Fields in Datasets for Classification </vt:lpstr>
      <vt:lpstr>Typical Dataset</vt:lpstr>
      <vt:lpstr>Feature Reduction</vt:lpstr>
      <vt:lpstr>Dataset with Narrative Fields</vt:lpstr>
      <vt:lpstr>Problem with Narrative Text Fields</vt:lpstr>
      <vt:lpstr>Challenge </vt:lpstr>
      <vt:lpstr>Bag of Words </vt:lpstr>
      <vt:lpstr>Cleansing and Tokenize (Words)</vt:lpstr>
      <vt:lpstr>Narrative as Categorical Variables</vt:lpstr>
      <vt:lpstr>Corpus</vt:lpstr>
      <vt:lpstr>Word Distribution</vt:lpstr>
      <vt:lpstr>Stop Word Removal</vt:lpstr>
      <vt:lpstr>Stemming</vt:lpstr>
      <vt:lpstr>Lemmatization</vt:lpstr>
      <vt:lpstr>Term Frequency (TF)</vt:lpstr>
      <vt:lpstr>Inverse Document Frequency (IDF)</vt:lpstr>
      <vt:lpstr>Pruning</vt:lpstr>
      <vt:lpstr>Advance Topic – Word Reduction</vt:lpstr>
      <vt:lpstr>Advance Topic – Word Reduction</vt:lpstr>
      <vt:lpstr>Advance Topics – N-grams</vt:lpstr>
      <vt:lpstr>Advance Topics – N-grams</vt:lpstr>
      <vt:lpstr>More – Not Covered</vt:lpstr>
      <vt:lpstr>Final – Homegrown Tool</vt:lpstr>
      <vt:lpstr>Final – Homegrown Tool - Examples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35</cp:revision>
  <dcterms:created xsi:type="dcterms:W3CDTF">2006-08-16T00:00:00Z</dcterms:created>
  <dcterms:modified xsi:type="dcterms:W3CDTF">2017-06-28T20:12:56Z</dcterms:modified>
</cp:coreProperties>
</file>