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9" autoAdjust="0"/>
  </p:normalViewPr>
  <p:slideViewPr>
    <p:cSldViewPr>
      <p:cViewPr>
        <p:scale>
          <a:sx n="80" d="100"/>
          <a:sy n="80" d="100"/>
        </p:scale>
        <p:origin x="-90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Alpha-Beta Pruning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in Adversarial Games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2356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Algorithm developed for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reducing search space in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Zero-Sum ga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 player gain is a loss for the other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 player loss is a gain for the other player.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Pruning is used to reduce the size of the search space.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Performs DFS search.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Keep track of largest values for Max (</a:t>
            </a: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 and smallest</a:t>
            </a: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  values for Min (</a:t>
            </a: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</a:rPr>
              <a:t>β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Prune branch when </a:t>
            </a:r>
            <a:r>
              <a:rPr lang="el-GR" sz="2800" b="1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≥ </a:t>
            </a:r>
            <a:r>
              <a:rPr lang="el-GR" sz="2800" b="1" dirty="0">
                <a:solidFill>
                  <a:schemeClr val="accent6">
                    <a:lumMod val="75000"/>
                  </a:schemeClr>
                </a:solidFill>
              </a:rPr>
              <a:t>β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Minimax – w/o 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91000" y="1425744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49552" y="3135228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11287" y="3135228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81553" y="3063691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62417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35698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8017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29100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02381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14700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307276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280557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92876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3" idx="4"/>
          </p:cNvCxnSpPr>
          <p:nvPr/>
        </p:nvCxnSpPr>
        <p:spPr>
          <a:xfrm>
            <a:off x="4533900" y="2209800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</p:cNvCxnSpPr>
          <p:nvPr/>
        </p:nvCxnSpPr>
        <p:spPr>
          <a:xfrm flipH="1">
            <a:off x="1935352" y="2209800"/>
            <a:ext cx="2598548" cy="10928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4"/>
          </p:cNvCxnSpPr>
          <p:nvPr/>
        </p:nvCxnSpPr>
        <p:spPr>
          <a:xfrm>
            <a:off x="4533900" y="2209800"/>
            <a:ext cx="2747653" cy="10402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148" y="1687354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Min (Last Move)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915" y="3302675"/>
            <a:ext cx="55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Max</a:t>
            </a:r>
            <a:endParaRPr lang="en-US" sz="16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9734" y="3919284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1"/>
          </p:cNvCxnSpPr>
          <p:nvPr/>
        </p:nvCxnSpPr>
        <p:spPr>
          <a:xfrm>
            <a:off x="4533900" y="3919284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4"/>
          </p:cNvCxnSpPr>
          <p:nvPr/>
        </p:nvCxnSpPr>
        <p:spPr>
          <a:xfrm flipH="1">
            <a:off x="3810000" y="3919284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92452" y="3919284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72165" y="3919283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8265" y="3919283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24453" y="3847747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8619" y="3847747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884719" y="3847747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13109" y="245903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5355" y="245207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872245" y="248285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300802" y="1148745"/>
            <a:ext cx="2497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 of Search Space (Current State)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23577" y="2047831"/>
            <a:ext cx="98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Branch Label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 flipV="1">
            <a:off x="2025490" y="3195795"/>
            <a:ext cx="642777" cy="25992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9854" y="4118731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1850601" y="4105415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2417" y="413607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8943" y="413005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29100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819418" y="413607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830055" y="413695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7281553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7967353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605872" y="2973051"/>
            <a:ext cx="1459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Max’s Move Choices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6200000" flipH="1">
            <a:off x="2425208" y="2272381"/>
            <a:ext cx="288097" cy="198019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>
            <a:off x="3973666" y="3063691"/>
            <a:ext cx="3260667" cy="2642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3466026" y="3195205"/>
            <a:ext cx="664123" cy="332053"/>
          </a:xfrm>
          <a:prstGeom prst="curvedConnector3">
            <a:avLst>
              <a:gd name="adj1" fmla="val -1856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eft Brace 75"/>
          <p:cNvSpPr/>
          <p:nvPr/>
        </p:nvSpPr>
        <p:spPr>
          <a:xfrm rot="16200000">
            <a:off x="4478977" y="1886110"/>
            <a:ext cx="315590" cy="797337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662995" y="6058348"/>
            <a:ext cx="196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Min’s Counter Move Choices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44764" y="4572001"/>
            <a:ext cx="2803235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2313369" y="3831349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90218" y="352725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</a:t>
            </a:r>
            <a:r>
              <a:rPr lang="en-US" sz="1200" b="1" dirty="0" smtClean="0"/>
              <a:t>() = 3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96146" y="6209148"/>
            <a:ext cx="83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 Value</a:t>
            </a:r>
            <a:endParaRPr lang="en-US" sz="12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532410" y="5557231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257491" y="4593704"/>
            <a:ext cx="2755177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6272587" y="4590260"/>
            <a:ext cx="2755177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5338230" y="3888977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15079" y="3584884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</a:t>
            </a:r>
            <a:r>
              <a:rPr lang="en-US" sz="1200" b="1" dirty="0" smtClean="0"/>
              <a:t>() = 2</a:t>
            </a:r>
            <a:endParaRPr lang="en-US" sz="12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8391042" y="3831348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67891" y="3527255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</a:t>
            </a:r>
            <a:r>
              <a:rPr lang="en-US" sz="1200" b="1" dirty="0" smtClean="0"/>
              <a:t>() = 2</a:t>
            </a:r>
            <a:endParaRPr lang="en-US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968338" y="1679272"/>
            <a:ext cx="2414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max( ) = 3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// min(3), min(2), min(2)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ight Arrow 100"/>
          <p:cNvSpPr/>
          <p:nvPr/>
        </p:nvSpPr>
        <p:spPr>
          <a:xfrm rot="3588444">
            <a:off x="1042950" y="2742804"/>
            <a:ext cx="413205" cy="4373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 rot="20064383">
            <a:off x="550106" y="2467468"/>
            <a:ext cx="980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Picked Move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Minimax – with 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91000" y="1425744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49552" y="3135228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11287" y="3135228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81553" y="3063691"/>
            <a:ext cx="685800" cy="78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62417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35698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48017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29100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02381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14700" y="4773175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307276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280557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392876" y="4725253"/>
            <a:ext cx="685800" cy="784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3" idx="4"/>
          </p:cNvCxnSpPr>
          <p:nvPr/>
        </p:nvCxnSpPr>
        <p:spPr>
          <a:xfrm>
            <a:off x="4533900" y="2209800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4"/>
          </p:cNvCxnSpPr>
          <p:nvPr/>
        </p:nvCxnSpPr>
        <p:spPr>
          <a:xfrm flipH="1">
            <a:off x="1935352" y="2209800"/>
            <a:ext cx="2598548" cy="10928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4"/>
          </p:cNvCxnSpPr>
          <p:nvPr/>
        </p:nvCxnSpPr>
        <p:spPr>
          <a:xfrm>
            <a:off x="4533900" y="2209800"/>
            <a:ext cx="2747653" cy="10402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148" y="1687354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Min (Last Move)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915" y="3302675"/>
            <a:ext cx="55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Max</a:t>
            </a:r>
            <a:endParaRPr lang="en-US" sz="16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49734" y="3919284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1"/>
          </p:cNvCxnSpPr>
          <p:nvPr/>
        </p:nvCxnSpPr>
        <p:spPr>
          <a:xfrm>
            <a:off x="4533900" y="3919284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4"/>
          </p:cNvCxnSpPr>
          <p:nvPr/>
        </p:nvCxnSpPr>
        <p:spPr>
          <a:xfrm flipH="1">
            <a:off x="3810000" y="3919284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92452" y="3919284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72165" y="3919283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8265" y="3919283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24453" y="3847747"/>
            <a:ext cx="0" cy="8538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8619" y="3847747"/>
            <a:ext cx="768914" cy="9687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884719" y="3847747"/>
            <a:ext cx="744187" cy="9113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13109" y="245903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25355" y="245207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872245" y="248285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endParaRPr 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300802" y="1148745"/>
            <a:ext cx="2497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 of Search Space (Current State)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9854" y="4118731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1850601" y="4105415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2417" y="4136074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8943" y="413005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29100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4819418" y="413607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830055" y="413695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7281553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7967353" y="4149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</a:t>
            </a:r>
            <a:r>
              <a:rPr lang="en-US" sz="1400" baseline="-25000" dirty="0" smtClean="0"/>
              <a:t>3</a:t>
            </a:r>
            <a:endParaRPr lang="en-US" sz="1400" baseline="-25000" dirty="0"/>
          </a:p>
        </p:txBody>
      </p:sp>
      <p:sp>
        <p:nvSpPr>
          <p:cNvPr id="80" name="Rounded Rectangle 79"/>
          <p:cNvSpPr/>
          <p:nvPr/>
        </p:nvSpPr>
        <p:spPr>
          <a:xfrm>
            <a:off x="244764" y="4572001"/>
            <a:ext cx="2803235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2313369" y="3831349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90218" y="352725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</a:t>
            </a:r>
            <a:r>
              <a:rPr lang="en-US" sz="1200" b="1" dirty="0" smtClean="0"/>
              <a:t>() = 3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96146" y="6209148"/>
            <a:ext cx="83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Min Value</a:t>
            </a:r>
            <a:endParaRPr lang="en-US" sz="12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532410" y="5557231"/>
            <a:ext cx="1" cy="7406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257492" y="4593704"/>
            <a:ext cx="872658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6272588" y="4590260"/>
            <a:ext cx="1866448" cy="1142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968338" y="1679272"/>
            <a:ext cx="81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max( ) = 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ight Arrow 100"/>
          <p:cNvSpPr/>
          <p:nvPr/>
        </p:nvSpPr>
        <p:spPr>
          <a:xfrm rot="3588444">
            <a:off x="1042950" y="2742804"/>
            <a:ext cx="413205" cy="43738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 rot="20064383">
            <a:off x="550106" y="2467468"/>
            <a:ext cx="980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Picked Move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130149" y="3250050"/>
            <a:ext cx="784751" cy="554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75763" y="4886198"/>
            <a:ext cx="784751" cy="554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162782" y="4866398"/>
            <a:ext cx="784751" cy="554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237291" y="3214746"/>
            <a:ext cx="633791" cy="63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237290" y="4844854"/>
            <a:ext cx="633791" cy="63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228385" y="4849004"/>
            <a:ext cx="633791" cy="63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3047999" y="3317219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(3) ≥ </a:t>
                </a:r>
                <a:r>
                  <a:rPr lang="el-GR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β</a:t>
                </a: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(3)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3317219"/>
                <a:ext cx="914033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urved Connector 77"/>
          <p:cNvCxnSpPr>
            <a:endCxn id="82" idx="3"/>
          </p:cNvCxnSpPr>
          <p:nvPr/>
        </p:nvCxnSpPr>
        <p:spPr>
          <a:xfrm rot="10800000" flipV="1">
            <a:off x="2643951" y="3455718"/>
            <a:ext cx="404049" cy="21003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endCxn id="89" idx="0"/>
          </p:cNvCxnSpPr>
          <p:nvPr/>
        </p:nvCxnSpPr>
        <p:spPr>
          <a:xfrm rot="16200000" flipH="1">
            <a:off x="3051475" y="3951358"/>
            <a:ext cx="1050452" cy="23424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5140538" y="3576762"/>
                <a:ext cx="1335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≥ </a:t>
                </a:r>
                <a:r>
                  <a:rPr lang="el-GR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β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– remainder </a:t>
                </a:r>
              </a:p>
              <a:p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of Tree is pruned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538" y="3576762"/>
                <a:ext cx="133517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urved Connector 83"/>
          <p:cNvCxnSpPr/>
          <p:nvPr/>
        </p:nvCxnSpPr>
        <p:spPr>
          <a:xfrm rot="5400000">
            <a:off x="4584331" y="3983155"/>
            <a:ext cx="782354" cy="65461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7" idx="6"/>
          </p:cNvCxnSpPr>
          <p:nvPr/>
        </p:nvCxnSpPr>
        <p:spPr>
          <a:xfrm rot="10800000">
            <a:off x="4897087" y="3527257"/>
            <a:ext cx="280446" cy="17531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6200000" flipH="1">
            <a:off x="5071138" y="4217616"/>
            <a:ext cx="715697" cy="25234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231081" y="4830584"/>
            <a:ext cx="784751" cy="554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296684" y="4813190"/>
            <a:ext cx="633791" cy="63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236530" y="3172189"/>
            <a:ext cx="784751" cy="554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7302133" y="3154795"/>
            <a:ext cx="633791" cy="63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6799795" y="5789057"/>
                <a:ext cx="9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(3) ≥ </a:t>
                </a:r>
                <a:r>
                  <a:rPr lang="el-GR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β</a:t>
                </a: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(2)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95" y="5789057"/>
                <a:ext cx="914033" cy="276999"/>
              </a:xfrm>
              <a:prstGeom prst="rect">
                <a:avLst/>
              </a:prstGeom>
              <a:blipFill rotWithShape="1">
                <a:blip r:embed="rId4"/>
                <a:stretch>
                  <a:fillRect r="-6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7783096" y="2375134"/>
                <a:ext cx="1335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≥ </a:t>
                </a:r>
                <a:r>
                  <a:rPr lang="el-GR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β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– remainder </a:t>
                </a:r>
              </a:p>
              <a:p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of Tree is pruned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96" y="2375134"/>
                <a:ext cx="133517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5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urved Connector 104"/>
          <p:cNvCxnSpPr/>
          <p:nvPr/>
        </p:nvCxnSpPr>
        <p:spPr>
          <a:xfrm rot="16200000" flipH="1">
            <a:off x="7588704" y="3630374"/>
            <a:ext cx="1890184" cy="2523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8" idx="6"/>
          </p:cNvCxnSpPr>
          <p:nvPr/>
        </p:nvCxnSpPr>
        <p:spPr>
          <a:xfrm rot="5400000">
            <a:off x="7877191" y="2925286"/>
            <a:ext cx="620596" cy="44027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9067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first Max choice.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Calculate the min value for each Min counter move.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Propagate up the minimum value (</a:t>
            </a: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 of Min move.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For remaining Max choices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Compare each Min value (</a:t>
            </a: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</a:rPr>
              <a:t>β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 for each Min Move.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If the Min value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l-GR" sz="2800" b="1" dirty="0">
                <a:solidFill>
                  <a:schemeClr val="accent6">
                    <a:lumMod val="75000"/>
                  </a:schemeClr>
                </a:solidFill>
              </a:rPr>
              <a:t>β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is less than or equal to the (</a:t>
            </a: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  value, prune the remaining choices and the parent</a:t>
            </a: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  Max move.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Otherwise, propagate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up the minimum value (</a:t>
            </a:r>
            <a:r>
              <a:rPr lang="el-GR" sz="2800" b="1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) of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move.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8253</TotalTime>
  <Words>341</Words>
  <Application>Microsoft Office PowerPoint</Application>
  <PresentationFormat>On-screen Show (4:3)</PresentationFormat>
  <Paragraphs>103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Artificial Intelligence Training Alpha-Beta Pruning Algorithm in Adversarial Games </vt:lpstr>
      <vt:lpstr>Overview</vt:lpstr>
      <vt:lpstr>Minimax – w/o Pruning</vt:lpstr>
      <vt:lpstr>Minimax – with Pruning</vt:lpstr>
      <vt:lpstr>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255</cp:revision>
  <dcterms:created xsi:type="dcterms:W3CDTF">2006-08-16T00:00:00Z</dcterms:created>
  <dcterms:modified xsi:type="dcterms:W3CDTF">2017-10-28T20:03:21Z</dcterms:modified>
</cp:coreProperties>
</file>