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979" autoAdjust="0"/>
  </p:normalViewPr>
  <p:slideViewPr>
    <p:cSldViewPr>
      <p:cViewPr>
        <p:scale>
          <a:sx n="80" d="100"/>
          <a:sy n="80" d="100"/>
        </p:scale>
        <p:origin x="-90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66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66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66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66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7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dirty="0" smtClean="0"/>
              <a:t>Training</a:t>
            </a:r>
            <a:br>
              <a:rPr lang="en-US" dirty="0" smtClean="0"/>
            </a:br>
            <a:r>
              <a:rPr lang="en-US" dirty="0" err="1" smtClean="0"/>
              <a:t>MinMax</a:t>
            </a:r>
            <a:r>
              <a:rPr lang="en-US" dirty="0" smtClean="0"/>
              <a:t> (Minimax) Algorithm</a:t>
            </a:r>
            <a:br>
              <a:rPr lang="en-US" dirty="0" smtClean="0"/>
            </a:br>
            <a:r>
              <a:rPr lang="en-US" dirty="0" smtClean="0"/>
              <a:t>in Adversarial Games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October,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Overview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90519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Algorithm developed for two-player Zero Sum games.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player gain is a loss for the other player.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player loss is a gain for the other player.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Algorithm is a recursive algorithm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for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player to choose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best action to: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Maximize the value of its action, while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Minimize the value of the other player’s next 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Players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3912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Each round of play is called a “Ply”.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Each player on their turn assumes the role of “Max”,</a:t>
            </a:r>
          </a:p>
          <a:p>
            <a:pPr lvl="1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   and assumes the role of the other player of “Min”.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Max assumes Min will choice their next move that</a:t>
            </a:r>
          </a:p>
          <a:p>
            <a:pPr lvl="1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   will minimize the value of Max’s move.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Max choices the move with the highest remaining</a:t>
            </a:r>
          </a:p>
          <a:p>
            <a:pPr lvl="1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value on assumption Min will pick a move that most</a:t>
            </a:r>
          </a:p>
          <a:p>
            <a:pPr lvl="1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minimizes it.</a:t>
            </a:r>
          </a:p>
        </p:txBody>
      </p:sp>
    </p:spTree>
    <p:extLst>
      <p:ext uri="{BB962C8B-B14F-4D97-AF65-F5344CB8AC3E}">
        <p14:creationId xmlns:p14="http://schemas.microsoft.com/office/powerpoint/2010/main" val="24810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 Single Ply, 2 Moves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ross 2"/>
          <p:cNvSpPr/>
          <p:nvPr/>
        </p:nvSpPr>
        <p:spPr>
          <a:xfrm>
            <a:off x="731880" y="2797197"/>
            <a:ext cx="762000" cy="762000"/>
          </a:xfrm>
          <a:prstGeom prst="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08280" y="2720997"/>
            <a:ext cx="838200" cy="838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</a:t>
            </a:r>
            <a:br>
              <a:rPr lang="en-US" dirty="0" smtClean="0"/>
            </a:br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64515" y="2676392"/>
            <a:ext cx="838200" cy="838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</a:t>
            </a:r>
            <a:br>
              <a:rPr lang="en-US" dirty="0" smtClean="0"/>
            </a:b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1722480" y="2797197"/>
            <a:ext cx="304800" cy="84377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27380" y="5005508"/>
            <a:ext cx="3980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The moves Min can make in response to Max move</a:t>
            </a:r>
            <a:endParaRPr lang="en-US" sz="1400" b="1" dirty="0"/>
          </a:p>
        </p:txBody>
      </p:sp>
      <p:sp>
        <p:nvSpPr>
          <p:cNvPr id="10" name="Cross 9"/>
          <p:cNvSpPr/>
          <p:nvPr/>
        </p:nvSpPr>
        <p:spPr>
          <a:xfrm>
            <a:off x="731880" y="4016397"/>
            <a:ext cx="762000" cy="762000"/>
          </a:xfrm>
          <a:prstGeom prst="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88765" y="4016397"/>
            <a:ext cx="838200" cy="838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</a:t>
            </a:r>
            <a:br>
              <a:rPr lang="en-US" dirty="0" smtClean="0"/>
            </a:br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44929" y="3984802"/>
            <a:ext cx="838200" cy="838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</a:t>
            </a:r>
            <a:br>
              <a:rPr lang="en-US" dirty="0" smtClean="0"/>
            </a:b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64515" y="3978297"/>
            <a:ext cx="838200" cy="838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</a:t>
            </a:r>
            <a:br>
              <a:rPr lang="en-US" dirty="0" smtClean="0"/>
            </a:br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735185" y="3982943"/>
            <a:ext cx="838200" cy="838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</a:t>
            </a:r>
            <a:br>
              <a:rPr lang="en-US" dirty="0" smtClean="0"/>
            </a:br>
            <a:r>
              <a:rPr lang="en-US" dirty="0" smtClean="0"/>
              <a:t>#2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232326" y="2663382"/>
            <a:ext cx="0" cy="21410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1722480" y="3934621"/>
            <a:ext cx="304800" cy="84377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827380" y="3559197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71827" y="2319253"/>
            <a:ext cx="2095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The moves Max can make</a:t>
            </a:r>
            <a:endParaRPr lang="en-US" sz="1400" b="1" dirty="0"/>
          </a:p>
        </p:txBody>
      </p:sp>
      <p:sp>
        <p:nvSpPr>
          <p:cNvPr id="23" name="Oval 22"/>
          <p:cNvSpPr/>
          <p:nvPr/>
        </p:nvSpPr>
        <p:spPr>
          <a:xfrm>
            <a:off x="3336154" y="2720997"/>
            <a:ext cx="271346" cy="30480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4" idx="2"/>
          </p:cNvCxnSpPr>
          <p:nvPr/>
        </p:nvCxnSpPr>
        <p:spPr>
          <a:xfrm>
            <a:off x="2827380" y="3559197"/>
            <a:ext cx="1436649" cy="3754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272411" y="2631787"/>
            <a:ext cx="271346" cy="30480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604284" y="1895509"/>
            <a:ext cx="3035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Objective function on the value of Max move.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1" name="Curved Connector 30"/>
          <p:cNvCxnSpPr/>
          <p:nvPr/>
        </p:nvCxnSpPr>
        <p:spPr>
          <a:xfrm rot="5400000" flipH="1" flipV="1">
            <a:off x="2403136" y="4557663"/>
            <a:ext cx="1260085" cy="85778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28" idx="3"/>
            <a:endCxn id="29" idx="0"/>
          </p:cNvCxnSpPr>
          <p:nvPr/>
        </p:nvCxnSpPr>
        <p:spPr>
          <a:xfrm>
            <a:off x="5639795" y="2034009"/>
            <a:ext cx="768289" cy="597778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336154" y="3219085"/>
            <a:ext cx="271346" cy="304800"/>
          </a:xfrm>
          <a:prstGeom prst="ellipse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326397" y="3984802"/>
            <a:ext cx="271346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280774" y="3212580"/>
            <a:ext cx="271346" cy="304800"/>
          </a:xfrm>
          <a:prstGeom prst="ellipse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271017" y="3978297"/>
            <a:ext cx="271346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64333" y="3511804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764333" y="3511804"/>
            <a:ext cx="1436649" cy="4256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08280" y="5616597"/>
            <a:ext cx="4488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Objective function on the value of minimizing the value of Max move.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44" name="Curved Connector 43"/>
          <p:cNvCxnSpPr/>
          <p:nvPr/>
        </p:nvCxnSpPr>
        <p:spPr>
          <a:xfrm rot="16200000" flipH="1">
            <a:off x="2981727" y="2223961"/>
            <a:ext cx="548489" cy="445584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812297" y="3969004"/>
            <a:ext cx="271346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Curved Connector 49"/>
          <p:cNvCxnSpPr/>
          <p:nvPr/>
        </p:nvCxnSpPr>
        <p:spPr>
          <a:xfrm rot="5400000" flipH="1" flipV="1">
            <a:off x="3889035" y="4500044"/>
            <a:ext cx="1260085" cy="85778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750643" y="3978297"/>
            <a:ext cx="271346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3545704" y="3559197"/>
            <a:ext cx="576335" cy="41910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4377612" y="3523885"/>
            <a:ext cx="550128" cy="46201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966511" y="3251420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min()</a:t>
            </a:r>
            <a:endParaRPr lang="en-US" sz="1400" b="1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6518612" y="3545342"/>
            <a:ext cx="576335" cy="41910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7350520" y="3510030"/>
            <a:ext cx="400123" cy="45441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978350" y="3227002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min()</a:t>
            </a:r>
            <a:endParaRPr lang="en-US" sz="1400" b="1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3607500" y="3428636"/>
            <a:ext cx="378772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6618892" y="3380889"/>
            <a:ext cx="378772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600962" y="2088420"/>
            <a:ext cx="1899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Select move that minimizes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the value of Max move.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68" name="Curved Connector 67"/>
          <p:cNvCxnSpPr>
            <a:endCxn id="61" idx="0"/>
          </p:cNvCxnSpPr>
          <p:nvPr/>
        </p:nvCxnSpPr>
        <p:spPr>
          <a:xfrm rot="5400000">
            <a:off x="7059983" y="2713600"/>
            <a:ext cx="729288" cy="297517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endCxn id="51" idx="4"/>
          </p:cNvCxnSpPr>
          <p:nvPr/>
        </p:nvCxnSpPr>
        <p:spPr>
          <a:xfrm rot="5400000" flipH="1" flipV="1">
            <a:off x="6653482" y="4478546"/>
            <a:ext cx="1428283" cy="103738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/>
          <p:nvPr/>
        </p:nvCxnSpPr>
        <p:spPr>
          <a:xfrm rot="5400000" flipH="1" flipV="1">
            <a:off x="5393896" y="4557659"/>
            <a:ext cx="1260085" cy="85778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241939" y="1321804"/>
            <a:ext cx="271346" cy="304800"/>
          </a:xfrm>
          <a:prstGeom prst="ellipse">
            <a:avLst/>
          </a:prstGeom>
          <a:pattFill prst="pct25">
            <a:fgClr>
              <a:srgbClr val="00B05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4223701" y="1625116"/>
            <a:ext cx="859942" cy="162873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 flipV="1">
            <a:off x="5232326" y="1625116"/>
            <a:ext cx="1186633" cy="15892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927740" y="1318827"/>
            <a:ext cx="611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max()</a:t>
            </a:r>
            <a:endParaRPr lang="en-US" sz="1400" b="1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4580038" y="1478545"/>
            <a:ext cx="378772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197123" y="1318827"/>
            <a:ext cx="2698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Select move that maximizes the value of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Min counter move.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82" name="Curved Connector 81"/>
          <p:cNvCxnSpPr>
            <a:endCxn id="79" idx="3"/>
          </p:cNvCxnSpPr>
          <p:nvPr/>
        </p:nvCxnSpPr>
        <p:spPr>
          <a:xfrm rot="10800000">
            <a:off x="5538742" y="1472717"/>
            <a:ext cx="679089" cy="1489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0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Tic-Tac-Toe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2400" y="1143000"/>
            <a:ext cx="2787943" cy="11695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Value Function:</a:t>
            </a:r>
          </a:p>
          <a:p>
            <a:r>
              <a:rPr lang="en-US" sz="1400" b="1" dirty="0" smtClean="0"/>
              <a:t>0 - Blocked</a:t>
            </a:r>
          </a:p>
          <a:p>
            <a:r>
              <a:rPr lang="en-US" sz="1400" b="1" dirty="0" smtClean="0"/>
              <a:t>1 – Straight line of 1 (w/o blocking)</a:t>
            </a:r>
          </a:p>
          <a:p>
            <a:r>
              <a:rPr lang="en-US" sz="1400" b="1" dirty="0" smtClean="0"/>
              <a:t>2 – Straight line of 2 (w/o blocking)</a:t>
            </a:r>
          </a:p>
          <a:p>
            <a:r>
              <a:rPr lang="en-US" sz="1400" b="1" dirty="0" smtClean="0"/>
              <a:t>3 – Straight line of 3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321767" y="3091958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702767" y="3091958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020146" y="3373997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020146" y="3777758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864567" y="2939558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5445967" y="3091958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826967" y="3091958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144346" y="3373997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144346" y="3777758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988767" y="2939558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016875" y="29951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5109618" y="300466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130294" y="37841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467991" y="336451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169321" y="3486031"/>
            <a:ext cx="0" cy="52032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2181540" y="3203992"/>
            <a:ext cx="695998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198317" y="3257431"/>
            <a:ext cx="679221" cy="63236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312367" y="329186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v() =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2347427" y="4996958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728427" y="4996958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045806" y="5278997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045806" y="5682758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1890227" y="4844558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2011078" y="490966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2385481" y="49259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1977765" y="528274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96" name="Straight Arrow Connector 95"/>
          <p:cNvCxnSpPr>
            <a:stCxn id="94" idx="2"/>
          </p:cNvCxnSpPr>
          <p:nvPr/>
        </p:nvCxnSpPr>
        <p:spPr>
          <a:xfrm flipH="1">
            <a:off x="2541106" y="5295246"/>
            <a:ext cx="27" cy="61611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16369" y="5110580"/>
            <a:ext cx="394377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464766" y="526949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v() =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5467896" y="5011802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848896" y="5011802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166275" y="5293841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166275" y="5697602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010696" y="4859402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5131547" y="492450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5163004" y="57136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5098234" y="529759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5414511" y="5898310"/>
            <a:ext cx="564856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5414511" y="5110580"/>
            <a:ext cx="564856" cy="81030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5270617" y="3476526"/>
            <a:ext cx="15329" cy="52983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512767" y="3364516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v() =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512767" y="530017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v() =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48845" y="2438400"/>
            <a:ext cx="106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Examples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2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Tic-Tac-Toe – Single Ply Search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224359" y="1708666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605359" y="1708666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922738" y="1990705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922738" y="2394466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67159" y="1556266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1224359" y="3503086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605359" y="3503086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22738" y="3785125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922738" y="4188886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67159" y="3350686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19467" y="16118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888010" y="341579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230771" y="342078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5526119" y="3517587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907119" y="3517587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224498" y="3799626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224498" y="4203387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5068919" y="3365187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5189770" y="343029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5564173" y="344654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548143" y="3791207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2589593" y="3503110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970593" y="3503110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287972" y="3785149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287972" y="4188910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132393" y="3350710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253244" y="341581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013432" y="342078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4028986" y="3504563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409986" y="3504563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727365" y="3786602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727365" y="4190363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571786" y="3352163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692637" y="341727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682449" y="379012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7472398" y="3536008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853398" y="3536008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170777" y="3818047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170777" y="4221808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015198" y="3383608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7136049" y="344871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510452" y="346496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7864431" y="420203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6595964" y="3693488"/>
            <a:ext cx="152400" cy="599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178695" y="193428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MAX</a:t>
            </a:r>
            <a:endParaRPr lang="en-US" sz="14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157452" y="3677546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MIN</a:t>
            </a:r>
            <a:endParaRPr lang="en-US" sz="14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399247" y="2813566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2237237" y="1609481"/>
            <a:ext cx="271346" cy="30480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2475781" y="159885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1</a:t>
            </a:r>
            <a:endParaRPr lang="en-US" sz="1400" b="1" dirty="0"/>
          </a:p>
        </p:txBody>
      </p:sp>
      <p:sp>
        <p:nvSpPr>
          <p:cNvPr id="133" name="Oval 132"/>
          <p:cNvSpPr/>
          <p:nvPr/>
        </p:nvSpPr>
        <p:spPr>
          <a:xfrm>
            <a:off x="767159" y="4723922"/>
            <a:ext cx="271346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1086056" y="470817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1</a:t>
            </a:r>
            <a:endParaRPr lang="en-US" sz="1400" b="1" dirty="0"/>
          </a:p>
        </p:txBody>
      </p:sp>
      <p:sp>
        <p:nvSpPr>
          <p:cNvPr id="135" name="Oval 134"/>
          <p:cNvSpPr/>
          <p:nvPr/>
        </p:nvSpPr>
        <p:spPr>
          <a:xfrm>
            <a:off x="2117571" y="4701758"/>
            <a:ext cx="271346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2429052" y="4708174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1</a:t>
            </a:r>
            <a:endParaRPr lang="en-US" sz="14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2732565" y="1143000"/>
            <a:ext cx="2040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Maximum value of Max move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38" name="Curved Connector 137"/>
          <p:cNvCxnSpPr>
            <a:stCxn id="137" idx="1"/>
            <a:endCxn id="131" idx="0"/>
          </p:cNvCxnSpPr>
          <p:nvPr/>
        </p:nvCxnSpPr>
        <p:spPr>
          <a:xfrm rot="10800000" flipH="1" flipV="1">
            <a:off x="2732565" y="1281499"/>
            <a:ext cx="75198" cy="317355"/>
          </a:xfrm>
          <a:prstGeom prst="curvedConnector4">
            <a:avLst>
              <a:gd name="adj1" fmla="val -303997"/>
              <a:gd name="adj2" fmla="val 71821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828804" y="5283288"/>
            <a:ext cx="2081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Minimized Value of Max Move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140" name="Curved Connector 139"/>
          <p:cNvCxnSpPr>
            <a:endCxn id="134" idx="2"/>
          </p:cNvCxnSpPr>
          <p:nvPr/>
        </p:nvCxnSpPr>
        <p:spPr>
          <a:xfrm rot="5400000" flipH="1" flipV="1">
            <a:off x="1201631" y="5066882"/>
            <a:ext cx="267337" cy="16547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urved Connector 140"/>
          <p:cNvCxnSpPr/>
          <p:nvPr/>
        </p:nvCxnSpPr>
        <p:spPr>
          <a:xfrm rot="5400000" flipH="1" flipV="1">
            <a:off x="2436907" y="5106499"/>
            <a:ext cx="267337" cy="16547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2233726" y="2394466"/>
            <a:ext cx="271346" cy="304800"/>
          </a:xfrm>
          <a:prstGeom prst="ellipse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Arrow Connector 142"/>
          <p:cNvCxnSpPr/>
          <p:nvPr/>
        </p:nvCxnSpPr>
        <p:spPr>
          <a:xfrm flipV="1">
            <a:off x="1657391" y="2775466"/>
            <a:ext cx="748299" cy="45720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H="1" flipV="1">
            <a:off x="2429052" y="2775466"/>
            <a:ext cx="331982" cy="46147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 flipV="1">
            <a:off x="2429052" y="2775466"/>
            <a:ext cx="1789180" cy="44028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 flipV="1">
            <a:off x="2558136" y="2699266"/>
            <a:ext cx="3080038" cy="53767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 flipV="1">
            <a:off x="2487836" y="2699266"/>
            <a:ext cx="5097224" cy="61173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2523130" y="2391489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1</a:t>
            </a:r>
            <a:endParaRPr lang="en-US" sz="1400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3278572" y="2067851"/>
            <a:ext cx="2015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Minimum value of Max move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150" name="Curved Connector 149"/>
          <p:cNvCxnSpPr>
            <a:endCxn id="148" idx="0"/>
          </p:cNvCxnSpPr>
          <p:nvPr/>
        </p:nvCxnSpPr>
        <p:spPr>
          <a:xfrm rot="10800000" flipV="1">
            <a:off x="2855113" y="2201519"/>
            <a:ext cx="468531" cy="18997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3532028" y="4714528"/>
            <a:ext cx="271346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3850925" y="4698781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1</a:t>
            </a:r>
            <a:endParaRPr lang="en-US" sz="1400" b="1" dirty="0"/>
          </a:p>
        </p:txBody>
      </p:sp>
      <p:sp>
        <p:nvSpPr>
          <p:cNvPr id="153" name="Oval 152"/>
          <p:cNvSpPr/>
          <p:nvPr/>
        </p:nvSpPr>
        <p:spPr>
          <a:xfrm>
            <a:off x="5032077" y="4732861"/>
            <a:ext cx="271346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5350974" y="4717114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1</a:t>
            </a:r>
            <a:endParaRPr lang="en-US" sz="1400" b="1" dirty="0"/>
          </a:p>
        </p:txBody>
      </p:sp>
      <p:sp>
        <p:nvSpPr>
          <p:cNvPr id="155" name="Oval 154"/>
          <p:cNvSpPr/>
          <p:nvPr/>
        </p:nvSpPr>
        <p:spPr>
          <a:xfrm>
            <a:off x="6995795" y="4763539"/>
            <a:ext cx="271346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7314692" y="4747792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1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0799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Tic-Tac-Toe, Multi-Ply Search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748213" y="4669507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129213" y="4669507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446592" y="4951546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446592" y="5355307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291013" y="4517107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411864" y="458221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770237" y="497827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6049973" y="4684008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430973" y="4684008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748352" y="4966047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748352" y="5369808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5592773" y="4531608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5713624" y="459671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088027" y="461296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6071997" y="495762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3113447" y="4669531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494447" y="4669531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811826" y="4951570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811826" y="5355331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656247" y="4517131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777098" y="458223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134175" y="497900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52840" y="4670984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933840" y="4670984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251219" y="4953023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251219" y="5356784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095640" y="4518584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216491" y="458369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206303" y="495654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7996252" y="4702429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377252" y="4702429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694631" y="4984468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694631" y="5388229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539052" y="4550029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7659903" y="461513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8034306" y="463138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8388285" y="536845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7119818" y="4859909"/>
            <a:ext cx="152400" cy="599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702549" y="3100710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MIN</a:t>
            </a:r>
            <a:endParaRPr lang="en-US" sz="14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681306" y="484396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MAX</a:t>
            </a:r>
            <a:endParaRPr lang="en-US" sz="14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923101" y="3979987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2735556" y="1168265"/>
            <a:ext cx="271346" cy="30480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3063921" y="116243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1</a:t>
            </a:r>
            <a:endParaRPr lang="en-US" sz="1400" b="1" dirty="0"/>
          </a:p>
        </p:txBody>
      </p:sp>
      <p:sp>
        <p:nvSpPr>
          <p:cNvPr id="133" name="Oval 132"/>
          <p:cNvSpPr/>
          <p:nvPr/>
        </p:nvSpPr>
        <p:spPr>
          <a:xfrm>
            <a:off x="1291013" y="5890343"/>
            <a:ext cx="271346" cy="30480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1609910" y="587459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2</a:t>
            </a:r>
            <a:endParaRPr lang="en-US" sz="1400" b="1" dirty="0"/>
          </a:p>
        </p:txBody>
      </p:sp>
      <p:sp>
        <p:nvSpPr>
          <p:cNvPr id="135" name="Oval 134"/>
          <p:cNvSpPr/>
          <p:nvPr/>
        </p:nvSpPr>
        <p:spPr>
          <a:xfrm>
            <a:off x="2641425" y="5868179"/>
            <a:ext cx="271346" cy="30480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2952906" y="587459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2</a:t>
            </a:r>
            <a:endParaRPr lang="en-US" sz="14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4115474" y="1137085"/>
            <a:ext cx="2875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Maximum value of Max move 1 look ahead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38" name="Curved Connector 137"/>
          <p:cNvCxnSpPr>
            <a:stCxn id="137" idx="1"/>
            <a:endCxn id="131" idx="0"/>
          </p:cNvCxnSpPr>
          <p:nvPr/>
        </p:nvCxnSpPr>
        <p:spPr>
          <a:xfrm rot="10800000">
            <a:off x="3395904" y="1162437"/>
            <a:ext cx="719571" cy="113149"/>
          </a:xfrm>
          <a:prstGeom prst="curvedConnector4">
            <a:avLst>
              <a:gd name="adj1" fmla="val 26932"/>
              <a:gd name="adj2" fmla="val 302034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291013" y="6449711"/>
            <a:ext cx="2081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Minimized Value of Max Move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40" name="Curved Connector 139"/>
          <p:cNvCxnSpPr>
            <a:endCxn id="134" idx="2"/>
          </p:cNvCxnSpPr>
          <p:nvPr/>
        </p:nvCxnSpPr>
        <p:spPr>
          <a:xfrm rot="5400000" flipH="1" flipV="1">
            <a:off x="1725485" y="6233303"/>
            <a:ext cx="267337" cy="16547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urved Connector 140"/>
          <p:cNvCxnSpPr/>
          <p:nvPr/>
        </p:nvCxnSpPr>
        <p:spPr>
          <a:xfrm rot="5400000" flipH="1" flipV="1">
            <a:off x="2960761" y="6272920"/>
            <a:ext cx="267337" cy="16547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2757580" y="3560887"/>
            <a:ext cx="271346" cy="304800"/>
          </a:xfrm>
          <a:prstGeom prst="ellipse">
            <a:avLst/>
          </a:prstGeom>
          <a:pattFill prst="pct25">
            <a:fgClr>
              <a:srgbClr val="00B05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3046984" y="3557910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2</a:t>
            </a:r>
            <a:endParaRPr lang="en-US" sz="1400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3802426" y="3234272"/>
            <a:ext cx="2040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Maximum value of Max move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50" name="Curved Connector 149"/>
          <p:cNvCxnSpPr>
            <a:endCxn id="148" idx="0"/>
          </p:cNvCxnSpPr>
          <p:nvPr/>
        </p:nvCxnSpPr>
        <p:spPr>
          <a:xfrm rot="10800000" flipV="1">
            <a:off x="3378967" y="3367940"/>
            <a:ext cx="468533" cy="189970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748213" y="2875087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129213" y="2875087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446592" y="3157126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446592" y="3560887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291013" y="2722687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1411864" y="278779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786267" y="280404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1770237" y="3148707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1770237" y="457713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3558502" y="455002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4594073" y="495157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460406" y="498745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8037485" y="539123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3" name="Oval 102"/>
          <p:cNvSpPr/>
          <p:nvPr/>
        </p:nvSpPr>
        <p:spPr>
          <a:xfrm>
            <a:off x="4077007" y="5849393"/>
            <a:ext cx="271346" cy="30480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4388488" y="5855809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2</a:t>
            </a:r>
            <a:endParaRPr lang="en-US" sz="1400" b="1" dirty="0"/>
          </a:p>
        </p:txBody>
      </p:sp>
      <p:sp>
        <p:nvSpPr>
          <p:cNvPr id="105" name="Oval 104"/>
          <p:cNvSpPr/>
          <p:nvPr/>
        </p:nvSpPr>
        <p:spPr>
          <a:xfrm>
            <a:off x="5554589" y="5858786"/>
            <a:ext cx="271346" cy="30480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5866070" y="5865202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1</a:t>
            </a:r>
            <a:endParaRPr lang="en-US" sz="1400" b="1" dirty="0"/>
          </a:p>
        </p:txBody>
      </p:sp>
      <p:sp>
        <p:nvSpPr>
          <p:cNvPr id="107" name="Oval 106"/>
          <p:cNvSpPr/>
          <p:nvPr/>
        </p:nvSpPr>
        <p:spPr>
          <a:xfrm>
            <a:off x="7500868" y="5878267"/>
            <a:ext cx="271346" cy="30480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7812349" y="5884683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1</a:t>
            </a:r>
            <a:endParaRPr lang="en-US" sz="1400" b="1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 flipV="1">
            <a:off x="3011690" y="3865687"/>
            <a:ext cx="5097224" cy="61173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2181245" y="3941887"/>
            <a:ext cx="748299" cy="45720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 flipV="1">
            <a:off x="2952906" y="3941887"/>
            <a:ext cx="331982" cy="46147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 flipV="1">
            <a:off x="2952906" y="3941887"/>
            <a:ext cx="1789180" cy="44028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 flipV="1">
            <a:off x="3081990" y="3865687"/>
            <a:ext cx="3080038" cy="53767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1926281" y="2360458"/>
            <a:ext cx="0" cy="246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1751393" y="1255558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2132393" y="1255558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449772" y="1537597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1449772" y="1941358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1294193" y="1103158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1415044" y="116826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1789447" y="118451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156" name="TextBox 155"/>
          <p:cNvSpPr txBox="1"/>
          <p:nvPr/>
        </p:nvSpPr>
        <p:spPr>
          <a:xfrm>
            <a:off x="660871" y="153759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MAX</a:t>
            </a:r>
            <a:endParaRPr lang="en-US" sz="1400" b="1" dirty="0"/>
          </a:p>
        </p:txBody>
      </p:sp>
      <p:sp>
        <p:nvSpPr>
          <p:cNvPr id="157" name="Oval 156"/>
          <p:cNvSpPr/>
          <p:nvPr/>
        </p:nvSpPr>
        <p:spPr>
          <a:xfrm>
            <a:off x="2745149" y="2774007"/>
            <a:ext cx="271346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3064046" y="2758260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1</a:t>
            </a:r>
            <a:endParaRPr lang="en-US" sz="14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3929064" y="2432656"/>
            <a:ext cx="2081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Minimized Value of Max Move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160" name="Curved Connector 159"/>
          <p:cNvCxnSpPr/>
          <p:nvPr/>
        </p:nvCxnSpPr>
        <p:spPr>
          <a:xfrm rot="10800000" flipV="1">
            <a:off x="3396028" y="2571156"/>
            <a:ext cx="468531" cy="18997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2739522" y="1999679"/>
            <a:ext cx="271346" cy="304800"/>
          </a:xfrm>
          <a:prstGeom prst="ellipse">
            <a:avLst/>
          </a:prstGeom>
          <a:pattFill prst="pct25">
            <a:fgClr>
              <a:srgbClr val="00B05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3028926" y="1996702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2</a:t>
            </a:r>
            <a:endParaRPr lang="en-US" sz="1400" b="1" dirty="0"/>
          </a:p>
        </p:txBody>
      </p:sp>
      <p:cxnSp>
        <p:nvCxnSpPr>
          <p:cNvPr id="163" name="Straight Arrow Connector 162"/>
          <p:cNvCxnSpPr/>
          <p:nvPr/>
        </p:nvCxnSpPr>
        <p:spPr>
          <a:xfrm flipH="1" flipV="1">
            <a:off x="2875195" y="2360458"/>
            <a:ext cx="16383" cy="112865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267874" y="1995447"/>
            <a:ext cx="287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Maximum value of Max move 2 look ahead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65" name="Curved Connector 164"/>
          <p:cNvCxnSpPr>
            <a:stCxn id="164" idx="1"/>
          </p:cNvCxnSpPr>
          <p:nvPr/>
        </p:nvCxnSpPr>
        <p:spPr>
          <a:xfrm rot="10800000">
            <a:off x="3548306" y="2020801"/>
            <a:ext cx="719569" cy="113147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>
            <a:off x="457200" y="1691485"/>
            <a:ext cx="224106" cy="1563113"/>
          </a:xfrm>
          <a:prstGeom prst="lef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Left Brace 165"/>
          <p:cNvSpPr/>
          <p:nvPr/>
        </p:nvSpPr>
        <p:spPr>
          <a:xfrm>
            <a:off x="499452" y="4979009"/>
            <a:ext cx="224106" cy="1563113"/>
          </a:xfrm>
          <a:prstGeom prst="lef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-8435" y="223504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1st</a:t>
            </a:r>
          </a:p>
          <a:p>
            <a:r>
              <a:rPr lang="en-US" sz="1400" b="1" dirty="0" smtClean="0"/>
              <a:t>Ply</a:t>
            </a:r>
            <a:endParaRPr lang="en-US" sz="14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46510" y="5474721"/>
            <a:ext cx="468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2nd</a:t>
            </a:r>
          </a:p>
          <a:p>
            <a:r>
              <a:rPr lang="en-US" sz="1400" b="1" dirty="0" smtClean="0"/>
              <a:t>Ply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5606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1164136"/>
            <a:ext cx="480131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function </a:t>
            </a:r>
            <a:r>
              <a:rPr lang="en-US" sz="1600" b="1" dirty="0" smtClean="0">
                <a:solidFill>
                  <a:srgbClr val="00B050"/>
                </a:solidFill>
              </a:rPr>
              <a:t>Maximize</a:t>
            </a:r>
            <a:r>
              <a:rPr lang="en-US" sz="1600" b="1" dirty="0" smtClean="0"/>
              <a:t>(state)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if terminal(state)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return (null, value(state))</a:t>
            </a:r>
          </a:p>
          <a:p>
            <a:endParaRPr lang="en-US" sz="1600" b="1" dirty="0"/>
          </a:p>
          <a:p>
            <a:r>
              <a:rPr lang="en-US" sz="1600" b="1" dirty="0" smtClean="0"/>
              <a:t>	(</a:t>
            </a:r>
            <a:r>
              <a:rPr lang="en-US" sz="1600" b="1" dirty="0" err="1" smtClean="0"/>
              <a:t>maxState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maxValue</a:t>
            </a:r>
            <a:r>
              <a:rPr lang="en-US" sz="1600" b="1" dirty="0" smtClean="0"/>
              <a:t>) = (null, MIN)</a:t>
            </a:r>
          </a:p>
          <a:p>
            <a:r>
              <a:rPr lang="en-US" sz="1600" b="1" dirty="0"/>
              <a:t>	</a:t>
            </a:r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for child in </a:t>
            </a:r>
            <a:r>
              <a:rPr lang="en-US" sz="1600" b="1" dirty="0" err="1" smtClean="0"/>
              <a:t>state.children</a:t>
            </a:r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	(_, value) = </a:t>
            </a:r>
            <a:r>
              <a:rPr lang="en-US" sz="1600" b="1" dirty="0" smtClean="0">
                <a:solidFill>
                  <a:srgbClr val="C00000"/>
                </a:solidFill>
              </a:rPr>
              <a:t>Minimize</a:t>
            </a:r>
            <a:r>
              <a:rPr lang="en-US" sz="1600" b="1" dirty="0" smtClean="0"/>
              <a:t>(child)</a:t>
            </a:r>
            <a:endParaRPr lang="en-US" sz="1600" dirty="0"/>
          </a:p>
          <a:p>
            <a:r>
              <a:rPr lang="en-US" sz="1600" b="1" dirty="0" smtClean="0"/>
              <a:t>		if value &gt; </a:t>
            </a:r>
            <a:r>
              <a:rPr lang="en-US" sz="1600" b="1" dirty="0" err="1" smtClean="0"/>
              <a:t>maxValue</a:t>
            </a:r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		(</a:t>
            </a:r>
            <a:r>
              <a:rPr lang="en-US" sz="1600" b="1" dirty="0" err="1" smtClean="0"/>
              <a:t>maxState,maxValue</a:t>
            </a:r>
            <a:r>
              <a:rPr lang="en-US" sz="1600" b="1" dirty="0" smtClean="0"/>
              <a:t>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	= (child, value)</a:t>
            </a:r>
          </a:p>
          <a:p>
            <a:endParaRPr lang="en-US" sz="1600" b="1" dirty="0"/>
          </a:p>
          <a:p>
            <a:r>
              <a:rPr lang="en-US" sz="1600" b="1" dirty="0" smtClean="0"/>
              <a:t>	return (</a:t>
            </a:r>
            <a:r>
              <a:rPr lang="en-US" sz="1600" b="1" dirty="0" err="1" smtClean="0"/>
              <a:t>maxState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maxValue</a:t>
            </a:r>
            <a:r>
              <a:rPr lang="en-US" sz="1600" b="1" dirty="0" smtClean="0"/>
              <a:t>)</a:t>
            </a:r>
            <a:r>
              <a:rPr lang="en-US" b="1" dirty="0" smtClean="0"/>
              <a:t>		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610100" y="1164134"/>
            <a:ext cx="38100" cy="34840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 flipH="1" flipV="1">
            <a:off x="3654237" y="1603566"/>
            <a:ext cx="1378328" cy="1066799"/>
          </a:xfrm>
          <a:prstGeom prst="curvedConnector3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10800000">
            <a:off x="2378035" y="1295403"/>
            <a:ext cx="4061222" cy="1835529"/>
          </a:xfrm>
          <a:prstGeom prst="curvedConnector3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81001" y="4648200"/>
            <a:ext cx="845819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73450" y="5029199"/>
            <a:ext cx="34067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function Minimax(state)</a:t>
            </a:r>
          </a:p>
          <a:p>
            <a:endParaRPr lang="en-US" sz="1600" b="1" dirty="0"/>
          </a:p>
          <a:p>
            <a:r>
              <a:rPr lang="en-US" sz="1600" b="1" dirty="0" smtClean="0"/>
              <a:t>	(child, _) = </a:t>
            </a:r>
            <a:r>
              <a:rPr lang="en-US" sz="1600" b="1" dirty="0" smtClean="0">
                <a:solidFill>
                  <a:srgbClr val="00B050"/>
                </a:solidFill>
              </a:rPr>
              <a:t>Maximize</a:t>
            </a:r>
            <a:r>
              <a:rPr lang="en-US" sz="1600" b="1" dirty="0" smtClean="0"/>
              <a:t>(state)</a:t>
            </a:r>
          </a:p>
          <a:p>
            <a:endParaRPr lang="en-US" sz="1600" b="1" dirty="0"/>
          </a:p>
          <a:p>
            <a:r>
              <a:rPr lang="en-US" sz="1600" b="1" dirty="0" smtClean="0"/>
              <a:t>	return child</a:t>
            </a:r>
            <a:endParaRPr lang="en-US" sz="1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572000" y="1152612"/>
            <a:ext cx="472439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function </a:t>
            </a:r>
            <a:r>
              <a:rPr lang="en-US" sz="1600" b="1" dirty="0" smtClean="0">
                <a:solidFill>
                  <a:srgbClr val="C00000"/>
                </a:solidFill>
              </a:rPr>
              <a:t>Minimize</a:t>
            </a:r>
            <a:r>
              <a:rPr lang="en-US" sz="1600" b="1" dirty="0" smtClean="0"/>
              <a:t>(state)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if terminal(state)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return (null, value(state))</a:t>
            </a:r>
          </a:p>
          <a:p>
            <a:endParaRPr lang="en-US" sz="1600" b="1" dirty="0"/>
          </a:p>
          <a:p>
            <a:r>
              <a:rPr lang="en-US" sz="1600" b="1" dirty="0" smtClean="0"/>
              <a:t>	(</a:t>
            </a:r>
            <a:r>
              <a:rPr lang="en-US" sz="1600" b="1" dirty="0" err="1" smtClean="0"/>
              <a:t>minState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minValue</a:t>
            </a:r>
            <a:r>
              <a:rPr lang="en-US" sz="1600" b="1" dirty="0" smtClean="0"/>
              <a:t>) = (null, MAX)</a:t>
            </a:r>
          </a:p>
          <a:p>
            <a:r>
              <a:rPr lang="en-US" sz="1600" b="1" dirty="0"/>
              <a:t>	</a:t>
            </a:r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for child in </a:t>
            </a:r>
            <a:r>
              <a:rPr lang="en-US" sz="1600" b="1" dirty="0" err="1" smtClean="0"/>
              <a:t>state.children</a:t>
            </a:r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	(_, value) = </a:t>
            </a:r>
            <a:r>
              <a:rPr lang="en-US" sz="1600" b="1" dirty="0" smtClean="0">
                <a:solidFill>
                  <a:srgbClr val="00B050"/>
                </a:solidFill>
              </a:rPr>
              <a:t>Maximize</a:t>
            </a:r>
            <a:r>
              <a:rPr lang="en-US" sz="1600" b="1" dirty="0" smtClean="0"/>
              <a:t>(child)</a:t>
            </a:r>
            <a:endParaRPr lang="en-US" sz="1600" dirty="0"/>
          </a:p>
          <a:p>
            <a:r>
              <a:rPr lang="en-US" sz="1600" b="1" dirty="0" smtClean="0"/>
              <a:t>		if value &lt; </a:t>
            </a:r>
            <a:r>
              <a:rPr lang="en-US" sz="1600" b="1" dirty="0" err="1" smtClean="0"/>
              <a:t>minValue</a:t>
            </a:r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		(</a:t>
            </a:r>
            <a:r>
              <a:rPr lang="en-US" sz="1600" b="1" dirty="0" err="1" smtClean="0"/>
              <a:t>minState,minValue</a:t>
            </a:r>
            <a:r>
              <a:rPr lang="en-US" sz="1600" b="1" dirty="0" smtClean="0"/>
              <a:t>) 			= (child, value)</a:t>
            </a:r>
          </a:p>
          <a:p>
            <a:endParaRPr lang="en-US" sz="1600" b="1" dirty="0"/>
          </a:p>
          <a:p>
            <a:r>
              <a:rPr lang="en-US" sz="1600" b="1" dirty="0" smtClean="0"/>
              <a:t>	return (</a:t>
            </a:r>
            <a:r>
              <a:rPr lang="en-US" sz="1600" b="1" dirty="0" err="1" smtClean="0"/>
              <a:t>minState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minValue</a:t>
            </a:r>
            <a:r>
              <a:rPr lang="en-US" sz="16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718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7881</TotalTime>
  <Words>467</Words>
  <Application>Microsoft Office PowerPoint</Application>
  <PresentationFormat>On-screen Show (4:3)</PresentationFormat>
  <Paragraphs>171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Artificial Intelligence Training MinMax (Minimax) Algorithm in Adversarial Games </vt:lpstr>
      <vt:lpstr>Overview</vt:lpstr>
      <vt:lpstr>Players</vt:lpstr>
      <vt:lpstr>A Single Ply, 2 Moves</vt:lpstr>
      <vt:lpstr>Tic-Tac-Toe</vt:lpstr>
      <vt:lpstr>Tic-Tac-Toe – Single Ply Search</vt:lpstr>
      <vt:lpstr>Tic-Tac-Toe, Multi-Ply Search</vt:lpstr>
      <vt:lpstr>Algorithm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238</cp:revision>
  <dcterms:created xsi:type="dcterms:W3CDTF">2006-08-16T00:00:00Z</dcterms:created>
  <dcterms:modified xsi:type="dcterms:W3CDTF">2017-10-28T13:52:53Z</dcterms:modified>
</cp:coreProperties>
</file>