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err="1" smtClean="0"/>
              <a:t>MinMax</a:t>
            </a:r>
            <a:r>
              <a:rPr lang="en-US" dirty="0" smtClean="0"/>
              <a:t> (Minimax) 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051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two-player Zero Sum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gain is a loss 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loss is a gain for the other player.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is a recursive algorithm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to choose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best action to: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Maximize the value of its action, while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Minimize the value of the other player’s next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91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round of play is called a “Ply”.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Each player on their turn assumes the role of “Max”,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and assumes the role of the other player of “Min”.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Max assumes Min will choice their next move that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will minimize the value of Max’s move.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choices the move with the highest remaining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value on assumption Min will pick a move that most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minimizes it.</a:t>
            </a:r>
          </a:p>
        </p:txBody>
      </p:sp>
    </p:spTree>
    <p:extLst>
      <p:ext uri="{BB962C8B-B14F-4D97-AF65-F5344CB8AC3E}">
        <p14:creationId xmlns:p14="http://schemas.microsoft.com/office/powerpoint/2010/main" val="2481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Single Ply, 2 Moves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>
            <a:off x="731880" y="2797197"/>
            <a:ext cx="762000" cy="762000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8280" y="27209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4515" y="267639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22480" y="2797197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7380" y="5005508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Min can make in response to Max move</a:t>
            </a:r>
            <a:endParaRPr lang="en-US" sz="1400" b="1" dirty="0"/>
          </a:p>
        </p:txBody>
      </p:sp>
      <p:sp>
        <p:nvSpPr>
          <p:cNvPr id="10" name="Cross 9"/>
          <p:cNvSpPr/>
          <p:nvPr/>
        </p:nvSpPr>
        <p:spPr>
          <a:xfrm>
            <a:off x="731880" y="4016397"/>
            <a:ext cx="762000" cy="762000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8765" y="40163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4929" y="398480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4515" y="39782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35185" y="3982943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32326" y="2663382"/>
            <a:ext cx="0" cy="2141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22480" y="3934621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27380" y="3559197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1827" y="2319253"/>
            <a:ext cx="209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Max can make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3336154" y="272099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2827380" y="3559197"/>
            <a:ext cx="1436649" cy="3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72411" y="263178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04284" y="1895509"/>
            <a:ext cx="3035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403136" y="4557663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3"/>
            <a:endCxn id="29" idx="0"/>
          </p:cNvCxnSpPr>
          <p:nvPr/>
        </p:nvCxnSpPr>
        <p:spPr>
          <a:xfrm>
            <a:off x="5639795" y="2034009"/>
            <a:ext cx="768289" cy="59777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36154" y="3219085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6397" y="398480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0774" y="3212580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1017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4333" y="351180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64333" y="3511804"/>
            <a:ext cx="1436649" cy="42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8280" y="5616597"/>
            <a:ext cx="448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minimizing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H="1">
            <a:off x="2981727" y="2223961"/>
            <a:ext cx="548489" cy="44558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2297" y="3969004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rot="5400000" flipH="1" flipV="1">
            <a:off x="3889035" y="4500044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750643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545704" y="3559197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377612" y="3523885"/>
            <a:ext cx="550128" cy="4620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6511" y="32514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18612" y="3545342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350520" y="3510030"/>
            <a:ext cx="400123" cy="454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50" y="32270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607500" y="3428636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18892" y="3380889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0962" y="2088420"/>
            <a:ext cx="189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minimizes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8" name="Curved Connector 67"/>
          <p:cNvCxnSpPr>
            <a:endCxn id="61" idx="0"/>
          </p:cNvCxnSpPr>
          <p:nvPr/>
        </p:nvCxnSpPr>
        <p:spPr>
          <a:xfrm rot="5400000">
            <a:off x="7059983" y="2713600"/>
            <a:ext cx="729288" cy="29751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1" idx="4"/>
          </p:cNvCxnSpPr>
          <p:nvPr/>
        </p:nvCxnSpPr>
        <p:spPr>
          <a:xfrm rot="5400000" flipH="1" flipV="1">
            <a:off x="6653482" y="4478546"/>
            <a:ext cx="1428283" cy="103738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 flipH="1" flipV="1">
            <a:off x="5393896" y="4557659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41939" y="1321804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223701" y="1625116"/>
            <a:ext cx="859942" cy="1628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32326" y="1625116"/>
            <a:ext cx="1186633" cy="1589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27740" y="1318827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max()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580038" y="1478545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7123" y="1318827"/>
            <a:ext cx="26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maximizes the value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Min counter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2" name="Curved Connector 81"/>
          <p:cNvCxnSpPr>
            <a:endCxn id="79" idx="3"/>
          </p:cNvCxnSpPr>
          <p:nvPr/>
        </p:nvCxnSpPr>
        <p:spPr>
          <a:xfrm rot="10800000">
            <a:off x="5538742" y="1472717"/>
            <a:ext cx="679089" cy="148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143000"/>
            <a:ext cx="278794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Value Function:</a:t>
            </a:r>
          </a:p>
          <a:p>
            <a:r>
              <a:rPr lang="en-US" sz="1400" b="1" dirty="0" smtClean="0"/>
              <a:t>0 - Blocked</a:t>
            </a:r>
          </a:p>
          <a:p>
            <a:r>
              <a:rPr lang="en-US" sz="1400" b="1" dirty="0" smtClean="0"/>
              <a:t>1 – Straight line of 1 (w/o blocking)</a:t>
            </a:r>
          </a:p>
          <a:p>
            <a:r>
              <a:rPr lang="en-US" sz="1400" b="1" dirty="0" smtClean="0"/>
              <a:t>2 – Straight line of 2 (w/o blocking)</a:t>
            </a:r>
          </a:p>
          <a:p>
            <a:r>
              <a:rPr lang="en-US" sz="1400" b="1" dirty="0" smtClean="0"/>
              <a:t>3 – Straight line of 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1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2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0201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201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45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445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26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43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43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887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16875" y="2995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09618" y="3004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0294" y="3784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67991" y="33645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69321" y="3486031"/>
            <a:ext cx="0" cy="520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81540" y="3203992"/>
            <a:ext cx="69599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98317" y="3257431"/>
            <a:ext cx="679221" cy="6323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12367" y="329186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47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28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45806" y="5278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45806" y="5682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90227" y="4844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11078" y="4909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5481" y="4925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977765" y="528274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4" idx="2"/>
          </p:cNvCxnSpPr>
          <p:nvPr/>
        </p:nvCxnSpPr>
        <p:spPr>
          <a:xfrm flipH="1">
            <a:off x="2541106" y="5295246"/>
            <a:ext cx="27" cy="616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16369" y="5110580"/>
            <a:ext cx="3943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766" y="52694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67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48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66275" y="529384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66275" y="5697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10696" y="4859402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131547" y="49245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3004" y="571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8234" y="52975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14511" y="5898310"/>
            <a:ext cx="5648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414511" y="5110580"/>
            <a:ext cx="564856" cy="8103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270617" y="3476526"/>
            <a:ext cx="15329" cy="5298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12767" y="33645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767" y="53001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8845" y="2438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 – Single 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4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05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38" y="199070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2738" y="239446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159" y="155626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224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5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2738" y="378512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22738" y="418888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7159" y="335068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9467" y="1611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88010" y="34157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0771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526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7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24498" y="37996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24498" y="42033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68919" y="33651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89770" y="34302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64173" y="34465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548143" y="37912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89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0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7972" y="378514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7972" y="418891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2393" y="3350710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53244" y="34158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13432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028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9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27365" y="3786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27365" y="419036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71786" y="3352163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92637" y="34172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82449" y="37901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472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53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70777" y="3818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70777" y="4221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15198" y="3383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36049" y="3448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10452" y="3464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64431" y="4202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595964" y="3693488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78695" y="19342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57452" y="367754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9247" y="281356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37237" y="1609481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75781" y="15988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767159" y="472392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86056" y="47081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117571" y="470175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429052" y="47081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732565" y="1143000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 flipH="1" flipV="1">
            <a:off x="2732565" y="1281499"/>
            <a:ext cx="75198" cy="317355"/>
          </a:xfrm>
          <a:prstGeom prst="curvedConnector4">
            <a:avLst>
              <a:gd name="adj1" fmla="val -303997"/>
              <a:gd name="adj2" fmla="val 7182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28804" y="5283288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201631" y="5066882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436907" y="5106499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233726" y="2394466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657391" y="2775466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2429052" y="2775466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429052" y="2775466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558136" y="2699266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487836" y="2699266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23130" y="239148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278572" y="2067851"/>
            <a:ext cx="20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Minimum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2855113" y="2201519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532028" y="471452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850925" y="46987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3" name="Oval 152"/>
          <p:cNvSpPr/>
          <p:nvPr/>
        </p:nvSpPr>
        <p:spPr>
          <a:xfrm>
            <a:off x="5032077" y="4732861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350974" y="47171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5" name="Oval 154"/>
          <p:cNvSpPr/>
          <p:nvPr/>
        </p:nvSpPr>
        <p:spPr>
          <a:xfrm>
            <a:off x="6995795" y="4763539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314692" y="474779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79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Tic-Tac-Toe, Multi-Ply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8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29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6592" y="495154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46592" y="535530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91013" y="451710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411864" y="45822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70237" y="49782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049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430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48352" y="4966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48352" y="5369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92773" y="4531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13624" y="4596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088027" y="4612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71997" y="49576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13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94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11826" y="495157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11826" y="535533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56247" y="4517131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77098" y="45822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34175" y="4979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52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33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51219" y="495302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51219" y="5356784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5640" y="4518584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16491" y="45836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06303" y="49565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996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77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4631" y="498446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94631" y="538822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39052" y="4550029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59903" y="46151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34306" y="46313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388285" y="53684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119818" y="4859909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02549" y="310071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1306" y="484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3101" y="39799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735556" y="1168265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063921" y="116243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1291013" y="589034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609910" y="58745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641425" y="5868179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952906" y="587459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115474" y="1137085"/>
            <a:ext cx="287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1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>
            <a:off x="3395904" y="1162437"/>
            <a:ext cx="719571" cy="113149"/>
          </a:xfrm>
          <a:prstGeom prst="curvedConnector4">
            <a:avLst>
              <a:gd name="adj1" fmla="val 26932"/>
              <a:gd name="adj2" fmla="val 302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91013" y="6449711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Minimized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725485" y="6233303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960761" y="6272920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757580" y="3560887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046984" y="355791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802426" y="3234272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3378967" y="3367940"/>
            <a:ext cx="468533" cy="1899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48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29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46592" y="31571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46592" y="35608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91013" y="27226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1864" y="27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86267" y="28040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70237" y="31487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70237" y="45771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558502" y="45500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94073" y="49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60406" y="49874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037485" y="53912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077007" y="584939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388488" y="585580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05" name="Oval 104"/>
          <p:cNvSpPr/>
          <p:nvPr/>
        </p:nvSpPr>
        <p:spPr>
          <a:xfrm>
            <a:off x="5554589" y="5858786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66070" y="58652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07" name="Oval 106"/>
          <p:cNvSpPr/>
          <p:nvPr/>
        </p:nvSpPr>
        <p:spPr>
          <a:xfrm>
            <a:off x="7500868" y="587826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12349" y="588468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3011690" y="3865687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181245" y="3941887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952906" y="3941887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52906" y="3941887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3081990" y="3865687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926281" y="2360458"/>
            <a:ext cx="0" cy="24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51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32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49772" y="15375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449772" y="19413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94193" y="11031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415044" y="11682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789447" y="11845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60871" y="15375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57" name="Oval 156"/>
          <p:cNvSpPr/>
          <p:nvPr/>
        </p:nvSpPr>
        <p:spPr>
          <a:xfrm>
            <a:off x="2745149" y="277400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064046" y="275826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929064" y="2432656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60" name="Curved Connector 159"/>
          <p:cNvCxnSpPr/>
          <p:nvPr/>
        </p:nvCxnSpPr>
        <p:spPr>
          <a:xfrm rot="10800000" flipV="1">
            <a:off x="3396028" y="2571156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739522" y="1999679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28926" y="19967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875195" y="2360458"/>
            <a:ext cx="16383" cy="1128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67874" y="1995447"/>
            <a:ext cx="287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2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5" name="Curved Connector 164"/>
          <p:cNvCxnSpPr>
            <a:stCxn id="164" idx="1"/>
          </p:cNvCxnSpPr>
          <p:nvPr/>
        </p:nvCxnSpPr>
        <p:spPr>
          <a:xfrm rot="10800000">
            <a:off x="3548306" y="2020801"/>
            <a:ext cx="719569" cy="1131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457200" y="1691485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e 165"/>
          <p:cNvSpPr/>
          <p:nvPr/>
        </p:nvSpPr>
        <p:spPr>
          <a:xfrm>
            <a:off x="499452" y="4979009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-8435" y="223504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510" y="54747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6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164136"/>
            <a:ext cx="48013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 = (null, MIN)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&gt; </a:t>
            </a:r>
            <a:r>
              <a:rPr lang="en-US" sz="1600" b="1" dirty="0" err="1" smtClean="0"/>
              <a:t>maxValue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maxState,maxValue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</a:t>
            </a:r>
            <a:r>
              <a:rPr lang="en-US" b="1" dirty="0" smtClean="0"/>
              <a:t>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0100" y="1164134"/>
            <a:ext cx="38100" cy="3484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654237" y="1603566"/>
            <a:ext cx="1378328" cy="1066799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378035" y="1295403"/>
            <a:ext cx="4061222" cy="1835529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1001" y="4648200"/>
            <a:ext cx="84581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73450" y="5029199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Minimax(state)</a:t>
            </a:r>
          </a:p>
          <a:p>
            <a:endParaRPr lang="en-US" sz="1600" b="1" dirty="0"/>
          </a:p>
          <a:p>
            <a:r>
              <a:rPr lang="en-US" sz="1600" b="1" dirty="0" smtClean="0"/>
              <a:t>	(child, _)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child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1152612"/>
            <a:ext cx="4724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 = (null, MAX)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&lt; </a:t>
            </a:r>
            <a:r>
              <a:rPr lang="en-US" sz="1600" b="1" dirty="0" err="1" smtClean="0"/>
              <a:t>minValue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minState,minValue</a:t>
            </a:r>
            <a:r>
              <a:rPr lang="en-US" sz="1600" b="1" dirty="0" smtClean="0"/>
              <a:t>) 	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1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836" y="1164134"/>
            <a:ext cx="4724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FF0000"/>
                </a:solidFill>
              </a:rPr>
              <a:t>Minimum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 = (null, MAX)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&lt; </a:t>
            </a:r>
            <a:r>
              <a:rPr lang="en-US" sz="1600" b="1" dirty="0" err="1" smtClean="0"/>
              <a:t>minValue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minState,minValue</a:t>
            </a:r>
            <a:r>
              <a:rPr lang="en-US" sz="1600" b="1" dirty="0" smtClean="0"/>
              <a:t>) 	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164134"/>
            <a:ext cx="48013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FF000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 = (null, MIN)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00B050"/>
                </a:solidFill>
              </a:rPr>
              <a:t>Minimize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&gt; </a:t>
            </a:r>
            <a:r>
              <a:rPr lang="en-US" sz="1600" b="1" dirty="0" err="1" smtClean="0"/>
              <a:t>maxValue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maxState,maxValue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</a:t>
            </a:r>
            <a:r>
              <a:rPr lang="en-US" b="1" dirty="0" smtClean="0"/>
              <a:t>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0100" y="1164134"/>
            <a:ext cx="38100" cy="3484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654237" y="1603566"/>
            <a:ext cx="1378328" cy="1066799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378035" y="1295403"/>
            <a:ext cx="4061222" cy="1835529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1001" y="4648200"/>
            <a:ext cx="84581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73450" y="5029199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Minimax(state)</a:t>
            </a:r>
          </a:p>
          <a:p>
            <a:endParaRPr lang="en-US" sz="1600" b="1" dirty="0"/>
          </a:p>
          <a:p>
            <a:r>
              <a:rPr lang="en-US" sz="1600" b="1" dirty="0" smtClean="0"/>
              <a:t>	(child, _)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child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478</Words>
  <Application>Microsoft Office PowerPoint</Application>
  <PresentationFormat>On-screen Show (4:3)</PresentationFormat>
  <Paragraphs>203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 Training MinMax (Minimax) Algorithm in Adversarial Games </vt:lpstr>
      <vt:lpstr>Overview</vt:lpstr>
      <vt:lpstr>Players</vt:lpstr>
      <vt:lpstr>A Single Ply, 2 Moves</vt:lpstr>
      <vt:lpstr>Tic-Tac-Toe</vt:lpstr>
      <vt:lpstr>Tic-Tac-Toe – Single Ply Search</vt:lpstr>
      <vt:lpstr>Tic-Tac-Toe, Multi-Ply Search</vt:lpstr>
      <vt:lpstr>Algorithm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237</cp:revision>
  <dcterms:created xsi:type="dcterms:W3CDTF">2006-08-16T00:00:00Z</dcterms:created>
  <dcterms:modified xsi:type="dcterms:W3CDTF">2017-10-28T04:57:54Z</dcterms:modified>
</cp:coreProperties>
</file>