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1" r:id="rId3"/>
    <p:sldId id="282" r:id="rId4"/>
    <p:sldId id="283" r:id="rId5"/>
    <p:sldId id="284" r:id="rId6"/>
    <p:sldId id="285" r:id="rId7"/>
    <p:sldId id="28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690" y="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Perceptron Algorithm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Group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Perceptron History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59427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An early model for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Linear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Invented by Frank Rosenblatt in 1957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Early Predecessor to Neural Networks and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Reinforcement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goal of classification is to learn a function f(x) that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maps the features into labels 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Binary Classifier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: Predicts whether something belongs to a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class or not.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Predictions based on combining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set of weights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with the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  feature vector.</a:t>
            </a: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Limitations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13012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Single Layer Perceptron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Has only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one layer of nodes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(vs. multiple layer neural networks).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Can only learn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linearly separable classes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Linear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Separability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Data can only be separated into classes by a decision boundary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2-Dimensional Vector -&gt;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3-Dimensional Vector -&gt; Plane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N-Dimensional Vector -&gt; Hyperplane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149655" y="5055664"/>
            <a:ext cx="0" cy="1371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49655" y="6427264"/>
            <a:ext cx="1447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378255" y="51318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530655" y="52842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78255" y="55433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76374" y="56995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79220" y="58938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92655" y="5686220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64055" y="5592873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987855" y="5741464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140255" y="5893864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599233" y="5055664"/>
            <a:ext cx="487681" cy="121920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683055" y="54366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881174" y="51547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690674" y="6229145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789730" y="5939583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43730" y="6471198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692455" y="5532331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06013" y="5200442"/>
            <a:ext cx="1632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Line separates the data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8" name="Curved Connector 27"/>
          <p:cNvCxnSpPr>
            <a:stCxn id="25" idx="1"/>
          </p:cNvCxnSpPr>
          <p:nvPr/>
        </p:nvCxnSpPr>
        <p:spPr>
          <a:xfrm rot="10800000">
            <a:off x="2033575" y="5200442"/>
            <a:ext cx="372439" cy="13850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49351" y="4740060"/>
            <a:ext cx="1522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Linearly Separable</a:t>
            </a:r>
            <a:endParaRPr lang="en-US" sz="1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334582" y="5080724"/>
            <a:ext cx="0" cy="1371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334582" y="6452324"/>
            <a:ext cx="1447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563182" y="51569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15582" y="53093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63182" y="55684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61301" y="57246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664147" y="59189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26560" y="5322181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024623" y="5103672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088960" y="5500207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325182" y="5918924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867982" y="54617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906786" y="52636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643897" y="6173990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74657" y="5964643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733519" y="5675001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90940" y="5225502"/>
            <a:ext cx="1736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Curve separates the data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50" name="Curved Connector 49"/>
          <p:cNvCxnSpPr>
            <a:stCxn id="49" idx="1"/>
          </p:cNvCxnSpPr>
          <p:nvPr/>
        </p:nvCxnSpPr>
        <p:spPr>
          <a:xfrm rot="10800000">
            <a:off x="5218512" y="5225502"/>
            <a:ext cx="372429" cy="13850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34278" y="4765120"/>
            <a:ext cx="1881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Non-Linearly Separable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4942543" y="6482957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30" name="Arc 29"/>
          <p:cNvSpPr/>
          <p:nvPr/>
        </p:nvSpPr>
        <p:spPr>
          <a:xfrm rot="4694259">
            <a:off x="3305148" y="4489218"/>
            <a:ext cx="1981191" cy="1472567"/>
          </a:xfrm>
          <a:prstGeom prst="arc">
            <a:avLst>
              <a:gd name="adj1" fmla="val 16051032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952505" y="56141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516264" y="6252004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129670" y="5693928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974656" y="6128271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7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Linear Separable Data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573076"/>
              </p:ext>
            </p:extLst>
          </p:nvPr>
        </p:nvGraphicFramePr>
        <p:xfrm>
          <a:off x="1524000" y="158115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XOR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81425" y="1123950"/>
            <a:ext cx="1531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Binary Operations</a:t>
            </a:r>
            <a:endParaRPr lang="en-US" sz="1400" b="1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2533650" y="2857499"/>
            <a:ext cx="266699" cy="15240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/>
          <p:cNvSpPr/>
          <p:nvPr/>
        </p:nvSpPr>
        <p:spPr>
          <a:xfrm rot="16200000">
            <a:off x="5429250" y="2324098"/>
            <a:ext cx="266699" cy="2590801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379100" y="3752848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274699" y="3744095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Outputs</a:t>
            </a:r>
            <a:endParaRPr lang="en-US" sz="12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09600" y="4876800"/>
            <a:ext cx="0" cy="1371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09600" y="6238875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49923" y="6238875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251996" y="5334000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65" name="TextBox 64"/>
          <p:cNvSpPr txBox="1"/>
          <p:nvPr/>
        </p:nvSpPr>
        <p:spPr>
          <a:xfrm>
            <a:off x="314002" y="62388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baseline="-25000" dirty="0"/>
          </a:p>
        </p:txBody>
      </p:sp>
      <p:sp>
        <p:nvSpPr>
          <p:cNvPr id="66" name="TextBox 65"/>
          <p:cNvSpPr txBox="1"/>
          <p:nvPr/>
        </p:nvSpPr>
        <p:spPr>
          <a:xfrm>
            <a:off x="1690781" y="62748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baseline="-250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1838325" y="6128295"/>
            <a:ext cx="0" cy="17889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476250" y="4875312"/>
            <a:ext cx="228600" cy="14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83254" y="47229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baseline="-25000" dirty="0"/>
          </a:p>
        </p:txBody>
      </p:sp>
      <p:sp>
        <p:nvSpPr>
          <p:cNvPr id="77" name="Oval 76"/>
          <p:cNvSpPr/>
          <p:nvPr/>
        </p:nvSpPr>
        <p:spPr>
          <a:xfrm>
            <a:off x="1754934" y="4825455"/>
            <a:ext cx="166781" cy="1538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085850" y="4413644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AND</a:t>
            </a:r>
            <a:endParaRPr lang="en-US" sz="1400" b="1" dirty="0"/>
          </a:p>
        </p:txBody>
      </p:sp>
      <p:sp>
        <p:nvSpPr>
          <p:cNvPr id="79" name="Oval 78"/>
          <p:cNvSpPr/>
          <p:nvPr/>
        </p:nvSpPr>
        <p:spPr>
          <a:xfrm>
            <a:off x="523364" y="6128295"/>
            <a:ext cx="166781" cy="153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738218" y="6137819"/>
            <a:ext cx="166781" cy="153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23364" y="4799856"/>
            <a:ext cx="166781" cy="153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>
            <a:off x="690145" y="4567532"/>
            <a:ext cx="1443455" cy="17146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150785" y="4916980"/>
            <a:ext cx="0" cy="1371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4150785" y="6279055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591108" y="6279055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87" name="TextBox 86"/>
          <p:cNvSpPr txBox="1"/>
          <p:nvPr/>
        </p:nvSpPr>
        <p:spPr>
          <a:xfrm>
            <a:off x="3793181" y="5374180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88" name="TextBox 87"/>
          <p:cNvSpPr txBox="1"/>
          <p:nvPr/>
        </p:nvSpPr>
        <p:spPr>
          <a:xfrm>
            <a:off x="3855187" y="62790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baseline="-25000" dirty="0"/>
          </a:p>
        </p:txBody>
      </p:sp>
      <p:sp>
        <p:nvSpPr>
          <p:cNvPr id="89" name="TextBox 88"/>
          <p:cNvSpPr txBox="1"/>
          <p:nvPr/>
        </p:nvSpPr>
        <p:spPr>
          <a:xfrm>
            <a:off x="5231966" y="63150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baseline="-25000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5379510" y="6168475"/>
            <a:ext cx="0" cy="17889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4017435" y="4915492"/>
            <a:ext cx="228600" cy="14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824439" y="47630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baseline="-25000" dirty="0"/>
          </a:p>
        </p:txBody>
      </p:sp>
      <p:sp>
        <p:nvSpPr>
          <p:cNvPr id="93" name="Oval 92"/>
          <p:cNvSpPr/>
          <p:nvPr/>
        </p:nvSpPr>
        <p:spPr>
          <a:xfrm>
            <a:off x="5296119" y="4865635"/>
            <a:ext cx="166781" cy="1538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627035" y="4453824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OR</a:t>
            </a:r>
            <a:endParaRPr lang="en-US" sz="1400" b="1" dirty="0"/>
          </a:p>
        </p:txBody>
      </p:sp>
      <p:sp>
        <p:nvSpPr>
          <p:cNvPr id="95" name="Oval 94"/>
          <p:cNvSpPr/>
          <p:nvPr/>
        </p:nvSpPr>
        <p:spPr>
          <a:xfrm>
            <a:off x="4064549" y="6168475"/>
            <a:ext cx="166781" cy="153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>
            <a:off x="4231330" y="4607712"/>
            <a:ext cx="1443455" cy="17146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4069218" y="4825455"/>
            <a:ext cx="166781" cy="1538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5296119" y="6180976"/>
            <a:ext cx="166781" cy="1538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6991350" y="4955235"/>
            <a:ext cx="0" cy="1371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6991350" y="6317310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431673" y="6317310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633746" y="5412435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695752" y="631730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baseline="-25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8072531" y="63533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baseline="-25000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8220075" y="6206730"/>
            <a:ext cx="0" cy="17889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6858000" y="4953747"/>
            <a:ext cx="228600" cy="14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665004" y="48013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baseline="-25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467600" y="4492079"/>
            <a:ext cx="500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XOR</a:t>
            </a:r>
            <a:endParaRPr lang="en-US" sz="1400" b="1" dirty="0"/>
          </a:p>
        </p:txBody>
      </p:sp>
      <p:sp>
        <p:nvSpPr>
          <p:cNvPr id="112" name="Oval 111"/>
          <p:cNvSpPr/>
          <p:nvPr/>
        </p:nvSpPr>
        <p:spPr>
          <a:xfrm>
            <a:off x="6919819" y="6214763"/>
            <a:ext cx="166781" cy="153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7071895" y="4645967"/>
            <a:ext cx="1443455" cy="17146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6909783" y="4863710"/>
            <a:ext cx="166781" cy="1538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8136684" y="6219231"/>
            <a:ext cx="166781" cy="1538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8127159" y="4863710"/>
            <a:ext cx="166781" cy="153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6198091" y="5017598"/>
            <a:ext cx="1443455" cy="17146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379100" y="5177727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Data is separable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by a single line.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21" name="Curved Connector 120"/>
          <p:cNvCxnSpPr/>
          <p:nvPr/>
        </p:nvCxnSpPr>
        <p:spPr>
          <a:xfrm rot="10800000" flipV="1">
            <a:off x="1690782" y="5333999"/>
            <a:ext cx="595219" cy="34795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urved Connector 121"/>
          <p:cNvCxnSpPr>
            <a:stCxn id="119" idx="3"/>
          </p:cNvCxnSpPr>
          <p:nvPr/>
        </p:nvCxnSpPr>
        <p:spPr>
          <a:xfrm flipV="1">
            <a:off x="3628160" y="5070869"/>
            <a:ext cx="943840" cy="33769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586019" y="3901464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Data is not separable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by a single line.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26" name="Curved Connector 125"/>
          <p:cNvCxnSpPr/>
          <p:nvPr/>
        </p:nvCxnSpPr>
        <p:spPr>
          <a:xfrm rot="5400000">
            <a:off x="7169261" y="4289315"/>
            <a:ext cx="542026" cy="40254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urved Connector 127"/>
          <p:cNvCxnSpPr/>
          <p:nvPr/>
        </p:nvCxnSpPr>
        <p:spPr>
          <a:xfrm rot="10800000" flipV="1">
            <a:off x="6324601" y="4259755"/>
            <a:ext cx="1316949" cy="917972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77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Symbolic Representation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14" y="2489442"/>
            <a:ext cx="3566248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8494" y="2184642"/>
            <a:ext cx="2986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Diagram of a Neuron in the Brain</a:t>
            </a:r>
            <a:endParaRPr lang="en-US" sz="16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644966" y="1143000"/>
            <a:ext cx="3854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Perceptron models a Brain Neuron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342714" y="2489442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4371289" y="3301240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2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4342714" y="4139440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88539" y="2206177"/>
            <a:ext cx="124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 (Features)</a:t>
            </a:r>
            <a:endParaRPr lang="en-US" sz="1200" dirty="0"/>
          </a:p>
        </p:txBody>
      </p:sp>
      <p:cxnSp>
        <p:nvCxnSpPr>
          <p:cNvPr id="11" name="Curved Connector 10"/>
          <p:cNvCxnSpPr/>
          <p:nvPr/>
        </p:nvCxnSpPr>
        <p:spPr>
          <a:xfrm rot="10800000">
            <a:off x="951814" y="3594343"/>
            <a:ext cx="3276600" cy="824863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5752414" y="3301239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∑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5"/>
          </p:cNvCxnSpPr>
          <p:nvPr/>
        </p:nvCxnSpPr>
        <p:spPr>
          <a:xfrm>
            <a:off x="4797999" y="2930322"/>
            <a:ext cx="954415" cy="473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923234" y="3559499"/>
            <a:ext cx="77107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4889670" y="3708642"/>
            <a:ext cx="862744" cy="7105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/>
          <p:nvPr/>
        </p:nvCxnSpPr>
        <p:spPr>
          <a:xfrm rot="10800000">
            <a:off x="1161803" y="3138504"/>
            <a:ext cx="4686299" cy="530675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733364" y="2976620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967874" y="283812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960099" y="331734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948824" y="392542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3</a:t>
            </a:r>
            <a:endParaRPr lang="en-US" sz="1200" baseline="-250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6285814" y="3553231"/>
            <a:ext cx="385536" cy="6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6671350" y="3308470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∫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7235593" y="3553231"/>
            <a:ext cx="385536" cy="6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649704" y="3402480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 or 1</a:t>
            </a:r>
            <a:endParaRPr 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416556" y="2969271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Step Function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408880" y="2344676"/>
            <a:ext cx="17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Weights are learned and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applied to each feature.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>
            <a:endCxn id="110" idx="3"/>
          </p:cNvCxnSpPr>
          <p:nvPr/>
        </p:nvCxnSpPr>
        <p:spPr>
          <a:xfrm rot="5400000">
            <a:off x="5303947" y="2783848"/>
            <a:ext cx="228917" cy="156626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483864" y="4271643"/>
            <a:ext cx="1453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Summation of the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products of weights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and features.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32" name="Curved Connector 131"/>
          <p:cNvCxnSpPr/>
          <p:nvPr/>
        </p:nvCxnSpPr>
        <p:spPr>
          <a:xfrm rot="5400000" flipH="1" flipV="1">
            <a:off x="5679219" y="4025419"/>
            <a:ext cx="486983" cy="19281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/>
          <p:nvPr/>
        </p:nvCxnSpPr>
        <p:spPr>
          <a:xfrm rot="10800000">
            <a:off x="3504953" y="2976619"/>
            <a:ext cx="3257211" cy="477862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7235593" y="3934604"/>
            <a:ext cx="1264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Squash the result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to either a 0 or 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4342714" y="4955277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0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endCxn id="72" idx="3"/>
          </p:cNvCxnSpPr>
          <p:nvPr/>
        </p:nvCxnSpPr>
        <p:spPr>
          <a:xfrm flipV="1">
            <a:off x="4798917" y="3742119"/>
            <a:ext cx="1031612" cy="13124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988139" y="469729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0</a:t>
            </a:r>
            <a:endParaRPr lang="en-US" sz="1200" baseline="-25000" dirty="0"/>
          </a:p>
        </p:txBody>
      </p:sp>
      <p:sp>
        <p:nvSpPr>
          <p:cNvPr id="32" name="Oval 31"/>
          <p:cNvSpPr/>
          <p:nvPr/>
        </p:nvSpPr>
        <p:spPr>
          <a:xfrm>
            <a:off x="4228414" y="4655963"/>
            <a:ext cx="1371600" cy="1033879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6179466" y="4974297"/>
            <a:ext cx="209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This is the constant b in a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Linear equation, where x</a:t>
            </a:r>
            <a:r>
              <a:rPr lang="en-US" sz="1200" baseline="-25000" dirty="0" smtClean="0">
                <a:solidFill>
                  <a:srgbClr val="00B050"/>
                </a:solidFill>
              </a:rPr>
              <a:t>0</a:t>
            </a:r>
            <a:r>
              <a:rPr lang="en-US" sz="1200" dirty="0" smtClean="0">
                <a:solidFill>
                  <a:srgbClr val="00B050"/>
                </a:solidFill>
              </a:rPr>
              <a:t> is 1.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40" name="Curved Connector 139"/>
          <p:cNvCxnSpPr/>
          <p:nvPr/>
        </p:nvCxnSpPr>
        <p:spPr>
          <a:xfrm rot="10800000">
            <a:off x="6925414" y="3883299"/>
            <a:ext cx="355715" cy="267897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/>
          <p:cNvCxnSpPr/>
          <p:nvPr/>
        </p:nvCxnSpPr>
        <p:spPr>
          <a:xfrm rot="10800000" flipV="1">
            <a:off x="5694309" y="5217788"/>
            <a:ext cx="495101" cy="9105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2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Symbolic Representation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517852" y="1143000"/>
            <a:ext cx="5725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Perceptron is a Linear Equation with a Step Function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25425" y="2474643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2854000" y="3286441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2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2825425" y="4124641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71250" y="2191378"/>
            <a:ext cx="124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 (Features)</a:t>
            </a:r>
            <a:endParaRPr lang="en-US" sz="1200" dirty="0"/>
          </a:p>
        </p:txBody>
      </p:sp>
      <p:sp>
        <p:nvSpPr>
          <p:cNvPr id="72" name="Oval 71"/>
          <p:cNvSpPr/>
          <p:nvPr/>
        </p:nvSpPr>
        <p:spPr>
          <a:xfrm>
            <a:off x="4235125" y="3286440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∑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5"/>
          </p:cNvCxnSpPr>
          <p:nvPr/>
        </p:nvCxnSpPr>
        <p:spPr>
          <a:xfrm>
            <a:off x="3280710" y="2915523"/>
            <a:ext cx="954415" cy="473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405945" y="3544700"/>
            <a:ext cx="77107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3372381" y="3693843"/>
            <a:ext cx="862744" cy="7105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216075" y="2961821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450585" y="282332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442810" y="3302544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431535" y="391062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3</a:t>
            </a:r>
            <a:endParaRPr lang="en-US" sz="1200" baseline="-250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4768525" y="3538432"/>
            <a:ext cx="385536" cy="6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154061" y="3293671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∫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5718304" y="3538432"/>
            <a:ext cx="385536" cy="6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132415" y="3387681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 or 1</a:t>
            </a:r>
            <a:endParaRPr 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899267" y="2954472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Step Function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313240" y="449063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f(x) =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Left Brace 28"/>
          <p:cNvSpPr/>
          <p:nvPr/>
        </p:nvSpPr>
        <p:spPr>
          <a:xfrm>
            <a:off x="4940103" y="4484797"/>
            <a:ext cx="179998" cy="369332"/>
          </a:xfrm>
          <a:prstGeom prst="leftBrac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120101" y="435213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 if w * x + b &gt; 0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0 otherwise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2825425" y="4940478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0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endCxn id="72" idx="3"/>
          </p:cNvCxnSpPr>
          <p:nvPr/>
        </p:nvCxnSpPr>
        <p:spPr>
          <a:xfrm flipV="1">
            <a:off x="3281628" y="3727320"/>
            <a:ext cx="1031612" cy="13124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3470850" y="468249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0</a:t>
            </a:r>
            <a:endParaRPr lang="en-US" sz="12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945867" y="1622137"/>
                <a:ext cx="1252266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  <m:r>
                            <a:rPr lang="en-US" b="0" i="1" baseline="-2500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∗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𝑥𝑖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867" y="1622137"/>
                <a:ext cx="1252266" cy="848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/>
          <p:cNvSpPr/>
          <p:nvPr/>
        </p:nvSpPr>
        <p:spPr>
          <a:xfrm>
            <a:off x="4501825" y="2468377"/>
            <a:ext cx="70175" cy="44714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flipV="1">
            <a:off x="5353598" y="3910623"/>
            <a:ext cx="70175" cy="431211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Last Remarks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447800"/>
            <a:ext cx="8765156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Pursuing Neural Networks languished until the 1980s, 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   once it was realized they could only handle linearly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   separable data. It’s application was too limited.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Neural Networks resurged after: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Adding multiple output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Using other squashing functions (rectifiers, sigmoid),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Adding multiple hidden layers (Deep Learning).</a:t>
            </a:r>
          </a:p>
        </p:txBody>
      </p:sp>
    </p:spTree>
    <p:extLst>
      <p:ext uri="{BB962C8B-B14F-4D97-AF65-F5344CB8AC3E}">
        <p14:creationId xmlns:p14="http://schemas.microsoft.com/office/powerpoint/2010/main" val="276969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6237</TotalTime>
  <Words>346</Words>
  <Application>Microsoft Office PowerPoint</Application>
  <PresentationFormat>On-screen Show (4:3)</PresentationFormat>
  <Paragraphs>137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Machine Learning Perceptron Algorithm </vt:lpstr>
      <vt:lpstr>Perceptron History</vt:lpstr>
      <vt:lpstr>Limitations</vt:lpstr>
      <vt:lpstr>Linear Separable Data</vt:lpstr>
      <vt:lpstr>Symbolic Representation</vt:lpstr>
      <vt:lpstr>Symbolic Representation</vt:lpstr>
      <vt:lpstr>Last Remarks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152</cp:revision>
  <dcterms:created xsi:type="dcterms:W3CDTF">2006-08-16T00:00:00Z</dcterms:created>
  <dcterms:modified xsi:type="dcterms:W3CDTF">2017-07-25T22:06:29Z</dcterms:modified>
</cp:coreProperties>
</file>